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84"/>
  </p:notesMasterIdLst>
  <p:handoutMasterIdLst>
    <p:handoutMasterId r:id="rId85"/>
  </p:handoutMasterIdLst>
  <p:sldIdLst>
    <p:sldId id="3067" r:id="rId2"/>
    <p:sldId id="3068" r:id="rId3"/>
    <p:sldId id="3069" r:id="rId4"/>
    <p:sldId id="3070" r:id="rId5"/>
    <p:sldId id="3071" r:id="rId6"/>
    <p:sldId id="3072" r:id="rId7"/>
    <p:sldId id="3073" r:id="rId8"/>
    <p:sldId id="3074" r:id="rId9"/>
    <p:sldId id="3075" r:id="rId10"/>
    <p:sldId id="3076" r:id="rId11"/>
    <p:sldId id="3077" r:id="rId12"/>
    <p:sldId id="3078" r:id="rId13"/>
    <p:sldId id="3079" r:id="rId14"/>
    <p:sldId id="3080" r:id="rId15"/>
    <p:sldId id="3081" r:id="rId16"/>
    <p:sldId id="3082" r:id="rId17"/>
    <p:sldId id="3083" r:id="rId18"/>
    <p:sldId id="3084" r:id="rId19"/>
    <p:sldId id="3085" r:id="rId20"/>
    <p:sldId id="3086" r:id="rId21"/>
    <p:sldId id="3087" r:id="rId22"/>
    <p:sldId id="3088" r:id="rId23"/>
    <p:sldId id="3089" r:id="rId24"/>
    <p:sldId id="3090" r:id="rId25"/>
    <p:sldId id="3091" r:id="rId26"/>
    <p:sldId id="3092" r:id="rId27"/>
    <p:sldId id="3093" r:id="rId28"/>
    <p:sldId id="3094" r:id="rId29"/>
    <p:sldId id="3095" r:id="rId30"/>
    <p:sldId id="3096" r:id="rId31"/>
    <p:sldId id="3097" r:id="rId32"/>
    <p:sldId id="3098" r:id="rId33"/>
    <p:sldId id="3099" r:id="rId34"/>
    <p:sldId id="3100" r:id="rId35"/>
    <p:sldId id="3101" r:id="rId36"/>
    <p:sldId id="3102" r:id="rId37"/>
    <p:sldId id="3103" r:id="rId38"/>
    <p:sldId id="3104" r:id="rId39"/>
    <p:sldId id="3105" r:id="rId40"/>
    <p:sldId id="3106" r:id="rId41"/>
    <p:sldId id="3107" r:id="rId42"/>
    <p:sldId id="3108" r:id="rId43"/>
    <p:sldId id="3109" r:id="rId44"/>
    <p:sldId id="3110" r:id="rId45"/>
    <p:sldId id="3111" r:id="rId46"/>
    <p:sldId id="3112" r:id="rId47"/>
    <p:sldId id="3113" r:id="rId48"/>
    <p:sldId id="3114" r:id="rId49"/>
    <p:sldId id="3115" r:id="rId50"/>
    <p:sldId id="3116" r:id="rId51"/>
    <p:sldId id="3117" r:id="rId52"/>
    <p:sldId id="3118" r:id="rId53"/>
    <p:sldId id="3119" r:id="rId54"/>
    <p:sldId id="3120" r:id="rId55"/>
    <p:sldId id="3121" r:id="rId56"/>
    <p:sldId id="3122" r:id="rId57"/>
    <p:sldId id="3123" r:id="rId58"/>
    <p:sldId id="3124" r:id="rId59"/>
    <p:sldId id="3125" r:id="rId60"/>
    <p:sldId id="3126" r:id="rId61"/>
    <p:sldId id="3127" r:id="rId62"/>
    <p:sldId id="3128" r:id="rId63"/>
    <p:sldId id="3129" r:id="rId64"/>
    <p:sldId id="3130" r:id="rId65"/>
    <p:sldId id="3131" r:id="rId66"/>
    <p:sldId id="3132" r:id="rId67"/>
    <p:sldId id="3133" r:id="rId68"/>
    <p:sldId id="3134" r:id="rId69"/>
    <p:sldId id="3135" r:id="rId70"/>
    <p:sldId id="3136" r:id="rId71"/>
    <p:sldId id="3137" r:id="rId72"/>
    <p:sldId id="3138" r:id="rId73"/>
    <p:sldId id="3139" r:id="rId74"/>
    <p:sldId id="3140" r:id="rId75"/>
    <p:sldId id="3141" r:id="rId76"/>
    <p:sldId id="3142" r:id="rId77"/>
    <p:sldId id="3143" r:id="rId78"/>
    <p:sldId id="3144" r:id="rId79"/>
    <p:sldId id="3145" r:id="rId80"/>
    <p:sldId id="3146" r:id="rId81"/>
    <p:sldId id="3147" r:id="rId82"/>
    <p:sldId id="3148" r:id="rId83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FF0000"/>
    <a:srgbClr val="008000"/>
    <a:srgbClr val="3399FF"/>
    <a:srgbClr val="CC0066"/>
    <a:srgbClr val="0000FF"/>
    <a:srgbClr val="47DCFF"/>
    <a:srgbClr val="00CCFF"/>
    <a:srgbClr val="66CC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967" autoAdjust="0"/>
    <p:restoredTop sz="94472" autoAdjust="0"/>
  </p:normalViewPr>
  <p:slideViewPr>
    <p:cSldViewPr snapToGrid="0">
      <p:cViewPr varScale="1">
        <p:scale>
          <a:sx n="65" d="100"/>
          <a:sy n="65" d="100"/>
        </p:scale>
        <p:origin x="147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-1830" y="-78"/>
      </p:cViewPr>
      <p:guideLst>
        <p:guide orient="horz" pos="3023"/>
        <p:guide pos="230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owell\Documents\Datasets\Electricity%20price%20data\Ercot_Hourly_Power_prices_for_battery_study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val>
            <c:numRef>
              <c:f>'Price data'!$D$43493:$D$43564</c:f>
              <c:numCache>
                <c:formatCode>0.00</c:formatCode>
                <c:ptCount val="72"/>
                <c:pt idx="0">
                  <c:v>46.57</c:v>
                </c:pt>
                <c:pt idx="1">
                  <c:v>44.01</c:v>
                </c:pt>
                <c:pt idx="2">
                  <c:v>35.659999999999997</c:v>
                </c:pt>
                <c:pt idx="3">
                  <c:v>27.73</c:v>
                </c:pt>
                <c:pt idx="4">
                  <c:v>31.78</c:v>
                </c:pt>
                <c:pt idx="5">
                  <c:v>36.65</c:v>
                </c:pt>
                <c:pt idx="6">
                  <c:v>50.78</c:v>
                </c:pt>
                <c:pt idx="7">
                  <c:v>55.2</c:v>
                </c:pt>
                <c:pt idx="8">
                  <c:v>41.64</c:v>
                </c:pt>
                <c:pt idx="9">
                  <c:v>48.48</c:v>
                </c:pt>
                <c:pt idx="10">
                  <c:v>43.57</c:v>
                </c:pt>
                <c:pt idx="11">
                  <c:v>35.229999999999997</c:v>
                </c:pt>
                <c:pt idx="12">
                  <c:v>31.94</c:v>
                </c:pt>
                <c:pt idx="13">
                  <c:v>27.24</c:v>
                </c:pt>
                <c:pt idx="14">
                  <c:v>22.45</c:v>
                </c:pt>
                <c:pt idx="15">
                  <c:v>20.74</c:v>
                </c:pt>
                <c:pt idx="16">
                  <c:v>22.58</c:v>
                </c:pt>
                <c:pt idx="17">
                  <c:v>45.33</c:v>
                </c:pt>
                <c:pt idx="18">
                  <c:v>56.06</c:v>
                </c:pt>
                <c:pt idx="19">
                  <c:v>56.95</c:v>
                </c:pt>
                <c:pt idx="20">
                  <c:v>52.49</c:v>
                </c:pt>
                <c:pt idx="21">
                  <c:v>48.41</c:v>
                </c:pt>
                <c:pt idx="22">
                  <c:v>44.82</c:v>
                </c:pt>
                <c:pt idx="23">
                  <c:v>42.29</c:v>
                </c:pt>
                <c:pt idx="24">
                  <c:v>41.29</c:v>
                </c:pt>
                <c:pt idx="25">
                  <c:v>30.61</c:v>
                </c:pt>
                <c:pt idx="26">
                  <c:v>35.67</c:v>
                </c:pt>
                <c:pt idx="27">
                  <c:v>39.08</c:v>
                </c:pt>
                <c:pt idx="28">
                  <c:v>40.69</c:v>
                </c:pt>
                <c:pt idx="29">
                  <c:v>44.54</c:v>
                </c:pt>
                <c:pt idx="30">
                  <c:v>41.56</c:v>
                </c:pt>
                <c:pt idx="31">
                  <c:v>60.89</c:v>
                </c:pt>
                <c:pt idx="32">
                  <c:v>63.71</c:v>
                </c:pt>
                <c:pt idx="33">
                  <c:v>70.37</c:v>
                </c:pt>
                <c:pt idx="34">
                  <c:v>53.77</c:v>
                </c:pt>
                <c:pt idx="35">
                  <c:v>45.81</c:v>
                </c:pt>
                <c:pt idx="36">
                  <c:v>38.33</c:v>
                </c:pt>
                <c:pt idx="37">
                  <c:v>24.56</c:v>
                </c:pt>
                <c:pt idx="38">
                  <c:v>20.49</c:v>
                </c:pt>
                <c:pt idx="39">
                  <c:v>18.84</c:v>
                </c:pt>
                <c:pt idx="40">
                  <c:v>24.61</c:v>
                </c:pt>
                <c:pt idx="41">
                  <c:v>44.23</c:v>
                </c:pt>
                <c:pt idx="42">
                  <c:v>73.010000000000005</c:v>
                </c:pt>
                <c:pt idx="43">
                  <c:v>53.62</c:v>
                </c:pt>
                <c:pt idx="44">
                  <c:v>47.89</c:v>
                </c:pt>
                <c:pt idx="45">
                  <c:v>49.03</c:v>
                </c:pt>
                <c:pt idx="46">
                  <c:v>49.28</c:v>
                </c:pt>
                <c:pt idx="47">
                  <c:v>121.19</c:v>
                </c:pt>
                <c:pt idx="48">
                  <c:v>47.69</c:v>
                </c:pt>
                <c:pt idx="49">
                  <c:v>38.869999999999997</c:v>
                </c:pt>
                <c:pt idx="50">
                  <c:v>23.62</c:v>
                </c:pt>
                <c:pt idx="51">
                  <c:v>27.51</c:v>
                </c:pt>
                <c:pt idx="52">
                  <c:v>34.4</c:v>
                </c:pt>
                <c:pt idx="53">
                  <c:v>30.62</c:v>
                </c:pt>
                <c:pt idx="54">
                  <c:v>35.1</c:v>
                </c:pt>
                <c:pt idx="55">
                  <c:v>47.32</c:v>
                </c:pt>
                <c:pt idx="56">
                  <c:v>51.19</c:v>
                </c:pt>
                <c:pt idx="57">
                  <c:v>42.57</c:v>
                </c:pt>
                <c:pt idx="58">
                  <c:v>31.73</c:v>
                </c:pt>
                <c:pt idx="59">
                  <c:v>19.309999999999999</c:v>
                </c:pt>
                <c:pt idx="60">
                  <c:v>16.97</c:v>
                </c:pt>
                <c:pt idx="61">
                  <c:v>20.260000000000002</c:v>
                </c:pt>
                <c:pt idx="62">
                  <c:v>15.72</c:v>
                </c:pt>
                <c:pt idx="63">
                  <c:v>15.42</c:v>
                </c:pt>
                <c:pt idx="64">
                  <c:v>30.86</c:v>
                </c:pt>
                <c:pt idx="65">
                  <c:v>43.9</c:v>
                </c:pt>
                <c:pt idx="66">
                  <c:v>59.39</c:v>
                </c:pt>
                <c:pt idx="67">
                  <c:v>46.78</c:v>
                </c:pt>
                <c:pt idx="68">
                  <c:v>43.46</c:v>
                </c:pt>
                <c:pt idx="69">
                  <c:v>37.9</c:v>
                </c:pt>
                <c:pt idx="70">
                  <c:v>31.32</c:v>
                </c:pt>
                <c:pt idx="71">
                  <c:v>19.37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DC-4824-85C7-E8B8C47E29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397376"/>
        <c:axId val="135399296"/>
      </c:lineChart>
      <c:catAx>
        <c:axId val="135397376"/>
        <c:scaling>
          <c:orientation val="minMax"/>
        </c:scaling>
        <c:delete val="0"/>
        <c:axPos val="b"/>
        <c:majorTickMark val="out"/>
        <c:minorTickMark val="none"/>
        <c:tickLblPos val="nextTo"/>
        <c:crossAx val="135399296"/>
        <c:crosses val="autoZero"/>
        <c:auto val="1"/>
        <c:lblAlgn val="ctr"/>
        <c:lblOffset val="100"/>
        <c:noMultiLvlLbl val="0"/>
      </c:catAx>
      <c:valAx>
        <c:axId val="135399296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35397376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807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3181350" cy="506413"/>
          </a:xfrm>
          <a:prstGeom prst="rect">
            <a:avLst/>
          </a:prstGeom>
          <a:noFill/>
          <a:ln w="25400">
            <a:noFill/>
            <a:miter lim="800000"/>
            <a:headEnd type="none" w="lg" len="lg"/>
            <a:tailEnd type="none" w="med" len="lg"/>
          </a:ln>
        </p:spPr>
        <p:txBody>
          <a:bodyPr vert="horz" wrap="square" lIns="100866" tIns="50432" rIns="100866" bIns="50432" numCol="1" anchor="t" anchorCtr="0" compatLnSpc="1">
            <a:prstTxWarp prst="textNoShape">
              <a:avLst/>
            </a:prstTxWarp>
          </a:bodyPr>
          <a:lstStyle>
            <a:lvl1pPr algn="l" defTabSz="1007620">
              <a:defRPr sz="13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05275" y="3"/>
            <a:ext cx="3181350" cy="506413"/>
          </a:xfrm>
          <a:prstGeom prst="rect">
            <a:avLst/>
          </a:prstGeom>
          <a:noFill/>
          <a:ln w="25400">
            <a:noFill/>
            <a:miter lim="800000"/>
            <a:headEnd type="none" w="lg" len="lg"/>
            <a:tailEnd type="none" w="med" len="lg"/>
          </a:ln>
        </p:spPr>
        <p:txBody>
          <a:bodyPr vert="horz" wrap="square" lIns="100866" tIns="50432" rIns="100866" bIns="50432" numCol="1" anchor="t" anchorCtr="0" compatLnSpc="1">
            <a:prstTxWarp prst="textNoShape">
              <a:avLst/>
            </a:prstTxWarp>
          </a:bodyPr>
          <a:lstStyle>
            <a:lvl1pPr algn="r" defTabSz="1007620">
              <a:defRPr sz="13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0800" y="758825"/>
            <a:ext cx="4727575" cy="3544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9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4891" y="4556125"/>
            <a:ext cx="5360987" cy="4300538"/>
          </a:xfrm>
          <a:prstGeom prst="rect">
            <a:avLst/>
          </a:prstGeom>
          <a:noFill/>
          <a:ln w="25400">
            <a:noFill/>
            <a:miter lim="800000"/>
            <a:headEnd type="none" w="lg" len="lg"/>
            <a:tailEnd type="none" w="med" len="lg"/>
          </a:ln>
        </p:spPr>
        <p:txBody>
          <a:bodyPr vert="horz" wrap="square" lIns="100866" tIns="50432" rIns="100866" bIns="504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9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8"/>
            <a:ext cx="3181350" cy="509588"/>
          </a:xfrm>
          <a:prstGeom prst="rect">
            <a:avLst/>
          </a:prstGeom>
          <a:noFill/>
          <a:ln w="25400">
            <a:noFill/>
            <a:miter lim="800000"/>
            <a:headEnd type="none" w="lg" len="lg"/>
            <a:tailEnd type="none" w="med" len="lg"/>
          </a:ln>
        </p:spPr>
        <p:txBody>
          <a:bodyPr vert="horz" wrap="square" lIns="100866" tIns="50432" rIns="100866" bIns="50432" numCol="1" anchor="b" anchorCtr="0" compatLnSpc="1">
            <a:prstTxWarp prst="textNoShape">
              <a:avLst/>
            </a:prstTxWarp>
          </a:bodyPr>
          <a:lstStyle>
            <a:lvl1pPr algn="l" defTabSz="1007620">
              <a:defRPr sz="13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9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05275" y="9109078"/>
            <a:ext cx="3181350" cy="509588"/>
          </a:xfrm>
          <a:prstGeom prst="rect">
            <a:avLst/>
          </a:prstGeom>
          <a:noFill/>
          <a:ln w="25400">
            <a:noFill/>
            <a:miter lim="800000"/>
            <a:headEnd type="none" w="lg" len="lg"/>
            <a:tailEnd type="none" w="med" len="lg"/>
          </a:ln>
        </p:spPr>
        <p:txBody>
          <a:bodyPr vert="horz" wrap="square" lIns="100866" tIns="50432" rIns="100866" bIns="50432" numCol="1" anchor="b" anchorCtr="0" compatLnSpc="1">
            <a:prstTxWarp prst="textNoShape">
              <a:avLst/>
            </a:prstTxWarp>
          </a:bodyPr>
          <a:lstStyle>
            <a:lvl1pPr algn="r" defTabSz="1007620">
              <a:defRPr sz="1300" i="0"/>
            </a:lvl1pPr>
          </a:lstStyle>
          <a:p>
            <a:pPr>
              <a:defRPr/>
            </a:pPr>
            <a:fld id="{DD0A9F78-39CE-4DDC-A26E-05BD6400C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841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76375" indent="-298605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94420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72188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49956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2772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0549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83258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61030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CBCAAA3-AB45-4D6C-B0AA-BF75E0647B32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619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76375" indent="-298605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94420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72188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49956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2772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0549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83258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61030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48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88996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76375" indent="-298605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94420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72188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49956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2772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0549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83258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61030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63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2674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76375" indent="-298605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94420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72188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49956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2772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0549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83258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61030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68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22016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76375" indent="-298605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94420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72188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49956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2772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0549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83258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61030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74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52773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76375" indent="-298605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94420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72188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49956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2772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0549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83258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61030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2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30235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76375" indent="-298605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94420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72188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49956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2772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0549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83258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61030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3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85829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27843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>
            <a:lvl1pPr defTabSz="1046681">
              <a:defRPr i="1">
                <a:solidFill>
                  <a:schemeClr val="tx1"/>
                </a:solidFill>
                <a:latin typeface="Times New Roman" pitchFamily="18" charset="0"/>
              </a:defRPr>
            </a:lvl1pPr>
            <a:lvl2pPr marL="805670" indent="-309873" defTabSz="1046681">
              <a:defRPr i="1">
                <a:solidFill>
                  <a:schemeClr val="tx1"/>
                </a:solidFill>
                <a:latin typeface="Times New Roman" pitchFamily="18" charset="0"/>
              </a:defRPr>
            </a:lvl2pPr>
            <a:lvl3pPr marL="1239493" indent="-247898" defTabSz="1046681">
              <a:defRPr i="1">
                <a:solidFill>
                  <a:schemeClr val="tx1"/>
                </a:solidFill>
                <a:latin typeface="Times New Roman" pitchFamily="18" charset="0"/>
              </a:defRPr>
            </a:lvl3pPr>
            <a:lvl4pPr marL="1735290" indent="-247898" defTabSz="1046681"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231087" indent="-247898" defTabSz="1046681">
              <a:defRPr i="1">
                <a:solidFill>
                  <a:schemeClr val="tx1"/>
                </a:solidFill>
                <a:latin typeface="Times New Roman" pitchFamily="18" charset="0"/>
              </a:defRPr>
            </a:lvl5pPr>
            <a:lvl6pPr marL="2726883" indent="-247898" algn="ctr" defTabSz="1046681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6pPr>
            <a:lvl7pPr marL="3222678" indent="-247898" algn="ctr" defTabSz="1046681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7pPr>
            <a:lvl8pPr marL="3718477" indent="-247898" algn="ctr" defTabSz="1046681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8pPr>
            <a:lvl9pPr marL="4214273" indent="-247898" algn="ctr" defTabSz="1046681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3905A14-1484-4E41-AF18-621A68043303}" type="slidenum">
              <a:rPr lang="en-US" i="0" smtClean="0"/>
              <a:pPr/>
              <a:t>5</a:t>
            </a:fld>
            <a:endParaRPr lang="en-US" i="0" smtClean="0"/>
          </a:p>
        </p:txBody>
      </p:sp>
    </p:spTree>
    <p:extLst>
      <p:ext uri="{BB962C8B-B14F-4D97-AF65-F5344CB8AC3E}">
        <p14:creationId xmlns:p14="http://schemas.microsoft.com/office/powerpoint/2010/main" val="356569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7"/>
          <p:cNvSpPr txBox="1">
            <a:spLocks noGrp="1" noChangeArrowheads="1"/>
          </p:cNvSpPr>
          <p:nvPr/>
        </p:nvSpPr>
        <p:spPr bwMode="auto">
          <a:xfrm>
            <a:off x="4325181" y="9420851"/>
            <a:ext cx="3308073" cy="49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231" tIns="50116" rIns="100231" bIns="50116" anchor="b"/>
          <a:lstStyle>
            <a:lvl1pPr defTabSz="966788">
              <a:defRPr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BA148CFA-8B1E-4B60-B013-118D7761A606}" type="slidenum">
              <a:rPr lang="en-US" sz="1200" i="0"/>
              <a:pPr algn="r"/>
              <a:t>7</a:t>
            </a:fld>
            <a:endParaRPr lang="en-US" sz="1200" i="0"/>
          </a:p>
        </p:txBody>
      </p:sp>
      <p:sp>
        <p:nvSpPr>
          <p:cNvPr id="82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6675" y="742950"/>
            <a:ext cx="4960938" cy="3719513"/>
          </a:xfrm>
          <a:ln/>
        </p:spPr>
      </p:sp>
      <p:sp>
        <p:nvSpPr>
          <p:cNvPr id="82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8763" y="4710427"/>
            <a:ext cx="5595730" cy="446285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 lIns="100231" tIns="50116" rIns="100231" bIns="50116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23278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76375" indent="-298605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94420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72188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49956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2772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0549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83258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61030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17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14418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7"/>
          <p:cNvSpPr txBox="1">
            <a:spLocks noGrp="1" noChangeArrowheads="1"/>
          </p:cNvSpPr>
          <p:nvPr/>
        </p:nvSpPr>
        <p:spPr bwMode="auto">
          <a:xfrm>
            <a:off x="4325182" y="9420851"/>
            <a:ext cx="3308073" cy="49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217" tIns="50109" rIns="100217" bIns="50109" anchor="b"/>
          <a:lstStyle>
            <a:lvl1pPr defTabSz="966788">
              <a:defRPr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BA148CFA-8B1E-4B60-B013-118D7761A606}" type="slidenum">
              <a:rPr lang="en-US" sz="1200" i="0"/>
              <a:pPr algn="r"/>
              <a:t>23</a:t>
            </a:fld>
            <a:endParaRPr lang="en-US" sz="1200" i="0"/>
          </a:p>
        </p:txBody>
      </p:sp>
      <p:sp>
        <p:nvSpPr>
          <p:cNvPr id="82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6675" y="742950"/>
            <a:ext cx="4960938" cy="3719513"/>
          </a:xfrm>
          <a:ln/>
        </p:spPr>
      </p:sp>
      <p:sp>
        <p:nvSpPr>
          <p:cNvPr id="82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8763" y="4710428"/>
            <a:ext cx="5595730" cy="446285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 lIns="100217" tIns="50109" rIns="100217" bIns="50109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9350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76375" indent="-298605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94420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72188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49956" indent="-238883" defTabSz="972127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2772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05493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83258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61030" indent="-238883" defTabSz="972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29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3916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78C1B746-D40F-4268-B653-9A35059D1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7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14025F6B-BD9A-4376-BA98-5ED510D35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39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143000"/>
            <a:ext cx="7772400" cy="4953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E192976A-0F68-4D9C-866E-86FE193EE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1430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957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957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6227824A-19B3-470B-9710-9D7975BED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14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C7CF53EC-859C-491E-9CEF-80A6DED9D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41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957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1A3CDD86-EA66-432E-960A-948662D1B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48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304800"/>
            <a:ext cx="7772400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628028B9-87C7-4915-BF62-49E2F3848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6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SzPct val="8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37828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 sz="1200" i="0"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32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EB221606-0BD6-4DF6-BCF5-523EBE063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7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03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D113E9EA-036B-4E6B-A491-DE5A32F5B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83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30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65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BEF94E3D-564D-4CBF-8BAD-D2060DED5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6BCDB460-1919-452B-A421-B45A16915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15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04800" y="914400"/>
            <a:ext cx="5791200" cy="152400"/>
          </a:xfrm>
          <a:prstGeom prst="rect">
            <a:avLst/>
          </a:prstGeom>
          <a:gradFill rotWithShape="0">
            <a:gsLst>
              <a:gs pos="0">
                <a:srgbClr val="291000"/>
              </a:gs>
              <a:gs pos="100000">
                <a:srgbClr val="FF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Tx/>
        <a:buBlip>
          <a:blip r:embed="rId18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7.wmf"/><Relationship Id="rId4" Type="http://schemas.openxmlformats.org/officeDocument/2006/relationships/image" Target="../media/image24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8.png"/><Relationship Id="rId4" Type="http://schemas.openxmlformats.org/officeDocument/2006/relationships/image" Target="../media/image1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5.w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1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ORF%20544%20Pset%204%20-%20Energy%20storage%20policies.xlsx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8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9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49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.wmf"/><Relationship Id="rId4" Type="http://schemas.openxmlformats.org/officeDocument/2006/relationships/chart" Target="../charts/chart1.xml"/><Relationship Id="rId9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jpe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4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5.w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7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0"/>
            <a:ext cx="9124950" cy="6838950"/>
          </a:xfrm>
          <a:prstGeom prst="rect">
            <a:avLst/>
          </a:prstGeom>
          <a:solidFill>
            <a:srgbClr val="EF91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.</a:t>
            </a:r>
          </a:p>
        </p:txBody>
      </p:sp>
      <p:sp>
        <p:nvSpPr>
          <p:cNvPr id="3077" name="AutoShape 3"/>
          <p:cNvSpPr>
            <a:spLocks noChangeArrowheads="1"/>
          </p:cNvSpPr>
          <p:nvPr/>
        </p:nvSpPr>
        <p:spPr bwMode="auto">
          <a:xfrm>
            <a:off x="250825" y="504825"/>
            <a:ext cx="8623300" cy="3200400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472B00"/>
              </a:gs>
              <a:gs pos="50000">
                <a:srgbClr val="EF9100"/>
              </a:gs>
              <a:gs pos="100000">
                <a:srgbClr val="472B00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>
              <a:lnSpc>
                <a:spcPct val="88000"/>
              </a:lnSpc>
            </a:pPr>
            <a:endParaRPr lang="en-US" sz="2800" b="1" dirty="0" smtClean="0">
              <a:solidFill>
                <a:schemeClr val="bg1"/>
              </a:solidFill>
            </a:endParaRPr>
          </a:p>
          <a:p>
            <a:pPr>
              <a:lnSpc>
                <a:spcPct val="88000"/>
              </a:lnSpc>
            </a:pPr>
            <a:r>
              <a:rPr lang="en-US" sz="2800" b="1" dirty="0">
                <a:solidFill>
                  <a:schemeClr val="bg1"/>
                </a:solidFill>
              </a:rPr>
              <a:t>ORF </a:t>
            </a:r>
            <a:r>
              <a:rPr lang="en-US" sz="2800" b="1" dirty="0" smtClean="0">
                <a:solidFill>
                  <a:schemeClr val="bg1"/>
                </a:solidFill>
              </a:rPr>
              <a:t>544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>
              <a:lnSpc>
                <a:spcPct val="88000"/>
              </a:lnSpc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algn="ctr">
              <a:lnSpc>
                <a:spcPct val="88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Stochastic Optimization and Learning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>
              <a:lnSpc>
                <a:spcPct val="88000"/>
              </a:lnSpc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algn="ctr">
              <a:lnSpc>
                <a:spcPct val="88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Spring, 2019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3790950" y="4248150"/>
            <a:ext cx="4826000" cy="2146300"/>
          </a:xfrm>
          <a:prstGeom prst="rect">
            <a:avLst/>
          </a:prstGeom>
          <a:gradFill rotWithShape="0">
            <a:gsLst>
              <a:gs pos="0">
                <a:srgbClr val="EF9100"/>
              </a:gs>
              <a:gs pos="50000">
                <a:srgbClr val="000000"/>
              </a:gs>
              <a:gs pos="100000">
                <a:srgbClr val="EF91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 anchorCtr="1"/>
          <a:lstStyle/>
          <a:p>
            <a:pPr algn="ctr">
              <a:lnSpc>
                <a:spcPct val="92000"/>
              </a:lnSpc>
            </a:pPr>
            <a:r>
              <a:rPr lang="en-US" b="1" dirty="0">
                <a:solidFill>
                  <a:schemeClr val="bg1"/>
                </a:solidFill>
              </a:rPr>
              <a:t>Warren Powell</a:t>
            </a:r>
          </a:p>
          <a:p>
            <a:pPr algn="ctr">
              <a:lnSpc>
                <a:spcPct val="92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Princeton </a:t>
            </a:r>
            <a:r>
              <a:rPr lang="en-US" b="1" dirty="0">
                <a:solidFill>
                  <a:schemeClr val="bg1"/>
                </a:solidFill>
              </a:rPr>
              <a:t>University</a:t>
            </a:r>
          </a:p>
          <a:p>
            <a:pPr algn="ctr">
              <a:lnSpc>
                <a:spcPct val="92000"/>
              </a:lnSpc>
            </a:pPr>
            <a:r>
              <a:rPr lang="en-US" sz="2000" b="1" dirty="0">
                <a:solidFill>
                  <a:schemeClr val="bg1"/>
                </a:solidFill>
              </a:rPr>
              <a:t>http://www.castlelab.princeton.edu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079" name="Picture 5" descr="CAS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910013"/>
            <a:ext cx="27844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9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079593" cy="404657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66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49" y="1092468"/>
            <a:ext cx="7491109" cy="553259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96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38328"/>
            <a:ext cx="6988146" cy="868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7" y="1207083"/>
            <a:ext cx="7049111" cy="501439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9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Neural networks as policies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grpSp>
        <p:nvGrpSpPr>
          <p:cNvPr id="5" name="Group 130"/>
          <p:cNvGrpSpPr>
            <a:grpSpLocks/>
          </p:cNvGrpSpPr>
          <p:nvPr/>
        </p:nvGrpSpPr>
        <p:grpSpPr bwMode="auto">
          <a:xfrm>
            <a:off x="1479003" y="1777226"/>
            <a:ext cx="6510338" cy="4432300"/>
            <a:chOff x="341" y="231"/>
            <a:chExt cx="4101" cy="2792"/>
          </a:xfrm>
        </p:grpSpPr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896" y="272"/>
              <a:ext cx="112" cy="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896" y="720"/>
              <a:ext cx="112" cy="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896" y="1144"/>
              <a:ext cx="112" cy="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896" y="1576"/>
              <a:ext cx="112" cy="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896" y="2016"/>
              <a:ext cx="112" cy="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896" y="2448"/>
              <a:ext cx="112" cy="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896" y="2880"/>
              <a:ext cx="112" cy="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1866" y="486"/>
              <a:ext cx="202" cy="202"/>
            </a:xfrm>
            <a:prstGeom prst="ellipse">
              <a:avLst/>
            </a:prstGeom>
            <a:solidFill>
              <a:srgbClr val="B2B2B2"/>
            </a:solidFill>
            <a:ln w="190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576" y="328"/>
              <a:ext cx="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576" y="768"/>
              <a:ext cx="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584" y="1200"/>
              <a:ext cx="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576" y="1632"/>
              <a:ext cx="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576" y="2072"/>
              <a:ext cx="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584" y="2504"/>
              <a:ext cx="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576" y="2944"/>
              <a:ext cx="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21" name="AutoShape 17"/>
            <p:cNvCxnSpPr>
              <a:cxnSpLocks noChangeShapeType="1"/>
              <a:stCxn id="12" idx="6"/>
              <a:endCxn id="13" idx="2"/>
            </p:cNvCxnSpPr>
            <p:nvPr/>
          </p:nvCxnSpPr>
          <p:spPr bwMode="auto">
            <a:xfrm flipV="1">
              <a:off x="1014" y="587"/>
              <a:ext cx="846" cy="234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AutoShape 18"/>
            <p:cNvCxnSpPr>
              <a:cxnSpLocks noChangeShapeType="1"/>
              <a:stCxn id="11" idx="6"/>
              <a:endCxn id="13" idx="2"/>
            </p:cNvCxnSpPr>
            <p:nvPr/>
          </p:nvCxnSpPr>
          <p:spPr bwMode="auto">
            <a:xfrm flipV="1">
              <a:off x="1014" y="587"/>
              <a:ext cx="846" cy="191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19"/>
            <p:cNvCxnSpPr>
              <a:cxnSpLocks noChangeShapeType="1"/>
              <a:stCxn id="10" idx="6"/>
              <a:endCxn id="13" idx="2"/>
            </p:cNvCxnSpPr>
            <p:nvPr/>
          </p:nvCxnSpPr>
          <p:spPr bwMode="auto">
            <a:xfrm flipV="1">
              <a:off x="1014" y="587"/>
              <a:ext cx="846" cy="148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AutoShape 20"/>
            <p:cNvCxnSpPr>
              <a:cxnSpLocks noChangeShapeType="1"/>
              <a:stCxn id="9" idx="6"/>
              <a:endCxn id="13" idx="2"/>
            </p:cNvCxnSpPr>
            <p:nvPr/>
          </p:nvCxnSpPr>
          <p:spPr bwMode="auto">
            <a:xfrm flipV="1">
              <a:off x="1014" y="587"/>
              <a:ext cx="846" cy="104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AutoShape 21"/>
            <p:cNvCxnSpPr>
              <a:cxnSpLocks noChangeShapeType="1"/>
              <a:stCxn id="8" idx="6"/>
              <a:endCxn id="13" idx="2"/>
            </p:cNvCxnSpPr>
            <p:nvPr/>
          </p:nvCxnSpPr>
          <p:spPr bwMode="auto">
            <a:xfrm flipV="1">
              <a:off x="1014" y="587"/>
              <a:ext cx="846" cy="6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AutoShape 22"/>
            <p:cNvCxnSpPr>
              <a:cxnSpLocks noChangeShapeType="1"/>
              <a:stCxn id="7" idx="6"/>
              <a:endCxn id="13" idx="2"/>
            </p:cNvCxnSpPr>
            <p:nvPr/>
          </p:nvCxnSpPr>
          <p:spPr bwMode="auto">
            <a:xfrm flipV="1">
              <a:off x="1014" y="587"/>
              <a:ext cx="846" cy="18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AutoShape 23"/>
            <p:cNvCxnSpPr>
              <a:cxnSpLocks noChangeShapeType="1"/>
              <a:stCxn id="6" idx="6"/>
              <a:endCxn id="13" idx="2"/>
            </p:cNvCxnSpPr>
            <p:nvPr/>
          </p:nvCxnSpPr>
          <p:spPr bwMode="auto">
            <a:xfrm>
              <a:off x="1014" y="328"/>
              <a:ext cx="846" cy="25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aphicFrame>
          <p:nvGraphicFramePr>
            <p:cNvPr id="28" name="Object 25"/>
            <p:cNvGraphicFramePr>
              <a:graphicFrameLocks noChangeAspect="1"/>
            </p:cNvGraphicFramePr>
            <p:nvPr>
              <p:extLst/>
            </p:nvPr>
          </p:nvGraphicFramePr>
          <p:xfrm>
            <a:off x="360" y="231"/>
            <a:ext cx="160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4" name="Equation" r:id="rId3" imgW="190440" imgH="228600" progId="Equation.DSMT4">
                    <p:embed/>
                  </p:oleObj>
                </mc:Choice>
                <mc:Fallback>
                  <p:oleObj name="Equation" r:id="rId3" imgW="190440" imgH="228600" progId="Equation.DSMT4">
                    <p:embed/>
                    <p:pic>
                      <p:nvPicPr>
                        <p:cNvPr id="28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" y="231"/>
                          <a:ext cx="160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6"/>
            <p:cNvGraphicFramePr>
              <a:graphicFrameLocks noChangeAspect="1"/>
            </p:cNvGraphicFramePr>
            <p:nvPr>
              <p:extLst/>
            </p:nvPr>
          </p:nvGraphicFramePr>
          <p:xfrm>
            <a:off x="341" y="663"/>
            <a:ext cx="182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5" name="Equation" r:id="rId5" imgW="215640" imgH="228600" progId="Equation.DSMT4">
                    <p:embed/>
                  </p:oleObj>
                </mc:Choice>
                <mc:Fallback>
                  <p:oleObj name="Equation" r:id="rId5" imgW="215640" imgH="228600" progId="Equation.DSMT4">
                    <p:embed/>
                    <p:pic>
                      <p:nvPicPr>
                        <p:cNvPr id="29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" y="663"/>
                          <a:ext cx="182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347" y="1103"/>
            <a:ext cx="171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6" name="Equation" r:id="rId7" imgW="203040" imgH="228600" progId="Equation.DSMT4">
                    <p:embed/>
                  </p:oleObj>
                </mc:Choice>
                <mc:Fallback>
                  <p:oleObj name="Equation" r:id="rId7" imgW="203040" imgH="228600" progId="Equation.DSMT4">
                    <p:embed/>
                    <p:pic>
                      <p:nvPicPr>
                        <p:cNvPr id="3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" y="1103"/>
                          <a:ext cx="171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28"/>
            <p:cNvGraphicFramePr>
              <a:graphicFrameLocks noChangeAspect="1"/>
            </p:cNvGraphicFramePr>
            <p:nvPr/>
          </p:nvGraphicFramePr>
          <p:xfrm>
            <a:off x="376" y="1948"/>
            <a:ext cx="160" cy="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7" name="Equation" r:id="rId9" imgW="76035" imgH="177415" progId="Equation.DSMT4">
                    <p:embed/>
                  </p:oleObj>
                </mc:Choice>
                <mc:Fallback>
                  <p:oleObj name="Equation" r:id="rId9" imgW="76035" imgH="177415" progId="Equation.DSMT4">
                    <p:embed/>
                    <p:pic>
                      <p:nvPicPr>
                        <p:cNvPr id="31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6" y="1948"/>
                          <a:ext cx="160" cy="3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29"/>
            <p:cNvGraphicFramePr>
              <a:graphicFrameLocks noChangeAspect="1"/>
            </p:cNvGraphicFramePr>
            <p:nvPr>
              <p:extLst/>
            </p:nvPr>
          </p:nvGraphicFramePr>
          <p:xfrm>
            <a:off x="352" y="2831"/>
            <a:ext cx="160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8" name="Equation" r:id="rId11" imgW="190440" imgH="228600" progId="Equation.DSMT4">
                    <p:embed/>
                  </p:oleObj>
                </mc:Choice>
                <mc:Fallback>
                  <p:oleObj name="Equation" r:id="rId11" imgW="190440" imgH="228600" progId="Equation.DSMT4">
                    <p:embed/>
                    <p:pic>
                      <p:nvPicPr>
                        <p:cNvPr id="32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2" y="2831"/>
                          <a:ext cx="160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Freeform 41"/>
            <p:cNvSpPr>
              <a:spLocks/>
            </p:cNvSpPr>
            <p:nvPr/>
          </p:nvSpPr>
          <p:spPr bwMode="auto">
            <a:xfrm>
              <a:off x="1891" y="552"/>
              <a:ext cx="149" cy="64"/>
            </a:xfrm>
            <a:custGeom>
              <a:avLst/>
              <a:gdLst>
                <a:gd name="T0" fmla="*/ 0 w 189"/>
                <a:gd name="T1" fmla="*/ 2 h 81"/>
                <a:gd name="T2" fmla="*/ 2 w 189"/>
                <a:gd name="T3" fmla="*/ 2 h 81"/>
                <a:gd name="T4" fmla="*/ 2 w 189"/>
                <a:gd name="T5" fmla="*/ 2 h 81"/>
                <a:gd name="T6" fmla="*/ 2 w 189"/>
                <a:gd name="T7" fmla="*/ 2 h 81"/>
                <a:gd name="T8" fmla="*/ 2 w 189"/>
                <a:gd name="T9" fmla="*/ 2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" h="81">
                  <a:moveTo>
                    <a:pt x="0" y="77"/>
                  </a:moveTo>
                  <a:cubicBezTo>
                    <a:pt x="19" y="79"/>
                    <a:pt x="39" y="81"/>
                    <a:pt x="57" y="71"/>
                  </a:cubicBezTo>
                  <a:cubicBezTo>
                    <a:pt x="75" y="61"/>
                    <a:pt x="91" y="28"/>
                    <a:pt x="108" y="17"/>
                  </a:cubicBezTo>
                  <a:cubicBezTo>
                    <a:pt x="125" y="6"/>
                    <a:pt x="146" y="4"/>
                    <a:pt x="159" y="2"/>
                  </a:cubicBezTo>
                  <a:cubicBezTo>
                    <a:pt x="172" y="0"/>
                    <a:pt x="180" y="1"/>
                    <a:pt x="189" y="2"/>
                  </a:cubicBezTo>
                </a:path>
              </a:pathLst>
            </a:custGeom>
            <a:noFill/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Oval 43"/>
            <p:cNvSpPr>
              <a:spLocks noChangeArrowheads="1"/>
            </p:cNvSpPr>
            <p:nvPr/>
          </p:nvSpPr>
          <p:spPr bwMode="auto">
            <a:xfrm>
              <a:off x="1864" y="1228"/>
              <a:ext cx="202" cy="202"/>
            </a:xfrm>
            <a:prstGeom prst="ellipse">
              <a:avLst/>
            </a:prstGeom>
            <a:solidFill>
              <a:srgbClr val="B2B2B2"/>
            </a:solidFill>
            <a:ln w="190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cxnSp>
          <p:nvCxnSpPr>
            <p:cNvPr id="35" name="AutoShape 44"/>
            <p:cNvCxnSpPr>
              <a:cxnSpLocks noChangeShapeType="1"/>
              <a:stCxn id="12" idx="6"/>
              <a:endCxn id="34" idx="2"/>
            </p:cNvCxnSpPr>
            <p:nvPr/>
          </p:nvCxnSpPr>
          <p:spPr bwMode="auto">
            <a:xfrm flipV="1">
              <a:off x="1014" y="1329"/>
              <a:ext cx="844" cy="16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AutoShape 45"/>
            <p:cNvCxnSpPr>
              <a:cxnSpLocks noChangeShapeType="1"/>
              <a:stCxn id="11" idx="6"/>
              <a:endCxn id="34" idx="2"/>
            </p:cNvCxnSpPr>
            <p:nvPr/>
          </p:nvCxnSpPr>
          <p:spPr bwMode="auto">
            <a:xfrm flipV="1">
              <a:off x="1014" y="1329"/>
              <a:ext cx="844" cy="11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AutoShape 46"/>
            <p:cNvCxnSpPr>
              <a:cxnSpLocks noChangeShapeType="1"/>
              <a:stCxn id="10" idx="6"/>
              <a:endCxn id="34" idx="2"/>
            </p:cNvCxnSpPr>
            <p:nvPr/>
          </p:nvCxnSpPr>
          <p:spPr bwMode="auto">
            <a:xfrm flipV="1">
              <a:off x="1014" y="1329"/>
              <a:ext cx="844" cy="74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AutoShape 47"/>
            <p:cNvCxnSpPr>
              <a:cxnSpLocks noChangeShapeType="1"/>
              <a:stCxn id="9" idx="6"/>
              <a:endCxn id="34" idx="2"/>
            </p:cNvCxnSpPr>
            <p:nvPr/>
          </p:nvCxnSpPr>
          <p:spPr bwMode="auto">
            <a:xfrm flipV="1">
              <a:off x="1014" y="1329"/>
              <a:ext cx="844" cy="30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AutoShape 48"/>
            <p:cNvCxnSpPr>
              <a:cxnSpLocks noChangeShapeType="1"/>
              <a:stCxn id="8" idx="6"/>
              <a:endCxn id="34" idx="2"/>
            </p:cNvCxnSpPr>
            <p:nvPr/>
          </p:nvCxnSpPr>
          <p:spPr bwMode="auto">
            <a:xfrm>
              <a:off x="1014" y="1200"/>
              <a:ext cx="844" cy="12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AutoShape 49"/>
            <p:cNvCxnSpPr>
              <a:cxnSpLocks noChangeShapeType="1"/>
              <a:stCxn id="7" idx="6"/>
              <a:endCxn id="34" idx="2"/>
            </p:cNvCxnSpPr>
            <p:nvPr/>
          </p:nvCxnSpPr>
          <p:spPr bwMode="auto">
            <a:xfrm>
              <a:off x="1014" y="776"/>
              <a:ext cx="844" cy="55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AutoShape 50"/>
            <p:cNvCxnSpPr>
              <a:cxnSpLocks noChangeShapeType="1"/>
              <a:stCxn id="6" idx="6"/>
              <a:endCxn id="34" idx="2"/>
            </p:cNvCxnSpPr>
            <p:nvPr/>
          </p:nvCxnSpPr>
          <p:spPr bwMode="auto">
            <a:xfrm>
              <a:off x="1014" y="328"/>
              <a:ext cx="844" cy="100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Oval 54"/>
            <p:cNvSpPr>
              <a:spLocks noChangeArrowheads="1"/>
            </p:cNvSpPr>
            <p:nvPr/>
          </p:nvSpPr>
          <p:spPr bwMode="auto">
            <a:xfrm>
              <a:off x="1866" y="1958"/>
              <a:ext cx="202" cy="202"/>
            </a:xfrm>
            <a:prstGeom prst="ellipse">
              <a:avLst/>
            </a:prstGeom>
            <a:solidFill>
              <a:srgbClr val="B2B2B2"/>
            </a:solidFill>
            <a:ln w="190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cxnSp>
          <p:nvCxnSpPr>
            <p:cNvPr id="43" name="AutoShape 55"/>
            <p:cNvCxnSpPr>
              <a:cxnSpLocks noChangeShapeType="1"/>
              <a:stCxn id="12" idx="6"/>
              <a:endCxn id="42" idx="2"/>
            </p:cNvCxnSpPr>
            <p:nvPr/>
          </p:nvCxnSpPr>
          <p:spPr bwMode="auto">
            <a:xfrm flipV="1">
              <a:off x="1014" y="2059"/>
              <a:ext cx="846" cy="87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AutoShape 56"/>
            <p:cNvCxnSpPr>
              <a:cxnSpLocks noChangeShapeType="1"/>
              <a:stCxn id="11" idx="6"/>
              <a:endCxn id="42" idx="2"/>
            </p:cNvCxnSpPr>
            <p:nvPr/>
          </p:nvCxnSpPr>
          <p:spPr bwMode="auto">
            <a:xfrm flipV="1">
              <a:off x="1014" y="2059"/>
              <a:ext cx="846" cy="44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AutoShape 57"/>
            <p:cNvCxnSpPr>
              <a:cxnSpLocks noChangeShapeType="1"/>
              <a:stCxn id="10" idx="6"/>
              <a:endCxn id="42" idx="2"/>
            </p:cNvCxnSpPr>
            <p:nvPr/>
          </p:nvCxnSpPr>
          <p:spPr bwMode="auto">
            <a:xfrm flipV="1">
              <a:off x="1014" y="2059"/>
              <a:ext cx="846" cy="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AutoShape 58"/>
            <p:cNvCxnSpPr>
              <a:cxnSpLocks noChangeShapeType="1"/>
              <a:stCxn id="9" idx="6"/>
              <a:endCxn id="42" idx="2"/>
            </p:cNvCxnSpPr>
            <p:nvPr/>
          </p:nvCxnSpPr>
          <p:spPr bwMode="auto">
            <a:xfrm>
              <a:off x="1014" y="1632"/>
              <a:ext cx="846" cy="42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AutoShape 59"/>
            <p:cNvCxnSpPr>
              <a:cxnSpLocks noChangeShapeType="1"/>
              <a:stCxn id="8" idx="6"/>
              <a:endCxn id="42" idx="2"/>
            </p:cNvCxnSpPr>
            <p:nvPr/>
          </p:nvCxnSpPr>
          <p:spPr bwMode="auto">
            <a:xfrm>
              <a:off x="1014" y="1200"/>
              <a:ext cx="846" cy="85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AutoShape 60"/>
            <p:cNvCxnSpPr>
              <a:cxnSpLocks noChangeShapeType="1"/>
              <a:stCxn id="7" idx="6"/>
              <a:endCxn id="42" idx="2"/>
            </p:cNvCxnSpPr>
            <p:nvPr/>
          </p:nvCxnSpPr>
          <p:spPr bwMode="auto">
            <a:xfrm>
              <a:off x="1014" y="776"/>
              <a:ext cx="846" cy="128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AutoShape 61"/>
            <p:cNvCxnSpPr>
              <a:cxnSpLocks noChangeShapeType="1"/>
              <a:stCxn id="6" idx="6"/>
              <a:endCxn id="42" idx="2"/>
            </p:cNvCxnSpPr>
            <p:nvPr/>
          </p:nvCxnSpPr>
          <p:spPr bwMode="auto">
            <a:xfrm>
              <a:off x="1014" y="328"/>
              <a:ext cx="846" cy="17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Oval 64"/>
            <p:cNvSpPr>
              <a:spLocks noChangeArrowheads="1"/>
            </p:cNvSpPr>
            <p:nvPr/>
          </p:nvSpPr>
          <p:spPr bwMode="auto">
            <a:xfrm>
              <a:off x="1862" y="2694"/>
              <a:ext cx="202" cy="202"/>
            </a:xfrm>
            <a:prstGeom prst="ellipse">
              <a:avLst/>
            </a:prstGeom>
            <a:solidFill>
              <a:srgbClr val="B2B2B2"/>
            </a:solidFill>
            <a:ln w="190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cxnSp>
          <p:nvCxnSpPr>
            <p:cNvPr id="51" name="AutoShape 65"/>
            <p:cNvCxnSpPr>
              <a:cxnSpLocks noChangeShapeType="1"/>
              <a:stCxn id="12" idx="6"/>
              <a:endCxn id="50" idx="2"/>
            </p:cNvCxnSpPr>
            <p:nvPr/>
          </p:nvCxnSpPr>
          <p:spPr bwMode="auto">
            <a:xfrm flipV="1">
              <a:off x="1014" y="2795"/>
              <a:ext cx="842" cy="14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AutoShape 66"/>
            <p:cNvCxnSpPr>
              <a:cxnSpLocks noChangeShapeType="1"/>
              <a:stCxn id="11" idx="6"/>
              <a:endCxn id="50" idx="2"/>
            </p:cNvCxnSpPr>
            <p:nvPr/>
          </p:nvCxnSpPr>
          <p:spPr bwMode="auto">
            <a:xfrm>
              <a:off x="1014" y="2504"/>
              <a:ext cx="842" cy="29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AutoShape 67"/>
            <p:cNvCxnSpPr>
              <a:cxnSpLocks noChangeShapeType="1"/>
              <a:stCxn id="10" idx="6"/>
              <a:endCxn id="50" idx="2"/>
            </p:cNvCxnSpPr>
            <p:nvPr/>
          </p:nvCxnSpPr>
          <p:spPr bwMode="auto">
            <a:xfrm>
              <a:off x="1014" y="2072"/>
              <a:ext cx="842" cy="72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AutoShape 68"/>
            <p:cNvCxnSpPr>
              <a:cxnSpLocks noChangeShapeType="1"/>
              <a:stCxn id="9" idx="6"/>
              <a:endCxn id="50" idx="2"/>
            </p:cNvCxnSpPr>
            <p:nvPr/>
          </p:nvCxnSpPr>
          <p:spPr bwMode="auto">
            <a:xfrm>
              <a:off x="1014" y="1632"/>
              <a:ext cx="842" cy="116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AutoShape 69"/>
            <p:cNvCxnSpPr>
              <a:cxnSpLocks noChangeShapeType="1"/>
              <a:stCxn id="8" idx="6"/>
              <a:endCxn id="50" idx="2"/>
            </p:cNvCxnSpPr>
            <p:nvPr/>
          </p:nvCxnSpPr>
          <p:spPr bwMode="auto">
            <a:xfrm>
              <a:off x="1014" y="1200"/>
              <a:ext cx="842" cy="15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AutoShape 70"/>
            <p:cNvCxnSpPr>
              <a:cxnSpLocks noChangeShapeType="1"/>
              <a:stCxn id="7" idx="6"/>
              <a:endCxn id="50" idx="2"/>
            </p:cNvCxnSpPr>
            <p:nvPr/>
          </p:nvCxnSpPr>
          <p:spPr bwMode="auto">
            <a:xfrm>
              <a:off x="1014" y="776"/>
              <a:ext cx="842" cy="201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AutoShape 71"/>
            <p:cNvCxnSpPr>
              <a:cxnSpLocks noChangeShapeType="1"/>
              <a:stCxn id="6" idx="6"/>
              <a:endCxn id="50" idx="2"/>
            </p:cNvCxnSpPr>
            <p:nvPr/>
          </p:nvCxnSpPr>
          <p:spPr bwMode="auto">
            <a:xfrm>
              <a:off x="1014" y="328"/>
              <a:ext cx="842" cy="246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Freeform 73"/>
            <p:cNvSpPr>
              <a:spLocks/>
            </p:cNvSpPr>
            <p:nvPr/>
          </p:nvSpPr>
          <p:spPr bwMode="auto">
            <a:xfrm>
              <a:off x="1885" y="1296"/>
              <a:ext cx="149" cy="64"/>
            </a:xfrm>
            <a:custGeom>
              <a:avLst/>
              <a:gdLst>
                <a:gd name="T0" fmla="*/ 0 w 189"/>
                <a:gd name="T1" fmla="*/ 2 h 81"/>
                <a:gd name="T2" fmla="*/ 2 w 189"/>
                <a:gd name="T3" fmla="*/ 2 h 81"/>
                <a:gd name="T4" fmla="*/ 2 w 189"/>
                <a:gd name="T5" fmla="*/ 2 h 81"/>
                <a:gd name="T6" fmla="*/ 2 w 189"/>
                <a:gd name="T7" fmla="*/ 2 h 81"/>
                <a:gd name="T8" fmla="*/ 2 w 189"/>
                <a:gd name="T9" fmla="*/ 2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" h="81">
                  <a:moveTo>
                    <a:pt x="0" y="77"/>
                  </a:moveTo>
                  <a:cubicBezTo>
                    <a:pt x="19" y="79"/>
                    <a:pt x="39" y="81"/>
                    <a:pt x="57" y="71"/>
                  </a:cubicBezTo>
                  <a:cubicBezTo>
                    <a:pt x="75" y="61"/>
                    <a:pt x="91" y="28"/>
                    <a:pt x="108" y="17"/>
                  </a:cubicBezTo>
                  <a:cubicBezTo>
                    <a:pt x="125" y="6"/>
                    <a:pt x="146" y="4"/>
                    <a:pt x="159" y="2"/>
                  </a:cubicBezTo>
                  <a:cubicBezTo>
                    <a:pt x="172" y="0"/>
                    <a:pt x="180" y="1"/>
                    <a:pt x="189" y="2"/>
                  </a:cubicBezTo>
                </a:path>
              </a:pathLst>
            </a:custGeom>
            <a:noFill/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74"/>
            <p:cNvSpPr>
              <a:spLocks/>
            </p:cNvSpPr>
            <p:nvPr/>
          </p:nvSpPr>
          <p:spPr bwMode="auto">
            <a:xfrm>
              <a:off x="1885" y="2022"/>
              <a:ext cx="149" cy="64"/>
            </a:xfrm>
            <a:custGeom>
              <a:avLst/>
              <a:gdLst>
                <a:gd name="T0" fmla="*/ 0 w 189"/>
                <a:gd name="T1" fmla="*/ 2 h 81"/>
                <a:gd name="T2" fmla="*/ 2 w 189"/>
                <a:gd name="T3" fmla="*/ 2 h 81"/>
                <a:gd name="T4" fmla="*/ 2 w 189"/>
                <a:gd name="T5" fmla="*/ 2 h 81"/>
                <a:gd name="T6" fmla="*/ 2 w 189"/>
                <a:gd name="T7" fmla="*/ 2 h 81"/>
                <a:gd name="T8" fmla="*/ 2 w 189"/>
                <a:gd name="T9" fmla="*/ 2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" h="81">
                  <a:moveTo>
                    <a:pt x="0" y="77"/>
                  </a:moveTo>
                  <a:cubicBezTo>
                    <a:pt x="19" y="79"/>
                    <a:pt x="39" y="81"/>
                    <a:pt x="57" y="71"/>
                  </a:cubicBezTo>
                  <a:cubicBezTo>
                    <a:pt x="75" y="61"/>
                    <a:pt x="91" y="28"/>
                    <a:pt x="108" y="17"/>
                  </a:cubicBezTo>
                  <a:cubicBezTo>
                    <a:pt x="125" y="6"/>
                    <a:pt x="146" y="4"/>
                    <a:pt x="159" y="2"/>
                  </a:cubicBezTo>
                  <a:cubicBezTo>
                    <a:pt x="172" y="0"/>
                    <a:pt x="180" y="1"/>
                    <a:pt x="189" y="2"/>
                  </a:cubicBezTo>
                </a:path>
              </a:pathLst>
            </a:custGeom>
            <a:noFill/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75"/>
            <p:cNvSpPr>
              <a:spLocks/>
            </p:cNvSpPr>
            <p:nvPr/>
          </p:nvSpPr>
          <p:spPr bwMode="auto">
            <a:xfrm>
              <a:off x="1891" y="2766"/>
              <a:ext cx="149" cy="64"/>
            </a:xfrm>
            <a:custGeom>
              <a:avLst/>
              <a:gdLst>
                <a:gd name="T0" fmla="*/ 0 w 189"/>
                <a:gd name="T1" fmla="*/ 2 h 81"/>
                <a:gd name="T2" fmla="*/ 2 w 189"/>
                <a:gd name="T3" fmla="*/ 2 h 81"/>
                <a:gd name="T4" fmla="*/ 2 w 189"/>
                <a:gd name="T5" fmla="*/ 2 h 81"/>
                <a:gd name="T6" fmla="*/ 2 w 189"/>
                <a:gd name="T7" fmla="*/ 2 h 81"/>
                <a:gd name="T8" fmla="*/ 2 w 189"/>
                <a:gd name="T9" fmla="*/ 2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" h="81">
                  <a:moveTo>
                    <a:pt x="0" y="77"/>
                  </a:moveTo>
                  <a:cubicBezTo>
                    <a:pt x="19" y="79"/>
                    <a:pt x="39" y="81"/>
                    <a:pt x="57" y="71"/>
                  </a:cubicBezTo>
                  <a:cubicBezTo>
                    <a:pt x="75" y="61"/>
                    <a:pt x="91" y="28"/>
                    <a:pt x="108" y="17"/>
                  </a:cubicBezTo>
                  <a:cubicBezTo>
                    <a:pt x="125" y="6"/>
                    <a:pt x="146" y="4"/>
                    <a:pt x="159" y="2"/>
                  </a:cubicBezTo>
                  <a:cubicBezTo>
                    <a:pt x="172" y="0"/>
                    <a:pt x="180" y="1"/>
                    <a:pt x="189" y="2"/>
                  </a:cubicBezTo>
                </a:path>
              </a:pathLst>
            </a:custGeom>
            <a:noFill/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61" name="AutoShape 85"/>
            <p:cNvCxnSpPr>
              <a:cxnSpLocks noChangeShapeType="1"/>
              <a:stCxn id="50" idx="6"/>
              <a:endCxn id="77" idx="2"/>
            </p:cNvCxnSpPr>
            <p:nvPr/>
          </p:nvCxnSpPr>
          <p:spPr bwMode="auto">
            <a:xfrm flipV="1">
              <a:off x="2070" y="594"/>
              <a:ext cx="1010" cy="220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AutoShape 86"/>
            <p:cNvCxnSpPr>
              <a:cxnSpLocks noChangeShapeType="1"/>
              <a:stCxn id="42" idx="6"/>
              <a:endCxn id="77" idx="2"/>
            </p:cNvCxnSpPr>
            <p:nvPr/>
          </p:nvCxnSpPr>
          <p:spPr bwMode="auto">
            <a:xfrm flipV="1">
              <a:off x="2074" y="594"/>
              <a:ext cx="1006" cy="146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AutoShape 87"/>
            <p:cNvCxnSpPr>
              <a:cxnSpLocks noChangeShapeType="1"/>
              <a:stCxn id="34" idx="6"/>
              <a:endCxn id="77" idx="2"/>
            </p:cNvCxnSpPr>
            <p:nvPr/>
          </p:nvCxnSpPr>
          <p:spPr bwMode="auto">
            <a:xfrm flipV="1">
              <a:off x="2072" y="594"/>
              <a:ext cx="1008" cy="7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AutoShape 88"/>
            <p:cNvCxnSpPr>
              <a:cxnSpLocks noChangeShapeType="1"/>
              <a:stCxn id="13" idx="6"/>
              <a:endCxn id="77" idx="2"/>
            </p:cNvCxnSpPr>
            <p:nvPr/>
          </p:nvCxnSpPr>
          <p:spPr bwMode="auto">
            <a:xfrm>
              <a:off x="2074" y="587"/>
              <a:ext cx="1006" cy="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AutoShape 92"/>
            <p:cNvCxnSpPr>
              <a:cxnSpLocks noChangeShapeType="1"/>
              <a:stCxn id="50" idx="6"/>
              <a:endCxn id="78" idx="2"/>
            </p:cNvCxnSpPr>
            <p:nvPr/>
          </p:nvCxnSpPr>
          <p:spPr bwMode="auto">
            <a:xfrm flipV="1">
              <a:off x="2070" y="1334"/>
              <a:ext cx="998" cy="146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AutoShape 93"/>
            <p:cNvCxnSpPr>
              <a:cxnSpLocks noChangeShapeType="1"/>
              <a:stCxn id="42" idx="6"/>
              <a:endCxn id="78" idx="2"/>
            </p:cNvCxnSpPr>
            <p:nvPr/>
          </p:nvCxnSpPr>
          <p:spPr bwMode="auto">
            <a:xfrm flipV="1">
              <a:off x="2074" y="1334"/>
              <a:ext cx="994" cy="7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AutoShape 94"/>
            <p:cNvCxnSpPr>
              <a:cxnSpLocks noChangeShapeType="1"/>
              <a:stCxn id="34" idx="6"/>
              <a:endCxn id="78" idx="2"/>
            </p:cNvCxnSpPr>
            <p:nvPr/>
          </p:nvCxnSpPr>
          <p:spPr bwMode="auto">
            <a:xfrm>
              <a:off x="2072" y="1329"/>
              <a:ext cx="996" cy="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AutoShape 95"/>
            <p:cNvCxnSpPr>
              <a:cxnSpLocks noChangeShapeType="1"/>
              <a:stCxn id="13" idx="6"/>
              <a:endCxn id="78" idx="2"/>
            </p:cNvCxnSpPr>
            <p:nvPr/>
          </p:nvCxnSpPr>
          <p:spPr bwMode="auto">
            <a:xfrm>
              <a:off x="2074" y="587"/>
              <a:ext cx="994" cy="74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AutoShape 99"/>
            <p:cNvCxnSpPr>
              <a:cxnSpLocks noChangeShapeType="1"/>
              <a:stCxn id="50" idx="6"/>
              <a:endCxn id="79" idx="2"/>
            </p:cNvCxnSpPr>
            <p:nvPr/>
          </p:nvCxnSpPr>
          <p:spPr bwMode="auto">
            <a:xfrm flipV="1">
              <a:off x="2070" y="2048"/>
              <a:ext cx="1004" cy="74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AutoShape 100"/>
            <p:cNvCxnSpPr>
              <a:cxnSpLocks noChangeShapeType="1"/>
              <a:stCxn id="42" idx="6"/>
              <a:endCxn id="79" idx="2"/>
            </p:cNvCxnSpPr>
            <p:nvPr/>
          </p:nvCxnSpPr>
          <p:spPr bwMode="auto">
            <a:xfrm flipV="1">
              <a:off x="2074" y="2048"/>
              <a:ext cx="1000" cy="1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AutoShape 101"/>
            <p:cNvCxnSpPr>
              <a:cxnSpLocks noChangeShapeType="1"/>
              <a:stCxn id="34" idx="6"/>
              <a:endCxn id="79" idx="2"/>
            </p:cNvCxnSpPr>
            <p:nvPr/>
          </p:nvCxnSpPr>
          <p:spPr bwMode="auto">
            <a:xfrm>
              <a:off x="2072" y="1329"/>
              <a:ext cx="1002" cy="71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AutoShape 102"/>
            <p:cNvCxnSpPr>
              <a:cxnSpLocks noChangeShapeType="1"/>
              <a:stCxn id="13" idx="6"/>
              <a:endCxn id="79" idx="2"/>
            </p:cNvCxnSpPr>
            <p:nvPr/>
          </p:nvCxnSpPr>
          <p:spPr bwMode="auto">
            <a:xfrm>
              <a:off x="2074" y="587"/>
              <a:ext cx="1000" cy="146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AutoShape 106"/>
            <p:cNvCxnSpPr>
              <a:cxnSpLocks noChangeShapeType="1"/>
              <a:stCxn id="50" idx="6"/>
              <a:endCxn id="80" idx="2"/>
            </p:cNvCxnSpPr>
            <p:nvPr/>
          </p:nvCxnSpPr>
          <p:spPr bwMode="auto">
            <a:xfrm flipV="1">
              <a:off x="2070" y="2786"/>
              <a:ext cx="1004" cy="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AutoShape 107"/>
            <p:cNvCxnSpPr>
              <a:cxnSpLocks noChangeShapeType="1"/>
              <a:stCxn id="42" idx="6"/>
              <a:endCxn id="80" idx="2"/>
            </p:cNvCxnSpPr>
            <p:nvPr/>
          </p:nvCxnSpPr>
          <p:spPr bwMode="auto">
            <a:xfrm>
              <a:off x="2074" y="2059"/>
              <a:ext cx="1000" cy="72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AutoShape 108"/>
            <p:cNvCxnSpPr>
              <a:cxnSpLocks noChangeShapeType="1"/>
              <a:stCxn id="34" idx="6"/>
              <a:endCxn id="80" idx="2"/>
            </p:cNvCxnSpPr>
            <p:nvPr/>
          </p:nvCxnSpPr>
          <p:spPr bwMode="auto">
            <a:xfrm>
              <a:off x="2072" y="1329"/>
              <a:ext cx="1002" cy="145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AutoShape 109"/>
            <p:cNvCxnSpPr>
              <a:cxnSpLocks noChangeShapeType="1"/>
              <a:stCxn id="13" idx="6"/>
              <a:endCxn id="80" idx="2"/>
            </p:cNvCxnSpPr>
            <p:nvPr/>
          </p:nvCxnSpPr>
          <p:spPr bwMode="auto">
            <a:xfrm>
              <a:off x="2074" y="587"/>
              <a:ext cx="1000" cy="2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7" name="Oval 112"/>
            <p:cNvSpPr>
              <a:spLocks noChangeArrowheads="1"/>
            </p:cNvSpPr>
            <p:nvPr/>
          </p:nvSpPr>
          <p:spPr bwMode="auto">
            <a:xfrm>
              <a:off x="3086" y="538"/>
              <a:ext cx="112" cy="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8" name="Oval 113"/>
            <p:cNvSpPr>
              <a:spLocks noChangeArrowheads="1"/>
            </p:cNvSpPr>
            <p:nvPr/>
          </p:nvSpPr>
          <p:spPr bwMode="auto">
            <a:xfrm>
              <a:off x="3074" y="1278"/>
              <a:ext cx="112" cy="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9" name="Oval 114"/>
            <p:cNvSpPr>
              <a:spLocks noChangeArrowheads="1"/>
            </p:cNvSpPr>
            <p:nvPr/>
          </p:nvSpPr>
          <p:spPr bwMode="auto">
            <a:xfrm>
              <a:off x="3080" y="1992"/>
              <a:ext cx="112" cy="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80" name="Oval 115"/>
            <p:cNvSpPr>
              <a:spLocks noChangeArrowheads="1"/>
            </p:cNvSpPr>
            <p:nvPr/>
          </p:nvSpPr>
          <p:spPr bwMode="auto">
            <a:xfrm>
              <a:off x="3080" y="2730"/>
              <a:ext cx="112" cy="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81" name="Oval 116"/>
            <p:cNvSpPr>
              <a:spLocks noChangeArrowheads="1"/>
            </p:cNvSpPr>
            <p:nvPr/>
          </p:nvSpPr>
          <p:spPr bwMode="auto">
            <a:xfrm>
              <a:off x="3656" y="1576"/>
              <a:ext cx="112" cy="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cxnSp>
          <p:nvCxnSpPr>
            <p:cNvPr id="82" name="AutoShape 117"/>
            <p:cNvCxnSpPr>
              <a:cxnSpLocks noChangeShapeType="1"/>
              <a:stCxn id="81" idx="6"/>
            </p:cNvCxnSpPr>
            <p:nvPr/>
          </p:nvCxnSpPr>
          <p:spPr bwMode="auto">
            <a:xfrm>
              <a:off x="3774" y="1632"/>
              <a:ext cx="244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aphicFrame>
          <p:nvGraphicFramePr>
            <p:cNvPr id="83" name="Object 118"/>
            <p:cNvGraphicFramePr>
              <a:graphicFrameLocks noChangeAspect="1"/>
            </p:cNvGraphicFramePr>
            <p:nvPr>
              <p:extLst/>
            </p:nvPr>
          </p:nvGraphicFramePr>
          <p:xfrm>
            <a:off x="4025" y="1530"/>
            <a:ext cx="417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9" name="Equation" r:id="rId13" imgW="495000" imgH="241200" progId="Equation.DSMT4">
                    <p:embed/>
                  </p:oleObj>
                </mc:Choice>
                <mc:Fallback>
                  <p:oleObj name="Equation" r:id="rId13" imgW="495000" imgH="241200" progId="Equation.DSMT4">
                    <p:embed/>
                    <p:pic>
                      <p:nvPicPr>
                        <p:cNvPr id="83" name="Object 1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5" y="1530"/>
                          <a:ext cx="417" cy="2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9" name="AutoShape 125"/>
            <p:cNvCxnSpPr>
              <a:cxnSpLocks noChangeShapeType="1"/>
              <a:stCxn id="77" idx="5"/>
              <a:endCxn id="81" idx="2"/>
            </p:cNvCxnSpPr>
            <p:nvPr/>
          </p:nvCxnSpPr>
          <p:spPr bwMode="auto">
            <a:xfrm>
              <a:off x="3182" y="640"/>
              <a:ext cx="468" cy="99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AutoShape 126"/>
            <p:cNvCxnSpPr>
              <a:cxnSpLocks noChangeShapeType="1"/>
              <a:stCxn id="78" idx="6"/>
              <a:endCxn id="81" idx="2"/>
            </p:cNvCxnSpPr>
            <p:nvPr/>
          </p:nvCxnSpPr>
          <p:spPr bwMode="auto">
            <a:xfrm>
              <a:off x="3192" y="1334"/>
              <a:ext cx="458" cy="2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AutoShape 127"/>
            <p:cNvCxnSpPr>
              <a:cxnSpLocks noChangeShapeType="1"/>
              <a:stCxn id="79" idx="6"/>
              <a:endCxn id="81" idx="2"/>
            </p:cNvCxnSpPr>
            <p:nvPr/>
          </p:nvCxnSpPr>
          <p:spPr bwMode="auto">
            <a:xfrm flipV="1">
              <a:off x="3198" y="1632"/>
              <a:ext cx="452" cy="41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AutoShape 128"/>
            <p:cNvCxnSpPr>
              <a:cxnSpLocks noChangeShapeType="1"/>
              <a:stCxn id="80" idx="6"/>
              <a:endCxn id="81" idx="2"/>
            </p:cNvCxnSpPr>
            <p:nvPr/>
          </p:nvCxnSpPr>
          <p:spPr bwMode="auto">
            <a:xfrm flipV="1">
              <a:off x="3198" y="1632"/>
              <a:ext cx="452" cy="115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72917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PFAs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Neural networks as policies</a:t>
                </a:r>
              </a:p>
              <a:p>
                <a:pPr lvl="1"/>
                <a:r>
                  <a:rPr lang="en-US" dirty="0" smtClean="0"/>
                  <a:t>Each link is characterized by a weight that is normally called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 smtClean="0"/>
                  <a:t>, but which we will call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 smtClean="0"/>
                  <a:t> for consistency with our prior notation.</a:t>
                </a:r>
              </a:p>
              <a:p>
                <a:pPr lvl="1"/>
                <a:r>
                  <a:rPr lang="en-US" dirty="0" smtClean="0"/>
                  <a:t>We can represent our neural network policy then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lvl="1"/>
                <a:r>
                  <a:rPr lang="en-US" dirty="0" smtClean="0"/>
                  <a:t>The weight vector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 smtClean="0"/>
                  <a:t> may easily have hundreds or even thousands of dimensions.  This is not a major problem because we can compute derivatives of the policy.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 r="-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5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91" y="271854"/>
            <a:ext cx="7132938" cy="413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371" y="4417138"/>
            <a:ext cx="5056925" cy="237470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50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Constraints: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31" y="1753994"/>
            <a:ext cx="7171041" cy="300254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1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Policy search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985503" y="3962400"/>
            <a:ext cx="703384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 smtClean="0"/>
              <a:t>Derivative-based policy search</a:t>
            </a:r>
          </a:p>
        </p:txBody>
      </p:sp>
    </p:spTree>
    <p:extLst>
      <p:ext uri="{BB962C8B-B14F-4D97-AF65-F5344CB8AC3E}">
        <p14:creationId xmlns:p14="http://schemas.microsoft.com/office/powerpoint/2010/main" val="111903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Derivative-based policy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core problem of policy search is a classical stochastic search problem:</a:t>
                </a:r>
              </a:p>
              <a:p>
                <a:pPr lvl="2"/>
                <a:endParaRPr lang="en-US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w</a:t>
                </a:r>
                <a:r>
                  <a:rPr lang="en-US" dirty="0" smtClean="0"/>
                  <a:t>here “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” is a policy,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 smtClean="0"/>
                  <a:t> represents any form of learning or testing randomness,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might capture any prior distributions.</a:t>
                </a:r>
              </a:p>
              <a:p>
                <a:pPr lvl="1"/>
                <a:r>
                  <a:rPr lang="en-US" dirty="0" smtClean="0"/>
                  <a:t>There will always be two solution approaches:</a:t>
                </a:r>
              </a:p>
              <a:p>
                <a:pPr lvl="2"/>
                <a:r>
                  <a:rPr lang="en-US" dirty="0" smtClean="0"/>
                  <a:t>Derivative-based (Chapter 5)</a:t>
                </a:r>
              </a:p>
              <a:p>
                <a:pPr lvl="2"/>
                <a:r>
                  <a:rPr lang="en-US" dirty="0" smtClean="0"/>
                  <a:t>Derivative-free (Chapter 7)</a:t>
                </a:r>
                <a:endParaRPr lang="en-US" dirty="0"/>
              </a:p>
              <a:p>
                <a:pPr lvl="1"/>
                <a:r>
                  <a:rPr lang="en-US" dirty="0" smtClean="0"/>
                  <a:t>… but there are some details unique to policy search arising from the sequential nature of these problems.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61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57" y="304252"/>
            <a:ext cx="7026249" cy="2255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57" y="2559967"/>
            <a:ext cx="6980525" cy="4069433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78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Week 8 – Chapter 11 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97169" y="3886200"/>
            <a:ext cx="7526216" cy="1752600"/>
          </a:xfrm>
        </p:spPr>
        <p:txBody>
          <a:bodyPr/>
          <a:lstStyle/>
          <a:p>
            <a:r>
              <a:rPr lang="en-US" dirty="0" smtClean="0"/>
              <a:t>Policy function approximations</a:t>
            </a:r>
          </a:p>
          <a:p>
            <a:r>
              <a:rPr lang="en-US" dirty="0" smtClean="0"/>
              <a:t>Policy search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8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Derivative-based policy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49" y="1139743"/>
            <a:ext cx="7033870" cy="48162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44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Derivative-based policy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95" y="1152804"/>
            <a:ext cx="7026249" cy="2339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95" y="3505095"/>
            <a:ext cx="7041490" cy="240812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11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Derivative-based policy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Finite differences</a:t>
            </a:r>
          </a:p>
          <a:p>
            <a:pPr lvl="1"/>
            <a:r>
              <a:rPr lang="en-US" dirty="0" smtClean="0"/>
              <a:t>We wish to optimize the decision of when to charge or discharge a battery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149812" y="2829389"/>
          <a:ext cx="4392431" cy="1273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3" imgW="2539800" imgH="736560" progId="Equation.DSMT4">
                  <p:embed/>
                </p:oleObj>
              </mc:Choice>
              <mc:Fallback>
                <p:oleObj name="Equation" r:id="rId3" imgW="2539800" imgH="7365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49812" y="2829389"/>
                        <a:ext cx="4392431" cy="1273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67" y="4300247"/>
            <a:ext cx="8628663" cy="25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7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6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Derivative-based policy search</a:t>
            </a:r>
          </a:p>
        </p:txBody>
      </p:sp>
      <p:sp>
        <p:nvSpPr>
          <p:cNvPr id="8212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43000"/>
            <a:ext cx="8267700" cy="1962150"/>
          </a:xfrm>
        </p:spPr>
        <p:txBody>
          <a:bodyPr/>
          <a:lstStyle/>
          <a:p>
            <a:r>
              <a:rPr lang="en-US" dirty="0" smtClean="0"/>
              <a:t>Finding the best policy</a:t>
            </a:r>
            <a:endParaRPr lang="en-US" dirty="0"/>
          </a:p>
          <a:p>
            <a:pPr lvl="1"/>
            <a:r>
              <a:rPr lang="en-US" dirty="0" smtClean="0"/>
              <a:t>We need to maximize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We cannot compute the expectation, so we run simulations: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3358667"/>
            <a:ext cx="5781675" cy="299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Line 5"/>
          <p:cNvSpPr>
            <a:spLocks noChangeShapeType="1"/>
          </p:cNvSpPr>
          <p:nvPr/>
        </p:nvSpPr>
        <p:spPr bwMode="auto">
          <a:xfrm flipH="1" flipV="1">
            <a:off x="2070099" y="5692074"/>
            <a:ext cx="1971674" cy="65881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6"/>
          <p:cNvSpPr>
            <a:spLocks noChangeShapeType="1"/>
          </p:cNvSpPr>
          <p:nvPr/>
        </p:nvSpPr>
        <p:spPr bwMode="auto">
          <a:xfrm flipV="1">
            <a:off x="4259263" y="5793673"/>
            <a:ext cx="2636838" cy="55721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9" name="Object 6"/>
          <p:cNvGraphicFramePr>
            <a:graphicFrameLocks noChangeAspect="1"/>
          </p:cNvGraphicFramePr>
          <p:nvPr>
            <p:extLst/>
          </p:nvPr>
        </p:nvGraphicFramePr>
        <p:xfrm>
          <a:off x="6405563" y="5941769"/>
          <a:ext cx="12842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5" imgW="495000" imgH="203040" progId="Equation.DSMT4">
                  <p:embed/>
                </p:oleObj>
              </mc:Choice>
              <mc:Fallback>
                <p:oleObj name="Equation" r:id="rId5" imgW="495000" imgH="203040" progId="Equation.DSMT4">
                  <p:embed/>
                  <p:pic>
                    <p:nvPicPr>
                      <p:cNvPr id="5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5563" y="5941769"/>
                        <a:ext cx="1284287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6"/>
          <p:cNvGraphicFramePr>
            <a:graphicFrameLocks noChangeAspect="1"/>
          </p:cNvGraphicFramePr>
          <p:nvPr>
            <p:extLst/>
          </p:nvPr>
        </p:nvGraphicFramePr>
        <p:xfrm>
          <a:off x="1857375" y="5995744"/>
          <a:ext cx="923925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7" imgW="393480" imgH="203040" progId="Equation.DSMT4">
                  <p:embed/>
                </p:oleObj>
              </mc:Choice>
              <mc:Fallback>
                <p:oleObj name="Equation" r:id="rId7" imgW="393480" imgH="203040" progId="Equation.DSMT4">
                  <p:embed/>
                  <p:pic>
                    <p:nvPicPr>
                      <p:cNvPr id="6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75" y="5995744"/>
                        <a:ext cx="923925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3255963" y="5502366"/>
            <a:ext cx="1277937" cy="27860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 flipV="1">
            <a:off x="4508500" y="5502365"/>
            <a:ext cx="762000" cy="27860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H="1" flipV="1">
            <a:off x="4533900" y="4854775"/>
            <a:ext cx="0" cy="66028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4508499" y="4831638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510896" y="4984038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508515" y="4748319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508531" y="4593570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508547" y="5145978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506166" y="4376915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930400" y="1971675"/>
          <a:ext cx="4800600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9" imgW="1955520" imgH="368280" progId="Equation.DSMT4">
                  <p:embed/>
                </p:oleObj>
              </mc:Choice>
              <mc:Fallback>
                <p:oleObj name="Equation" r:id="rId9" imgW="1955520" imgH="36828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400" y="1971675"/>
                        <a:ext cx="4800600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Derivative-based policy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Simulating finite difference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5" name="Picture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7" y="1641928"/>
            <a:ext cx="9046724" cy="521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9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Derivative-based policy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Finite differences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52" y="1645147"/>
            <a:ext cx="7559695" cy="520491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81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Derivative-based policy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Finite differences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319" y="1605064"/>
            <a:ext cx="6817541" cy="528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5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Derivative-based policy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Finite differences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88" y="1691441"/>
            <a:ext cx="7536833" cy="457239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53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Derivative-based policy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143000"/>
                <a:ext cx="8458200" cy="4953000"/>
              </a:xfrm>
            </p:spPr>
            <p:txBody>
              <a:bodyPr/>
              <a:lstStyle/>
              <a:p>
                <a:r>
                  <a:rPr lang="en-US" dirty="0" smtClean="0"/>
                  <a:t>Simultaneous perturbation stochastic approximation</a:t>
                </a:r>
              </a:p>
              <a:p>
                <a:pPr lvl="1"/>
                <a:r>
                  <a:rPr lang="en-US" dirty="0" smtClean="0"/>
                  <a:t>Let: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1800" b="0" i="1" dirty="0" smtClean="0">
                    <a:latin typeface="Cambria Math" panose="02040503050406030204" pitchFamily="18" charset="0"/>
                  </a:rPr>
                  <a:t> </a:t>
                </a:r>
                <a:r>
                  <a:rPr lang="en-US" sz="1800" b="0" dirty="0" smtClean="0">
                    <a:latin typeface="Cambria Math" panose="02040503050406030204" pitchFamily="18" charset="0"/>
                  </a:rPr>
                  <a:t>be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800" b="0" i="1" dirty="0" smtClean="0">
                    <a:latin typeface="Cambria Math" panose="02040503050406030204" pitchFamily="18" charset="0"/>
                  </a:rPr>
                  <a:t> </a:t>
                </a:r>
                <a:r>
                  <a:rPr lang="en-US" sz="1800" b="0" dirty="0" smtClean="0">
                    <a:latin typeface="Cambria Math" panose="02040503050406030204" pitchFamily="18" charset="0"/>
                  </a:rPr>
                  <a:t>dimensional vector.</a:t>
                </a:r>
                <a:endParaRPr lang="en-US" sz="1800" b="0" i="1" dirty="0" smtClean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1800" dirty="0" smtClean="0"/>
                  <a:t> be a scalar perturbation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1800" dirty="0" smtClean="0"/>
                  <a:t> be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800" dirty="0" smtClean="0"/>
                  <a:t>dimensional vector, with each element drawn from a normal (0,1) distribution.</a:t>
                </a:r>
              </a:p>
              <a:p>
                <a:pPr lvl="1"/>
                <a:r>
                  <a:rPr lang="en-US" sz="2200" dirty="0" smtClean="0"/>
                  <a:t>We can obtain a sampled estimate of the gradient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 smtClean="0"/>
                  <a:t> using two function evaluations: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143000"/>
                <a:ext cx="8458200" cy="4953000"/>
              </a:xfrm>
              <a:blipFill>
                <a:blip r:embed="rId3"/>
                <a:stretch>
                  <a:fillRect t="-1355" r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933575" y="3954463"/>
          <a:ext cx="5295900" cy="289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4" imgW="3022560" imgH="1650960" progId="Equation.DSMT4">
                  <p:embed/>
                </p:oleObj>
              </mc:Choice>
              <mc:Fallback>
                <p:oleObj name="Equation" r:id="rId4" imgW="3022560" imgH="16509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33575" y="3954463"/>
                        <a:ext cx="5295900" cy="2890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7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Policy search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985503" y="3962400"/>
            <a:ext cx="703384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 smtClean="0"/>
              <a:t>One-dimensional search</a:t>
            </a:r>
          </a:p>
        </p:txBody>
      </p:sp>
    </p:spTree>
    <p:extLst>
      <p:ext uri="{BB962C8B-B14F-4D97-AF65-F5344CB8AC3E}">
        <p14:creationId xmlns:p14="http://schemas.microsoft.com/office/powerpoint/2010/main" val="65719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Policy function approximations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055077" y="3978275"/>
            <a:ext cx="703384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343144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Stepsizes</a:t>
            </a:r>
            <a:r>
              <a:rPr lang="en-US" dirty="0" smtClean="0"/>
              <a:t> for policy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As we saw before (chapter 5) we trade the elegant simplicity of stochastic gradients for the frustration of designing </a:t>
            </a:r>
            <a:r>
              <a:rPr lang="en-US" dirty="0" err="1" smtClean="0"/>
              <a:t>stepsize</a:t>
            </a:r>
            <a:r>
              <a:rPr lang="en-US" dirty="0" smtClean="0"/>
              <a:t> rules.</a:t>
            </a:r>
          </a:p>
          <a:p>
            <a:pPr lvl="1"/>
            <a:r>
              <a:rPr lang="en-US" dirty="0" smtClean="0"/>
              <a:t>The next few slides suggest that this application is nonconvex, but </a:t>
            </a:r>
            <a:r>
              <a:rPr lang="en-US" dirty="0" err="1" smtClean="0"/>
              <a:t>unimodular</a:t>
            </a:r>
            <a:r>
              <a:rPr lang="en-US" dirty="0" smtClean="0"/>
              <a:t>.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9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Stepsizes</a:t>
            </a:r>
            <a:r>
              <a:rPr lang="en-US" dirty="0"/>
              <a:t> for policy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One-dimensional contour plots-uncertain forecast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for i=1,…, 8 hours into the future.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02" y="2168037"/>
            <a:ext cx="7239627" cy="42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Stepsizes</a:t>
            </a:r>
            <a:r>
              <a:rPr lang="en-US" dirty="0"/>
              <a:t> for policy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One-dimensional contour </a:t>
                </a:r>
                <a:r>
                  <a:rPr lang="en-US" dirty="0"/>
                  <a:t>plots-uncertain forecast</a:t>
                </a:r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for </a:t>
                </a:r>
                <a:r>
                  <a:rPr lang="en-US" dirty="0" smtClean="0"/>
                  <a:t>i=9,…, 15 </a:t>
                </a:r>
                <a:r>
                  <a:rPr lang="en-US" dirty="0"/>
                  <a:t>hours into the future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16" y="2168037"/>
            <a:ext cx="7308213" cy="43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2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Stepsizes</a:t>
            </a:r>
            <a:r>
              <a:rPr lang="en-US" dirty="0"/>
              <a:t> for policy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2-D contours for uncertain forecasts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92" y="1630952"/>
            <a:ext cx="7904646" cy="52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4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Stepsizes</a:t>
            </a:r>
            <a:r>
              <a:rPr lang="en-US" dirty="0"/>
              <a:t> for policy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3834" y="1257738"/>
                <a:ext cx="4929809" cy="4953000"/>
              </a:xfrm>
            </p:spPr>
            <p:txBody>
              <a:bodyPr/>
              <a:lstStyle/>
              <a:p>
                <a:r>
                  <a:rPr lang="en-US" sz="2400" dirty="0" smtClean="0"/>
                  <a:t>Stepsizes</a:t>
                </a:r>
              </a:p>
              <a:p>
                <a:pPr lvl="1"/>
                <a:r>
                  <a:rPr lang="en-US" sz="2000" dirty="0" smtClean="0"/>
                  <a:t>With deterministic problems, we perform a one-dimensional search:</a:t>
                </a:r>
              </a:p>
              <a:p>
                <a:pPr lvl="2"/>
                <a:endParaRPr lang="en-US" sz="1200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lim>
                          </m:limLow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800" dirty="0" smtClean="0"/>
              </a:p>
              <a:p>
                <a:pPr lvl="2"/>
                <a:endParaRPr lang="en-US" sz="1200" dirty="0" smtClean="0"/>
              </a:p>
              <a:p>
                <a:pPr lvl="1"/>
                <a:endParaRPr lang="en-US" sz="1600" dirty="0" smtClean="0"/>
              </a:p>
              <a:p>
                <a:pPr lvl="1"/>
                <a:r>
                  <a:rPr lang="en-US" sz="2000" dirty="0" smtClean="0"/>
                  <a:t>With stochastic problems, we use a </a:t>
                </a:r>
                <a:r>
                  <a:rPr lang="en-US" sz="2000" dirty="0" err="1" smtClean="0"/>
                  <a:t>stepsize</a:t>
                </a:r>
                <a:r>
                  <a:rPr lang="en-US" sz="2000" dirty="0" smtClean="0"/>
                  <a:t> rule (or policy) that may miss the optimum completely.</a:t>
                </a:r>
              </a:p>
              <a:p>
                <a:pPr lvl="1"/>
                <a:r>
                  <a:rPr lang="en-US" sz="2000" dirty="0" err="1" smtClean="0"/>
                  <a:t>Stepsize</a:t>
                </a:r>
                <a:r>
                  <a:rPr lang="en-US" sz="2000" dirty="0" smtClean="0"/>
                  <a:t> rules always have to be tuned, and tuning depends on the starting point.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3834" y="1257738"/>
                <a:ext cx="4929809" cy="4953000"/>
              </a:xfrm>
              <a:blipFill>
                <a:blip r:embed="rId3"/>
                <a:stretch>
                  <a:fillRect t="-984" r="-1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518" y="1249288"/>
            <a:ext cx="3399623" cy="1976400"/>
          </a:xfrm>
          <a:prstGeom prst="rect">
            <a:avLst/>
          </a:prstGeom>
        </p:spPr>
      </p:pic>
      <p:graphicFrame>
        <p:nvGraphicFramePr>
          <p:cNvPr id="5" name="Object 26"/>
          <p:cNvGraphicFramePr>
            <a:graphicFrameLocks noChangeAspect="1"/>
          </p:cNvGraphicFramePr>
          <p:nvPr>
            <p:extLst/>
          </p:nvPr>
        </p:nvGraphicFramePr>
        <p:xfrm>
          <a:off x="5898550" y="3096481"/>
          <a:ext cx="2034251" cy="355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5" imgW="1308100" imgH="228600" progId="Equation.DSMT4">
                  <p:embed/>
                </p:oleObj>
              </mc:Choice>
              <mc:Fallback>
                <p:oleObj name="Equation" r:id="rId5" imgW="1308100" imgH="228600" progId="Equation.DSMT4">
                  <p:embed/>
                  <p:pic>
                    <p:nvPicPr>
                      <p:cNvPr id="5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8550" y="3096481"/>
                        <a:ext cx="2034251" cy="3555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1"/>
          <a:stretch/>
        </p:blipFill>
        <p:spPr>
          <a:xfrm>
            <a:off x="5087382" y="3698211"/>
            <a:ext cx="3712118" cy="2289566"/>
          </a:xfrm>
          <a:prstGeom prst="rect">
            <a:avLst/>
          </a:prstGeom>
        </p:spPr>
      </p:pic>
      <p:sp>
        <p:nvSpPr>
          <p:cNvPr id="8" name="Line 14"/>
          <p:cNvSpPr>
            <a:spLocks noChangeShapeType="1"/>
          </p:cNvSpPr>
          <p:nvPr/>
        </p:nvSpPr>
        <p:spPr bwMode="auto">
          <a:xfrm flipV="1">
            <a:off x="6027757" y="5299239"/>
            <a:ext cx="2062947" cy="19229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" name="Oval 61"/>
          <p:cNvSpPr>
            <a:spLocks noChangeArrowheads="1"/>
          </p:cNvSpPr>
          <p:nvPr/>
        </p:nvSpPr>
        <p:spPr bwMode="auto">
          <a:xfrm>
            <a:off x="5938857" y="5457161"/>
            <a:ext cx="88900" cy="889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19311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Stepsizes</a:t>
            </a:r>
            <a:r>
              <a:rPr lang="en-US" dirty="0"/>
              <a:t> for policy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 of starting points</a:t>
            </a:r>
          </a:p>
          <a:p>
            <a:pPr lvl="1"/>
            <a:r>
              <a:rPr lang="en-US" dirty="0" err="1" smtClean="0"/>
              <a:t>Stepsizes</a:t>
            </a:r>
            <a:r>
              <a:rPr lang="en-US" dirty="0" smtClean="0"/>
              <a:t> tuned for region [0,1].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256" y="2181738"/>
            <a:ext cx="6790632" cy="4486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836103" y="4186992"/>
            <a:ext cx="43973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Pct. Improvement over benchmark </a:t>
            </a:r>
            <a:r>
              <a:rPr lang="en-US" i="0" dirty="0" err="1" smtClean="0"/>
              <a:t>lookahead</a:t>
            </a:r>
            <a:endParaRPr lang="en-US" i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848084" y="6334575"/>
            <a:ext cx="14478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Starting point</a:t>
            </a:r>
          </a:p>
        </p:txBody>
      </p:sp>
      <p:sp>
        <p:nvSpPr>
          <p:cNvPr id="7" name="Rectangle 6"/>
          <p:cNvSpPr/>
          <p:nvPr/>
        </p:nvSpPr>
        <p:spPr>
          <a:xfrm>
            <a:off x="1913860" y="2775104"/>
            <a:ext cx="372140" cy="3221666"/>
          </a:xfrm>
          <a:prstGeom prst="rect">
            <a:avLst/>
          </a:prstGeom>
          <a:solidFill>
            <a:srgbClr val="0000FF">
              <a:alpha val="23922"/>
            </a:srgbClr>
          </a:solidFill>
          <a:ln w="28575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10816" y="2778643"/>
            <a:ext cx="1537268" cy="3221666"/>
          </a:xfrm>
          <a:prstGeom prst="rect">
            <a:avLst/>
          </a:prstGeom>
          <a:solidFill>
            <a:srgbClr val="00B0F0">
              <a:alpha val="23922"/>
            </a:srgbClr>
          </a:solidFill>
          <a:ln w="28575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66709" y="2782183"/>
            <a:ext cx="1598426" cy="3221666"/>
          </a:xfrm>
          <a:prstGeom prst="rect">
            <a:avLst/>
          </a:prstGeom>
          <a:solidFill>
            <a:srgbClr val="00B050">
              <a:alpha val="23922"/>
            </a:srgbClr>
          </a:solidFill>
          <a:ln w="28575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86401" y="2785725"/>
            <a:ext cx="1559443" cy="3221666"/>
          </a:xfrm>
          <a:prstGeom prst="rect">
            <a:avLst/>
          </a:prstGeom>
          <a:solidFill>
            <a:srgbClr val="0000FF">
              <a:alpha val="23922"/>
            </a:srgbClr>
          </a:solidFill>
          <a:ln w="28575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H="1">
            <a:off x="1913861" y="3721399"/>
            <a:ext cx="5131983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5669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Stepsizes</a:t>
            </a:r>
            <a:r>
              <a:rPr lang="en-US" dirty="0"/>
              <a:t> for policy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Tuning the parameters</a:t>
            </a:r>
          </a:p>
          <a:p>
            <a:pPr lvl="1"/>
            <a:r>
              <a:rPr lang="en-US" sz="2000" dirty="0" err="1"/>
              <a:t>Stepsizes</a:t>
            </a:r>
            <a:r>
              <a:rPr lang="en-US" sz="2000" dirty="0"/>
              <a:t> tuned for region </a:t>
            </a:r>
            <a:r>
              <a:rPr lang="en-US" sz="2000" dirty="0" smtClean="0"/>
              <a:t>[0,2].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0464E-B98E-4504-A7A6-4B1D93799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" y="2052335"/>
            <a:ext cx="7994737" cy="475186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7CFA3F-9382-4AB0-B0E0-BE45052D8BF7}"/>
              </a:ext>
            </a:extLst>
          </p:cNvPr>
          <p:cNvCxnSpPr>
            <a:cxnSpLocks/>
          </p:cNvCxnSpPr>
          <p:nvPr/>
        </p:nvCxnSpPr>
        <p:spPr>
          <a:xfrm>
            <a:off x="3720166" y="2600541"/>
            <a:ext cx="164757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E48AC8-C3FB-48E9-8A75-E645BCD6D1BB}"/>
              </a:ext>
            </a:extLst>
          </p:cNvPr>
          <p:cNvCxnSpPr>
            <a:cxnSpLocks/>
          </p:cNvCxnSpPr>
          <p:nvPr/>
        </p:nvCxnSpPr>
        <p:spPr>
          <a:xfrm>
            <a:off x="5367739" y="2600541"/>
            <a:ext cx="173639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55300C-4316-4F4D-9F29-3B1694B02899}"/>
              </a:ext>
            </a:extLst>
          </p:cNvPr>
          <p:cNvCxnSpPr>
            <a:cxnSpLocks/>
          </p:cNvCxnSpPr>
          <p:nvPr/>
        </p:nvCxnSpPr>
        <p:spPr>
          <a:xfrm>
            <a:off x="2031095" y="2600541"/>
            <a:ext cx="168907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1D6357-EB16-4E0D-9FB3-E5D460EFD8FB}"/>
              </a:ext>
            </a:extLst>
          </p:cNvPr>
          <p:cNvCxnSpPr>
            <a:cxnSpLocks/>
          </p:cNvCxnSpPr>
          <p:nvPr/>
        </p:nvCxnSpPr>
        <p:spPr>
          <a:xfrm>
            <a:off x="1713246" y="2600541"/>
            <a:ext cx="31784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AC0D2-BA31-4D43-9A57-26FA9F67DE2A}"/>
                  </a:ext>
                </a:extLst>
              </p:cNvPr>
              <p:cNvSpPr txBox="1"/>
              <p:nvPr/>
            </p:nvSpPr>
            <p:spPr>
              <a:xfrm>
                <a:off x="1622772" y="2426916"/>
                <a:ext cx="498797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05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AC0D2-BA31-4D43-9A57-26FA9F67D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772" y="2426916"/>
                <a:ext cx="498797" cy="161583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00E83D-C04E-44F4-862C-7BA494558763}"/>
                  </a:ext>
                </a:extLst>
              </p:cNvPr>
              <p:cNvSpPr txBox="1"/>
              <p:nvPr/>
            </p:nvSpPr>
            <p:spPr>
              <a:xfrm>
                <a:off x="2492948" y="2426916"/>
                <a:ext cx="575863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050">
                          <a:latin typeface="Cambria Math" panose="02040503050406030204" pitchFamily="18" charset="0"/>
                        </a:rPr>
                        <m:t>∈[0,1]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00E83D-C04E-44F4-862C-7BA494558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948" y="2426916"/>
                <a:ext cx="575863" cy="161583"/>
              </a:xfrm>
              <a:prstGeom prst="rect">
                <a:avLst/>
              </a:prstGeom>
              <a:blipFill>
                <a:blip r:embed="rId4"/>
                <a:stretch>
                  <a:fillRect l="-8511" t="-3704" r="-6383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4876F0-DE4B-465B-BCF4-778CE602B173}"/>
                  </a:ext>
                </a:extLst>
              </p:cNvPr>
              <p:cNvSpPr txBox="1"/>
              <p:nvPr/>
            </p:nvSpPr>
            <p:spPr>
              <a:xfrm>
                <a:off x="4121760" y="2415645"/>
                <a:ext cx="781048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050">
                          <a:latin typeface="Cambria Math" panose="02040503050406030204" pitchFamily="18" charset="0"/>
                        </a:rPr>
                        <m:t>∈[0.5,1.5]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4876F0-DE4B-465B-BCF4-778CE602B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760" y="2415645"/>
                <a:ext cx="781048" cy="161583"/>
              </a:xfrm>
              <a:prstGeom prst="rect">
                <a:avLst/>
              </a:prstGeom>
              <a:blipFill>
                <a:blip r:embed="rId5"/>
                <a:stretch>
                  <a:fillRect l="-5469" r="-5469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E222F9-FF71-4D6C-B1D2-6F31495EE806}"/>
                  </a:ext>
                </a:extLst>
              </p:cNvPr>
              <p:cNvSpPr txBox="1"/>
              <p:nvPr/>
            </p:nvSpPr>
            <p:spPr>
              <a:xfrm>
                <a:off x="5955755" y="2428027"/>
                <a:ext cx="575863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050">
                          <a:latin typeface="Cambria Math" panose="02040503050406030204" pitchFamily="18" charset="0"/>
                        </a:rPr>
                        <m:t>∈[1,2]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E222F9-FF71-4D6C-B1D2-6F31495EE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755" y="2428027"/>
                <a:ext cx="575863" cy="161583"/>
              </a:xfrm>
              <a:prstGeom prst="rect">
                <a:avLst/>
              </a:prstGeom>
              <a:blipFill>
                <a:blip r:embed="rId6"/>
                <a:stretch>
                  <a:fillRect l="-8511" r="-6383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85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Stepsizes</a:t>
            </a:r>
            <a:r>
              <a:rPr lang="en-US" dirty="0"/>
              <a:t> for policy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The two previous slides illustrate that tuning the </a:t>
            </a:r>
            <a:r>
              <a:rPr lang="en-US" dirty="0" err="1" smtClean="0"/>
              <a:t>stepsize</a:t>
            </a:r>
            <a:r>
              <a:rPr lang="en-US" dirty="0" smtClean="0"/>
              <a:t> rules does depend on the starting point.</a:t>
            </a:r>
          </a:p>
          <a:p>
            <a:pPr lvl="1"/>
            <a:r>
              <a:rPr lang="en-US" dirty="0"/>
              <a:t>Since </a:t>
            </a:r>
            <a:r>
              <a:rPr lang="en-US" dirty="0" err="1"/>
              <a:t>stepsize</a:t>
            </a:r>
            <a:r>
              <a:rPr lang="en-US" dirty="0"/>
              <a:t> rules for stochastic optimization do not perform a one-dimensional search, tuning is critical.</a:t>
            </a:r>
          </a:p>
          <a:p>
            <a:pPr lvl="1"/>
            <a:r>
              <a:rPr lang="en-US" dirty="0" smtClean="0"/>
              <a:t>We </a:t>
            </a:r>
            <a:r>
              <a:rPr lang="en-US" dirty="0"/>
              <a:t>have begun experimenting with the idea of using the Fibonacci search, which is an </a:t>
            </a:r>
            <a:r>
              <a:rPr lang="en-US" i="1" dirty="0"/>
              <a:t>optimal algorithm</a:t>
            </a:r>
            <a:r>
              <a:rPr lang="en-US" dirty="0"/>
              <a:t> for doing derivative-free search of deterministic, </a:t>
            </a:r>
            <a:r>
              <a:rPr lang="en-US" dirty="0" err="1"/>
              <a:t>unimodular</a:t>
            </a:r>
            <a:r>
              <a:rPr lang="en-US" dirty="0"/>
              <a:t> functions.</a:t>
            </a:r>
          </a:p>
          <a:p>
            <a:pPr lvl="1"/>
            <a:r>
              <a:rPr lang="en-US" dirty="0"/>
              <a:t>We have adapted the Fibonacci search for stochastic problems.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36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Stepsizes</a:t>
            </a:r>
            <a:r>
              <a:rPr lang="en-US" dirty="0"/>
              <a:t> for policy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22" y="1070524"/>
            <a:ext cx="7772400" cy="600736"/>
          </a:xfrm>
        </p:spPr>
        <p:txBody>
          <a:bodyPr/>
          <a:lstStyle/>
          <a:p>
            <a:r>
              <a:rPr lang="en-US" dirty="0" smtClean="0"/>
              <a:t>Fibonacci numbers: 1, 1, 2, 3, 5, 8, 13, …</a:t>
            </a:r>
            <a:endParaRPr lang="en-US" dirty="0"/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>
            <a:off x="8020538" y="1904718"/>
            <a:ext cx="0" cy="433801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5966453" y="2057118"/>
            <a:ext cx="0" cy="433801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>
            <a:off x="4629743" y="2020677"/>
            <a:ext cx="0" cy="433801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868143" y="3075502"/>
            <a:ext cx="31290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483973" y="3058939"/>
            <a:ext cx="166904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3                 5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667219" y="3280327"/>
            <a:ext cx="5588000" cy="1378775"/>
            <a:chOff x="1567624" y="4485164"/>
            <a:chExt cx="5588000" cy="1876425"/>
          </a:xfrm>
        </p:grpSpPr>
        <p:sp>
          <p:nvSpPr>
            <p:cNvPr id="30" name="Line 5"/>
            <p:cNvSpPr>
              <a:spLocks noChangeShapeType="1"/>
            </p:cNvSpPr>
            <p:nvPr/>
          </p:nvSpPr>
          <p:spPr bwMode="auto">
            <a:xfrm flipV="1">
              <a:off x="1580324" y="4485164"/>
              <a:ext cx="0" cy="18764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6"/>
            <p:cNvSpPr>
              <a:spLocks noChangeShapeType="1"/>
            </p:cNvSpPr>
            <p:nvPr/>
          </p:nvSpPr>
          <p:spPr bwMode="auto">
            <a:xfrm>
              <a:off x="1567624" y="6348889"/>
              <a:ext cx="5588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" name="Group 7"/>
            <p:cNvGrpSpPr>
              <a:grpSpLocks/>
            </p:cNvGrpSpPr>
            <p:nvPr/>
          </p:nvGrpSpPr>
          <p:grpSpPr bwMode="auto">
            <a:xfrm>
              <a:off x="1660942" y="5176144"/>
              <a:ext cx="4027557" cy="1179512"/>
              <a:chOff x="1088" y="2543"/>
              <a:chExt cx="3845" cy="743"/>
            </a:xfrm>
          </p:grpSpPr>
          <p:sp>
            <p:nvSpPr>
              <p:cNvPr id="45" name="Freeform 8"/>
              <p:cNvSpPr>
                <a:spLocks/>
              </p:cNvSpPr>
              <p:nvPr/>
            </p:nvSpPr>
            <p:spPr bwMode="auto">
              <a:xfrm>
                <a:off x="1088" y="2545"/>
                <a:ext cx="1562" cy="741"/>
              </a:xfrm>
              <a:custGeom>
                <a:avLst/>
                <a:gdLst>
                  <a:gd name="T0" fmla="*/ 0 w 1120"/>
                  <a:gd name="T1" fmla="*/ 7481 h 504"/>
                  <a:gd name="T2" fmla="*/ 2961 w 1120"/>
                  <a:gd name="T3" fmla="*/ 7244 h 504"/>
                  <a:gd name="T4" fmla="*/ 5092 w 1120"/>
                  <a:gd name="T5" fmla="*/ 6182 h 504"/>
                  <a:gd name="T6" fmla="*/ 7471 w 1120"/>
                  <a:gd name="T7" fmla="*/ 2616 h 504"/>
                  <a:gd name="T8" fmla="*/ 9028 w 1120"/>
                  <a:gd name="T9" fmla="*/ 597 h 504"/>
                  <a:gd name="T10" fmla="*/ 11493 w 1120"/>
                  <a:gd name="T11" fmla="*/ 0 h 5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0" h="504">
                    <a:moveTo>
                      <a:pt x="0" y="504"/>
                    </a:moveTo>
                    <a:cubicBezTo>
                      <a:pt x="102" y="503"/>
                      <a:pt x="205" y="503"/>
                      <a:pt x="288" y="488"/>
                    </a:cubicBezTo>
                    <a:cubicBezTo>
                      <a:pt x="371" y="473"/>
                      <a:pt x="423" y="468"/>
                      <a:pt x="496" y="416"/>
                    </a:cubicBezTo>
                    <a:cubicBezTo>
                      <a:pt x="569" y="364"/>
                      <a:pt x="664" y="239"/>
                      <a:pt x="728" y="176"/>
                    </a:cubicBezTo>
                    <a:cubicBezTo>
                      <a:pt x="792" y="113"/>
                      <a:pt x="815" y="69"/>
                      <a:pt x="880" y="40"/>
                    </a:cubicBezTo>
                    <a:cubicBezTo>
                      <a:pt x="945" y="11"/>
                      <a:pt x="1032" y="5"/>
                      <a:pt x="1120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9"/>
              <p:cNvSpPr>
                <a:spLocks/>
              </p:cNvSpPr>
              <p:nvPr/>
            </p:nvSpPr>
            <p:spPr bwMode="auto">
              <a:xfrm flipH="1">
                <a:off x="2649" y="2543"/>
                <a:ext cx="2284" cy="741"/>
              </a:xfrm>
              <a:custGeom>
                <a:avLst/>
                <a:gdLst>
                  <a:gd name="T0" fmla="*/ 0 w 1120"/>
                  <a:gd name="T1" fmla="*/ 7481 h 504"/>
                  <a:gd name="T2" fmla="*/ 2961 w 1120"/>
                  <a:gd name="T3" fmla="*/ 7244 h 504"/>
                  <a:gd name="T4" fmla="*/ 5092 w 1120"/>
                  <a:gd name="T5" fmla="*/ 6182 h 504"/>
                  <a:gd name="T6" fmla="*/ 7471 w 1120"/>
                  <a:gd name="T7" fmla="*/ 2616 h 504"/>
                  <a:gd name="T8" fmla="*/ 9028 w 1120"/>
                  <a:gd name="T9" fmla="*/ 597 h 504"/>
                  <a:gd name="T10" fmla="*/ 11493 w 1120"/>
                  <a:gd name="T11" fmla="*/ 0 h 5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0" h="504">
                    <a:moveTo>
                      <a:pt x="0" y="504"/>
                    </a:moveTo>
                    <a:cubicBezTo>
                      <a:pt x="102" y="503"/>
                      <a:pt x="205" y="503"/>
                      <a:pt x="288" y="488"/>
                    </a:cubicBezTo>
                    <a:cubicBezTo>
                      <a:pt x="371" y="473"/>
                      <a:pt x="423" y="468"/>
                      <a:pt x="496" y="416"/>
                    </a:cubicBezTo>
                    <a:cubicBezTo>
                      <a:pt x="569" y="364"/>
                      <a:pt x="664" y="239"/>
                      <a:pt x="728" y="176"/>
                    </a:cubicBezTo>
                    <a:cubicBezTo>
                      <a:pt x="792" y="113"/>
                      <a:pt x="815" y="69"/>
                      <a:pt x="880" y="40"/>
                    </a:cubicBezTo>
                    <a:cubicBezTo>
                      <a:pt x="945" y="11"/>
                      <a:pt x="1032" y="5"/>
                      <a:pt x="1120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2676604" y="1686752"/>
            <a:ext cx="0" cy="137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2663904" y="3056195"/>
            <a:ext cx="558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2777101" y="2182505"/>
            <a:ext cx="4027557" cy="869024"/>
            <a:chOff x="1088" y="2539"/>
            <a:chExt cx="3845" cy="745"/>
          </a:xfrm>
        </p:grpSpPr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088" y="2539"/>
              <a:ext cx="1562" cy="741"/>
            </a:xfrm>
            <a:custGeom>
              <a:avLst/>
              <a:gdLst>
                <a:gd name="T0" fmla="*/ 0 w 1120"/>
                <a:gd name="T1" fmla="*/ 7481 h 504"/>
                <a:gd name="T2" fmla="*/ 2961 w 1120"/>
                <a:gd name="T3" fmla="*/ 7244 h 504"/>
                <a:gd name="T4" fmla="*/ 5092 w 1120"/>
                <a:gd name="T5" fmla="*/ 6182 h 504"/>
                <a:gd name="T6" fmla="*/ 7471 w 1120"/>
                <a:gd name="T7" fmla="*/ 2616 h 504"/>
                <a:gd name="T8" fmla="*/ 9028 w 1120"/>
                <a:gd name="T9" fmla="*/ 597 h 504"/>
                <a:gd name="T10" fmla="*/ 11493 w 1120"/>
                <a:gd name="T11" fmla="*/ 0 h 5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20" h="504">
                  <a:moveTo>
                    <a:pt x="0" y="504"/>
                  </a:moveTo>
                  <a:cubicBezTo>
                    <a:pt x="102" y="503"/>
                    <a:pt x="205" y="503"/>
                    <a:pt x="288" y="488"/>
                  </a:cubicBezTo>
                  <a:cubicBezTo>
                    <a:pt x="371" y="473"/>
                    <a:pt x="423" y="468"/>
                    <a:pt x="496" y="416"/>
                  </a:cubicBezTo>
                  <a:cubicBezTo>
                    <a:pt x="569" y="364"/>
                    <a:pt x="664" y="239"/>
                    <a:pt x="728" y="176"/>
                  </a:cubicBezTo>
                  <a:cubicBezTo>
                    <a:pt x="792" y="113"/>
                    <a:pt x="815" y="69"/>
                    <a:pt x="880" y="40"/>
                  </a:cubicBezTo>
                  <a:cubicBezTo>
                    <a:pt x="945" y="11"/>
                    <a:pt x="1032" y="5"/>
                    <a:pt x="1120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 flipH="1">
              <a:off x="2649" y="2543"/>
              <a:ext cx="2284" cy="741"/>
            </a:xfrm>
            <a:custGeom>
              <a:avLst/>
              <a:gdLst>
                <a:gd name="T0" fmla="*/ 0 w 1120"/>
                <a:gd name="T1" fmla="*/ 7481 h 504"/>
                <a:gd name="T2" fmla="*/ 2961 w 1120"/>
                <a:gd name="T3" fmla="*/ 7244 h 504"/>
                <a:gd name="T4" fmla="*/ 5092 w 1120"/>
                <a:gd name="T5" fmla="*/ 6182 h 504"/>
                <a:gd name="T6" fmla="*/ 7471 w 1120"/>
                <a:gd name="T7" fmla="*/ 2616 h 504"/>
                <a:gd name="T8" fmla="*/ 9028 w 1120"/>
                <a:gd name="T9" fmla="*/ 597 h 504"/>
                <a:gd name="T10" fmla="*/ 11493 w 1120"/>
                <a:gd name="T11" fmla="*/ 0 h 5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20" h="504">
                  <a:moveTo>
                    <a:pt x="0" y="504"/>
                  </a:moveTo>
                  <a:cubicBezTo>
                    <a:pt x="102" y="503"/>
                    <a:pt x="205" y="503"/>
                    <a:pt x="288" y="488"/>
                  </a:cubicBezTo>
                  <a:cubicBezTo>
                    <a:pt x="371" y="473"/>
                    <a:pt x="423" y="468"/>
                    <a:pt x="496" y="416"/>
                  </a:cubicBezTo>
                  <a:cubicBezTo>
                    <a:pt x="569" y="364"/>
                    <a:pt x="664" y="239"/>
                    <a:pt x="728" y="176"/>
                  </a:cubicBezTo>
                  <a:cubicBezTo>
                    <a:pt x="792" y="113"/>
                    <a:pt x="815" y="69"/>
                    <a:pt x="880" y="40"/>
                  </a:cubicBezTo>
                  <a:cubicBezTo>
                    <a:pt x="945" y="11"/>
                    <a:pt x="1032" y="5"/>
                    <a:pt x="1120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670534" y="4903718"/>
            <a:ext cx="5588000" cy="1378775"/>
            <a:chOff x="1567624" y="4485164"/>
            <a:chExt cx="5588000" cy="1876425"/>
          </a:xfrm>
        </p:grpSpPr>
        <p:sp>
          <p:nvSpPr>
            <p:cNvPr id="51" name="Line 5"/>
            <p:cNvSpPr>
              <a:spLocks noChangeShapeType="1"/>
            </p:cNvSpPr>
            <p:nvPr/>
          </p:nvSpPr>
          <p:spPr bwMode="auto">
            <a:xfrm flipV="1">
              <a:off x="1580324" y="4485164"/>
              <a:ext cx="0" cy="18764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6"/>
            <p:cNvSpPr>
              <a:spLocks noChangeShapeType="1"/>
            </p:cNvSpPr>
            <p:nvPr/>
          </p:nvSpPr>
          <p:spPr bwMode="auto">
            <a:xfrm>
              <a:off x="1567624" y="6348889"/>
              <a:ext cx="5588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3" name="Group 7"/>
            <p:cNvGrpSpPr>
              <a:grpSpLocks/>
            </p:cNvGrpSpPr>
            <p:nvPr/>
          </p:nvGrpSpPr>
          <p:grpSpPr bwMode="auto">
            <a:xfrm>
              <a:off x="1660942" y="5176144"/>
              <a:ext cx="4027557" cy="1179512"/>
              <a:chOff x="1088" y="2543"/>
              <a:chExt cx="3845" cy="743"/>
            </a:xfrm>
          </p:grpSpPr>
          <p:sp>
            <p:nvSpPr>
              <p:cNvPr id="54" name="Freeform 8"/>
              <p:cNvSpPr>
                <a:spLocks/>
              </p:cNvSpPr>
              <p:nvPr/>
            </p:nvSpPr>
            <p:spPr bwMode="auto">
              <a:xfrm>
                <a:off x="1088" y="2545"/>
                <a:ext cx="1562" cy="741"/>
              </a:xfrm>
              <a:custGeom>
                <a:avLst/>
                <a:gdLst>
                  <a:gd name="T0" fmla="*/ 0 w 1120"/>
                  <a:gd name="T1" fmla="*/ 7481 h 504"/>
                  <a:gd name="T2" fmla="*/ 2961 w 1120"/>
                  <a:gd name="T3" fmla="*/ 7244 h 504"/>
                  <a:gd name="T4" fmla="*/ 5092 w 1120"/>
                  <a:gd name="T5" fmla="*/ 6182 h 504"/>
                  <a:gd name="T6" fmla="*/ 7471 w 1120"/>
                  <a:gd name="T7" fmla="*/ 2616 h 504"/>
                  <a:gd name="T8" fmla="*/ 9028 w 1120"/>
                  <a:gd name="T9" fmla="*/ 597 h 504"/>
                  <a:gd name="T10" fmla="*/ 11493 w 1120"/>
                  <a:gd name="T11" fmla="*/ 0 h 5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0" h="504">
                    <a:moveTo>
                      <a:pt x="0" y="504"/>
                    </a:moveTo>
                    <a:cubicBezTo>
                      <a:pt x="102" y="503"/>
                      <a:pt x="205" y="503"/>
                      <a:pt x="288" y="488"/>
                    </a:cubicBezTo>
                    <a:cubicBezTo>
                      <a:pt x="371" y="473"/>
                      <a:pt x="423" y="468"/>
                      <a:pt x="496" y="416"/>
                    </a:cubicBezTo>
                    <a:cubicBezTo>
                      <a:pt x="569" y="364"/>
                      <a:pt x="664" y="239"/>
                      <a:pt x="728" y="176"/>
                    </a:cubicBezTo>
                    <a:cubicBezTo>
                      <a:pt x="792" y="113"/>
                      <a:pt x="815" y="69"/>
                      <a:pt x="880" y="40"/>
                    </a:cubicBezTo>
                    <a:cubicBezTo>
                      <a:pt x="945" y="11"/>
                      <a:pt x="1032" y="5"/>
                      <a:pt x="1120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9"/>
              <p:cNvSpPr>
                <a:spLocks/>
              </p:cNvSpPr>
              <p:nvPr/>
            </p:nvSpPr>
            <p:spPr bwMode="auto">
              <a:xfrm flipH="1">
                <a:off x="2649" y="2543"/>
                <a:ext cx="2284" cy="741"/>
              </a:xfrm>
              <a:custGeom>
                <a:avLst/>
                <a:gdLst>
                  <a:gd name="T0" fmla="*/ 0 w 1120"/>
                  <a:gd name="T1" fmla="*/ 7481 h 504"/>
                  <a:gd name="T2" fmla="*/ 2961 w 1120"/>
                  <a:gd name="T3" fmla="*/ 7244 h 504"/>
                  <a:gd name="T4" fmla="*/ 5092 w 1120"/>
                  <a:gd name="T5" fmla="*/ 6182 h 504"/>
                  <a:gd name="T6" fmla="*/ 7471 w 1120"/>
                  <a:gd name="T7" fmla="*/ 2616 h 504"/>
                  <a:gd name="T8" fmla="*/ 9028 w 1120"/>
                  <a:gd name="T9" fmla="*/ 597 h 504"/>
                  <a:gd name="T10" fmla="*/ 11493 w 1120"/>
                  <a:gd name="T11" fmla="*/ 0 h 5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0" h="504">
                    <a:moveTo>
                      <a:pt x="0" y="504"/>
                    </a:moveTo>
                    <a:cubicBezTo>
                      <a:pt x="102" y="503"/>
                      <a:pt x="205" y="503"/>
                      <a:pt x="288" y="488"/>
                    </a:cubicBezTo>
                    <a:cubicBezTo>
                      <a:pt x="371" y="473"/>
                      <a:pt x="423" y="468"/>
                      <a:pt x="496" y="416"/>
                    </a:cubicBezTo>
                    <a:cubicBezTo>
                      <a:pt x="569" y="364"/>
                      <a:pt x="664" y="239"/>
                      <a:pt x="728" y="176"/>
                    </a:cubicBezTo>
                    <a:cubicBezTo>
                      <a:pt x="792" y="113"/>
                      <a:pt x="815" y="69"/>
                      <a:pt x="880" y="40"/>
                    </a:cubicBezTo>
                    <a:cubicBezTo>
                      <a:pt x="945" y="11"/>
                      <a:pt x="1032" y="5"/>
                      <a:pt x="1120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7861519" y="4758527"/>
            <a:ext cx="31290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8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488924" y="4684089"/>
            <a:ext cx="166904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3                 5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884712" y="6302406"/>
            <a:ext cx="31290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8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558417" y="6295782"/>
            <a:ext cx="159851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3                5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783174" y="6295782"/>
            <a:ext cx="2882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i="0" dirty="0" smtClean="0"/>
              <a:t>2</a:t>
            </a:r>
          </a:p>
        </p:txBody>
      </p:sp>
      <p:sp>
        <p:nvSpPr>
          <p:cNvPr id="62" name="Line 10"/>
          <p:cNvSpPr>
            <a:spLocks noChangeShapeType="1"/>
          </p:cNvSpPr>
          <p:nvPr/>
        </p:nvSpPr>
        <p:spPr bwMode="auto">
          <a:xfrm>
            <a:off x="3945495" y="5142073"/>
            <a:ext cx="0" cy="113048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594858" y="5395777"/>
            <a:ext cx="115959" cy="8520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892493" y="5519996"/>
            <a:ext cx="115959" cy="8520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322" y="225739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i="0" dirty="0" smtClean="0"/>
              <a:t>Prior</a:t>
            </a:r>
            <a:endParaRPr lang="en-US" i="0" dirty="0"/>
          </a:p>
        </p:txBody>
      </p:sp>
      <p:sp>
        <p:nvSpPr>
          <p:cNvPr id="71" name="TextBox 70"/>
          <p:cNvSpPr txBox="1"/>
          <p:nvPr/>
        </p:nvSpPr>
        <p:spPr>
          <a:xfrm>
            <a:off x="439249" y="386820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i="0" dirty="0" smtClean="0"/>
              <a:t>Posterior </a:t>
            </a:r>
            <a:r>
              <a:rPr lang="en-US" i="0" dirty="0" err="1" smtClean="0"/>
              <a:t>iter</a:t>
            </a:r>
            <a:r>
              <a:rPr lang="en-US" i="0" dirty="0" smtClean="0"/>
              <a:t> 1</a:t>
            </a:r>
            <a:endParaRPr lang="en-US" i="0" dirty="0"/>
          </a:p>
        </p:txBody>
      </p:sp>
      <p:sp>
        <p:nvSpPr>
          <p:cNvPr id="72" name="TextBox 71"/>
          <p:cNvSpPr txBox="1"/>
          <p:nvPr/>
        </p:nvSpPr>
        <p:spPr>
          <a:xfrm>
            <a:off x="441179" y="540956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i="0" dirty="0" smtClean="0"/>
              <a:t>Posterior </a:t>
            </a:r>
            <a:r>
              <a:rPr lang="en-US" i="0" dirty="0" err="1" smtClean="0"/>
              <a:t>iter</a:t>
            </a:r>
            <a:r>
              <a:rPr lang="en-US" i="0" dirty="0" smtClean="0"/>
              <a:t> 2</a:t>
            </a:r>
            <a:endParaRPr lang="en-US" i="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2679919" y="2649879"/>
            <a:ext cx="5353873" cy="389399"/>
          </a:xfrm>
          <a:prstGeom prst="rect">
            <a:avLst/>
          </a:prstGeom>
          <a:solidFill>
            <a:srgbClr val="D9D9D9">
              <a:alpha val="50196"/>
            </a:srgb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 bwMode="auto">
          <a:xfrm>
            <a:off x="2681849" y="4170720"/>
            <a:ext cx="1974402" cy="479372"/>
          </a:xfrm>
          <a:prstGeom prst="rect">
            <a:avLst/>
          </a:prstGeom>
          <a:solidFill>
            <a:srgbClr val="D9D9D9">
              <a:alpha val="50196"/>
            </a:srgb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 bwMode="auto">
          <a:xfrm>
            <a:off x="5975455" y="4331821"/>
            <a:ext cx="2035187" cy="295340"/>
          </a:xfrm>
          <a:prstGeom prst="rect">
            <a:avLst/>
          </a:prstGeom>
          <a:solidFill>
            <a:srgbClr val="D9D9D9">
              <a:alpha val="50196"/>
            </a:srgb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 bwMode="auto">
          <a:xfrm>
            <a:off x="3945495" y="5526112"/>
            <a:ext cx="672573" cy="734787"/>
          </a:xfrm>
          <a:prstGeom prst="rect">
            <a:avLst/>
          </a:prstGeom>
          <a:solidFill>
            <a:srgbClr val="D9D9D9">
              <a:alpha val="50196"/>
            </a:srgb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 bwMode="auto">
          <a:xfrm>
            <a:off x="5977386" y="5823578"/>
            <a:ext cx="2035187" cy="425965"/>
          </a:xfrm>
          <a:prstGeom prst="rect">
            <a:avLst/>
          </a:prstGeom>
          <a:solidFill>
            <a:srgbClr val="D9D9D9">
              <a:alpha val="50196"/>
            </a:srgb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 bwMode="auto">
          <a:xfrm>
            <a:off x="2670534" y="5703191"/>
            <a:ext cx="1276559" cy="537161"/>
          </a:xfrm>
          <a:prstGeom prst="rect">
            <a:avLst/>
          </a:prstGeom>
          <a:solidFill>
            <a:srgbClr val="D9D9D9">
              <a:alpha val="50196"/>
            </a:srgb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669988" y="5793080"/>
            <a:ext cx="1267130" cy="523220"/>
            <a:chOff x="2669988" y="5793080"/>
            <a:chExt cx="1267130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2789727" y="5793080"/>
                  <a:ext cx="109170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buNone/>
                  </a:pPr>
                  <a:r>
                    <a:rPr lang="en-US" sz="1400" dirty="0" smtClean="0"/>
                    <a:t>Exclude w. </a:t>
                  </a:r>
                </a:p>
                <a:p>
                  <a:pPr algn="l">
                    <a:buNone/>
                  </a:pPr>
                  <a:r>
                    <a:rPr lang="en-US" sz="1400" dirty="0" smtClean="0"/>
                    <a:t>prob.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9727" y="5793080"/>
                  <a:ext cx="1091709" cy="523220"/>
                </a:xfrm>
                <a:prstGeom prst="rect">
                  <a:avLst/>
                </a:prstGeom>
                <a:blipFill>
                  <a:blip r:embed="rId2"/>
                  <a:stretch>
                    <a:fillRect l="-1676" t="-1163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Straight Arrow Connector 77"/>
            <p:cNvCxnSpPr/>
            <p:nvPr/>
          </p:nvCxnSpPr>
          <p:spPr bwMode="auto">
            <a:xfrm>
              <a:off x="3764507" y="6091932"/>
              <a:ext cx="172611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80" name="Straight Arrow Connector 79"/>
            <p:cNvCxnSpPr/>
            <p:nvPr/>
          </p:nvCxnSpPr>
          <p:spPr bwMode="auto">
            <a:xfrm flipH="1">
              <a:off x="2669988" y="6055487"/>
              <a:ext cx="172611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5973091" y="3993267"/>
            <a:ext cx="2132663" cy="338554"/>
            <a:chOff x="5973091" y="3993267"/>
            <a:chExt cx="2132663" cy="3385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6132585" y="3993267"/>
                  <a:ext cx="197316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buNone/>
                  </a:pPr>
                  <a:r>
                    <a:rPr lang="en-US" sz="1600" dirty="0" smtClean="0"/>
                    <a:t>Exclude w. prob.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2585" y="3993267"/>
                  <a:ext cx="1973169" cy="338554"/>
                </a:xfrm>
                <a:prstGeom prst="rect">
                  <a:avLst/>
                </a:prstGeom>
                <a:blipFill>
                  <a:blip r:embed="rId3"/>
                  <a:stretch>
                    <a:fillRect l="-1543"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Arrow Connector 62"/>
            <p:cNvCxnSpPr/>
            <p:nvPr/>
          </p:nvCxnSpPr>
          <p:spPr bwMode="auto">
            <a:xfrm>
              <a:off x="7861519" y="4200187"/>
              <a:ext cx="172611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81" name="Straight Arrow Connector 80"/>
            <p:cNvCxnSpPr/>
            <p:nvPr/>
          </p:nvCxnSpPr>
          <p:spPr bwMode="auto">
            <a:xfrm flipH="1">
              <a:off x="5973091" y="4194332"/>
              <a:ext cx="252682" cy="5859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82" name="Oval 81"/>
          <p:cNvSpPr/>
          <p:nvPr/>
        </p:nvSpPr>
        <p:spPr>
          <a:xfrm>
            <a:off x="4571788" y="2160617"/>
            <a:ext cx="115959" cy="8520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4573714" y="2301443"/>
            <a:ext cx="115959" cy="8520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4564067" y="1932985"/>
            <a:ext cx="115959" cy="8520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4577568" y="2664122"/>
            <a:ext cx="115959" cy="8520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5906729" y="2453843"/>
            <a:ext cx="115959" cy="8520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5899011" y="2075737"/>
            <a:ext cx="115959" cy="8520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5910133" y="2930923"/>
            <a:ext cx="115959" cy="8520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5908658" y="2733566"/>
            <a:ext cx="115959" cy="8520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2676237" y="4110944"/>
            <a:ext cx="1980014" cy="584775"/>
            <a:chOff x="5973091" y="3993267"/>
            <a:chExt cx="1980014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6132585" y="3993267"/>
                  <a:ext cx="1689758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buNone/>
                  </a:pPr>
                  <a:r>
                    <a:rPr lang="en-US" sz="1600" dirty="0" smtClean="0"/>
                    <a:t>Exclude w. prob.</a:t>
                  </a:r>
                </a:p>
                <a:p>
                  <a:pPr algn="l">
                    <a:buNone/>
                  </a:pPr>
                  <a:r>
                    <a:rPr lang="en-US" sz="1600" dirty="0"/>
                    <a:t> </a:t>
                  </a:r>
                  <a:r>
                    <a:rPr lang="en-US" sz="1600" dirty="0" smtClean="0"/>
                    <a:t>               1-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2585" y="3993267"/>
                  <a:ext cx="1689758" cy="584775"/>
                </a:xfrm>
                <a:prstGeom prst="rect">
                  <a:avLst/>
                </a:prstGeom>
                <a:blipFill>
                  <a:blip r:embed="rId4"/>
                  <a:stretch>
                    <a:fillRect l="-1805" t="-3125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3" name="Straight Arrow Connector 92"/>
            <p:cNvCxnSpPr/>
            <p:nvPr/>
          </p:nvCxnSpPr>
          <p:spPr bwMode="auto">
            <a:xfrm>
              <a:off x="7780494" y="4200187"/>
              <a:ext cx="172611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94" name="Straight Arrow Connector 93"/>
            <p:cNvCxnSpPr/>
            <p:nvPr/>
          </p:nvCxnSpPr>
          <p:spPr bwMode="auto">
            <a:xfrm flipH="1">
              <a:off x="5973091" y="4194332"/>
              <a:ext cx="252682" cy="5859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95" name="Rectangle 94"/>
          <p:cNvSpPr/>
          <p:nvPr/>
        </p:nvSpPr>
        <p:spPr bwMode="auto">
          <a:xfrm>
            <a:off x="4639640" y="3953296"/>
            <a:ext cx="1317165" cy="687148"/>
          </a:xfrm>
          <a:prstGeom prst="rect">
            <a:avLst/>
          </a:prstGeom>
          <a:solidFill>
            <a:srgbClr val="D9D9D9">
              <a:alpha val="50196"/>
            </a:srgb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 bwMode="auto">
          <a:xfrm>
            <a:off x="4629742" y="5168380"/>
            <a:ext cx="1343349" cy="1094450"/>
          </a:xfrm>
          <a:prstGeom prst="rect">
            <a:avLst/>
          </a:prstGeom>
          <a:solidFill>
            <a:srgbClr val="D9D9D9">
              <a:alpha val="50196"/>
            </a:srgb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/>
          <p:cNvGrpSpPr/>
          <p:nvPr/>
        </p:nvGrpSpPr>
        <p:grpSpPr>
          <a:xfrm>
            <a:off x="5951870" y="5905019"/>
            <a:ext cx="2061039" cy="307777"/>
            <a:chOff x="5973091" y="4027992"/>
            <a:chExt cx="2061039" cy="3077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/>
                <p:cNvSpPr txBox="1"/>
                <p:nvPr/>
              </p:nvSpPr>
              <p:spPr>
                <a:xfrm>
                  <a:off x="6178885" y="4027992"/>
                  <a:ext cx="174483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buNone/>
                  </a:pPr>
                  <a:r>
                    <a:rPr lang="en-US" sz="1400" dirty="0" smtClean="0"/>
                    <a:t>Exclude w. prob.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04" name="TextBox 10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8885" y="4027992"/>
                  <a:ext cx="1744837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1049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5" name="Straight Arrow Connector 104"/>
            <p:cNvCxnSpPr/>
            <p:nvPr/>
          </p:nvCxnSpPr>
          <p:spPr bwMode="auto">
            <a:xfrm>
              <a:off x="7861519" y="4200187"/>
              <a:ext cx="172611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06" name="Straight Arrow Connector 105"/>
            <p:cNvCxnSpPr/>
            <p:nvPr/>
          </p:nvCxnSpPr>
          <p:spPr bwMode="auto">
            <a:xfrm flipH="1">
              <a:off x="5973091" y="4194332"/>
              <a:ext cx="252682" cy="5859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36623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Stepsizes</a:t>
            </a:r>
            <a:r>
              <a:rPr lang="en-US" dirty="0"/>
              <a:t> for policy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84" y="1080463"/>
            <a:ext cx="4373217" cy="4953000"/>
          </a:xfrm>
        </p:spPr>
        <p:txBody>
          <a:bodyPr/>
          <a:lstStyle/>
          <a:p>
            <a:r>
              <a:rPr lang="en-US" sz="2400" dirty="0" smtClean="0"/>
              <a:t>Fibonacci search</a:t>
            </a:r>
          </a:p>
          <a:p>
            <a:pPr lvl="1"/>
            <a:r>
              <a:rPr lang="en-US" sz="2000" dirty="0" smtClean="0"/>
              <a:t>Fibonacci search is an </a:t>
            </a:r>
            <a:r>
              <a:rPr lang="en-US" sz="2000" i="1" dirty="0" smtClean="0"/>
              <a:t>optimal algorithms</a:t>
            </a:r>
            <a:r>
              <a:rPr lang="en-US" sz="2000" dirty="0" smtClean="0"/>
              <a:t> for finding the maximum of a </a:t>
            </a:r>
            <a:r>
              <a:rPr lang="en-US" sz="2000" dirty="0" err="1" smtClean="0"/>
              <a:t>unimodular</a:t>
            </a:r>
            <a:r>
              <a:rPr lang="en-US" sz="2000" dirty="0" smtClean="0"/>
              <a:t> function.</a:t>
            </a:r>
          </a:p>
          <a:p>
            <a:pPr lvl="1"/>
            <a:r>
              <a:rPr lang="en-US" sz="2000" dirty="0" smtClean="0"/>
              <a:t>This process requires that we be able to evaluate the function deterministically.</a:t>
            </a:r>
          </a:p>
          <a:p>
            <a:pPr lvl="1"/>
            <a:endParaRPr lang="en-US" sz="2000" dirty="0"/>
          </a:p>
        </p:txBody>
      </p:sp>
      <p:pic>
        <p:nvPicPr>
          <p:cNvPr id="4" name="Picture 3" descr="/Users/larrythul/Desktop/Screen Shot 2019-03-28 at 4.40.05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878" y="1133477"/>
            <a:ext cx="3409122" cy="27682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2671" y="3869307"/>
            <a:ext cx="4804913" cy="293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2000" i="0" kern="0" dirty="0" smtClean="0"/>
              <a:t>We assume Lipschitz continuity, as well as knowledge of the error distribution.  This allows us to estimate the </a:t>
            </a:r>
            <a:r>
              <a:rPr lang="en-US" sz="2000" kern="0" dirty="0" smtClean="0"/>
              <a:t>probability</a:t>
            </a:r>
            <a:r>
              <a:rPr lang="en-US" sz="2000" i="0" kern="0" dirty="0" smtClean="0"/>
              <a:t> that the optimum is toward the left or right.</a:t>
            </a:r>
          </a:p>
          <a:p>
            <a:pPr lvl="1"/>
            <a:r>
              <a:rPr lang="en-US" sz="2000" i="0" kern="0" dirty="0" smtClean="0"/>
              <a:t>We then repeat this multiple times, and create a distribution about where the optimum is.</a:t>
            </a:r>
            <a:endParaRPr lang="en-US" sz="2000" i="0" kern="0" dirty="0"/>
          </a:p>
        </p:txBody>
      </p:sp>
      <p:pic>
        <p:nvPicPr>
          <p:cNvPr id="6" name="Picture 5" descr="/Users/larrythul/Desktop/Screen Shot 2019-03-28 at 4.39.55 PM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764" y="3640707"/>
            <a:ext cx="3717235" cy="309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95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function approximations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Battery arbitrage – When to charge, when to discharge, given volatile LMPs</a:t>
            </a:r>
          </a:p>
        </p:txBody>
      </p:sp>
      <p:pic>
        <p:nvPicPr>
          <p:cNvPr id="1382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896" y="2138005"/>
            <a:ext cx="3151734" cy="209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71"/>
          <a:stretch/>
        </p:blipFill>
        <p:spPr bwMode="auto">
          <a:xfrm>
            <a:off x="1071534" y="4273120"/>
            <a:ext cx="2677296" cy="23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 bwMode="auto">
          <a:xfrm>
            <a:off x="3942786" y="5495037"/>
            <a:ext cx="1365813" cy="398214"/>
          </a:xfrm>
          <a:prstGeom prst="rightArrow">
            <a:avLst>
              <a:gd name="adj1" fmla="val 50000"/>
              <a:gd name="adj2" fmla="val 73253"/>
            </a:avLst>
          </a:prstGeom>
          <a:solidFill>
            <a:srgbClr val="00B0F0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0800000">
            <a:off x="3944711" y="5068687"/>
            <a:ext cx="1365813" cy="398214"/>
          </a:xfrm>
          <a:prstGeom prst="rightArrow">
            <a:avLst>
              <a:gd name="adj1" fmla="val 50000"/>
              <a:gd name="adj2" fmla="val 73253"/>
            </a:avLst>
          </a:prstGeom>
          <a:solidFill>
            <a:srgbClr val="00B0F0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15"/>
          <a:stretch/>
        </p:blipFill>
        <p:spPr>
          <a:xfrm>
            <a:off x="5542568" y="4273120"/>
            <a:ext cx="3131532" cy="238756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43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/Users/larrythul/Desktop/Screen Shot 2019-03-28 at 4.40.17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379" y="3685623"/>
            <a:ext cx="4482603" cy="31723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Stepsizes</a:t>
            </a:r>
            <a:r>
              <a:rPr lang="en-US" dirty="0"/>
              <a:t> for policy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83" y="1073803"/>
            <a:ext cx="3698388" cy="4953000"/>
          </a:xfrm>
        </p:spPr>
        <p:txBody>
          <a:bodyPr/>
          <a:lstStyle/>
          <a:p>
            <a:r>
              <a:rPr lang="en-US" sz="2400" dirty="0" smtClean="0"/>
              <a:t>Fibonacci search for noisy functions</a:t>
            </a:r>
          </a:p>
          <a:p>
            <a:endParaRPr lang="en-US" sz="2400" dirty="0"/>
          </a:p>
          <a:p>
            <a:pPr lvl="1"/>
            <a:r>
              <a:rPr lang="en-US" sz="2000" dirty="0" smtClean="0"/>
              <a:t>34 Fibonacci numbers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Iterations: 1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Deterministic response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Always finds the correct optimum.</a:t>
            </a:r>
            <a:endParaRPr lang="en-US" sz="2000" dirty="0"/>
          </a:p>
        </p:txBody>
      </p:sp>
      <p:pic>
        <p:nvPicPr>
          <p:cNvPr id="5" name="Picture 4" descr="/Users/larrythul/Desktop/Screen Shot 2019-03-28 at 4.40.12 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88" y="1143000"/>
            <a:ext cx="4221099" cy="28151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 rot="16200000">
            <a:off x="3206206" y="2352303"/>
            <a:ext cx="2621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Function and observations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3165009" y="4991657"/>
            <a:ext cx="261321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          Frequency           </a:t>
            </a:r>
          </a:p>
        </p:txBody>
      </p:sp>
    </p:spTree>
    <p:extLst>
      <p:ext uri="{BB962C8B-B14F-4D97-AF65-F5344CB8AC3E}">
        <p14:creationId xmlns:p14="http://schemas.microsoft.com/office/powerpoint/2010/main" val="225949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Stepsizes</a:t>
            </a:r>
            <a:r>
              <a:rPr lang="en-US" dirty="0"/>
              <a:t> for policy search</a:t>
            </a:r>
          </a:p>
        </p:txBody>
      </p:sp>
      <p:pic>
        <p:nvPicPr>
          <p:cNvPr id="7" name="Picture 6" descr="/Users/larrythul/Desktop/Screen Shot 2019-03-28 at 4.40.05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41" y="1116496"/>
            <a:ext cx="4080670" cy="276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/Users/larrythul/Desktop/Screen Shot 2019-03-28 at 4.39.55 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2" y="3763495"/>
            <a:ext cx="4500976" cy="30913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 rot="16200000">
            <a:off x="3206206" y="2352303"/>
            <a:ext cx="2621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Function and observations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3165009" y="4991657"/>
            <a:ext cx="261321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          Frequency           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73283" y="1073803"/>
            <a:ext cx="3698388" cy="4953000"/>
          </a:xfrm>
        </p:spPr>
        <p:txBody>
          <a:bodyPr/>
          <a:lstStyle/>
          <a:p>
            <a:r>
              <a:rPr lang="en-US" sz="2400" dirty="0" smtClean="0"/>
              <a:t>Fibonacci search for noisy functions</a:t>
            </a:r>
          </a:p>
          <a:p>
            <a:endParaRPr lang="en-US" sz="2400" dirty="0"/>
          </a:p>
          <a:p>
            <a:pPr lvl="1"/>
            <a:r>
              <a:rPr lang="en-US" sz="2000" dirty="0" smtClean="0"/>
              <a:t>34 Fibonacci numbers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Iterations: 1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Medium noise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167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Stepsizes</a:t>
            </a:r>
            <a:r>
              <a:rPr lang="en-US" dirty="0"/>
              <a:t> for policy search</a:t>
            </a:r>
          </a:p>
        </p:txBody>
      </p:sp>
      <p:pic>
        <p:nvPicPr>
          <p:cNvPr id="7" name="Picture 6" descr="/Users/larrythul/Desktop/Screen Shot 2019-03-28 at 4.43.31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647" y="1231020"/>
            <a:ext cx="4253913" cy="275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/Users/larrythul/Desktop/Screen Shot 2019-03-28 at 4.43.40 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94" y="3834295"/>
            <a:ext cx="4488533" cy="30166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 rot="16200000">
            <a:off x="3206206" y="2352303"/>
            <a:ext cx="2621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Function and observations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3165009" y="4991657"/>
            <a:ext cx="261321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          Frequency           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73283" y="1073803"/>
            <a:ext cx="3698388" cy="4953000"/>
          </a:xfrm>
        </p:spPr>
        <p:txBody>
          <a:bodyPr/>
          <a:lstStyle/>
          <a:p>
            <a:r>
              <a:rPr lang="en-US" sz="2400" dirty="0" smtClean="0"/>
              <a:t>Fibonacci search for noisy functions</a:t>
            </a:r>
          </a:p>
          <a:p>
            <a:endParaRPr lang="en-US" sz="2400" dirty="0"/>
          </a:p>
          <a:p>
            <a:pPr lvl="1"/>
            <a:r>
              <a:rPr lang="en-US" sz="2000" dirty="0" smtClean="0"/>
              <a:t>34 Fibonacci numbers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Iterations: 1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High noise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84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Stepsizes</a:t>
            </a:r>
            <a:r>
              <a:rPr lang="en-US" dirty="0"/>
              <a:t> for policy search</a:t>
            </a:r>
          </a:p>
        </p:txBody>
      </p:sp>
      <p:pic>
        <p:nvPicPr>
          <p:cNvPr id="9" name="Picture 8" descr="/Users/larrythul/Desktop/Screen Shot 2019-03-28 at 4.45.00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428" y="3727174"/>
            <a:ext cx="4471675" cy="3091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/Users/larrythul/Desktop/Screen Shot 2019-03-28 at 4.45.04 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995" y="1209523"/>
            <a:ext cx="4307292" cy="27983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 rot="16200000">
            <a:off x="3206206" y="2352303"/>
            <a:ext cx="2621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Function and observations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165009" y="4991657"/>
            <a:ext cx="261321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          Frequency          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3283" y="1073803"/>
            <a:ext cx="3698388" cy="4953000"/>
          </a:xfrm>
        </p:spPr>
        <p:txBody>
          <a:bodyPr/>
          <a:lstStyle/>
          <a:p>
            <a:r>
              <a:rPr lang="en-US" sz="2400" dirty="0" smtClean="0"/>
              <a:t>Fibonacci search for noisy functions</a:t>
            </a:r>
          </a:p>
          <a:p>
            <a:endParaRPr lang="en-US" sz="2400" dirty="0"/>
          </a:p>
          <a:p>
            <a:pPr lvl="1"/>
            <a:r>
              <a:rPr lang="en-US" sz="2000" dirty="0" smtClean="0"/>
              <a:t>34 Fibonacci numbers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Iterations: 1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High noise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089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/Users/larrythul/Desktop/Screen Shot 2019-03-28 at 4.46.21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77" y="1106616"/>
            <a:ext cx="4144126" cy="266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206206" y="2352303"/>
            <a:ext cx="2621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Function and observations</a:t>
            </a:r>
          </a:p>
        </p:txBody>
      </p:sp>
      <p:pic>
        <p:nvPicPr>
          <p:cNvPr id="14" name="Picture 13" descr="/Users/larrythul/Desktop/Screen Shot 2019-03-28 at 4.46.25 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156" y="3967323"/>
            <a:ext cx="4302946" cy="26831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 rot="16200000">
            <a:off x="3165009" y="4991657"/>
            <a:ext cx="261321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          Frequency          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73283" y="1073803"/>
            <a:ext cx="3698388" cy="4953000"/>
          </a:xfrm>
        </p:spPr>
        <p:txBody>
          <a:bodyPr/>
          <a:lstStyle/>
          <a:p>
            <a:r>
              <a:rPr lang="en-US" sz="2400" dirty="0" smtClean="0"/>
              <a:t>Fibonacci search for noisy functions</a:t>
            </a:r>
          </a:p>
          <a:p>
            <a:endParaRPr lang="en-US" sz="2400" dirty="0"/>
          </a:p>
          <a:p>
            <a:pPr lvl="1"/>
            <a:r>
              <a:rPr lang="en-US" sz="2000" dirty="0" smtClean="0"/>
              <a:t>34 Fibonacci numbers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Iterations: </a:t>
            </a:r>
            <a:r>
              <a:rPr lang="en-US" sz="2000" dirty="0" smtClean="0"/>
              <a:t>10</a:t>
            </a:r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High noise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Clearly 10 iterations (340 function evaluations) are not needed.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145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Stepsizes</a:t>
            </a:r>
            <a:r>
              <a:rPr lang="en-US" dirty="0"/>
              <a:t> for policy search</a:t>
            </a:r>
          </a:p>
        </p:txBody>
      </p:sp>
      <p:pic>
        <p:nvPicPr>
          <p:cNvPr id="13" name="Picture 12" descr="/Users/larrythul/Desktop/Screen Shot 2019-03-28 at 4.52.32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005" y="1209721"/>
            <a:ext cx="4169673" cy="280726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 rot="16200000">
            <a:off x="3206206" y="2352303"/>
            <a:ext cx="2621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Function and observations</a:t>
            </a:r>
          </a:p>
        </p:txBody>
      </p:sp>
      <p:pic>
        <p:nvPicPr>
          <p:cNvPr id="12" name="Picture 11" descr="/Users/larrythul/Desktop/Screen Shot 2019-03-28 at 4.52.38 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76" y="3725904"/>
            <a:ext cx="4679330" cy="313209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 rot="16200000">
            <a:off x="3165009" y="4991657"/>
            <a:ext cx="261321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          Frequency          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3283" y="1073803"/>
            <a:ext cx="3698388" cy="4953000"/>
          </a:xfrm>
        </p:spPr>
        <p:txBody>
          <a:bodyPr/>
          <a:lstStyle/>
          <a:p>
            <a:r>
              <a:rPr lang="en-US" sz="2400" dirty="0" smtClean="0"/>
              <a:t>Fibonacci search for noisy functions</a:t>
            </a:r>
          </a:p>
          <a:p>
            <a:endParaRPr lang="en-US" sz="2400" dirty="0"/>
          </a:p>
          <a:p>
            <a:pPr lvl="1"/>
            <a:r>
              <a:rPr lang="en-US" sz="2000" dirty="0" smtClean="0"/>
              <a:t>377 Fibonacci numbers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Iterations: 10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High noise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151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Stepsizes</a:t>
            </a:r>
            <a:r>
              <a:rPr lang="en-US" dirty="0"/>
              <a:t> for policy search</a:t>
            </a:r>
          </a:p>
        </p:txBody>
      </p:sp>
      <p:pic>
        <p:nvPicPr>
          <p:cNvPr id="9" name="Picture 8" descr="/Users/larrythul/Desktop/Screen Shot 2019-03-28 at 4.56.25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379" y="3738528"/>
            <a:ext cx="4482603" cy="311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/Users/larrythul/Desktop/Screen Shot 2019-03-28 at 4.56.18 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556" y="1143000"/>
            <a:ext cx="4342609" cy="282944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 rot="16200000">
            <a:off x="3206206" y="2352303"/>
            <a:ext cx="2621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Function and observations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3165009" y="4991657"/>
            <a:ext cx="261321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          Frequency          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3283" y="1073803"/>
            <a:ext cx="3698388" cy="4953000"/>
          </a:xfrm>
        </p:spPr>
        <p:txBody>
          <a:bodyPr/>
          <a:lstStyle/>
          <a:p>
            <a:r>
              <a:rPr lang="en-US" sz="2400" dirty="0" smtClean="0"/>
              <a:t>Fibonacci search for noisy functions</a:t>
            </a:r>
          </a:p>
          <a:p>
            <a:endParaRPr lang="en-US" sz="2400" dirty="0"/>
          </a:p>
          <a:p>
            <a:pPr lvl="1"/>
            <a:r>
              <a:rPr lang="en-US" sz="2000" dirty="0" smtClean="0"/>
              <a:t>377 Fibonacci numbers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Iterations: 10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High noise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483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Stepsizes</a:t>
            </a:r>
            <a:r>
              <a:rPr lang="en-US" dirty="0"/>
              <a:t> for policy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</a:t>
            </a:r>
          </a:p>
          <a:p>
            <a:pPr lvl="1"/>
            <a:r>
              <a:rPr lang="en-US" dirty="0" smtClean="0"/>
              <a:t>Even with very high noise, it appears that Fibonacci does a very reliable job of finding a near-optimal point.</a:t>
            </a:r>
          </a:p>
          <a:p>
            <a:pPr lvl="1"/>
            <a:r>
              <a:rPr lang="en-US" dirty="0" smtClean="0"/>
              <a:t>The next step is to see how well this works in a stochastic gradient algorithm.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89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Policy gradient I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Powell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6AA0165E-294E-4057-A6C5-8F6B42A2F28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125418" y="4038600"/>
            <a:ext cx="703384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 smtClean="0"/>
              <a:t>Derivative-based:</a:t>
            </a:r>
          </a:p>
          <a:p>
            <a:r>
              <a:rPr lang="en-US" i="0" kern="0" dirty="0" smtClean="0"/>
              <a:t>Categorical actions – Boltzmann policies</a:t>
            </a:r>
          </a:p>
        </p:txBody>
      </p:sp>
    </p:spTree>
    <p:extLst>
      <p:ext uri="{BB962C8B-B14F-4D97-AF65-F5344CB8AC3E}">
        <p14:creationId xmlns:p14="http://schemas.microsoft.com/office/powerpoint/2010/main" val="42367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There are two classes of sequential decision problems that have yielded two different approaches to doing gradient-based policy search: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 smtClean="0"/>
              <a:t>Numerical actions – Here the action is a quantity, and the downstream state is a function of this quantity.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Categorical actions – These problems are easily viewed as graphs with possibly stochastic transitions.  We are not able to take a derivative with respect to the action.</a:t>
            </a:r>
          </a:p>
          <a:p>
            <a:pPr lvl="1"/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10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1235581" y="2344330"/>
          <a:ext cx="6852213" cy="2905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296275" cy="4953000"/>
          </a:xfrm>
        </p:spPr>
        <p:txBody>
          <a:bodyPr/>
          <a:lstStyle/>
          <a:p>
            <a:r>
              <a:rPr lang="en-US" dirty="0" smtClean="0"/>
              <a:t>Grid operators require that batteries bid charge and discharge prices, an hour in advance.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We have to search for the best values for the policy parameters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69381" y="3883553"/>
            <a:ext cx="7637463" cy="352425"/>
            <a:chOff x="577" y="2183"/>
            <a:chExt cx="4811" cy="222"/>
          </a:xfrm>
        </p:grpSpPr>
        <p:sp>
          <p:nvSpPr>
            <p:cNvPr id="46089" name="Line 6"/>
            <p:cNvSpPr>
              <a:spLocks noChangeShapeType="1"/>
            </p:cNvSpPr>
            <p:nvPr/>
          </p:nvSpPr>
          <p:spPr bwMode="auto">
            <a:xfrm>
              <a:off x="1290" y="2294"/>
              <a:ext cx="409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46090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577" y="2183"/>
            <a:ext cx="539" cy="2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Equation" r:id="rId5" imgW="495000" imgH="203040" progId="Equation.DSMT4">
                    <p:embed/>
                  </p:oleObj>
                </mc:Choice>
                <mc:Fallback>
                  <p:oleObj name="Equation" r:id="rId5" imgW="495000" imgH="203040" progId="Equation.DSMT4">
                    <p:embed/>
                    <p:pic>
                      <p:nvPicPr>
                        <p:cNvPr id="4609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7" y="2183"/>
                          <a:ext cx="539" cy="2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69381" y="4265166"/>
            <a:ext cx="7618413" cy="352425"/>
            <a:chOff x="577" y="2731"/>
            <a:chExt cx="4799" cy="222"/>
          </a:xfrm>
        </p:grpSpPr>
        <p:sp>
          <p:nvSpPr>
            <p:cNvPr id="46092" name="Line 9"/>
            <p:cNvSpPr>
              <a:spLocks noChangeShapeType="1"/>
            </p:cNvSpPr>
            <p:nvPr/>
          </p:nvSpPr>
          <p:spPr bwMode="auto">
            <a:xfrm>
              <a:off x="1278" y="2842"/>
              <a:ext cx="409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46093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577" y="2731"/>
            <a:ext cx="429" cy="2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Equation" r:id="rId7" imgW="393480" imgH="203040" progId="Equation.DSMT4">
                    <p:embed/>
                  </p:oleObj>
                </mc:Choice>
                <mc:Fallback>
                  <p:oleObj name="Equation" r:id="rId7" imgW="393480" imgH="203040" progId="Equation.DSMT4">
                    <p:embed/>
                    <p:pic>
                      <p:nvPicPr>
                        <p:cNvPr id="46093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7" y="2731"/>
                          <a:ext cx="429" cy="2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832100" y="5910263"/>
          <a:ext cx="2587625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9" imgW="1015920" imgH="177480" progId="Equation.DSMT4">
                  <p:embed/>
                </p:oleObj>
              </mc:Choice>
              <mc:Fallback>
                <p:oleObj name="Equation" r:id="rId9" imgW="1015920" imgH="1774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32100" y="5910263"/>
                        <a:ext cx="2587625" cy="45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sz="3200" dirty="0"/>
              <a:t>Policy function approximations</a:t>
            </a:r>
            <a:endParaRPr lang="en-US" sz="32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29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Discrete dynamic programs</a:t>
            </a:r>
          </a:p>
          <a:p>
            <a:pPr lvl="1"/>
            <a:r>
              <a:rPr lang="en-US" dirty="0" smtClean="0"/>
              <a:t>Maximizing expected single period reward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smtClean="0"/>
              <a:t>Need to skim this – just highlight “policy gradient theorem.”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04" y="2070156"/>
            <a:ext cx="7367978" cy="348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1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83191"/>
            <a:ext cx="6439458" cy="548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9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2999"/>
            <a:ext cx="8155170" cy="482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4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143000"/>
            <a:ext cx="7967335" cy="47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201524" cy="546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6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195930" cy="440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0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563"/>
            <a:ext cx="6887096" cy="3691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697358"/>
            <a:ext cx="6854116" cy="314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3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6340389" cy="52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4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33744"/>
            <a:ext cx="6256562" cy="1897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040544"/>
            <a:ext cx="6218459" cy="36045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61661" y="4949687"/>
            <a:ext cx="3230217" cy="57647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7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6241321" cy="41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1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Policy function approximations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policy function might be the parametric model (this is nonlinear in the parameters):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342900" lvl="1" indent="-342900">
              <a:buSzPct val="80000"/>
              <a:buBlip>
                <a:blip r:embed="rId3"/>
              </a:buBlip>
            </a:pPr>
            <a:endParaRPr lang="en-US" dirty="0"/>
          </a:p>
          <a:p>
            <a:pPr marL="0" lvl="1" indent="0">
              <a:buSzPct val="80000"/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482873" y="2017299"/>
          <a:ext cx="5448477" cy="1580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4" imgW="2539800" imgH="736560" progId="Equation.DSMT4">
                  <p:embed/>
                </p:oleObj>
              </mc:Choice>
              <mc:Fallback>
                <p:oleObj name="Equation" r:id="rId4" imgW="2539800" imgH="7365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2873" y="2017299"/>
                        <a:ext cx="5448477" cy="1580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Energy shifti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6"/>
          <a:stretch/>
        </p:blipFill>
        <p:spPr bwMode="auto">
          <a:xfrm>
            <a:off x="0" y="3604702"/>
            <a:ext cx="9144000" cy="324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6093" y="3725614"/>
            <a:ext cx="2057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>
                <a:solidFill>
                  <a:srgbClr val="008000"/>
                </a:solidFill>
              </a:rPr>
              <a:t>Energy in storage: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5365" y="5094695"/>
            <a:ext cx="214353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>
                <a:solidFill>
                  <a:srgbClr val="CC0066"/>
                </a:solidFill>
              </a:rPr>
              <a:t>Price of electricity: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12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6187976" cy="2080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6" y="3259984"/>
            <a:ext cx="6264183" cy="31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4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62" y="1214232"/>
            <a:ext cx="6165114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8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gradient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The policy gradient search is typically illustrated in the context of Boltzmann, which is characterized by a scalar parameter.</a:t>
            </a:r>
          </a:p>
          <a:p>
            <a:pPr lvl="1"/>
            <a:r>
              <a:rPr lang="en-US" dirty="0" smtClean="0"/>
              <a:t>This can be optimized using specialized search routines for scalar problems.</a:t>
            </a:r>
          </a:p>
          <a:p>
            <a:pPr lvl="1"/>
            <a:r>
              <a:rPr lang="en-US" dirty="0" smtClean="0"/>
              <a:t>It can also be tackled using the SPSA, where the model is viewed as a black-box simulator.</a:t>
            </a:r>
          </a:p>
          <a:p>
            <a:pPr lvl="1"/>
            <a:r>
              <a:rPr lang="en-US" dirty="0" smtClean="0"/>
              <a:t>Even policy gradient search involves the </a:t>
            </a:r>
            <a:r>
              <a:rPr lang="en-US" dirty="0" err="1" smtClean="0"/>
              <a:t>stepsize</a:t>
            </a:r>
            <a:r>
              <a:rPr lang="en-US" dirty="0" smtClean="0"/>
              <a:t> issue.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Policy gradient II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Powell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6AA0165E-294E-4057-A6C5-8F6B42A2F28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125418" y="4038600"/>
            <a:ext cx="703384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 smtClean="0"/>
              <a:t>Derivative-based: Control problems</a:t>
            </a:r>
          </a:p>
        </p:txBody>
      </p:sp>
    </p:spTree>
    <p:extLst>
      <p:ext uri="{BB962C8B-B14F-4D97-AF65-F5344CB8AC3E}">
        <p14:creationId xmlns:p14="http://schemas.microsoft.com/office/powerpoint/2010/main" val="217693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 for control problems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Control problems</a:t>
                </a:r>
              </a:p>
              <a:p>
                <a:pPr lvl="1"/>
                <a:r>
                  <a:rPr lang="en-US" dirty="0" smtClean="0"/>
                  <a:t>We use “control problem” to describe problems where the downstream state is a continuous function of the decision, captured by the transition function: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pPr lvl="1"/>
                <a:endParaRPr lang="en-US" dirty="0"/>
              </a:p>
              <a:p>
                <a:pPr lvl="1"/>
                <a:r>
                  <a:rPr lang="en-US" dirty="0" smtClean="0"/>
                  <a:t>We need to capture the effect of changing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 smtClean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b="0" dirty="0" smtClean="0">
                    <a:latin typeface="Cambria Math" panose="02040503050406030204" pitchFamily="18" charset="0"/>
                  </a:rPr>
                  <a:t>and then the 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> </a:t>
                </a:r>
                <a:r>
                  <a:rPr lang="en-US" b="0" dirty="0" smtClean="0">
                    <a:latin typeface="Cambria Math" panose="02040503050406030204" pitchFamily="18" charset="0"/>
                  </a:rPr>
                  <a:t>on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87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gradient for control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6165114" cy="355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7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gradient for control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Applying the chain rule: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53" y="1830968"/>
            <a:ext cx="6241321" cy="44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1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gradient for control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Now we just have to take the derivative of the:</a:t>
            </a:r>
          </a:p>
          <a:p>
            <a:pPr lvl="2"/>
            <a:r>
              <a:rPr lang="en-US" dirty="0" smtClean="0"/>
              <a:t>Cost/contribution function</a:t>
            </a:r>
          </a:p>
          <a:p>
            <a:pPr lvl="2"/>
            <a:r>
              <a:rPr lang="en-US" dirty="0" smtClean="0"/>
              <a:t>Transition function</a:t>
            </a:r>
          </a:p>
          <a:p>
            <a:pPr lvl="2"/>
            <a:r>
              <a:rPr lang="en-US" dirty="0" smtClean="0"/>
              <a:t>Policy</a:t>
            </a:r>
            <a:endParaRPr lang="en-US" dirty="0"/>
          </a:p>
          <a:p>
            <a:pPr lvl="1"/>
            <a:r>
              <a:rPr lang="en-US" dirty="0" smtClean="0"/>
              <a:t>This approach is very popular using neural networks.  So popular that the derivatives can be computed using libraries such as “</a:t>
            </a:r>
            <a:r>
              <a:rPr lang="en-US" dirty="0" err="1" smtClean="0"/>
              <a:t>Tensorflow</a:t>
            </a:r>
            <a:r>
              <a:rPr lang="en-US" dirty="0" smtClean="0"/>
              <a:t>.”</a:t>
            </a:r>
          </a:p>
          <a:p>
            <a:pPr lvl="1"/>
            <a:r>
              <a:rPr lang="en-US" dirty="0" smtClean="0"/>
              <a:t>… but, we can also use numerical derivatives.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00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Policy search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985503" y="3962400"/>
            <a:ext cx="703384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 smtClean="0"/>
              <a:t>Derivative-free</a:t>
            </a:r>
          </a:p>
        </p:txBody>
      </p:sp>
    </p:spTree>
    <p:extLst>
      <p:ext uri="{BB962C8B-B14F-4D97-AF65-F5344CB8AC3E}">
        <p14:creationId xmlns:p14="http://schemas.microsoft.com/office/powerpoint/2010/main" val="315686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Derivative-free policy search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 smtClean="0"/>
                  <a:t>Derivative-free policy search</a:t>
                </a:r>
              </a:p>
              <a:p>
                <a:pPr lvl="1"/>
                <a:r>
                  <a:rPr lang="en-US" sz="2000" dirty="0" smtClean="0"/>
                  <a:t>Apply everything we learned in chapter 7.</a:t>
                </a:r>
              </a:p>
              <a:p>
                <a:pPr lvl="1"/>
                <a:r>
                  <a:rPr lang="en-US" sz="2000" dirty="0" smtClean="0"/>
                  <a:t>Policy search is typically performed in a simulator, in which case we would use a “final reward” objective:</a:t>
                </a:r>
              </a:p>
              <a:p>
                <a:pPr marL="457200" lvl="1" indent="0">
                  <a:buNone/>
                </a:pPr>
                <a:r>
                  <a:rPr lang="en-US" sz="1800" b="0" dirty="0" smtClean="0"/>
                  <a:t>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lim>
                        </m:limLow>
                      </m:fName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𝔼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func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acc>
                      </m:e>
                    </m:d>
                    <m:d>
                      <m:dPr>
                        <m:begChr m:val="|"/>
                        <m:endChr m:val="}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acc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acc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b="0" dirty="0" smtClean="0"/>
              </a:p>
              <a:p>
                <a:pPr lvl="1"/>
                <a:r>
                  <a:rPr lang="en-US" sz="2000" dirty="0" smtClean="0"/>
                  <a:t>This is for state-independent problems, but what about state-dependent problems? Instead of learning the implementation decision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2000" dirty="0" smtClean="0"/>
                  <a:t>, we need to learn the implementation decision as a function of the state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 smtClean="0"/>
                  <a:t>, which is a policy that we call the </a:t>
                </a:r>
                <a:r>
                  <a:rPr lang="en-US" sz="2000" i="1" dirty="0" smtClean="0"/>
                  <a:t>implementation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𝑖𝑚𝑝</m:t>
                            </m:r>
                          </m:sup>
                        </m:sSup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 smtClean="0"/>
                  <a:t>.  We are going to write this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𝑖𝑚𝑝</m:t>
                            </m:r>
                          </m:sup>
                        </m:sSup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𝑖𝑚𝑝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 smtClean="0"/>
                  <a:t> to express the likely dependence on tunable parameters to be used in the implementation policy.</a:t>
                </a:r>
              </a:p>
              <a:p>
                <a:pPr lvl="1"/>
                <a:r>
                  <a:rPr lang="en-US" sz="2000" dirty="0" smtClean="0"/>
                  <a:t>Just as we needed a “learning policy”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 smtClean="0"/>
                  <a:t> to learn the implementation decision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000" dirty="0" smtClean="0"/>
                  <a:t>we need a learning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𝑙𝑟𝑛</m:t>
                        </m:r>
                      </m:sup>
                    </m:sSup>
                  </m:oMath>
                </a14:m>
                <a:r>
                  <a:rPr lang="en-US" sz="2000" dirty="0" smtClean="0"/>
                  <a:t> in the state-dependent case to learn the implementation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𝑖𝑚𝑝</m:t>
                        </m:r>
                      </m:sup>
                    </m:sSup>
                  </m:oMath>
                </a14:m>
                <a:r>
                  <a:rPr lang="en-US" sz="2000" dirty="0" smtClean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985" b="-7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64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6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/>
              <a:t>Numerical derivatives</a:t>
            </a:r>
            <a:endParaRPr lang="en-US" sz="3200" dirty="0" smtClean="0"/>
          </a:p>
        </p:txBody>
      </p:sp>
      <p:sp>
        <p:nvSpPr>
          <p:cNvPr id="8212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43000"/>
            <a:ext cx="8267700" cy="1962150"/>
          </a:xfrm>
        </p:spPr>
        <p:txBody>
          <a:bodyPr/>
          <a:lstStyle/>
          <a:p>
            <a:r>
              <a:rPr lang="en-US" dirty="0" smtClean="0"/>
              <a:t>Finding the best policy</a:t>
            </a:r>
            <a:endParaRPr lang="en-US" dirty="0"/>
          </a:p>
          <a:p>
            <a:pPr lvl="1"/>
            <a:r>
              <a:rPr lang="en-US" dirty="0" smtClean="0"/>
              <a:t>We need to maximize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We cannot compute the expectation, so we run simulations: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3358667"/>
            <a:ext cx="5781675" cy="299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Line 5"/>
          <p:cNvSpPr>
            <a:spLocks noChangeShapeType="1"/>
          </p:cNvSpPr>
          <p:nvPr/>
        </p:nvSpPr>
        <p:spPr bwMode="auto">
          <a:xfrm flipH="1" flipV="1">
            <a:off x="2070099" y="5692074"/>
            <a:ext cx="1971674" cy="65881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6"/>
          <p:cNvSpPr>
            <a:spLocks noChangeShapeType="1"/>
          </p:cNvSpPr>
          <p:nvPr/>
        </p:nvSpPr>
        <p:spPr bwMode="auto">
          <a:xfrm flipV="1">
            <a:off x="4259263" y="5793673"/>
            <a:ext cx="2636838" cy="55721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9" name="Object 6"/>
          <p:cNvGraphicFramePr>
            <a:graphicFrameLocks noChangeAspect="1"/>
          </p:cNvGraphicFramePr>
          <p:nvPr>
            <p:extLst/>
          </p:nvPr>
        </p:nvGraphicFramePr>
        <p:xfrm>
          <a:off x="6405563" y="5941769"/>
          <a:ext cx="12842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5" imgW="495000" imgH="203040" progId="Equation.DSMT4">
                  <p:embed/>
                </p:oleObj>
              </mc:Choice>
              <mc:Fallback>
                <p:oleObj name="Equation" r:id="rId5" imgW="495000" imgH="203040" progId="Equation.DSMT4">
                  <p:embed/>
                  <p:pic>
                    <p:nvPicPr>
                      <p:cNvPr id="5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5563" y="5941769"/>
                        <a:ext cx="1284287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6"/>
          <p:cNvGraphicFramePr>
            <a:graphicFrameLocks noChangeAspect="1"/>
          </p:cNvGraphicFramePr>
          <p:nvPr>
            <p:extLst/>
          </p:nvPr>
        </p:nvGraphicFramePr>
        <p:xfrm>
          <a:off x="1857375" y="5995744"/>
          <a:ext cx="923925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7" imgW="393480" imgH="203040" progId="Equation.DSMT4">
                  <p:embed/>
                </p:oleObj>
              </mc:Choice>
              <mc:Fallback>
                <p:oleObj name="Equation" r:id="rId7" imgW="393480" imgH="203040" progId="Equation.DSMT4">
                  <p:embed/>
                  <p:pic>
                    <p:nvPicPr>
                      <p:cNvPr id="6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75" y="5995744"/>
                        <a:ext cx="923925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3255963" y="5502366"/>
            <a:ext cx="1277937" cy="27860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 flipV="1">
            <a:off x="4508500" y="5502365"/>
            <a:ext cx="762000" cy="27860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H="1" flipV="1">
            <a:off x="4533900" y="4854775"/>
            <a:ext cx="0" cy="66028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4508499" y="4831638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510896" y="4984038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508515" y="4748319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508531" y="4593570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508547" y="5145978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506166" y="4376915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930400" y="1971675"/>
          <a:ext cx="4800600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9" imgW="1955520" imgH="368280" progId="Equation.DSMT4">
                  <p:embed/>
                </p:oleObj>
              </mc:Choice>
              <mc:Fallback>
                <p:oleObj name="Equation" r:id="rId9" imgW="1955520" imgH="36828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400" y="1971675"/>
                        <a:ext cx="4800600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Powell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CA1BF554-DF22-475E-92F9-B7E92000597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Derivative-free policy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 smtClean="0"/>
                  <a:t>Derivative-free policy search</a:t>
                </a:r>
              </a:p>
              <a:p>
                <a:pPr lvl="1"/>
                <a:r>
                  <a:rPr lang="en-US" sz="2000" dirty="0"/>
                  <a:t>We are going to assume that we are simulating over time</a:t>
                </a:r>
                <a:r>
                  <a:rPr lang="en-US" sz="2000" dirty="0" smtClean="0"/>
                  <a:t>: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sz="1100" i="1" dirty="0" smtClean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,…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 smtClean="0"/>
              </a:p>
              <a:p>
                <a:pPr marL="457200" lvl="1" indent="0">
                  <a:buNone/>
                </a:pPr>
                <a:endParaRPr lang="en-US" sz="1200" dirty="0"/>
              </a:p>
              <a:p>
                <a:pPr lvl="1"/>
                <a:r>
                  <a:rPr lang="en-US" sz="2000" dirty="0" smtClean="0"/>
                  <a:t>Now we need to solve</a:t>
                </a:r>
              </a:p>
              <a:p>
                <a:pPr marL="457200" lvl="1" indent="0">
                  <a:buNone/>
                </a:pPr>
                <a:r>
                  <a:rPr lang="en-US" sz="2000" dirty="0" smtClean="0"/>
                  <a:t>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𝑙𝑟𝑛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𝔼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func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𝑖𝑚𝑝</m:t>
                                </m:r>
                              </m:sup>
                            </m:sSup>
                          </m:sup>
                        </m:sSup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𝑖𝑚𝑝</m:t>
                                </m:r>
                              </m:sup>
                            </m:sSup>
                          </m:e>
                        </m:d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acc>
                      </m:e>
                    </m:d>
                    <m:d>
                      <m:dPr>
                        <m:begChr m:val="|"/>
                        <m:endChr m:val="}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en-US" sz="1800" dirty="0"/>
              </a:p>
              <a:p>
                <a:pPr lvl="1"/>
                <a:r>
                  <a:rPr lang="en-US" sz="2000" dirty="0" smtClean="0"/>
                  <a:t>This involves three types of uncertainty:</a:t>
                </a:r>
              </a:p>
              <a:p>
                <a:pPr lvl="2"/>
                <a:r>
                  <a:rPr lang="en-US" sz="1800" dirty="0" smtClean="0"/>
                  <a:t>Bayesian priors on uncertain parameters (if available), which we capture in the initial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 smtClean="0"/>
                  <a:t>.</a:t>
                </a:r>
              </a:p>
              <a:p>
                <a:pPr lvl="2"/>
                <a:r>
                  <a:rPr lang="en-US" sz="1800" dirty="0" smtClean="0"/>
                  <a:t>Uncertainty in the process of learning when applying the learning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𝑙𝑟𝑛</m:t>
                        </m:r>
                      </m:sup>
                    </m:sSup>
                  </m:oMath>
                </a14:m>
                <a:r>
                  <a:rPr lang="en-US" sz="1800" dirty="0" smtClean="0"/>
                  <a:t> using the realizations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en-US" sz="1800" dirty="0" smtClean="0"/>
              </a:p>
              <a:p>
                <a:pPr lvl="2"/>
                <a:r>
                  <a:rPr lang="en-US" sz="1800" dirty="0" smtClean="0"/>
                  <a:t>Uncertainty in the process of evaluating the implementation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𝑖𝑚𝑝</m:t>
                            </m:r>
                          </m:sup>
                        </m:sSup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𝑖𝑚𝑝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 smtClean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3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Derivative-free policy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143000"/>
                <a:ext cx="7981122" cy="4953000"/>
              </a:xfrm>
            </p:spPr>
            <p:txBody>
              <a:bodyPr/>
              <a:lstStyle/>
              <a:p>
                <a:r>
                  <a:rPr lang="en-US" dirty="0" smtClean="0"/>
                  <a:t>Derivative-free policy search</a:t>
                </a:r>
              </a:p>
              <a:p>
                <a:pPr lvl="1"/>
                <a:r>
                  <a:rPr lang="en-US" dirty="0" smtClean="0"/>
                  <a:t>We have to evaluate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𝑙𝑟𝑛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𝔼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func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𝑖𝑚𝑝</m:t>
                                  </m:r>
                                </m:sup>
                              </m:sSup>
                            </m:sup>
                          </m:sSup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𝑖𝑚𝑝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acc>
                        </m:e>
                      </m:d>
                      <m:d>
                        <m:dPr>
                          <m:begChr m:val="|"/>
                          <m:endChr m:val="}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en-US" b="1" dirty="0"/>
              </a:p>
              <a:p>
                <a:pPr lvl="1"/>
                <a:r>
                  <a:rPr lang="en-US" dirty="0" smtClean="0"/>
                  <a:t>We first expand the expectations: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sSup>
                              <m:s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𝑙𝑟𝑛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  <m:sSubSup>
                          <m:sSub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𝔼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b>
                            </m:sSub>
                          </m:sub>
                          <m:sup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𝑙𝑟𝑛</m:t>
                                </m:r>
                              </m:sup>
                            </m:sSup>
                          </m:sup>
                        </m:sSubSup>
                        <m:sSubSup>
                          <m:sSub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  <m:sup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𝑖𝑚𝑝</m:t>
                                </m:r>
                              </m:sup>
                            </m:sSup>
                          </m:sup>
                        </m:sSubSup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</m:acc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func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𝑖𝑚𝑝</m:t>
                                </m:r>
                              </m:sup>
                            </m:sSup>
                          </m:sup>
                        </m:sSup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𝑖𝑚𝑝</m:t>
                                </m:r>
                              </m:sup>
                            </m:sSup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acc>
                      </m:e>
                    </m:d>
                    <m:d>
                      <m:dPr>
                        <m:begChr m:val="|"/>
                        <m:endChr m:val="}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Next we have to write this out in a form we can simulate.  The hardest part is the expectation over the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 smtClean="0"/>
                  <a:t> whose distribution reflects the implementation policy.  We do this by simulating the implementation policy:</a:t>
                </a:r>
                <a:endParaRPr lang="en-US" dirty="0"/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143000"/>
                <a:ext cx="7981122" cy="4953000"/>
              </a:xfrm>
              <a:blipFill>
                <a:blip r:embed="rId2"/>
                <a:stretch>
                  <a:fillRect t="-1355" r="-2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5216936"/>
            <a:ext cx="8030817" cy="102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Derivative-free policy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143000"/>
                <a:ext cx="7981122" cy="4953000"/>
              </a:xfrm>
            </p:spPr>
            <p:txBody>
              <a:bodyPr/>
              <a:lstStyle/>
              <a:p>
                <a:r>
                  <a:rPr lang="en-US" dirty="0" smtClean="0"/>
                  <a:t>Derivative-free policy search</a:t>
                </a:r>
              </a:p>
              <a:p>
                <a:pPr lvl="1"/>
                <a:r>
                  <a:rPr lang="en-US" dirty="0" smtClean="0"/>
                  <a:t>To simulate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  <a:p>
                <a:pPr lvl="1"/>
                <a:r>
                  <a:rPr lang="en-US" dirty="0" smtClean="0"/>
                  <a:t>Let:</a:t>
                </a:r>
              </a:p>
              <a:p>
                <a:pPr marL="914400" lvl="1" indent="-457200">
                  <a:buNone/>
                </a:pPr>
                <a:r>
                  <a:rPr lang="en-US" sz="2000" b="0" dirty="0" smtClean="0"/>
                  <a:t>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000" dirty="0" smtClean="0"/>
                  <a:t> be a sample of any variables in a Bayesian prior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 smtClean="0"/>
                  <a:t>.</a:t>
                </a:r>
              </a:p>
              <a:p>
                <a:pPr marL="914400" lvl="1" indent="-457200">
                  <a:buNone/>
                </a:pPr>
                <a:r>
                  <a:rPr lang="en-US" sz="2000" b="0" dirty="0" smtClean="0"/>
                  <a:t>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000" dirty="0" smtClean="0"/>
                  <a:t> be a sampled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0" dirty="0" smtClean="0"/>
                  <a:t>(where we follow the learning policy)</a:t>
                </a:r>
              </a:p>
              <a:p>
                <a:pPr marL="914400" lvl="1" indent="-457200">
                  <a:buNone/>
                </a:pPr>
                <a:r>
                  <a:rPr lang="en-US" sz="2000" dirty="0" smtClean="0"/>
                  <a:t>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</m:oMath>
                </a14:m>
                <a:r>
                  <a:rPr lang="en-US" sz="2000" dirty="0" smtClean="0"/>
                  <a:t> be a sampled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000" dirty="0" smtClean="0"/>
                  <a:t> (where we follow the implementation policy)</a:t>
                </a:r>
              </a:p>
              <a:p>
                <a:pPr lvl="1"/>
                <a:r>
                  <a:rPr lang="en-US" dirty="0" smtClean="0"/>
                  <a:t>Now replace each expectation with a sampled estimate.</a:t>
                </a:r>
                <a:endParaRPr lang="en-US" dirty="0"/>
              </a:p>
              <a:p>
                <a:pPr lvl="1"/>
                <a:endParaRPr lang="en-US" dirty="0" smtClean="0"/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143000"/>
                <a:ext cx="7981122" cy="4953000"/>
              </a:xfrm>
              <a:blipFill>
                <a:blip r:embed="rId2"/>
                <a:stretch>
                  <a:fillRect t="-1355" b="-1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237" y="2155584"/>
            <a:ext cx="8420736" cy="10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0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Derivative-free policy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Issues: </a:t>
            </a:r>
          </a:p>
          <a:p>
            <a:pPr lvl="1"/>
            <a:r>
              <a:rPr lang="en-US" dirty="0" smtClean="0"/>
              <a:t>Dimensionality of control vector</a:t>
            </a:r>
          </a:p>
          <a:p>
            <a:pPr lvl="2"/>
            <a:r>
              <a:rPr lang="en-US" dirty="0" smtClean="0"/>
              <a:t>Scalar (specialized search algorithms)</a:t>
            </a:r>
          </a:p>
          <a:p>
            <a:pPr lvl="2"/>
            <a:r>
              <a:rPr lang="en-US" dirty="0" smtClean="0"/>
              <a:t>Low dimensional (enumeration?)</a:t>
            </a:r>
          </a:p>
          <a:p>
            <a:pPr lvl="2"/>
            <a:r>
              <a:rPr lang="en-US" dirty="0" smtClean="0"/>
              <a:t>High dimensional (use sampling) </a:t>
            </a:r>
          </a:p>
          <a:p>
            <a:pPr lvl="1"/>
            <a:r>
              <a:rPr lang="en-US" dirty="0" smtClean="0"/>
              <a:t>Creating belief models</a:t>
            </a:r>
          </a:p>
          <a:p>
            <a:pPr lvl="2"/>
            <a:r>
              <a:rPr lang="en-US" dirty="0" smtClean="0"/>
              <a:t>Linear models</a:t>
            </a:r>
          </a:p>
          <a:p>
            <a:pPr lvl="2"/>
            <a:r>
              <a:rPr lang="en-US" dirty="0" smtClean="0"/>
              <a:t>Locally linear</a:t>
            </a:r>
          </a:p>
          <a:p>
            <a:pPr lvl="2"/>
            <a:r>
              <a:rPr lang="en-US" dirty="0" smtClean="0"/>
              <a:t>Correlated beliefs (Gaussian process regression)</a:t>
            </a:r>
          </a:p>
          <a:p>
            <a:pPr lvl="1"/>
            <a:r>
              <a:rPr lang="en-US" dirty="0" smtClean="0"/>
              <a:t>Online (cumulative reward) vs. offline (terminal reward)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23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Policy search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985503" y="3962400"/>
            <a:ext cx="703384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 smtClean="0"/>
              <a:t>Locally quadratic knowledge gradient</a:t>
            </a:r>
          </a:p>
        </p:txBody>
      </p:sp>
    </p:spTree>
    <p:extLst>
      <p:ext uri="{BB962C8B-B14F-4D97-AF65-F5344CB8AC3E}">
        <p14:creationId xmlns:p14="http://schemas.microsoft.com/office/powerpoint/2010/main" val="56579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Knowledge gradient with local quadratic belief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000" dirty="0" smtClean="0"/>
                  <a:t>Locally quadratic knowledge gradient</a:t>
                </a:r>
              </a:p>
              <a:p>
                <a:pPr lvl="1"/>
                <a:r>
                  <a:rPr lang="en-US" sz="1800" dirty="0"/>
                  <a:t>Uses locally quadratic approximation around proximal point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800" dirty="0"/>
                  <a:t>.</a:t>
                </a:r>
              </a:p>
              <a:p>
                <a:pPr lvl="1"/>
                <a:r>
                  <a:rPr lang="en-US" sz="1800" dirty="0" smtClean="0"/>
                  <a:t>Difference between true function and quadratic approx. is Lipschitz</a:t>
                </a:r>
              </a:p>
              <a:p>
                <a:pPr lvl="1"/>
                <a:r>
                  <a:rPr lang="en-US" sz="1800" dirty="0" smtClean="0"/>
                  <a:t>Encourages learning away from proximal point, but not too far.</a:t>
                </a:r>
              </a:p>
              <a:p>
                <a:pPr lvl="1"/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299"/>
          <a:stretch/>
        </p:blipFill>
        <p:spPr>
          <a:xfrm>
            <a:off x="87301" y="2604304"/>
            <a:ext cx="5817853" cy="4253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08479" y="3048156"/>
                <a:ext cx="431656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359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359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359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sz="1600" b="0" i="1" smtClean="0">
                            <a:solidFill>
                              <a:srgbClr val="00359E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1600" b="0" i="1" smtClean="0">
                        <a:solidFill>
                          <a:srgbClr val="00359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359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359E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359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359E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359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359E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359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solidFill>
                              <a:srgbClr val="00359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359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b="0" i="1" smtClean="0">
                            <a:solidFill>
                              <a:srgbClr val="00359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i="1">
                                <a:solidFill>
                                  <a:srgbClr val="00359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1600" i="1">
                                    <a:solidFill>
                                      <a:srgbClr val="00359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srgbClr val="00359E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sz="1600" i="1">
                                <a:solidFill>
                                  <a:srgbClr val="00359E"/>
                                </a:solidFill>
                                <a:latin typeface="Cambria Math" panose="02040503050406030204" pitchFamily="18" charset="0"/>
                              </a:rPr>
                              <m:t>𝑝𝑟𝑜𝑥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359E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359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359E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359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1600" b="0" i="1" smtClean="0">
                            <a:solidFill>
                              <a:srgbClr val="00359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i="1">
                                <a:solidFill>
                                  <a:srgbClr val="00359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rgbClr val="00359E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 i="1">
                                <a:solidFill>
                                  <a:srgbClr val="00359E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1600" i="1">
                                    <a:solidFill>
                                      <a:srgbClr val="00359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1600" b="0" i="1" smtClean="0">
                                        <a:solidFill>
                                          <a:srgbClr val="00359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00359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1600" i="1">
                                    <a:solidFill>
                                      <a:srgbClr val="00359E"/>
                                    </a:solidFill>
                                    <a:latin typeface="Cambria Math" panose="02040503050406030204" pitchFamily="18" charset="0"/>
                                  </a:rPr>
                                  <m:t>𝑝𝑟𝑜𝑥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1600" b="0" i="1" smtClean="0">
                            <a:solidFill>
                              <a:srgbClr val="00359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00359E"/>
                    </a:solidFill>
                  </a:rPr>
                  <a:t> </a:t>
                </a:r>
                <a:endParaRPr lang="en-US" sz="1600" dirty="0">
                  <a:solidFill>
                    <a:srgbClr val="00359E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479" y="3048156"/>
                <a:ext cx="4316566" cy="338554"/>
              </a:xfrm>
              <a:prstGeom prst="rect">
                <a:avLst/>
              </a:prstGeom>
              <a:blipFill>
                <a:blip r:embed="rId4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40246" y="6102868"/>
            <a:ext cx="2060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i="0" dirty="0" smtClean="0"/>
              <a:t>Estimate of optimal solution</a:t>
            </a:r>
            <a:endParaRPr lang="en-US" i="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414529" y="4257896"/>
            <a:ext cx="0" cy="495921"/>
          </a:xfrm>
          <a:prstGeom prst="straightConnector1">
            <a:avLst/>
          </a:prstGeom>
          <a:solidFill>
            <a:srgbClr val="333333">
              <a:alpha val="17999"/>
            </a:srgbClr>
          </a:solidFill>
          <a:ln w="254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4132162" y="4396793"/>
            <a:ext cx="694481" cy="24796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33831" y="4748738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i="0" dirty="0" smtClean="0"/>
              <a:t>Error between true function</a:t>
            </a:r>
          </a:p>
          <a:p>
            <a:pPr algn="l">
              <a:buNone/>
            </a:pPr>
            <a:r>
              <a:rPr lang="en-US" i="0" dirty="0"/>
              <a:t>a</a:t>
            </a:r>
            <a:r>
              <a:rPr lang="en-US" i="0" dirty="0" smtClean="0"/>
              <a:t>nd quadratic approximation</a:t>
            </a:r>
            <a:endParaRPr lang="en-US" i="0" dirty="0"/>
          </a:p>
        </p:txBody>
      </p:sp>
      <p:sp>
        <p:nvSpPr>
          <p:cNvPr id="14" name="TextBox 13"/>
          <p:cNvSpPr txBox="1"/>
          <p:nvPr/>
        </p:nvSpPr>
        <p:spPr>
          <a:xfrm>
            <a:off x="1331085" y="4512542"/>
            <a:ext cx="714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Truth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40778" y="3472405"/>
            <a:ext cx="0" cy="3287214"/>
          </a:xfrm>
          <a:prstGeom prst="line">
            <a:avLst/>
          </a:prstGeom>
          <a:solidFill>
            <a:srgbClr val="333333">
              <a:alpha val="17999"/>
            </a:srgb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795768" y="2971144"/>
                <a:ext cx="2818528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buNone/>
                </a:pPr>
                <a:r>
                  <a:rPr lang="en-US" i="0" dirty="0" smtClean="0">
                    <a:latin typeface="Cambria Math" panose="02040503050406030204" pitchFamily="18" charset="0"/>
                  </a:rPr>
                  <a:t>Belief mode:</a:t>
                </a:r>
              </a:p>
              <a:p>
                <a:pPr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</m:acc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β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acc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ε</m:t>
                      </m:r>
                    </m:oMath>
                  </m:oMathPara>
                </a14:m>
                <a:endParaRPr lang="en-US" b="0" i="0" dirty="0" smtClean="0"/>
              </a:p>
              <a:p>
                <a:pPr algn="l"/>
                <a:r>
                  <a:rPr lang="en-US" i="0" dirty="0" smtClean="0"/>
                  <a:t> </a:t>
                </a:r>
              </a:p>
              <a:p>
                <a:pPr algn="l"/>
                <a:r>
                  <a:rPr lang="en-US" i="0" dirty="0" smtClean="0"/>
                  <a:t>Structural uncertainty:</a:t>
                </a:r>
                <a:endParaRPr lang="en-US" i="0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β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acc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(0,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κ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i="0" dirty="0" smtClean="0"/>
              </a:p>
              <a:p>
                <a:pPr algn="l"/>
                <a:endParaRPr lang="en-US" i="0" dirty="0"/>
              </a:p>
              <a:p>
                <a:pPr algn="l"/>
                <a:r>
                  <a:rPr lang="en-US" i="0" dirty="0" smtClean="0"/>
                  <a:t>Gaussian noise: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ε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(0,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ε</m:t>
                          </m:r>
                        </m:sub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i="0" dirty="0"/>
              </a:p>
              <a:p>
                <a:pPr algn="l"/>
                <a:r>
                  <a:rPr lang="en-US" i="0" dirty="0" smtClean="0"/>
                  <a:t> </a:t>
                </a:r>
                <a:endParaRPr lang="en-US" i="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768" y="2971144"/>
                <a:ext cx="2818528" cy="2585323"/>
              </a:xfrm>
              <a:prstGeom prst="rect">
                <a:avLst/>
              </a:prstGeom>
              <a:blipFill>
                <a:blip r:embed="rId5"/>
                <a:stretch>
                  <a:fillRect l="-1948" t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 bwMode="auto">
          <a:xfrm>
            <a:off x="1759353" y="5429794"/>
            <a:ext cx="332715" cy="40685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 bwMode="auto">
          <a:xfrm>
            <a:off x="2675682" y="5941010"/>
            <a:ext cx="637037" cy="40685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27089" y="5845559"/>
            <a:ext cx="138531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i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Quadratic </a:t>
            </a:r>
          </a:p>
          <a:p>
            <a:pPr algn="l">
              <a:buNone/>
            </a:pPr>
            <a:r>
              <a:rPr lang="en-US" sz="1600" i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approximation</a:t>
            </a:r>
            <a:endParaRPr lang="en-US" sz="1600" i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770928" y="5557115"/>
                <a:ext cx="79323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𝑝𝑟𝑜𝑥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928" y="5557115"/>
                <a:ext cx="79323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129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pling_behavior_KGLQ_good_2stepbystep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10" y="1413443"/>
            <a:ext cx="68603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433103" y="1135649"/>
            <a:ext cx="3429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Assumes polynomial approx. is </a:t>
            </a:r>
          </a:p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lobally accurate.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8835" y="2769607"/>
            <a:ext cx="3429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Assumes polynomial approx. is </a:t>
            </a:r>
          </a:p>
          <a:p>
            <a:pPr algn="l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locally accurate.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7905" y="4156281"/>
            <a:ext cx="159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 smtClean="0"/>
              <a:t>True optimum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1573" y="5188358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 smtClean="0">
                <a:solidFill>
                  <a:srgbClr val="00B050"/>
                </a:solidFill>
              </a:rPr>
              <a:t>Estimated optimum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6999" y="6536737"/>
            <a:ext cx="5886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Statement A: Approved for public release: distribution unlimited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26300" y="6619875"/>
            <a:ext cx="1905000" cy="304800"/>
          </a:xfrm>
        </p:spPr>
        <p:txBody>
          <a:bodyPr/>
          <a:lstStyle/>
          <a:p>
            <a:fld id="{AC9EDF94-FBA2-44A1-87EA-52BA99357969}" type="slidenum">
              <a:rPr lang="en-US" smtClean="0">
                <a:solidFill>
                  <a:srgbClr val="000000"/>
                </a:solidFill>
              </a:rPr>
              <a:pPr/>
              <a:t>76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i="0" dirty="0"/>
              <a:t>Knowledge gradient with local quadratic belief</a:t>
            </a:r>
            <a:endParaRPr lang="en-US" sz="2800" i="0" kern="0" dirty="0"/>
          </a:p>
        </p:txBody>
      </p:sp>
    </p:spTree>
    <p:extLst>
      <p:ext uri="{BB962C8B-B14F-4D97-AF65-F5344CB8AC3E}">
        <p14:creationId xmlns:p14="http://schemas.microsoft.com/office/powerpoint/2010/main" val="319800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ing_behavior_KGLQ_good_2stepbystep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09" y="1413443"/>
            <a:ext cx="68603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i="0" dirty="0"/>
              <a:t>Knowledge gradient with local quadratic belief</a:t>
            </a:r>
            <a:endParaRPr lang="en-US" sz="2800" i="0" kern="0" dirty="0"/>
          </a:p>
        </p:txBody>
      </p:sp>
    </p:spTree>
    <p:extLst>
      <p:ext uri="{BB962C8B-B14F-4D97-AF65-F5344CB8AC3E}">
        <p14:creationId xmlns:p14="http://schemas.microsoft.com/office/powerpoint/2010/main" val="93330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ing_behavior_KGLQ_good_2stepbystep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08" y="1413443"/>
            <a:ext cx="68603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i="0" dirty="0"/>
              <a:t>Knowledge gradient with local quadratic belief</a:t>
            </a:r>
            <a:endParaRPr lang="en-US" sz="2800" i="0" kern="0" dirty="0"/>
          </a:p>
        </p:txBody>
      </p:sp>
    </p:spTree>
    <p:extLst>
      <p:ext uri="{BB962C8B-B14F-4D97-AF65-F5344CB8AC3E}">
        <p14:creationId xmlns:p14="http://schemas.microsoft.com/office/powerpoint/2010/main" val="18317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ing_behavior_KGLQ_good_2stepbystep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06" y="1413443"/>
            <a:ext cx="68603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i="0" dirty="0"/>
              <a:t>Knowledge gradient with local quadratic belief</a:t>
            </a:r>
            <a:endParaRPr lang="en-US" sz="2800" i="0" kern="0" dirty="0"/>
          </a:p>
        </p:txBody>
      </p:sp>
    </p:spTree>
    <p:extLst>
      <p:ext uri="{BB962C8B-B14F-4D97-AF65-F5344CB8AC3E}">
        <p14:creationId xmlns:p14="http://schemas.microsoft.com/office/powerpoint/2010/main" val="243594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Also called “linear decision rules”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86" y="1181800"/>
            <a:ext cx="7155800" cy="365791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5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ing_behavior_KGLQ_good_2stepbystep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05" y="1413443"/>
            <a:ext cx="68603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i="0" dirty="0"/>
              <a:t>Knowledge gradient with local quadratic belief</a:t>
            </a:r>
            <a:endParaRPr lang="en-US" sz="2800" i="0" kern="0" dirty="0"/>
          </a:p>
        </p:txBody>
      </p:sp>
    </p:spTree>
    <p:extLst>
      <p:ext uri="{BB962C8B-B14F-4D97-AF65-F5344CB8AC3E}">
        <p14:creationId xmlns:p14="http://schemas.microsoft.com/office/powerpoint/2010/main" val="11471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ing_behavior_KGLQ_good_2stepbystep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03" y="1413443"/>
            <a:ext cx="68603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i="0" dirty="0"/>
              <a:t>Knowledge gradient with local quadratic belief</a:t>
            </a:r>
            <a:endParaRPr lang="en-US" sz="2800" i="0" kern="0" dirty="0"/>
          </a:p>
        </p:txBody>
      </p:sp>
    </p:spTree>
    <p:extLst>
      <p:ext uri="{BB962C8B-B14F-4D97-AF65-F5344CB8AC3E}">
        <p14:creationId xmlns:p14="http://schemas.microsoft.com/office/powerpoint/2010/main" val="294640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ing_behavior_KGLQ_good_2stepbystep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00" y="1413443"/>
            <a:ext cx="686038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055" y="1696825"/>
            <a:ext cx="5505253" cy="440222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i="0" dirty="0"/>
              <a:t>Knowledge gradient with local quadratic belief</a:t>
            </a:r>
            <a:endParaRPr lang="en-US" sz="2800" i="0" kern="0" dirty="0"/>
          </a:p>
        </p:txBody>
      </p:sp>
    </p:spTree>
    <p:extLst>
      <p:ext uri="{BB962C8B-B14F-4D97-AF65-F5344CB8AC3E}">
        <p14:creationId xmlns:p14="http://schemas.microsoft.com/office/powerpoint/2010/main" val="289397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47776"/>
            <a:ext cx="6370872" cy="1897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24" y="3222269"/>
            <a:ext cx="6393734" cy="27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2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V 411 11 Intro and overview">
  <a:themeElements>
    <a:clrScheme name="CIV 411 11 Intro and overvi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V 411 11 Intro and overview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chemeClr val="tx1"/>
          </a:solidFill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algn="l">
          <a:defRPr sz="2000" i="0" dirty="0" smtClean="0"/>
        </a:defPPr>
      </a:lstStyle>
    </a:txDef>
  </a:objectDefaults>
  <a:extraClrSchemeLst>
    <a:extraClrScheme>
      <a:clrScheme name="CIV 411 11 Intro and overvi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 411 11 Intro and overvi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V 411 11 Intro and overvi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 411 11 Intro and overvi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 411 11 Intro and over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 411 11 Intro and over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 411 11 Intro and over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C:\My Documents\Coursework\CIV 411 Lectures\CIV 411 11 Intro and overview.ppt</Template>
  <TotalTime>254208</TotalTime>
  <Pages>28</Pages>
  <Words>1762</Words>
  <Application>Microsoft Office PowerPoint</Application>
  <PresentationFormat>On-screen Show (4:3)</PresentationFormat>
  <Paragraphs>477</Paragraphs>
  <Slides>82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7" baseType="lpstr">
      <vt:lpstr>Arial</vt:lpstr>
      <vt:lpstr>Cambria Math</vt:lpstr>
      <vt:lpstr>Times New Roman</vt:lpstr>
      <vt:lpstr>CIV 411 11 Intro and overview</vt:lpstr>
      <vt:lpstr>Equation</vt:lpstr>
      <vt:lpstr>PowerPoint Presentation</vt:lpstr>
      <vt:lpstr>Week 8 – Chapter 11 </vt:lpstr>
      <vt:lpstr>Policy function approximations</vt:lpstr>
      <vt:lpstr>Policy function approximations</vt:lpstr>
      <vt:lpstr>Policy function approximations</vt:lpstr>
      <vt:lpstr>Policy function approximations</vt:lpstr>
      <vt:lpstr>Numerical derivatives</vt:lpstr>
      <vt:lpstr>PFAs</vt:lpstr>
      <vt:lpstr>PowerPoint Presentation</vt:lpstr>
      <vt:lpstr>PFAs</vt:lpstr>
      <vt:lpstr>PFAs</vt:lpstr>
      <vt:lpstr>PFAs</vt:lpstr>
      <vt:lpstr>PFAs</vt:lpstr>
      <vt:lpstr>PFAs</vt:lpstr>
      <vt:lpstr>PFAs</vt:lpstr>
      <vt:lpstr>PFAs</vt:lpstr>
      <vt:lpstr>Policy search</vt:lpstr>
      <vt:lpstr>Derivative-based policy search</vt:lpstr>
      <vt:lpstr>Policy gradient search</vt:lpstr>
      <vt:lpstr>Derivative-based policy search</vt:lpstr>
      <vt:lpstr>Derivative-based policy search</vt:lpstr>
      <vt:lpstr>Derivative-based policy search</vt:lpstr>
      <vt:lpstr>Derivative-based policy search</vt:lpstr>
      <vt:lpstr>Derivative-based policy search</vt:lpstr>
      <vt:lpstr>Derivative-based policy search</vt:lpstr>
      <vt:lpstr>Derivative-based policy search</vt:lpstr>
      <vt:lpstr>Derivative-based policy search</vt:lpstr>
      <vt:lpstr>Derivative-based policy search</vt:lpstr>
      <vt:lpstr>Policy search</vt:lpstr>
      <vt:lpstr>Stepsizes for policy search</vt:lpstr>
      <vt:lpstr>Stepsizes for policy search</vt:lpstr>
      <vt:lpstr>Stepsizes for policy search</vt:lpstr>
      <vt:lpstr>Stepsizes for policy search</vt:lpstr>
      <vt:lpstr>Stepsizes for policy search</vt:lpstr>
      <vt:lpstr>Stepsizes for policy search</vt:lpstr>
      <vt:lpstr>Stepsizes for policy search</vt:lpstr>
      <vt:lpstr>Stepsizes for policy search</vt:lpstr>
      <vt:lpstr>Stepsizes for policy search</vt:lpstr>
      <vt:lpstr>Stepsizes for policy search</vt:lpstr>
      <vt:lpstr>Stepsizes for policy search</vt:lpstr>
      <vt:lpstr>Stepsizes for policy search</vt:lpstr>
      <vt:lpstr>Stepsizes for policy search</vt:lpstr>
      <vt:lpstr>Stepsizes for policy search</vt:lpstr>
      <vt:lpstr>PowerPoint Presentation</vt:lpstr>
      <vt:lpstr>Stepsizes for policy search</vt:lpstr>
      <vt:lpstr>Stepsizes for policy search</vt:lpstr>
      <vt:lpstr>Stepsizes for policy search</vt:lpstr>
      <vt:lpstr>Policy gradient I</vt:lpstr>
      <vt:lpstr>Policy search</vt:lpstr>
      <vt:lpstr>Policy gradient search</vt:lpstr>
      <vt:lpstr>Policy gradient search</vt:lpstr>
      <vt:lpstr>Policy gradient search</vt:lpstr>
      <vt:lpstr>Policy gradient search</vt:lpstr>
      <vt:lpstr>Policy gradient search</vt:lpstr>
      <vt:lpstr>Policy gradient search</vt:lpstr>
      <vt:lpstr>Policy gradient search</vt:lpstr>
      <vt:lpstr>Policy gradient search</vt:lpstr>
      <vt:lpstr>Policy gradient search</vt:lpstr>
      <vt:lpstr>Policy gradient search</vt:lpstr>
      <vt:lpstr>Policy gradient search</vt:lpstr>
      <vt:lpstr>Policy gradient search</vt:lpstr>
      <vt:lpstr>Policy gradient search</vt:lpstr>
      <vt:lpstr>Policy gradient II</vt:lpstr>
      <vt:lpstr>Policy gradient for control problems</vt:lpstr>
      <vt:lpstr>Policy gradient for control problems</vt:lpstr>
      <vt:lpstr>Policy gradient for control problems</vt:lpstr>
      <vt:lpstr>Policy gradient for control problems</vt:lpstr>
      <vt:lpstr>Policy search</vt:lpstr>
      <vt:lpstr>Derivative-free policy search</vt:lpstr>
      <vt:lpstr>Derivative-free policy search</vt:lpstr>
      <vt:lpstr>Derivative-free policy search</vt:lpstr>
      <vt:lpstr>Derivative-free policy search</vt:lpstr>
      <vt:lpstr>Derivative-free policy search</vt:lpstr>
      <vt:lpstr>Policy search</vt:lpstr>
      <vt:lpstr>Knowledge gradient with local quadratic belief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languages</dc:title>
  <dc:creator>Warren B. Powell</dc:creator>
  <cp:lastModifiedBy>Warren Powell</cp:lastModifiedBy>
  <cp:revision>2062</cp:revision>
  <cp:lastPrinted>2019-04-08T23:25:23Z</cp:lastPrinted>
  <dcterms:created xsi:type="dcterms:W3CDTF">1999-09-07T20:53:13Z</dcterms:created>
  <dcterms:modified xsi:type="dcterms:W3CDTF">2019-04-08T23:25:44Z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4</vt:i4>
  </property>
  <property fmtid="{D5CDD505-2E9C-101B-9397-08002B2CF9AE}" pid="21" name="OutputDir">
    <vt:lpwstr>C:\My documents\Web pages\castle_web_page\Powerpoint</vt:lpwstr>
  </property>
</Properties>
</file>