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3.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Lst>
  <p:notesMasterIdLst>
    <p:notesMasterId r:id="rId203"/>
  </p:notesMasterIdLst>
  <p:handoutMasterIdLst>
    <p:handoutMasterId r:id="rId204"/>
  </p:handoutMasterIdLst>
  <p:sldIdLst>
    <p:sldId id="1054" r:id="rId2"/>
    <p:sldId id="3207" r:id="rId3"/>
    <p:sldId id="4600" r:id="rId4"/>
    <p:sldId id="4732" r:id="rId5"/>
    <p:sldId id="4525" r:id="rId6"/>
    <p:sldId id="4538" r:id="rId7"/>
    <p:sldId id="7502" r:id="rId8"/>
    <p:sldId id="3212" r:id="rId9"/>
    <p:sldId id="4632" r:id="rId10"/>
    <p:sldId id="4645" r:id="rId11"/>
    <p:sldId id="5138" r:id="rId12"/>
    <p:sldId id="3215" r:id="rId13"/>
    <p:sldId id="5570" r:id="rId14"/>
    <p:sldId id="4892" r:id="rId15"/>
    <p:sldId id="4893" r:id="rId16"/>
    <p:sldId id="5084" r:id="rId17"/>
    <p:sldId id="7493" r:id="rId18"/>
    <p:sldId id="7494" r:id="rId19"/>
    <p:sldId id="4370" r:id="rId20"/>
    <p:sldId id="4376" r:id="rId21"/>
    <p:sldId id="4704" r:id="rId22"/>
    <p:sldId id="4815" r:id="rId23"/>
    <p:sldId id="4706" r:id="rId24"/>
    <p:sldId id="6063" r:id="rId25"/>
    <p:sldId id="4152" r:id="rId26"/>
    <p:sldId id="7394" r:id="rId27"/>
    <p:sldId id="7395" r:id="rId28"/>
    <p:sldId id="6068" r:id="rId29"/>
    <p:sldId id="4159" r:id="rId30"/>
    <p:sldId id="4160" r:id="rId31"/>
    <p:sldId id="6069" r:id="rId32"/>
    <p:sldId id="4161" r:id="rId33"/>
    <p:sldId id="6070" r:id="rId34"/>
    <p:sldId id="4458" r:id="rId35"/>
    <p:sldId id="6071" r:id="rId36"/>
    <p:sldId id="4447" r:id="rId37"/>
    <p:sldId id="6072" r:id="rId38"/>
    <p:sldId id="6073" r:id="rId39"/>
    <p:sldId id="6540" r:id="rId40"/>
    <p:sldId id="4448" r:id="rId41"/>
    <p:sldId id="4709" r:id="rId42"/>
    <p:sldId id="4028" r:id="rId43"/>
    <p:sldId id="7356" r:id="rId44"/>
    <p:sldId id="7382" r:id="rId45"/>
    <p:sldId id="7492" r:id="rId46"/>
    <p:sldId id="6523" r:id="rId47"/>
    <p:sldId id="5386" r:id="rId48"/>
    <p:sldId id="5387" r:id="rId49"/>
    <p:sldId id="5388" r:id="rId50"/>
    <p:sldId id="5389" r:id="rId51"/>
    <p:sldId id="5390" r:id="rId52"/>
    <p:sldId id="5391" r:id="rId53"/>
    <p:sldId id="6524" r:id="rId54"/>
    <p:sldId id="6525" r:id="rId55"/>
    <p:sldId id="6528" r:id="rId56"/>
    <p:sldId id="3068" r:id="rId57"/>
    <p:sldId id="6529" r:id="rId58"/>
    <p:sldId id="6517" r:id="rId59"/>
    <p:sldId id="6530" r:id="rId60"/>
    <p:sldId id="5374" r:id="rId61"/>
    <p:sldId id="4708" r:id="rId62"/>
    <p:sldId id="6531" r:id="rId63"/>
    <p:sldId id="3085" r:id="rId64"/>
    <p:sldId id="3086" r:id="rId65"/>
    <p:sldId id="6532" r:id="rId66"/>
    <p:sldId id="7397" r:id="rId67"/>
    <p:sldId id="7396" r:id="rId68"/>
    <p:sldId id="4022" r:id="rId69"/>
    <p:sldId id="3839" r:id="rId70"/>
    <p:sldId id="4684" r:id="rId71"/>
    <p:sldId id="3715" r:id="rId72"/>
    <p:sldId id="3716" r:id="rId73"/>
    <p:sldId id="6573" r:id="rId74"/>
    <p:sldId id="4264" r:id="rId75"/>
    <p:sldId id="4337" r:id="rId76"/>
    <p:sldId id="4314" r:id="rId77"/>
    <p:sldId id="7348" r:id="rId78"/>
    <p:sldId id="3866" r:id="rId79"/>
    <p:sldId id="4374" r:id="rId80"/>
    <p:sldId id="4839" r:id="rId81"/>
    <p:sldId id="6570" r:id="rId82"/>
    <p:sldId id="7491" r:id="rId83"/>
    <p:sldId id="7490" r:id="rId84"/>
    <p:sldId id="4498" r:id="rId85"/>
    <p:sldId id="5528" r:id="rId86"/>
    <p:sldId id="4267" r:id="rId87"/>
    <p:sldId id="7485" r:id="rId88"/>
    <p:sldId id="7489" r:id="rId89"/>
    <p:sldId id="4330" r:id="rId90"/>
    <p:sldId id="4331" r:id="rId91"/>
    <p:sldId id="4332" r:id="rId92"/>
    <p:sldId id="7495" r:id="rId93"/>
    <p:sldId id="7398" r:id="rId94"/>
    <p:sldId id="7399" r:id="rId95"/>
    <p:sldId id="7473" r:id="rId96"/>
    <p:sldId id="4491" r:id="rId97"/>
    <p:sldId id="7400" r:id="rId98"/>
    <p:sldId id="1073" r:id="rId99"/>
    <p:sldId id="7482" r:id="rId100"/>
    <p:sldId id="7441" r:id="rId101"/>
    <p:sldId id="7447" r:id="rId102"/>
    <p:sldId id="7484" r:id="rId103"/>
    <p:sldId id="7479" r:id="rId104"/>
    <p:sldId id="7496" r:id="rId105"/>
    <p:sldId id="4008" r:id="rId106"/>
    <p:sldId id="3871" r:id="rId107"/>
    <p:sldId id="7349" r:id="rId108"/>
    <p:sldId id="3872" r:id="rId109"/>
    <p:sldId id="3873" r:id="rId110"/>
    <p:sldId id="3874" r:id="rId111"/>
    <p:sldId id="3875" r:id="rId112"/>
    <p:sldId id="6569" r:id="rId113"/>
    <p:sldId id="7393" r:id="rId114"/>
    <p:sldId id="7391" r:id="rId115"/>
    <p:sldId id="3879" r:id="rId116"/>
    <p:sldId id="4634" r:id="rId117"/>
    <p:sldId id="4635" r:id="rId118"/>
    <p:sldId id="4636" r:id="rId119"/>
    <p:sldId id="4637" r:id="rId120"/>
    <p:sldId id="4638" r:id="rId121"/>
    <p:sldId id="4639" r:id="rId122"/>
    <p:sldId id="4640" r:id="rId123"/>
    <p:sldId id="4352" r:id="rId124"/>
    <p:sldId id="4353" r:id="rId125"/>
    <p:sldId id="4354" r:id="rId126"/>
    <p:sldId id="4356" r:id="rId127"/>
    <p:sldId id="4764" r:id="rId128"/>
    <p:sldId id="4025" r:id="rId129"/>
    <p:sldId id="7486" r:id="rId130"/>
    <p:sldId id="7487" r:id="rId131"/>
    <p:sldId id="7488" r:id="rId132"/>
    <p:sldId id="4576" r:id="rId133"/>
    <p:sldId id="4577" r:id="rId134"/>
    <p:sldId id="4578" r:id="rId135"/>
    <p:sldId id="4579" r:id="rId136"/>
    <p:sldId id="4580" r:id="rId137"/>
    <p:sldId id="4581" r:id="rId138"/>
    <p:sldId id="4582" r:id="rId139"/>
    <p:sldId id="4583" r:id="rId140"/>
    <p:sldId id="4584" r:id="rId141"/>
    <p:sldId id="4585" r:id="rId142"/>
    <p:sldId id="4026" r:id="rId143"/>
    <p:sldId id="7354" r:id="rId144"/>
    <p:sldId id="3914" r:id="rId145"/>
    <p:sldId id="3915" r:id="rId146"/>
    <p:sldId id="3916" r:id="rId147"/>
    <p:sldId id="3917" r:id="rId148"/>
    <p:sldId id="4617" r:id="rId149"/>
    <p:sldId id="7353" r:id="rId150"/>
    <p:sldId id="7498" r:id="rId151"/>
    <p:sldId id="3921" r:id="rId152"/>
    <p:sldId id="7497" r:id="rId153"/>
    <p:sldId id="933" r:id="rId154"/>
    <p:sldId id="934" r:id="rId155"/>
    <p:sldId id="7153" r:id="rId156"/>
    <p:sldId id="944" r:id="rId157"/>
    <p:sldId id="7152" r:id="rId158"/>
    <p:sldId id="7315" r:id="rId159"/>
    <p:sldId id="7499" r:id="rId160"/>
    <p:sldId id="7500" r:id="rId161"/>
    <p:sldId id="7310" r:id="rId162"/>
    <p:sldId id="7311" r:id="rId163"/>
    <p:sldId id="7312" r:id="rId164"/>
    <p:sldId id="7313" r:id="rId165"/>
    <p:sldId id="7314" r:id="rId166"/>
    <p:sldId id="6551" r:id="rId167"/>
    <p:sldId id="6568" r:id="rId168"/>
    <p:sldId id="3107" r:id="rId169"/>
    <p:sldId id="5981" r:id="rId170"/>
    <p:sldId id="6539" r:id="rId171"/>
    <p:sldId id="5982" r:id="rId172"/>
    <p:sldId id="3088" r:id="rId173"/>
    <p:sldId id="3089" r:id="rId174"/>
    <p:sldId id="3090" r:id="rId175"/>
    <p:sldId id="3091" r:id="rId176"/>
    <p:sldId id="3094" r:id="rId177"/>
    <p:sldId id="3095" r:id="rId178"/>
    <p:sldId id="6516" r:id="rId179"/>
    <p:sldId id="3111" r:id="rId180"/>
    <p:sldId id="6538" r:id="rId181"/>
    <p:sldId id="6513" r:id="rId182"/>
    <p:sldId id="6536" r:id="rId183"/>
    <p:sldId id="7501" r:id="rId184"/>
    <p:sldId id="3991" r:id="rId185"/>
    <p:sldId id="3994" r:id="rId186"/>
    <p:sldId id="3993" r:id="rId187"/>
    <p:sldId id="3992" r:id="rId188"/>
    <p:sldId id="4685" r:id="rId189"/>
    <p:sldId id="4837" r:id="rId190"/>
    <p:sldId id="6563" r:id="rId191"/>
    <p:sldId id="4694" r:id="rId192"/>
    <p:sldId id="4695" r:id="rId193"/>
    <p:sldId id="4689" r:id="rId194"/>
    <p:sldId id="4692" r:id="rId195"/>
    <p:sldId id="4693" r:id="rId196"/>
    <p:sldId id="6564" r:id="rId197"/>
    <p:sldId id="4849" r:id="rId198"/>
    <p:sldId id="7503" r:id="rId199"/>
    <p:sldId id="7504" r:id="rId200"/>
    <p:sldId id="7505" r:id="rId201"/>
    <p:sldId id="4588" r:id="rId202"/>
  </p:sldIdLst>
  <p:sldSz cx="9144000" cy="6858000" type="screen4x3"/>
  <p:notesSz cx="6985000" cy="9283700"/>
  <p:kinsoku lang="ja-JP" invalStChars="、。，．・：；？！゛゜ヽヾゝゞ々ー’”）〕］｝〉》」』】°‰′″℃￠％ぁぃぅぇぉっゃゅょゎァィゥェォッャュョヮヵヶ!%),.:;?]}｡｣､･ｧｨｩｪｫｬｭｮｯｰﾞﾟ" invalEndChars="‘“（〔［｛〈《「『【￥＄$([\{｢￡"/>
  <p:defaultTex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3" userDrawn="1">
          <p15:clr>
            <a:srgbClr val="A4A3A4"/>
          </p15:clr>
        </p15:guide>
        <p15:guide id="2" pos="220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CC"/>
    <a:srgbClr val="53B5FF"/>
    <a:srgbClr val="D9D9D9"/>
    <a:srgbClr val="BC8F00"/>
    <a:srgbClr val="0000FF"/>
    <a:srgbClr val="3399FF"/>
    <a:srgbClr val="E2AC00"/>
    <a:srgbClr val="C47204"/>
    <a:srgbClr val="C898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765" autoAdjust="0"/>
    <p:restoredTop sz="90554" autoAdjust="0"/>
  </p:normalViewPr>
  <p:slideViewPr>
    <p:cSldViewPr snapToGrid="0">
      <p:cViewPr varScale="1">
        <p:scale>
          <a:sx n="52" d="100"/>
          <a:sy n="52" d="100"/>
        </p:scale>
        <p:origin x="688" y="18"/>
      </p:cViewPr>
      <p:guideLst>
        <p:guide orient="horz" pos="2160"/>
        <p:guide pos="2880"/>
      </p:guideLst>
    </p:cSldViewPr>
  </p:slideViewPr>
  <p:outlineViewPr>
    <p:cViewPr>
      <p:scale>
        <a:sx n="33" d="100"/>
        <a:sy n="33" d="100"/>
      </p:scale>
      <p:origin x="0" y="-200611"/>
    </p:cViewPr>
  </p:outlineViewPr>
  <p:notesTextViewPr>
    <p:cViewPr>
      <p:scale>
        <a:sx n="100" d="100"/>
        <a:sy n="100" d="100"/>
      </p:scale>
      <p:origin x="0" y="0"/>
    </p:cViewPr>
  </p:notesTextViewPr>
  <p:sorterViewPr>
    <p:cViewPr varScale="1">
      <p:scale>
        <a:sx n="1" d="1"/>
        <a:sy n="1" d="1"/>
      </p:scale>
      <p:origin x="0" y="-68920"/>
    </p:cViewPr>
  </p:sorterViewPr>
  <p:notesViewPr>
    <p:cSldViewPr snapToGrid="0">
      <p:cViewPr varScale="1">
        <p:scale>
          <a:sx n="72" d="100"/>
          <a:sy n="72" d="100"/>
        </p:scale>
        <p:origin x="-1830" y="-78"/>
      </p:cViewPr>
      <p:guideLst>
        <p:guide orient="horz" pos="2923"/>
        <p:guide pos="2200"/>
      </p:guideLst>
    </p:cSldViewPr>
  </p:notesViewPr>
  <p:gridSpacing cx="38405" cy="38405"/>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viewProps" Target="viewProps.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notesMaster" Target="notesMasters/notesMaster1.xml"/><Relationship Id="rId208"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oleObject" Target="file:///C:\Users\powell\Documents\Datasets\Electricity%20price%20data\Ercot_Hourly_Power_prices_for_battery_study.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Budget =</a:t>
            </a:r>
            <a:r>
              <a:rPr lang="en-US" sz="2000" baseline="0"/>
              <a:t> </a:t>
            </a:r>
            <a:r>
              <a:rPr lang="en-US" sz="2000"/>
              <a:t>25</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5199194596321603E-2"/>
          <c:y val="1.6297916235883454E-2"/>
          <c:w val="0.9250862529310756"/>
          <c:h val="0.62346848536038013"/>
        </c:manualLayout>
      </c:layout>
      <c:barChart>
        <c:barDir val="col"/>
        <c:grouping val="clustered"/>
        <c:varyColors val="0"/>
        <c:ser>
          <c:idx val="0"/>
          <c:order val="0"/>
          <c:tx>
            <c:strRef>
              <c:f>Results!$D$15</c:f>
              <c:strCache>
                <c:ptCount val="1"/>
                <c:pt idx="0">
                  <c:v>25</c:v>
                </c:pt>
              </c:strCache>
            </c:strRef>
          </c:tx>
          <c:spPr>
            <a:solidFill>
              <a:schemeClr val="accent1"/>
            </a:solidFill>
            <a:ln>
              <a:noFill/>
            </a:ln>
            <a:effectLst/>
          </c:spPr>
          <c:invertIfNegative val="0"/>
          <c:cat>
            <c:strRef>
              <c:f>Results!$B$16:$B$24</c:f>
              <c:strCache>
                <c:ptCount val="9"/>
                <c:pt idx="0">
                  <c:v>Det-DLA - Batch</c:v>
                </c:pt>
                <c:pt idx="1">
                  <c:v>det_DLA - dynamic_max</c:v>
                </c:pt>
                <c:pt idx="2">
                  <c:v>Det-DLA - dynamic_min</c:v>
                </c:pt>
                <c:pt idx="3">
                  <c:v>KG</c:v>
                </c:pt>
                <c:pt idx="4">
                  <c:v>IE_0.6</c:v>
                </c:pt>
                <c:pt idx="5">
                  <c:v>IE_1</c:v>
                </c:pt>
                <c:pt idx="6">
                  <c:v>UCB_0.9</c:v>
                </c:pt>
                <c:pt idx="7">
                  <c:v>UCB_2</c:v>
                </c:pt>
                <c:pt idx="8">
                  <c:v>equal_allocation</c:v>
                </c:pt>
              </c:strCache>
            </c:strRef>
          </c:cat>
          <c:val>
            <c:numRef>
              <c:f>Results!$D$16:$D$24</c:f>
              <c:numCache>
                <c:formatCode>General</c:formatCode>
                <c:ptCount val="9"/>
                <c:pt idx="0">
                  <c:v>2.4488792196881399</c:v>
                </c:pt>
                <c:pt idx="1">
                  <c:v>2.4030607279798599</c:v>
                </c:pt>
                <c:pt idx="2">
                  <c:v>2.5399698351917999</c:v>
                </c:pt>
                <c:pt idx="3">
                  <c:v>2.4289294850741099</c:v>
                </c:pt>
                <c:pt idx="4">
                  <c:v>2.4621872815476502</c:v>
                </c:pt>
                <c:pt idx="5">
                  <c:v>2.4815942136564599</c:v>
                </c:pt>
                <c:pt idx="6">
                  <c:v>2.5610957426767502</c:v>
                </c:pt>
                <c:pt idx="7">
                  <c:v>2.53436315113554</c:v>
                </c:pt>
                <c:pt idx="8">
                  <c:v>2.52184908207817</c:v>
                </c:pt>
              </c:numCache>
            </c:numRef>
          </c:val>
          <c:extLst>
            <c:ext xmlns:c16="http://schemas.microsoft.com/office/drawing/2014/chart" uri="{C3380CC4-5D6E-409C-BE32-E72D297353CC}">
              <c16:uniqueId val="{00000000-DE9F-4C23-96C0-6BAE7F12F4B4}"/>
            </c:ext>
          </c:extLst>
        </c:ser>
        <c:dLbls>
          <c:showLegendKey val="0"/>
          <c:showVal val="0"/>
          <c:showCatName val="0"/>
          <c:showSerName val="0"/>
          <c:showPercent val="0"/>
          <c:showBubbleSize val="0"/>
        </c:dLbls>
        <c:gapWidth val="219"/>
        <c:overlap val="-27"/>
        <c:axId val="759269384"/>
        <c:axId val="759270040"/>
      </c:barChart>
      <c:catAx>
        <c:axId val="759269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59270040"/>
        <c:crosses val="autoZero"/>
        <c:auto val="1"/>
        <c:lblAlgn val="ctr"/>
        <c:lblOffset val="100"/>
        <c:noMultiLvlLbl val="0"/>
      </c:catAx>
      <c:valAx>
        <c:axId val="7592700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9269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Budget</a:t>
            </a:r>
            <a:r>
              <a:rPr lang="en-US" sz="2000" baseline="0" dirty="0"/>
              <a:t> = </a:t>
            </a:r>
            <a:r>
              <a:rPr lang="en-US" sz="2000" dirty="0"/>
              <a:t>250</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6758705982836185E-2"/>
          <c:y val="1.629791242795554E-2"/>
          <c:w val="0.93363905529276581"/>
          <c:h val="0.60566481837833497"/>
        </c:manualLayout>
      </c:layout>
      <c:barChart>
        <c:barDir val="col"/>
        <c:grouping val="clustered"/>
        <c:varyColors val="0"/>
        <c:ser>
          <c:idx val="1"/>
          <c:order val="0"/>
          <c:tx>
            <c:v>250</c:v>
          </c:tx>
          <c:spPr>
            <a:solidFill>
              <a:schemeClr val="accent1"/>
            </a:solidFill>
            <a:ln>
              <a:noFill/>
            </a:ln>
            <a:effectLst/>
          </c:spPr>
          <c:invertIfNegative val="0"/>
          <c:cat>
            <c:strRef>
              <c:f>Results!$B$16:$B$24</c:f>
              <c:strCache>
                <c:ptCount val="9"/>
                <c:pt idx="0">
                  <c:v>Det-DLA - Batch</c:v>
                </c:pt>
                <c:pt idx="1">
                  <c:v>det_DLA - dynamic_max</c:v>
                </c:pt>
                <c:pt idx="2">
                  <c:v>Det-DLA - dynamic_min</c:v>
                </c:pt>
                <c:pt idx="3">
                  <c:v>KG</c:v>
                </c:pt>
                <c:pt idx="4">
                  <c:v>IE_0.6</c:v>
                </c:pt>
                <c:pt idx="5">
                  <c:v>IE_1</c:v>
                </c:pt>
                <c:pt idx="6">
                  <c:v>UCB_0.9</c:v>
                </c:pt>
                <c:pt idx="7">
                  <c:v>UCB_2</c:v>
                </c:pt>
                <c:pt idx="8">
                  <c:v>equal_allocation</c:v>
                </c:pt>
              </c:strCache>
            </c:strRef>
          </c:cat>
          <c:val>
            <c:numRef>
              <c:f>Results!$G$16:$G$24</c:f>
              <c:numCache>
                <c:formatCode>General</c:formatCode>
                <c:ptCount val="9"/>
                <c:pt idx="0">
                  <c:v>2.02530452140318</c:v>
                </c:pt>
                <c:pt idx="1">
                  <c:v>1.72679205128938</c:v>
                </c:pt>
                <c:pt idx="2">
                  <c:v>2.4554358173690898</c:v>
                </c:pt>
                <c:pt idx="3">
                  <c:v>1.66478041727037</c:v>
                </c:pt>
                <c:pt idx="4">
                  <c:v>1.85331481978581</c:v>
                </c:pt>
                <c:pt idx="5">
                  <c:v>1.8933946837873701</c:v>
                </c:pt>
                <c:pt idx="6">
                  <c:v>1.8266998424945999</c:v>
                </c:pt>
                <c:pt idx="7">
                  <c:v>1.88434278300403</c:v>
                </c:pt>
                <c:pt idx="8">
                  <c:v>2.1860024412412602</c:v>
                </c:pt>
              </c:numCache>
            </c:numRef>
          </c:val>
          <c:extLst>
            <c:ext xmlns:c16="http://schemas.microsoft.com/office/drawing/2014/chart" uri="{C3380CC4-5D6E-409C-BE32-E72D297353CC}">
              <c16:uniqueId val="{00000000-E514-4EC7-8FCD-CFB9726D0044}"/>
            </c:ext>
          </c:extLst>
        </c:ser>
        <c:dLbls>
          <c:showLegendKey val="0"/>
          <c:showVal val="0"/>
          <c:showCatName val="0"/>
          <c:showSerName val="0"/>
          <c:showPercent val="0"/>
          <c:showBubbleSize val="0"/>
        </c:dLbls>
        <c:gapWidth val="219"/>
        <c:overlap val="-27"/>
        <c:axId val="641843272"/>
        <c:axId val="641843600"/>
      </c:barChart>
      <c:catAx>
        <c:axId val="641843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41843600"/>
        <c:crosses val="autoZero"/>
        <c:auto val="1"/>
        <c:lblAlgn val="ctr"/>
        <c:lblOffset val="100"/>
        <c:noMultiLvlLbl val="0"/>
      </c:catAx>
      <c:valAx>
        <c:axId val="641843600"/>
        <c:scaling>
          <c:orientation val="minMax"/>
          <c:min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1843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spPr>
            <a:ln>
              <a:solidFill>
                <a:srgbClr val="0070C0"/>
              </a:solidFill>
            </a:ln>
          </c:spPr>
          <c:marker>
            <c:spPr>
              <a:solidFill>
                <a:srgbClr val="0070C0"/>
              </a:solidFill>
              <a:ln>
                <a:solidFill>
                  <a:srgbClr val="0070C0"/>
                </a:solidFill>
              </a:ln>
            </c:spPr>
          </c:marker>
          <c:val>
            <c:numRef>
              <c:f>'Price data'!$D$43493:$D$43564</c:f>
              <c:numCache>
                <c:formatCode>0.00</c:formatCode>
                <c:ptCount val="72"/>
                <c:pt idx="0">
                  <c:v>46.57</c:v>
                </c:pt>
                <c:pt idx="1">
                  <c:v>44.01</c:v>
                </c:pt>
                <c:pt idx="2">
                  <c:v>35.659999999999997</c:v>
                </c:pt>
                <c:pt idx="3">
                  <c:v>27.73</c:v>
                </c:pt>
                <c:pt idx="4">
                  <c:v>31.78</c:v>
                </c:pt>
                <c:pt idx="5">
                  <c:v>36.65</c:v>
                </c:pt>
                <c:pt idx="6">
                  <c:v>50.78</c:v>
                </c:pt>
                <c:pt idx="7">
                  <c:v>55.2</c:v>
                </c:pt>
                <c:pt idx="8">
                  <c:v>41.64</c:v>
                </c:pt>
                <c:pt idx="9">
                  <c:v>48.48</c:v>
                </c:pt>
                <c:pt idx="10">
                  <c:v>43.57</c:v>
                </c:pt>
                <c:pt idx="11">
                  <c:v>35.229999999999997</c:v>
                </c:pt>
                <c:pt idx="12">
                  <c:v>31.94</c:v>
                </c:pt>
                <c:pt idx="13">
                  <c:v>27.24</c:v>
                </c:pt>
                <c:pt idx="14">
                  <c:v>22.45</c:v>
                </c:pt>
                <c:pt idx="15">
                  <c:v>20.74</c:v>
                </c:pt>
                <c:pt idx="16">
                  <c:v>22.58</c:v>
                </c:pt>
                <c:pt idx="17">
                  <c:v>45.33</c:v>
                </c:pt>
                <c:pt idx="18">
                  <c:v>56.06</c:v>
                </c:pt>
                <c:pt idx="19">
                  <c:v>56.95</c:v>
                </c:pt>
                <c:pt idx="20">
                  <c:v>52.49</c:v>
                </c:pt>
                <c:pt idx="21">
                  <c:v>48.41</c:v>
                </c:pt>
                <c:pt idx="22">
                  <c:v>44.82</c:v>
                </c:pt>
                <c:pt idx="23">
                  <c:v>42.29</c:v>
                </c:pt>
                <c:pt idx="24">
                  <c:v>41.29</c:v>
                </c:pt>
                <c:pt idx="25">
                  <c:v>30.61</c:v>
                </c:pt>
                <c:pt idx="26">
                  <c:v>35.67</c:v>
                </c:pt>
                <c:pt idx="27">
                  <c:v>39.08</c:v>
                </c:pt>
                <c:pt idx="28">
                  <c:v>40.69</c:v>
                </c:pt>
                <c:pt idx="29">
                  <c:v>44.54</c:v>
                </c:pt>
                <c:pt idx="30">
                  <c:v>41.56</c:v>
                </c:pt>
                <c:pt idx="31">
                  <c:v>60.89</c:v>
                </c:pt>
                <c:pt idx="32">
                  <c:v>63.71</c:v>
                </c:pt>
                <c:pt idx="33">
                  <c:v>70.37</c:v>
                </c:pt>
                <c:pt idx="34">
                  <c:v>53.77</c:v>
                </c:pt>
                <c:pt idx="35">
                  <c:v>45.81</c:v>
                </c:pt>
                <c:pt idx="36">
                  <c:v>38.33</c:v>
                </c:pt>
                <c:pt idx="37">
                  <c:v>24.56</c:v>
                </c:pt>
                <c:pt idx="38">
                  <c:v>20.49</c:v>
                </c:pt>
                <c:pt idx="39">
                  <c:v>18.84</c:v>
                </c:pt>
                <c:pt idx="40">
                  <c:v>24.61</c:v>
                </c:pt>
                <c:pt idx="41">
                  <c:v>44.23</c:v>
                </c:pt>
                <c:pt idx="42">
                  <c:v>73.010000000000005</c:v>
                </c:pt>
                <c:pt idx="43">
                  <c:v>53.62</c:v>
                </c:pt>
                <c:pt idx="44">
                  <c:v>47.89</c:v>
                </c:pt>
                <c:pt idx="45">
                  <c:v>49.03</c:v>
                </c:pt>
                <c:pt idx="46">
                  <c:v>49.28</c:v>
                </c:pt>
                <c:pt idx="47">
                  <c:v>121.19</c:v>
                </c:pt>
                <c:pt idx="48">
                  <c:v>47.69</c:v>
                </c:pt>
                <c:pt idx="49">
                  <c:v>38.869999999999997</c:v>
                </c:pt>
                <c:pt idx="50">
                  <c:v>23.62</c:v>
                </c:pt>
                <c:pt idx="51">
                  <c:v>27.51</c:v>
                </c:pt>
                <c:pt idx="52">
                  <c:v>34.4</c:v>
                </c:pt>
                <c:pt idx="53">
                  <c:v>30.62</c:v>
                </c:pt>
                <c:pt idx="54">
                  <c:v>35.1</c:v>
                </c:pt>
                <c:pt idx="55">
                  <c:v>47.32</c:v>
                </c:pt>
                <c:pt idx="56">
                  <c:v>51.19</c:v>
                </c:pt>
                <c:pt idx="57">
                  <c:v>42.57</c:v>
                </c:pt>
                <c:pt idx="58">
                  <c:v>31.73</c:v>
                </c:pt>
                <c:pt idx="59">
                  <c:v>19.309999999999999</c:v>
                </c:pt>
                <c:pt idx="60">
                  <c:v>16.97</c:v>
                </c:pt>
                <c:pt idx="61">
                  <c:v>20.260000000000002</c:v>
                </c:pt>
                <c:pt idx="62">
                  <c:v>15.72</c:v>
                </c:pt>
                <c:pt idx="63">
                  <c:v>15.42</c:v>
                </c:pt>
                <c:pt idx="64">
                  <c:v>30.86</c:v>
                </c:pt>
                <c:pt idx="65">
                  <c:v>43.9</c:v>
                </c:pt>
                <c:pt idx="66">
                  <c:v>59.39</c:v>
                </c:pt>
                <c:pt idx="67">
                  <c:v>46.78</c:v>
                </c:pt>
                <c:pt idx="68">
                  <c:v>43.46</c:v>
                </c:pt>
                <c:pt idx="69">
                  <c:v>37.9</c:v>
                </c:pt>
                <c:pt idx="70">
                  <c:v>31.32</c:v>
                </c:pt>
                <c:pt idx="71">
                  <c:v>19.37</c:v>
                </c:pt>
              </c:numCache>
            </c:numRef>
          </c:val>
          <c:smooth val="0"/>
          <c:extLst>
            <c:ext xmlns:c16="http://schemas.microsoft.com/office/drawing/2014/chart" uri="{C3380CC4-5D6E-409C-BE32-E72D297353CC}">
              <c16:uniqueId val="{00000000-A29D-46E0-893B-FB9A44D9F2E6}"/>
            </c:ext>
          </c:extLst>
        </c:ser>
        <c:dLbls>
          <c:showLegendKey val="0"/>
          <c:showVal val="0"/>
          <c:showCatName val="0"/>
          <c:showSerName val="0"/>
          <c:showPercent val="0"/>
          <c:showBubbleSize val="0"/>
        </c:dLbls>
        <c:marker val="1"/>
        <c:smooth val="0"/>
        <c:axId val="108206720"/>
        <c:axId val="108244352"/>
      </c:lineChart>
      <c:catAx>
        <c:axId val="108206720"/>
        <c:scaling>
          <c:orientation val="minMax"/>
        </c:scaling>
        <c:delete val="0"/>
        <c:axPos val="b"/>
        <c:majorTickMark val="out"/>
        <c:minorTickMark val="none"/>
        <c:tickLblPos val="nextTo"/>
        <c:crossAx val="108244352"/>
        <c:crosses val="autoZero"/>
        <c:auto val="1"/>
        <c:lblAlgn val="ctr"/>
        <c:lblOffset val="100"/>
        <c:noMultiLvlLbl val="0"/>
      </c:catAx>
      <c:valAx>
        <c:axId val="108244352"/>
        <c:scaling>
          <c:orientation val="minMax"/>
        </c:scaling>
        <c:delete val="0"/>
        <c:axPos val="l"/>
        <c:majorGridlines/>
        <c:numFmt formatCode="0.00" sourceLinked="1"/>
        <c:majorTickMark val="out"/>
        <c:minorTickMark val="none"/>
        <c:tickLblPos val="nextTo"/>
        <c:crossAx val="108206720"/>
        <c:crosses val="autoZero"/>
        <c:crossBetween val="between"/>
      </c:valAx>
      <c:spPr>
        <a:solidFill>
          <a:schemeClr val="bg1"/>
        </a:solidFill>
      </c:spPr>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wmf"/><Relationship Id="rId1" Type="http://schemas.openxmlformats.org/officeDocument/2006/relationships/image" Target="../media/image83.wmf"/><Relationship Id="rId5" Type="http://schemas.openxmlformats.org/officeDocument/2006/relationships/image" Target="../media/image86.wmf"/><Relationship Id="rId4" Type="http://schemas.openxmlformats.org/officeDocument/2006/relationships/image" Target="../media/image78.w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95.wmf"/><Relationship Id="rId3" Type="http://schemas.openxmlformats.org/officeDocument/2006/relationships/image" Target="../media/image90.wmf"/><Relationship Id="rId7" Type="http://schemas.openxmlformats.org/officeDocument/2006/relationships/image" Target="../media/image94.wmf"/><Relationship Id="rId2" Type="http://schemas.openxmlformats.org/officeDocument/2006/relationships/image" Target="../media/image89.wmf"/><Relationship Id="rId1" Type="http://schemas.openxmlformats.org/officeDocument/2006/relationships/image" Target="../media/image88.wmf"/><Relationship Id="rId6" Type="http://schemas.openxmlformats.org/officeDocument/2006/relationships/image" Target="../media/image93.wmf"/><Relationship Id="rId5" Type="http://schemas.openxmlformats.org/officeDocument/2006/relationships/image" Target="../media/image92.wmf"/><Relationship Id="rId10" Type="http://schemas.openxmlformats.org/officeDocument/2006/relationships/image" Target="../media/image97.wmf"/><Relationship Id="rId4" Type="http://schemas.openxmlformats.org/officeDocument/2006/relationships/image" Target="../media/image91.wmf"/><Relationship Id="rId9" Type="http://schemas.openxmlformats.org/officeDocument/2006/relationships/image" Target="../media/image96.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02.wmf"/><Relationship Id="rId1" Type="http://schemas.openxmlformats.org/officeDocument/2006/relationships/image" Target="../media/image101.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104.wmf"/><Relationship Id="rId1" Type="http://schemas.openxmlformats.org/officeDocument/2006/relationships/image" Target="../media/image101.wmf"/><Relationship Id="rId4" Type="http://schemas.openxmlformats.org/officeDocument/2006/relationships/image" Target="../media/image105.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image" Target="../media/image108.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11.wmf"/><Relationship Id="rId1" Type="http://schemas.openxmlformats.org/officeDocument/2006/relationships/image" Target="../media/image110.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12.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114.wmf"/><Relationship Id="rId1" Type="http://schemas.openxmlformats.org/officeDocument/2006/relationships/image" Target="../media/image113.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image" Target="../media/image116.wmf"/><Relationship Id="rId1" Type="http://schemas.openxmlformats.org/officeDocument/2006/relationships/image" Target="../media/image115.wmf"/><Relationship Id="rId4" Type="http://schemas.openxmlformats.org/officeDocument/2006/relationships/image" Target="../media/image11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20.wmf"/><Relationship Id="rId1" Type="http://schemas.openxmlformats.org/officeDocument/2006/relationships/image" Target="../media/image119.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image" Target="../media/image115.wmf"/><Relationship Id="rId1" Type="http://schemas.openxmlformats.org/officeDocument/2006/relationships/image" Target="../media/image121.wmf"/><Relationship Id="rId4" Type="http://schemas.openxmlformats.org/officeDocument/2006/relationships/image" Target="../media/image117.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23.e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125.wmf"/><Relationship Id="rId1" Type="http://schemas.openxmlformats.org/officeDocument/2006/relationships/image" Target="../media/image124.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image" Target="../media/image115.wmf"/><Relationship Id="rId1" Type="http://schemas.openxmlformats.org/officeDocument/2006/relationships/image" Target="../media/image121.wmf"/><Relationship Id="rId5" Type="http://schemas.openxmlformats.org/officeDocument/2006/relationships/image" Target="../media/image127.wmf"/><Relationship Id="rId4" Type="http://schemas.openxmlformats.org/officeDocument/2006/relationships/image" Target="../media/image117.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image" Target="../media/image129.wmf"/><Relationship Id="rId1" Type="http://schemas.openxmlformats.org/officeDocument/2006/relationships/image" Target="../media/image128.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37.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151.wmf"/><Relationship Id="rId1" Type="http://schemas.openxmlformats.org/officeDocument/2006/relationships/image" Target="../media/image150.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52.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image" Target="../media/image121.wmf"/><Relationship Id="rId1" Type="http://schemas.openxmlformats.org/officeDocument/2006/relationships/image" Target="../media/image117.wmf"/><Relationship Id="rId6" Type="http://schemas.openxmlformats.org/officeDocument/2006/relationships/image" Target="../media/image154.wmf"/><Relationship Id="rId5" Type="http://schemas.openxmlformats.org/officeDocument/2006/relationships/image" Target="../media/image127.wmf"/><Relationship Id="rId4" Type="http://schemas.openxmlformats.org/officeDocument/2006/relationships/image" Target="../media/image15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 Id="rId4" Type="http://schemas.openxmlformats.org/officeDocument/2006/relationships/image" Target="../media/image39.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156.wmf"/><Relationship Id="rId1" Type="http://schemas.openxmlformats.org/officeDocument/2006/relationships/image" Target="../media/image155.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159.wmf"/><Relationship Id="rId2" Type="http://schemas.openxmlformats.org/officeDocument/2006/relationships/image" Target="../media/image158.wmf"/><Relationship Id="rId1" Type="http://schemas.openxmlformats.org/officeDocument/2006/relationships/image" Target="../media/image157.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56.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156.wmf"/><Relationship Id="rId1" Type="http://schemas.openxmlformats.org/officeDocument/2006/relationships/image" Target="../media/image160.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160.wmf"/><Relationship Id="rId1" Type="http://schemas.openxmlformats.org/officeDocument/2006/relationships/image" Target="../media/image156.w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156.wmf"/><Relationship Id="rId1" Type="http://schemas.openxmlformats.org/officeDocument/2006/relationships/image" Target="../media/image160.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156.wmf"/><Relationship Id="rId1" Type="http://schemas.openxmlformats.org/officeDocument/2006/relationships/image" Target="../media/image160.w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162.wmf"/><Relationship Id="rId2" Type="http://schemas.openxmlformats.org/officeDocument/2006/relationships/image" Target="../media/image161.wmf"/><Relationship Id="rId1" Type="http://schemas.openxmlformats.org/officeDocument/2006/relationships/image" Target="../media/image156.w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165.wmf"/><Relationship Id="rId7" Type="http://schemas.openxmlformats.org/officeDocument/2006/relationships/image" Target="../media/image169.wmf"/><Relationship Id="rId2" Type="http://schemas.openxmlformats.org/officeDocument/2006/relationships/image" Target="../media/image164.wmf"/><Relationship Id="rId1" Type="http://schemas.openxmlformats.org/officeDocument/2006/relationships/image" Target="../media/image163.wmf"/><Relationship Id="rId6" Type="http://schemas.openxmlformats.org/officeDocument/2006/relationships/image" Target="../media/image168.wmf"/><Relationship Id="rId5" Type="http://schemas.openxmlformats.org/officeDocument/2006/relationships/image" Target="../media/image167.wmf"/><Relationship Id="rId4" Type="http://schemas.openxmlformats.org/officeDocument/2006/relationships/image" Target="../media/image166.emf"/></Relationships>
</file>

<file path=ppt/drawings/_rels/vmlDrawing39.vml.rels><?xml version="1.0" encoding="UTF-8" standalone="yes"?>
<Relationships xmlns="http://schemas.openxmlformats.org/package/2006/relationships"><Relationship Id="rId3" Type="http://schemas.openxmlformats.org/officeDocument/2006/relationships/image" Target="../media/image180.wmf"/><Relationship Id="rId2" Type="http://schemas.openxmlformats.org/officeDocument/2006/relationships/image" Target="../media/image179.wmf"/><Relationship Id="rId1" Type="http://schemas.openxmlformats.org/officeDocument/2006/relationships/image" Target="../media/image17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184.wmf"/><Relationship Id="rId2" Type="http://schemas.openxmlformats.org/officeDocument/2006/relationships/image" Target="../media/image183.wmf"/><Relationship Id="rId1" Type="http://schemas.openxmlformats.org/officeDocument/2006/relationships/image" Target="../media/image182.wmf"/><Relationship Id="rId4" Type="http://schemas.openxmlformats.org/officeDocument/2006/relationships/image" Target="../media/image185.w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190.wmf"/><Relationship Id="rId2" Type="http://schemas.openxmlformats.org/officeDocument/2006/relationships/image" Target="../media/image189.wmf"/><Relationship Id="rId1" Type="http://schemas.openxmlformats.org/officeDocument/2006/relationships/image" Target="../media/image188.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194.wmf"/><Relationship Id="rId2" Type="http://schemas.openxmlformats.org/officeDocument/2006/relationships/image" Target="../media/image193.wmf"/><Relationship Id="rId1" Type="http://schemas.openxmlformats.org/officeDocument/2006/relationships/image" Target="../media/image192.wmf"/><Relationship Id="rId4" Type="http://schemas.openxmlformats.org/officeDocument/2006/relationships/image" Target="../media/image195.wmf"/></Relationships>
</file>

<file path=ppt/drawings/_rels/vmlDrawing43.vml.rels><?xml version="1.0" encoding="UTF-8" standalone="yes"?>
<Relationships xmlns="http://schemas.openxmlformats.org/package/2006/relationships"><Relationship Id="rId3" Type="http://schemas.openxmlformats.org/officeDocument/2006/relationships/image" Target="../media/image198.emf"/><Relationship Id="rId2" Type="http://schemas.openxmlformats.org/officeDocument/2006/relationships/image" Target="../media/image197.wmf"/><Relationship Id="rId1" Type="http://schemas.openxmlformats.org/officeDocument/2006/relationships/image" Target="../media/image196.wmf"/></Relationships>
</file>

<file path=ppt/drawings/_rels/vmlDrawing44.vml.rels><?xml version="1.0" encoding="UTF-8" standalone="yes"?>
<Relationships xmlns="http://schemas.openxmlformats.org/package/2006/relationships"><Relationship Id="rId3" Type="http://schemas.openxmlformats.org/officeDocument/2006/relationships/image" Target="../media/image203.wmf"/><Relationship Id="rId2" Type="http://schemas.openxmlformats.org/officeDocument/2006/relationships/image" Target="../media/image202.wmf"/><Relationship Id="rId1" Type="http://schemas.openxmlformats.org/officeDocument/2006/relationships/image" Target="../media/image201.wmf"/><Relationship Id="rId5" Type="http://schemas.openxmlformats.org/officeDocument/2006/relationships/image" Target="../media/image205.wmf"/><Relationship Id="rId4" Type="http://schemas.openxmlformats.org/officeDocument/2006/relationships/image" Target="../media/image204.wmf"/></Relationships>
</file>

<file path=ppt/drawings/_rels/vmlDrawing45.vml.rels><?xml version="1.0" encoding="UTF-8" standalone="yes"?>
<Relationships xmlns="http://schemas.openxmlformats.org/package/2006/relationships"><Relationship Id="rId3" Type="http://schemas.openxmlformats.org/officeDocument/2006/relationships/image" Target="../media/image162.wmf"/><Relationship Id="rId2" Type="http://schemas.openxmlformats.org/officeDocument/2006/relationships/image" Target="../media/image206.wmf"/><Relationship Id="rId1" Type="http://schemas.openxmlformats.org/officeDocument/2006/relationships/image" Target="../media/image156.wmf"/></Relationships>
</file>

<file path=ppt/drawings/_rels/vmlDrawing46.vml.rels><?xml version="1.0" encoding="UTF-8" standalone="yes"?>
<Relationships xmlns="http://schemas.openxmlformats.org/package/2006/relationships"><Relationship Id="rId2" Type="http://schemas.openxmlformats.org/officeDocument/2006/relationships/image" Target="../media/image209.wmf"/><Relationship Id="rId1" Type="http://schemas.openxmlformats.org/officeDocument/2006/relationships/image" Target="../media/image208.emf"/></Relationships>
</file>

<file path=ppt/drawings/_rels/vmlDrawing47.vml.rels><?xml version="1.0" encoding="UTF-8" standalone="yes"?>
<Relationships xmlns="http://schemas.openxmlformats.org/package/2006/relationships"><Relationship Id="rId2" Type="http://schemas.openxmlformats.org/officeDocument/2006/relationships/image" Target="../media/image212.wmf"/><Relationship Id="rId1" Type="http://schemas.openxmlformats.org/officeDocument/2006/relationships/image" Target="../media/image211.wmf"/></Relationships>
</file>

<file path=ppt/drawings/_rels/vmlDrawing48.vml.rels><?xml version="1.0" encoding="UTF-8" standalone="yes"?>
<Relationships xmlns="http://schemas.openxmlformats.org/package/2006/relationships"><Relationship Id="rId3" Type="http://schemas.openxmlformats.org/officeDocument/2006/relationships/image" Target="../media/image216.wmf"/><Relationship Id="rId2" Type="http://schemas.openxmlformats.org/officeDocument/2006/relationships/image" Target="../media/image215.wmf"/><Relationship Id="rId1" Type="http://schemas.openxmlformats.org/officeDocument/2006/relationships/image" Target="../media/image214.w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21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2.wmf"/><Relationship Id="rId1" Type="http://schemas.openxmlformats.org/officeDocument/2006/relationships/image" Target="../media/image67.wmf"/></Relationships>
</file>

<file path=ppt/drawings/_rels/vmlDrawing50.vml.rels><?xml version="1.0" encoding="UTF-8" standalone="yes"?>
<Relationships xmlns="http://schemas.openxmlformats.org/package/2006/relationships"><Relationship Id="rId3" Type="http://schemas.openxmlformats.org/officeDocument/2006/relationships/image" Target="../media/image220.wmf"/><Relationship Id="rId2" Type="http://schemas.openxmlformats.org/officeDocument/2006/relationships/image" Target="../media/image219.wmf"/><Relationship Id="rId1" Type="http://schemas.openxmlformats.org/officeDocument/2006/relationships/image" Target="../media/image218.w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222.wmf"/></Relationships>
</file>

<file path=ppt/drawings/_rels/vmlDrawing52.vml.rels><?xml version="1.0" encoding="UTF-8" standalone="yes"?>
<Relationships xmlns="http://schemas.openxmlformats.org/package/2006/relationships"><Relationship Id="rId2" Type="http://schemas.openxmlformats.org/officeDocument/2006/relationships/image" Target="../media/image228.wmf"/><Relationship Id="rId1" Type="http://schemas.openxmlformats.org/officeDocument/2006/relationships/image" Target="../media/image227.wmf"/></Relationships>
</file>

<file path=ppt/drawings/_rels/vmlDrawing53.vml.rels><?xml version="1.0" encoding="UTF-8" standalone="yes"?>
<Relationships xmlns="http://schemas.openxmlformats.org/package/2006/relationships"><Relationship Id="rId2" Type="http://schemas.openxmlformats.org/officeDocument/2006/relationships/image" Target="../media/image230.wmf"/><Relationship Id="rId1" Type="http://schemas.openxmlformats.org/officeDocument/2006/relationships/image" Target="../media/image229.wmf"/></Relationships>
</file>

<file path=ppt/drawings/_rels/vmlDrawing54.vml.rels><?xml version="1.0" encoding="UTF-8" standalone="yes"?>
<Relationships xmlns="http://schemas.openxmlformats.org/package/2006/relationships"><Relationship Id="rId3" Type="http://schemas.openxmlformats.org/officeDocument/2006/relationships/image" Target="../media/image233.wmf"/><Relationship Id="rId2" Type="http://schemas.openxmlformats.org/officeDocument/2006/relationships/image" Target="../media/image232.wmf"/><Relationship Id="rId1" Type="http://schemas.openxmlformats.org/officeDocument/2006/relationships/image" Target="../media/image231.wmf"/><Relationship Id="rId5" Type="http://schemas.openxmlformats.org/officeDocument/2006/relationships/image" Target="../media/image235.wmf"/><Relationship Id="rId4" Type="http://schemas.openxmlformats.org/officeDocument/2006/relationships/image" Target="../media/image234.wmf"/></Relationships>
</file>

<file path=ppt/drawings/_rels/vmlDrawing55.vml.rels><?xml version="1.0" encoding="UTF-8" standalone="yes"?>
<Relationships xmlns="http://schemas.openxmlformats.org/package/2006/relationships"><Relationship Id="rId3" Type="http://schemas.openxmlformats.org/officeDocument/2006/relationships/image" Target="../media/image239.wmf"/><Relationship Id="rId2" Type="http://schemas.openxmlformats.org/officeDocument/2006/relationships/image" Target="../media/image238.wmf"/><Relationship Id="rId1" Type="http://schemas.openxmlformats.org/officeDocument/2006/relationships/image" Target="../media/image237.wmf"/><Relationship Id="rId6" Type="http://schemas.openxmlformats.org/officeDocument/2006/relationships/image" Target="../media/image242.wmf"/><Relationship Id="rId5" Type="http://schemas.openxmlformats.org/officeDocument/2006/relationships/image" Target="../media/image241.wmf"/><Relationship Id="rId4" Type="http://schemas.openxmlformats.org/officeDocument/2006/relationships/image" Target="../media/image240.wmf"/></Relationships>
</file>

<file path=ppt/drawings/_rels/vmlDrawing56.vml.rels><?xml version="1.0" encoding="UTF-8" standalone="yes"?>
<Relationships xmlns="http://schemas.openxmlformats.org/package/2006/relationships"><Relationship Id="rId3" Type="http://schemas.openxmlformats.org/officeDocument/2006/relationships/image" Target="../media/image237.wmf"/><Relationship Id="rId2" Type="http://schemas.openxmlformats.org/officeDocument/2006/relationships/image" Target="../media/image244.wmf"/><Relationship Id="rId1" Type="http://schemas.openxmlformats.org/officeDocument/2006/relationships/image" Target="../media/image243.wmf"/><Relationship Id="rId4" Type="http://schemas.openxmlformats.org/officeDocument/2006/relationships/image" Target="../media/image238.wmf"/></Relationships>
</file>

<file path=ppt/drawings/_rels/vmlDrawing57.vml.rels><?xml version="1.0" encoding="UTF-8" standalone="yes"?>
<Relationships xmlns="http://schemas.openxmlformats.org/package/2006/relationships"><Relationship Id="rId3" Type="http://schemas.openxmlformats.org/officeDocument/2006/relationships/image" Target="../media/image247.wmf"/><Relationship Id="rId2" Type="http://schemas.openxmlformats.org/officeDocument/2006/relationships/image" Target="../media/image246.wmf"/><Relationship Id="rId1" Type="http://schemas.openxmlformats.org/officeDocument/2006/relationships/image" Target="../media/image245.wmf"/><Relationship Id="rId4" Type="http://schemas.openxmlformats.org/officeDocument/2006/relationships/image" Target="../media/image248.wmf"/></Relationships>
</file>

<file path=ppt/drawings/_rels/vmlDrawing58.vml.rels><?xml version="1.0" encoding="UTF-8" standalone="yes"?>
<Relationships xmlns="http://schemas.openxmlformats.org/package/2006/relationships"><Relationship Id="rId2" Type="http://schemas.openxmlformats.org/officeDocument/2006/relationships/image" Target="../media/image251.wmf"/><Relationship Id="rId1" Type="http://schemas.openxmlformats.org/officeDocument/2006/relationships/image" Target="../media/image250.w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25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9.wmf"/><Relationship Id="rId6" Type="http://schemas.openxmlformats.org/officeDocument/2006/relationships/image" Target="../media/image74.wmf"/><Relationship Id="rId5" Type="http://schemas.openxmlformats.org/officeDocument/2006/relationships/image" Target="../media/image73.wmf"/><Relationship Id="rId4" Type="http://schemas.openxmlformats.org/officeDocument/2006/relationships/image" Target="../media/image72.w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254.w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254.wmf"/></Relationships>
</file>

<file path=ppt/drawings/_rels/vmlDrawing62.vml.rels><?xml version="1.0" encoding="UTF-8" standalone="yes"?>
<Relationships xmlns="http://schemas.openxmlformats.org/package/2006/relationships"><Relationship Id="rId2" Type="http://schemas.openxmlformats.org/officeDocument/2006/relationships/image" Target="../media/image256.wmf"/><Relationship Id="rId1" Type="http://schemas.openxmlformats.org/officeDocument/2006/relationships/image" Target="../media/image255.w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257.emf"/></Relationships>
</file>

<file path=ppt/drawings/_rels/vmlDrawing64.vml.rels><?xml version="1.0" encoding="UTF-8" standalone="yes"?>
<Relationships xmlns="http://schemas.openxmlformats.org/package/2006/relationships"><Relationship Id="rId3" Type="http://schemas.openxmlformats.org/officeDocument/2006/relationships/image" Target="../media/image267.wmf"/><Relationship Id="rId2" Type="http://schemas.openxmlformats.org/officeDocument/2006/relationships/image" Target="../media/image266.wmf"/><Relationship Id="rId1" Type="http://schemas.openxmlformats.org/officeDocument/2006/relationships/image" Target="../media/image265.wmf"/><Relationship Id="rId5" Type="http://schemas.openxmlformats.org/officeDocument/2006/relationships/image" Target="../media/image269.wmf"/><Relationship Id="rId4" Type="http://schemas.openxmlformats.org/officeDocument/2006/relationships/image" Target="../media/image268.wmf"/></Relationships>
</file>

<file path=ppt/drawings/_rels/vmlDrawing65.vml.rels><?xml version="1.0" encoding="UTF-8" standalone="yes"?>
<Relationships xmlns="http://schemas.openxmlformats.org/package/2006/relationships"><Relationship Id="rId3" Type="http://schemas.openxmlformats.org/officeDocument/2006/relationships/image" Target="../media/image275.wmf"/><Relationship Id="rId2" Type="http://schemas.openxmlformats.org/officeDocument/2006/relationships/image" Target="../media/image274.wmf"/><Relationship Id="rId1" Type="http://schemas.openxmlformats.org/officeDocument/2006/relationships/image" Target="../media/image273.wmf"/><Relationship Id="rId4" Type="http://schemas.openxmlformats.org/officeDocument/2006/relationships/image" Target="../media/image276.w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277.w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278.w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280.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284.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image" Target="../media/image62.wmf"/></Relationships>
</file>

<file path=ppt/drawings/_rels/vmlDrawing70.vml.rels><?xml version="1.0" encoding="UTF-8" standalone="yes"?>
<Relationships xmlns="http://schemas.openxmlformats.org/package/2006/relationships"><Relationship Id="rId2" Type="http://schemas.openxmlformats.org/officeDocument/2006/relationships/image" Target="../media/image290.wmf"/><Relationship Id="rId1" Type="http://schemas.openxmlformats.org/officeDocument/2006/relationships/image" Target="../media/image289.wmf"/></Relationships>
</file>

<file path=ppt/drawings/_rels/vmlDrawing71.vml.rels><?xml version="1.0" encoding="UTF-8" standalone="yes"?>
<Relationships xmlns="http://schemas.openxmlformats.org/package/2006/relationships"><Relationship Id="rId3" Type="http://schemas.openxmlformats.org/officeDocument/2006/relationships/image" Target="../media/image291.emf"/><Relationship Id="rId2" Type="http://schemas.openxmlformats.org/officeDocument/2006/relationships/image" Target="../media/image290.wmf"/><Relationship Id="rId1" Type="http://schemas.openxmlformats.org/officeDocument/2006/relationships/image" Target="../media/image289.wmf"/></Relationships>
</file>

<file path=ppt/drawings/_rels/vmlDrawing72.vml.rels><?xml version="1.0" encoding="UTF-8" standalone="yes"?>
<Relationships xmlns="http://schemas.openxmlformats.org/package/2006/relationships"><Relationship Id="rId3" Type="http://schemas.openxmlformats.org/officeDocument/2006/relationships/image" Target="../media/image295.wmf"/><Relationship Id="rId2" Type="http://schemas.openxmlformats.org/officeDocument/2006/relationships/image" Target="../media/image290.wmf"/><Relationship Id="rId1" Type="http://schemas.openxmlformats.org/officeDocument/2006/relationships/image" Target="../media/image289.wmf"/></Relationships>
</file>

<file path=ppt/drawings/_rels/vmlDrawing73.vml.rels><?xml version="1.0" encoding="UTF-8" standalone="yes"?>
<Relationships xmlns="http://schemas.openxmlformats.org/package/2006/relationships"><Relationship Id="rId3" Type="http://schemas.openxmlformats.org/officeDocument/2006/relationships/image" Target="../media/image267.wmf"/><Relationship Id="rId2" Type="http://schemas.openxmlformats.org/officeDocument/2006/relationships/image" Target="../media/image266.wmf"/><Relationship Id="rId1" Type="http://schemas.openxmlformats.org/officeDocument/2006/relationships/image" Target="../media/image265.wmf"/><Relationship Id="rId4" Type="http://schemas.openxmlformats.org/officeDocument/2006/relationships/image" Target="../media/image268.wmf"/></Relationships>
</file>

<file path=ppt/drawings/_rels/vmlDrawing74.vml.rels><?xml version="1.0" encoding="UTF-8" standalone="yes"?>
<Relationships xmlns="http://schemas.openxmlformats.org/package/2006/relationships"><Relationship Id="rId3" Type="http://schemas.openxmlformats.org/officeDocument/2006/relationships/image" Target="../media/image267.wmf"/><Relationship Id="rId2" Type="http://schemas.openxmlformats.org/officeDocument/2006/relationships/image" Target="../media/image266.wmf"/><Relationship Id="rId1" Type="http://schemas.openxmlformats.org/officeDocument/2006/relationships/image" Target="../media/image265.wmf"/><Relationship Id="rId4" Type="http://schemas.openxmlformats.org/officeDocument/2006/relationships/image" Target="../media/image268.wmf"/></Relationships>
</file>

<file path=ppt/drawings/_rels/vmlDrawing75.vml.rels><?xml version="1.0" encoding="UTF-8" standalone="yes"?>
<Relationships xmlns="http://schemas.openxmlformats.org/package/2006/relationships"><Relationship Id="rId3" Type="http://schemas.openxmlformats.org/officeDocument/2006/relationships/image" Target="../media/image267.wmf"/><Relationship Id="rId2" Type="http://schemas.openxmlformats.org/officeDocument/2006/relationships/image" Target="../media/image266.wmf"/><Relationship Id="rId1" Type="http://schemas.openxmlformats.org/officeDocument/2006/relationships/image" Target="../media/image265.wmf"/><Relationship Id="rId4" Type="http://schemas.openxmlformats.org/officeDocument/2006/relationships/image" Target="../media/image268.wmf"/></Relationships>
</file>

<file path=ppt/drawings/_rels/vmlDrawing76.vml.rels><?xml version="1.0" encoding="UTF-8" standalone="yes"?>
<Relationships xmlns="http://schemas.openxmlformats.org/package/2006/relationships"><Relationship Id="rId3" Type="http://schemas.openxmlformats.org/officeDocument/2006/relationships/image" Target="../media/image267.wmf"/><Relationship Id="rId2" Type="http://schemas.openxmlformats.org/officeDocument/2006/relationships/image" Target="../media/image266.wmf"/><Relationship Id="rId1" Type="http://schemas.openxmlformats.org/officeDocument/2006/relationships/image" Target="../media/image265.wmf"/><Relationship Id="rId4" Type="http://schemas.openxmlformats.org/officeDocument/2006/relationships/image" Target="../media/image268.wmf"/></Relationships>
</file>

<file path=ppt/drawings/_rels/vmlDrawing77.vml.rels><?xml version="1.0" encoding="UTF-8" standalone="yes"?>
<Relationships xmlns="http://schemas.openxmlformats.org/package/2006/relationships"><Relationship Id="rId3" Type="http://schemas.openxmlformats.org/officeDocument/2006/relationships/image" Target="../media/image267.wmf"/><Relationship Id="rId2" Type="http://schemas.openxmlformats.org/officeDocument/2006/relationships/image" Target="../media/image266.wmf"/><Relationship Id="rId1" Type="http://schemas.openxmlformats.org/officeDocument/2006/relationships/image" Target="../media/image265.wmf"/><Relationship Id="rId4" Type="http://schemas.openxmlformats.org/officeDocument/2006/relationships/image" Target="../media/image268.wmf"/></Relationships>
</file>

<file path=ppt/drawings/_rels/vmlDrawing78.vml.rels><?xml version="1.0" encoding="UTF-8" standalone="yes"?>
<Relationships xmlns="http://schemas.openxmlformats.org/package/2006/relationships"><Relationship Id="rId3" Type="http://schemas.openxmlformats.org/officeDocument/2006/relationships/image" Target="../media/image165.wmf"/><Relationship Id="rId7" Type="http://schemas.openxmlformats.org/officeDocument/2006/relationships/image" Target="../media/image169.wmf"/><Relationship Id="rId2" Type="http://schemas.openxmlformats.org/officeDocument/2006/relationships/image" Target="../media/image164.wmf"/><Relationship Id="rId1" Type="http://schemas.openxmlformats.org/officeDocument/2006/relationships/image" Target="../media/image163.wmf"/><Relationship Id="rId6" Type="http://schemas.openxmlformats.org/officeDocument/2006/relationships/image" Target="../media/image168.wmf"/><Relationship Id="rId5" Type="http://schemas.openxmlformats.org/officeDocument/2006/relationships/image" Target="../media/image167.wmf"/><Relationship Id="rId4" Type="http://schemas.openxmlformats.org/officeDocument/2006/relationships/image" Target="../media/image166.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300.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image" Target="../media/image62.w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303.wmf"/></Relationships>
</file>

<file path=ppt/drawings/_rels/vmlDrawing81.vml.rels><?xml version="1.0" encoding="UTF-8" standalone="yes"?>
<Relationships xmlns="http://schemas.openxmlformats.org/package/2006/relationships"><Relationship Id="rId2" Type="http://schemas.openxmlformats.org/officeDocument/2006/relationships/image" Target="../media/image305.wmf"/><Relationship Id="rId1" Type="http://schemas.openxmlformats.org/officeDocument/2006/relationships/image" Target="../media/image304.wmf"/></Relationships>
</file>

<file path=ppt/drawings/_rels/vmlDrawing82.vml.rels><?xml version="1.0" encoding="UTF-8" standalone="yes"?>
<Relationships xmlns="http://schemas.openxmlformats.org/package/2006/relationships"><Relationship Id="rId3" Type="http://schemas.openxmlformats.org/officeDocument/2006/relationships/image" Target="../media/image267.wmf"/><Relationship Id="rId2" Type="http://schemas.openxmlformats.org/officeDocument/2006/relationships/image" Target="../media/image266.wmf"/><Relationship Id="rId1" Type="http://schemas.openxmlformats.org/officeDocument/2006/relationships/image" Target="../media/image265.wmf"/><Relationship Id="rId4" Type="http://schemas.openxmlformats.org/officeDocument/2006/relationships/image" Target="../media/image268.wmf"/></Relationships>
</file>

<file path=ppt/drawings/_rels/vmlDrawing83.vml.rels><?xml version="1.0" encoding="UTF-8" standalone="yes"?>
<Relationships xmlns="http://schemas.openxmlformats.org/package/2006/relationships"><Relationship Id="rId3" Type="http://schemas.openxmlformats.org/officeDocument/2006/relationships/image" Target="../media/image267.wmf"/><Relationship Id="rId2" Type="http://schemas.openxmlformats.org/officeDocument/2006/relationships/image" Target="../media/image266.wmf"/><Relationship Id="rId1" Type="http://schemas.openxmlformats.org/officeDocument/2006/relationships/image" Target="../media/image265.wmf"/><Relationship Id="rId4" Type="http://schemas.openxmlformats.org/officeDocument/2006/relationships/image" Target="../media/image268.wmf"/></Relationships>
</file>

<file path=ppt/drawings/_rels/vmlDrawing84.vml.rels><?xml version="1.0" encoding="UTF-8" standalone="yes"?>
<Relationships xmlns="http://schemas.openxmlformats.org/package/2006/relationships"><Relationship Id="rId3" Type="http://schemas.openxmlformats.org/officeDocument/2006/relationships/image" Target="../media/image267.wmf"/><Relationship Id="rId2" Type="http://schemas.openxmlformats.org/officeDocument/2006/relationships/image" Target="../media/image266.wmf"/><Relationship Id="rId1" Type="http://schemas.openxmlformats.org/officeDocument/2006/relationships/image" Target="../media/image265.wmf"/><Relationship Id="rId4" Type="http://schemas.openxmlformats.org/officeDocument/2006/relationships/image" Target="../media/image268.wmf"/></Relationships>
</file>

<file path=ppt/drawings/_rels/vmlDrawing85.vml.rels><?xml version="1.0" encoding="UTF-8" standalone="yes"?>
<Relationships xmlns="http://schemas.openxmlformats.org/package/2006/relationships"><Relationship Id="rId3" Type="http://schemas.openxmlformats.org/officeDocument/2006/relationships/image" Target="../media/image267.wmf"/><Relationship Id="rId2" Type="http://schemas.openxmlformats.org/officeDocument/2006/relationships/image" Target="../media/image266.wmf"/><Relationship Id="rId1" Type="http://schemas.openxmlformats.org/officeDocument/2006/relationships/image" Target="../media/image265.wmf"/><Relationship Id="rId4" Type="http://schemas.openxmlformats.org/officeDocument/2006/relationships/image" Target="../media/image268.wmf"/></Relationships>
</file>

<file path=ppt/drawings/_rels/vmlDrawing86.vml.rels><?xml version="1.0" encoding="UTF-8" standalone="yes"?>
<Relationships xmlns="http://schemas.openxmlformats.org/package/2006/relationships"><Relationship Id="rId2" Type="http://schemas.openxmlformats.org/officeDocument/2006/relationships/image" Target="../media/image310.wmf"/><Relationship Id="rId1" Type="http://schemas.openxmlformats.org/officeDocument/2006/relationships/image" Target="../media/image309.w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309.w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315.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8.wmf"/><Relationship Id="rId1" Type="http://schemas.openxmlformats.org/officeDocument/2006/relationships/image" Target="../media/image77.wmf"/><Relationship Id="rId4" Type="http://schemas.openxmlformats.org/officeDocument/2006/relationships/image" Target="../media/image8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88074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9170" name="Rectangle 2"/>
          <p:cNvSpPr>
            <a:spLocks noGrp="1" noChangeArrowheads="1"/>
          </p:cNvSpPr>
          <p:nvPr>
            <p:ph type="hdr" sz="quarter"/>
          </p:nvPr>
        </p:nvSpPr>
        <p:spPr bwMode="auto">
          <a:xfrm>
            <a:off x="0" y="1"/>
            <a:ext cx="3037747" cy="489667"/>
          </a:xfrm>
          <a:prstGeom prst="rect">
            <a:avLst/>
          </a:prstGeom>
          <a:noFill/>
          <a:ln w="25400">
            <a:noFill/>
            <a:miter lim="800000"/>
            <a:headEnd type="none" w="lg" len="lg"/>
            <a:tailEnd type="none" w="med" len="lg"/>
          </a:ln>
        </p:spPr>
        <p:txBody>
          <a:bodyPr vert="horz" wrap="square" lIns="97031" tIns="48515" rIns="97031" bIns="48515" numCol="1" anchor="t" anchorCtr="0" compatLnSpc="1">
            <a:prstTxWarp prst="textNoShape">
              <a:avLst/>
            </a:prstTxWarp>
          </a:bodyPr>
          <a:lstStyle>
            <a:lvl1pPr algn="l" defTabSz="969312">
              <a:defRPr sz="1300" i="0"/>
            </a:lvl1pPr>
          </a:lstStyle>
          <a:p>
            <a:pPr>
              <a:defRPr/>
            </a:pPr>
            <a:endParaRPr lang="en-US"/>
          </a:p>
        </p:txBody>
      </p:sp>
      <p:sp>
        <p:nvSpPr>
          <p:cNvPr id="519171" name="Rectangle 3"/>
          <p:cNvSpPr>
            <a:spLocks noGrp="1" noChangeArrowheads="1"/>
          </p:cNvSpPr>
          <p:nvPr>
            <p:ph type="dt" idx="1"/>
          </p:nvPr>
        </p:nvSpPr>
        <p:spPr bwMode="auto">
          <a:xfrm>
            <a:off x="3919968" y="1"/>
            <a:ext cx="3037747" cy="489667"/>
          </a:xfrm>
          <a:prstGeom prst="rect">
            <a:avLst/>
          </a:prstGeom>
          <a:noFill/>
          <a:ln w="25400">
            <a:noFill/>
            <a:miter lim="800000"/>
            <a:headEnd type="none" w="lg" len="lg"/>
            <a:tailEnd type="none" w="med" len="lg"/>
          </a:ln>
        </p:spPr>
        <p:txBody>
          <a:bodyPr vert="horz" wrap="square" lIns="97031" tIns="48515" rIns="97031" bIns="48515" numCol="1" anchor="t" anchorCtr="0" compatLnSpc="1">
            <a:prstTxWarp prst="textNoShape">
              <a:avLst/>
            </a:prstTxWarp>
          </a:bodyPr>
          <a:lstStyle>
            <a:lvl1pPr algn="r" defTabSz="969312">
              <a:defRPr sz="1300" i="0"/>
            </a:lvl1pPr>
          </a:lstStyle>
          <a:p>
            <a:pPr>
              <a:defRPr/>
            </a:pPr>
            <a:endParaRPr lang="en-US"/>
          </a:p>
        </p:txBody>
      </p:sp>
      <p:sp>
        <p:nvSpPr>
          <p:cNvPr id="209924" name="Rectangle 4"/>
          <p:cNvSpPr>
            <a:spLocks noGrp="1" noRot="1" noChangeAspect="1" noChangeArrowheads="1" noTextEdit="1"/>
          </p:cNvSpPr>
          <p:nvPr>
            <p:ph type="sldImg" idx="2"/>
          </p:nvPr>
        </p:nvSpPr>
        <p:spPr bwMode="auto">
          <a:xfrm>
            <a:off x="1235075" y="733425"/>
            <a:ext cx="4568825" cy="34274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9173" name="Rectangle 5"/>
          <p:cNvSpPr>
            <a:spLocks noGrp="1" noChangeArrowheads="1"/>
          </p:cNvSpPr>
          <p:nvPr>
            <p:ph type="body" sz="quarter" idx="3"/>
          </p:nvPr>
        </p:nvSpPr>
        <p:spPr bwMode="auto">
          <a:xfrm>
            <a:off x="959530" y="4405460"/>
            <a:ext cx="5118998" cy="4158324"/>
          </a:xfrm>
          <a:prstGeom prst="rect">
            <a:avLst/>
          </a:prstGeom>
          <a:noFill/>
          <a:ln w="25400">
            <a:noFill/>
            <a:miter lim="800000"/>
            <a:headEnd type="none" w="lg" len="lg"/>
            <a:tailEnd type="none" w="med" len="lg"/>
          </a:ln>
        </p:spPr>
        <p:txBody>
          <a:bodyPr vert="horz" wrap="square" lIns="97031" tIns="48515" rIns="97031" bIns="4851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9174" name="Rectangle 6"/>
          <p:cNvSpPr>
            <a:spLocks noGrp="1" noChangeArrowheads="1"/>
          </p:cNvSpPr>
          <p:nvPr>
            <p:ph type="ftr" sz="quarter" idx="4"/>
          </p:nvPr>
        </p:nvSpPr>
        <p:spPr bwMode="auto">
          <a:xfrm>
            <a:off x="0" y="8807850"/>
            <a:ext cx="3037747" cy="492737"/>
          </a:xfrm>
          <a:prstGeom prst="rect">
            <a:avLst/>
          </a:prstGeom>
          <a:noFill/>
          <a:ln w="25400">
            <a:noFill/>
            <a:miter lim="800000"/>
            <a:headEnd type="none" w="lg" len="lg"/>
            <a:tailEnd type="none" w="med" len="lg"/>
          </a:ln>
        </p:spPr>
        <p:txBody>
          <a:bodyPr vert="horz" wrap="square" lIns="97031" tIns="48515" rIns="97031" bIns="48515" numCol="1" anchor="b" anchorCtr="0" compatLnSpc="1">
            <a:prstTxWarp prst="textNoShape">
              <a:avLst/>
            </a:prstTxWarp>
          </a:bodyPr>
          <a:lstStyle>
            <a:lvl1pPr algn="l" defTabSz="969312">
              <a:defRPr sz="1300" i="0"/>
            </a:lvl1pPr>
          </a:lstStyle>
          <a:p>
            <a:pPr>
              <a:defRPr/>
            </a:pPr>
            <a:endParaRPr lang="en-US"/>
          </a:p>
        </p:txBody>
      </p:sp>
      <p:sp>
        <p:nvSpPr>
          <p:cNvPr id="519175" name="Rectangle 7"/>
          <p:cNvSpPr>
            <a:spLocks noGrp="1" noChangeArrowheads="1"/>
          </p:cNvSpPr>
          <p:nvPr>
            <p:ph type="sldNum" sz="quarter" idx="5"/>
          </p:nvPr>
        </p:nvSpPr>
        <p:spPr bwMode="auto">
          <a:xfrm>
            <a:off x="3919968" y="8807850"/>
            <a:ext cx="3037747" cy="492737"/>
          </a:xfrm>
          <a:prstGeom prst="rect">
            <a:avLst/>
          </a:prstGeom>
          <a:noFill/>
          <a:ln w="25400">
            <a:noFill/>
            <a:miter lim="800000"/>
            <a:headEnd type="none" w="lg" len="lg"/>
            <a:tailEnd type="none" w="med" len="lg"/>
          </a:ln>
        </p:spPr>
        <p:txBody>
          <a:bodyPr vert="horz" wrap="square" lIns="97031" tIns="48515" rIns="97031" bIns="48515" numCol="1" anchor="b" anchorCtr="0" compatLnSpc="1">
            <a:prstTxWarp prst="textNoShape">
              <a:avLst/>
            </a:prstTxWarp>
          </a:bodyPr>
          <a:lstStyle>
            <a:lvl1pPr algn="r" defTabSz="969312">
              <a:defRPr sz="1300" i="0"/>
            </a:lvl1pPr>
          </a:lstStyle>
          <a:p>
            <a:pPr>
              <a:defRPr/>
            </a:pPr>
            <a:fld id="{DD0A9F78-39CE-4DDC-A26E-05BD6400C5DB}" type="slidenum">
              <a:rPr lang="en-US"/>
              <a:pPr>
                <a:defRPr/>
              </a:pPr>
              <a:t>‹#›</a:t>
            </a:fld>
            <a:endParaRPr lang="en-US"/>
          </a:p>
        </p:txBody>
      </p:sp>
    </p:spTree>
    <p:extLst>
      <p:ext uri="{BB962C8B-B14F-4D97-AF65-F5344CB8AC3E}">
        <p14:creationId xmlns:p14="http://schemas.microsoft.com/office/powerpoint/2010/main" val="6322841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lvl1pPr defTabSz="969312">
              <a:defRPr i="1">
                <a:solidFill>
                  <a:schemeClr val="tx1"/>
                </a:solidFill>
                <a:latin typeface="Times New Roman" pitchFamily="18" charset="0"/>
              </a:defRPr>
            </a:lvl1pPr>
            <a:lvl2pPr marL="714391" indent="-274765" defTabSz="969312">
              <a:defRPr i="1">
                <a:solidFill>
                  <a:schemeClr val="tx1"/>
                </a:solidFill>
                <a:latin typeface="Times New Roman" pitchFamily="18" charset="0"/>
              </a:defRPr>
            </a:lvl2pPr>
            <a:lvl3pPr marL="1099062" indent="-219813" defTabSz="969312">
              <a:defRPr i="1">
                <a:solidFill>
                  <a:schemeClr val="tx1"/>
                </a:solidFill>
                <a:latin typeface="Times New Roman" pitchFamily="18" charset="0"/>
              </a:defRPr>
            </a:lvl3pPr>
            <a:lvl4pPr marL="1538687" indent="-219813" defTabSz="969312">
              <a:defRPr i="1">
                <a:solidFill>
                  <a:schemeClr val="tx1"/>
                </a:solidFill>
                <a:latin typeface="Times New Roman" pitchFamily="18" charset="0"/>
              </a:defRPr>
            </a:lvl4pPr>
            <a:lvl5pPr marL="1978312" indent="-219813" defTabSz="969312">
              <a:defRPr i="1">
                <a:solidFill>
                  <a:schemeClr val="tx1"/>
                </a:solidFill>
                <a:latin typeface="Times New Roman" pitchFamily="18" charset="0"/>
              </a:defRPr>
            </a:lvl5pPr>
            <a:lvl6pPr marL="2417937" indent="-219813" algn="ctr" defTabSz="969312" eaLnBrk="0" fontAlgn="base" hangingPunct="0">
              <a:spcBef>
                <a:spcPct val="0"/>
              </a:spcBef>
              <a:spcAft>
                <a:spcPct val="0"/>
              </a:spcAft>
              <a:defRPr i="1">
                <a:solidFill>
                  <a:schemeClr val="tx1"/>
                </a:solidFill>
                <a:latin typeface="Times New Roman" pitchFamily="18" charset="0"/>
              </a:defRPr>
            </a:lvl6pPr>
            <a:lvl7pPr marL="2857562" indent="-219813" algn="ctr" defTabSz="969312" eaLnBrk="0" fontAlgn="base" hangingPunct="0">
              <a:spcBef>
                <a:spcPct val="0"/>
              </a:spcBef>
              <a:spcAft>
                <a:spcPct val="0"/>
              </a:spcAft>
              <a:defRPr i="1">
                <a:solidFill>
                  <a:schemeClr val="tx1"/>
                </a:solidFill>
                <a:latin typeface="Times New Roman" pitchFamily="18" charset="0"/>
              </a:defRPr>
            </a:lvl7pPr>
            <a:lvl8pPr marL="3297186" indent="-219813" algn="ctr" defTabSz="969312" eaLnBrk="0" fontAlgn="base" hangingPunct="0">
              <a:spcBef>
                <a:spcPct val="0"/>
              </a:spcBef>
              <a:spcAft>
                <a:spcPct val="0"/>
              </a:spcAft>
              <a:defRPr i="1">
                <a:solidFill>
                  <a:schemeClr val="tx1"/>
                </a:solidFill>
                <a:latin typeface="Times New Roman" pitchFamily="18" charset="0"/>
              </a:defRPr>
            </a:lvl8pPr>
            <a:lvl9pPr marL="3736810" indent="-219813" algn="ctr" defTabSz="969312" eaLnBrk="0" fontAlgn="base" hangingPunct="0">
              <a:spcBef>
                <a:spcPct val="0"/>
              </a:spcBef>
              <a:spcAft>
                <a:spcPct val="0"/>
              </a:spcAft>
              <a:defRPr i="1">
                <a:solidFill>
                  <a:schemeClr val="tx1"/>
                </a:solidFill>
                <a:latin typeface="Times New Roman" pitchFamily="18" charset="0"/>
              </a:defRPr>
            </a:lvl9pPr>
          </a:lstStyle>
          <a:p>
            <a:fld id="{0D8FFF06-6116-4B60-9160-C86D3FC8DB77}" type="slidenum">
              <a:rPr lang="en-US" i="0" smtClean="0"/>
              <a:pPr/>
              <a:t>1</a:t>
            </a:fld>
            <a:endParaRPr lang="en-US" i="0" dirty="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dirty="0"/>
          </a:p>
        </p:txBody>
      </p:sp>
    </p:spTree>
    <p:extLst>
      <p:ext uri="{BB962C8B-B14F-4D97-AF65-F5344CB8AC3E}">
        <p14:creationId xmlns:p14="http://schemas.microsoft.com/office/powerpoint/2010/main" val="3185412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20</a:t>
            </a:fld>
            <a:endParaRPr lang="en-US"/>
          </a:p>
        </p:txBody>
      </p:sp>
    </p:spTree>
    <p:extLst>
      <p:ext uri="{BB962C8B-B14F-4D97-AF65-F5344CB8AC3E}">
        <p14:creationId xmlns:p14="http://schemas.microsoft.com/office/powerpoint/2010/main" val="2220621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Clearing the Jungle of Stochastic optimization – Professor Warren Powell in the Department</a:t>
            </a:r>
            <a:r>
              <a:rPr lang="en-US" baseline="0" dirty="0"/>
              <a:t> of Operations Research and Financial Engineering has developed a unified framework for modeling virtually every problem involving optimization under uncertainty.  More than just a purely theoretical characterization, he has identified four (meta)classes of policies which provide a clear path to computation (although there is still a lot of work to do for most problems).  The framework has identified new problem classes, as well as novel computational strategies.  For example, modeling and algorithmic strategies that have long been viewed as competitive (for example, dynamic programming versus stochastic programming) are actually complementary.  By building on this integrated framework, we can spend less time focusing on optimizing (making decisions), and more time on an overlooked dimension of stochastic optimization, which is modeling uncertainty.  </a:t>
            </a:r>
            <a:endParaRPr lang="en-US" dirty="0"/>
          </a:p>
        </p:txBody>
      </p:sp>
      <p:sp>
        <p:nvSpPr>
          <p:cNvPr id="4" name="Slide Number Placeholder 3"/>
          <p:cNvSpPr>
            <a:spLocks noGrp="1"/>
          </p:cNvSpPr>
          <p:nvPr>
            <p:ph type="sldNum" sz="quarter" idx="10"/>
          </p:nvPr>
        </p:nvSpPr>
        <p:spPr/>
        <p:txBody>
          <a:bodyPr/>
          <a:lstStyle/>
          <a:p>
            <a:fld id="{50396C17-8535-4034-B208-78CD2BBD0E4D}" type="slidenum">
              <a:rPr lang="en-US" smtClean="0"/>
              <a:t>21</a:t>
            </a:fld>
            <a:endParaRPr lang="en-US"/>
          </a:p>
        </p:txBody>
      </p:sp>
    </p:spTree>
    <p:extLst>
      <p:ext uri="{BB962C8B-B14F-4D97-AF65-F5344CB8AC3E}">
        <p14:creationId xmlns:p14="http://schemas.microsoft.com/office/powerpoint/2010/main" val="2866848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Clearing the Jungle of Stochastic optimization – Professor Warren Powell in the Department</a:t>
            </a:r>
            <a:r>
              <a:rPr lang="en-US" baseline="0" dirty="0"/>
              <a:t> of Operations Research and Financial Engineering has developed a unified framework for modeling virtually every problem involving optimization under uncertainty.  More than just a purely theoretical characterization, he has identified four (meta)classes of policies which provide a clear path to computation (although there is still a lot of work to do for most problems).  The framework has identified new problem classes, as well as novel computational strategies.  For example, modeling and algorithmic strategies that have long been viewed as competitive (for example, dynamic programming versus stochastic programming) are actually complementary.  By building on this integrated framework, we can spend less time focusing on optimizing (making decisions), and more time on an overlooked dimension of stochastic optimization, which is modeling uncertainty.  </a:t>
            </a:r>
            <a:endParaRPr lang="en-US" dirty="0"/>
          </a:p>
        </p:txBody>
      </p:sp>
      <p:sp>
        <p:nvSpPr>
          <p:cNvPr id="4" name="Slide Number Placeholder 3"/>
          <p:cNvSpPr>
            <a:spLocks noGrp="1"/>
          </p:cNvSpPr>
          <p:nvPr>
            <p:ph type="sldNum" sz="quarter" idx="10"/>
          </p:nvPr>
        </p:nvSpPr>
        <p:spPr/>
        <p:txBody>
          <a:bodyPr/>
          <a:lstStyle/>
          <a:p>
            <a:fld id="{50396C17-8535-4034-B208-78CD2BBD0E4D}" type="slidenum">
              <a:rPr lang="en-US" smtClean="0"/>
              <a:t>22</a:t>
            </a:fld>
            <a:endParaRPr lang="en-US"/>
          </a:p>
        </p:txBody>
      </p:sp>
    </p:spTree>
    <p:extLst>
      <p:ext uri="{BB962C8B-B14F-4D97-AF65-F5344CB8AC3E}">
        <p14:creationId xmlns:p14="http://schemas.microsoft.com/office/powerpoint/2010/main" val="1634240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A0A017-4FFE-4F5C-9DDA-FDF2102B09C6}" type="slidenum">
              <a:rPr lang="en-US" smtClean="0"/>
              <a:pPr/>
              <a:t>23</a:t>
            </a:fld>
            <a:endParaRPr lang="en-US"/>
          </a:p>
        </p:txBody>
      </p:sp>
    </p:spTree>
    <p:extLst>
      <p:ext uri="{BB962C8B-B14F-4D97-AF65-F5344CB8AC3E}">
        <p14:creationId xmlns:p14="http://schemas.microsoft.com/office/powerpoint/2010/main" val="516659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3608293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7"/>
          <p:cNvSpPr txBox="1">
            <a:spLocks noGrp="1" noChangeArrowheads="1"/>
          </p:cNvSpPr>
          <p:nvPr/>
        </p:nvSpPr>
        <p:spPr bwMode="auto">
          <a:xfrm>
            <a:off x="3919968" y="8807851"/>
            <a:ext cx="3037747" cy="49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97022" tIns="48510" rIns="97022" bIns="48510" anchor="b"/>
          <a:lstStyle>
            <a:lvl1pPr defTabSz="1008063">
              <a:defRPr i="1">
                <a:solidFill>
                  <a:schemeClr val="tx1"/>
                </a:solidFill>
                <a:latin typeface="Times New Roman" pitchFamily="18" charset="0"/>
              </a:defRPr>
            </a:lvl1pPr>
            <a:lvl2pPr marL="742950" indent="-285750" defTabSz="1008063">
              <a:defRPr i="1">
                <a:solidFill>
                  <a:schemeClr val="tx1"/>
                </a:solidFill>
                <a:latin typeface="Times New Roman" pitchFamily="18" charset="0"/>
              </a:defRPr>
            </a:lvl2pPr>
            <a:lvl3pPr marL="1143000" indent="-228600" defTabSz="1008063">
              <a:defRPr i="1">
                <a:solidFill>
                  <a:schemeClr val="tx1"/>
                </a:solidFill>
                <a:latin typeface="Times New Roman" pitchFamily="18" charset="0"/>
              </a:defRPr>
            </a:lvl3pPr>
            <a:lvl4pPr marL="1600200" indent="-228600" defTabSz="1008063">
              <a:defRPr i="1">
                <a:solidFill>
                  <a:schemeClr val="tx1"/>
                </a:solidFill>
                <a:latin typeface="Times New Roman" pitchFamily="18" charset="0"/>
              </a:defRPr>
            </a:lvl4pPr>
            <a:lvl5pPr marL="2057400" indent="-228600" defTabSz="1008063">
              <a:defRPr i="1">
                <a:solidFill>
                  <a:schemeClr val="tx1"/>
                </a:solidFill>
                <a:latin typeface="Times New Roman" pitchFamily="18" charset="0"/>
              </a:defRPr>
            </a:lvl5pPr>
            <a:lvl6pPr marL="2514600" indent="-228600" algn="ctr" defTabSz="1008063" eaLnBrk="0" fontAlgn="base" hangingPunct="0">
              <a:spcBef>
                <a:spcPct val="0"/>
              </a:spcBef>
              <a:spcAft>
                <a:spcPct val="0"/>
              </a:spcAft>
              <a:defRPr i="1">
                <a:solidFill>
                  <a:schemeClr val="tx1"/>
                </a:solidFill>
                <a:latin typeface="Times New Roman" pitchFamily="18" charset="0"/>
              </a:defRPr>
            </a:lvl6pPr>
            <a:lvl7pPr marL="2971800" indent="-228600" algn="ctr" defTabSz="1008063" eaLnBrk="0" fontAlgn="base" hangingPunct="0">
              <a:spcBef>
                <a:spcPct val="0"/>
              </a:spcBef>
              <a:spcAft>
                <a:spcPct val="0"/>
              </a:spcAft>
              <a:defRPr i="1">
                <a:solidFill>
                  <a:schemeClr val="tx1"/>
                </a:solidFill>
                <a:latin typeface="Times New Roman" pitchFamily="18" charset="0"/>
              </a:defRPr>
            </a:lvl7pPr>
            <a:lvl8pPr marL="3429000" indent="-228600" algn="ctr" defTabSz="1008063" eaLnBrk="0" fontAlgn="base" hangingPunct="0">
              <a:spcBef>
                <a:spcPct val="0"/>
              </a:spcBef>
              <a:spcAft>
                <a:spcPct val="0"/>
              </a:spcAft>
              <a:defRPr i="1">
                <a:solidFill>
                  <a:schemeClr val="tx1"/>
                </a:solidFill>
                <a:latin typeface="Times New Roman" pitchFamily="18" charset="0"/>
              </a:defRPr>
            </a:lvl8pPr>
            <a:lvl9pPr marL="3886200" indent="-228600" algn="ctr" defTabSz="1008063" eaLnBrk="0" fontAlgn="base" hangingPunct="0">
              <a:spcBef>
                <a:spcPct val="0"/>
              </a:spcBef>
              <a:spcAft>
                <a:spcPct val="0"/>
              </a:spcAft>
              <a:defRPr i="1">
                <a:solidFill>
                  <a:schemeClr val="tx1"/>
                </a:solidFill>
                <a:latin typeface="Times New Roman" pitchFamily="18" charset="0"/>
              </a:defRPr>
            </a:lvl9pPr>
          </a:lstStyle>
          <a:p>
            <a:pPr algn="r"/>
            <a:fld id="{7319C55D-1D1A-4EBB-A2D5-1D6409430FB0}" type="slidenum">
              <a:rPr lang="en-US" sz="1300" i="0"/>
              <a:pPr algn="r"/>
              <a:t>25</a:t>
            </a:fld>
            <a:endParaRPr lang="en-US" sz="1300" i="0"/>
          </a:p>
        </p:txBody>
      </p:sp>
      <p:sp>
        <p:nvSpPr>
          <p:cNvPr id="532483" name="Rectangle 2"/>
          <p:cNvSpPr>
            <a:spLocks noGrp="1" noRot="1" noChangeAspect="1" noChangeArrowheads="1" noTextEdit="1"/>
          </p:cNvSpPr>
          <p:nvPr>
            <p:ph type="sldImg"/>
          </p:nvPr>
        </p:nvSpPr>
        <p:spPr>
          <a:ln/>
        </p:spPr>
      </p:sp>
      <p:sp>
        <p:nvSpPr>
          <p:cNvPr id="53248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272435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3142661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p:cNvSpPr txBox="1">
            <a:spLocks noGrp="1" noChangeArrowheads="1"/>
          </p:cNvSpPr>
          <p:nvPr/>
        </p:nvSpPr>
        <p:spPr bwMode="auto">
          <a:xfrm>
            <a:off x="3919968" y="8807851"/>
            <a:ext cx="3037747" cy="49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97022" tIns="48510" rIns="97022" bIns="48510" anchor="b"/>
          <a:lstStyle>
            <a:lvl1pPr defTabSz="1008063">
              <a:defRPr i="1">
                <a:solidFill>
                  <a:schemeClr val="tx1"/>
                </a:solidFill>
                <a:latin typeface="Times New Roman" pitchFamily="18" charset="0"/>
              </a:defRPr>
            </a:lvl1pPr>
            <a:lvl2pPr marL="742950" indent="-285750" defTabSz="1008063">
              <a:defRPr i="1">
                <a:solidFill>
                  <a:schemeClr val="tx1"/>
                </a:solidFill>
                <a:latin typeface="Times New Roman" pitchFamily="18" charset="0"/>
              </a:defRPr>
            </a:lvl2pPr>
            <a:lvl3pPr marL="1143000" indent="-228600" defTabSz="1008063">
              <a:defRPr i="1">
                <a:solidFill>
                  <a:schemeClr val="tx1"/>
                </a:solidFill>
                <a:latin typeface="Times New Roman" pitchFamily="18" charset="0"/>
              </a:defRPr>
            </a:lvl3pPr>
            <a:lvl4pPr marL="1600200" indent="-228600" defTabSz="1008063">
              <a:defRPr i="1">
                <a:solidFill>
                  <a:schemeClr val="tx1"/>
                </a:solidFill>
                <a:latin typeface="Times New Roman" pitchFamily="18" charset="0"/>
              </a:defRPr>
            </a:lvl4pPr>
            <a:lvl5pPr marL="2057400" indent="-228600" defTabSz="1008063">
              <a:defRPr i="1">
                <a:solidFill>
                  <a:schemeClr val="tx1"/>
                </a:solidFill>
                <a:latin typeface="Times New Roman" pitchFamily="18" charset="0"/>
              </a:defRPr>
            </a:lvl5pPr>
            <a:lvl6pPr marL="2514600" indent="-228600" algn="ctr" defTabSz="1008063" eaLnBrk="0" fontAlgn="base" hangingPunct="0">
              <a:spcBef>
                <a:spcPct val="0"/>
              </a:spcBef>
              <a:spcAft>
                <a:spcPct val="0"/>
              </a:spcAft>
              <a:defRPr i="1">
                <a:solidFill>
                  <a:schemeClr val="tx1"/>
                </a:solidFill>
                <a:latin typeface="Times New Roman" pitchFamily="18" charset="0"/>
              </a:defRPr>
            </a:lvl6pPr>
            <a:lvl7pPr marL="2971800" indent="-228600" algn="ctr" defTabSz="1008063" eaLnBrk="0" fontAlgn="base" hangingPunct="0">
              <a:spcBef>
                <a:spcPct val="0"/>
              </a:spcBef>
              <a:spcAft>
                <a:spcPct val="0"/>
              </a:spcAft>
              <a:defRPr i="1">
                <a:solidFill>
                  <a:schemeClr val="tx1"/>
                </a:solidFill>
                <a:latin typeface="Times New Roman" pitchFamily="18" charset="0"/>
              </a:defRPr>
            </a:lvl7pPr>
            <a:lvl8pPr marL="3429000" indent="-228600" algn="ctr" defTabSz="1008063" eaLnBrk="0" fontAlgn="base" hangingPunct="0">
              <a:spcBef>
                <a:spcPct val="0"/>
              </a:spcBef>
              <a:spcAft>
                <a:spcPct val="0"/>
              </a:spcAft>
              <a:defRPr i="1">
                <a:solidFill>
                  <a:schemeClr val="tx1"/>
                </a:solidFill>
                <a:latin typeface="Times New Roman" pitchFamily="18" charset="0"/>
              </a:defRPr>
            </a:lvl8pPr>
            <a:lvl9pPr marL="3886200" indent="-228600" algn="ctr" defTabSz="1008063" eaLnBrk="0" fontAlgn="base" hangingPunct="0">
              <a:spcBef>
                <a:spcPct val="0"/>
              </a:spcBef>
              <a:spcAft>
                <a:spcPct val="0"/>
              </a:spcAft>
              <a:defRPr i="1">
                <a:solidFill>
                  <a:schemeClr val="tx1"/>
                </a:solidFill>
                <a:latin typeface="Times New Roman" pitchFamily="18" charset="0"/>
              </a:defRPr>
            </a:lvl9pPr>
          </a:lstStyle>
          <a:p>
            <a:pPr algn="r"/>
            <a:fld id="{C1501A62-29A4-484A-94EF-8C9264949D2E}" type="slidenum">
              <a:rPr lang="en-US" sz="1300" i="0"/>
              <a:pPr algn="r"/>
              <a:t>29</a:t>
            </a:fld>
            <a:endParaRPr lang="en-US" sz="1300" i="0"/>
          </a:p>
        </p:txBody>
      </p:sp>
      <p:sp>
        <p:nvSpPr>
          <p:cNvPr id="534531" name="Rectangle 2"/>
          <p:cNvSpPr>
            <a:spLocks noGrp="1" noRot="1" noChangeAspect="1" noChangeArrowheads="1" noTextEdit="1"/>
          </p:cNvSpPr>
          <p:nvPr>
            <p:ph type="sldImg"/>
          </p:nvPr>
        </p:nvSpPr>
        <p:spPr>
          <a:ln/>
        </p:spPr>
      </p:sp>
      <p:sp>
        <p:nvSpPr>
          <p:cNvPr id="53453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2886994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476924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p:cNvSpPr txBox="1">
            <a:spLocks noGrp="1" noChangeArrowheads="1"/>
          </p:cNvSpPr>
          <p:nvPr/>
        </p:nvSpPr>
        <p:spPr bwMode="auto">
          <a:xfrm>
            <a:off x="3919968" y="8807851"/>
            <a:ext cx="3037747" cy="49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97022" tIns="48510" rIns="97022" bIns="48510" anchor="b"/>
          <a:lstStyle>
            <a:lvl1pPr defTabSz="1008063">
              <a:defRPr i="1">
                <a:solidFill>
                  <a:schemeClr val="tx1"/>
                </a:solidFill>
                <a:latin typeface="Times New Roman" pitchFamily="18" charset="0"/>
              </a:defRPr>
            </a:lvl1pPr>
            <a:lvl2pPr marL="742950" indent="-285750" defTabSz="1008063">
              <a:defRPr i="1">
                <a:solidFill>
                  <a:schemeClr val="tx1"/>
                </a:solidFill>
                <a:latin typeface="Times New Roman" pitchFamily="18" charset="0"/>
              </a:defRPr>
            </a:lvl2pPr>
            <a:lvl3pPr marL="1143000" indent="-228600" defTabSz="1008063">
              <a:defRPr i="1">
                <a:solidFill>
                  <a:schemeClr val="tx1"/>
                </a:solidFill>
                <a:latin typeface="Times New Roman" pitchFamily="18" charset="0"/>
              </a:defRPr>
            </a:lvl3pPr>
            <a:lvl4pPr marL="1600200" indent="-228600" defTabSz="1008063">
              <a:defRPr i="1">
                <a:solidFill>
                  <a:schemeClr val="tx1"/>
                </a:solidFill>
                <a:latin typeface="Times New Roman" pitchFamily="18" charset="0"/>
              </a:defRPr>
            </a:lvl4pPr>
            <a:lvl5pPr marL="2057400" indent="-228600" defTabSz="1008063">
              <a:defRPr i="1">
                <a:solidFill>
                  <a:schemeClr val="tx1"/>
                </a:solidFill>
                <a:latin typeface="Times New Roman" pitchFamily="18" charset="0"/>
              </a:defRPr>
            </a:lvl5pPr>
            <a:lvl6pPr marL="2514600" indent="-228600" algn="ctr" defTabSz="1008063" eaLnBrk="0" fontAlgn="base" hangingPunct="0">
              <a:spcBef>
                <a:spcPct val="0"/>
              </a:spcBef>
              <a:spcAft>
                <a:spcPct val="0"/>
              </a:spcAft>
              <a:defRPr i="1">
                <a:solidFill>
                  <a:schemeClr val="tx1"/>
                </a:solidFill>
                <a:latin typeface="Times New Roman" pitchFamily="18" charset="0"/>
              </a:defRPr>
            </a:lvl6pPr>
            <a:lvl7pPr marL="2971800" indent="-228600" algn="ctr" defTabSz="1008063" eaLnBrk="0" fontAlgn="base" hangingPunct="0">
              <a:spcBef>
                <a:spcPct val="0"/>
              </a:spcBef>
              <a:spcAft>
                <a:spcPct val="0"/>
              </a:spcAft>
              <a:defRPr i="1">
                <a:solidFill>
                  <a:schemeClr val="tx1"/>
                </a:solidFill>
                <a:latin typeface="Times New Roman" pitchFamily="18" charset="0"/>
              </a:defRPr>
            </a:lvl7pPr>
            <a:lvl8pPr marL="3429000" indent="-228600" algn="ctr" defTabSz="1008063" eaLnBrk="0" fontAlgn="base" hangingPunct="0">
              <a:spcBef>
                <a:spcPct val="0"/>
              </a:spcBef>
              <a:spcAft>
                <a:spcPct val="0"/>
              </a:spcAft>
              <a:defRPr i="1">
                <a:solidFill>
                  <a:schemeClr val="tx1"/>
                </a:solidFill>
                <a:latin typeface="Times New Roman" pitchFamily="18" charset="0"/>
              </a:defRPr>
            </a:lvl8pPr>
            <a:lvl9pPr marL="3886200" indent="-228600" algn="ctr" defTabSz="1008063" eaLnBrk="0" fontAlgn="base" hangingPunct="0">
              <a:spcBef>
                <a:spcPct val="0"/>
              </a:spcBef>
              <a:spcAft>
                <a:spcPct val="0"/>
              </a:spcAft>
              <a:defRPr i="1">
                <a:solidFill>
                  <a:schemeClr val="tx1"/>
                </a:solidFill>
                <a:latin typeface="Times New Roman" pitchFamily="18" charset="0"/>
              </a:defRPr>
            </a:lvl9pPr>
          </a:lstStyle>
          <a:p>
            <a:pPr algn="r"/>
            <a:fld id="{79DA9D5A-2258-4D2D-8529-72D2E57FDF3B}" type="slidenum">
              <a:rPr lang="en-US" sz="1300" i="0"/>
              <a:pPr algn="r"/>
              <a:t>32</a:t>
            </a:fld>
            <a:endParaRPr lang="en-US" sz="1300" i="0"/>
          </a:p>
        </p:txBody>
      </p:sp>
      <p:sp>
        <p:nvSpPr>
          <p:cNvPr id="536579" name="Rectangle 2"/>
          <p:cNvSpPr>
            <a:spLocks noGrp="1" noRot="1" noChangeAspect="1" noChangeArrowheads="1" noTextEdit="1"/>
          </p:cNvSpPr>
          <p:nvPr>
            <p:ph type="sldImg"/>
          </p:nvPr>
        </p:nvSpPr>
        <p:spPr>
          <a:ln/>
        </p:spPr>
      </p:sp>
      <p:sp>
        <p:nvSpPr>
          <p:cNvPr id="53658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2705670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lvl1pPr defTabSz="1005615">
              <a:defRPr i="1">
                <a:solidFill>
                  <a:schemeClr val="tx1"/>
                </a:solidFill>
                <a:latin typeface="Times New Roman" pitchFamily="18" charset="0"/>
              </a:defRPr>
            </a:lvl1pPr>
            <a:lvl2pPr marL="741146" indent="-285056" defTabSz="1005615">
              <a:defRPr i="1">
                <a:solidFill>
                  <a:schemeClr val="tx1"/>
                </a:solidFill>
                <a:latin typeface="Times New Roman" pitchFamily="18" charset="0"/>
              </a:defRPr>
            </a:lvl2pPr>
            <a:lvl3pPr marL="1140224" indent="-228045" defTabSz="1005615">
              <a:defRPr i="1">
                <a:solidFill>
                  <a:schemeClr val="tx1"/>
                </a:solidFill>
                <a:latin typeface="Times New Roman" pitchFamily="18" charset="0"/>
              </a:defRPr>
            </a:lvl3pPr>
            <a:lvl4pPr marL="1596313" indent="-228045" defTabSz="1005615">
              <a:defRPr i="1">
                <a:solidFill>
                  <a:schemeClr val="tx1"/>
                </a:solidFill>
                <a:latin typeface="Times New Roman" pitchFamily="18" charset="0"/>
              </a:defRPr>
            </a:lvl4pPr>
            <a:lvl5pPr marL="2052403" indent="-228045" defTabSz="1005615">
              <a:defRPr i="1">
                <a:solidFill>
                  <a:schemeClr val="tx1"/>
                </a:solidFill>
                <a:latin typeface="Times New Roman" pitchFamily="18" charset="0"/>
              </a:defRPr>
            </a:lvl5pPr>
            <a:lvl6pPr marL="2508493" indent="-228045" algn="ctr" defTabSz="1005615" eaLnBrk="0" fontAlgn="base" hangingPunct="0">
              <a:spcBef>
                <a:spcPct val="0"/>
              </a:spcBef>
              <a:spcAft>
                <a:spcPct val="0"/>
              </a:spcAft>
              <a:defRPr i="1">
                <a:solidFill>
                  <a:schemeClr val="tx1"/>
                </a:solidFill>
                <a:latin typeface="Times New Roman" pitchFamily="18" charset="0"/>
              </a:defRPr>
            </a:lvl6pPr>
            <a:lvl7pPr marL="2964583" indent="-228045" algn="ctr" defTabSz="1005615" eaLnBrk="0" fontAlgn="base" hangingPunct="0">
              <a:spcBef>
                <a:spcPct val="0"/>
              </a:spcBef>
              <a:spcAft>
                <a:spcPct val="0"/>
              </a:spcAft>
              <a:defRPr i="1">
                <a:solidFill>
                  <a:schemeClr val="tx1"/>
                </a:solidFill>
                <a:latin typeface="Times New Roman" pitchFamily="18" charset="0"/>
              </a:defRPr>
            </a:lvl7pPr>
            <a:lvl8pPr marL="3420673" indent="-228045" algn="ctr" defTabSz="1005615" eaLnBrk="0" fontAlgn="base" hangingPunct="0">
              <a:spcBef>
                <a:spcPct val="0"/>
              </a:spcBef>
              <a:spcAft>
                <a:spcPct val="0"/>
              </a:spcAft>
              <a:defRPr i="1">
                <a:solidFill>
                  <a:schemeClr val="tx1"/>
                </a:solidFill>
                <a:latin typeface="Times New Roman" pitchFamily="18" charset="0"/>
              </a:defRPr>
            </a:lvl8pPr>
            <a:lvl9pPr marL="3876762" indent="-228045" algn="ctr" defTabSz="1005615" eaLnBrk="0" fontAlgn="base" hangingPunct="0">
              <a:spcBef>
                <a:spcPct val="0"/>
              </a:spcBef>
              <a:spcAft>
                <a:spcPct val="0"/>
              </a:spcAft>
              <a:defRPr i="1">
                <a:solidFill>
                  <a:schemeClr val="tx1"/>
                </a:solidFill>
                <a:latin typeface="Times New Roman" pitchFamily="18" charset="0"/>
              </a:defRPr>
            </a:lvl9pPr>
          </a:lstStyle>
          <a:p>
            <a:fld id="{A6373323-14C3-4BA0-AE14-726B367B3CAF}" type="slidenum">
              <a:rPr lang="en-US" i="0" smtClean="0"/>
              <a:pPr/>
              <a:t>9</a:t>
            </a:fld>
            <a:endParaRPr lang="en-US" i="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2701638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1395956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7"/>
          <p:cNvSpPr txBox="1">
            <a:spLocks noGrp="1" noChangeArrowheads="1"/>
          </p:cNvSpPr>
          <p:nvPr/>
        </p:nvSpPr>
        <p:spPr bwMode="auto">
          <a:xfrm>
            <a:off x="4105275" y="9109076"/>
            <a:ext cx="318135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900" tIns="50449" rIns="100900" bIns="50449" anchor="b"/>
          <a:lstStyle>
            <a:lvl1pPr defTabSz="1008063">
              <a:defRPr i="1">
                <a:solidFill>
                  <a:schemeClr val="tx1"/>
                </a:solidFill>
                <a:latin typeface="Times New Roman" pitchFamily="18" charset="0"/>
              </a:defRPr>
            </a:lvl1pPr>
            <a:lvl2pPr marL="742950" indent="-285750" defTabSz="1008063">
              <a:defRPr i="1">
                <a:solidFill>
                  <a:schemeClr val="tx1"/>
                </a:solidFill>
                <a:latin typeface="Times New Roman" pitchFamily="18" charset="0"/>
              </a:defRPr>
            </a:lvl2pPr>
            <a:lvl3pPr marL="1143000" indent="-228600" defTabSz="1008063">
              <a:defRPr i="1">
                <a:solidFill>
                  <a:schemeClr val="tx1"/>
                </a:solidFill>
                <a:latin typeface="Times New Roman" pitchFamily="18" charset="0"/>
              </a:defRPr>
            </a:lvl3pPr>
            <a:lvl4pPr marL="1600200" indent="-228600" defTabSz="1008063">
              <a:defRPr i="1">
                <a:solidFill>
                  <a:schemeClr val="tx1"/>
                </a:solidFill>
                <a:latin typeface="Times New Roman" pitchFamily="18" charset="0"/>
              </a:defRPr>
            </a:lvl4pPr>
            <a:lvl5pPr marL="2057400" indent="-228600" defTabSz="1008063">
              <a:defRPr i="1">
                <a:solidFill>
                  <a:schemeClr val="tx1"/>
                </a:solidFill>
                <a:latin typeface="Times New Roman" pitchFamily="18" charset="0"/>
              </a:defRPr>
            </a:lvl5pPr>
            <a:lvl6pPr marL="2514600" indent="-228600" algn="ctr" defTabSz="1008063" eaLnBrk="0" fontAlgn="base" hangingPunct="0">
              <a:spcBef>
                <a:spcPct val="0"/>
              </a:spcBef>
              <a:spcAft>
                <a:spcPct val="0"/>
              </a:spcAft>
              <a:defRPr i="1">
                <a:solidFill>
                  <a:schemeClr val="tx1"/>
                </a:solidFill>
                <a:latin typeface="Times New Roman" pitchFamily="18" charset="0"/>
              </a:defRPr>
            </a:lvl6pPr>
            <a:lvl7pPr marL="2971800" indent="-228600" algn="ctr" defTabSz="1008063" eaLnBrk="0" fontAlgn="base" hangingPunct="0">
              <a:spcBef>
                <a:spcPct val="0"/>
              </a:spcBef>
              <a:spcAft>
                <a:spcPct val="0"/>
              </a:spcAft>
              <a:defRPr i="1">
                <a:solidFill>
                  <a:schemeClr val="tx1"/>
                </a:solidFill>
                <a:latin typeface="Times New Roman" pitchFamily="18" charset="0"/>
              </a:defRPr>
            </a:lvl7pPr>
            <a:lvl8pPr marL="3429000" indent="-228600" algn="ctr" defTabSz="1008063" eaLnBrk="0" fontAlgn="base" hangingPunct="0">
              <a:spcBef>
                <a:spcPct val="0"/>
              </a:spcBef>
              <a:spcAft>
                <a:spcPct val="0"/>
              </a:spcAft>
              <a:defRPr i="1">
                <a:solidFill>
                  <a:schemeClr val="tx1"/>
                </a:solidFill>
                <a:latin typeface="Times New Roman" pitchFamily="18" charset="0"/>
              </a:defRPr>
            </a:lvl8pPr>
            <a:lvl9pPr marL="3886200" indent="-228600" algn="ctr" defTabSz="1008063" eaLnBrk="0" fontAlgn="base" hangingPunct="0">
              <a:spcBef>
                <a:spcPct val="0"/>
              </a:spcBef>
              <a:spcAft>
                <a:spcPct val="0"/>
              </a:spcAft>
              <a:defRPr i="1">
                <a:solidFill>
                  <a:schemeClr val="tx1"/>
                </a:solidFill>
                <a:latin typeface="Times New Roman" pitchFamily="18" charset="0"/>
              </a:defRPr>
            </a:lvl9pPr>
          </a:lstStyle>
          <a:p>
            <a:pPr algn="r"/>
            <a:fld id="{6A81A30D-3AF3-4E86-B9EE-5E1CB8CAA44F}" type="slidenum">
              <a:rPr lang="en-US" sz="1400" i="0"/>
              <a:pPr algn="r"/>
              <a:t>34</a:t>
            </a:fld>
            <a:endParaRPr lang="en-US" sz="1400" i="0"/>
          </a:p>
        </p:txBody>
      </p:sp>
      <p:sp>
        <p:nvSpPr>
          <p:cNvPr id="538627" name="Rectangle 2"/>
          <p:cNvSpPr>
            <a:spLocks noGrp="1" noRot="1" noChangeAspect="1" noChangeArrowheads="1" noTextEdit="1"/>
          </p:cNvSpPr>
          <p:nvPr>
            <p:ph type="sldImg"/>
          </p:nvPr>
        </p:nvSpPr>
        <p:spPr>
          <a:ln/>
        </p:spPr>
      </p:sp>
      <p:sp>
        <p:nvSpPr>
          <p:cNvPr id="53862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16252872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1538733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Grp="1" noRot="1" noChangeAspect="1" noChangeArrowheads="1" noTextEdit="1"/>
          </p:cNvSpPr>
          <p:nvPr>
            <p:ph type="sldImg"/>
          </p:nvPr>
        </p:nvSpPr>
        <p:spPr>
          <a:ln/>
        </p:spPr>
      </p:sp>
      <p:sp>
        <p:nvSpPr>
          <p:cNvPr id="5898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dirty="0"/>
          </a:p>
        </p:txBody>
      </p:sp>
    </p:spTree>
    <p:extLst>
      <p:ext uri="{BB962C8B-B14F-4D97-AF65-F5344CB8AC3E}">
        <p14:creationId xmlns:p14="http://schemas.microsoft.com/office/powerpoint/2010/main" val="2872409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937434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741340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Grp="1" noRot="1" noChangeAspect="1" noChangeArrowheads="1" noTextEdit="1"/>
          </p:cNvSpPr>
          <p:nvPr>
            <p:ph type="sldImg"/>
          </p:nvPr>
        </p:nvSpPr>
        <p:spPr>
          <a:ln/>
        </p:spPr>
      </p:sp>
      <p:sp>
        <p:nvSpPr>
          <p:cNvPr id="5898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dirty="0"/>
          </a:p>
        </p:txBody>
      </p:sp>
    </p:spTree>
    <p:extLst>
      <p:ext uri="{BB962C8B-B14F-4D97-AF65-F5344CB8AC3E}">
        <p14:creationId xmlns:p14="http://schemas.microsoft.com/office/powerpoint/2010/main" val="32558116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4487917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4895">
              <a:defRPr sz="2400">
                <a:solidFill>
                  <a:schemeClr val="tx1"/>
                </a:solidFill>
                <a:latin typeface="Times New Roman" pitchFamily="18" charset="0"/>
              </a:defRPr>
            </a:lvl1pPr>
            <a:lvl2pPr marL="746640" indent="-287168" defTabSz="934895">
              <a:defRPr sz="2400">
                <a:solidFill>
                  <a:schemeClr val="tx1"/>
                </a:solidFill>
                <a:latin typeface="Times New Roman" pitchFamily="18" charset="0"/>
              </a:defRPr>
            </a:lvl2pPr>
            <a:lvl3pPr marL="1148674" indent="-229734" defTabSz="934895">
              <a:defRPr sz="2400">
                <a:solidFill>
                  <a:schemeClr val="tx1"/>
                </a:solidFill>
                <a:latin typeface="Times New Roman" pitchFamily="18" charset="0"/>
              </a:defRPr>
            </a:lvl3pPr>
            <a:lvl4pPr marL="1608143" indent="-229734" defTabSz="934895">
              <a:defRPr sz="2400">
                <a:solidFill>
                  <a:schemeClr val="tx1"/>
                </a:solidFill>
                <a:latin typeface="Times New Roman" pitchFamily="18" charset="0"/>
              </a:defRPr>
            </a:lvl4pPr>
            <a:lvl5pPr marL="2067613" indent="-229734" defTabSz="934895">
              <a:defRPr sz="2400">
                <a:solidFill>
                  <a:schemeClr val="tx1"/>
                </a:solidFill>
                <a:latin typeface="Times New Roman" pitchFamily="18" charset="0"/>
              </a:defRPr>
            </a:lvl5pPr>
            <a:lvl6pPr marL="2527081" indent="-229734" defTabSz="934895" eaLnBrk="0" fontAlgn="base" hangingPunct="0">
              <a:spcBef>
                <a:spcPct val="0"/>
              </a:spcBef>
              <a:spcAft>
                <a:spcPct val="0"/>
              </a:spcAft>
              <a:defRPr sz="2400">
                <a:solidFill>
                  <a:schemeClr val="tx1"/>
                </a:solidFill>
                <a:latin typeface="Times New Roman" pitchFamily="18" charset="0"/>
              </a:defRPr>
            </a:lvl6pPr>
            <a:lvl7pPr marL="2986553" indent="-229734" defTabSz="934895" eaLnBrk="0" fontAlgn="base" hangingPunct="0">
              <a:spcBef>
                <a:spcPct val="0"/>
              </a:spcBef>
              <a:spcAft>
                <a:spcPct val="0"/>
              </a:spcAft>
              <a:defRPr sz="2400">
                <a:solidFill>
                  <a:schemeClr val="tx1"/>
                </a:solidFill>
                <a:latin typeface="Times New Roman" pitchFamily="18" charset="0"/>
              </a:defRPr>
            </a:lvl7pPr>
            <a:lvl8pPr marL="3446019" indent="-229734" defTabSz="934895" eaLnBrk="0" fontAlgn="base" hangingPunct="0">
              <a:spcBef>
                <a:spcPct val="0"/>
              </a:spcBef>
              <a:spcAft>
                <a:spcPct val="0"/>
              </a:spcAft>
              <a:defRPr sz="2400">
                <a:solidFill>
                  <a:schemeClr val="tx1"/>
                </a:solidFill>
                <a:latin typeface="Times New Roman" pitchFamily="18" charset="0"/>
              </a:defRPr>
            </a:lvl8pPr>
            <a:lvl9pPr marL="3905493" indent="-229734" defTabSz="934895"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46</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40271924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4895">
              <a:defRPr sz="2400">
                <a:solidFill>
                  <a:schemeClr val="tx1"/>
                </a:solidFill>
                <a:latin typeface="Times New Roman" pitchFamily="18" charset="0"/>
              </a:defRPr>
            </a:lvl1pPr>
            <a:lvl2pPr marL="746640" indent="-287168" defTabSz="934895">
              <a:defRPr sz="2400">
                <a:solidFill>
                  <a:schemeClr val="tx1"/>
                </a:solidFill>
                <a:latin typeface="Times New Roman" pitchFamily="18" charset="0"/>
              </a:defRPr>
            </a:lvl2pPr>
            <a:lvl3pPr marL="1148674" indent="-229734" defTabSz="934895">
              <a:defRPr sz="2400">
                <a:solidFill>
                  <a:schemeClr val="tx1"/>
                </a:solidFill>
                <a:latin typeface="Times New Roman" pitchFamily="18" charset="0"/>
              </a:defRPr>
            </a:lvl3pPr>
            <a:lvl4pPr marL="1608143" indent="-229734" defTabSz="934895">
              <a:defRPr sz="2400">
                <a:solidFill>
                  <a:schemeClr val="tx1"/>
                </a:solidFill>
                <a:latin typeface="Times New Roman" pitchFamily="18" charset="0"/>
              </a:defRPr>
            </a:lvl4pPr>
            <a:lvl5pPr marL="2067613" indent="-229734" defTabSz="934895">
              <a:defRPr sz="2400">
                <a:solidFill>
                  <a:schemeClr val="tx1"/>
                </a:solidFill>
                <a:latin typeface="Times New Roman" pitchFamily="18" charset="0"/>
              </a:defRPr>
            </a:lvl5pPr>
            <a:lvl6pPr marL="2527081" indent="-229734" defTabSz="934895" eaLnBrk="0" fontAlgn="base" hangingPunct="0">
              <a:spcBef>
                <a:spcPct val="0"/>
              </a:spcBef>
              <a:spcAft>
                <a:spcPct val="0"/>
              </a:spcAft>
              <a:defRPr sz="2400">
                <a:solidFill>
                  <a:schemeClr val="tx1"/>
                </a:solidFill>
                <a:latin typeface="Times New Roman" pitchFamily="18" charset="0"/>
              </a:defRPr>
            </a:lvl6pPr>
            <a:lvl7pPr marL="2986553" indent="-229734" defTabSz="934895" eaLnBrk="0" fontAlgn="base" hangingPunct="0">
              <a:spcBef>
                <a:spcPct val="0"/>
              </a:spcBef>
              <a:spcAft>
                <a:spcPct val="0"/>
              </a:spcAft>
              <a:defRPr sz="2400">
                <a:solidFill>
                  <a:schemeClr val="tx1"/>
                </a:solidFill>
                <a:latin typeface="Times New Roman" pitchFamily="18" charset="0"/>
              </a:defRPr>
            </a:lvl7pPr>
            <a:lvl8pPr marL="3446019" indent="-229734" defTabSz="934895" eaLnBrk="0" fontAlgn="base" hangingPunct="0">
              <a:spcBef>
                <a:spcPct val="0"/>
              </a:spcBef>
              <a:spcAft>
                <a:spcPct val="0"/>
              </a:spcAft>
              <a:defRPr sz="2400">
                <a:solidFill>
                  <a:schemeClr val="tx1"/>
                </a:solidFill>
                <a:latin typeface="Times New Roman" pitchFamily="18" charset="0"/>
              </a:defRPr>
            </a:lvl8pPr>
            <a:lvl9pPr marL="3905493" indent="-229734" defTabSz="934895"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53</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3326244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18173937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4895">
              <a:defRPr sz="2400">
                <a:solidFill>
                  <a:schemeClr val="tx1"/>
                </a:solidFill>
                <a:latin typeface="Times New Roman" pitchFamily="18" charset="0"/>
              </a:defRPr>
            </a:lvl1pPr>
            <a:lvl2pPr marL="746640" indent="-287168" defTabSz="934895">
              <a:defRPr sz="2400">
                <a:solidFill>
                  <a:schemeClr val="tx1"/>
                </a:solidFill>
                <a:latin typeface="Times New Roman" pitchFamily="18" charset="0"/>
              </a:defRPr>
            </a:lvl2pPr>
            <a:lvl3pPr marL="1148674" indent="-229734" defTabSz="934895">
              <a:defRPr sz="2400">
                <a:solidFill>
                  <a:schemeClr val="tx1"/>
                </a:solidFill>
                <a:latin typeface="Times New Roman" pitchFamily="18" charset="0"/>
              </a:defRPr>
            </a:lvl3pPr>
            <a:lvl4pPr marL="1608143" indent="-229734" defTabSz="934895">
              <a:defRPr sz="2400">
                <a:solidFill>
                  <a:schemeClr val="tx1"/>
                </a:solidFill>
                <a:latin typeface="Times New Roman" pitchFamily="18" charset="0"/>
              </a:defRPr>
            </a:lvl4pPr>
            <a:lvl5pPr marL="2067613" indent="-229734" defTabSz="934895">
              <a:defRPr sz="2400">
                <a:solidFill>
                  <a:schemeClr val="tx1"/>
                </a:solidFill>
                <a:latin typeface="Times New Roman" pitchFamily="18" charset="0"/>
              </a:defRPr>
            </a:lvl5pPr>
            <a:lvl6pPr marL="2527081" indent="-229734" defTabSz="934895" eaLnBrk="0" fontAlgn="base" hangingPunct="0">
              <a:spcBef>
                <a:spcPct val="0"/>
              </a:spcBef>
              <a:spcAft>
                <a:spcPct val="0"/>
              </a:spcAft>
              <a:defRPr sz="2400">
                <a:solidFill>
                  <a:schemeClr val="tx1"/>
                </a:solidFill>
                <a:latin typeface="Times New Roman" pitchFamily="18" charset="0"/>
              </a:defRPr>
            </a:lvl6pPr>
            <a:lvl7pPr marL="2986553" indent="-229734" defTabSz="934895" eaLnBrk="0" fontAlgn="base" hangingPunct="0">
              <a:spcBef>
                <a:spcPct val="0"/>
              </a:spcBef>
              <a:spcAft>
                <a:spcPct val="0"/>
              </a:spcAft>
              <a:defRPr sz="2400">
                <a:solidFill>
                  <a:schemeClr val="tx1"/>
                </a:solidFill>
                <a:latin typeface="Times New Roman" pitchFamily="18" charset="0"/>
              </a:defRPr>
            </a:lvl7pPr>
            <a:lvl8pPr marL="3446019" indent="-229734" defTabSz="934895" eaLnBrk="0" fontAlgn="base" hangingPunct="0">
              <a:spcBef>
                <a:spcPct val="0"/>
              </a:spcBef>
              <a:spcAft>
                <a:spcPct val="0"/>
              </a:spcAft>
              <a:defRPr sz="2400">
                <a:solidFill>
                  <a:schemeClr val="tx1"/>
                </a:solidFill>
                <a:latin typeface="Times New Roman" pitchFamily="18" charset="0"/>
              </a:defRPr>
            </a:lvl8pPr>
            <a:lvl9pPr marL="3905493" indent="-229734" defTabSz="934895"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56</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6464048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4895">
              <a:defRPr sz="2400">
                <a:solidFill>
                  <a:schemeClr val="tx1"/>
                </a:solidFill>
                <a:latin typeface="Times New Roman" pitchFamily="18" charset="0"/>
              </a:defRPr>
            </a:lvl1pPr>
            <a:lvl2pPr marL="746640" indent="-287168" defTabSz="934895">
              <a:defRPr sz="2400">
                <a:solidFill>
                  <a:schemeClr val="tx1"/>
                </a:solidFill>
                <a:latin typeface="Times New Roman" pitchFamily="18" charset="0"/>
              </a:defRPr>
            </a:lvl2pPr>
            <a:lvl3pPr marL="1148674" indent="-229734" defTabSz="934895">
              <a:defRPr sz="2400">
                <a:solidFill>
                  <a:schemeClr val="tx1"/>
                </a:solidFill>
                <a:latin typeface="Times New Roman" pitchFamily="18" charset="0"/>
              </a:defRPr>
            </a:lvl3pPr>
            <a:lvl4pPr marL="1608143" indent="-229734" defTabSz="934895">
              <a:defRPr sz="2400">
                <a:solidFill>
                  <a:schemeClr val="tx1"/>
                </a:solidFill>
                <a:latin typeface="Times New Roman" pitchFamily="18" charset="0"/>
              </a:defRPr>
            </a:lvl4pPr>
            <a:lvl5pPr marL="2067613" indent="-229734" defTabSz="934895">
              <a:defRPr sz="2400">
                <a:solidFill>
                  <a:schemeClr val="tx1"/>
                </a:solidFill>
                <a:latin typeface="Times New Roman" pitchFamily="18" charset="0"/>
              </a:defRPr>
            </a:lvl5pPr>
            <a:lvl6pPr marL="2527081" indent="-229734" defTabSz="934895" eaLnBrk="0" fontAlgn="base" hangingPunct="0">
              <a:spcBef>
                <a:spcPct val="0"/>
              </a:spcBef>
              <a:spcAft>
                <a:spcPct val="0"/>
              </a:spcAft>
              <a:defRPr sz="2400">
                <a:solidFill>
                  <a:schemeClr val="tx1"/>
                </a:solidFill>
                <a:latin typeface="Times New Roman" pitchFamily="18" charset="0"/>
              </a:defRPr>
            </a:lvl6pPr>
            <a:lvl7pPr marL="2986553" indent="-229734" defTabSz="934895" eaLnBrk="0" fontAlgn="base" hangingPunct="0">
              <a:spcBef>
                <a:spcPct val="0"/>
              </a:spcBef>
              <a:spcAft>
                <a:spcPct val="0"/>
              </a:spcAft>
              <a:defRPr sz="2400">
                <a:solidFill>
                  <a:schemeClr val="tx1"/>
                </a:solidFill>
                <a:latin typeface="Times New Roman" pitchFamily="18" charset="0"/>
              </a:defRPr>
            </a:lvl7pPr>
            <a:lvl8pPr marL="3446019" indent="-229734" defTabSz="934895" eaLnBrk="0" fontAlgn="base" hangingPunct="0">
              <a:spcBef>
                <a:spcPct val="0"/>
              </a:spcBef>
              <a:spcAft>
                <a:spcPct val="0"/>
              </a:spcAft>
              <a:defRPr sz="2400">
                <a:solidFill>
                  <a:schemeClr val="tx1"/>
                </a:solidFill>
                <a:latin typeface="Times New Roman" pitchFamily="18" charset="0"/>
              </a:defRPr>
            </a:lvl8pPr>
            <a:lvl9pPr marL="3905493" indent="-229734" defTabSz="934895"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62</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13130899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63</a:t>
            </a:fld>
            <a:endParaRPr lang="en-US"/>
          </a:p>
        </p:txBody>
      </p:sp>
    </p:spTree>
    <p:extLst>
      <p:ext uri="{BB962C8B-B14F-4D97-AF65-F5344CB8AC3E}">
        <p14:creationId xmlns:p14="http://schemas.microsoft.com/office/powerpoint/2010/main" val="10183221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0F073E-431B-4A0E-8313-74C7C123651B}" type="slidenum">
              <a:rPr lang="en-US" smtClean="0"/>
              <a:pPr>
                <a:defRPr/>
              </a:pPr>
              <a:t>64</a:t>
            </a:fld>
            <a:endParaRPr lang="en-US"/>
          </a:p>
        </p:txBody>
      </p:sp>
    </p:spTree>
    <p:extLst>
      <p:ext uri="{BB962C8B-B14F-4D97-AF65-F5344CB8AC3E}">
        <p14:creationId xmlns:p14="http://schemas.microsoft.com/office/powerpoint/2010/main" val="42283792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27662429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126BDF-6F7A-491A-A384-EA31AA8D7E67}" type="slidenum">
              <a:rPr lang="en-US"/>
              <a:pPr/>
              <a:t>79</a:t>
            </a:fld>
            <a:endParaRPr lang="en-US"/>
          </a:p>
        </p:txBody>
      </p:sp>
      <p:sp>
        <p:nvSpPr>
          <p:cNvPr id="472066" name="Rectangle 2"/>
          <p:cNvSpPr>
            <a:spLocks noGrp="1" noRot="1" noChangeAspect="1" noChangeArrowheads="1" noTextEdit="1"/>
          </p:cNvSpPr>
          <p:nvPr>
            <p:ph type="sldImg"/>
          </p:nvPr>
        </p:nvSpPr>
        <p:spPr>
          <a:ln/>
        </p:spPr>
      </p:sp>
      <p:sp>
        <p:nvSpPr>
          <p:cNvPr id="4720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398494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92986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171">
              <a:defRPr sz="2400">
                <a:solidFill>
                  <a:schemeClr val="tx1"/>
                </a:solidFill>
                <a:latin typeface="Times New Roman" pitchFamily="18" charset="0"/>
              </a:defRPr>
            </a:lvl1pPr>
            <a:lvl2pPr marL="748458" indent="-287868" defTabSz="937171">
              <a:defRPr sz="2400">
                <a:solidFill>
                  <a:schemeClr val="tx1"/>
                </a:solidFill>
                <a:latin typeface="Times New Roman" pitchFamily="18" charset="0"/>
              </a:defRPr>
            </a:lvl2pPr>
            <a:lvl3pPr marL="1151470" indent="-230293" defTabSz="937171">
              <a:defRPr sz="2400">
                <a:solidFill>
                  <a:schemeClr val="tx1"/>
                </a:solidFill>
                <a:latin typeface="Times New Roman" pitchFamily="18" charset="0"/>
              </a:defRPr>
            </a:lvl3pPr>
            <a:lvl4pPr marL="1612058" indent="-230293" defTabSz="937171">
              <a:defRPr sz="2400">
                <a:solidFill>
                  <a:schemeClr val="tx1"/>
                </a:solidFill>
                <a:latin typeface="Times New Roman" pitchFamily="18" charset="0"/>
              </a:defRPr>
            </a:lvl4pPr>
            <a:lvl5pPr marL="2072646" indent="-230293" defTabSz="937171">
              <a:defRPr sz="2400">
                <a:solidFill>
                  <a:schemeClr val="tx1"/>
                </a:solidFill>
                <a:latin typeface="Times New Roman" pitchFamily="18" charset="0"/>
              </a:defRPr>
            </a:lvl5pPr>
            <a:lvl6pPr marL="2533233" indent="-230293" defTabSz="937171" eaLnBrk="0" fontAlgn="base" hangingPunct="0">
              <a:spcBef>
                <a:spcPct val="0"/>
              </a:spcBef>
              <a:spcAft>
                <a:spcPct val="0"/>
              </a:spcAft>
              <a:defRPr sz="2400">
                <a:solidFill>
                  <a:schemeClr val="tx1"/>
                </a:solidFill>
                <a:latin typeface="Times New Roman" pitchFamily="18" charset="0"/>
              </a:defRPr>
            </a:lvl6pPr>
            <a:lvl7pPr marL="2993823" indent="-230293" defTabSz="937171" eaLnBrk="0" fontAlgn="base" hangingPunct="0">
              <a:spcBef>
                <a:spcPct val="0"/>
              </a:spcBef>
              <a:spcAft>
                <a:spcPct val="0"/>
              </a:spcAft>
              <a:defRPr sz="2400">
                <a:solidFill>
                  <a:schemeClr val="tx1"/>
                </a:solidFill>
                <a:latin typeface="Times New Roman" pitchFamily="18" charset="0"/>
              </a:defRPr>
            </a:lvl7pPr>
            <a:lvl8pPr marL="3454409" indent="-230293" defTabSz="937171" eaLnBrk="0" fontAlgn="base" hangingPunct="0">
              <a:spcBef>
                <a:spcPct val="0"/>
              </a:spcBef>
              <a:spcAft>
                <a:spcPct val="0"/>
              </a:spcAft>
              <a:defRPr sz="2400">
                <a:solidFill>
                  <a:schemeClr val="tx1"/>
                </a:solidFill>
                <a:latin typeface="Times New Roman" pitchFamily="18" charset="0"/>
              </a:defRPr>
            </a:lvl8pPr>
            <a:lvl9pPr marL="3915000" indent="-230293" defTabSz="937171"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83</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23042373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171">
              <a:defRPr sz="2400">
                <a:solidFill>
                  <a:schemeClr val="tx1"/>
                </a:solidFill>
                <a:latin typeface="Times New Roman" pitchFamily="18" charset="0"/>
              </a:defRPr>
            </a:lvl1pPr>
            <a:lvl2pPr marL="748458" indent="-287868" defTabSz="937171">
              <a:defRPr sz="2400">
                <a:solidFill>
                  <a:schemeClr val="tx1"/>
                </a:solidFill>
                <a:latin typeface="Times New Roman" pitchFamily="18" charset="0"/>
              </a:defRPr>
            </a:lvl2pPr>
            <a:lvl3pPr marL="1151470" indent="-230293" defTabSz="937171">
              <a:defRPr sz="2400">
                <a:solidFill>
                  <a:schemeClr val="tx1"/>
                </a:solidFill>
                <a:latin typeface="Times New Roman" pitchFamily="18" charset="0"/>
              </a:defRPr>
            </a:lvl3pPr>
            <a:lvl4pPr marL="1612058" indent="-230293" defTabSz="937171">
              <a:defRPr sz="2400">
                <a:solidFill>
                  <a:schemeClr val="tx1"/>
                </a:solidFill>
                <a:latin typeface="Times New Roman" pitchFamily="18" charset="0"/>
              </a:defRPr>
            </a:lvl4pPr>
            <a:lvl5pPr marL="2072646" indent="-230293" defTabSz="937171">
              <a:defRPr sz="2400">
                <a:solidFill>
                  <a:schemeClr val="tx1"/>
                </a:solidFill>
                <a:latin typeface="Times New Roman" pitchFamily="18" charset="0"/>
              </a:defRPr>
            </a:lvl5pPr>
            <a:lvl6pPr marL="2533233" indent="-230293" defTabSz="937171" eaLnBrk="0" fontAlgn="base" hangingPunct="0">
              <a:spcBef>
                <a:spcPct val="0"/>
              </a:spcBef>
              <a:spcAft>
                <a:spcPct val="0"/>
              </a:spcAft>
              <a:defRPr sz="2400">
                <a:solidFill>
                  <a:schemeClr val="tx1"/>
                </a:solidFill>
                <a:latin typeface="Times New Roman" pitchFamily="18" charset="0"/>
              </a:defRPr>
            </a:lvl6pPr>
            <a:lvl7pPr marL="2993823" indent="-230293" defTabSz="937171" eaLnBrk="0" fontAlgn="base" hangingPunct="0">
              <a:spcBef>
                <a:spcPct val="0"/>
              </a:spcBef>
              <a:spcAft>
                <a:spcPct val="0"/>
              </a:spcAft>
              <a:defRPr sz="2400">
                <a:solidFill>
                  <a:schemeClr val="tx1"/>
                </a:solidFill>
                <a:latin typeface="Times New Roman" pitchFamily="18" charset="0"/>
              </a:defRPr>
            </a:lvl7pPr>
            <a:lvl8pPr marL="3454409" indent="-230293" defTabSz="937171" eaLnBrk="0" fontAlgn="base" hangingPunct="0">
              <a:spcBef>
                <a:spcPct val="0"/>
              </a:spcBef>
              <a:spcAft>
                <a:spcPct val="0"/>
              </a:spcAft>
              <a:defRPr sz="2400">
                <a:solidFill>
                  <a:schemeClr val="tx1"/>
                </a:solidFill>
                <a:latin typeface="Times New Roman" pitchFamily="18" charset="0"/>
              </a:defRPr>
            </a:lvl8pPr>
            <a:lvl9pPr marL="3915000" indent="-230293" defTabSz="937171"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85</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21046858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171">
              <a:defRPr sz="2400">
                <a:solidFill>
                  <a:schemeClr val="tx1"/>
                </a:solidFill>
                <a:latin typeface="Times New Roman" pitchFamily="18" charset="0"/>
              </a:defRPr>
            </a:lvl1pPr>
            <a:lvl2pPr marL="748458" indent="-287868" defTabSz="937171">
              <a:defRPr sz="2400">
                <a:solidFill>
                  <a:schemeClr val="tx1"/>
                </a:solidFill>
                <a:latin typeface="Times New Roman" pitchFamily="18" charset="0"/>
              </a:defRPr>
            </a:lvl2pPr>
            <a:lvl3pPr marL="1151470" indent="-230293" defTabSz="937171">
              <a:defRPr sz="2400">
                <a:solidFill>
                  <a:schemeClr val="tx1"/>
                </a:solidFill>
                <a:latin typeface="Times New Roman" pitchFamily="18" charset="0"/>
              </a:defRPr>
            </a:lvl3pPr>
            <a:lvl4pPr marL="1612058" indent="-230293" defTabSz="937171">
              <a:defRPr sz="2400">
                <a:solidFill>
                  <a:schemeClr val="tx1"/>
                </a:solidFill>
                <a:latin typeface="Times New Roman" pitchFamily="18" charset="0"/>
              </a:defRPr>
            </a:lvl4pPr>
            <a:lvl5pPr marL="2072646" indent="-230293" defTabSz="937171">
              <a:defRPr sz="2400">
                <a:solidFill>
                  <a:schemeClr val="tx1"/>
                </a:solidFill>
                <a:latin typeface="Times New Roman" pitchFamily="18" charset="0"/>
              </a:defRPr>
            </a:lvl5pPr>
            <a:lvl6pPr marL="2533233" indent="-230293" defTabSz="937171" eaLnBrk="0" fontAlgn="base" hangingPunct="0">
              <a:spcBef>
                <a:spcPct val="0"/>
              </a:spcBef>
              <a:spcAft>
                <a:spcPct val="0"/>
              </a:spcAft>
              <a:defRPr sz="2400">
                <a:solidFill>
                  <a:schemeClr val="tx1"/>
                </a:solidFill>
                <a:latin typeface="Times New Roman" pitchFamily="18" charset="0"/>
              </a:defRPr>
            </a:lvl6pPr>
            <a:lvl7pPr marL="2993823" indent="-230293" defTabSz="937171" eaLnBrk="0" fontAlgn="base" hangingPunct="0">
              <a:spcBef>
                <a:spcPct val="0"/>
              </a:spcBef>
              <a:spcAft>
                <a:spcPct val="0"/>
              </a:spcAft>
              <a:defRPr sz="2400">
                <a:solidFill>
                  <a:schemeClr val="tx1"/>
                </a:solidFill>
                <a:latin typeface="Times New Roman" pitchFamily="18" charset="0"/>
              </a:defRPr>
            </a:lvl7pPr>
            <a:lvl8pPr marL="3454409" indent="-230293" defTabSz="937171" eaLnBrk="0" fontAlgn="base" hangingPunct="0">
              <a:spcBef>
                <a:spcPct val="0"/>
              </a:spcBef>
              <a:spcAft>
                <a:spcPct val="0"/>
              </a:spcAft>
              <a:defRPr sz="2400">
                <a:solidFill>
                  <a:schemeClr val="tx1"/>
                </a:solidFill>
                <a:latin typeface="Times New Roman" pitchFamily="18" charset="0"/>
              </a:defRPr>
            </a:lvl8pPr>
            <a:lvl9pPr marL="3915000" indent="-230293" defTabSz="937171"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88</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895501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Rectangle 7"/>
          <p:cNvSpPr>
            <a:spLocks noGrp="1" noChangeArrowheads="1"/>
          </p:cNvSpPr>
          <p:nvPr>
            <p:ph type="sldNum" sz="quarter" idx="5"/>
          </p:nvPr>
        </p:nvSpPr>
        <p:spPr>
          <a:noFill/>
        </p:spPr>
        <p:txBody>
          <a:bodyPr/>
          <a:lstStyle>
            <a:lvl1pPr defTabSz="934073">
              <a:defRPr sz="2400">
                <a:solidFill>
                  <a:schemeClr val="tx1"/>
                </a:solidFill>
                <a:latin typeface="Times New Roman" pitchFamily="18" charset="0"/>
              </a:defRPr>
            </a:lvl1pPr>
            <a:lvl2pPr marL="745982" indent="-286916" defTabSz="934073">
              <a:defRPr sz="2400">
                <a:solidFill>
                  <a:schemeClr val="tx1"/>
                </a:solidFill>
                <a:latin typeface="Times New Roman" pitchFamily="18" charset="0"/>
              </a:defRPr>
            </a:lvl2pPr>
            <a:lvl3pPr marL="1147664" indent="-229532" defTabSz="934073">
              <a:defRPr sz="2400">
                <a:solidFill>
                  <a:schemeClr val="tx1"/>
                </a:solidFill>
                <a:latin typeface="Times New Roman" pitchFamily="18" charset="0"/>
              </a:defRPr>
            </a:lvl3pPr>
            <a:lvl4pPr marL="1606730" indent="-229532" defTabSz="934073">
              <a:defRPr sz="2400">
                <a:solidFill>
                  <a:schemeClr val="tx1"/>
                </a:solidFill>
                <a:latin typeface="Times New Roman" pitchFamily="18" charset="0"/>
              </a:defRPr>
            </a:lvl4pPr>
            <a:lvl5pPr marL="2065795" indent="-229532" defTabSz="934073">
              <a:defRPr sz="2400">
                <a:solidFill>
                  <a:schemeClr val="tx1"/>
                </a:solidFill>
                <a:latin typeface="Times New Roman" pitchFamily="18" charset="0"/>
              </a:defRPr>
            </a:lvl5pPr>
            <a:lvl6pPr marL="2524861" indent="-229532" defTabSz="934073" eaLnBrk="0" fontAlgn="base" hangingPunct="0">
              <a:spcBef>
                <a:spcPct val="0"/>
              </a:spcBef>
              <a:spcAft>
                <a:spcPct val="0"/>
              </a:spcAft>
              <a:defRPr sz="2400">
                <a:solidFill>
                  <a:schemeClr val="tx1"/>
                </a:solidFill>
                <a:latin typeface="Times New Roman" pitchFamily="18" charset="0"/>
              </a:defRPr>
            </a:lvl6pPr>
            <a:lvl7pPr marL="2983928" indent="-229532" defTabSz="934073" eaLnBrk="0" fontAlgn="base" hangingPunct="0">
              <a:spcBef>
                <a:spcPct val="0"/>
              </a:spcBef>
              <a:spcAft>
                <a:spcPct val="0"/>
              </a:spcAft>
              <a:defRPr sz="2400">
                <a:solidFill>
                  <a:schemeClr val="tx1"/>
                </a:solidFill>
                <a:latin typeface="Times New Roman" pitchFamily="18" charset="0"/>
              </a:defRPr>
            </a:lvl7pPr>
            <a:lvl8pPr marL="3442990" indent="-229532" defTabSz="934073" eaLnBrk="0" fontAlgn="base" hangingPunct="0">
              <a:spcBef>
                <a:spcPct val="0"/>
              </a:spcBef>
              <a:spcAft>
                <a:spcPct val="0"/>
              </a:spcAft>
              <a:defRPr sz="2400">
                <a:solidFill>
                  <a:schemeClr val="tx1"/>
                </a:solidFill>
                <a:latin typeface="Times New Roman" pitchFamily="18" charset="0"/>
              </a:defRPr>
            </a:lvl8pPr>
            <a:lvl9pPr marL="3902060" indent="-229532" defTabSz="934073" eaLnBrk="0" fontAlgn="base" hangingPunct="0">
              <a:spcBef>
                <a:spcPct val="0"/>
              </a:spcBef>
              <a:spcAft>
                <a:spcPct val="0"/>
              </a:spcAft>
              <a:defRPr sz="2400">
                <a:solidFill>
                  <a:schemeClr val="tx1"/>
                </a:solidFill>
                <a:latin typeface="Times New Roman" pitchFamily="18" charset="0"/>
              </a:defRPr>
            </a:lvl9pPr>
          </a:lstStyle>
          <a:p>
            <a:fld id="{AA2696C7-00FA-434A-9995-A13D41650FDF}" type="slidenum">
              <a:rPr lang="en-US" sz="1300"/>
              <a:pPr/>
              <a:t>13</a:t>
            </a:fld>
            <a:endParaRPr lang="en-US" sz="1300"/>
          </a:p>
        </p:txBody>
      </p:sp>
      <p:sp>
        <p:nvSpPr>
          <p:cNvPr id="781315" name="Rectangle 7"/>
          <p:cNvSpPr txBox="1">
            <a:spLocks noGrp="1" noChangeArrowheads="1"/>
          </p:cNvSpPr>
          <p:nvPr/>
        </p:nvSpPr>
        <p:spPr bwMode="auto">
          <a:xfrm>
            <a:off x="3957373" y="8820784"/>
            <a:ext cx="3027639" cy="46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98" tIns="46399" rIns="92798" bIns="46399" anchor="b"/>
          <a:lstStyle>
            <a:lvl1pPr defTabSz="923925">
              <a:defRPr sz="2400">
                <a:solidFill>
                  <a:schemeClr val="tx1"/>
                </a:solidFill>
                <a:latin typeface="Times New Roman" pitchFamily="18" charset="0"/>
              </a:defRPr>
            </a:lvl1pPr>
            <a:lvl2pPr marL="742950" indent="-285750" defTabSz="923925">
              <a:defRPr sz="2400">
                <a:solidFill>
                  <a:schemeClr val="tx1"/>
                </a:solidFill>
                <a:latin typeface="Times New Roman" pitchFamily="18" charset="0"/>
              </a:defRPr>
            </a:lvl2pPr>
            <a:lvl3pPr marL="1143000" indent="-228600" defTabSz="923925">
              <a:defRPr sz="2400">
                <a:solidFill>
                  <a:schemeClr val="tx1"/>
                </a:solidFill>
                <a:latin typeface="Times New Roman" pitchFamily="18" charset="0"/>
              </a:defRPr>
            </a:lvl3pPr>
            <a:lvl4pPr marL="1600200" indent="-228600" defTabSz="923925">
              <a:defRPr sz="2400">
                <a:solidFill>
                  <a:schemeClr val="tx1"/>
                </a:solidFill>
                <a:latin typeface="Times New Roman" pitchFamily="18" charset="0"/>
              </a:defRPr>
            </a:lvl4pPr>
            <a:lvl5pPr marL="2057400" indent="-228600" defTabSz="923925">
              <a:defRPr sz="2400">
                <a:solidFill>
                  <a:schemeClr val="tx1"/>
                </a:solidFill>
                <a:latin typeface="Times New Roman" pitchFamily="18" charset="0"/>
              </a:defRPr>
            </a:lvl5pPr>
            <a:lvl6pPr marL="2514600" indent="-228600" defTabSz="923925" eaLnBrk="0" fontAlgn="base" hangingPunct="0">
              <a:spcBef>
                <a:spcPct val="0"/>
              </a:spcBef>
              <a:spcAft>
                <a:spcPct val="0"/>
              </a:spcAft>
              <a:defRPr sz="2400">
                <a:solidFill>
                  <a:schemeClr val="tx1"/>
                </a:solidFill>
                <a:latin typeface="Times New Roman" pitchFamily="18" charset="0"/>
              </a:defRPr>
            </a:lvl6pPr>
            <a:lvl7pPr marL="2971800" indent="-228600" defTabSz="923925" eaLnBrk="0" fontAlgn="base" hangingPunct="0">
              <a:spcBef>
                <a:spcPct val="0"/>
              </a:spcBef>
              <a:spcAft>
                <a:spcPct val="0"/>
              </a:spcAft>
              <a:defRPr sz="2400">
                <a:solidFill>
                  <a:schemeClr val="tx1"/>
                </a:solidFill>
                <a:latin typeface="Times New Roman" pitchFamily="18" charset="0"/>
              </a:defRPr>
            </a:lvl7pPr>
            <a:lvl8pPr marL="3429000" indent="-228600" defTabSz="923925" eaLnBrk="0" fontAlgn="base" hangingPunct="0">
              <a:spcBef>
                <a:spcPct val="0"/>
              </a:spcBef>
              <a:spcAft>
                <a:spcPct val="0"/>
              </a:spcAft>
              <a:defRPr sz="2400">
                <a:solidFill>
                  <a:schemeClr val="tx1"/>
                </a:solidFill>
                <a:latin typeface="Times New Roman" pitchFamily="18" charset="0"/>
              </a:defRPr>
            </a:lvl8pPr>
            <a:lvl9pPr marL="3886200" indent="-228600" defTabSz="923925" eaLnBrk="0" fontAlgn="base" hangingPunct="0">
              <a:spcBef>
                <a:spcPct val="0"/>
              </a:spcBef>
              <a:spcAft>
                <a:spcPct val="0"/>
              </a:spcAft>
              <a:defRPr sz="2400">
                <a:solidFill>
                  <a:schemeClr val="tx1"/>
                </a:solidFill>
                <a:latin typeface="Times New Roman" pitchFamily="18" charset="0"/>
              </a:defRPr>
            </a:lvl9pPr>
          </a:lstStyle>
          <a:p>
            <a:pPr algn="r"/>
            <a:fld id="{7058A967-D182-47DB-ABC5-4F2C410E43D2}" type="slidenum">
              <a:rPr lang="en-US" sz="1200"/>
              <a:pPr algn="r"/>
              <a:t>13</a:t>
            </a:fld>
            <a:endParaRPr lang="en-US" sz="1200"/>
          </a:p>
        </p:txBody>
      </p:sp>
      <p:sp>
        <p:nvSpPr>
          <p:cNvPr id="781316" name="Rectangle 2"/>
          <p:cNvSpPr>
            <a:spLocks noGrp="1" noRot="1" noChangeAspect="1" noChangeArrowheads="1" noTextEdit="1"/>
          </p:cNvSpPr>
          <p:nvPr>
            <p:ph type="sldImg"/>
          </p:nvPr>
        </p:nvSpPr>
        <p:spPr>
          <a:xfrm>
            <a:off x="1171575" y="695325"/>
            <a:ext cx="4641850" cy="3482975"/>
          </a:xfrm>
          <a:ln/>
        </p:spPr>
      </p:sp>
      <p:sp>
        <p:nvSpPr>
          <p:cNvPr id="781317" name="Rectangle 3"/>
          <p:cNvSpPr>
            <a:spLocks noGrp="1" noChangeArrowheads="1"/>
          </p:cNvSpPr>
          <p:nvPr>
            <p:ph type="body" idx="1"/>
          </p:nvPr>
        </p:nvSpPr>
        <p:spPr>
          <a:xfrm>
            <a:off x="932947" y="4410405"/>
            <a:ext cx="5119110" cy="4177349"/>
          </a:xfrm>
          <a:noFill/>
        </p:spPr>
        <p:txBody>
          <a:bodyPr lIns="92798" tIns="46399" rIns="92798" bIns="46399"/>
          <a:lstStyle/>
          <a:p>
            <a:endParaRPr lang="en-US"/>
          </a:p>
        </p:txBody>
      </p:sp>
    </p:spTree>
    <p:extLst>
      <p:ext uri="{BB962C8B-B14F-4D97-AF65-F5344CB8AC3E}">
        <p14:creationId xmlns:p14="http://schemas.microsoft.com/office/powerpoint/2010/main" val="20853915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3273689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BE4B3D37-A6D0-4E5D-8767-D0518BA9B567}" type="slidenum">
              <a:rPr lang="en-US" altLang="en-US" sz="1200"/>
              <a:pPr/>
              <a:t>96</a:t>
            </a:fld>
            <a:endParaRPr lang="en-US" altLang="en-US" sz="120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609530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6834128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20627220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13585807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4895">
              <a:defRPr sz="2400">
                <a:solidFill>
                  <a:schemeClr val="tx1"/>
                </a:solidFill>
                <a:latin typeface="Times New Roman" pitchFamily="18" charset="0"/>
              </a:defRPr>
            </a:lvl1pPr>
            <a:lvl2pPr marL="746640" indent="-287168" defTabSz="934895">
              <a:defRPr sz="2400">
                <a:solidFill>
                  <a:schemeClr val="tx1"/>
                </a:solidFill>
                <a:latin typeface="Times New Roman" pitchFamily="18" charset="0"/>
              </a:defRPr>
            </a:lvl2pPr>
            <a:lvl3pPr marL="1148674" indent="-229734" defTabSz="934895">
              <a:defRPr sz="2400">
                <a:solidFill>
                  <a:schemeClr val="tx1"/>
                </a:solidFill>
                <a:latin typeface="Times New Roman" pitchFamily="18" charset="0"/>
              </a:defRPr>
            </a:lvl3pPr>
            <a:lvl4pPr marL="1608143" indent="-229734" defTabSz="934895">
              <a:defRPr sz="2400">
                <a:solidFill>
                  <a:schemeClr val="tx1"/>
                </a:solidFill>
                <a:latin typeface="Times New Roman" pitchFamily="18" charset="0"/>
              </a:defRPr>
            </a:lvl4pPr>
            <a:lvl5pPr marL="2067613" indent="-229734" defTabSz="934895">
              <a:defRPr sz="2400">
                <a:solidFill>
                  <a:schemeClr val="tx1"/>
                </a:solidFill>
                <a:latin typeface="Times New Roman" pitchFamily="18" charset="0"/>
              </a:defRPr>
            </a:lvl5pPr>
            <a:lvl6pPr marL="2527081" indent="-229734" defTabSz="934895" eaLnBrk="0" fontAlgn="base" hangingPunct="0">
              <a:spcBef>
                <a:spcPct val="0"/>
              </a:spcBef>
              <a:spcAft>
                <a:spcPct val="0"/>
              </a:spcAft>
              <a:defRPr sz="2400">
                <a:solidFill>
                  <a:schemeClr val="tx1"/>
                </a:solidFill>
                <a:latin typeface="Times New Roman" pitchFamily="18" charset="0"/>
              </a:defRPr>
            </a:lvl6pPr>
            <a:lvl7pPr marL="2986553" indent="-229734" defTabSz="934895" eaLnBrk="0" fontAlgn="base" hangingPunct="0">
              <a:spcBef>
                <a:spcPct val="0"/>
              </a:spcBef>
              <a:spcAft>
                <a:spcPct val="0"/>
              </a:spcAft>
              <a:defRPr sz="2400">
                <a:solidFill>
                  <a:schemeClr val="tx1"/>
                </a:solidFill>
                <a:latin typeface="Times New Roman" pitchFamily="18" charset="0"/>
              </a:defRPr>
            </a:lvl7pPr>
            <a:lvl8pPr marL="3446019" indent="-229734" defTabSz="934895" eaLnBrk="0" fontAlgn="base" hangingPunct="0">
              <a:spcBef>
                <a:spcPct val="0"/>
              </a:spcBef>
              <a:spcAft>
                <a:spcPct val="0"/>
              </a:spcAft>
              <a:defRPr sz="2400">
                <a:solidFill>
                  <a:schemeClr val="tx1"/>
                </a:solidFill>
                <a:latin typeface="Times New Roman" pitchFamily="18" charset="0"/>
              </a:defRPr>
            </a:lvl8pPr>
            <a:lvl9pPr marL="3905493" indent="-229734" defTabSz="934895"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107</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40578597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19371161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
        <p:nvSpPr>
          <p:cNvPr id="1177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lvl1pPr defTabSz="970398">
              <a:defRPr i="1">
                <a:solidFill>
                  <a:schemeClr val="tx1"/>
                </a:solidFill>
                <a:latin typeface="Times New Roman" pitchFamily="18" charset="0"/>
              </a:defRPr>
            </a:lvl1pPr>
            <a:lvl2pPr marL="746951" indent="-287289" defTabSz="970398">
              <a:defRPr i="1">
                <a:solidFill>
                  <a:schemeClr val="tx1"/>
                </a:solidFill>
                <a:latin typeface="Times New Roman" pitchFamily="18" charset="0"/>
              </a:defRPr>
            </a:lvl2pPr>
            <a:lvl3pPr marL="1149156" indent="-229831" defTabSz="970398">
              <a:defRPr i="1">
                <a:solidFill>
                  <a:schemeClr val="tx1"/>
                </a:solidFill>
                <a:latin typeface="Times New Roman" pitchFamily="18" charset="0"/>
              </a:defRPr>
            </a:lvl3pPr>
            <a:lvl4pPr marL="1608819" indent="-229831" defTabSz="970398">
              <a:defRPr i="1">
                <a:solidFill>
                  <a:schemeClr val="tx1"/>
                </a:solidFill>
                <a:latin typeface="Times New Roman" pitchFamily="18" charset="0"/>
              </a:defRPr>
            </a:lvl4pPr>
            <a:lvl5pPr marL="2068482" indent="-229831" defTabSz="970398">
              <a:defRPr i="1">
                <a:solidFill>
                  <a:schemeClr val="tx1"/>
                </a:solidFill>
                <a:latin typeface="Times New Roman" pitchFamily="18" charset="0"/>
              </a:defRPr>
            </a:lvl5pPr>
            <a:lvl6pPr marL="2528143" indent="-229831" algn="ctr" defTabSz="970398" eaLnBrk="0" fontAlgn="base" hangingPunct="0">
              <a:spcBef>
                <a:spcPct val="0"/>
              </a:spcBef>
              <a:spcAft>
                <a:spcPct val="0"/>
              </a:spcAft>
              <a:defRPr i="1">
                <a:solidFill>
                  <a:schemeClr val="tx1"/>
                </a:solidFill>
                <a:latin typeface="Times New Roman" pitchFamily="18" charset="0"/>
              </a:defRPr>
            </a:lvl6pPr>
            <a:lvl7pPr marL="2987805" indent="-229831" algn="ctr" defTabSz="970398" eaLnBrk="0" fontAlgn="base" hangingPunct="0">
              <a:spcBef>
                <a:spcPct val="0"/>
              </a:spcBef>
              <a:spcAft>
                <a:spcPct val="0"/>
              </a:spcAft>
              <a:defRPr i="1">
                <a:solidFill>
                  <a:schemeClr val="tx1"/>
                </a:solidFill>
                <a:latin typeface="Times New Roman" pitchFamily="18" charset="0"/>
              </a:defRPr>
            </a:lvl7pPr>
            <a:lvl8pPr marL="3447469" indent="-229831" algn="ctr" defTabSz="970398" eaLnBrk="0" fontAlgn="base" hangingPunct="0">
              <a:spcBef>
                <a:spcPct val="0"/>
              </a:spcBef>
              <a:spcAft>
                <a:spcPct val="0"/>
              </a:spcAft>
              <a:defRPr i="1">
                <a:solidFill>
                  <a:schemeClr val="tx1"/>
                </a:solidFill>
                <a:latin typeface="Times New Roman" pitchFamily="18" charset="0"/>
              </a:defRPr>
            </a:lvl8pPr>
            <a:lvl9pPr marL="3907131" indent="-229831" algn="ctr" defTabSz="970398" eaLnBrk="0" fontAlgn="base" hangingPunct="0">
              <a:spcBef>
                <a:spcPct val="0"/>
              </a:spcBef>
              <a:spcAft>
                <a:spcPct val="0"/>
              </a:spcAft>
              <a:defRPr i="1">
                <a:solidFill>
                  <a:schemeClr val="tx1"/>
                </a:solidFill>
                <a:latin typeface="Times New Roman" pitchFamily="18" charset="0"/>
              </a:defRPr>
            </a:lvl9pPr>
          </a:lstStyle>
          <a:p>
            <a:fld id="{13905A14-1484-4E41-AF18-621A68043303}" type="slidenum">
              <a:rPr lang="en-US" i="0" smtClean="0"/>
              <a:pPr/>
              <a:t>109</a:t>
            </a:fld>
            <a:endParaRPr lang="en-US" i="0"/>
          </a:p>
        </p:txBody>
      </p:sp>
    </p:spTree>
    <p:extLst>
      <p:ext uri="{BB962C8B-B14F-4D97-AF65-F5344CB8AC3E}">
        <p14:creationId xmlns:p14="http://schemas.microsoft.com/office/powerpoint/2010/main" val="4283306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7"/>
          <p:cNvSpPr txBox="1">
            <a:spLocks noGrp="1" noChangeArrowheads="1"/>
          </p:cNvSpPr>
          <p:nvPr/>
        </p:nvSpPr>
        <p:spPr bwMode="auto">
          <a:xfrm>
            <a:off x="3957866" y="8820131"/>
            <a:ext cx="3027136"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3" tIns="46457" rIns="92913" bIns="46457" anchor="b"/>
          <a:lstStyle>
            <a:lvl1pPr defTabSz="966788">
              <a:defRPr i="1">
                <a:solidFill>
                  <a:schemeClr val="tx1"/>
                </a:solidFill>
                <a:latin typeface="Times New Roman" pitchFamily="18" charset="0"/>
              </a:defRPr>
            </a:lvl1pPr>
            <a:lvl2pPr marL="742950" indent="-285750" defTabSz="966788">
              <a:defRPr i="1">
                <a:solidFill>
                  <a:schemeClr val="tx1"/>
                </a:solidFill>
                <a:latin typeface="Times New Roman" pitchFamily="18" charset="0"/>
              </a:defRPr>
            </a:lvl2pPr>
            <a:lvl3pPr marL="1143000" indent="-228600" defTabSz="966788">
              <a:defRPr i="1">
                <a:solidFill>
                  <a:schemeClr val="tx1"/>
                </a:solidFill>
                <a:latin typeface="Times New Roman" pitchFamily="18" charset="0"/>
              </a:defRPr>
            </a:lvl3pPr>
            <a:lvl4pPr marL="1600200" indent="-228600" defTabSz="966788">
              <a:defRPr i="1">
                <a:solidFill>
                  <a:schemeClr val="tx1"/>
                </a:solidFill>
                <a:latin typeface="Times New Roman" pitchFamily="18" charset="0"/>
              </a:defRPr>
            </a:lvl4pPr>
            <a:lvl5pPr marL="2057400" indent="-228600" defTabSz="966788">
              <a:defRPr i="1">
                <a:solidFill>
                  <a:schemeClr val="tx1"/>
                </a:solidFill>
                <a:latin typeface="Times New Roman" pitchFamily="18" charset="0"/>
              </a:defRPr>
            </a:lvl5pPr>
            <a:lvl6pPr marL="2514600" indent="-228600" algn="ctr" defTabSz="966788" eaLnBrk="0" fontAlgn="base" hangingPunct="0">
              <a:spcBef>
                <a:spcPct val="0"/>
              </a:spcBef>
              <a:spcAft>
                <a:spcPct val="0"/>
              </a:spcAft>
              <a:defRPr i="1">
                <a:solidFill>
                  <a:schemeClr val="tx1"/>
                </a:solidFill>
                <a:latin typeface="Times New Roman" pitchFamily="18" charset="0"/>
              </a:defRPr>
            </a:lvl6pPr>
            <a:lvl7pPr marL="2971800" indent="-228600" algn="ctr" defTabSz="966788" eaLnBrk="0" fontAlgn="base" hangingPunct="0">
              <a:spcBef>
                <a:spcPct val="0"/>
              </a:spcBef>
              <a:spcAft>
                <a:spcPct val="0"/>
              </a:spcAft>
              <a:defRPr i="1">
                <a:solidFill>
                  <a:schemeClr val="tx1"/>
                </a:solidFill>
                <a:latin typeface="Times New Roman" pitchFamily="18" charset="0"/>
              </a:defRPr>
            </a:lvl7pPr>
            <a:lvl8pPr marL="3429000" indent="-228600" algn="ctr" defTabSz="966788" eaLnBrk="0" fontAlgn="base" hangingPunct="0">
              <a:spcBef>
                <a:spcPct val="0"/>
              </a:spcBef>
              <a:spcAft>
                <a:spcPct val="0"/>
              </a:spcAft>
              <a:defRPr i="1">
                <a:solidFill>
                  <a:schemeClr val="tx1"/>
                </a:solidFill>
                <a:latin typeface="Times New Roman" pitchFamily="18" charset="0"/>
              </a:defRPr>
            </a:lvl8pPr>
            <a:lvl9pPr marL="3886200" indent="-228600" algn="ctr" defTabSz="966788" eaLnBrk="0" fontAlgn="base" hangingPunct="0">
              <a:spcBef>
                <a:spcPct val="0"/>
              </a:spcBef>
              <a:spcAft>
                <a:spcPct val="0"/>
              </a:spcAft>
              <a:defRPr i="1">
                <a:solidFill>
                  <a:schemeClr val="tx1"/>
                </a:solidFill>
                <a:latin typeface="Times New Roman" pitchFamily="18" charset="0"/>
              </a:defRPr>
            </a:lvl9pPr>
          </a:lstStyle>
          <a:p>
            <a:pPr algn="r"/>
            <a:fld id="{BA148CFA-8B1E-4B60-B013-118D7761A606}" type="slidenum">
              <a:rPr lang="en-US" sz="1200" i="0"/>
              <a:pPr algn="r"/>
              <a:t>111</a:t>
            </a:fld>
            <a:endParaRPr lang="en-US" sz="1200" i="0"/>
          </a:p>
        </p:txBody>
      </p:sp>
      <p:sp>
        <p:nvSpPr>
          <p:cNvPr id="822275" name="Rectangle 2"/>
          <p:cNvSpPr>
            <a:spLocks noGrp="1" noRot="1" noChangeAspect="1" noChangeArrowheads="1" noTextEdit="1"/>
          </p:cNvSpPr>
          <p:nvPr>
            <p:ph type="sldImg"/>
          </p:nvPr>
        </p:nvSpPr>
        <p:spPr>
          <a:xfrm>
            <a:off x="1171575" y="695325"/>
            <a:ext cx="4643438" cy="3482975"/>
          </a:xfrm>
          <a:ln/>
        </p:spPr>
      </p:sp>
      <p:sp>
        <p:nvSpPr>
          <p:cNvPr id="822276" name="Rectangle 3"/>
          <p:cNvSpPr>
            <a:spLocks noGrp="1" noChangeArrowheads="1"/>
          </p:cNvSpPr>
          <p:nvPr>
            <p:ph type="body" idx="1"/>
          </p:nvPr>
        </p:nvSpPr>
        <p:spPr>
          <a:xfrm>
            <a:off x="932246" y="4410067"/>
            <a:ext cx="5120514" cy="417827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92913" tIns="46457" rIns="92913" bIns="46457"/>
          <a:lstStyle/>
          <a:p>
            <a:endParaRPr lang="en-US"/>
          </a:p>
        </p:txBody>
      </p:sp>
    </p:spTree>
    <p:extLst>
      <p:ext uri="{BB962C8B-B14F-4D97-AF65-F5344CB8AC3E}">
        <p14:creationId xmlns:p14="http://schemas.microsoft.com/office/powerpoint/2010/main" val="39358204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4895">
              <a:defRPr sz="2400">
                <a:solidFill>
                  <a:schemeClr val="tx1"/>
                </a:solidFill>
                <a:latin typeface="Times New Roman" pitchFamily="18" charset="0"/>
              </a:defRPr>
            </a:lvl1pPr>
            <a:lvl2pPr marL="746640" indent="-287168" defTabSz="934895">
              <a:defRPr sz="2400">
                <a:solidFill>
                  <a:schemeClr val="tx1"/>
                </a:solidFill>
                <a:latin typeface="Times New Roman" pitchFamily="18" charset="0"/>
              </a:defRPr>
            </a:lvl2pPr>
            <a:lvl3pPr marL="1148674" indent="-229734" defTabSz="934895">
              <a:defRPr sz="2400">
                <a:solidFill>
                  <a:schemeClr val="tx1"/>
                </a:solidFill>
                <a:latin typeface="Times New Roman" pitchFamily="18" charset="0"/>
              </a:defRPr>
            </a:lvl3pPr>
            <a:lvl4pPr marL="1608143" indent="-229734" defTabSz="934895">
              <a:defRPr sz="2400">
                <a:solidFill>
                  <a:schemeClr val="tx1"/>
                </a:solidFill>
                <a:latin typeface="Times New Roman" pitchFamily="18" charset="0"/>
              </a:defRPr>
            </a:lvl4pPr>
            <a:lvl5pPr marL="2067613" indent="-229734" defTabSz="934895">
              <a:defRPr sz="2400">
                <a:solidFill>
                  <a:schemeClr val="tx1"/>
                </a:solidFill>
                <a:latin typeface="Times New Roman" pitchFamily="18" charset="0"/>
              </a:defRPr>
            </a:lvl5pPr>
            <a:lvl6pPr marL="2527081" indent="-229734" defTabSz="934895" eaLnBrk="0" fontAlgn="base" hangingPunct="0">
              <a:spcBef>
                <a:spcPct val="0"/>
              </a:spcBef>
              <a:spcAft>
                <a:spcPct val="0"/>
              </a:spcAft>
              <a:defRPr sz="2400">
                <a:solidFill>
                  <a:schemeClr val="tx1"/>
                </a:solidFill>
                <a:latin typeface="Times New Roman" pitchFamily="18" charset="0"/>
              </a:defRPr>
            </a:lvl6pPr>
            <a:lvl7pPr marL="2986553" indent="-229734" defTabSz="934895" eaLnBrk="0" fontAlgn="base" hangingPunct="0">
              <a:spcBef>
                <a:spcPct val="0"/>
              </a:spcBef>
              <a:spcAft>
                <a:spcPct val="0"/>
              </a:spcAft>
              <a:defRPr sz="2400">
                <a:solidFill>
                  <a:schemeClr val="tx1"/>
                </a:solidFill>
                <a:latin typeface="Times New Roman" pitchFamily="18" charset="0"/>
              </a:defRPr>
            </a:lvl7pPr>
            <a:lvl8pPr marL="3446019" indent="-229734" defTabSz="934895" eaLnBrk="0" fontAlgn="base" hangingPunct="0">
              <a:spcBef>
                <a:spcPct val="0"/>
              </a:spcBef>
              <a:spcAft>
                <a:spcPct val="0"/>
              </a:spcAft>
              <a:defRPr sz="2400">
                <a:solidFill>
                  <a:schemeClr val="tx1"/>
                </a:solidFill>
                <a:latin typeface="Times New Roman" pitchFamily="18" charset="0"/>
              </a:defRPr>
            </a:lvl8pPr>
            <a:lvl9pPr marL="3905493" indent="-229734" defTabSz="934895"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113</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3937504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Grp="1" noRot="1" noChangeAspect="1" noChangeArrowheads="1" noTextEdit="1"/>
          </p:cNvSpPr>
          <p:nvPr>
            <p:ph type="sldImg"/>
          </p:nvPr>
        </p:nvSpPr>
        <p:spPr>
          <a:ln/>
        </p:spPr>
      </p:sp>
      <p:sp>
        <p:nvSpPr>
          <p:cNvPr id="5898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dirty="0"/>
          </a:p>
        </p:txBody>
      </p:sp>
    </p:spTree>
    <p:extLst>
      <p:ext uri="{BB962C8B-B14F-4D97-AF65-F5344CB8AC3E}">
        <p14:creationId xmlns:p14="http://schemas.microsoft.com/office/powerpoint/2010/main" val="38263414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37527763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3919968" y="8807850"/>
            <a:ext cx="3037747" cy="49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97031" tIns="48515" rIns="97031" bIns="48515" anchor="b"/>
          <a:lstStyle>
            <a:lvl1pPr defTabSz="1008063">
              <a:defRPr i="1">
                <a:solidFill>
                  <a:schemeClr val="tx1"/>
                </a:solidFill>
                <a:latin typeface="Times New Roman" pitchFamily="18" charset="0"/>
              </a:defRPr>
            </a:lvl1pPr>
            <a:lvl2pPr marL="742950" indent="-285750" defTabSz="1008063">
              <a:defRPr i="1">
                <a:solidFill>
                  <a:schemeClr val="tx1"/>
                </a:solidFill>
                <a:latin typeface="Times New Roman" pitchFamily="18" charset="0"/>
              </a:defRPr>
            </a:lvl2pPr>
            <a:lvl3pPr marL="1143000" indent="-228600" defTabSz="1008063">
              <a:defRPr i="1">
                <a:solidFill>
                  <a:schemeClr val="tx1"/>
                </a:solidFill>
                <a:latin typeface="Times New Roman" pitchFamily="18" charset="0"/>
              </a:defRPr>
            </a:lvl3pPr>
            <a:lvl4pPr marL="1600200" indent="-228600" defTabSz="1008063">
              <a:defRPr i="1">
                <a:solidFill>
                  <a:schemeClr val="tx1"/>
                </a:solidFill>
                <a:latin typeface="Times New Roman" pitchFamily="18" charset="0"/>
              </a:defRPr>
            </a:lvl4pPr>
            <a:lvl5pPr marL="2057400" indent="-228600" defTabSz="1008063">
              <a:defRPr i="1">
                <a:solidFill>
                  <a:schemeClr val="tx1"/>
                </a:solidFill>
                <a:latin typeface="Times New Roman" pitchFamily="18" charset="0"/>
              </a:defRPr>
            </a:lvl5pPr>
            <a:lvl6pPr marL="2514600" indent="-228600" algn="ctr" defTabSz="1008063" eaLnBrk="0" fontAlgn="base" hangingPunct="0">
              <a:spcBef>
                <a:spcPct val="0"/>
              </a:spcBef>
              <a:spcAft>
                <a:spcPct val="0"/>
              </a:spcAft>
              <a:defRPr i="1">
                <a:solidFill>
                  <a:schemeClr val="tx1"/>
                </a:solidFill>
                <a:latin typeface="Times New Roman" pitchFamily="18" charset="0"/>
              </a:defRPr>
            </a:lvl6pPr>
            <a:lvl7pPr marL="2971800" indent="-228600" algn="ctr" defTabSz="1008063" eaLnBrk="0" fontAlgn="base" hangingPunct="0">
              <a:spcBef>
                <a:spcPct val="0"/>
              </a:spcBef>
              <a:spcAft>
                <a:spcPct val="0"/>
              </a:spcAft>
              <a:defRPr i="1">
                <a:solidFill>
                  <a:schemeClr val="tx1"/>
                </a:solidFill>
                <a:latin typeface="Times New Roman" pitchFamily="18" charset="0"/>
              </a:defRPr>
            </a:lvl7pPr>
            <a:lvl8pPr marL="3429000" indent="-228600" algn="ctr" defTabSz="1008063" eaLnBrk="0" fontAlgn="base" hangingPunct="0">
              <a:spcBef>
                <a:spcPct val="0"/>
              </a:spcBef>
              <a:spcAft>
                <a:spcPct val="0"/>
              </a:spcAft>
              <a:defRPr i="1">
                <a:solidFill>
                  <a:schemeClr val="tx1"/>
                </a:solidFill>
                <a:latin typeface="Times New Roman" pitchFamily="18" charset="0"/>
              </a:defRPr>
            </a:lvl8pPr>
            <a:lvl9pPr marL="3886200" indent="-228600" algn="ctr" defTabSz="1008063" eaLnBrk="0" fontAlgn="base" hangingPunct="0">
              <a:spcBef>
                <a:spcPct val="0"/>
              </a:spcBef>
              <a:spcAft>
                <a:spcPct val="0"/>
              </a:spcAft>
              <a:defRPr i="1">
                <a:solidFill>
                  <a:schemeClr val="tx1"/>
                </a:solidFill>
                <a:latin typeface="Times New Roman" pitchFamily="18" charset="0"/>
              </a:defRPr>
            </a:lvl9pPr>
          </a:lstStyle>
          <a:p>
            <a:pPr algn="r"/>
            <a:fld id="{00DA394A-045C-4DBB-A6DD-995EB8C3461A}" type="slidenum">
              <a:rPr lang="en-US" sz="1300" i="0"/>
              <a:pPr algn="r"/>
              <a:t>117</a:t>
            </a:fld>
            <a:endParaRPr lang="en-US" sz="1300" i="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r>
              <a:rPr lang="en-US"/>
              <a:t>This is the dispatch room for Schneider National, one of the largest truckload motor carriers in the U.S.</a:t>
            </a:r>
          </a:p>
        </p:txBody>
      </p:sp>
    </p:spTree>
    <p:extLst>
      <p:ext uri="{BB962C8B-B14F-4D97-AF65-F5344CB8AC3E}">
        <p14:creationId xmlns:p14="http://schemas.microsoft.com/office/powerpoint/2010/main" val="31393235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B98F24-1F84-4031-8635-B73CBECFEB13}" type="slidenum">
              <a:rPr lang="en-US"/>
              <a:pPr/>
              <a:t>118</a:t>
            </a:fld>
            <a:endParaRPr lang="en-US"/>
          </a:p>
        </p:txBody>
      </p:sp>
      <p:sp>
        <p:nvSpPr>
          <p:cNvPr id="3855362" name="Rectangle 2"/>
          <p:cNvSpPr>
            <a:spLocks noGrp="1" noRot="1" noChangeAspect="1" noChangeArrowheads="1" noTextEdit="1"/>
          </p:cNvSpPr>
          <p:nvPr>
            <p:ph type="sldImg"/>
          </p:nvPr>
        </p:nvSpPr>
        <p:spPr>
          <a:ln/>
        </p:spPr>
      </p:sp>
      <p:sp>
        <p:nvSpPr>
          <p:cNvPr id="3855363" name="Rectangle 3"/>
          <p:cNvSpPr>
            <a:spLocks noGrp="1" noChangeArrowheads="1"/>
          </p:cNvSpPr>
          <p:nvPr>
            <p:ph type="body" idx="1"/>
          </p:nvPr>
        </p:nvSpPr>
        <p:spPr/>
        <p:txBody>
          <a:bodyPr/>
          <a:lstStyle/>
          <a:p>
            <a:r>
              <a:rPr lang="en-US"/>
              <a:t>… to tasks (loads, trains, flights).</a:t>
            </a:r>
          </a:p>
        </p:txBody>
      </p:sp>
    </p:spTree>
    <p:extLst>
      <p:ext uri="{BB962C8B-B14F-4D97-AF65-F5344CB8AC3E}">
        <p14:creationId xmlns:p14="http://schemas.microsoft.com/office/powerpoint/2010/main" val="12437390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4D75C7-CCFF-4FC9-B50B-D65DF1A76B18}" type="slidenum">
              <a:rPr lang="en-US"/>
              <a:pPr/>
              <a:t>119</a:t>
            </a:fld>
            <a:endParaRPr lang="en-US"/>
          </a:p>
        </p:txBody>
      </p:sp>
      <p:sp>
        <p:nvSpPr>
          <p:cNvPr id="3857410" name="Rectangle 2"/>
          <p:cNvSpPr>
            <a:spLocks noGrp="1" noRot="1" noChangeAspect="1" noChangeArrowheads="1" noTextEdit="1"/>
          </p:cNvSpPr>
          <p:nvPr>
            <p:ph type="sldImg"/>
          </p:nvPr>
        </p:nvSpPr>
        <p:spPr>
          <a:ln/>
        </p:spPr>
      </p:sp>
      <p:sp>
        <p:nvSpPr>
          <p:cNvPr id="3857411" name="Rectangle 3"/>
          <p:cNvSpPr>
            <a:spLocks noGrp="1" noChangeArrowheads="1"/>
          </p:cNvSpPr>
          <p:nvPr>
            <p:ph type="body" idx="1"/>
          </p:nvPr>
        </p:nvSpPr>
        <p:spPr/>
        <p:txBody>
          <a:bodyPr/>
          <a:lstStyle/>
          <a:p>
            <a:r>
              <a:rPr lang="en-US"/>
              <a:t>After we make a decision at time t, we then have to do it again at t+1 and t+2</a:t>
            </a:r>
          </a:p>
        </p:txBody>
      </p:sp>
    </p:spTree>
    <p:extLst>
      <p:ext uri="{BB962C8B-B14F-4D97-AF65-F5344CB8AC3E}">
        <p14:creationId xmlns:p14="http://schemas.microsoft.com/office/powerpoint/2010/main" val="30608828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120</a:t>
            </a:fld>
            <a:endParaRPr lang="en-US"/>
          </a:p>
        </p:txBody>
      </p:sp>
    </p:spTree>
    <p:extLst>
      <p:ext uri="{BB962C8B-B14F-4D97-AF65-F5344CB8AC3E}">
        <p14:creationId xmlns:p14="http://schemas.microsoft.com/office/powerpoint/2010/main" val="13902825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121</a:t>
            </a:fld>
            <a:endParaRPr lang="en-US"/>
          </a:p>
        </p:txBody>
      </p:sp>
    </p:spTree>
    <p:extLst>
      <p:ext uri="{BB962C8B-B14F-4D97-AF65-F5344CB8AC3E}">
        <p14:creationId xmlns:p14="http://schemas.microsoft.com/office/powerpoint/2010/main" val="20640710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122</a:t>
            </a:fld>
            <a:endParaRPr lang="en-US"/>
          </a:p>
        </p:txBody>
      </p:sp>
    </p:spTree>
    <p:extLst>
      <p:ext uri="{BB962C8B-B14F-4D97-AF65-F5344CB8AC3E}">
        <p14:creationId xmlns:p14="http://schemas.microsoft.com/office/powerpoint/2010/main" val="16460853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126</a:t>
            </a:fld>
            <a:endParaRPr lang="en-US" dirty="0"/>
          </a:p>
        </p:txBody>
      </p:sp>
    </p:spTree>
    <p:extLst>
      <p:ext uri="{BB962C8B-B14F-4D97-AF65-F5344CB8AC3E}">
        <p14:creationId xmlns:p14="http://schemas.microsoft.com/office/powerpoint/2010/main" val="20059467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15295700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txBox="1">
            <a:spLocks noGrp="1" noChangeArrowheads="1"/>
          </p:cNvSpPr>
          <p:nvPr/>
        </p:nvSpPr>
        <p:spPr bwMode="auto">
          <a:xfrm>
            <a:off x="4103937" y="9109336"/>
            <a:ext cx="3182576" cy="508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898" tIns="50448" rIns="100898" bIns="50448" anchor="b"/>
          <a:lstStyle>
            <a:lvl1pPr defTabSz="965200">
              <a:defRPr i="1">
                <a:solidFill>
                  <a:schemeClr val="tx1"/>
                </a:solidFill>
                <a:latin typeface="Times New Roman" pitchFamily="18" charset="0"/>
              </a:defRPr>
            </a:lvl1pPr>
            <a:lvl2pPr marL="742950" indent="-285750" defTabSz="965200">
              <a:defRPr i="1">
                <a:solidFill>
                  <a:schemeClr val="tx1"/>
                </a:solidFill>
                <a:latin typeface="Times New Roman" pitchFamily="18" charset="0"/>
              </a:defRPr>
            </a:lvl2pPr>
            <a:lvl3pPr marL="1143000" indent="-228600" defTabSz="965200">
              <a:defRPr i="1">
                <a:solidFill>
                  <a:schemeClr val="tx1"/>
                </a:solidFill>
                <a:latin typeface="Times New Roman" pitchFamily="18" charset="0"/>
              </a:defRPr>
            </a:lvl3pPr>
            <a:lvl4pPr marL="1600200" indent="-228600" defTabSz="965200">
              <a:defRPr i="1">
                <a:solidFill>
                  <a:schemeClr val="tx1"/>
                </a:solidFill>
                <a:latin typeface="Times New Roman" pitchFamily="18" charset="0"/>
              </a:defRPr>
            </a:lvl4pPr>
            <a:lvl5pPr marL="2057400" indent="-228600" defTabSz="965200">
              <a:defRPr i="1">
                <a:solidFill>
                  <a:schemeClr val="tx1"/>
                </a:solidFill>
                <a:latin typeface="Times New Roman" pitchFamily="18" charset="0"/>
              </a:defRPr>
            </a:lvl5pPr>
            <a:lvl6pPr marL="2514600" indent="-228600" algn="ctr" defTabSz="965200" eaLnBrk="0" fontAlgn="base" hangingPunct="0">
              <a:spcBef>
                <a:spcPct val="0"/>
              </a:spcBef>
              <a:spcAft>
                <a:spcPct val="0"/>
              </a:spcAft>
              <a:defRPr i="1">
                <a:solidFill>
                  <a:schemeClr val="tx1"/>
                </a:solidFill>
                <a:latin typeface="Times New Roman" pitchFamily="18" charset="0"/>
              </a:defRPr>
            </a:lvl6pPr>
            <a:lvl7pPr marL="2971800" indent="-228600" algn="ctr" defTabSz="965200" eaLnBrk="0" fontAlgn="base" hangingPunct="0">
              <a:spcBef>
                <a:spcPct val="0"/>
              </a:spcBef>
              <a:spcAft>
                <a:spcPct val="0"/>
              </a:spcAft>
              <a:defRPr i="1">
                <a:solidFill>
                  <a:schemeClr val="tx1"/>
                </a:solidFill>
                <a:latin typeface="Times New Roman" pitchFamily="18" charset="0"/>
              </a:defRPr>
            </a:lvl7pPr>
            <a:lvl8pPr marL="3429000" indent="-228600" algn="ctr" defTabSz="965200" eaLnBrk="0" fontAlgn="base" hangingPunct="0">
              <a:spcBef>
                <a:spcPct val="0"/>
              </a:spcBef>
              <a:spcAft>
                <a:spcPct val="0"/>
              </a:spcAft>
              <a:defRPr i="1">
                <a:solidFill>
                  <a:schemeClr val="tx1"/>
                </a:solidFill>
                <a:latin typeface="Times New Roman" pitchFamily="18" charset="0"/>
              </a:defRPr>
            </a:lvl8pPr>
            <a:lvl9pPr marL="3886200" indent="-228600" algn="ctr" defTabSz="965200" eaLnBrk="0" fontAlgn="base" hangingPunct="0">
              <a:spcBef>
                <a:spcPct val="0"/>
              </a:spcBef>
              <a:spcAft>
                <a:spcPct val="0"/>
              </a:spcAft>
              <a:defRPr i="1">
                <a:solidFill>
                  <a:schemeClr val="tx1"/>
                </a:solidFill>
                <a:latin typeface="Times New Roman" pitchFamily="18" charset="0"/>
              </a:defRPr>
            </a:lvl9pPr>
          </a:lstStyle>
          <a:p>
            <a:pPr algn="r"/>
            <a:fld id="{7E6A6C3E-DB90-4876-8072-42C24B0D566E}" type="slidenum">
              <a:rPr lang="en-US" sz="1400" i="0"/>
              <a:pPr algn="r"/>
              <a:t>132</a:t>
            </a:fld>
            <a:endParaRPr lang="en-US" sz="1400" i="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r>
              <a:rPr lang="en-US"/>
              <a:t>This slide is animated to show how we are graphically depicting the hourly dispatch problem.  Transition to next slide.</a:t>
            </a:r>
          </a:p>
        </p:txBody>
      </p:sp>
    </p:spTree>
    <p:extLst>
      <p:ext uri="{BB962C8B-B14F-4D97-AF65-F5344CB8AC3E}">
        <p14:creationId xmlns:p14="http://schemas.microsoft.com/office/powerpoint/2010/main" val="3081602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Grp="1" noRot="1" noChangeAspect="1" noChangeArrowheads="1" noTextEdit="1"/>
          </p:cNvSpPr>
          <p:nvPr>
            <p:ph type="sldImg"/>
          </p:nvPr>
        </p:nvSpPr>
        <p:spPr>
          <a:ln/>
        </p:spPr>
      </p:sp>
      <p:sp>
        <p:nvSpPr>
          <p:cNvPr id="5898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dirty="0"/>
          </a:p>
        </p:txBody>
      </p:sp>
    </p:spTree>
    <p:extLst>
      <p:ext uri="{BB962C8B-B14F-4D97-AF65-F5344CB8AC3E}">
        <p14:creationId xmlns:p14="http://schemas.microsoft.com/office/powerpoint/2010/main" val="12188627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txBox="1">
            <a:spLocks noGrp="1" noChangeArrowheads="1"/>
          </p:cNvSpPr>
          <p:nvPr/>
        </p:nvSpPr>
        <p:spPr bwMode="auto">
          <a:xfrm>
            <a:off x="4103937" y="9109336"/>
            <a:ext cx="3182576" cy="508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898" tIns="50448" rIns="100898" bIns="50448" anchor="b"/>
          <a:lstStyle>
            <a:lvl1pPr defTabSz="965200">
              <a:defRPr i="1">
                <a:solidFill>
                  <a:schemeClr val="tx1"/>
                </a:solidFill>
                <a:latin typeface="Times New Roman" pitchFamily="18" charset="0"/>
              </a:defRPr>
            </a:lvl1pPr>
            <a:lvl2pPr marL="742950" indent="-285750" defTabSz="965200">
              <a:defRPr i="1">
                <a:solidFill>
                  <a:schemeClr val="tx1"/>
                </a:solidFill>
                <a:latin typeface="Times New Roman" pitchFamily="18" charset="0"/>
              </a:defRPr>
            </a:lvl2pPr>
            <a:lvl3pPr marL="1143000" indent="-228600" defTabSz="965200">
              <a:defRPr i="1">
                <a:solidFill>
                  <a:schemeClr val="tx1"/>
                </a:solidFill>
                <a:latin typeface="Times New Roman" pitchFamily="18" charset="0"/>
              </a:defRPr>
            </a:lvl3pPr>
            <a:lvl4pPr marL="1600200" indent="-228600" defTabSz="965200">
              <a:defRPr i="1">
                <a:solidFill>
                  <a:schemeClr val="tx1"/>
                </a:solidFill>
                <a:latin typeface="Times New Roman" pitchFamily="18" charset="0"/>
              </a:defRPr>
            </a:lvl4pPr>
            <a:lvl5pPr marL="2057400" indent="-228600" defTabSz="965200">
              <a:defRPr i="1">
                <a:solidFill>
                  <a:schemeClr val="tx1"/>
                </a:solidFill>
                <a:latin typeface="Times New Roman" pitchFamily="18" charset="0"/>
              </a:defRPr>
            </a:lvl5pPr>
            <a:lvl6pPr marL="2514600" indent="-228600" algn="ctr" defTabSz="965200" eaLnBrk="0" fontAlgn="base" hangingPunct="0">
              <a:spcBef>
                <a:spcPct val="0"/>
              </a:spcBef>
              <a:spcAft>
                <a:spcPct val="0"/>
              </a:spcAft>
              <a:defRPr i="1">
                <a:solidFill>
                  <a:schemeClr val="tx1"/>
                </a:solidFill>
                <a:latin typeface="Times New Roman" pitchFamily="18" charset="0"/>
              </a:defRPr>
            </a:lvl6pPr>
            <a:lvl7pPr marL="2971800" indent="-228600" algn="ctr" defTabSz="965200" eaLnBrk="0" fontAlgn="base" hangingPunct="0">
              <a:spcBef>
                <a:spcPct val="0"/>
              </a:spcBef>
              <a:spcAft>
                <a:spcPct val="0"/>
              </a:spcAft>
              <a:defRPr i="1">
                <a:solidFill>
                  <a:schemeClr val="tx1"/>
                </a:solidFill>
                <a:latin typeface="Times New Roman" pitchFamily="18" charset="0"/>
              </a:defRPr>
            </a:lvl7pPr>
            <a:lvl8pPr marL="3429000" indent="-228600" algn="ctr" defTabSz="965200" eaLnBrk="0" fontAlgn="base" hangingPunct="0">
              <a:spcBef>
                <a:spcPct val="0"/>
              </a:spcBef>
              <a:spcAft>
                <a:spcPct val="0"/>
              </a:spcAft>
              <a:defRPr i="1">
                <a:solidFill>
                  <a:schemeClr val="tx1"/>
                </a:solidFill>
                <a:latin typeface="Times New Roman" pitchFamily="18" charset="0"/>
              </a:defRPr>
            </a:lvl8pPr>
            <a:lvl9pPr marL="3886200" indent="-228600" algn="ctr" defTabSz="965200" eaLnBrk="0" fontAlgn="base" hangingPunct="0">
              <a:spcBef>
                <a:spcPct val="0"/>
              </a:spcBef>
              <a:spcAft>
                <a:spcPct val="0"/>
              </a:spcAft>
              <a:defRPr i="1">
                <a:solidFill>
                  <a:schemeClr val="tx1"/>
                </a:solidFill>
                <a:latin typeface="Times New Roman" pitchFamily="18" charset="0"/>
              </a:defRPr>
            </a:lvl9pPr>
          </a:lstStyle>
          <a:p>
            <a:pPr algn="r"/>
            <a:fld id="{7E6A6C3E-DB90-4876-8072-42C24B0D566E}" type="slidenum">
              <a:rPr lang="en-US" sz="1400" i="0"/>
              <a:pPr algn="r"/>
              <a:t>133</a:t>
            </a:fld>
            <a:endParaRPr lang="en-US" sz="1400" i="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r>
              <a:rPr lang="en-US"/>
              <a:t>This slide is animated to show how we are graphically depicting the hourly dispatch problem.  Transition to next slide.</a:t>
            </a:r>
          </a:p>
        </p:txBody>
      </p:sp>
    </p:spTree>
    <p:extLst>
      <p:ext uri="{BB962C8B-B14F-4D97-AF65-F5344CB8AC3E}">
        <p14:creationId xmlns:p14="http://schemas.microsoft.com/office/powerpoint/2010/main" val="12970196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txBox="1">
            <a:spLocks noGrp="1" noChangeArrowheads="1"/>
          </p:cNvSpPr>
          <p:nvPr/>
        </p:nvSpPr>
        <p:spPr bwMode="auto">
          <a:xfrm>
            <a:off x="4103937" y="9109336"/>
            <a:ext cx="3182576" cy="508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898" tIns="50448" rIns="100898" bIns="50448" anchor="b"/>
          <a:lstStyle>
            <a:lvl1pPr defTabSz="965200">
              <a:defRPr i="1">
                <a:solidFill>
                  <a:schemeClr val="tx1"/>
                </a:solidFill>
                <a:latin typeface="Times New Roman" pitchFamily="18" charset="0"/>
              </a:defRPr>
            </a:lvl1pPr>
            <a:lvl2pPr marL="742950" indent="-285750" defTabSz="965200">
              <a:defRPr i="1">
                <a:solidFill>
                  <a:schemeClr val="tx1"/>
                </a:solidFill>
                <a:latin typeface="Times New Roman" pitchFamily="18" charset="0"/>
              </a:defRPr>
            </a:lvl2pPr>
            <a:lvl3pPr marL="1143000" indent="-228600" defTabSz="965200">
              <a:defRPr i="1">
                <a:solidFill>
                  <a:schemeClr val="tx1"/>
                </a:solidFill>
                <a:latin typeface="Times New Roman" pitchFamily="18" charset="0"/>
              </a:defRPr>
            </a:lvl3pPr>
            <a:lvl4pPr marL="1600200" indent="-228600" defTabSz="965200">
              <a:defRPr i="1">
                <a:solidFill>
                  <a:schemeClr val="tx1"/>
                </a:solidFill>
                <a:latin typeface="Times New Roman" pitchFamily="18" charset="0"/>
              </a:defRPr>
            </a:lvl4pPr>
            <a:lvl5pPr marL="2057400" indent="-228600" defTabSz="965200">
              <a:defRPr i="1">
                <a:solidFill>
                  <a:schemeClr val="tx1"/>
                </a:solidFill>
                <a:latin typeface="Times New Roman" pitchFamily="18" charset="0"/>
              </a:defRPr>
            </a:lvl5pPr>
            <a:lvl6pPr marL="2514600" indent="-228600" algn="ctr" defTabSz="965200" eaLnBrk="0" fontAlgn="base" hangingPunct="0">
              <a:spcBef>
                <a:spcPct val="0"/>
              </a:spcBef>
              <a:spcAft>
                <a:spcPct val="0"/>
              </a:spcAft>
              <a:defRPr i="1">
                <a:solidFill>
                  <a:schemeClr val="tx1"/>
                </a:solidFill>
                <a:latin typeface="Times New Roman" pitchFamily="18" charset="0"/>
              </a:defRPr>
            </a:lvl6pPr>
            <a:lvl7pPr marL="2971800" indent="-228600" algn="ctr" defTabSz="965200" eaLnBrk="0" fontAlgn="base" hangingPunct="0">
              <a:spcBef>
                <a:spcPct val="0"/>
              </a:spcBef>
              <a:spcAft>
                <a:spcPct val="0"/>
              </a:spcAft>
              <a:defRPr i="1">
                <a:solidFill>
                  <a:schemeClr val="tx1"/>
                </a:solidFill>
                <a:latin typeface="Times New Roman" pitchFamily="18" charset="0"/>
              </a:defRPr>
            </a:lvl7pPr>
            <a:lvl8pPr marL="3429000" indent="-228600" algn="ctr" defTabSz="965200" eaLnBrk="0" fontAlgn="base" hangingPunct="0">
              <a:spcBef>
                <a:spcPct val="0"/>
              </a:spcBef>
              <a:spcAft>
                <a:spcPct val="0"/>
              </a:spcAft>
              <a:defRPr i="1">
                <a:solidFill>
                  <a:schemeClr val="tx1"/>
                </a:solidFill>
                <a:latin typeface="Times New Roman" pitchFamily="18" charset="0"/>
              </a:defRPr>
            </a:lvl8pPr>
            <a:lvl9pPr marL="3886200" indent="-228600" algn="ctr" defTabSz="965200" eaLnBrk="0" fontAlgn="base" hangingPunct="0">
              <a:spcBef>
                <a:spcPct val="0"/>
              </a:spcBef>
              <a:spcAft>
                <a:spcPct val="0"/>
              </a:spcAft>
              <a:defRPr i="1">
                <a:solidFill>
                  <a:schemeClr val="tx1"/>
                </a:solidFill>
                <a:latin typeface="Times New Roman" pitchFamily="18" charset="0"/>
              </a:defRPr>
            </a:lvl9pPr>
          </a:lstStyle>
          <a:p>
            <a:pPr algn="r"/>
            <a:fld id="{7E6A6C3E-DB90-4876-8072-42C24B0D566E}" type="slidenum">
              <a:rPr lang="en-US" sz="1400" i="0"/>
              <a:pPr algn="r"/>
              <a:t>134</a:t>
            </a:fld>
            <a:endParaRPr lang="en-US" sz="1400" i="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r>
              <a:rPr lang="en-US"/>
              <a:t>This slide is animated to show how we are graphically depicting the hourly dispatch problem.  Transition to next slide.</a:t>
            </a:r>
          </a:p>
        </p:txBody>
      </p:sp>
    </p:spTree>
    <p:extLst>
      <p:ext uri="{BB962C8B-B14F-4D97-AF65-F5344CB8AC3E}">
        <p14:creationId xmlns:p14="http://schemas.microsoft.com/office/powerpoint/2010/main" val="9986766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txBox="1">
            <a:spLocks noGrp="1" noChangeArrowheads="1"/>
          </p:cNvSpPr>
          <p:nvPr/>
        </p:nvSpPr>
        <p:spPr bwMode="auto">
          <a:xfrm>
            <a:off x="4103937" y="9109336"/>
            <a:ext cx="3182576" cy="508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898" tIns="50448" rIns="100898" bIns="50448" anchor="b"/>
          <a:lstStyle>
            <a:lvl1pPr defTabSz="965200">
              <a:defRPr i="1">
                <a:solidFill>
                  <a:schemeClr val="tx1"/>
                </a:solidFill>
                <a:latin typeface="Times New Roman" pitchFamily="18" charset="0"/>
              </a:defRPr>
            </a:lvl1pPr>
            <a:lvl2pPr marL="742950" indent="-285750" defTabSz="965200">
              <a:defRPr i="1">
                <a:solidFill>
                  <a:schemeClr val="tx1"/>
                </a:solidFill>
                <a:latin typeface="Times New Roman" pitchFamily="18" charset="0"/>
              </a:defRPr>
            </a:lvl2pPr>
            <a:lvl3pPr marL="1143000" indent="-228600" defTabSz="965200">
              <a:defRPr i="1">
                <a:solidFill>
                  <a:schemeClr val="tx1"/>
                </a:solidFill>
                <a:latin typeface="Times New Roman" pitchFamily="18" charset="0"/>
              </a:defRPr>
            </a:lvl3pPr>
            <a:lvl4pPr marL="1600200" indent="-228600" defTabSz="965200">
              <a:defRPr i="1">
                <a:solidFill>
                  <a:schemeClr val="tx1"/>
                </a:solidFill>
                <a:latin typeface="Times New Roman" pitchFamily="18" charset="0"/>
              </a:defRPr>
            </a:lvl4pPr>
            <a:lvl5pPr marL="2057400" indent="-228600" defTabSz="965200">
              <a:defRPr i="1">
                <a:solidFill>
                  <a:schemeClr val="tx1"/>
                </a:solidFill>
                <a:latin typeface="Times New Roman" pitchFamily="18" charset="0"/>
              </a:defRPr>
            </a:lvl5pPr>
            <a:lvl6pPr marL="2514600" indent="-228600" algn="ctr" defTabSz="965200" eaLnBrk="0" fontAlgn="base" hangingPunct="0">
              <a:spcBef>
                <a:spcPct val="0"/>
              </a:spcBef>
              <a:spcAft>
                <a:spcPct val="0"/>
              </a:spcAft>
              <a:defRPr i="1">
                <a:solidFill>
                  <a:schemeClr val="tx1"/>
                </a:solidFill>
                <a:latin typeface="Times New Roman" pitchFamily="18" charset="0"/>
              </a:defRPr>
            </a:lvl6pPr>
            <a:lvl7pPr marL="2971800" indent="-228600" algn="ctr" defTabSz="965200" eaLnBrk="0" fontAlgn="base" hangingPunct="0">
              <a:spcBef>
                <a:spcPct val="0"/>
              </a:spcBef>
              <a:spcAft>
                <a:spcPct val="0"/>
              </a:spcAft>
              <a:defRPr i="1">
                <a:solidFill>
                  <a:schemeClr val="tx1"/>
                </a:solidFill>
                <a:latin typeface="Times New Roman" pitchFamily="18" charset="0"/>
              </a:defRPr>
            </a:lvl7pPr>
            <a:lvl8pPr marL="3429000" indent="-228600" algn="ctr" defTabSz="965200" eaLnBrk="0" fontAlgn="base" hangingPunct="0">
              <a:spcBef>
                <a:spcPct val="0"/>
              </a:spcBef>
              <a:spcAft>
                <a:spcPct val="0"/>
              </a:spcAft>
              <a:defRPr i="1">
                <a:solidFill>
                  <a:schemeClr val="tx1"/>
                </a:solidFill>
                <a:latin typeface="Times New Roman" pitchFamily="18" charset="0"/>
              </a:defRPr>
            </a:lvl8pPr>
            <a:lvl9pPr marL="3886200" indent="-228600" algn="ctr" defTabSz="965200" eaLnBrk="0" fontAlgn="base" hangingPunct="0">
              <a:spcBef>
                <a:spcPct val="0"/>
              </a:spcBef>
              <a:spcAft>
                <a:spcPct val="0"/>
              </a:spcAft>
              <a:defRPr i="1">
                <a:solidFill>
                  <a:schemeClr val="tx1"/>
                </a:solidFill>
                <a:latin typeface="Times New Roman" pitchFamily="18" charset="0"/>
              </a:defRPr>
            </a:lvl9pPr>
          </a:lstStyle>
          <a:p>
            <a:pPr algn="r"/>
            <a:fld id="{1E495751-2B3D-4123-8AE2-79695640C0AD}" type="slidenum">
              <a:rPr lang="en-US" sz="1400" i="0"/>
              <a:pPr algn="r"/>
              <a:t>135</a:t>
            </a:fld>
            <a:endParaRPr lang="en-US" sz="1400" i="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r>
              <a:rPr lang="en-US"/>
              <a:t>This slide and next illustrate how we solve this for every hour, in sequence, so we also properly handle storage.</a:t>
            </a:r>
          </a:p>
        </p:txBody>
      </p:sp>
    </p:spTree>
    <p:extLst>
      <p:ext uri="{BB962C8B-B14F-4D97-AF65-F5344CB8AC3E}">
        <p14:creationId xmlns:p14="http://schemas.microsoft.com/office/powerpoint/2010/main" val="28562870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txBox="1">
            <a:spLocks noGrp="1" noChangeArrowheads="1"/>
          </p:cNvSpPr>
          <p:nvPr/>
        </p:nvSpPr>
        <p:spPr bwMode="auto">
          <a:xfrm>
            <a:off x="4103937" y="9109336"/>
            <a:ext cx="3182576" cy="508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898" tIns="50448" rIns="100898" bIns="50448" anchor="b"/>
          <a:lstStyle>
            <a:lvl1pPr defTabSz="965200">
              <a:defRPr i="1">
                <a:solidFill>
                  <a:schemeClr val="tx1"/>
                </a:solidFill>
                <a:latin typeface="Times New Roman" pitchFamily="18" charset="0"/>
              </a:defRPr>
            </a:lvl1pPr>
            <a:lvl2pPr marL="742950" indent="-285750" defTabSz="965200">
              <a:defRPr i="1">
                <a:solidFill>
                  <a:schemeClr val="tx1"/>
                </a:solidFill>
                <a:latin typeface="Times New Roman" pitchFamily="18" charset="0"/>
              </a:defRPr>
            </a:lvl2pPr>
            <a:lvl3pPr marL="1143000" indent="-228600" defTabSz="965200">
              <a:defRPr i="1">
                <a:solidFill>
                  <a:schemeClr val="tx1"/>
                </a:solidFill>
                <a:latin typeface="Times New Roman" pitchFamily="18" charset="0"/>
              </a:defRPr>
            </a:lvl3pPr>
            <a:lvl4pPr marL="1600200" indent="-228600" defTabSz="965200">
              <a:defRPr i="1">
                <a:solidFill>
                  <a:schemeClr val="tx1"/>
                </a:solidFill>
                <a:latin typeface="Times New Roman" pitchFamily="18" charset="0"/>
              </a:defRPr>
            </a:lvl4pPr>
            <a:lvl5pPr marL="2057400" indent="-228600" defTabSz="965200">
              <a:defRPr i="1">
                <a:solidFill>
                  <a:schemeClr val="tx1"/>
                </a:solidFill>
                <a:latin typeface="Times New Roman" pitchFamily="18" charset="0"/>
              </a:defRPr>
            </a:lvl5pPr>
            <a:lvl6pPr marL="2514600" indent="-228600" algn="ctr" defTabSz="965200" eaLnBrk="0" fontAlgn="base" hangingPunct="0">
              <a:spcBef>
                <a:spcPct val="0"/>
              </a:spcBef>
              <a:spcAft>
                <a:spcPct val="0"/>
              </a:spcAft>
              <a:defRPr i="1">
                <a:solidFill>
                  <a:schemeClr val="tx1"/>
                </a:solidFill>
                <a:latin typeface="Times New Roman" pitchFamily="18" charset="0"/>
              </a:defRPr>
            </a:lvl6pPr>
            <a:lvl7pPr marL="2971800" indent="-228600" algn="ctr" defTabSz="965200" eaLnBrk="0" fontAlgn="base" hangingPunct="0">
              <a:spcBef>
                <a:spcPct val="0"/>
              </a:spcBef>
              <a:spcAft>
                <a:spcPct val="0"/>
              </a:spcAft>
              <a:defRPr i="1">
                <a:solidFill>
                  <a:schemeClr val="tx1"/>
                </a:solidFill>
                <a:latin typeface="Times New Roman" pitchFamily="18" charset="0"/>
              </a:defRPr>
            </a:lvl7pPr>
            <a:lvl8pPr marL="3429000" indent="-228600" algn="ctr" defTabSz="965200" eaLnBrk="0" fontAlgn="base" hangingPunct="0">
              <a:spcBef>
                <a:spcPct val="0"/>
              </a:spcBef>
              <a:spcAft>
                <a:spcPct val="0"/>
              </a:spcAft>
              <a:defRPr i="1">
                <a:solidFill>
                  <a:schemeClr val="tx1"/>
                </a:solidFill>
                <a:latin typeface="Times New Roman" pitchFamily="18" charset="0"/>
              </a:defRPr>
            </a:lvl8pPr>
            <a:lvl9pPr marL="3886200" indent="-228600" algn="ctr" defTabSz="965200" eaLnBrk="0" fontAlgn="base" hangingPunct="0">
              <a:spcBef>
                <a:spcPct val="0"/>
              </a:spcBef>
              <a:spcAft>
                <a:spcPct val="0"/>
              </a:spcAft>
              <a:defRPr i="1">
                <a:solidFill>
                  <a:schemeClr val="tx1"/>
                </a:solidFill>
                <a:latin typeface="Times New Roman" pitchFamily="18" charset="0"/>
              </a:defRPr>
            </a:lvl9pPr>
          </a:lstStyle>
          <a:p>
            <a:pPr algn="r"/>
            <a:fld id="{1E495751-2B3D-4123-8AE2-79695640C0AD}" type="slidenum">
              <a:rPr lang="en-US" sz="1400" i="0"/>
              <a:pPr algn="r"/>
              <a:t>136</a:t>
            </a:fld>
            <a:endParaRPr lang="en-US" sz="1400" i="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r>
              <a:rPr lang="en-US"/>
              <a:t>This slide and next illustrate how we solve this for every hour, in sequence, so we also properly handle storage.</a:t>
            </a:r>
          </a:p>
        </p:txBody>
      </p:sp>
    </p:spTree>
    <p:extLst>
      <p:ext uri="{BB962C8B-B14F-4D97-AF65-F5344CB8AC3E}">
        <p14:creationId xmlns:p14="http://schemas.microsoft.com/office/powerpoint/2010/main" val="32034294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txBox="1">
            <a:spLocks noGrp="1" noChangeArrowheads="1"/>
          </p:cNvSpPr>
          <p:nvPr/>
        </p:nvSpPr>
        <p:spPr bwMode="auto">
          <a:xfrm>
            <a:off x="4103937" y="9109336"/>
            <a:ext cx="3182576" cy="508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898" tIns="50448" rIns="100898" bIns="50448" anchor="b"/>
          <a:lstStyle>
            <a:lvl1pPr defTabSz="965200">
              <a:defRPr i="1">
                <a:solidFill>
                  <a:schemeClr val="tx1"/>
                </a:solidFill>
                <a:latin typeface="Times New Roman" pitchFamily="18" charset="0"/>
              </a:defRPr>
            </a:lvl1pPr>
            <a:lvl2pPr marL="742950" indent="-285750" defTabSz="965200">
              <a:defRPr i="1">
                <a:solidFill>
                  <a:schemeClr val="tx1"/>
                </a:solidFill>
                <a:latin typeface="Times New Roman" pitchFamily="18" charset="0"/>
              </a:defRPr>
            </a:lvl2pPr>
            <a:lvl3pPr marL="1143000" indent="-228600" defTabSz="965200">
              <a:defRPr i="1">
                <a:solidFill>
                  <a:schemeClr val="tx1"/>
                </a:solidFill>
                <a:latin typeface="Times New Roman" pitchFamily="18" charset="0"/>
              </a:defRPr>
            </a:lvl3pPr>
            <a:lvl4pPr marL="1600200" indent="-228600" defTabSz="965200">
              <a:defRPr i="1">
                <a:solidFill>
                  <a:schemeClr val="tx1"/>
                </a:solidFill>
                <a:latin typeface="Times New Roman" pitchFamily="18" charset="0"/>
              </a:defRPr>
            </a:lvl4pPr>
            <a:lvl5pPr marL="2057400" indent="-228600" defTabSz="965200">
              <a:defRPr i="1">
                <a:solidFill>
                  <a:schemeClr val="tx1"/>
                </a:solidFill>
                <a:latin typeface="Times New Roman" pitchFamily="18" charset="0"/>
              </a:defRPr>
            </a:lvl5pPr>
            <a:lvl6pPr marL="2514600" indent="-228600" algn="ctr" defTabSz="965200" eaLnBrk="0" fontAlgn="base" hangingPunct="0">
              <a:spcBef>
                <a:spcPct val="0"/>
              </a:spcBef>
              <a:spcAft>
                <a:spcPct val="0"/>
              </a:spcAft>
              <a:defRPr i="1">
                <a:solidFill>
                  <a:schemeClr val="tx1"/>
                </a:solidFill>
                <a:latin typeface="Times New Roman" pitchFamily="18" charset="0"/>
              </a:defRPr>
            </a:lvl6pPr>
            <a:lvl7pPr marL="2971800" indent="-228600" algn="ctr" defTabSz="965200" eaLnBrk="0" fontAlgn="base" hangingPunct="0">
              <a:spcBef>
                <a:spcPct val="0"/>
              </a:spcBef>
              <a:spcAft>
                <a:spcPct val="0"/>
              </a:spcAft>
              <a:defRPr i="1">
                <a:solidFill>
                  <a:schemeClr val="tx1"/>
                </a:solidFill>
                <a:latin typeface="Times New Roman" pitchFamily="18" charset="0"/>
              </a:defRPr>
            </a:lvl7pPr>
            <a:lvl8pPr marL="3429000" indent="-228600" algn="ctr" defTabSz="965200" eaLnBrk="0" fontAlgn="base" hangingPunct="0">
              <a:spcBef>
                <a:spcPct val="0"/>
              </a:spcBef>
              <a:spcAft>
                <a:spcPct val="0"/>
              </a:spcAft>
              <a:defRPr i="1">
                <a:solidFill>
                  <a:schemeClr val="tx1"/>
                </a:solidFill>
                <a:latin typeface="Times New Roman" pitchFamily="18" charset="0"/>
              </a:defRPr>
            </a:lvl8pPr>
            <a:lvl9pPr marL="3886200" indent="-228600" algn="ctr" defTabSz="965200" eaLnBrk="0" fontAlgn="base" hangingPunct="0">
              <a:spcBef>
                <a:spcPct val="0"/>
              </a:spcBef>
              <a:spcAft>
                <a:spcPct val="0"/>
              </a:spcAft>
              <a:defRPr i="1">
                <a:solidFill>
                  <a:schemeClr val="tx1"/>
                </a:solidFill>
                <a:latin typeface="Times New Roman" pitchFamily="18" charset="0"/>
              </a:defRPr>
            </a:lvl9pPr>
          </a:lstStyle>
          <a:p>
            <a:pPr algn="r"/>
            <a:fld id="{1E495751-2B3D-4123-8AE2-79695640C0AD}" type="slidenum">
              <a:rPr lang="en-US" sz="1400" i="0"/>
              <a:pPr algn="r"/>
              <a:t>137</a:t>
            </a:fld>
            <a:endParaRPr lang="en-US" sz="1400" i="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r>
              <a:rPr lang="en-US"/>
              <a:t>This slide and next illustrate how we solve this for every hour, in sequence, so we also properly handle storage.</a:t>
            </a:r>
          </a:p>
        </p:txBody>
      </p:sp>
    </p:spTree>
    <p:extLst>
      <p:ext uri="{BB962C8B-B14F-4D97-AF65-F5344CB8AC3E}">
        <p14:creationId xmlns:p14="http://schemas.microsoft.com/office/powerpoint/2010/main" val="24667215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46574B-267C-4863-908E-7B087447B043}" type="slidenum">
              <a:rPr lang="en-US" altLang="en-US"/>
              <a:pPr/>
              <a:t>138</a:t>
            </a:fld>
            <a:endParaRPr lang="en-US" altLang="en-US"/>
          </a:p>
        </p:txBody>
      </p:sp>
      <p:sp>
        <p:nvSpPr>
          <p:cNvPr id="2411522" name="Rectangle 2"/>
          <p:cNvSpPr>
            <a:spLocks noGrp="1" noRot="1" noChangeAspect="1" noChangeArrowheads="1" noTextEdit="1"/>
          </p:cNvSpPr>
          <p:nvPr>
            <p:ph type="sldImg"/>
          </p:nvPr>
        </p:nvSpPr>
        <p:spPr>
          <a:ln/>
        </p:spPr>
      </p:sp>
      <p:sp>
        <p:nvSpPr>
          <p:cNvPr id="24115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699958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12245258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31073508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4895">
              <a:defRPr sz="2400">
                <a:solidFill>
                  <a:schemeClr val="tx1"/>
                </a:solidFill>
                <a:latin typeface="Times New Roman" pitchFamily="18" charset="0"/>
              </a:defRPr>
            </a:lvl1pPr>
            <a:lvl2pPr marL="746640" indent="-287168" defTabSz="934895">
              <a:defRPr sz="2400">
                <a:solidFill>
                  <a:schemeClr val="tx1"/>
                </a:solidFill>
                <a:latin typeface="Times New Roman" pitchFamily="18" charset="0"/>
              </a:defRPr>
            </a:lvl2pPr>
            <a:lvl3pPr marL="1148674" indent="-229734" defTabSz="934895">
              <a:defRPr sz="2400">
                <a:solidFill>
                  <a:schemeClr val="tx1"/>
                </a:solidFill>
                <a:latin typeface="Times New Roman" pitchFamily="18" charset="0"/>
              </a:defRPr>
            </a:lvl3pPr>
            <a:lvl4pPr marL="1608143" indent="-229734" defTabSz="934895">
              <a:defRPr sz="2400">
                <a:solidFill>
                  <a:schemeClr val="tx1"/>
                </a:solidFill>
                <a:latin typeface="Times New Roman" pitchFamily="18" charset="0"/>
              </a:defRPr>
            </a:lvl4pPr>
            <a:lvl5pPr marL="2067613" indent="-229734" defTabSz="934895">
              <a:defRPr sz="2400">
                <a:solidFill>
                  <a:schemeClr val="tx1"/>
                </a:solidFill>
                <a:latin typeface="Times New Roman" pitchFamily="18" charset="0"/>
              </a:defRPr>
            </a:lvl5pPr>
            <a:lvl6pPr marL="2527081" indent="-229734" defTabSz="934895" eaLnBrk="0" fontAlgn="base" hangingPunct="0">
              <a:spcBef>
                <a:spcPct val="0"/>
              </a:spcBef>
              <a:spcAft>
                <a:spcPct val="0"/>
              </a:spcAft>
              <a:defRPr sz="2400">
                <a:solidFill>
                  <a:schemeClr val="tx1"/>
                </a:solidFill>
                <a:latin typeface="Times New Roman" pitchFamily="18" charset="0"/>
              </a:defRPr>
            </a:lvl6pPr>
            <a:lvl7pPr marL="2986553" indent="-229734" defTabSz="934895" eaLnBrk="0" fontAlgn="base" hangingPunct="0">
              <a:spcBef>
                <a:spcPct val="0"/>
              </a:spcBef>
              <a:spcAft>
                <a:spcPct val="0"/>
              </a:spcAft>
              <a:defRPr sz="2400">
                <a:solidFill>
                  <a:schemeClr val="tx1"/>
                </a:solidFill>
                <a:latin typeface="Times New Roman" pitchFamily="18" charset="0"/>
              </a:defRPr>
            </a:lvl7pPr>
            <a:lvl8pPr marL="3446019" indent="-229734" defTabSz="934895" eaLnBrk="0" fontAlgn="base" hangingPunct="0">
              <a:spcBef>
                <a:spcPct val="0"/>
              </a:spcBef>
              <a:spcAft>
                <a:spcPct val="0"/>
              </a:spcAft>
              <a:defRPr sz="2400">
                <a:solidFill>
                  <a:schemeClr val="tx1"/>
                </a:solidFill>
                <a:latin typeface="Times New Roman" pitchFamily="18" charset="0"/>
              </a:defRPr>
            </a:lvl8pPr>
            <a:lvl9pPr marL="3905493" indent="-229734" defTabSz="934895"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143</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5140709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144</a:t>
            </a:fld>
            <a:endParaRPr lang="en-US"/>
          </a:p>
        </p:txBody>
      </p:sp>
    </p:spTree>
    <p:extLst>
      <p:ext uri="{BB962C8B-B14F-4D97-AF65-F5344CB8AC3E}">
        <p14:creationId xmlns:p14="http://schemas.microsoft.com/office/powerpoint/2010/main" val="2678156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34515480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147</a:t>
            </a:fld>
            <a:endParaRPr lang="en-US"/>
          </a:p>
        </p:txBody>
      </p:sp>
    </p:spTree>
    <p:extLst>
      <p:ext uri="{BB962C8B-B14F-4D97-AF65-F5344CB8AC3E}">
        <p14:creationId xmlns:p14="http://schemas.microsoft.com/office/powerpoint/2010/main" val="21003634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148</a:t>
            </a:fld>
            <a:endParaRPr lang="en-US"/>
          </a:p>
        </p:txBody>
      </p:sp>
    </p:spTree>
    <p:extLst>
      <p:ext uri="{BB962C8B-B14F-4D97-AF65-F5344CB8AC3E}">
        <p14:creationId xmlns:p14="http://schemas.microsoft.com/office/powerpoint/2010/main" val="25710624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4895">
              <a:defRPr sz="2400">
                <a:solidFill>
                  <a:schemeClr val="tx1"/>
                </a:solidFill>
                <a:latin typeface="Times New Roman" pitchFamily="18" charset="0"/>
              </a:defRPr>
            </a:lvl1pPr>
            <a:lvl2pPr marL="746640" indent="-287168" defTabSz="934895">
              <a:defRPr sz="2400">
                <a:solidFill>
                  <a:schemeClr val="tx1"/>
                </a:solidFill>
                <a:latin typeface="Times New Roman" pitchFamily="18" charset="0"/>
              </a:defRPr>
            </a:lvl2pPr>
            <a:lvl3pPr marL="1148674" indent="-229734" defTabSz="934895">
              <a:defRPr sz="2400">
                <a:solidFill>
                  <a:schemeClr val="tx1"/>
                </a:solidFill>
                <a:latin typeface="Times New Roman" pitchFamily="18" charset="0"/>
              </a:defRPr>
            </a:lvl3pPr>
            <a:lvl4pPr marL="1608143" indent="-229734" defTabSz="934895">
              <a:defRPr sz="2400">
                <a:solidFill>
                  <a:schemeClr val="tx1"/>
                </a:solidFill>
                <a:latin typeface="Times New Roman" pitchFamily="18" charset="0"/>
              </a:defRPr>
            </a:lvl4pPr>
            <a:lvl5pPr marL="2067613" indent="-229734" defTabSz="934895">
              <a:defRPr sz="2400">
                <a:solidFill>
                  <a:schemeClr val="tx1"/>
                </a:solidFill>
                <a:latin typeface="Times New Roman" pitchFamily="18" charset="0"/>
              </a:defRPr>
            </a:lvl5pPr>
            <a:lvl6pPr marL="2527081" indent="-229734" defTabSz="934895" eaLnBrk="0" fontAlgn="base" hangingPunct="0">
              <a:spcBef>
                <a:spcPct val="0"/>
              </a:spcBef>
              <a:spcAft>
                <a:spcPct val="0"/>
              </a:spcAft>
              <a:defRPr sz="2400">
                <a:solidFill>
                  <a:schemeClr val="tx1"/>
                </a:solidFill>
                <a:latin typeface="Times New Roman" pitchFamily="18" charset="0"/>
              </a:defRPr>
            </a:lvl6pPr>
            <a:lvl7pPr marL="2986553" indent="-229734" defTabSz="934895" eaLnBrk="0" fontAlgn="base" hangingPunct="0">
              <a:spcBef>
                <a:spcPct val="0"/>
              </a:spcBef>
              <a:spcAft>
                <a:spcPct val="0"/>
              </a:spcAft>
              <a:defRPr sz="2400">
                <a:solidFill>
                  <a:schemeClr val="tx1"/>
                </a:solidFill>
                <a:latin typeface="Times New Roman" pitchFamily="18" charset="0"/>
              </a:defRPr>
            </a:lvl7pPr>
            <a:lvl8pPr marL="3446019" indent="-229734" defTabSz="934895" eaLnBrk="0" fontAlgn="base" hangingPunct="0">
              <a:spcBef>
                <a:spcPct val="0"/>
              </a:spcBef>
              <a:spcAft>
                <a:spcPct val="0"/>
              </a:spcAft>
              <a:defRPr sz="2400">
                <a:solidFill>
                  <a:schemeClr val="tx1"/>
                </a:solidFill>
                <a:latin typeface="Times New Roman" pitchFamily="18" charset="0"/>
              </a:defRPr>
            </a:lvl8pPr>
            <a:lvl9pPr marL="3905493" indent="-229734" defTabSz="934895"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152</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38126281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158</a:t>
            </a:fld>
            <a:endParaRPr lang="en-US"/>
          </a:p>
        </p:txBody>
      </p:sp>
    </p:spTree>
    <p:extLst>
      <p:ext uri="{BB962C8B-B14F-4D97-AF65-F5344CB8AC3E}">
        <p14:creationId xmlns:p14="http://schemas.microsoft.com/office/powerpoint/2010/main" val="26408756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159</a:t>
            </a:fld>
            <a:endParaRPr lang="en-US"/>
          </a:p>
        </p:txBody>
      </p:sp>
    </p:spTree>
    <p:extLst>
      <p:ext uri="{BB962C8B-B14F-4D97-AF65-F5344CB8AC3E}">
        <p14:creationId xmlns:p14="http://schemas.microsoft.com/office/powerpoint/2010/main" val="24385652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160</a:t>
            </a:fld>
            <a:endParaRPr lang="en-US"/>
          </a:p>
        </p:txBody>
      </p:sp>
    </p:spTree>
    <p:extLst>
      <p:ext uri="{BB962C8B-B14F-4D97-AF65-F5344CB8AC3E}">
        <p14:creationId xmlns:p14="http://schemas.microsoft.com/office/powerpoint/2010/main" val="42123530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161</a:t>
            </a:fld>
            <a:endParaRPr lang="en-US"/>
          </a:p>
        </p:txBody>
      </p:sp>
    </p:spTree>
    <p:extLst>
      <p:ext uri="{BB962C8B-B14F-4D97-AF65-F5344CB8AC3E}">
        <p14:creationId xmlns:p14="http://schemas.microsoft.com/office/powerpoint/2010/main" val="7490782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162</a:t>
            </a:fld>
            <a:endParaRPr lang="en-US"/>
          </a:p>
        </p:txBody>
      </p:sp>
    </p:spTree>
    <p:extLst>
      <p:ext uri="{BB962C8B-B14F-4D97-AF65-F5344CB8AC3E}">
        <p14:creationId xmlns:p14="http://schemas.microsoft.com/office/powerpoint/2010/main" val="42047592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163</a:t>
            </a:fld>
            <a:endParaRPr lang="en-US"/>
          </a:p>
        </p:txBody>
      </p:sp>
    </p:spTree>
    <p:extLst>
      <p:ext uri="{BB962C8B-B14F-4D97-AF65-F5344CB8AC3E}">
        <p14:creationId xmlns:p14="http://schemas.microsoft.com/office/powerpoint/2010/main" val="7756537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164</a:t>
            </a:fld>
            <a:endParaRPr lang="en-US"/>
          </a:p>
        </p:txBody>
      </p:sp>
    </p:spTree>
    <p:extLst>
      <p:ext uri="{BB962C8B-B14F-4D97-AF65-F5344CB8AC3E}">
        <p14:creationId xmlns:p14="http://schemas.microsoft.com/office/powerpoint/2010/main" val="963664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360497780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165</a:t>
            </a:fld>
            <a:endParaRPr lang="en-US"/>
          </a:p>
        </p:txBody>
      </p:sp>
    </p:spTree>
    <p:extLst>
      <p:ext uri="{BB962C8B-B14F-4D97-AF65-F5344CB8AC3E}">
        <p14:creationId xmlns:p14="http://schemas.microsoft.com/office/powerpoint/2010/main" val="22995423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37457963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167</a:t>
            </a:fld>
            <a:endParaRPr lang="en-US"/>
          </a:p>
        </p:txBody>
      </p:sp>
    </p:spTree>
    <p:extLst>
      <p:ext uri="{BB962C8B-B14F-4D97-AF65-F5344CB8AC3E}">
        <p14:creationId xmlns:p14="http://schemas.microsoft.com/office/powerpoint/2010/main" val="39341411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126BDF-6F7A-491A-A384-EA31AA8D7E67}" type="slidenum">
              <a:rPr lang="en-US"/>
              <a:pPr/>
              <a:t>168</a:t>
            </a:fld>
            <a:endParaRPr lang="en-US"/>
          </a:p>
        </p:txBody>
      </p:sp>
      <p:sp>
        <p:nvSpPr>
          <p:cNvPr id="472066" name="Rectangle 2"/>
          <p:cNvSpPr>
            <a:spLocks noGrp="1" noRot="1" noChangeAspect="1" noChangeArrowheads="1" noTextEdit="1"/>
          </p:cNvSpPr>
          <p:nvPr>
            <p:ph type="sldImg"/>
          </p:nvPr>
        </p:nvSpPr>
        <p:spPr>
          <a:ln/>
        </p:spPr>
      </p:sp>
      <p:sp>
        <p:nvSpPr>
          <p:cNvPr id="4720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35238402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172</a:t>
            </a:fld>
            <a:endParaRPr lang="en-US"/>
          </a:p>
        </p:txBody>
      </p:sp>
    </p:spTree>
    <p:extLst>
      <p:ext uri="{BB962C8B-B14F-4D97-AF65-F5344CB8AC3E}">
        <p14:creationId xmlns:p14="http://schemas.microsoft.com/office/powerpoint/2010/main" val="35931385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173</a:t>
            </a:fld>
            <a:endParaRPr lang="en-US"/>
          </a:p>
        </p:txBody>
      </p:sp>
    </p:spTree>
    <p:extLst>
      <p:ext uri="{BB962C8B-B14F-4D97-AF65-F5344CB8AC3E}">
        <p14:creationId xmlns:p14="http://schemas.microsoft.com/office/powerpoint/2010/main" val="35181981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174</a:t>
            </a:fld>
            <a:endParaRPr lang="en-US"/>
          </a:p>
        </p:txBody>
      </p:sp>
    </p:spTree>
    <p:extLst>
      <p:ext uri="{BB962C8B-B14F-4D97-AF65-F5344CB8AC3E}">
        <p14:creationId xmlns:p14="http://schemas.microsoft.com/office/powerpoint/2010/main" val="324589845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175</a:t>
            </a:fld>
            <a:endParaRPr lang="en-US"/>
          </a:p>
        </p:txBody>
      </p:sp>
    </p:spTree>
    <p:extLst>
      <p:ext uri="{BB962C8B-B14F-4D97-AF65-F5344CB8AC3E}">
        <p14:creationId xmlns:p14="http://schemas.microsoft.com/office/powerpoint/2010/main" val="276938636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362578840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9DB4F2A-095C-4C46-9AD2-69A2C34A43EE}" type="slidenum">
              <a:rPr lang="en-US" smtClean="0"/>
              <a:pPr>
                <a:defRPr/>
              </a:pPr>
              <a:t>184</a:t>
            </a:fld>
            <a:endParaRPr lang="en-US"/>
          </a:p>
        </p:txBody>
      </p:sp>
    </p:spTree>
    <p:extLst>
      <p:ext uri="{BB962C8B-B14F-4D97-AF65-F5344CB8AC3E}">
        <p14:creationId xmlns:p14="http://schemas.microsoft.com/office/powerpoint/2010/main" val="539960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C0F073E-431B-4A0E-8313-74C7C123651B}" type="slidenum">
              <a:rPr lang="en-US" smtClean="0"/>
              <a:pPr>
                <a:defRPr/>
              </a:pPr>
              <a:t>19</a:t>
            </a:fld>
            <a:endParaRPr lang="en-US"/>
          </a:p>
        </p:txBody>
      </p:sp>
    </p:spTree>
    <p:extLst>
      <p:ext uri="{BB962C8B-B14F-4D97-AF65-F5344CB8AC3E}">
        <p14:creationId xmlns:p14="http://schemas.microsoft.com/office/powerpoint/2010/main" val="281308166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9DB4F2A-095C-4C46-9AD2-69A2C34A43EE}" type="slidenum">
              <a:rPr lang="en-US" smtClean="0"/>
              <a:pPr>
                <a:defRPr/>
              </a:pPr>
              <a:t>185</a:t>
            </a:fld>
            <a:endParaRPr lang="en-US"/>
          </a:p>
        </p:txBody>
      </p:sp>
    </p:spTree>
    <p:extLst>
      <p:ext uri="{BB962C8B-B14F-4D97-AF65-F5344CB8AC3E}">
        <p14:creationId xmlns:p14="http://schemas.microsoft.com/office/powerpoint/2010/main" val="370308853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9DB4F2A-095C-4C46-9AD2-69A2C34A43EE}" type="slidenum">
              <a:rPr lang="en-US" smtClean="0"/>
              <a:pPr>
                <a:defRPr/>
              </a:pPr>
              <a:t>186</a:t>
            </a:fld>
            <a:endParaRPr lang="en-US"/>
          </a:p>
        </p:txBody>
      </p:sp>
    </p:spTree>
    <p:extLst>
      <p:ext uri="{BB962C8B-B14F-4D97-AF65-F5344CB8AC3E}">
        <p14:creationId xmlns:p14="http://schemas.microsoft.com/office/powerpoint/2010/main" val="334552872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Clearing the Jungle of Stochastic optimization – Professor Warren Powell in the Department</a:t>
            </a:r>
            <a:r>
              <a:rPr lang="en-US" baseline="0" dirty="0"/>
              <a:t> of Operations Research and Financial Engineering has developed a unified framework for modeling virtually every problem involving optimization under uncertainty.  More than just a purely theoretical characterization, he has identified four (meta)classes of policies which provide a clear path to computation (although there is still a lot of work to do for most problems).  The framework has identified new problem classes, as well as novel computational strategies.  For example, modeling and algorithmic strategies that have long been viewed as competitive (for example, dynamic programming versus stochastic programming) are actually complementary.  By building on this integrated framework, we can spend less time focusing on optimizing (making decisions), and more time on an overlooked dimension of stochastic optimization, which is modeling uncertainty.  </a:t>
            </a:r>
            <a:endParaRPr lang="en-US" dirty="0"/>
          </a:p>
        </p:txBody>
      </p:sp>
      <p:sp>
        <p:nvSpPr>
          <p:cNvPr id="4" name="Slide Number Placeholder 3"/>
          <p:cNvSpPr>
            <a:spLocks noGrp="1"/>
          </p:cNvSpPr>
          <p:nvPr>
            <p:ph type="sldNum" sz="quarter" idx="10"/>
          </p:nvPr>
        </p:nvSpPr>
        <p:spPr/>
        <p:txBody>
          <a:bodyPr/>
          <a:lstStyle/>
          <a:p>
            <a:fld id="{50396C17-8535-4034-B208-78CD2BBD0E4D}" type="slidenum">
              <a:rPr lang="en-US" smtClean="0"/>
              <a:t>188</a:t>
            </a:fld>
            <a:endParaRPr lang="en-US"/>
          </a:p>
        </p:txBody>
      </p:sp>
    </p:spTree>
    <p:extLst>
      <p:ext uri="{BB962C8B-B14F-4D97-AF65-F5344CB8AC3E}">
        <p14:creationId xmlns:p14="http://schemas.microsoft.com/office/powerpoint/2010/main" val="84395647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screen animates, it starts by breaking “stochastic search” (the oldest of the communities) into the two core communities</a:t>
            </a:r>
            <a:r>
              <a:rPr lang="en-US" baseline="0" dirty="0"/>
              <a:t> of derivative-based and derivative-free stochastic optimization (both dating to the 1950’s).  Next I animate four boxes representing the four classes of policies (PFAs, CFAs, VFAs and DLAs).</a:t>
            </a:r>
          </a:p>
          <a:p>
            <a:endParaRPr lang="en-US" baseline="0" dirty="0"/>
          </a:p>
          <a:p>
            <a:r>
              <a:rPr lang="en-US" baseline="0" dirty="0"/>
              <a:t>I then rotate around the different communities doing different forms of stochastic optimization, first showing which of the four classes of policies which describes how the community started.  But each community seems to eventually discover that the technique that started in the community does not solve all problems.  When this happens, the community seems to evolve to embrace some or all of the four classes.</a:t>
            </a:r>
          </a:p>
          <a:p>
            <a:endParaRPr lang="en-US" baseline="0" dirty="0"/>
          </a:p>
          <a:p>
            <a:r>
              <a:rPr lang="en-US" baseline="0" dirty="0"/>
              <a:t>This evolution is illustrated above for each of the seven major communities working in some form of stochastic optimization.  A nice illustration is reinforcement learning.  The first edition of the seminal book “Reinforcement Learning” by Sutton and </a:t>
            </a:r>
            <a:r>
              <a:rPr lang="en-US" baseline="0" dirty="0" err="1"/>
              <a:t>Barto</a:t>
            </a:r>
            <a:r>
              <a:rPr lang="en-US" baseline="0" dirty="0"/>
              <a:t>, published in 1998, focused on value function approximations (Q-factors in their notation).  The second edition, published in 2018, now includes examples of all four classes of policies (“policy gradient search”, upper confidence bounding, Q-learning, and Monte Carlo tree search).  </a:t>
            </a:r>
            <a:endParaRPr lang="en-US" dirty="0"/>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189</a:t>
            </a:fld>
            <a:endParaRPr lang="en-US"/>
          </a:p>
        </p:txBody>
      </p:sp>
    </p:spTree>
    <p:extLst>
      <p:ext uri="{BB962C8B-B14F-4D97-AF65-F5344CB8AC3E}">
        <p14:creationId xmlns:p14="http://schemas.microsoft.com/office/powerpoint/2010/main" val="94772072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348712313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201</a:t>
            </a:fld>
            <a:endParaRPr lang="en-US"/>
          </a:p>
        </p:txBody>
      </p:sp>
    </p:spTree>
    <p:extLst>
      <p:ext uri="{BB962C8B-B14F-4D97-AF65-F5344CB8AC3E}">
        <p14:creationId xmlns:p14="http://schemas.microsoft.com/office/powerpoint/2010/main" val="964631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a:t>© 2019 Warren Powell</a:t>
            </a:r>
          </a:p>
        </p:txBody>
      </p:sp>
      <p:sp>
        <p:nvSpPr>
          <p:cNvPr id="6"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6AA0165E-294E-4057-A6C5-8F6B42A2F28C}" type="slidenum">
              <a:rPr lang="en-US"/>
              <a:pPr>
                <a:defRPr/>
              </a:pPr>
              <a:t>‹#›</a:t>
            </a:fld>
            <a:endParaRPr lang="en-US"/>
          </a:p>
        </p:txBody>
      </p:sp>
    </p:spTree>
    <p:extLst>
      <p:ext uri="{BB962C8B-B14F-4D97-AF65-F5344CB8AC3E}">
        <p14:creationId xmlns:p14="http://schemas.microsoft.com/office/powerpoint/2010/main" val="4450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a:t>© 2019 Warren Powell</a:t>
            </a:r>
          </a:p>
        </p:txBody>
      </p:sp>
      <p:sp>
        <p:nvSpPr>
          <p:cNvPr id="6"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78C1B746-D40F-4268-B653-9A35059D1F02}" type="slidenum">
              <a:rPr lang="en-US"/>
              <a:pPr>
                <a:defRPr/>
              </a:pPr>
              <a:t>‹#›</a:t>
            </a:fld>
            <a:endParaRPr lang="en-US"/>
          </a:p>
        </p:txBody>
      </p:sp>
    </p:spTree>
    <p:extLst>
      <p:ext uri="{BB962C8B-B14F-4D97-AF65-F5344CB8AC3E}">
        <p14:creationId xmlns:p14="http://schemas.microsoft.com/office/powerpoint/2010/main" val="302497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a:t>© 2019 Warren Powell</a:t>
            </a:r>
          </a:p>
        </p:txBody>
      </p:sp>
      <p:sp>
        <p:nvSpPr>
          <p:cNvPr id="6"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14025F6B-BD9A-4376-BA98-5ED510D35042}" type="slidenum">
              <a:rPr lang="en-US"/>
              <a:pPr>
                <a:defRPr/>
              </a:pPr>
              <a:t>‹#›</a:t>
            </a:fld>
            <a:endParaRPr lang="en-US"/>
          </a:p>
        </p:txBody>
      </p:sp>
    </p:spTree>
    <p:extLst>
      <p:ext uri="{BB962C8B-B14F-4D97-AF65-F5344CB8AC3E}">
        <p14:creationId xmlns:p14="http://schemas.microsoft.com/office/powerpoint/2010/main" val="4227139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09600"/>
          </a:xfrm>
        </p:spPr>
        <p:txBody>
          <a:bodyPr/>
          <a:lstStyle/>
          <a:p>
            <a:r>
              <a:rPr lang="en-US"/>
              <a:t>Click to edit Master title style</a:t>
            </a:r>
          </a:p>
        </p:txBody>
      </p:sp>
      <p:sp>
        <p:nvSpPr>
          <p:cNvPr id="3" name="Table Placeholder 2"/>
          <p:cNvSpPr>
            <a:spLocks noGrp="1"/>
          </p:cNvSpPr>
          <p:nvPr>
            <p:ph type="tbl" idx="1"/>
          </p:nvPr>
        </p:nvSpPr>
        <p:spPr>
          <a:xfrm>
            <a:off x="685800" y="1143000"/>
            <a:ext cx="7772400" cy="4953000"/>
          </a:xfrm>
        </p:spPr>
        <p:txBody>
          <a:bodyPr/>
          <a:lstStyle/>
          <a:p>
            <a:pPr lvl="0"/>
            <a:endParaRPr lang="en-US" noProof="0"/>
          </a:p>
        </p:txBody>
      </p:sp>
      <p:sp>
        <p:nvSpPr>
          <p:cNvPr id="4"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a:t>© 2019 Warren Powell</a:t>
            </a:r>
          </a:p>
        </p:txBody>
      </p:sp>
      <p:sp>
        <p:nvSpPr>
          <p:cNvPr id="6"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E192976A-0F68-4D9C-866E-86FE193EE28E}" type="slidenum">
              <a:rPr lang="en-US"/>
              <a:pPr>
                <a:defRPr/>
              </a:pPr>
              <a:t>‹#›</a:t>
            </a:fld>
            <a:endParaRPr lang="en-US"/>
          </a:p>
        </p:txBody>
      </p:sp>
    </p:spTree>
    <p:extLst>
      <p:ext uri="{BB962C8B-B14F-4D97-AF65-F5344CB8AC3E}">
        <p14:creationId xmlns:p14="http://schemas.microsoft.com/office/powerpoint/2010/main" val="93754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04800"/>
            <a:ext cx="7772400" cy="609600"/>
          </a:xfrm>
        </p:spPr>
        <p:txBody>
          <a:bodyPr/>
          <a:lstStyle/>
          <a:p>
            <a:r>
              <a:rPr lang="en-US"/>
              <a:t>Click to edit Master title style</a:t>
            </a:r>
          </a:p>
        </p:txBody>
      </p:sp>
      <p:sp>
        <p:nvSpPr>
          <p:cNvPr id="3" name="Content Placeholder 2"/>
          <p:cNvSpPr>
            <a:spLocks noGrp="1"/>
          </p:cNvSpPr>
          <p:nvPr>
            <p:ph sz="quarter" idx="1"/>
          </p:nvPr>
        </p:nvSpPr>
        <p:spPr>
          <a:xfrm>
            <a:off x="685800" y="1143000"/>
            <a:ext cx="38100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143000"/>
            <a:ext cx="38100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3695700"/>
            <a:ext cx="38100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695700"/>
            <a:ext cx="38100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a:t>© 2019 Warren Powell</a:t>
            </a:r>
          </a:p>
        </p:txBody>
      </p:sp>
      <p:sp>
        <p:nvSpPr>
          <p:cNvPr id="9"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6227824A-19B3-470B-9710-9D7975BEDCAF}" type="slidenum">
              <a:rPr lang="en-US"/>
              <a:pPr>
                <a:defRPr/>
              </a:pPr>
              <a:t>‹#›</a:t>
            </a:fld>
            <a:endParaRPr lang="en-US"/>
          </a:p>
        </p:txBody>
      </p:sp>
    </p:spTree>
    <p:extLst>
      <p:ext uri="{BB962C8B-B14F-4D97-AF65-F5344CB8AC3E}">
        <p14:creationId xmlns:p14="http://schemas.microsoft.com/office/powerpoint/2010/main" val="3257514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09600"/>
          </a:xfrm>
        </p:spPr>
        <p:txBody>
          <a:bodyPr/>
          <a:lstStyle/>
          <a:p>
            <a:r>
              <a:rPr lang="en-US"/>
              <a:t>Click to edit Master title style</a:t>
            </a:r>
          </a:p>
        </p:txBody>
      </p:sp>
      <p:sp>
        <p:nvSpPr>
          <p:cNvPr id="3" name="Text Placeholder 2"/>
          <p:cNvSpPr>
            <a:spLocks noGrp="1"/>
          </p:cNvSpPr>
          <p:nvPr>
            <p:ph type="body" sz="half" idx="1"/>
          </p:nvPr>
        </p:nvSpPr>
        <p:spPr>
          <a:xfrm>
            <a:off x="685800" y="1143000"/>
            <a:ext cx="38100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143000"/>
            <a:ext cx="3810000" cy="4953000"/>
          </a:xfrm>
        </p:spPr>
        <p:txBody>
          <a:bodyPr/>
          <a:lstStyle/>
          <a:p>
            <a:pPr lvl="0"/>
            <a:endParaRPr lang="en-US" noProof="0"/>
          </a:p>
        </p:txBody>
      </p:sp>
      <p:sp>
        <p:nvSpPr>
          <p:cNvPr id="5" name="Date Placeholder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a:t>© 2019 Warren Powell</a:t>
            </a:r>
          </a:p>
        </p:txBody>
      </p:sp>
      <p:sp>
        <p:nvSpPr>
          <p:cNvPr id="7" name="Slide Number Placeholder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C7CF53EC-859C-491E-9CEF-80A6DED9D1F1}" type="slidenum">
              <a:rPr lang="en-US"/>
              <a:pPr>
                <a:defRPr/>
              </a:pPr>
              <a:t>‹#›</a:t>
            </a:fld>
            <a:endParaRPr lang="en-US"/>
          </a:p>
        </p:txBody>
      </p:sp>
    </p:spTree>
    <p:extLst>
      <p:ext uri="{BB962C8B-B14F-4D97-AF65-F5344CB8AC3E}">
        <p14:creationId xmlns:p14="http://schemas.microsoft.com/office/powerpoint/2010/main" val="3471941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09600"/>
          </a:xfrm>
        </p:spPr>
        <p:txBody>
          <a:bodyPr/>
          <a:lstStyle/>
          <a:p>
            <a:r>
              <a:rPr lang="en-US"/>
              <a:t>Click to edit Master title style</a:t>
            </a:r>
          </a:p>
        </p:txBody>
      </p:sp>
      <p:sp>
        <p:nvSpPr>
          <p:cNvPr id="3" name="Text Placeholder 2"/>
          <p:cNvSpPr>
            <a:spLocks noGrp="1"/>
          </p:cNvSpPr>
          <p:nvPr>
            <p:ph type="body" sz="half" idx="1"/>
          </p:nvPr>
        </p:nvSpPr>
        <p:spPr>
          <a:xfrm>
            <a:off x="685800" y="1143000"/>
            <a:ext cx="38100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143000"/>
            <a:ext cx="38100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695700"/>
            <a:ext cx="38100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a:t>© 2019 Warren Powell</a:t>
            </a:r>
          </a:p>
        </p:txBody>
      </p:sp>
      <p:sp>
        <p:nvSpPr>
          <p:cNvPr id="8"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1A3CDD86-EA66-432E-960A-948662D1BE10}" type="slidenum">
              <a:rPr lang="en-US"/>
              <a:pPr>
                <a:defRPr/>
              </a:pPr>
              <a:t>‹#›</a:t>
            </a:fld>
            <a:endParaRPr lang="en-US"/>
          </a:p>
        </p:txBody>
      </p:sp>
    </p:spTree>
    <p:extLst>
      <p:ext uri="{BB962C8B-B14F-4D97-AF65-F5344CB8AC3E}">
        <p14:creationId xmlns:p14="http://schemas.microsoft.com/office/powerpoint/2010/main" val="1189948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04800"/>
            <a:ext cx="7772400"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a:t>© 2019 Warren Powell</a:t>
            </a:r>
          </a:p>
        </p:txBody>
      </p:sp>
      <p:sp>
        <p:nvSpPr>
          <p:cNvPr id="5"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628028B9-87C7-4915-BF62-49E2F3848450}" type="slidenum">
              <a:rPr lang="en-US"/>
              <a:pPr>
                <a:defRPr/>
              </a:pPr>
              <a:t>‹#›</a:t>
            </a:fld>
            <a:endParaRPr lang="en-US"/>
          </a:p>
        </p:txBody>
      </p:sp>
    </p:spTree>
    <p:extLst>
      <p:ext uri="{BB962C8B-B14F-4D97-AF65-F5344CB8AC3E}">
        <p14:creationId xmlns:p14="http://schemas.microsoft.com/office/powerpoint/2010/main" val="935764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2900" indent="-342900">
              <a:buSzPct val="80000"/>
              <a:buFontTx/>
              <a:buBlip>
                <a:blip r:embed="rId2"/>
              </a:buBlip>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ftr" sz="quarter" idx="11"/>
          </p:nvPr>
        </p:nvSpPr>
        <p:spPr>
          <a:xfrm>
            <a:off x="3124200" y="6601968"/>
            <a:ext cx="2895600" cy="457200"/>
          </a:xfrm>
          <a:prstGeom prst="rect">
            <a:avLst/>
          </a:prstGeom>
          <a:ln/>
        </p:spPr>
        <p:txBody>
          <a:bodyPr/>
          <a:lstStyle>
            <a:lvl1pPr>
              <a:defRPr sz="1600" i="0"/>
            </a:lvl1pPr>
          </a:lstStyle>
          <a:p>
            <a:pPr>
              <a:defRPr/>
            </a:pPr>
            <a:r>
              <a:rPr lang="en-US"/>
              <a:t>© 2019 Warren Powell</a:t>
            </a:r>
            <a:endParaRPr lang="en-US" dirty="0"/>
          </a:p>
        </p:txBody>
      </p:sp>
    </p:spTree>
    <p:extLst>
      <p:ext uri="{BB962C8B-B14F-4D97-AF65-F5344CB8AC3E}">
        <p14:creationId xmlns:p14="http://schemas.microsoft.com/office/powerpoint/2010/main" val="4118832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a:t>© 2019 Warren Powell</a:t>
            </a:r>
          </a:p>
        </p:txBody>
      </p:sp>
      <p:sp>
        <p:nvSpPr>
          <p:cNvPr id="6"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EB221606-0BD6-4DF6-BCF5-523EBE063990}" type="slidenum">
              <a:rPr lang="en-US"/>
              <a:pPr>
                <a:defRPr/>
              </a:pPr>
              <a:t>‹#›</a:t>
            </a:fld>
            <a:endParaRPr lang="en-US"/>
          </a:p>
        </p:txBody>
      </p:sp>
    </p:spTree>
    <p:extLst>
      <p:ext uri="{BB962C8B-B14F-4D97-AF65-F5344CB8AC3E}">
        <p14:creationId xmlns:p14="http://schemas.microsoft.com/office/powerpoint/2010/main" val="113897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1303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a:t>© 2019 Warren Powell</a:t>
            </a:r>
          </a:p>
        </p:txBody>
      </p:sp>
      <p:sp>
        <p:nvSpPr>
          <p:cNvPr id="9"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D113E9EA-036B-4E6B-A491-DE5A32F5B534}" type="slidenum">
              <a:rPr lang="en-US"/>
              <a:pPr>
                <a:defRPr/>
              </a:pPr>
              <a:t>‹#›</a:t>
            </a:fld>
            <a:endParaRPr lang="en-US"/>
          </a:p>
        </p:txBody>
      </p:sp>
    </p:spTree>
    <p:extLst>
      <p:ext uri="{BB962C8B-B14F-4D97-AF65-F5344CB8AC3E}">
        <p14:creationId xmlns:p14="http://schemas.microsoft.com/office/powerpoint/2010/main" val="1018883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65130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a:t>© 2019 Warren Powell</a:t>
            </a:r>
          </a:p>
        </p:txBody>
      </p:sp>
      <p:sp>
        <p:nvSpPr>
          <p:cNvPr id="4"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CA1BF554-DF22-475E-92F9-B7E92000597D}" type="slidenum">
              <a:rPr lang="en-US"/>
              <a:pPr>
                <a:defRPr/>
              </a:pPr>
              <a:t>‹#›</a:t>
            </a:fld>
            <a:endParaRPr lang="en-US"/>
          </a:p>
        </p:txBody>
      </p:sp>
    </p:spTree>
    <p:extLst>
      <p:ext uri="{BB962C8B-B14F-4D97-AF65-F5344CB8AC3E}">
        <p14:creationId xmlns:p14="http://schemas.microsoft.com/office/powerpoint/2010/main" val="1479265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a:t>© 2019 Warren Powell</a:t>
            </a:r>
          </a:p>
        </p:txBody>
      </p:sp>
      <p:sp>
        <p:nvSpPr>
          <p:cNvPr id="7" name="Slide Number Placeholder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BEF94E3D-564D-4CBF-8BAD-D2060DED5412}" type="slidenum">
              <a:rPr lang="en-US"/>
              <a:pPr>
                <a:defRPr/>
              </a:pPr>
              <a:t>‹#›</a:t>
            </a:fld>
            <a:endParaRPr lang="en-US"/>
          </a:p>
        </p:txBody>
      </p:sp>
    </p:spTree>
    <p:extLst>
      <p:ext uri="{BB962C8B-B14F-4D97-AF65-F5344CB8AC3E}">
        <p14:creationId xmlns:p14="http://schemas.microsoft.com/office/powerpoint/2010/main" val="426487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a:t>© 2019 Warren Powell</a:t>
            </a:r>
          </a:p>
        </p:txBody>
      </p:sp>
      <p:sp>
        <p:nvSpPr>
          <p:cNvPr id="7" name="Slide Number Placeholder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6BCDB460-1919-452B-A421-B45A16915A19}" type="slidenum">
              <a:rPr lang="en-US"/>
              <a:pPr>
                <a:defRPr/>
              </a:pPr>
              <a:t>‹#›</a:t>
            </a:fld>
            <a:endParaRPr lang="en-US"/>
          </a:p>
        </p:txBody>
      </p:sp>
    </p:spTree>
    <p:extLst>
      <p:ext uri="{BB962C8B-B14F-4D97-AF65-F5344CB8AC3E}">
        <p14:creationId xmlns:p14="http://schemas.microsoft.com/office/powerpoint/2010/main" val="779815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048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143000"/>
            <a:ext cx="7772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1" name="Rectangle 7"/>
          <p:cNvSpPr>
            <a:spLocks noChangeArrowheads="1"/>
          </p:cNvSpPr>
          <p:nvPr/>
        </p:nvSpPr>
        <p:spPr bwMode="auto">
          <a:xfrm>
            <a:off x="304800" y="914400"/>
            <a:ext cx="5791200" cy="152400"/>
          </a:xfrm>
          <a:prstGeom prst="rect">
            <a:avLst/>
          </a:prstGeom>
          <a:gradFill rotWithShape="0">
            <a:gsLst>
              <a:gs pos="0">
                <a:srgbClr val="291000"/>
              </a:gs>
              <a:gs pos="100000">
                <a:srgbClr val="FF6600"/>
              </a:gs>
            </a:gsLst>
            <a:lin ang="0" scaled="1"/>
          </a:gradFill>
          <a:ln w="9525">
            <a:solidFill>
              <a:schemeClr val="tx1"/>
            </a:solidFill>
            <a:miter lim="800000"/>
            <a:headEnd/>
            <a:tailEnd/>
          </a:ln>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Lst>
  <p:hf sldNum="0"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imes New Roman" pitchFamily="18" charset="0"/>
        </a:defRPr>
      </a:lvl2pPr>
      <a:lvl3pPr algn="l" rtl="0" eaLnBrk="0" fontAlgn="base" hangingPunct="0">
        <a:spcBef>
          <a:spcPct val="0"/>
        </a:spcBef>
        <a:spcAft>
          <a:spcPct val="0"/>
        </a:spcAft>
        <a:defRPr sz="3600">
          <a:solidFill>
            <a:schemeClr val="tx2"/>
          </a:solidFill>
          <a:latin typeface="Times New Roman" pitchFamily="18" charset="0"/>
        </a:defRPr>
      </a:lvl3pPr>
      <a:lvl4pPr algn="l" rtl="0" eaLnBrk="0" fontAlgn="base" hangingPunct="0">
        <a:spcBef>
          <a:spcPct val="0"/>
        </a:spcBef>
        <a:spcAft>
          <a:spcPct val="0"/>
        </a:spcAft>
        <a:defRPr sz="3600">
          <a:solidFill>
            <a:schemeClr val="tx2"/>
          </a:solidFill>
          <a:latin typeface="Times New Roman" pitchFamily="18" charset="0"/>
        </a:defRPr>
      </a:lvl4pPr>
      <a:lvl5pPr algn="l" rtl="0" eaLnBrk="0" fontAlgn="base" hangingPunct="0">
        <a:spcBef>
          <a:spcPct val="0"/>
        </a:spcBef>
        <a:spcAft>
          <a:spcPct val="0"/>
        </a:spcAft>
        <a:defRPr sz="3600">
          <a:solidFill>
            <a:schemeClr val="tx2"/>
          </a:solidFill>
          <a:latin typeface="Times New Roman" pitchFamily="18" charset="0"/>
        </a:defRPr>
      </a:lvl5pPr>
      <a:lvl6pPr marL="457200" algn="l" rtl="0" eaLnBrk="0" fontAlgn="base" hangingPunct="0">
        <a:spcBef>
          <a:spcPct val="0"/>
        </a:spcBef>
        <a:spcAft>
          <a:spcPct val="0"/>
        </a:spcAft>
        <a:defRPr sz="3600">
          <a:solidFill>
            <a:schemeClr val="tx2"/>
          </a:solidFill>
          <a:latin typeface="Times New Roman" pitchFamily="18" charset="0"/>
        </a:defRPr>
      </a:lvl6pPr>
      <a:lvl7pPr marL="914400" algn="l" rtl="0" eaLnBrk="0" fontAlgn="base" hangingPunct="0">
        <a:spcBef>
          <a:spcPct val="0"/>
        </a:spcBef>
        <a:spcAft>
          <a:spcPct val="0"/>
        </a:spcAft>
        <a:defRPr sz="3600">
          <a:solidFill>
            <a:schemeClr val="tx2"/>
          </a:solidFill>
          <a:latin typeface="Times New Roman" pitchFamily="18" charset="0"/>
        </a:defRPr>
      </a:lvl7pPr>
      <a:lvl8pPr marL="1371600" algn="l" rtl="0" eaLnBrk="0" fontAlgn="base" hangingPunct="0">
        <a:spcBef>
          <a:spcPct val="0"/>
        </a:spcBef>
        <a:spcAft>
          <a:spcPct val="0"/>
        </a:spcAft>
        <a:defRPr sz="3600">
          <a:solidFill>
            <a:schemeClr val="tx2"/>
          </a:solidFill>
          <a:latin typeface="Times New Roman" pitchFamily="18" charset="0"/>
        </a:defRPr>
      </a:lvl8pPr>
      <a:lvl9pPr marL="1828800" algn="l" rtl="0" eaLnBrk="0" fontAlgn="base" hangingPunct="0">
        <a:spcBef>
          <a:spcPct val="0"/>
        </a:spcBef>
        <a:spcAft>
          <a:spcPct val="0"/>
        </a:spcAft>
        <a:defRPr sz="36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80000"/>
        <a:buFontTx/>
        <a:buBlip>
          <a:blip r:embed="rId18"/>
        </a:buBlip>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gif"/><Relationship Id="rId5" Type="http://schemas.openxmlformats.org/officeDocument/2006/relationships/image" Target="../media/image21.png"/><Relationship Id="rId4" Type="http://schemas.openxmlformats.org/officeDocument/2006/relationships/image" Target="../media/image20.jpeg"/></Relationships>
</file>

<file path=ppt/slides/_rels/slide100.xml.rels><?xml version="1.0" encoding="UTF-8" standalone="yes"?>
<Relationships xmlns="http://schemas.openxmlformats.org/package/2006/relationships"><Relationship Id="rId3" Type="http://schemas.openxmlformats.org/officeDocument/2006/relationships/image" Target="../media/image210.png"/><Relationship Id="rId7" Type="http://schemas.openxmlformats.org/officeDocument/2006/relationships/image" Target="../media/image209.wmf"/><Relationship Id="rId2" Type="http://schemas.openxmlformats.org/officeDocument/2006/relationships/slideLayout" Target="../slideLayouts/slideLayout2.xml"/><Relationship Id="rId1" Type="http://schemas.openxmlformats.org/officeDocument/2006/relationships/vmlDrawing" Target="../drawings/vmlDrawing46.vml"/><Relationship Id="rId6" Type="http://schemas.openxmlformats.org/officeDocument/2006/relationships/oleObject" Target="../embeddings/oleObject133.bin"/><Relationship Id="rId5" Type="http://schemas.openxmlformats.org/officeDocument/2006/relationships/image" Target="../media/image208.emf"/><Relationship Id="rId4" Type="http://schemas.openxmlformats.org/officeDocument/2006/relationships/oleObject" Target="../embeddings/oleObject132.bin"/></Relationships>
</file>

<file path=ppt/slides/_rels/slide101.xml.rels><?xml version="1.0" encoding="UTF-8" standalone="yes"?>
<Relationships xmlns="http://schemas.openxmlformats.org/package/2006/relationships"><Relationship Id="rId8" Type="http://schemas.openxmlformats.org/officeDocument/2006/relationships/oleObject" Target="../embeddings/oleObject135.bin"/><Relationship Id="rId3" Type="http://schemas.openxmlformats.org/officeDocument/2006/relationships/image" Target="../media/image213.png"/><Relationship Id="rId7" Type="http://schemas.openxmlformats.org/officeDocument/2006/relationships/image" Target="../media/image212.wmf"/><Relationship Id="rId12"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vmlDrawing" Target="../drawings/vmlDrawing47.vml"/><Relationship Id="rId6" Type="http://schemas.openxmlformats.org/officeDocument/2006/relationships/oleObject" Target="../embeddings/oleObject135.bin"/><Relationship Id="rId11" Type="http://schemas.openxmlformats.org/officeDocument/2006/relationships/image" Target="../media/image700.png"/><Relationship Id="rId5" Type="http://schemas.openxmlformats.org/officeDocument/2006/relationships/image" Target="../media/image211.wmf"/><Relationship Id="rId10" Type="http://schemas.openxmlformats.org/officeDocument/2006/relationships/image" Target="../media/image69.png"/><Relationship Id="rId4" Type="http://schemas.openxmlformats.org/officeDocument/2006/relationships/oleObject" Target="../embeddings/oleObject134.bin"/><Relationship Id="rId9" Type="http://schemas.openxmlformats.org/officeDocument/2006/relationships/image" Target="../media/image212.wmf"/></Relationships>
</file>

<file path=ppt/slides/_rels/slide10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png"/></Relationships>
</file>

<file path=ppt/slides/_rels/slide109.xml.rels><?xml version="1.0" encoding="UTF-8" standalone="yes"?>
<Relationships xmlns="http://schemas.openxmlformats.org/package/2006/relationships"><Relationship Id="rId8" Type="http://schemas.openxmlformats.org/officeDocument/2006/relationships/image" Target="../media/image215.wmf"/><Relationship Id="rId3" Type="http://schemas.openxmlformats.org/officeDocument/2006/relationships/notesSlide" Target="../notesSlides/notesSlide47.xml"/><Relationship Id="rId7" Type="http://schemas.openxmlformats.org/officeDocument/2006/relationships/oleObject" Target="../embeddings/oleObject137.bin"/><Relationship Id="rId2" Type="http://schemas.openxmlformats.org/officeDocument/2006/relationships/slideLayout" Target="../slideLayouts/slideLayout2.xml"/><Relationship Id="rId1" Type="http://schemas.openxmlformats.org/officeDocument/2006/relationships/vmlDrawing" Target="../drawings/vmlDrawing48.vml"/><Relationship Id="rId6" Type="http://schemas.openxmlformats.org/officeDocument/2006/relationships/image" Target="../media/image214.wmf"/><Relationship Id="rId5" Type="http://schemas.openxmlformats.org/officeDocument/2006/relationships/oleObject" Target="../embeddings/oleObject136.bin"/><Relationship Id="rId10" Type="http://schemas.openxmlformats.org/officeDocument/2006/relationships/image" Target="../media/image216.wmf"/><Relationship Id="rId4" Type="http://schemas.openxmlformats.org/officeDocument/2006/relationships/chart" Target="../charts/chart3.xml"/><Relationship Id="rId9" Type="http://schemas.openxmlformats.org/officeDocument/2006/relationships/oleObject" Target="../embeddings/oleObject138.bin"/></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1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vmlDrawing" Target="../drawings/vmlDrawing49.vml"/><Relationship Id="rId6" Type="http://schemas.openxmlformats.org/officeDocument/2006/relationships/image" Target="../media/image82.jpeg"/><Relationship Id="rId5" Type="http://schemas.openxmlformats.org/officeDocument/2006/relationships/image" Target="../media/image217.wmf"/><Relationship Id="rId4" Type="http://schemas.openxmlformats.org/officeDocument/2006/relationships/oleObject" Target="../embeddings/oleObject139.bin"/></Relationships>
</file>

<file path=ppt/slides/_rels/slide111.xml.rels><?xml version="1.0" encoding="UTF-8" standalone="yes"?>
<Relationships xmlns="http://schemas.openxmlformats.org/package/2006/relationships"><Relationship Id="rId8" Type="http://schemas.openxmlformats.org/officeDocument/2006/relationships/image" Target="../media/image219.wmf"/><Relationship Id="rId3" Type="http://schemas.openxmlformats.org/officeDocument/2006/relationships/notesSlide" Target="../notesSlides/notesSlide48.xml"/><Relationship Id="rId7" Type="http://schemas.openxmlformats.org/officeDocument/2006/relationships/oleObject" Target="../embeddings/oleObject141.bin"/><Relationship Id="rId2" Type="http://schemas.openxmlformats.org/officeDocument/2006/relationships/slideLayout" Target="../slideLayouts/slideLayout7.xml"/><Relationship Id="rId1" Type="http://schemas.openxmlformats.org/officeDocument/2006/relationships/vmlDrawing" Target="../drawings/vmlDrawing50.vml"/><Relationship Id="rId6" Type="http://schemas.openxmlformats.org/officeDocument/2006/relationships/image" Target="../media/image218.wmf"/><Relationship Id="rId5" Type="http://schemas.openxmlformats.org/officeDocument/2006/relationships/oleObject" Target="../embeddings/oleObject140.bin"/><Relationship Id="rId10" Type="http://schemas.openxmlformats.org/officeDocument/2006/relationships/image" Target="../media/image220.wmf"/><Relationship Id="rId4" Type="http://schemas.openxmlformats.org/officeDocument/2006/relationships/image" Target="../media/image221.png"/><Relationship Id="rId9" Type="http://schemas.openxmlformats.org/officeDocument/2006/relationships/oleObject" Target="../embeddings/oleObject142.bin"/></Relationships>
</file>

<file path=ppt/slides/_rels/slide112.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slideLayout" Target="../slideLayouts/slideLayout2.xml"/><Relationship Id="rId1" Type="http://schemas.openxmlformats.org/officeDocument/2006/relationships/vmlDrawing" Target="../drawings/vmlDrawing51.vml"/><Relationship Id="rId5" Type="http://schemas.openxmlformats.org/officeDocument/2006/relationships/image" Target="../media/image222.wmf"/><Relationship Id="rId4" Type="http://schemas.openxmlformats.org/officeDocument/2006/relationships/oleObject" Target="../embeddings/oleObject143.bin"/></Relationships>
</file>

<file path=ppt/slides/_rels/slide11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4.pn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pn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image" Target="../media/image228.wmf"/><Relationship Id="rId2" Type="http://schemas.openxmlformats.org/officeDocument/2006/relationships/slideLayout" Target="../slideLayouts/slideLayout2.xml"/><Relationship Id="rId1" Type="http://schemas.openxmlformats.org/officeDocument/2006/relationships/vmlDrawing" Target="../drawings/vmlDrawing52.vml"/><Relationship Id="rId6" Type="http://schemas.openxmlformats.org/officeDocument/2006/relationships/oleObject" Target="../embeddings/oleObject145.bin"/><Relationship Id="rId5" Type="http://schemas.openxmlformats.org/officeDocument/2006/relationships/image" Target="../media/image227.wmf"/><Relationship Id="rId4" Type="http://schemas.openxmlformats.org/officeDocument/2006/relationships/oleObject" Target="../embeddings/oleObject144.bin"/></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230.wmf"/><Relationship Id="rId2" Type="http://schemas.openxmlformats.org/officeDocument/2006/relationships/slideLayout" Target="../slideLayouts/slideLayout2.xml"/><Relationship Id="rId1" Type="http://schemas.openxmlformats.org/officeDocument/2006/relationships/vmlDrawing" Target="../drawings/vmlDrawing53.vml"/><Relationship Id="rId6" Type="http://schemas.openxmlformats.org/officeDocument/2006/relationships/oleObject" Target="../embeddings/oleObject147.bin"/><Relationship Id="rId5" Type="http://schemas.openxmlformats.org/officeDocument/2006/relationships/image" Target="../media/image229.wmf"/><Relationship Id="rId4" Type="http://schemas.openxmlformats.org/officeDocument/2006/relationships/oleObject" Target="../embeddings/oleObject146.bin"/></Relationships>
</file>

<file path=ppt/slides/_rels/slide122.xml.rels><?xml version="1.0" encoding="UTF-8" standalone="yes"?>
<Relationships xmlns="http://schemas.openxmlformats.org/package/2006/relationships"><Relationship Id="rId8" Type="http://schemas.openxmlformats.org/officeDocument/2006/relationships/oleObject" Target="../embeddings/oleObject150.bin"/><Relationship Id="rId13" Type="http://schemas.openxmlformats.org/officeDocument/2006/relationships/image" Target="../media/image235.wmf"/><Relationship Id="rId3" Type="http://schemas.openxmlformats.org/officeDocument/2006/relationships/notesSlide" Target="../notesSlides/notesSlide56.xml"/><Relationship Id="rId7" Type="http://schemas.openxmlformats.org/officeDocument/2006/relationships/image" Target="../media/image232.wmf"/><Relationship Id="rId12" Type="http://schemas.openxmlformats.org/officeDocument/2006/relationships/oleObject" Target="../embeddings/oleObject152.bin"/><Relationship Id="rId2" Type="http://schemas.openxmlformats.org/officeDocument/2006/relationships/slideLayout" Target="../slideLayouts/slideLayout2.xml"/><Relationship Id="rId1" Type="http://schemas.openxmlformats.org/officeDocument/2006/relationships/vmlDrawing" Target="../drawings/vmlDrawing54.vml"/><Relationship Id="rId6" Type="http://schemas.openxmlformats.org/officeDocument/2006/relationships/oleObject" Target="../embeddings/oleObject149.bin"/><Relationship Id="rId11" Type="http://schemas.openxmlformats.org/officeDocument/2006/relationships/image" Target="../media/image234.wmf"/><Relationship Id="rId5" Type="http://schemas.openxmlformats.org/officeDocument/2006/relationships/image" Target="../media/image231.wmf"/><Relationship Id="rId10" Type="http://schemas.openxmlformats.org/officeDocument/2006/relationships/oleObject" Target="../embeddings/oleObject151.bin"/><Relationship Id="rId4" Type="http://schemas.openxmlformats.org/officeDocument/2006/relationships/oleObject" Target="../embeddings/oleObject148.bin"/><Relationship Id="rId9" Type="http://schemas.openxmlformats.org/officeDocument/2006/relationships/image" Target="../media/image233.wmf"/></Relationships>
</file>

<file path=ppt/slides/_rels/slide123.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8" Type="http://schemas.openxmlformats.org/officeDocument/2006/relationships/image" Target="../media/image239.wmf"/><Relationship Id="rId13" Type="http://schemas.openxmlformats.org/officeDocument/2006/relationships/oleObject" Target="../embeddings/oleObject158.bin"/><Relationship Id="rId3" Type="http://schemas.openxmlformats.org/officeDocument/2006/relationships/oleObject" Target="../embeddings/oleObject153.bin"/><Relationship Id="rId7" Type="http://schemas.openxmlformats.org/officeDocument/2006/relationships/oleObject" Target="../embeddings/oleObject155.bin"/><Relationship Id="rId12" Type="http://schemas.openxmlformats.org/officeDocument/2006/relationships/image" Target="../media/image241.wmf"/><Relationship Id="rId2" Type="http://schemas.openxmlformats.org/officeDocument/2006/relationships/slideLayout" Target="../slideLayouts/slideLayout2.xml"/><Relationship Id="rId1" Type="http://schemas.openxmlformats.org/officeDocument/2006/relationships/vmlDrawing" Target="../drawings/vmlDrawing55.vml"/><Relationship Id="rId6" Type="http://schemas.openxmlformats.org/officeDocument/2006/relationships/image" Target="../media/image238.wmf"/><Relationship Id="rId11" Type="http://schemas.openxmlformats.org/officeDocument/2006/relationships/oleObject" Target="../embeddings/oleObject157.bin"/><Relationship Id="rId5" Type="http://schemas.openxmlformats.org/officeDocument/2006/relationships/oleObject" Target="../embeddings/oleObject154.bin"/><Relationship Id="rId10" Type="http://schemas.openxmlformats.org/officeDocument/2006/relationships/image" Target="../media/image240.wmf"/><Relationship Id="rId4" Type="http://schemas.openxmlformats.org/officeDocument/2006/relationships/image" Target="../media/image237.wmf"/><Relationship Id="rId9" Type="http://schemas.openxmlformats.org/officeDocument/2006/relationships/oleObject" Target="../embeddings/oleObject156.bin"/><Relationship Id="rId14" Type="http://schemas.openxmlformats.org/officeDocument/2006/relationships/image" Target="../media/image242.wmf"/></Relationships>
</file>

<file path=ppt/slides/_rels/slide125.xml.rels><?xml version="1.0" encoding="UTF-8" standalone="yes"?>
<Relationships xmlns="http://schemas.openxmlformats.org/package/2006/relationships"><Relationship Id="rId8" Type="http://schemas.openxmlformats.org/officeDocument/2006/relationships/image" Target="../media/image237.wmf"/><Relationship Id="rId3" Type="http://schemas.openxmlformats.org/officeDocument/2006/relationships/oleObject" Target="../embeddings/oleObject159.bin"/><Relationship Id="rId7" Type="http://schemas.openxmlformats.org/officeDocument/2006/relationships/oleObject" Target="../embeddings/oleObject161.bin"/><Relationship Id="rId2" Type="http://schemas.openxmlformats.org/officeDocument/2006/relationships/slideLayout" Target="../slideLayouts/slideLayout2.xml"/><Relationship Id="rId1" Type="http://schemas.openxmlformats.org/officeDocument/2006/relationships/vmlDrawing" Target="../drawings/vmlDrawing56.vml"/><Relationship Id="rId6" Type="http://schemas.openxmlformats.org/officeDocument/2006/relationships/image" Target="../media/image244.wmf"/><Relationship Id="rId5" Type="http://schemas.openxmlformats.org/officeDocument/2006/relationships/oleObject" Target="../embeddings/oleObject160.bin"/><Relationship Id="rId10" Type="http://schemas.openxmlformats.org/officeDocument/2006/relationships/image" Target="../media/image238.wmf"/><Relationship Id="rId4" Type="http://schemas.openxmlformats.org/officeDocument/2006/relationships/image" Target="../media/image243.wmf"/><Relationship Id="rId9" Type="http://schemas.openxmlformats.org/officeDocument/2006/relationships/oleObject" Target="../embeddings/oleObject162.bin"/></Relationships>
</file>

<file path=ppt/slides/_rels/slide126.xml.rels><?xml version="1.0" encoding="UTF-8" standalone="yes"?>
<Relationships xmlns="http://schemas.openxmlformats.org/package/2006/relationships"><Relationship Id="rId8" Type="http://schemas.openxmlformats.org/officeDocument/2006/relationships/oleObject" Target="../embeddings/oleObject165.bin"/><Relationship Id="rId3" Type="http://schemas.openxmlformats.org/officeDocument/2006/relationships/notesSlide" Target="../notesSlides/notesSlide57.xml"/><Relationship Id="rId7" Type="http://schemas.openxmlformats.org/officeDocument/2006/relationships/image" Target="../media/image246.wmf"/><Relationship Id="rId2" Type="http://schemas.openxmlformats.org/officeDocument/2006/relationships/slideLayout" Target="../slideLayouts/slideLayout2.xml"/><Relationship Id="rId1" Type="http://schemas.openxmlformats.org/officeDocument/2006/relationships/vmlDrawing" Target="../drawings/vmlDrawing57.vml"/><Relationship Id="rId6" Type="http://schemas.openxmlformats.org/officeDocument/2006/relationships/oleObject" Target="../embeddings/oleObject164.bin"/><Relationship Id="rId11" Type="http://schemas.openxmlformats.org/officeDocument/2006/relationships/image" Target="../media/image248.wmf"/><Relationship Id="rId5" Type="http://schemas.openxmlformats.org/officeDocument/2006/relationships/image" Target="../media/image245.wmf"/><Relationship Id="rId10" Type="http://schemas.openxmlformats.org/officeDocument/2006/relationships/oleObject" Target="../embeddings/oleObject166.bin"/><Relationship Id="rId4" Type="http://schemas.openxmlformats.org/officeDocument/2006/relationships/oleObject" Target="../embeddings/oleObject163.bin"/><Relationship Id="rId9" Type="http://schemas.openxmlformats.org/officeDocument/2006/relationships/image" Target="../media/image247.wmf"/></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notesSlide" Target="../notesSlides/notesSlide4.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2.wmf"/><Relationship Id="rId5" Type="http://schemas.openxmlformats.org/officeDocument/2006/relationships/oleObject" Target="../embeddings/oleObject1.bin"/><Relationship Id="rId4" Type="http://schemas.openxmlformats.org/officeDocument/2006/relationships/image" Target="../media/image35.png"/></Relationships>
</file>

<file path=ppt/slides/_rels/slide130.xml.rels><?xml version="1.0" encoding="UTF-8" standalone="yes"?>
<Relationships xmlns="http://schemas.openxmlformats.org/package/2006/relationships"><Relationship Id="rId3" Type="http://schemas.openxmlformats.org/officeDocument/2006/relationships/image" Target="../media/image889.png"/><Relationship Id="rId7" Type="http://schemas.openxmlformats.org/officeDocument/2006/relationships/image" Target="../media/image251.wmf"/><Relationship Id="rId2" Type="http://schemas.openxmlformats.org/officeDocument/2006/relationships/slideLayout" Target="../slideLayouts/slideLayout2.xml"/><Relationship Id="rId1" Type="http://schemas.openxmlformats.org/officeDocument/2006/relationships/vmlDrawing" Target="../drawings/vmlDrawing58.vml"/><Relationship Id="rId6" Type="http://schemas.openxmlformats.org/officeDocument/2006/relationships/oleObject" Target="../embeddings/oleObject168.bin"/><Relationship Id="rId5" Type="http://schemas.openxmlformats.org/officeDocument/2006/relationships/image" Target="../media/image250.wmf"/><Relationship Id="rId4" Type="http://schemas.openxmlformats.org/officeDocument/2006/relationships/oleObject" Target="../embeddings/oleObject167.bin"/></Relationships>
</file>

<file path=ppt/slides/_rels/slide131.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4.jpeg"/></Relationships>
</file>

<file path=ppt/slides/_rels/slide1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34.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xml"/><Relationship Id="rId1" Type="http://schemas.openxmlformats.org/officeDocument/2006/relationships/vmlDrawing" Target="../drawings/vmlDrawing59.vml"/><Relationship Id="rId6" Type="http://schemas.openxmlformats.org/officeDocument/2006/relationships/image" Target="../media/image254.wmf"/><Relationship Id="rId5" Type="http://schemas.openxmlformats.org/officeDocument/2006/relationships/oleObject" Target="../embeddings/oleObject169.bin"/><Relationship Id="rId4" Type="http://schemas.openxmlformats.org/officeDocument/2006/relationships/image" Target="../media/image253.pn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vmlDrawing" Target="../drawings/vmlDrawing60.vml"/><Relationship Id="rId6" Type="http://schemas.openxmlformats.org/officeDocument/2006/relationships/image" Target="../media/image253.png"/><Relationship Id="rId5" Type="http://schemas.openxmlformats.org/officeDocument/2006/relationships/image" Target="../media/image254.wmf"/><Relationship Id="rId4" Type="http://schemas.openxmlformats.org/officeDocument/2006/relationships/oleObject" Target="../embeddings/oleObject170.bin"/></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vmlDrawing" Target="../drawings/vmlDrawing61.vml"/><Relationship Id="rId6" Type="http://schemas.openxmlformats.org/officeDocument/2006/relationships/image" Target="../media/image253.png"/><Relationship Id="rId5" Type="http://schemas.openxmlformats.org/officeDocument/2006/relationships/image" Target="../media/image254.wmf"/><Relationship Id="rId4" Type="http://schemas.openxmlformats.org/officeDocument/2006/relationships/oleObject" Target="../embeddings/oleObject171.bin"/></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65.xml"/><Relationship Id="rId7" Type="http://schemas.openxmlformats.org/officeDocument/2006/relationships/image" Target="../media/image256.wmf"/><Relationship Id="rId2" Type="http://schemas.openxmlformats.org/officeDocument/2006/relationships/slideLayout" Target="../slideLayouts/slideLayout2.xml"/><Relationship Id="rId1" Type="http://schemas.openxmlformats.org/officeDocument/2006/relationships/vmlDrawing" Target="../drawings/vmlDrawing62.vml"/><Relationship Id="rId6" Type="http://schemas.openxmlformats.org/officeDocument/2006/relationships/oleObject" Target="../embeddings/oleObject173.bin"/><Relationship Id="rId5" Type="http://schemas.openxmlformats.org/officeDocument/2006/relationships/image" Target="../media/image255.wmf"/><Relationship Id="rId4" Type="http://schemas.openxmlformats.org/officeDocument/2006/relationships/oleObject" Target="../embeddings/oleObject172.bin"/></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vmlDrawing" Target="../drawings/vmlDrawing63.vml"/><Relationship Id="rId5" Type="http://schemas.openxmlformats.org/officeDocument/2006/relationships/image" Target="../media/image257.emf"/><Relationship Id="rId4" Type="http://schemas.openxmlformats.org/officeDocument/2006/relationships/oleObject" Target="../embeddings/oleObject174.bin"/></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262.png"/><Relationship Id="rId4" Type="http://schemas.openxmlformats.org/officeDocument/2006/relationships/image" Target="../media/image261.png"/></Relationships>
</file>

<file path=ppt/slides/_rels/slide145.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8" Type="http://schemas.openxmlformats.org/officeDocument/2006/relationships/oleObject" Target="../embeddings/oleObject177.bin"/><Relationship Id="rId13" Type="http://schemas.openxmlformats.org/officeDocument/2006/relationships/image" Target="../media/image269.wmf"/><Relationship Id="rId3" Type="http://schemas.openxmlformats.org/officeDocument/2006/relationships/notesSlide" Target="../notesSlides/notesSlide71.xml"/><Relationship Id="rId7" Type="http://schemas.openxmlformats.org/officeDocument/2006/relationships/image" Target="../media/image266.wmf"/><Relationship Id="rId12" Type="http://schemas.openxmlformats.org/officeDocument/2006/relationships/oleObject" Target="../embeddings/oleObject179.bin"/><Relationship Id="rId2" Type="http://schemas.openxmlformats.org/officeDocument/2006/relationships/slideLayout" Target="../slideLayouts/slideLayout2.xml"/><Relationship Id="rId16" Type="http://schemas.openxmlformats.org/officeDocument/2006/relationships/image" Target="../media/image272.png"/><Relationship Id="rId1" Type="http://schemas.openxmlformats.org/officeDocument/2006/relationships/vmlDrawing" Target="../drawings/vmlDrawing64.vml"/><Relationship Id="rId6" Type="http://schemas.openxmlformats.org/officeDocument/2006/relationships/oleObject" Target="../embeddings/oleObject176.bin"/><Relationship Id="rId11" Type="http://schemas.openxmlformats.org/officeDocument/2006/relationships/image" Target="../media/image268.wmf"/><Relationship Id="rId5" Type="http://schemas.openxmlformats.org/officeDocument/2006/relationships/image" Target="../media/image265.wmf"/><Relationship Id="rId15" Type="http://schemas.openxmlformats.org/officeDocument/2006/relationships/image" Target="../media/image271.png"/><Relationship Id="rId10" Type="http://schemas.openxmlformats.org/officeDocument/2006/relationships/oleObject" Target="../embeddings/oleObject178.bin"/><Relationship Id="rId4" Type="http://schemas.openxmlformats.org/officeDocument/2006/relationships/oleObject" Target="../embeddings/oleObject175.bin"/><Relationship Id="rId9" Type="http://schemas.openxmlformats.org/officeDocument/2006/relationships/image" Target="../media/image267.wmf"/><Relationship Id="rId14" Type="http://schemas.openxmlformats.org/officeDocument/2006/relationships/image" Target="../media/image270.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8" Type="http://schemas.openxmlformats.org/officeDocument/2006/relationships/oleObject" Target="../embeddings/oleObject182.bin"/><Relationship Id="rId3" Type="http://schemas.openxmlformats.org/officeDocument/2006/relationships/image" Target="../media/image212.png"/><Relationship Id="rId7" Type="http://schemas.openxmlformats.org/officeDocument/2006/relationships/image" Target="../media/image274.wmf"/><Relationship Id="rId2" Type="http://schemas.openxmlformats.org/officeDocument/2006/relationships/slideLayout" Target="../slideLayouts/slideLayout2.xml"/><Relationship Id="rId1" Type="http://schemas.openxmlformats.org/officeDocument/2006/relationships/vmlDrawing" Target="../drawings/vmlDrawing65.vml"/><Relationship Id="rId6" Type="http://schemas.openxmlformats.org/officeDocument/2006/relationships/oleObject" Target="../embeddings/oleObject181.bin"/><Relationship Id="rId11" Type="http://schemas.openxmlformats.org/officeDocument/2006/relationships/image" Target="../media/image276.wmf"/><Relationship Id="rId5" Type="http://schemas.openxmlformats.org/officeDocument/2006/relationships/image" Target="../media/image273.wmf"/><Relationship Id="rId10" Type="http://schemas.openxmlformats.org/officeDocument/2006/relationships/oleObject" Target="../embeddings/oleObject183.bin"/><Relationship Id="rId4" Type="http://schemas.openxmlformats.org/officeDocument/2006/relationships/oleObject" Target="../embeddings/oleObject180.bin"/><Relationship Id="rId9" Type="http://schemas.openxmlformats.org/officeDocument/2006/relationships/image" Target="../media/image275.wmf"/></Relationships>
</file>

<file path=ppt/slides/_rels/slide151.xml.rels><?xml version="1.0" encoding="UTF-8" standalone="yes"?>
<Relationships xmlns="http://schemas.openxmlformats.org/package/2006/relationships"><Relationship Id="rId3" Type="http://schemas.openxmlformats.org/officeDocument/2006/relationships/oleObject" Target="../embeddings/oleObject184.bin"/><Relationship Id="rId2" Type="http://schemas.openxmlformats.org/officeDocument/2006/relationships/slideLayout" Target="../slideLayouts/slideLayout2.xml"/><Relationship Id="rId1" Type="http://schemas.openxmlformats.org/officeDocument/2006/relationships/vmlDrawing" Target="../drawings/vmlDrawing66.vml"/><Relationship Id="rId4" Type="http://schemas.openxmlformats.org/officeDocument/2006/relationships/image" Target="../media/image277.wmf"/></Relationships>
</file>

<file path=ppt/slides/_rels/slide1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slideLayout" Target="../slideLayouts/slideLayout2.xml"/><Relationship Id="rId1" Type="http://schemas.openxmlformats.org/officeDocument/2006/relationships/vmlDrawing" Target="../drawings/vmlDrawing67.vml"/><Relationship Id="rId5" Type="http://schemas.openxmlformats.org/officeDocument/2006/relationships/image" Target="../media/image278.wmf"/><Relationship Id="rId4" Type="http://schemas.openxmlformats.org/officeDocument/2006/relationships/oleObject" Target="../embeddings/oleObject185.bin"/></Relationships>
</file>

<file path=ppt/slides/_rels/slide154.xml.rels><?xml version="1.0" encoding="UTF-8" standalone="yes"?>
<Relationships xmlns="http://schemas.openxmlformats.org/package/2006/relationships"><Relationship Id="rId3" Type="http://schemas.openxmlformats.org/officeDocument/2006/relationships/image" Target="../media/image9220.png"/><Relationship Id="rId2" Type="http://schemas.openxmlformats.org/officeDocument/2006/relationships/slideLayout" Target="../slideLayouts/slideLayout2.xml"/><Relationship Id="rId1" Type="http://schemas.openxmlformats.org/officeDocument/2006/relationships/vmlDrawing" Target="../drawings/vmlDrawing68.vml"/><Relationship Id="rId5" Type="http://schemas.openxmlformats.org/officeDocument/2006/relationships/image" Target="../media/image280.emf"/><Relationship Id="rId4" Type="http://schemas.openxmlformats.org/officeDocument/2006/relationships/oleObject" Target="../embeddings/oleObject186.bin"/></Relationships>
</file>

<file path=ppt/slides/_rels/slide155.xml.rels><?xml version="1.0" encoding="UTF-8" standalone="yes"?>
<Relationships xmlns="http://schemas.openxmlformats.org/package/2006/relationships"><Relationship Id="rId2" Type="http://schemas.openxmlformats.org/officeDocument/2006/relationships/image" Target="../media/image946.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81.png"/><Relationship Id="rId1" Type="http://schemas.openxmlformats.org/officeDocument/2006/relationships/slideLayout" Target="../slideLayouts/slideLayout2.xml"/><Relationship Id="rId6" Type="http://schemas.openxmlformats.org/officeDocument/2006/relationships/image" Target="../media/image580.png"/><Relationship Id="rId4" Type="http://schemas.openxmlformats.org/officeDocument/2006/relationships/image" Target="../media/image283.png"/></Relationships>
</file>

<file path=ppt/slides/_rels/slide157.xml.rels><?xml version="1.0" encoding="UTF-8" standalone="yes"?>
<Relationships xmlns="http://schemas.openxmlformats.org/package/2006/relationships"><Relationship Id="rId8" Type="http://schemas.openxmlformats.org/officeDocument/2006/relationships/image" Target="../media/image288.png"/><Relationship Id="rId3" Type="http://schemas.openxmlformats.org/officeDocument/2006/relationships/image" Target="../media/image285.png"/><Relationship Id="rId7" Type="http://schemas.openxmlformats.org/officeDocument/2006/relationships/image" Target="../media/image287.png"/><Relationship Id="rId2" Type="http://schemas.openxmlformats.org/officeDocument/2006/relationships/slideLayout" Target="../slideLayouts/slideLayout2.xml"/><Relationship Id="rId1" Type="http://schemas.openxmlformats.org/officeDocument/2006/relationships/vmlDrawing" Target="../drawings/vmlDrawing69.vml"/><Relationship Id="rId6" Type="http://schemas.openxmlformats.org/officeDocument/2006/relationships/image" Target="../media/image286.png"/><Relationship Id="rId5" Type="http://schemas.openxmlformats.org/officeDocument/2006/relationships/image" Target="../media/image284.wmf"/><Relationship Id="rId4" Type="http://schemas.openxmlformats.org/officeDocument/2006/relationships/oleObject" Target="../embeddings/oleObject187.bin"/></Relationships>
</file>

<file path=ppt/slides/_rels/slide158.xml.rels><?xml version="1.0" encoding="UTF-8" standalone="yes"?>
<Relationships xmlns="http://schemas.openxmlformats.org/package/2006/relationships"><Relationship Id="rId8" Type="http://schemas.openxmlformats.org/officeDocument/2006/relationships/image" Target="../media/image9260.png"/><Relationship Id="rId13" Type="http://schemas.openxmlformats.org/officeDocument/2006/relationships/image" Target="../media/image289.wmf"/><Relationship Id="rId18" Type="http://schemas.openxmlformats.org/officeDocument/2006/relationships/image" Target="../media/image9460.png"/><Relationship Id="rId3" Type="http://schemas.openxmlformats.org/officeDocument/2006/relationships/notesSlide" Target="../notesSlides/notesSlide73.xml"/><Relationship Id="rId21" Type="http://schemas.openxmlformats.org/officeDocument/2006/relationships/image" Target="../media/image9490.png"/><Relationship Id="rId7" Type="http://schemas.openxmlformats.org/officeDocument/2006/relationships/image" Target="../media/image939.png"/><Relationship Id="rId12" Type="http://schemas.openxmlformats.org/officeDocument/2006/relationships/oleObject" Target="../embeddings/oleObject188.bin"/><Relationship Id="rId17" Type="http://schemas.openxmlformats.org/officeDocument/2006/relationships/image" Target="../media/image945.png"/><Relationship Id="rId2" Type="http://schemas.openxmlformats.org/officeDocument/2006/relationships/slideLayout" Target="../slideLayouts/slideLayout2.xml"/><Relationship Id="rId16" Type="http://schemas.openxmlformats.org/officeDocument/2006/relationships/image" Target="../media/image9440.png"/><Relationship Id="rId20" Type="http://schemas.openxmlformats.org/officeDocument/2006/relationships/image" Target="../media/image9480.png"/><Relationship Id="rId1" Type="http://schemas.openxmlformats.org/officeDocument/2006/relationships/vmlDrawing" Target="../drawings/vmlDrawing70.vml"/><Relationship Id="rId6" Type="http://schemas.openxmlformats.org/officeDocument/2006/relationships/image" Target="../media/image9250.png"/><Relationship Id="rId11" Type="http://schemas.openxmlformats.org/officeDocument/2006/relationships/image" Target="../media/image943.png"/><Relationship Id="rId5" Type="http://schemas.openxmlformats.org/officeDocument/2006/relationships/image" Target="../media/image937.png"/><Relationship Id="rId15" Type="http://schemas.openxmlformats.org/officeDocument/2006/relationships/image" Target="../media/image290.wmf"/><Relationship Id="rId10" Type="http://schemas.openxmlformats.org/officeDocument/2006/relationships/image" Target="../media/image9270.png"/><Relationship Id="rId19" Type="http://schemas.openxmlformats.org/officeDocument/2006/relationships/image" Target="../media/image9470.png"/><Relationship Id="rId4" Type="http://schemas.openxmlformats.org/officeDocument/2006/relationships/image" Target="../media/image9240.png"/><Relationship Id="rId9" Type="http://schemas.openxmlformats.org/officeDocument/2006/relationships/image" Target="../media/image941.png"/><Relationship Id="rId14" Type="http://schemas.openxmlformats.org/officeDocument/2006/relationships/oleObject" Target="../embeddings/oleObject189.bin"/><Relationship Id="rId22" Type="http://schemas.openxmlformats.org/officeDocument/2006/relationships/image" Target="../media/image950.png"/></Relationships>
</file>

<file path=ppt/slides/_rels/slide159.xml.rels><?xml version="1.0" encoding="UTF-8" standalone="yes"?>
<Relationships xmlns="http://schemas.openxmlformats.org/package/2006/relationships"><Relationship Id="rId8" Type="http://schemas.openxmlformats.org/officeDocument/2006/relationships/image" Target="../media/image9260.png"/><Relationship Id="rId13" Type="http://schemas.openxmlformats.org/officeDocument/2006/relationships/image" Target="../media/image289.wmf"/><Relationship Id="rId3" Type="http://schemas.openxmlformats.org/officeDocument/2006/relationships/notesSlide" Target="../notesSlides/notesSlide74.xml"/><Relationship Id="rId7" Type="http://schemas.openxmlformats.org/officeDocument/2006/relationships/image" Target="../media/image939.png"/><Relationship Id="rId12" Type="http://schemas.openxmlformats.org/officeDocument/2006/relationships/oleObject" Target="../embeddings/oleObject188.bin"/><Relationship Id="rId17" Type="http://schemas.openxmlformats.org/officeDocument/2006/relationships/image" Target="../media/image293.png"/><Relationship Id="rId25" Type="http://schemas.openxmlformats.org/officeDocument/2006/relationships/image" Target="../media/image294.png"/><Relationship Id="rId2" Type="http://schemas.openxmlformats.org/officeDocument/2006/relationships/slideLayout" Target="../slideLayouts/slideLayout2.xml"/><Relationship Id="rId16" Type="http://schemas.openxmlformats.org/officeDocument/2006/relationships/image" Target="../media/image292.png"/><Relationship Id="rId1" Type="http://schemas.openxmlformats.org/officeDocument/2006/relationships/vmlDrawing" Target="../drawings/vmlDrawing71.vml"/><Relationship Id="rId6" Type="http://schemas.openxmlformats.org/officeDocument/2006/relationships/image" Target="../media/image9250.png"/><Relationship Id="rId11" Type="http://schemas.openxmlformats.org/officeDocument/2006/relationships/image" Target="../media/image943.png"/><Relationship Id="rId24" Type="http://schemas.openxmlformats.org/officeDocument/2006/relationships/image" Target="../media/image291.emf"/><Relationship Id="rId5" Type="http://schemas.openxmlformats.org/officeDocument/2006/relationships/image" Target="../media/image937.png"/><Relationship Id="rId15" Type="http://schemas.openxmlformats.org/officeDocument/2006/relationships/image" Target="../media/image290.wmf"/><Relationship Id="rId23" Type="http://schemas.openxmlformats.org/officeDocument/2006/relationships/oleObject" Target="../embeddings/oleObject190.bin"/><Relationship Id="rId10" Type="http://schemas.openxmlformats.org/officeDocument/2006/relationships/image" Target="../media/image9270.png"/><Relationship Id="rId19" Type="http://schemas.openxmlformats.org/officeDocument/2006/relationships/image" Target="../media/image9470.png"/><Relationship Id="rId4" Type="http://schemas.openxmlformats.org/officeDocument/2006/relationships/image" Target="../media/image9240.png"/><Relationship Id="rId9" Type="http://schemas.openxmlformats.org/officeDocument/2006/relationships/image" Target="../media/image941.png"/><Relationship Id="rId14" Type="http://schemas.openxmlformats.org/officeDocument/2006/relationships/oleObject" Target="../embeddings/oleObject189.bin"/><Relationship Id="rId22" Type="http://schemas.openxmlformats.org/officeDocument/2006/relationships/image" Target="../media/image95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8" Type="http://schemas.openxmlformats.org/officeDocument/2006/relationships/image" Target="../media/image292.png"/><Relationship Id="rId26" Type="http://schemas.openxmlformats.org/officeDocument/2006/relationships/image" Target="../media/image298.png"/><Relationship Id="rId3" Type="http://schemas.openxmlformats.org/officeDocument/2006/relationships/notesSlide" Target="../notesSlides/notesSlide75.xml"/><Relationship Id="rId7" Type="http://schemas.openxmlformats.org/officeDocument/2006/relationships/image" Target="../media/image290.wmf"/><Relationship Id="rId25" Type="http://schemas.openxmlformats.org/officeDocument/2006/relationships/image" Target="../media/image297.png"/><Relationship Id="rId2" Type="http://schemas.openxmlformats.org/officeDocument/2006/relationships/slideLayout" Target="../slideLayouts/slideLayout2.xml"/><Relationship Id="rId1" Type="http://schemas.openxmlformats.org/officeDocument/2006/relationships/vmlDrawing" Target="../drawings/vmlDrawing72.vml"/><Relationship Id="rId6" Type="http://schemas.openxmlformats.org/officeDocument/2006/relationships/oleObject" Target="../embeddings/oleObject189.bin"/><Relationship Id="rId24" Type="http://schemas.openxmlformats.org/officeDocument/2006/relationships/image" Target="../media/image295.wmf"/><Relationship Id="rId5" Type="http://schemas.openxmlformats.org/officeDocument/2006/relationships/image" Target="../media/image289.wmf"/><Relationship Id="rId23" Type="http://schemas.openxmlformats.org/officeDocument/2006/relationships/oleObject" Target="../embeddings/oleObject191.bin"/><Relationship Id="rId19" Type="http://schemas.openxmlformats.org/officeDocument/2006/relationships/image" Target="../media/image9470.png"/><Relationship Id="rId4" Type="http://schemas.openxmlformats.org/officeDocument/2006/relationships/oleObject" Target="../embeddings/oleObject188.bin"/><Relationship Id="rId9" Type="http://schemas.openxmlformats.org/officeDocument/2006/relationships/image" Target="../media/image296.png"/><Relationship Id="rId22" Type="http://schemas.openxmlformats.org/officeDocument/2006/relationships/image" Target="../media/image950.png"/></Relationships>
</file>

<file path=ppt/slides/_rels/slide161.xml.rels><?xml version="1.0" encoding="UTF-8" standalone="yes"?>
<Relationships xmlns="http://schemas.openxmlformats.org/package/2006/relationships"><Relationship Id="rId8" Type="http://schemas.openxmlformats.org/officeDocument/2006/relationships/image" Target="../media/image266.wmf"/><Relationship Id="rId13" Type="http://schemas.openxmlformats.org/officeDocument/2006/relationships/image" Target="../media/image9510.png"/><Relationship Id="rId3" Type="http://schemas.openxmlformats.org/officeDocument/2006/relationships/notesSlide" Target="../notesSlides/notesSlide76.xml"/><Relationship Id="rId7" Type="http://schemas.openxmlformats.org/officeDocument/2006/relationships/oleObject" Target="../embeddings/oleObject193.bin"/><Relationship Id="rId12" Type="http://schemas.openxmlformats.org/officeDocument/2006/relationships/image" Target="../media/image268.wmf"/><Relationship Id="rId2" Type="http://schemas.openxmlformats.org/officeDocument/2006/relationships/slideLayout" Target="../slideLayouts/slideLayout2.xml"/><Relationship Id="rId1" Type="http://schemas.openxmlformats.org/officeDocument/2006/relationships/vmlDrawing" Target="../drawings/vmlDrawing73.vml"/><Relationship Id="rId6" Type="http://schemas.openxmlformats.org/officeDocument/2006/relationships/image" Target="../media/image265.wmf"/><Relationship Id="rId11" Type="http://schemas.openxmlformats.org/officeDocument/2006/relationships/oleObject" Target="../embeddings/oleObject195.bin"/><Relationship Id="rId5" Type="http://schemas.openxmlformats.org/officeDocument/2006/relationships/oleObject" Target="../embeddings/oleObject192.bin"/><Relationship Id="rId10" Type="http://schemas.openxmlformats.org/officeDocument/2006/relationships/image" Target="../media/image267.wmf"/><Relationship Id="rId4" Type="http://schemas.openxmlformats.org/officeDocument/2006/relationships/image" Target="../media/image299.png"/><Relationship Id="rId9" Type="http://schemas.openxmlformats.org/officeDocument/2006/relationships/oleObject" Target="../embeddings/oleObject194.bin"/><Relationship Id="rId14" Type="http://schemas.openxmlformats.org/officeDocument/2006/relationships/image" Target="../media/image9520.png"/></Relationships>
</file>

<file path=ppt/slides/_rels/slide162.xml.rels><?xml version="1.0" encoding="UTF-8" standalone="yes"?>
<Relationships xmlns="http://schemas.openxmlformats.org/package/2006/relationships"><Relationship Id="rId8" Type="http://schemas.openxmlformats.org/officeDocument/2006/relationships/image" Target="../media/image266.wmf"/><Relationship Id="rId13" Type="http://schemas.openxmlformats.org/officeDocument/2006/relationships/image" Target="../media/image9530.png"/><Relationship Id="rId3" Type="http://schemas.openxmlformats.org/officeDocument/2006/relationships/notesSlide" Target="../notesSlides/notesSlide77.xml"/><Relationship Id="rId7" Type="http://schemas.openxmlformats.org/officeDocument/2006/relationships/oleObject" Target="../embeddings/oleObject193.bin"/><Relationship Id="rId12" Type="http://schemas.openxmlformats.org/officeDocument/2006/relationships/image" Target="../media/image268.wmf"/><Relationship Id="rId2" Type="http://schemas.openxmlformats.org/officeDocument/2006/relationships/slideLayout" Target="../slideLayouts/slideLayout2.xml"/><Relationship Id="rId1" Type="http://schemas.openxmlformats.org/officeDocument/2006/relationships/vmlDrawing" Target="../drawings/vmlDrawing74.vml"/><Relationship Id="rId6" Type="http://schemas.openxmlformats.org/officeDocument/2006/relationships/image" Target="../media/image265.wmf"/><Relationship Id="rId11" Type="http://schemas.openxmlformats.org/officeDocument/2006/relationships/oleObject" Target="../embeddings/oleObject195.bin"/><Relationship Id="rId5" Type="http://schemas.openxmlformats.org/officeDocument/2006/relationships/oleObject" Target="../embeddings/oleObject192.bin"/><Relationship Id="rId10" Type="http://schemas.openxmlformats.org/officeDocument/2006/relationships/image" Target="../media/image267.wmf"/><Relationship Id="rId4" Type="http://schemas.openxmlformats.org/officeDocument/2006/relationships/image" Target="../media/image299.png"/><Relationship Id="rId9" Type="http://schemas.openxmlformats.org/officeDocument/2006/relationships/oleObject" Target="../embeddings/oleObject194.bin"/><Relationship Id="rId14" Type="http://schemas.openxmlformats.org/officeDocument/2006/relationships/image" Target="../media/image9540.png"/></Relationships>
</file>

<file path=ppt/slides/_rels/slide163.xml.rels><?xml version="1.0" encoding="UTF-8" standalone="yes"?>
<Relationships xmlns="http://schemas.openxmlformats.org/package/2006/relationships"><Relationship Id="rId8" Type="http://schemas.openxmlformats.org/officeDocument/2006/relationships/image" Target="../media/image266.wmf"/><Relationship Id="rId13" Type="http://schemas.openxmlformats.org/officeDocument/2006/relationships/image" Target="../media/image9530.png"/><Relationship Id="rId3" Type="http://schemas.openxmlformats.org/officeDocument/2006/relationships/notesSlide" Target="../notesSlides/notesSlide78.xml"/><Relationship Id="rId7" Type="http://schemas.openxmlformats.org/officeDocument/2006/relationships/oleObject" Target="../embeddings/oleObject193.bin"/><Relationship Id="rId12" Type="http://schemas.openxmlformats.org/officeDocument/2006/relationships/image" Target="../media/image268.wmf"/><Relationship Id="rId2" Type="http://schemas.openxmlformats.org/officeDocument/2006/relationships/slideLayout" Target="../slideLayouts/slideLayout2.xml"/><Relationship Id="rId1" Type="http://schemas.openxmlformats.org/officeDocument/2006/relationships/vmlDrawing" Target="../drawings/vmlDrawing75.vml"/><Relationship Id="rId6" Type="http://schemas.openxmlformats.org/officeDocument/2006/relationships/image" Target="../media/image265.wmf"/><Relationship Id="rId11" Type="http://schemas.openxmlformats.org/officeDocument/2006/relationships/oleObject" Target="../embeddings/oleObject195.bin"/><Relationship Id="rId5" Type="http://schemas.openxmlformats.org/officeDocument/2006/relationships/oleObject" Target="../embeddings/oleObject192.bin"/><Relationship Id="rId10" Type="http://schemas.openxmlformats.org/officeDocument/2006/relationships/image" Target="../media/image267.wmf"/><Relationship Id="rId4" Type="http://schemas.openxmlformats.org/officeDocument/2006/relationships/image" Target="../media/image299.png"/><Relationship Id="rId9" Type="http://schemas.openxmlformats.org/officeDocument/2006/relationships/oleObject" Target="../embeddings/oleObject194.bin"/><Relationship Id="rId14" Type="http://schemas.openxmlformats.org/officeDocument/2006/relationships/image" Target="../media/image9540.png"/></Relationships>
</file>

<file path=ppt/slides/_rels/slide164.xml.rels><?xml version="1.0" encoding="UTF-8" standalone="yes"?>
<Relationships xmlns="http://schemas.openxmlformats.org/package/2006/relationships"><Relationship Id="rId8" Type="http://schemas.openxmlformats.org/officeDocument/2006/relationships/image" Target="../media/image266.wmf"/><Relationship Id="rId13" Type="http://schemas.openxmlformats.org/officeDocument/2006/relationships/image" Target="../media/image955.png"/><Relationship Id="rId3" Type="http://schemas.openxmlformats.org/officeDocument/2006/relationships/notesSlide" Target="../notesSlides/notesSlide79.xml"/><Relationship Id="rId7" Type="http://schemas.openxmlformats.org/officeDocument/2006/relationships/oleObject" Target="../embeddings/oleObject193.bin"/><Relationship Id="rId12" Type="http://schemas.openxmlformats.org/officeDocument/2006/relationships/image" Target="../media/image268.wmf"/><Relationship Id="rId2" Type="http://schemas.openxmlformats.org/officeDocument/2006/relationships/slideLayout" Target="../slideLayouts/slideLayout2.xml"/><Relationship Id="rId1" Type="http://schemas.openxmlformats.org/officeDocument/2006/relationships/vmlDrawing" Target="../drawings/vmlDrawing76.vml"/><Relationship Id="rId6" Type="http://schemas.openxmlformats.org/officeDocument/2006/relationships/image" Target="../media/image265.wmf"/><Relationship Id="rId11" Type="http://schemas.openxmlformats.org/officeDocument/2006/relationships/oleObject" Target="../embeddings/oleObject195.bin"/><Relationship Id="rId5" Type="http://schemas.openxmlformats.org/officeDocument/2006/relationships/oleObject" Target="../embeddings/oleObject192.bin"/><Relationship Id="rId10" Type="http://schemas.openxmlformats.org/officeDocument/2006/relationships/image" Target="../media/image267.wmf"/><Relationship Id="rId4" Type="http://schemas.openxmlformats.org/officeDocument/2006/relationships/image" Target="../media/image299.png"/><Relationship Id="rId9" Type="http://schemas.openxmlformats.org/officeDocument/2006/relationships/oleObject" Target="../embeddings/oleObject194.bin"/><Relationship Id="rId14" Type="http://schemas.openxmlformats.org/officeDocument/2006/relationships/image" Target="../media/image956.png"/></Relationships>
</file>

<file path=ppt/slides/_rels/slide165.xml.rels><?xml version="1.0" encoding="UTF-8" standalone="yes"?>
<Relationships xmlns="http://schemas.openxmlformats.org/package/2006/relationships"><Relationship Id="rId8" Type="http://schemas.openxmlformats.org/officeDocument/2006/relationships/image" Target="../media/image266.wmf"/><Relationship Id="rId13" Type="http://schemas.openxmlformats.org/officeDocument/2006/relationships/image" Target="../media/image957.png"/><Relationship Id="rId3" Type="http://schemas.openxmlformats.org/officeDocument/2006/relationships/notesSlide" Target="../notesSlides/notesSlide80.xml"/><Relationship Id="rId7" Type="http://schemas.openxmlformats.org/officeDocument/2006/relationships/oleObject" Target="../embeddings/oleObject193.bin"/><Relationship Id="rId12" Type="http://schemas.openxmlformats.org/officeDocument/2006/relationships/image" Target="../media/image268.wmf"/><Relationship Id="rId2" Type="http://schemas.openxmlformats.org/officeDocument/2006/relationships/slideLayout" Target="../slideLayouts/slideLayout2.xml"/><Relationship Id="rId1" Type="http://schemas.openxmlformats.org/officeDocument/2006/relationships/vmlDrawing" Target="../drawings/vmlDrawing77.vml"/><Relationship Id="rId6" Type="http://schemas.openxmlformats.org/officeDocument/2006/relationships/image" Target="../media/image265.wmf"/><Relationship Id="rId11" Type="http://schemas.openxmlformats.org/officeDocument/2006/relationships/oleObject" Target="../embeddings/oleObject195.bin"/><Relationship Id="rId5" Type="http://schemas.openxmlformats.org/officeDocument/2006/relationships/oleObject" Target="../embeddings/oleObject192.bin"/><Relationship Id="rId10" Type="http://schemas.openxmlformats.org/officeDocument/2006/relationships/image" Target="../media/image267.wmf"/><Relationship Id="rId4" Type="http://schemas.openxmlformats.org/officeDocument/2006/relationships/image" Target="../media/image299.png"/><Relationship Id="rId9" Type="http://schemas.openxmlformats.org/officeDocument/2006/relationships/oleObject" Target="../embeddings/oleObject194.bin"/><Relationship Id="rId14" Type="http://schemas.openxmlformats.org/officeDocument/2006/relationships/image" Target="../media/image958.png"/></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4.png"/></Relationships>
</file>

<file path=ppt/slides/_rels/slide168.xml.rels><?xml version="1.0" encoding="UTF-8" standalone="yes"?>
<Relationships xmlns="http://schemas.openxmlformats.org/package/2006/relationships"><Relationship Id="rId8" Type="http://schemas.openxmlformats.org/officeDocument/2006/relationships/oleObject" Target="../embeddings/oleObject198.bin"/><Relationship Id="rId13" Type="http://schemas.openxmlformats.org/officeDocument/2006/relationships/image" Target="../media/image167.wmf"/><Relationship Id="rId3" Type="http://schemas.openxmlformats.org/officeDocument/2006/relationships/notesSlide" Target="../notesSlides/notesSlide83.xml"/><Relationship Id="rId7" Type="http://schemas.openxmlformats.org/officeDocument/2006/relationships/image" Target="../media/image164.wmf"/><Relationship Id="rId12" Type="http://schemas.openxmlformats.org/officeDocument/2006/relationships/oleObject" Target="../embeddings/oleObject200.bin"/><Relationship Id="rId17" Type="http://schemas.openxmlformats.org/officeDocument/2006/relationships/image" Target="../media/image169.wmf"/><Relationship Id="rId2" Type="http://schemas.openxmlformats.org/officeDocument/2006/relationships/slideLayout" Target="../slideLayouts/slideLayout2.xml"/><Relationship Id="rId16" Type="http://schemas.openxmlformats.org/officeDocument/2006/relationships/oleObject" Target="../embeddings/oleObject202.bin"/><Relationship Id="rId1" Type="http://schemas.openxmlformats.org/officeDocument/2006/relationships/vmlDrawing" Target="../drawings/vmlDrawing78.vml"/><Relationship Id="rId6" Type="http://schemas.openxmlformats.org/officeDocument/2006/relationships/oleObject" Target="../embeddings/oleObject197.bin"/><Relationship Id="rId11" Type="http://schemas.openxmlformats.org/officeDocument/2006/relationships/image" Target="../media/image166.emf"/><Relationship Id="rId5" Type="http://schemas.openxmlformats.org/officeDocument/2006/relationships/image" Target="../media/image163.wmf"/><Relationship Id="rId15" Type="http://schemas.openxmlformats.org/officeDocument/2006/relationships/image" Target="../media/image168.wmf"/><Relationship Id="rId10" Type="http://schemas.openxmlformats.org/officeDocument/2006/relationships/oleObject" Target="../embeddings/oleObject199.bin"/><Relationship Id="rId4" Type="http://schemas.openxmlformats.org/officeDocument/2006/relationships/oleObject" Target="../embeddings/oleObject196.bin"/><Relationship Id="rId9" Type="http://schemas.openxmlformats.org/officeDocument/2006/relationships/image" Target="../media/image165.wmf"/><Relationship Id="rId14" Type="http://schemas.openxmlformats.org/officeDocument/2006/relationships/oleObject" Target="../embeddings/oleObject201.bin"/></Relationships>
</file>

<file path=ppt/slides/_rels/slide169.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slideLayout" Target="../slideLayouts/slideLayout2.xml"/><Relationship Id="rId1" Type="http://schemas.openxmlformats.org/officeDocument/2006/relationships/vmlDrawing" Target="../drawings/vmlDrawing79.vml"/><Relationship Id="rId6" Type="http://schemas.openxmlformats.org/officeDocument/2006/relationships/image" Target="../media/image302.png"/><Relationship Id="rId5" Type="http://schemas.openxmlformats.org/officeDocument/2006/relationships/image" Target="../media/image300.wmf"/><Relationship Id="rId4" Type="http://schemas.openxmlformats.org/officeDocument/2006/relationships/oleObject" Target="../embeddings/oleObject203.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slideLayout" Target="../slideLayouts/slideLayout2.xml"/><Relationship Id="rId1" Type="http://schemas.openxmlformats.org/officeDocument/2006/relationships/vmlDrawing" Target="../drawings/vmlDrawing80.vml"/><Relationship Id="rId6" Type="http://schemas.openxmlformats.org/officeDocument/2006/relationships/image" Target="../media/image821.png"/><Relationship Id="rId5" Type="http://schemas.openxmlformats.org/officeDocument/2006/relationships/image" Target="../media/image303.wmf"/><Relationship Id="rId4" Type="http://schemas.openxmlformats.org/officeDocument/2006/relationships/oleObject" Target="../embeddings/oleObject204.bin"/></Relationships>
</file>

<file path=ppt/slides/_rels/slide171.xml.rels><?xml version="1.0" encoding="UTF-8" standalone="yes"?>
<Relationships xmlns="http://schemas.openxmlformats.org/package/2006/relationships"><Relationship Id="rId3" Type="http://schemas.openxmlformats.org/officeDocument/2006/relationships/oleObject" Target="../embeddings/oleObject205.bin"/><Relationship Id="rId2" Type="http://schemas.openxmlformats.org/officeDocument/2006/relationships/slideLayout" Target="../slideLayouts/slideLayout2.xml"/><Relationship Id="rId1" Type="http://schemas.openxmlformats.org/officeDocument/2006/relationships/vmlDrawing" Target="../drawings/vmlDrawing81.vml"/><Relationship Id="rId6" Type="http://schemas.openxmlformats.org/officeDocument/2006/relationships/image" Target="../media/image305.wmf"/><Relationship Id="rId5" Type="http://schemas.openxmlformats.org/officeDocument/2006/relationships/oleObject" Target="../embeddings/oleObject206.bin"/><Relationship Id="rId4" Type="http://schemas.openxmlformats.org/officeDocument/2006/relationships/image" Target="../media/image304.wmf"/></Relationships>
</file>

<file path=ppt/slides/_rels/slide172.xml.rels><?xml version="1.0" encoding="UTF-8" standalone="yes"?>
<Relationships xmlns="http://schemas.openxmlformats.org/package/2006/relationships"><Relationship Id="rId8" Type="http://schemas.openxmlformats.org/officeDocument/2006/relationships/oleObject" Target="../embeddings/oleObject209.bin"/><Relationship Id="rId3" Type="http://schemas.openxmlformats.org/officeDocument/2006/relationships/notesSlide" Target="../notesSlides/notesSlide84.xml"/><Relationship Id="rId7" Type="http://schemas.openxmlformats.org/officeDocument/2006/relationships/image" Target="../media/image266.wmf"/><Relationship Id="rId2" Type="http://schemas.openxmlformats.org/officeDocument/2006/relationships/slideLayout" Target="../slideLayouts/slideLayout2.xml"/><Relationship Id="rId1" Type="http://schemas.openxmlformats.org/officeDocument/2006/relationships/vmlDrawing" Target="../drawings/vmlDrawing82.vml"/><Relationship Id="rId6" Type="http://schemas.openxmlformats.org/officeDocument/2006/relationships/oleObject" Target="../embeddings/oleObject208.bin"/><Relationship Id="rId11" Type="http://schemas.openxmlformats.org/officeDocument/2006/relationships/image" Target="../media/image268.wmf"/><Relationship Id="rId5" Type="http://schemas.openxmlformats.org/officeDocument/2006/relationships/image" Target="../media/image265.wmf"/><Relationship Id="rId10" Type="http://schemas.openxmlformats.org/officeDocument/2006/relationships/oleObject" Target="../embeddings/oleObject210.bin"/><Relationship Id="rId4" Type="http://schemas.openxmlformats.org/officeDocument/2006/relationships/oleObject" Target="../embeddings/oleObject207.bin"/><Relationship Id="rId9" Type="http://schemas.openxmlformats.org/officeDocument/2006/relationships/image" Target="../media/image267.wmf"/></Relationships>
</file>

<file path=ppt/slides/_rels/slide173.xml.rels><?xml version="1.0" encoding="UTF-8" standalone="yes"?>
<Relationships xmlns="http://schemas.openxmlformats.org/package/2006/relationships"><Relationship Id="rId8" Type="http://schemas.openxmlformats.org/officeDocument/2006/relationships/image" Target="../media/image266.wmf"/><Relationship Id="rId3" Type="http://schemas.openxmlformats.org/officeDocument/2006/relationships/notesSlide" Target="../notesSlides/notesSlide85.xml"/><Relationship Id="rId7" Type="http://schemas.openxmlformats.org/officeDocument/2006/relationships/oleObject" Target="../embeddings/oleObject212.bin"/><Relationship Id="rId12" Type="http://schemas.openxmlformats.org/officeDocument/2006/relationships/image" Target="../media/image268.wmf"/><Relationship Id="rId2" Type="http://schemas.openxmlformats.org/officeDocument/2006/relationships/slideLayout" Target="../slideLayouts/slideLayout2.xml"/><Relationship Id="rId1" Type="http://schemas.openxmlformats.org/officeDocument/2006/relationships/vmlDrawing" Target="../drawings/vmlDrawing83.vml"/><Relationship Id="rId6" Type="http://schemas.openxmlformats.org/officeDocument/2006/relationships/image" Target="../media/image265.wmf"/><Relationship Id="rId11" Type="http://schemas.openxmlformats.org/officeDocument/2006/relationships/oleObject" Target="../embeddings/oleObject214.bin"/><Relationship Id="rId5" Type="http://schemas.openxmlformats.org/officeDocument/2006/relationships/oleObject" Target="../embeddings/oleObject211.bin"/><Relationship Id="rId10" Type="http://schemas.openxmlformats.org/officeDocument/2006/relationships/image" Target="../media/image267.wmf"/><Relationship Id="rId4" Type="http://schemas.openxmlformats.org/officeDocument/2006/relationships/image" Target="../media/image306.png"/><Relationship Id="rId9" Type="http://schemas.openxmlformats.org/officeDocument/2006/relationships/oleObject" Target="../embeddings/oleObject213.bin"/></Relationships>
</file>

<file path=ppt/slides/_rels/slide174.xml.rels><?xml version="1.0" encoding="UTF-8" standalone="yes"?>
<Relationships xmlns="http://schemas.openxmlformats.org/package/2006/relationships"><Relationship Id="rId8" Type="http://schemas.openxmlformats.org/officeDocument/2006/relationships/image" Target="../media/image266.wmf"/><Relationship Id="rId3" Type="http://schemas.openxmlformats.org/officeDocument/2006/relationships/notesSlide" Target="../notesSlides/notesSlide86.xml"/><Relationship Id="rId7" Type="http://schemas.openxmlformats.org/officeDocument/2006/relationships/oleObject" Target="../embeddings/oleObject216.bin"/><Relationship Id="rId12" Type="http://schemas.openxmlformats.org/officeDocument/2006/relationships/image" Target="../media/image268.wmf"/><Relationship Id="rId2" Type="http://schemas.openxmlformats.org/officeDocument/2006/relationships/slideLayout" Target="../slideLayouts/slideLayout2.xml"/><Relationship Id="rId1" Type="http://schemas.openxmlformats.org/officeDocument/2006/relationships/vmlDrawing" Target="../drawings/vmlDrawing84.vml"/><Relationship Id="rId6" Type="http://schemas.openxmlformats.org/officeDocument/2006/relationships/image" Target="../media/image265.wmf"/><Relationship Id="rId11" Type="http://schemas.openxmlformats.org/officeDocument/2006/relationships/oleObject" Target="../embeddings/oleObject218.bin"/><Relationship Id="rId5" Type="http://schemas.openxmlformats.org/officeDocument/2006/relationships/oleObject" Target="../embeddings/oleObject215.bin"/><Relationship Id="rId10" Type="http://schemas.openxmlformats.org/officeDocument/2006/relationships/image" Target="../media/image267.wmf"/><Relationship Id="rId4" Type="http://schemas.openxmlformats.org/officeDocument/2006/relationships/image" Target="../media/image307.png"/><Relationship Id="rId9" Type="http://schemas.openxmlformats.org/officeDocument/2006/relationships/oleObject" Target="../embeddings/oleObject217.bin"/></Relationships>
</file>

<file path=ppt/slides/_rels/slide175.xml.rels><?xml version="1.0" encoding="UTF-8" standalone="yes"?>
<Relationships xmlns="http://schemas.openxmlformats.org/package/2006/relationships"><Relationship Id="rId8" Type="http://schemas.openxmlformats.org/officeDocument/2006/relationships/image" Target="../media/image266.wmf"/><Relationship Id="rId3" Type="http://schemas.openxmlformats.org/officeDocument/2006/relationships/notesSlide" Target="../notesSlides/notesSlide87.xml"/><Relationship Id="rId7" Type="http://schemas.openxmlformats.org/officeDocument/2006/relationships/oleObject" Target="../embeddings/oleObject220.bin"/><Relationship Id="rId12" Type="http://schemas.openxmlformats.org/officeDocument/2006/relationships/image" Target="../media/image268.wmf"/><Relationship Id="rId2" Type="http://schemas.openxmlformats.org/officeDocument/2006/relationships/slideLayout" Target="../slideLayouts/slideLayout2.xml"/><Relationship Id="rId1" Type="http://schemas.openxmlformats.org/officeDocument/2006/relationships/vmlDrawing" Target="../drawings/vmlDrawing85.vml"/><Relationship Id="rId6" Type="http://schemas.openxmlformats.org/officeDocument/2006/relationships/image" Target="../media/image265.wmf"/><Relationship Id="rId11" Type="http://schemas.openxmlformats.org/officeDocument/2006/relationships/oleObject" Target="../embeddings/oleObject222.bin"/><Relationship Id="rId5" Type="http://schemas.openxmlformats.org/officeDocument/2006/relationships/oleObject" Target="../embeddings/oleObject219.bin"/><Relationship Id="rId10" Type="http://schemas.openxmlformats.org/officeDocument/2006/relationships/image" Target="../media/image267.wmf"/><Relationship Id="rId4" Type="http://schemas.openxmlformats.org/officeDocument/2006/relationships/image" Target="../media/image308.png"/><Relationship Id="rId9" Type="http://schemas.openxmlformats.org/officeDocument/2006/relationships/oleObject" Target="../embeddings/oleObject221.bin"/></Relationships>
</file>

<file path=ppt/slides/_rels/slide176.xml.rels><?xml version="1.0" encoding="UTF-8" standalone="yes"?>
<Relationships xmlns="http://schemas.openxmlformats.org/package/2006/relationships"><Relationship Id="rId3" Type="http://schemas.openxmlformats.org/officeDocument/2006/relationships/image" Target="../media/image311.png"/><Relationship Id="rId7" Type="http://schemas.openxmlformats.org/officeDocument/2006/relationships/image" Target="../media/image310.wmf"/><Relationship Id="rId2" Type="http://schemas.openxmlformats.org/officeDocument/2006/relationships/slideLayout" Target="../slideLayouts/slideLayout2.xml"/><Relationship Id="rId1" Type="http://schemas.openxmlformats.org/officeDocument/2006/relationships/vmlDrawing" Target="../drawings/vmlDrawing86.vml"/><Relationship Id="rId6" Type="http://schemas.openxmlformats.org/officeDocument/2006/relationships/oleObject" Target="../embeddings/oleObject224.bin"/><Relationship Id="rId5" Type="http://schemas.openxmlformats.org/officeDocument/2006/relationships/image" Target="../media/image309.wmf"/><Relationship Id="rId4" Type="http://schemas.openxmlformats.org/officeDocument/2006/relationships/oleObject" Target="../embeddings/oleObject223.bin"/></Relationships>
</file>

<file path=ppt/slides/_rels/slide177.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slideLayout" Target="../slideLayouts/slideLayout2.xml"/><Relationship Id="rId1" Type="http://schemas.openxmlformats.org/officeDocument/2006/relationships/vmlDrawing" Target="../drawings/vmlDrawing87.vml"/><Relationship Id="rId5" Type="http://schemas.openxmlformats.org/officeDocument/2006/relationships/image" Target="../media/image309.wmf"/><Relationship Id="rId4" Type="http://schemas.openxmlformats.org/officeDocument/2006/relationships/oleObject" Target="../embeddings/oleObject225.bin"/></Relationships>
</file>

<file path=ppt/slides/_rels/slide178.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image" Target="../media/image313.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8" Type="http://schemas.openxmlformats.org/officeDocument/2006/relationships/image" Target="../media/image315.wmf"/><Relationship Id="rId7" Type="http://schemas.openxmlformats.org/officeDocument/2006/relationships/oleObject" Target="../embeddings/oleObject226.bin"/><Relationship Id="rId2" Type="http://schemas.openxmlformats.org/officeDocument/2006/relationships/slideLayout" Target="../slideLayouts/slideLayout2.xml"/><Relationship Id="rId1" Type="http://schemas.openxmlformats.org/officeDocument/2006/relationships/vmlDrawing" Target="../drawings/vmlDrawing88.vml"/><Relationship Id="rId6" Type="http://schemas.openxmlformats.org/officeDocument/2006/relationships/image" Target="../media/image102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970.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730.png"/><Relationship Id="rId2" Type="http://schemas.openxmlformats.org/officeDocument/2006/relationships/image" Target="../media/image316.jpg"/><Relationship Id="rId1" Type="http://schemas.openxmlformats.org/officeDocument/2006/relationships/slideLayout" Target="../slideLayouts/slideLayout2.xml"/><Relationship Id="rId6" Type="http://schemas.openxmlformats.org/officeDocument/2006/relationships/image" Target="../media/image1760.png"/><Relationship Id="rId5" Type="http://schemas.openxmlformats.org/officeDocument/2006/relationships/image" Target="../media/image1750.png"/><Relationship Id="rId4" Type="http://schemas.openxmlformats.org/officeDocument/2006/relationships/image" Target="../media/image1740.png"/></Relationships>
</file>

<file path=ppt/slides/_rels/slide182.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jpeg"/><Relationship Id="rId18" Type="http://schemas.openxmlformats.org/officeDocument/2006/relationships/image" Target="../media/image55.jpeg"/><Relationship Id="rId3" Type="http://schemas.openxmlformats.org/officeDocument/2006/relationships/image" Target="../media/image40.png"/><Relationship Id="rId7" Type="http://schemas.openxmlformats.org/officeDocument/2006/relationships/image" Target="../media/image44.jpeg"/><Relationship Id="rId12" Type="http://schemas.openxmlformats.org/officeDocument/2006/relationships/image" Target="../media/image49.jpeg"/><Relationship Id="rId17" Type="http://schemas.openxmlformats.org/officeDocument/2006/relationships/image" Target="../media/image54.png"/><Relationship Id="rId2" Type="http://schemas.openxmlformats.org/officeDocument/2006/relationships/notesSlide" Target="../notesSlides/notesSlide92.xml"/><Relationship Id="rId16" Type="http://schemas.openxmlformats.org/officeDocument/2006/relationships/image" Target="../media/image53.jpeg"/><Relationship Id="rId20" Type="http://schemas.openxmlformats.org/officeDocument/2006/relationships/image" Target="../media/image57.jpeg"/><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image" Target="../media/image48.png"/><Relationship Id="rId5" Type="http://schemas.openxmlformats.org/officeDocument/2006/relationships/image" Target="../media/image42.jpeg"/><Relationship Id="rId15" Type="http://schemas.openxmlformats.org/officeDocument/2006/relationships/image" Target="../media/image52.jpeg"/><Relationship Id="rId10" Type="http://schemas.openxmlformats.org/officeDocument/2006/relationships/image" Target="../media/image47.jpeg"/><Relationship Id="rId19" Type="http://schemas.openxmlformats.org/officeDocument/2006/relationships/image" Target="../media/image56.png"/><Relationship Id="rId4" Type="http://schemas.openxmlformats.org/officeDocument/2006/relationships/image" Target="../media/image41.jpeg"/><Relationship Id="rId9" Type="http://schemas.openxmlformats.org/officeDocument/2006/relationships/image" Target="../media/image46.png"/><Relationship Id="rId14" Type="http://schemas.openxmlformats.org/officeDocument/2006/relationships/image" Target="../media/image51.jpeg"/></Relationships>
</file>

<file path=ppt/slides/_rels/slide189.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notesSlide" Target="../notesSlides/notesSlide9.xml"/><Relationship Id="rId7" Type="http://schemas.openxmlformats.org/officeDocument/2006/relationships/image" Target="../media/image35.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34.wmf"/><Relationship Id="rId4" Type="http://schemas.openxmlformats.org/officeDocument/2006/relationships/oleObject" Target="../embeddings/oleObject3.bin"/></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hyperlink" Target="http://tinyurl.com/sequentialdecisionanalytics" TargetMode="External"/><Relationship Id="rId2" Type="http://schemas.openxmlformats.org/officeDocument/2006/relationships/hyperlink" Target="jungle.princeton.edu" TargetMode="External"/><Relationship Id="rId1" Type="http://schemas.openxmlformats.org/officeDocument/2006/relationships/slideLayout" Target="../slideLayouts/slideLayout2.xml"/><Relationship Id="rId4" Type="http://schemas.openxmlformats.org/officeDocument/2006/relationships/hyperlink" Target="http://www.castlelab.princeton.edu/orf-411/" TargetMode="External"/></Relationships>
</file>

<file path=ppt/slides/_rels/slide193.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1.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hyperlink" Target="http://tinyurl.com/sequentialdecisionanalyticspub" TargetMode="Externa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10.xml"/><Relationship Id="rId7" Type="http://schemas.openxmlformats.org/officeDocument/2006/relationships/image" Target="../media/image37.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6.bin"/><Relationship Id="rId11" Type="http://schemas.openxmlformats.org/officeDocument/2006/relationships/image" Target="../media/image39.wmf"/><Relationship Id="rId5" Type="http://schemas.openxmlformats.org/officeDocument/2006/relationships/image" Target="../media/image36.wmf"/><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38.wmf"/></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jpeg"/><Relationship Id="rId18" Type="http://schemas.openxmlformats.org/officeDocument/2006/relationships/image" Target="../media/image55.jpeg"/><Relationship Id="rId3" Type="http://schemas.openxmlformats.org/officeDocument/2006/relationships/image" Target="../media/image40.png"/><Relationship Id="rId7" Type="http://schemas.openxmlformats.org/officeDocument/2006/relationships/image" Target="../media/image44.jpeg"/><Relationship Id="rId12" Type="http://schemas.openxmlformats.org/officeDocument/2006/relationships/image" Target="../media/image49.jpeg"/><Relationship Id="rId17" Type="http://schemas.openxmlformats.org/officeDocument/2006/relationships/image" Target="../media/image54.png"/><Relationship Id="rId2" Type="http://schemas.openxmlformats.org/officeDocument/2006/relationships/notesSlide" Target="../notesSlides/notesSlide12.xml"/><Relationship Id="rId16" Type="http://schemas.openxmlformats.org/officeDocument/2006/relationships/image" Target="../media/image53.jpeg"/><Relationship Id="rId20" Type="http://schemas.openxmlformats.org/officeDocument/2006/relationships/image" Target="../media/image57.jpeg"/><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image" Target="../media/image48.png"/><Relationship Id="rId5" Type="http://schemas.openxmlformats.org/officeDocument/2006/relationships/image" Target="../media/image42.jpeg"/><Relationship Id="rId15" Type="http://schemas.openxmlformats.org/officeDocument/2006/relationships/image" Target="../media/image52.jpeg"/><Relationship Id="rId10" Type="http://schemas.openxmlformats.org/officeDocument/2006/relationships/image" Target="../media/image47.jpeg"/><Relationship Id="rId19" Type="http://schemas.openxmlformats.org/officeDocument/2006/relationships/image" Target="../media/image56.png"/><Relationship Id="rId4" Type="http://schemas.openxmlformats.org/officeDocument/2006/relationships/image" Target="../media/image41.jpeg"/><Relationship Id="rId9" Type="http://schemas.openxmlformats.org/officeDocument/2006/relationships/image" Target="../media/image46.png"/><Relationship Id="rId1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15.xml"/><Relationship Id="rId7" Type="http://schemas.openxmlformats.org/officeDocument/2006/relationships/image" Target="../media/image62.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10.bin"/><Relationship Id="rId5" Type="http://schemas.openxmlformats.org/officeDocument/2006/relationships/image" Target="../media/image61.wmf"/><Relationship Id="rId10" Type="http://schemas.openxmlformats.org/officeDocument/2006/relationships/image" Target="../media/image65.jpeg"/><Relationship Id="rId4" Type="http://schemas.openxmlformats.org/officeDocument/2006/relationships/oleObject" Target="../embeddings/oleObject9.bin"/><Relationship Id="rId9"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17.xml"/><Relationship Id="rId7" Type="http://schemas.openxmlformats.org/officeDocument/2006/relationships/image" Target="../media/image62.wmf"/><Relationship Id="rId12" Type="http://schemas.openxmlformats.org/officeDocument/2006/relationships/image" Target="../media/image65.jpe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2.bin"/><Relationship Id="rId11" Type="http://schemas.openxmlformats.org/officeDocument/2006/relationships/image" Target="../media/image64.jpeg"/><Relationship Id="rId5" Type="http://schemas.openxmlformats.org/officeDocument/2006/relationships/image" Target="../media/image67.wmf"/><Relationship Id="rId10" Type="http://schemas.openxmlformats.org/officeDocument/2006/relationships/image" Target="../media/image63.png"/><Relationship Id="rId4" Type="http://schemas.openxmlformats.org/officeDocument/2006/relationships/oleObject" Target="../embeddings/oleObject11.bin"/><Relationship Id="rId9" Type="http://schemas.openxmlformats.org/officeDocument/2006/relationships/image" Target="../media/image68.wmf"/></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1.wmf"/><Relationship Id="rId13" Type="http://schemas.openxmlformats.org/officeDocument/2006/relationships/oleObject" Target="../embeddings/oleObject19.bin"/><Relationship Id="rId3" Type="http://schemas.openxmlformats.org/officeDocument/2006/relationships/oleObject" Target="../embeddings/oleObject14.bin"/><Relationship Id="rId7" Type="http://schemas.openxmlformats.org/officeDocument/2006/relationships/oleObject" Target="../embeddings/oleObject16.bin"/><Relationship Id="rId12" Type="http://schemas.openxmlformats.org/officeDocument/2006/relationships/image" Target="../media/image73.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70.wmf"/><Relationship Id="rId11" Type="http://schemas.openxmlformats.org/officeDocument/2006/relationships/oleObject" Target="../embeddings/oleObject18.bin"/><Relationship Id="rId5" Type="http://schemas.openxmlformats.org/officeDocument/2006/relationships/oleObject" Target="../embeddings/oleObject15.bin"/><Relationship Id="rId10" Type="http://schemas.openxmlformats.org/officeDocument/2006/relationships/image" Target="../media/image72.wmf"/><Relationship Id="rId4" Type="http://schemas.openxmlformats.org/officeDocument/2006/relationships/image" Target="../media/image69.wmf"/><Relationship Id="rId9" Type="http://schemas.openxmlformats.org/officeDocument/2006/relationships/oleObject" Target="../embeddings/oleObject17.bin"/><Relationship Id="rId14" Type="http://schemas.openxmlformats.org/officeDocument/2006/relationships/image" Target="../media/image74.wmf"/></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19.xml"/><Relationship Id="rId7" Type="http://schemas.openxmlformats.org/officeDocument/2006/relationships/image" Target="../media/image75.w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21.bin"/><Relationship Id="rId11" Type="http://schemas.openxmlformats.org/officeDocument/2006/relationships/image" Target="../media/image65.jpeg"/><Relationship Id="rId5" Type="http://schemas.openxmlformats.org/officeDocument/2006/relationships/image" Target="../media/image62.wmf"/><Relationship Id="rId10" Type="http://schemas.openxmlformats.org/officeDocument/2006/relationships/image" Target="../media/image64.jpeg"/><Relationship Id="rId4" Type="http://schemas.openxmlformats.org/officeDocument/2006/relationships/oleObject" Target="../embeddings/oleObject20.bin"/><Relationship Id="rId9"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21.xml"/><Relationship Id="rId7" Type="http://schemas.openxmlformats.org/officeDocument/2006/relationships/image" Target="../media/image76.w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23.bin"/><Relationship Id="rId5" Type="http://schemas.openxmlformats.org/officeDocument/2006/relationships/image" Target="../media/image62.wmf"/><Relationship Id="rId10" Type="http://schemas.openxmlformats.org/officeDocument/2006/relationships/image" Target="../media/image65.jpeg"/><Relationship Id="rId4" Type="http://schemas.openxmlformats.org/officeDocument/2006/relationships/oleObject" Target="../embeddings/oleObject22.bin"/><Relationship Id="rId9" Type="http://schemas.openxmlformats.org/officeDocument/2006/relationships/image" Target="../media/image64.jpe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8" Type="http://schemas.openxmlformats.org/officeDocument/2006/relationships/image" Target="../media/image78.wmf"/><Relationship Id="rId3" Type="http://schemas.openxmlformats.org/officeDocument/2006/relationships/notesSlide" Target="../notesSlides/notesSlide23.xml"/><Relationship Id="rId7" Type="http://schemas.openxmlformats.org/officeDocument/2006/relationships/oleObject" Target="../embeddings/oleObject25.bin"/><Relationship Id="rId12" Type="http://schemas.openxmlformats.org/officeDocument/2006/relationships/image" Target="../media/image80.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77.wmf"/><Relationship Id="rId11" Type="http://schemas.openxmlformats.org/officeDocument/2006/relationships/oleObject" Target="../embeddings/oleObject27.bin"/><Relationship Id="rId5" Type="http://schemas.openxmlformats.org/officeDocument/2006/relationships/oleObject" Target="../embeddings/oleObject24.bin"/><Relationship Id="rId10" Type="http://schemas.openxmlformats.org/officeDocument/2006/relationships/image" Target="../media/image79.wmf"/><Relationship Id="rId4" Type="http://schemas.openxmlformats.org/officeDocument/2006/relationships/image" Target="../media/image79.png"/><Relationship Id="rId9" Type="http://schemas.openxmlformats.org/officeDocument/2006/relationships/oleObject" Target="../embeddings/oleObject26.bin"/></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82.jpeg"/><Relationship Id="rId5" Type="http://schemas.openxmlformats.org/officeDocument/2006/relationships/image" Target="../media/image81.wmf"/><Relationship Id="rId4" Type="http://schemas.openxmlformats.org/officeDocument/2006/relationships/oleObject" Target="../embeddings/oleObject28.bin"/></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31.bin"/><Relationship Id="rId13" Type="http://schemas.openxmlformats.org/officeDocument/2006/relationships/image" Target="../media/image86.wmf"/><Relationship Id="rId3" Type="http://schemas.openxmlformats.org/officeDocument/2006/relationships/notesSlide" Target="../notesSlides/notesSlide26.xml"/><Relationship Id="rId7" Type="http://schemas.openxmlformats.org/officeDocument/2006/relationships/image" Target="../media/image84.wmf"/><Relationship Id="rId12" Type="http://schemas.openxmlformats.org/officeDocument/2006/relationships/oleObject" Target="../embeddings/oleObject33.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30.bin"/><Relationship Id="rId11" Type="http://schemas.openxmlformats.org/officeDocument/2006/relationships/image" Target="../media/image78.wmf"/><Relationship Id="rId5" Type="http://schemas.openxmlformats.org/officeDocument/2006/relationships/image" Target="../media/image83.wmf"/><Relationship Id="rId10" Type="http://schemas.openxmlformats.org/officeDocument/2006/relationships/oleObject" Target="../embeddings/oleObject32.bin"/><Relationship Id="rId4" Type="http://schemas.openxmlformats.org/officeDocument/2006/relationships/oleObject" Target="../embeddings/oleObject29.bin"/><Relationship Id="rId9" Type="http://schemas.openxmlformats.org/officeDocument/2006/relationships/image" Target="../media/image85.wmf"/><Relationship Id="rId14" Type="http://schemas.openxmlformats.org/officeDocument/2006/relationships/image" Target="../media/image87.png"/></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36.bin"/><Relationship Id="rId13" Type="http://schemas.openxmlformats.org/officeDocument/2006/relationships/image" Target="../media/image92.wmf"/><Relationship Id="rId18" Type="http://schemas.openxmlformats.org/officeDocument/2006/relationships/oleObject" Target="../embeddings/oleObject41.bin"/><Relationship Id="rId3" Type="http://schemas.openxmlformats.org/officeDocument/2006/relationships/image" Target="../media/image1.gif"/><Relationship Id="rId21" Type="http://schemas.openxmlformats.org/officeDocument/2006/relationships/image" Target="../media/image96.wmf"/><Relationship Id="rId7" Type="http://schemas.openxmlformats.org/officeDocument/2006/relationships/image" Target="../media/image89.wmf"/><Relationship Id="rId12" Type="http://schemas.openxmlformats.org/officeDocument/2006/relationships/oleObject" Target="../embeddings/oleObject38.bin"/><Relationship Id="rId17" Type="http://schemas.openxmlformats.org/officeDocument/2006/relationships/image" Target="../media/image94.wmf"/><Relationship Id="rId2" Type="http://schemas.openxmlformats.org/officeDocument/2006/relationships/slideLayout" Target="../slideLayouts/slideLayout14.xml"/><Relationship Id="rId16" Type="http://schemas.openxmlformats.org/officeDocument/2006/relationships/oleObject" Target="../embeddings/oleObject40.bin"/><Relationship Id="rId20" Type="http://schemas.openxmlformats.org/officeDocument/2006/relationships/oleObject" Target="../embeddings/oleObject42.bin"/><Relationship Id="rId1" Type="http://schemas.openxmlformats.org/officeDocument/2006/relationships/vmlDrawing" Target="../drawings/vmlDrawing12.vml"/><Relationship Id="rId6" Type="http://schemas.openxmlformats.org/officeDocument/2006/relationships/oleObject" Target="../embeddings/oleObject35.bin"/><Relationship Id="rId11" Type="http://schemas.openxmlformats.org/officeDocument/2006/relationships/image" Target="../media/image91.wmf"/><Relationship Id="rId5" Type="http://schemas.openxmlformats.org/officeDocument/2006/relationships/image" Target="../media/image88.wmf"/><Relationship Id="rId15" Type="http://schemas.openxmlformats.org/officeDocument/2006/relationships/image" Target="../media/image93.wmf"/><Relationship Id="rId23" Type="http://schemas.openxmlformats.org/officeDocument/2006/relationships/image" Target="../media/image97.wmf"/><Relationship Id="rId10" Type="http://schemas.openxmlformats.org/officeDocument/2006/relationships/oleObject" Target="../embeddings/oleObject37.bin"/><Relationship Id="rId19" Type="http://schemas.openxmlformats.org/officeDocument/2006/relationships/image" Target="../media/image95.wmf"/><Relationship Id="rId4" Type="http://schemas.openxmlformats.org/officeDocument/2006/relationships/oleObject" Target="../embeddings/oleObject34.bin"/><Relationship Id="rId9" Type="http://schemas.openxmlformats.org/officeDocument/2006/relationships/image" Target="../media/image90.wmf"/><Relationship Id="rId14" Type="http://schemas.openxmlformats.org/officeDocument/2006/relationships/oleObject" Target="../embeddings/oleObject39.bin"/><Relationship Id="rId22" Type="http://schemas.openxmlformats.org/officeDocument/2006/relationships/oleObject" Target="../embeddings/oleObject43.bin"/></Relationships>
</file>

<file path=ppt/slides/_rels/slide4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45.bin"/><Relationship Id="rId3" Type="http://schemas.openxmlformats.org/officeDocument/2006/relationships/image" Target="../media/image240.png"/><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103.png"/><Relationship Id="rId5" Type="http://schemas.openxmlformats.org/officeDocument/2006/relationships/image" Target="../media/image101.wmf"/><Relationship Id="rId4" Type="http://schemas.openxmlformats.org/officeDocument/2006/relationships/oleObject" Target="../embeddings/oleObject44.bin"/><Relationship Id="rId9" Type="http://schemas.openxmlformats.org/officeDocument/2006/relationships/image" Target="../media/image102.wmf"/></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47.bin"/><Relationship Id="rId13" Type="http://schemas.openxmlformats.org/officeDocument/2006/relationships/image" Target="../media/image105.wmf"/><Relationship Id="rId3" Type="http://schemas.openxmlformats.org/officeDocument/2006/relationships/image" Target="../media/image290.png"/><Relationship Id="rId7" Type="http://schemas.openxmlformats.org/officeDocument/2006/relationships/image" Target="../media/image104.wmf"/><Relationship Id="rId12" Type="http://schemas.openxmlformats.org/officeDocument/2006/relationships/oleObject" Target="../embeddings/oleObject48.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46.bin"/><Relationship Id="rId11" Type="http://schemas.microsoft.com/office/2007/relationships/hdphoto" Target="../media/hdphoto1.wdp"/><Relationship Id="rId5" Type="http://schemas.openxmlformats.org/officeDocument/2006/relationships/image" Target="../media/image101.wmf"/><Relationship Id="rId10" Type="http://schemas.openxmlformats.org/officeDocument/2006/relationships/image" Target="../media/image103.png"/><Relationship Id="rId4" Type="http://schemas.openxmlformats.org/officeDocument/2006/relationships/oleObject" Target="../embeddings/oleObject44.bin"/><Relationship Id="rId9" Type="http://schemas.openxmlformats.org/officeDocument/2006/relationships/image" Target="../media/image92.wm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09.e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50.bin"/><Relationship Id="rId5" Type="http://schemas.openxmlformats.org/officeDocument/2006/relationships/image" Target="../media/image108.wmf"/><Relationship Id="rId4" Type="http://schemas.openxmlformats.org/officeDocument/2006/relationships/oleObject" Target="../embeddings/oleObject49.bin"/></Relationships>
</file>

<file path=ppt/slides/_rels/slide49.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w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52.bin"/><Relationship Id="rId5" Type="http://schemas.openxmlformats.org/officeDocument/2006/relationships/image" Target="../media/image110.wmf"/><Relationship Id="rId4" Type="http://schemas.openxmlformats.org/officeDocument/2006/relationships/oleObject" Target="../embeddings/oleObject51.bin"/></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5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image" Target="../media/image112.wmf"/><Relationship Id="rId4" Type="http://schemas.openxmlformats.org/officeDocument/2006/relationships/oleObject" Target="../embeddings/oleObject53.bin"/></Relationships>
</file>

<file path=ppt/slides/_rels/slide51.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4.wmf"/><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oleObject55.bin"/><Relationship Id="rId5" Type="http://schemas.openxmlformats.org/officeDocument/2006/relationships/image" Target="../media/image113.wmf"/><Relationship Id="rId4" Type="http://schemas.openxmlformats.org/officeDocument/2006/relationships/oleObject" Target="../embeddings/oleObject54.bin"/></Relationships>
</file>

<file path=ppt/slides/_rels/slide52.xml.rels><?xml version="1.0" encoding="UTF-8" standalone="yes"?>
<Relationships xmlns="http://schemas.openxmlformats.org/package/2006/relationships"><Relationship Id="rId8" Type="http://schemas.openxmlformats.org/officeDocument/2006/relationships/image" Target="../media/image117.wmf"/><Relationship Id="rId3" Type="http://schemas.openxmlformats.org/officeDocument/2006/relationships/oleObject" Target="../embeddings/oleObject56.bin"/><Relationship Id="rId7" Type="http://schemas.openxmlformats.org/officeDocument/2006/relationships/oleObject" Target="../embeddings/oleObject58.bin"/><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116.wmf"/><Relationship Id="rId5" Type="http://schemas.openxmlformats.org/officeDocument/2006/relationships/oleObject" Target="../embeddings/oleObject57.bin"/><Relationship Id="rId10" Type="http://schemas.openxmlformats.org/officeDocument/2006/relationships/image" Target="../media/image118.wmf"/><Relationship Id="rId4" Type="http://schemas.openxmlformats.org/officeDocument/2006/relationships/image" Target="../media/image115.wmf"/><Relationship Id="rId9" Type="http://schemas.openxmlformats.org/officeDocument/2006/relationships/oleObject" Target="../embeddings/oleObject59.bin"/></Relationships>
</file>

<file path=ppt/slides/_rels/slide5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20.wmf"/><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oleObject" Target="../embeddings/oleObject61.bin"/><Relationship Id="rId5" Type="http://schemas.openxmlformats.org/officeDocument/2006/relationships/image" Target="../media/image119.wmf"/><Relationship Id="rId4" Type="http://schemas.openxmlformats.org/officeDocument/2006/relationships/oleObject" Target="../embeddings/oleObject60.bin"/></Relationships>
</file>

<file path=ppt/slides/_rels/slide55.xml.rels><?xml version="1.0" encoding="UTF-8" standalone="yes"?>
<Relationships xmlns="http://schemas.openxmlformats.org/package/2006/relationships"><Relationship Id="rId8" Type="http://schemas.openxmlformats.org/officeDocument/2006/relationships/image" Target="../media/image122.wmf"/><Relationship Id="rId3" Type="http://schemas.openxmlformats.org/officeDocument/2006/relationships/oleObject" Target="../embeddings/oleObject62.bin"/><Relationship Id="rId7" Type="http://schemas.openxmlformats.org/officeDocument/2006/relationships/oleObject" Target="../embeddings/oleObject63.bin"/><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115.wmf"/><Relationship Id="rId5" Type="http://schemas.openxmlformats.org/officeDocument/2006/relationships/oleObject" Target="../embeddings/oleObject56.bin"/><Relationship Id="rId10" Type="http://schemas.openxmlformats.org/officeDocument/2006/relationships/image" Target="../media/image117.wmf"/><Relationship Id="rId4" Type="http://schemas.openxmlformats.org/officeDocument/2006/relationships/image" Target="../media/image121.wmf"/><Relationship Id="rId9" Type="http://schemas.openxmlformats.org/officeDocument/2006/relationships/oleObject" Target="../embeddings/oleObject64.bin"/></Relationships>
</file>

<file path=ppt/slides/_rels/slide5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image" Target="../media/image135.png"/><Relationship Id="rId5" Type="http://schemas.openxmlformats.org/officeDocument/2006/relationships/image" Target="../media/image107.png"/><Relationship Id="rId4" Type="http://schemas.openxmlformats.org/officeDocument/2006/relationships/image" Target="../media/image123.emf"/></Relationships>
</file>

<file path=ppt/slides/_rels/slide58.xml.rels><?xml version="1.0" encoding="UTF-8" standalone="yes"?>
<Relationships xmlns="http://schemas.openxmlformats.org/package/2006/relationships"><Relationship Id="rId3" Type="http://schemas.openxmlformats.org/officeDocument/2006/relationships/image" Target="../media/image3710.png"/><Relationship Id="rId7" Type="http://schemas.openxmlformats.org/officeDocument/2006/relationships/image" Target="../media/image125.wmf"/><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oleObject" Target="../embeddings/oleObject67.bin"/><Relationship Id="rId5" Type="http://schemas.openxmlformats.org/officeDocument/2006/relationships/image" Target="../media/image124.wmf"/><Relationship Id="rId4" Type="http://schemas.openxmlformats.org/officeDocument/2006/relationships/oleObject" Target="../embeddings/oleObject66.bin"/></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69.bin"/><Relationship Id="rId13" Type="http://schemas.openxmlformats.org/officeDocument/2006/relationships/image" Target="../media/image127.wmf"/><Relationship Id="rId3" Type="http://schemas.openxmlformats.org/officeDocument/2006/relationships/image" Target="../media/image340.png"/><Relationship Id="rId7" Type="http://schemas.openxmlformats.org/officeDocument/2006/relationships/image" Target="../media/image115.wmf"/><Relationship Id="rId12" Type="http://schemas.openxmlformats.org/officeDocument/2006/relationships/oleObject" Target="../embeddings/oleObject71.bin"/><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oleObject" Target="../embeddings/oleObject56.bin"/><Relationship Id="rId11" Type="http://schemas.openxmlformats.org/officeDocument/2006/relationships/image" Target="../media/image117.wmf"/><Relationship Id="rId5" Type="http://schemas.openxmlformats.org/officeDocument/2006/relationships/image" Target="../media/image121.wmf"/><Relationship Id="rId10" Type="http://schemas.openxmlformats.org/officeDocument/2006/relationships/oleObject" Target="../embeddings/oleObject70.bin"/><Relationship Id="rId4" Type="http://schemas.openxmlformats.org/officeDocument/2006/relationships/oleObject" Target="../embeddings/oleObject68.bin"/><Relationship Id="rId9" Type="http://schemas.openxmlformats.org/officeDocument/2006/relationships/image" Target="../media/image126.wmf"/><Relationship Id="rId14" Type="http://schemas.openxmlformats.org/officeDocument/2006/relationships/image" Target="../media/image35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74.bin"/><Relationship Id="rId3" Type="http://schemas.openxmlformats.org/officeDocument/2006/relationships/image" Target="../media/image400.png"/><Relationship Id="rId7" Type="http://schemas.openxmlformats.org/officeDocument/2006/relationships/image" Target="../media/image129.wmf"/><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oleObject" Target="../embeddings/oleObject73.bin"/><Relationship Id="rId5" Type="http://schemas.openxmlformats.org/officeDocument/2006/relationships/image" Target="../media/image128.wmf"/><Relationship Id="rId4" Type="http://schemas.openxmlformats.org/officeDocument/2006/relationships/oleObject" Target="../embeddings/oleObject72.bin"/><Relationship Id="rId9" Type="http://schemas.openxmlformats.org/officeDocument/2006/relationships/image" Target="../media/image130.wmf"/></Relationships>
</file>

<file path=ppt/slides/_rels/slide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1.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32.png"/></Relationships>
</file>

<file path=ppt/slides/_rels/slide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4.png"/></Relationships>
</file>

<file path=ppt/slides/_rels/slide64.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png"/><Relationship Id="rId3" Type="http://schemas.openxmlformats.org/officeDocument/2006/relationships/notesSlide" Target="../notesSlides/notesSlide33.xml"/><Relationship Id="rId7" Type="http://schemas.openxmlformats.org/officeDocument/2006/relationships/image" Target="../media/image141.png"/><Relationship Id="rId12" Type="http://schemas.openxmlformats.org/officeDocument/2006/relationships/image" Target="../media/image146.png"/><Relationship Id="rId17" Type="http://schemas.openxmlformats.org/officeDocument/2006/relationships/image" Target="../media/image137.wmf"/><Relationship Id="rId2" Type="http://schemas.openxmlformats.org/officeDocument/2006/relationships/slideLayout" Target="../slideLayouts/slideLayout2.xml"/><Relationship Id="rId16" Type="http://schemas.openxmlformats.org/officeDocument/2006/relationships/oleObject" Target="../embeddings/oleObject75.bin"/><Relationship Id="rId1" Type="http://schemas.openxmlformats.org/officeDocument/2006/relationships/vmlDrawing" Target="../drawings/vmlDrawing26.vml"/><Relationship Id="rId6" Type="http://schemas.openxmlformats.org/officeDocument/2006/relationships/image" Target="../media/image140.png"/><Relationship Id="rId11" Type="http://schemas.openxmlformats.org/officeDocument/2006/relationships/image" Target="../media/image145.png"/><Relationship Id="rId5" Type="http://schemas.openxmlformats.org/officeDocument/2006/relationships/image" Target="../media/image139.png"/><Relationship Id="rId15" Type="http://schemas.openxmlformats.org/officeDocument/2006/relationships/image" Target="../media/image149.pn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png"/><Relationship Id="rId14" Type="http://schemas.openxmlformats.org/officeDocument/2006/relationships/image" Target="../media/image148.png"/></Relationships>
</file>

<file path=ppt/slides/_rels/slide65.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51.wmf"/><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oleObject" Target="../embeddings/oleObject77.bin"/><Relationship Id="rId5" Type="http://schemas.openxmlformats.org/officeDocument/2006/relationships/image" Target="../media/image150.wmf"/><Relationship Id="rId4" Type="http://schemas.openxmlformats.org/officeDocument/2006/relationships/oleObject" Target="../embeddings/oleObject76.bin"/></Relationships>
</file>

<file path=ppt/slides/_rels/slide6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2.xml"/><Relationship Id="rId1" Type="http://schemas.openxmlformats.org/officeDocument/2006/relationships/vmlDrawing" Target="../drawings/vmlDrawing28.vml"/><Relationship Id="rId5" Type="http://schemas.openxmlformats.org/officeDocument/2006/relationships/image" Target="../media/image152.wmf"/><Relationship Id="rId4" Type="http://schemas.openxmlformats.org/officeDocument/2006/relationships/oleObject" Target="../embeddings/oleObject78.bin"/></Relationships>
</file>

<file path=ppt/slides/_rels/slide67.xml.rels><?xml version="1.0" encoding="UTF-8" standalone="yes"?>
<Relationships xmlns="http://schemas.openxmlformats.org/package/2006/relationships"><Relationship Id="rId8" Type="http://schemas.openxmlformats.org/officeDocument/2006/relationships/image" Target="../media/image115.wmf"/><Relationship Id="rId13" Type="http://schemas.openxmlformats.org/officeDocument/2006/relationships/oleObject" Target="../embeddings/oleObject84.bin"/><Relationship Id="rId3" Type="http://schemas.openxmlformats.org/officeDocument/2006/relationships/oleObject" Target="../embeddings/oleObject79.bin"/><Relationship Id="rId7" Type="http://schemas.openxmlformats.org/officeDocument/2006/relationships/oleObject" Target="../embeddings/oleObject81.bin"/><Relationship Id="rId12" Type="http://schemas.openxmlformats.org/officeDocument/2006/relationships/image" Target="../media/image127.wmf"/><Relationship Id="rId2" Type="http://schemas.openxmlformats.org/officeDocument/2006/relationships/slideLayout" Target="../slideLayouts/slideLayout2.xml"/><Relationship Id="rId1" Type="http://schemas.openxmlformats.org/officeDocument/2006/relationships/vmlDrawing" Target="../drawings/vmlDrawing29.vml"/><Relationship Id="rId6" Type="http://schemas.openxmlformats.org/officeDocument/2006/relationships/image" Target="../media/image121.wmf"/><Relationship Id="rId11" Type="http://schemas.openxmlformats.org/officeDocument/2006/relationships/oleObject" Target="../embeddings/oleObject83.bin"/><Relationship Id="rId5" Type="http://schemas.openxmlformats.org/officeDocument/2006/relationships/oleObject" Target="../embeddings/oleObject80.bin"/><Relationship Id="rId10" Type="http://schemas.openxmlformats.org/officeDocument/2006/relationships/image" Target="../media/image153.wmf"/><Relationship Id="rId4" Type="http://schemas.openxmlformats.org/officeDocument/2006/relationships/image" Target="../media/image117.wmf"/><Relationship Id="rId9" Type="http://schemas.openxmlformats.org/officeDocument/2006/relationships/oleObject" Target="../embeddings/oleObject82.bin"/><Relationship Id="rId14" Type="http://schemas.openxmlformats.org/officeDocument/2006/relationships/image" Target="../media/image154.wmf"/></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85.bin"/><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image" Target="../media/image156.wmf"/><Relationship Id="rId5" Type="http://schemas.openxmlformats.org/officeDocument/2006/relationships/oleObject" Target="../embeddings/oleObject86.bin"/><Relationship Id="rId4" Type="http://schemas.openxmlformats.org/officeDocument/2006/relationships/image" Target="../media/image155.wmf"/></Relationships>
</file>

<file path=ppt/slides/_rels/slide72.xml.rels><?xml version="1.0" encoding="UTF-8" standalone="yes"?>
<Relationships xmlns="http://schemas.openxmlformats.org/package/2006/relationships"><Relationship Id="rId8" Type="http://schemas.openxmlformats.org/officeDocument/2006/relationships/image" Target="../media/image159.wmf"/><Relationship Id="rId3" Type="http://schemas.openxmlformats.org/officeDocument/2006/relationships/oleObject" Target="../embeddings/oleObject87.bin"/><Relationship Id="rId7" Type="http://schemas.openxmlformats.org/officeDocument/2006/relationships/oleObject" Target="../embeddings/oleObject89.bin"/><Relationship Id="rId2" Type="http://schemas.openxmlformats.org/officeDocument/2006/relationships/slideLayout" Target="../slideLayouts/slideLayout2.xml"/><Relationship Id="rId1" Type="http://schemas.openxmlformats.org/officeDocument/2006/relationships/vmlDrawing" Target="../drawings/vmlDrawing31.vml"/><Relationship Id="rId6" Type="http://schemas.openxmlformats.org/officeDocument/2006/relationships/image" Target="../media/image158.wmf"/><Relationship Id="rId5" Type="http://schemas.openxmlformats.org/officeDocument/2006/relationships/oleObject" Target="../embeddings/oleObject88.bin"/><Relationship Id="rId4" Type="http://schemas.openxmlformats.org/officeDocument/2006/relationships/image" Target="../media/image157.wmf"/></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90.bin"/><Relationship Id="rId2" Type="http://schemas.openxmlformats.org/officeDocument/2006/relationships/slideLayout" Target="../slideLayouts/slideLayout2.xml"/><Relationship Id="rId1" Type="http://schemas.openxmlformats.org/officeDocument/2006/relationships/vmlDrawing" Target="../drawings/vmlDrawing32.vml"/><Relationship Id="rId4" Type="http://schemas.openxmlformats.org/officeDocument/2006/relationships/image" Target="../media/image156.wmf"/></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91.bin"/><Relationship Id="rId2" Type="http://schemas.openxmlformats.org/officeDocument/2006/relationships/slideLayout" Target="../slideLayouts/slideLayout2.xml"/><Relationship Id="rId1" Type="http://schemas.openxmlformats.org/officeDocument/2006/relationships/vmlDrawing" Target="../drawings/vmlDrawing33.vml"/><Relationship Id="rId6" Type="http://schemas.openxmlformats.org/officeDocument/2006/relationships/image" Target="../media/image156.wmf"/><Relationship Id="rId5" Type="http://schemas.openxmlformats.org/officeDocument/2006/relationships/oleObject" Target="../embeddings/oleObject92.bin"/><Relationship Id="rId4" Type="http://schemas.openxmlformats.org/officeDocument/2006/relationships/image" Target="../media/image160.wmf"/></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92.bin"/><Relationship Id="rId2" Type="http://schemas.openxmlformats.org/officeDocument/2006/relationships/slideLayout" Target="../slideLayouts/slideLayout2.xml"/><Relationship Id="rId1" Type="http://schemas.openxmlformats.org/officeDocument/2006/relationships/vmlDrawing" Target="../drawings/vmlDrawing34.vml"/><Relationship Id="rId6" Type="http://schemas.openxmlformats.org/officeDocument/2006/relationships/image" Target="../media/image160.wmf"/><Relationship Id="rId5" Type="http://schemas.openxmlformats.org/officeDocument/2006/relationships/oleObject" Target="../embeddings/oleObject93.bin"/><Relationship Id="rId4" Type="http://schemas.openxmlformats.org/officeDocument/2006/relationships/image" Target="../media/image156.wmf"/></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slideLayout" Target="../slideLayouts/slideLayout2.xml"/><Relationship Id="rId1" Type="http://schemas.openxmlformats.org/officeDocument/2006/relationships/vmlDrawing" Target="../drawings/vmlDrawing35.vml"/><Relationship Id="rId6" Type="http://schemas.openxmlformats.org/officeDocument/2006/relationships/image" Target="../media/image156.wmf"/><Relationship Id="rId5" Type="http://schemas.openxmlformats.org/officeDocument/2006/relationships/oleObject" Target="../embeddings/oleObject92.bin"/><Relationship Id="rId4" Type="http://schemas.openxmlformats.org/officeDocument/2006/relationships/image" Target="../media/image160.wmf"/></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95.bin"/><Relationship Id="rId2" Type="http://schemas.openxmlformats.org/officeDocument/2006/relationships/slideLayout" Target="../slideLayouts/slideLayout2.xml"/><Relationship Id="rId1" Type="http://schemas.openxmlformats.org/officeDocument/2006/relationships/vmlDrawing" Target="../drawings/vmlDrawing36.vml"/><Relationship Id="rId6" Type="http://schemas.openxmlformats.org/officeDocument/2006/relationships/image" Target="../media/image156.wmf"/><Relationship Id="rId5" Type="http://schemas.openxmlformats.org/officeDocument/2006/relationships/oleObject" Target="../embeddings/oleObject96.bin"/><Relationship Id="rId4" Type="http://schemas.openxmlformats.org/officeDocument/2006/relationships/image" Target="../media/image160.wmf"/></Relationships>
</file>

<file path=ppt/slides/_rels/slide78.xml.rels><?xml version="1.0" encoding="UTF-8" standalone="yes"?>
<Relationships xmlns="http://schemas.openxmlformats.org/package/2006/relationships"><Relationship Id="rId8" Type="http://schemas.openxmlformats.org/officeDocument/2006/relationships/image" Target="../media/image162.wmf"/><Relationship Id="rId3" Type="http://schemas.openxmlformats.org/officeDocument/2006/relationships/oleObject" Target="../embeddings/oleObject97.bin"/><Relationship Id="rId7" Type="http://schemas.openxmlformats.org/officeDocument/2006/relationships/oleObject" Target="../embeddings/oleObject99.bin"/><Relationship Id="rId2" Type="http://schemas.openxmlformats.org/officeDocument/2006/relationships/slideLayout" Target="../slideLayouts/slideLayout2.xml"/><Relationship Id="rId1" Type="http://schemas.openxmlformats.org/officeDocument/2006/relationships/vmlDrawing" Target="../drawings/vmlDrawing37.vml"/><Relationship Id="rId6" Type="http://schemas.openxmlformats.org/officeDocument/2006/relationships/image" Target="../media/image161.wmf"/><Relationship Id="rId5" Type="http://schemas.openxmlformats.org/officeDocument/2006/relationships/oleObject" Target="../embeddings/oleObject98.bin"/><Relationship Id="rId4" Type="http://schemas.openxmlformats.org/officeDocument/2006/relationships/image" Target="../media/image156.wmf"/></Relationships>
</file>

<file path=ppt/slides/_rels/slide79.xml.rels><?xml version="1.0" encoding="UTF-8" standalone="yes"?>
<Relationships xmlns="http://schemas.openxmlformats.org/package/2006/relationships"><Relationship Id="rId8" Type="http://schemas.openxmlformats.org/officeDocument/2006/relationships/oleObject" Target="../embeddings/oleObject102.bin"/><Relationship Id="rId13" Type="http://schemas.openxmlformats.org/officeDocument/2006/relationships/image" Target="../media/image167.wmf"/><Relationship Id="rId3" Type="http://schemas.openxmlformats.org/officeDocument/2006/relationships/notesSlide" Target="../notesSlides/notesSlide35.xml"/><Relationship Id="rId7" Type="http://schemas.openxmlformats.org/officeDocument/2006/relationships/image" Target="../media/image164.wmf"/><Relationship Id="rId12" Type="http://schemas.openxmlformats.org/officeDocument/2006/relationships/oleObject" Target="../embeddings/oleObject104.bin"/><Relationship Id="rId17" Type="http://schemas.openxmlformats.org/officeDocument/2006/relationships/image" Target="../media/image169.wmf"/><Relationship Id="rId2" Type="http://schemas.openxmlformats.org/officeDocument/2006/relationships/slideLayout" Target="../slideLayouts/slideLayout2.xml"/><Relationship Id="rId16" Type="http://schemas.openxmlformats.org/officeDocument/2006/relationships/oleObject" Target="../embeddings/oleObject106.bin"/><Relationship Id="rId1" Type="http://schemas.openxmlformats.org/officeDocument/2006/relationships/vmlDrawing" Target="../drawings/vmlDrawing38.vml"/><Relationship Id="rId6" Type="http://schemas.openxmlformats.org/officeDocument/2006/relationships/oleObject" Target="../embeddings/oleObject101.bin"/><Relationship Id="rId11" Type="http://schemas.openxmlformats.org/officeDocument/2006/relationships/image" Target="../media/image166.emf"/><Relationship Id="rId5" Type="http://schemas.openxmlformats.org/officeDocument/2006/relationships/image" Target="../media/image163.wmf"/><Relationship Id="rId15" Type="http://schemas.openxmlformats.org/officeDocument/2006/relationships/image" Target="../media/image168.wmf"/><Relationship Id="rId10" Type="http://schemas.openxmlformats.org/officeDocument/2006/relationships/oleObject" Target="../embeddings/oleObject103.bin"/><Relationship Id="rId4" Type="http://schemas.openxmlformats.org/officeDocument/2006/relationships/oleObject" Target="../embeddings/oleObject100.bin"/><Relationship Id="rId9" Type="http://schemas.openxmlformats.org/officeDocument/2006/relationships/image" Target="../media/image165.wmf"/><Relationship Id="rId14" Type="http://schemas.openxmlformats.org/officeDocument/2006/relationships/oleObject" Target="../embeddings/oleObject105.bin"/></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77.png"/><Relationship Id="rId2" Type="http://schemas.openxmlformats.org/officeDocument/2006/relationships/image" Target="../media/image171.png"/><Relationship Id="rId1" Type="http://schemas.openxmlformats.org/officeDocument/2006/relationships/slideLayout" Target="../slideLayouts/slideLayout2.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8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8" Type="http://schemas.openxmlformats.org/officeDocument/2006/relationships/oleObject" Target="../embeddings/oleObject109.bin"/><Relationship Id="rId3" Type="http://schemas.openxmlformats.org/officeDocument/2006/relationships/image" Target="../media/image181.png"/><Relationship Id="rId7" Type="http://schemas.openxmlformats.org/officeDocument/2006/relationships/image" Target="../media/image179.wmf"/><Relationship Id="rId2" Type="http://schemas.openxmlformats.org/officeDocument/2006/relationships/slideLayout" Target="../slideLayouts/slideLayout2.xml"/><Relationship Id="rId1" Type="http://schemas.openxmlformats.org/officeDocument/2006/relationships/vmlDrawing" Target="../drawings/vmlDrawing39.vml"/><Relationship Id="rId6" Type="http://schemas.openxmlformats.org/officeDocument/2006/relationships/oleObject" Target="../embeddings/oleObject108.bin"/><Relationship Id="rId5" Type="http://schemas.openxmlformats.org/officeDocument/2006/relationships/image" Target="../media/image178.wmf"/><Relationship Id="rId4" Type="http://schemas.openxmlformats.org/officeDocument/2006/relationships/oleObject" Target="../embeddings/oleObject107.bin"/><Relationship Id="rId9" Type="http://schemas.openxmlformats.org/officeDocument/2006/relationships/image" Target="../media/image180.wmf"/></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90.xml.rels><?xml version="1.0" encoding="UTF-8" standalone="yes"?>
<Relationships xmlns="http://schemas.openxmlformats.org/package/2006/relationships"><Relationship Id="rId8" Type="http://schemas.openxmlformats.org/officeDocument/2006/relationships/image" Target="../media/image184.wmf"/><Relationship Id="rId3" Type="http://schemas.openxmlformats.org/officeDocument/2006/relationships/oleObject" Target="../embeddings/oleObject110.bin"/><Relationship Id="rId7" Type="http://schemas.openxmlformats.org/officeDocument/2006/relationships/oleObject" Target="../embeddings/oleObject112.bin"/><Relationship Id="rId2" Type="http://schemas.openxmlformats.org/officeDocument/2006/relationships/slideLayout" Target="../slideLayouts/slideLayout2.xml"/><Relationship Id="rId1" Type="http://schemas.openxmlformats.org/officeDocument/2006/relationships/vmlDrawing" Target="../drawings/vmlDrawing40.vml"/><Relationship Id="rId6" Type="http://schemas.openxmlformats.org/officeDocument/2006/relationships/image" Target="../media/image183.wmf"/><Relationship Id="rId11" Type="http://schemas.openxmlformats.org/officeDocument/2006/relationships/image" Target="../media/image185.wmf"/><Relationship Id="rId5" Type="http://schemas.openxmlformats.org/officeDocument/2006/relationships/oleObject" Target="../embeddings/oleObject111.bin"/><Relationship Id="rId10" Type="http://schemas.openxmlformats.org/officeDocument/2006/relationships/oleObject" Target="../embeddings/oleObject113.bin"/><Relationship Id="rId4" Type="http://schemas.openxmlformats.org/officeDocument/2006/relationships/image" Target="../media/image182.wmf"/><Relationship Id="rId9" Type="http://schemas.openxmlformats.org/officeDocument/2006/relationships/image" Target="../media/image186.png"/></Relationships>
</file>

<file path=ppt/slides/_rels/slide91.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oleObject" Target="../embeddings/oleObject116.bin"/><Relationship Id="rId3" Type="http://schemas.openxmlformats.org/officeDocument/2006/relationships/image" Target="../media/image191.png"/><Relationship Id="rId7" Type="http://schemas.openxmlformats.org/officeDocument/2006/relationships/image" Target="../media/image189.wmf"/><Relationship Id="rId2" Type="http://schemas.openxmlformats.org/officeDocument/2006/relationships/slideLayout" Target="../slideLayouts/slideLayout2.xml"/><Relationship Id="rId1" Type="http://schemas.openxmlformats.org/officeDocument/2006/relationships/vmlDrawing" Target="../drawings/vmlDrawing41.vml"/><Relationship Id="rId6" Type="http://schemas.openxmlformats.org/officeDocument/2006/relationships/oleObject" Target="../embeddings/oleObject115.bin"/><Relationship Id="rId5" Type="http://schemas.openxmlformats.org/officeDocument/2006/relationships/image" Target="../media/image188.wmf"/><Relationship Id="rId4" Type="http://schemas.openxmlformats.org/officeDocument/2006/relationships/oleObject" Target="../embeddings/oleObject114.bin"/><Relationship Id="rId9" Type="http://schemas.openxmlformats.org/officeDocument/2006/relationships/image" Target="../media/image190.wmf"/></Relationships>
</file>

<file path=ppt/slides/_rels/slide94.xml.rels><?xml version="1.0" encoding="UTF-8" standalone="yes"?>
<Relationships xmlns="http://schemas.openxmlformats.org/package/2006/relationships"><Relationship Id="rId8" Type="http://schemas.openxmlformats.org/officeDocument/2006/relationships/image" Target="../media/image194.wmf"/><Relationship Id="rId3" Type="http://schemas.openxmlformats.org/officeDocument/2006/relationships/oleObject" Target="../embeddings/oleObject117.bin"/><Relationship Id="rId7" Type="http://schemas.openxmlformats.org/officeDocument/2006/relationships/oleObject" Target="../embeddings/oleObject119.bin"/><Relationship Id="rId2" Type="http://schemas.openxmlformats.org/officeDocument/2006/relationships/slideLayout" Target="../slideLayouts/slideLayout2.xml"/><Relationship Id="rId1" Type="http://schemas.openxmlformats.org/officeDocument/2006/relationships/vmlDrawing" Target="../drawings/vmlDrawing42.vml"/><Relationship Id="rId6" Type="http://schemas.openxmlformats.org/officeDocument/2006/relationships/image" Target="../media/image193.wmf"/><Relationship Id="rId11" Type="http://schemas.openxmlformats.org/officeDocument/2006/relationships/image" Target="../media/image1720.png"/><Relationship Id="rId5" Type="http://schemas.openxmlformats.org/officeDocument/2006/relationships/oleObject" Target="../embeddings/oleObject118.bin"/><Relationship Id="rId10" Type="http://schemas.openxmlformats.org/officeDocument/2006/relationships/image" Target="../media/image195.wmf"/><Relationship Id="rId4" Type="http://schemas.openxmlformats.org/officeDocument/2006/relationships/image" Target="../media/image192.wmf"/><Relationship Id="rId9" Type="http://schemas.openxmlformats.org/officeDocument/2006/relationships/oleObject" Target="../embeddings/oleObject120.bin"/></Relationships>
</file>

<file path=ppt/slides/_rels/slide95.xml.rels><?xml version="1.0" encoding="UTF-8" standalone="yes"?>
<Relationships xmlns="http://schemas.openxmlformats.org/package/2006/relationships"><Relationship Id="rId8" Type="http://schemas.openxmlformats.org/officeDocument/2006/relationships/image" Target="../media/image197.wmf"/><Relationship Id="rId3" Type="http://schemas.openxmlformats.org/officeDocument/2006/relationships/image" Target="../media/image199.png"/><Relationship Id="rId7" Type="http://schemas.openxmlformats.org/officeDocument/2006/relationships/oleObject" Target="../embeddings/oleObject122.bin"/><Relationship Id="rId2" Type="http://schemas.openxmlformats.org/officeDocument/2006/relationships/slideLayout" Target="../slideLayouts/slideLayout2.xml"/><Relationship Id="rId1" Type="http://schemas.openxmlformats.org/officeDocument/2006/relationships/vmlDrawing" Target="../drawings/vmlDrawing43.vml"/><Relationship Id="rId6" Type="http://schemas.openxmlformats.org/officeDocument/2006/relationships/image" Target="../media/image196.wmf"/><Relationship Id="rId5" Type="http://schemas.openxmlformats.org/officeDocument/2006/relationships/oleObject" Target="../embeddings/oleObject121.bin"/><Relationship Id="rId10" Type="http://schemas.openxmlformats.org/officeDocument/2006/relationships/image" Target="../media/image198.emf"/><Relationship Id="rId4" Type="http://schemas.openxmlformats.org/officeDocument/2006/relationships/image" Target="../media/image200.png"/><Relationship Id="rId9" Type="http://schemas.openxmlformats.org/officeDocument/2006/relationships/oleObject" Target="../embeddings/oleObject123.bin"/></Relationships>
</file>

<file path=ppt/slides/_rels/slide96.xml.rels><?xml version="1.0" encoding="UTF-8" standalone="yes"?>
<Relationships xmlns="http://schemas.openxmlformats.org/package/2006/relationships"><Relationship Id="rId8" Type="http://schemas.openxmlformats.org/officeDocument/2006/relationships/oleObject" Target="../embeddings/oleObject126.bin"/><Relationship Id="rId13" Type="http://schemas.openxmlformats.org/officeDocument/2006/relationships/image" Target="../media/image205.wmf"/><Relationship Id="rId3" Type="http://schemas.openxmlformats.org/officeDocument/2006/relationships/notesSlide" Target="../notesSlides/notesSlide41.xml"/><Relationship Id="rId7" Type="http://schemas.openxmlformats.org/officeDocument/2006/relationships/image" Target="../media/image202.wmf"/><Relationship Id="rId12" Type="http://schemas.openxmlformats.org/officeDocument/2006/relationships/oleObject" Target="../embeddings/oleObject128.bin"/><Relationship Id="rId2" Type="http://schemas.openxmlformats.org/officeDocument/2006/relationships/slideLayout" Target="../slideLayouts/slideLayout2.xml"/><Relationship Id="rId1" Type="http://schemas.openxmlformats.org/officeDocument/2006/relationships/vmlDrawing" Target="../drawings/vmlDrawing44.vml"/><Relationship Id="rId6" Type="http://schemas.openxmlformats.org/officeDocument/2006/relationships/oleObject" Target="../embeddings/oleObject125.bin"/><Relationship Id="rId11" Type="http://schemas.openxmlformats.org/officeDocument/2006/relationships/image" Target="../media/image204.wmf"/><Relationship Id="rId5" Type="http://schemas.openxmlformats.org/officeDocument/2006/relationships/image" Target="../media/image201.wmf"/><Relationship Id="rId10" Type="http://schemas.openxmlformats.org/officeDocument/2006/relationships/oleObject" Target="../embeddings/oleObject127.bin"/><Relationship Id="rId4" Type="http://schemas.openxmlformats.org/officeDocument/2006/relationships/oleObject" Target="../embeddings/oleObject124.bin"/><Relationship Id="rId9" Type="http://schemas.openxmlformats.org/officeDocument/2006/relationships/image" Target="../media/image203.wmf"/><Relationship Id="rId14" Type="http://schemas.openxmlformats.org/officeDocument/2006/relationships/image" Target="../media/image52.jpeg"/></Relationships>
</file>

<file path=ppt/slides/_rels/slide97.xml.rels><?xml version="1.0" encoding="UTF-8" standalone="yes"?>
<Relationships xmlns="http://schemas.openxmlformats.org/package/2006/relationships"><Relationship Id="rId8" Type="http://schemas.openxmlformats.org/officeDocument/2006/relationships/image" Target="../media/image162.wmf"/><Relationship Id="rId3" Type="http://schemas.openxmlformats.org/officeDocument/2006/relationships/oleObject" Target="../embeddings/oleObject129.bin"/><Relationship Id="rId7" Type="http://schemas.openxmlformats.org/officeDocument/2006/relationships/oleObject" Target="../embeddings/oleObject131.bin"/><Relationship Id="rId2" Type="http://schemas.openxmlformats.org/officeDocument/2006/relationships/slideLayout" Target="../slideLayouts/slideLayout2.xml"/><Relationship Id="rId1" Type="http://schemas.openxmlformats.org/officeDocument/2006/relationships/vmlDrawing" Target="../drawings/vmlDrawing45.vml"/><Relationship Id="rId6" Type="http://schemas.openxmlformats.org/officeDocument/2006/relationships/image" Target="../media/image206.wmf"/><Relationship Id="rId5" Type="http://schemas.openxmlformats.org/officeDocument/2006/relationships/oleObject" Target="../embeddings/oleObject130.bin"/><Relationship Id="rId4" Type="http://schemas.openxmlformats.org/officeDocument/2006/relationships/image" Target="../media/image156.wm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ChangeArrowheads="1"/>
          </p:cNvSpPr>
          <p:nvPr/>
        </p:nvSpPr>
        <p:spPr bwMode="auto">
          <a:xfrm>
            <a:off x="0" y="0"/>
            <a:ext cx="9124950" cy="6838950"/>
          </a:xfrm>
          <a:prstGeom prst="rect">
            <a:avLst/>
          </a:prstGeom>
          <a:solidFill>
            <a:srgbClr val="EF9100"/>
          </a:solidFill>
          <a:ln w="12700">
            <a:solidFill>
              <a:schemeClr val="tx1"/>
            </a:solidFill>
            <a:miter lim="800000"/>
            <a:headEnd/>
            <a:tailEnd/>
          </a:ln>
        </p:spPr>
        <p:txBody>
          <a:bodyPr wrap="none" anchor="ctr"/>
          <a:lstStyle/>
          <a:p>
            <a:endParaRPr lang="en-US" dirty="0"/>
          </a:p>
        </p:txBody>
      </p:sp>
      <p:sp>
        <p:nvSpPr>
          <p:cNvPr id="2053" name="AutoShape 3"/>
          <p:cNvSpPr>
            <a:spLocks noChangeArrowheads="1"/>
          </p:cNvSpPr>
          <p:nvPr/>
        </p:nvSpPr>
        <p:spPr bwMode="auto">
          <a:xfrm>
            <a:off x="244475" y="504825"/>
            <a:ext cx="8623300" cy="3200400"/>
          </a:xfrm>
          <a:prstGeom prst="roundRect">
            <a:avLst>
              <a:gd name="adj" fmla="val 12495"/>
            </a:avLst>
          </a:prstGeom>
          <a:gradFill rotWithShape="0">
            <a:gsLst>
              <a:gs pos="0">
                <a:srgbClr val="472B00"/>
              </a:gs>
              <a:gs pos="50000">
                <a:srgbClr val="EF9100"/>
              </a:gs>
              <a:gs pos="100000">
                <a:srgbClr val="472B00"/>
              </a:gs>
            </a:gsLst>
            <a:lin ang="5400000" scaled="1"/>
          </a:gradFill>
          <a:ln w="28575">
            <a:solidFill>
              <a:schemeClr val="tx1"/>
            </a:solidFill>
            <a:round/>
            <a:headEnd/>
            <a:tailEnd/>
          </a:ln>
        </p:spPr>
        <p:txBody>
          <a:bodyPr wrap="none" lIns="90488" tIns="44450" rIns="90488" bIns="44450" anchor="ctr"/>
          <a:lstStyle/>
          <a:p>
            <a:endParaRPr lang="en-US" sz="2800" i="0" dirty="0">
              <a:solidFill>
                <a:schemeClr val="bg1"/>
              </a:solidFill>
            </a:endParaRPr>
          </a:p>
          <a:p>
            <a:r>
              <a:rPr lang="en-US" sz="2800" i="0" dirty="0">
                <a:solidFill>
                  <a:schemeClr val="bg1"/>
                </a:solidFill>
              </a:rPr>
              <a:t>From Reinforcement Learning to Stochastic Optimization:</a:t>
            </a:r>
          </a:p>
          <a:p>
            <a:r>
              <a:rPr lang="en-US" sz="2800" i="0" dirty="0">
                <a:solidFill>
                  <a:schemeClr val="bg1"/>
                </a:solidFill>
              </a:rPr>
              <a:t>A universal framework for sequential decision analytics</a:t>
            </a:r>
          </a:p>
          <a:p>
            <a:endParaRPr lang="en-US" sz="1200" b="1" i="0" dirty="0">
              <a:solidFill>
                <a:schemeClr val="bg1"/>
              </a:solidFill>
            </a:endParaRPr>
          </a:p>
          <a:p>
            <a:pPr>
              <a:lnSpc>
                <a:spcPct val="88000"/>
              </a:lnSpc>
            </a:pPr>
            <a:r>
              <a:rPr lang="en-US" sz="2400" i="0" dirty="0">
                <a:solidFill>
                  <a:schemeClr val="bg1"/>
                </a:solidFill>
              </a:rPr>
              <a:t>Kellogg School of Management</a:t>
            </a:r>
            <a:br>
              <a:rPr lang="en-US" sz="2400" i="0" dirty="0">
                <a:solidFill>
                  <a:schemeClr val="bg1"/>
                </a:solidFill>
              </a:rPr>
            </a:br>
            <a:r>
              <a:rPr lang="en-US" sz="2400" i="0" dirty="0">
                <a:solidFill>
                  <a:schemeClr val="bg1"/>
                </a:solidFill>
              </a:rPr>
              <a:t>Northwestern University</a:t>
            </a:r>
            <a:endParaRPr lang="en-US" sz="2000" i="0" dirty="0">
              <a:solidFill>
                <a:schemeClr val="bg1"/>
              </a:solidFill>
            </a:endParaRPr>
          </a:p>
          <a:p>
            <a:pPr>
              <a:lnSpc>
                <a:spcPct val="88000"/>
              </a:lnSpc>
            </a:pPr>
            <a:endParaRPr lang="en-US" sz="1200" i="0" dirty="0">
              <a:solidFill>
                <a:schemeClr val="bg1"/>
              </a:solidFill>
            </a:endParaRPr>
          </a:p>
          <a:p>
            <a:pPr>
              <a:lnSpc>
                <a:spcPct val="88000"/>
              </a:lnSpc>
            </a:pPr>
            <a:r>
              <a:rPr lang="en-US" sz="2000" i="0" dirty="0">
                <a:solidFill>
                  <a:schemeClr val="bg1"/>
                </a:solidFill>
              </a:rPr>
              <a:t>February 19, 2020</a:t>
            </a:r>
            <a:endParaRPr lang="en-US" sz="2800" i="0" dirty="0">
              <a:solidFill>
                <a:schemeClr val="bg1"/>
              </a:solidFill>
            </a:endParaRPr>
          </a:p>
        </p:txBody>
      </p:sp>
      <p:sp>
        <p:nvSpPr>
          <p:cNvPr id="2054" name="Rectangle 4"/>
          <p:cNvSpPr>
            <a:spLocks noChangeArrowheads="1"/>
          </p:cNvSpPr>
          <p:nvPr/>
        </p:nvSpPr>
        <p:spPr bwMode="auto">
          <a:xfrm>
            <a:off x="3790950" y="4248150"/>
            <a:ext cx="4826000" cy="2146300"/>
          </a:xfrm>
          <a:prstGeom prst="rect">
            <a:avLst/>
          </a:prstGeom>
          <a:gradFill rotWithShape="0">
            <a:gsLst>
              <a:gs pos="0">
                <a:srgbClr val="EF9100"/>
              </a:gs>
              <a:gs pos="50000">
                <a:srgbClr val="000000"/>
              </a:gs>
              <a:gs pos="100000">
                <a:srgbClr val="EF91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nchorCtr="1"/>
          <a:lstStyle/>
          <a:p>
            <a:pPr>
              <a:lnSpc>
                <a:spcPct val="92000"/>
              </a:lnSpc>
            </a:pPr>
            <a:r>
              <a:rPr lang="en-US" sz="2400" b="1" i="0" dirty="0">
                <a:solidFill>
                  <a:schemeClr val="bg1"/>
                </a:solidFill>
              </a:rPr>
              <a:t>Warren B. Powell</a:t>
            </a:r>
          </a:p>
          <a:p>
            <a:pPr>
              <a:lnSpc>
                <a:spcPct val="92000"/>
              </a:lnSpc>
            </a:pPr>
            <a:endParaRPr lang="en-US" sz="2000" b="1" i="0" dirty="0">
              <a:solidFill>
                <a:schemeClr val="bg1"/>
              </a:solidFill>
            </a:endParaRPr>
          </a:p>
          <a:p>
            <a:pPr>
              <a:lnSpc>
                <a:spcPct val="92000"/>
              </a:lnSpc>
            </a:pPr>
            <a:r>
              <a:rPr lang="en-US" sz="2000" b="1" i="0" dirty="0">
                <a:solidFill>
                  <a:schemeClr val="bg1"/>
                </a:solidFill>
              </a:rPr>
              <a:t>Princeton University</a:t>
            </a:r>
          </a:p>
          <a:p>
            <a:pPr>
              <a:lnSpc>
                <a:spcPct val="92000"/>
              </a:lnSpc>
            </a:pPr>
            <a:r>
              <a:rPr lang="en-US" sz="2000" b="1" i="0" dirty="0">
                <a:solidFill>
                  <a:schemeClr val="bg1"/>
                </a:solidFill>
              </a:rPr>
              <a:t>Department of Operations Research</a:t>
            </a:r>
          </a:p>
          <a:p>
            <a:pPr>
              <a:lnSpc>
                <a:spcPct val="92000"/>
              </a:lnSpc>
            </a:pPr>
            <a:r>
              <a:rPr lang="en-US" sz="2000" b="1" i="0" dirty="0">
                <a:solidFill>
                  <a:schemeClr val="bg1"/>
                </a:solidFill>
              </a:rPr>
              <a:t>and Financial Engineering</a:t>
            </a:r>
          </a:p>
        </p:txBody>
      </p:sp>
      <p:pic>
        <p:nvPicPr>
          <p:cNvPr id="2055" name="Picture 5" descr="CAS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00" y="3910013"/>
            <a:ext cx="2784475"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Multiagent supply chain management</a:t>
            </a:r>
          </a:p>
        </p:txBody>
      </p:sp>
      <p:sp>
        <p:nvSpPr>
          <p:cNvPr id="3" name="Content Placeholder 2"/>
          <p:cNvSpPr>
            <a:spLocks noGrp="1"/>
          </p:cNvSpPr>
          <p:nvPr>
            <p:ph idx="1"/>
          </p:nvPr>
        </p:nvSpPr>
        <p:spPr>
          <a:xfrm>
            <a:off x="4704347" y="1118937"/>
            <a:ext cx="4030579" cy="3080084"/>
          </a:xfrm>
        </p:spPr>
        <p:txBody>
          <a:bodyPr/>
          <a:lstStyle/>
          <a:p>
            <a:r>
              <a:rPr lang="en-US" sz="2400" dirty="0" err="1"/>
              <a:t>Pratt&amp;Whitney</a:t>
            </a:r>
            <a:r>
              <a:rPr lang="en-US" sz="2400" dirty="0"/>
              <a:t> jet engines</a:t>
            </a:r>
          </a:p>
          <a:p>
            <a:pPr lvl="1"/>
            <a:r>
              <a:rPr lang="en-US" sz="2000" dirty="0"/>
              <a:t>Over 1,000 parts</a:t>
            </a:r>
          </a:p>
          <a:p>
            <a:pPr lvl="1"/>
            <a:r>
              <a:rPr lang="en-US" sz="2000" dirty="0"/>
              <a:t>Median lead time for a part is 120 days.  Some lead times are over 300 days.</a:t>
            </a:r>
          </a:p>
          <a:p>
            <a:pPr lvl="1"/>
            <a:r>
              <a:rPr lang="en-US" sz="2000" dirty="0"/>
              <a:t>Parts often require reworking.</a:t>
            </a:r>
          </a:p>
        </p:txBody>
      </p:sp>
      <p:pic>
        <p:nvPicPr>
          <p:cNvPr id="2816002" name="Picture 2" descr="Image result for pratt and whitne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910" y="1281178"/>
            <a:ext cx="4117877" cy="2340327"/>
          </a:xfrm>
          <a:prstGeom prst="rect">
            <a:avLst/>
          </a:prstGeom>
          <a:noFill/>
          <a:extLst>
            <a:ext uri="{909E8E84-426E-40DD-AFC4-6F175D3DCCD1}">
              <a14:hiddenFill xmlns:a14="http://schemas.microsoft.com/office/drawing/2010/main">
                <a:solidFill>
                  <a:srgbClr val="FFFFFF"/>
                </a:solidFill>
              </a14:hiddenFill>
            </a:ext>
          </a:extLst>
        </p:spPr>
      </p:pic>
      <p:pic>
        <p:nvPicPr>
          <p:cNvPr id="6" name="Video_B_Scale5.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4777"/>
          <a:stretch/>
        </p:blipFill>
        <p:spPr>
          <a:xfrm>
            <a:off x="4570787" y="3894863"/>
            <a:ext cx="4584032" cy="2737064"/>
          </a:xfrm>
          <a:prstGeom prst="rect">
            <a:avLst/>
          </a:prstGeom>
        </p:spPr>
      </p:pic>
      <p:sp>
        <p:nvSpPr>
          <p:cNvPr id="7" name="Content Placeholder 2"/>
          <p:cNvSpPr txBox="1">
            <a:spLocks/>
          </p:cNvSpPr>
          <p:nvPr/>
        </p:nvSpPr>
        <p:spPr bwMode="auto">
          <a:xfrm>
            <a:off x="452910" y="3860453"/>
            <a:ext cx="4030579" cy="308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0000"/>
              <a:buFontTx/>
              <a:buBlip>
                <a:blip r:embed="rId6"/>
              </a:buBlip>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a:lstStyle>
          <a:p>
            <a:r>
              <a:rPr lang="en-US" sz="2400" i="0" kern="0" dirty="0"/>
              <a:t>Managing the supply chain</a:t>
            </a:r>
          </a:p>
          <a:p>
            <a:pPr lvl="1"/>
            <a:r>
              <a:rPr lang="en-US" sz="2000" i="0" kern="0" dirty="0"/>
              <a:t>Challenge is determining when to order parts given the long lead times, and production uncertainties.</a:t>
            </a:r>
          </a:p>
          <a:p>
            <a:pPr lvl="1"/>
            <a:r>
              <a:rPr lang="en-US" sz="2000" i="0" kern="0" dirty="0"/>
              <a:t>Suppliers work for multiple customers.</a:t>
            </a:r>
          </a:p>
        </p:txBody>
      </p:sp>
    </p:spTree>
    <p:extLst>
      <p:ext uri="{BB962C8B-B14F-4D97-AF65-F5344CB8AC3E}">
        <p14:creationId xmlns:p14="http://schemas.microsoft.com/office/powerpoint/2010/main" val="342262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7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1D95E-13DD-4BE3-9799-0356F92662CC}"/>
              </a:ext>
            </a:extLst>
          </p:cNvPr>
          <p:cNvSpPr>
            <a:spLocks noGrp="1"/>
          </p:cNvSpPr>
          <p:nvPr>
            <p:ph type="title"/>
          </p:nvPr>
        </p:nvSpPr>
        <p:spPr/>
        <p:txBody>
          <a:bodyPr/>
          <a:lstStyle/>
          <a:p>
            <a:r>
              <a:rPr lang="en-US" dirty="0"/>
              <a:t>Designing policies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2E3C10B-9F65-4400-86A2-DB7909FC7E6F}"/>
                  </a:ext>
                </a:extLst>
              </p:cNvPr>
              <p:cNvSpPr>
                <a:spLocks noGrp="1"/>
              </p:cNvSpPr>
              <p:nvPr>
                <p:ph idx="1"/>
              </p:nvPr>
            </p:nvSpPr>
            <p:spPr/>
            <p:txBody>
              <a:bodyPr/>
              <a:lstStyle/>
              <a:p>
                <a:r>
                  <a:rPr lang="en-US" b="1" dirty="0"/>
                  <a:t>Lookahead approximations</a:t>
                </a:r>
                <a:r>
                  <a:rPr lang="en-US" dirty="0"/>
                  <a:t> </a:t>
                </a:r>
              </a:p>
              <a:p>
                <a:pPr marL="457200" lvl="1" indent="0">
                  <a:buNone/>
                </a:pPr>
                <a:r>
                  <a:rPr lang="en-US" dirty="0"/>
                  <a:t>4) Direct lookaheads</a:t>
                </a:r>
              </a:p>
              <a:p>
                <a:pPr lvl="1"/>
                <a:r>
                  <a:rPr lang="en-US" dirty="0"/>
                  <a:t>One step lookahead</a:t>
                </a:r>
              </a:p>
              <a:p>
                <a:pPr lvl="2"/>
                <a:r>
                  <a:rPr lang="en-US" dirty="0"/>
                  <a:t>Knowledge gradient</a:t>
                </a:r>
              </a:p>
              <a:p>
                <a:pPr lvl="2"/>
                <a:endParaRPr lang="en-US" dirty="0"/>
              </a:p>
              <a:p>
                <a:pPr lvl="2"/>
                <a:endParaRPr lang="en-US" dirty="0"/>
              </a:p>
              <a:p>
                <a:pPr lvl="2"/>
                <a:r>
                  <a:rPr lang="en-US" dirty="0"/>
                  <a:t>Expected improvement</a:t>
                </a:r>
              </a:p>
              <a:p>
                <a:pPr lvl="1"/>
                <a:r>
                  <a:rPr lang="en-US" dirty="0"/>
                  <a:t>Restricted multistep lookahead</a:t>
                </a:r>
              </a:p>
              <a:p>
                <a:pPr lvl="2"/>
                <a:r>
                  <a:rPr lang="en-US" dirty="0"/>
                  <a:t>KG(*) – consider </a:t>
                </a:r>
                <a14:m>
                  <m:oMath xmlns:m="http://schemas.openxmlformats.org/officeDocument/2006/math">
                    <m:r>
                      <a:rPr lang="en-US" b="0" i="1" smtClean="0">
                        <a:latin typeface="Cambria Math" panose="02040503050406030204" pitchFamily="18" charset="0"/>
                      </a:rPr>
                      <m:t>𝜃</m:t>
                    </m:r>
                  </m:oMath>
                </a14:m>
                <a:r>
                  <a:rPr lang="en-US" dirty="0"/>
                  <a:t>-step lookahead for one arm at a time.</a:t>
                </a:r>
              </a:p>
              <a:p>
                <a:pPr lvl="2"/>
                <a:endParaRPr lang="en-US" dirty="0"/>
              </a:p>
              <a:p>
                <a:pPr lvl="1"/>
                <a:endParaRPr lang="en-US" dirty="0"/>
              </a:p>
              <a:p>
                <a:pPr lvl="1"/>
                <a:r>
                  <a:rPr lang="en-US" dirty="0"/>
                  <a:t>Deterministic lookahead</a:t>
                </a:r>
              </a:p>
              <a:p>
                <a:pPr lvl="2"/>
                <a:r>
                  <a:rPr lang="en-US" dirty="0"/>
                  <a:t>Designed for small budgets and noisy measurements</a:t>
                </a:r>
              </a:p>
              <a:p>
                <a:pPr lvl="1"/>
                <a:r>
                  <a:rPr lang="en-US" dirty="0"/>
                  <a:t>Full tree search</a:t>
                </a:r>
              </a:p>
              <a:p>
                <a:pPr lvl="2"/>
                <a:r>
                  <a:rPr lang="en-US" dirty="0"/>
                  <a:t>MCTS?</a:t>
                </a:r>
              </a:p>
            </p:txBody>
          </p:sp>
        </mc:Choice>
        <mc:Fallback>
          <p:sp>
            <p:nvSpPr>
              <p:cNvPr id="3" name="Content Placeholder 2">
                <a:extLst>
                  <a:ext uri="{FF2B5EF4-FFF2-40B4-BE49-F238E27FC236}">
                    <a16:creationId xmlns:a16="http://schemas.microsoft.com/office/drawing/2014/main" id="{12E3C10B-9F65-4400-86A2-DB7909FC7E6F}"/>
                  </a:ext>
                </a:extLst>
              </p:cNvPr>
              <p:cNvSpPr>
                <a:spLocks noGrp="1" noRot="1" noChangeAspect="1" noMove="1" noResize="1" noEditPoints="1" noAdjustHandles="1" noChangeArrowheads="1" noChangeShapeType="1" noTextEdit="1"/>
              </p:cNvSpPr>
              <p:nvPr>
                <p:ph idx="1"/>
              </p:nvPr>
            </p:nvSpPr>
            <p:spPr>
              <a:blipFill>
                <a:blip r:embed="rId3"/>
                <a:stretch>
                  <a:fillRect t="-1355" b="-15025"/>
                </a:stretch>
              </a:blipFill>
            </p:spPr>
            <p:txBody>
              <a:bodyPr/>
              <a:lstStyle/>
              <a:p>
                <a:r>
                  <a:rPr lang="en-US">
                    <a:noFill/>
                  </a:rPr>
                  <a:t> </a:t>
                </a:r>
              </a:p>
            </p:txBody>
          </p:sp>
        </mc:Fallback>
      </mc:AlternateContent>
      <p:graphicFrame>
        <p:nvGraphicFramePr>
          <p:cNvPr id="4" name="Object 3">
            <a:extLst>
              <a:ext uri="{FF2B5EF4-FFF2-40B4-BE49-F238E27FC236}">
                <a16:creationId xmlns:a16="http://schemas.microsoft.com/office/drawing/2014/main" id="{68EDBDAA-D77D-45F6-81E8-70C0429524A5}"/>
              </a:ext>
            </a:extLst>
          </p:cNvPr>
          <p:cNvGraphicFramePr>
            <a:graphicFrameLocks noChangeAspect="1"/>
          </p:cNvGraphicFramePr>
          <p:nvPr>
            <p:extLst/>
          </p:nvPr>
        </p:nvGraphicFramePr>
        <p:xfrm>
          <a:off x="2144648" y="2841937"/>
          <a:ext cx="5340293" cy="506151"/>
        </p:xfrm>
        <a:graphic>
          <a:graphicData uri="http://schemas.openxmlformats.org/presentationml/2006/ole">
            <mc:AlternateContent xmlns:mc="http://schemas.openxmlformats.org/markup-compatibility/2006">
              <mc:Choice xmlns:v="urn:schemas-microsoft-com:vml" Requires="v">
                <p:oleObj spid="_x0000_s2516032" name="Equation" r:id="rId4" imgW="6264084" imgH="593572" progId="Equation.DSMT4">
                  <p:embed/>
                </p:oleObj>
              </mc:Choice>
              <mc:Fallback>
                <p:oleObj name="Equation" r:id="rId4" imgW="6264084" imgH="593572" progId="Equation.DSMT4">
                  <p:embed/>
                  <p:pic>
                    <p:nvPicPr>
                      <p:cNvPr id="4" name="Object 3">
                        <a:extLst>
                          <a:ext uri="{FF2B5EF4-FFF2-40B4-BE49-F238E27FC236}">
                            <a16:creationId xmlns:a16="http://schemas.microsoft.com/office/drawing/2014/main" id="{68EDBDAA-D77D-45F6-81E8-70C0429524A5}"/>
                          </a:ext>
                        </a:extLst>
                      </p:cNvPr>
                      <p:cNvPicPr/>
                      <p:nvPr/>
                    </p:nvPicPr>
                    <p:blipFill>
                      <a:blip r:embed="rId5"/>
                      <a:stretch>
                        <a:fillRect/>
                      </a:stretch>
                    </p:blipFill>
                    <p:spPr>
                      <a:xfrm>
                        <a:off x="2144648" y="2841937"/>
                        <a:ext cx="5340293" cy="506151"/>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3C70777F-8994-4153-9D53-D2218453108B}"/>
              </a:ext>
            </a:extLst>
          </p:cNvPr>
          <p:cNvGraphicFramePr>
            <a:graphicFrameLocks noChangeAspect="1"/>
          </p:cNvGraphicFramePr>
          <p:nvPr>
            <p:extLst/>
          </p:nvPr>
        </p:nvGraphicFramePr>
        <p:xfrm>
          <a:off x="2327559" y="4591944"/>
          <a:ext cx="4379865" cy="532359"/>
        </p:xfrm>
        <a:graphic>
          <a:graphicData uri="http://schemas.openxmlformats.org/presentationml/2006/ole">
            <mc:AlternateContent xmlns:mc="http://schemas.openxmlformats.org/markup-compatibility/2006">
              <mc:Choice xmlns:v="urn:schemas-microsoft-com:vml" Requires="v">
                <p:oleObj spid="_x0000_s2516033" name="Equation" r:id="rId6" imgW="2298600" imgH="279360" progId="Equation.DSMT4">
                  <p:embed/>
                </p:oleObj>
              </mc:Choice>
              <mc:Fallback>
                <p:oleObj name="Equation" r:id="rId6" imgW="2298600" imgH="279360" progId="Equation.DSMT4">
                  <p:embed/>
                  <p:pic>
                    <p:nvPicPr>
                      <p:cNvPr id="5" name="Object 4">
                        <a:extLst>
                          <a:ext uri="{FF2B5EF4-FFF2-40B4-BE49-F238E27FC236}">
                            <a16:creationId xmlns:a16="http://schemas.microsoft.com/office/drawing/2014/main" id="{3C70777F-8994-4153-9D53-D2218453108B}"/>
                          </a:ext>
                        </a:extLst>
                      </p:cNvPr>
                      <p:cNvPicPr/>
                      <p:nvPr/>
                    </p:nvPicPr>
                    <p:blipFill>
                      <a:blip r:embed="rId7"/>
                      <a:stretch>
                        <a:fillRect/>
                      </a:stretch>
                    </p:blipFill>
                    <p:spPr>
                      <a:xfrm>
                        <a:off x="2327559" y="4591944"/>
                        <a:ext cx="4379865" cy="532359"/>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18D047C0-E027-4CEB-9BCF-06991B156928}"/>
              </a:ext>
            </a:extLst>
          </p:cNvPr>
          <p:cNvSpPr/>
          <p:nvPr/>
        </p:nvSpPr>
        <p:spPr>
          <a:xfrm>
            <a:off x="558496" y="5261906"/>
            <a:ext cx="8492421" cy="790293"/>
          </a:xfrm>
          <a:prstGeom prst="rect">
            <a:avLst/>
          </a:prstGeom>
          <a:ln w="28575">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5600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AB9B6-E548-428C-A924-2DDBA84D09F9}"/>
              </a:ext>
            </a:extLst>
          </p:cNvPr>
          <p:cNvSpPr>
            <a:spLocks noGrp="1"/>
          </p:cNvSpPr>
          <p:nvPr>
            <p:ph type="title"/>
          </p:nvPr>
        </p:nvSpPr>
        <p:spPr/>
        <p:txBody>
          <a:bodyPr/>
          <a:lstStyle/>
          <a:p>
            <a:r>
              <a:rPr lang="en-US" dirty="0"/>
              <a:t>Deterministic lookahead policy</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E9BACDE-849B-41B8-BED3-65073DD29E97}"/>
                  </a:ext>
                </a:extLst>
              </p:cNvPr>
              <p:cNvSpPr>
                <a:spLocks noGrp="1"/>
              </p:cNvSpPr>
              <p:nvPr>
                <p:ph idx="1"/>
              </p:nvPr>
            </p:nvSpPr>
            <p:spPr>
              <a:xfrm>
                <a:off x="685799" y="1143000"/>
                <a:ext cx="8372283" cy="4953000"/>
              </a:xfrm>
            </p:spPr>
            <p:txBody>
              <a:bodyPr/>
              <a:lstStyle/>
              <a:p>
                <a:r>
                  <a:rPr lang="en-US" dirty="0"/>
                  <a:t>Optimize allocations over all arms given current beliefs stepping backward over arms </a:t>
                </a:r>
                <a14:m>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𝑀</m:t>
                    </m:r>
                    <m:r>
                      <a:rPr lang="en-US" b="0" i="1" smtClean="0">
                        <a:latin typeface="Cambria Math" panose="02040503050406030204" pitchFamily="18" charset="0"/>
                      </a:rPr>
                      <m:t>,…,1:</m:t>
                    </m:r>
                  </m:oMath>
                </a14:m>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lvl="1"/>
                <a:r>
                  <a:rPr lang="en-US" dirty="0"/>
                  <a:t>The optimal solution is an allocation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𝑎</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𝐴</m:t>
                        </m:r>
                      </m:sub>
                    </m:sSub>
                  </m:oMath>
                </a14:m>
                <a:r>
                  <a:rPr lang="en-US" dirty="0"/>
                  <a:t> over arms </a:t>
                </a:r>
                <a14:m>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=1, …, </m:t>
                    </m:r>
                    <m:r>
                      <a:rPr lang="en-US" b="0" i="1" smtClean="0">
                        <a:latin typeface="Cambria Math" panose="02040503050406030204" pitchFamily="18" charset="0"/>
                      </a:rPr>
                      <m:t>𝑀</m:t>
                    </m:r>
                  </m:oMath>
                </a14:m>
                <a:r>
                  <a:rPr lang="en-US" dirty="0"/>
                  <a:t>.  We assume we know the S-curves, so this is a </a:t>
                </a:r>
                <a:r>
                  <a:rPr lang="en-US" i="1" dirty="0"/>
                  <a:t>deterministic DLA </a:t>
                </a:r>
                <a:r>
                  <a:rPr lang="en-US" dirty="0"/>
                  <a:t>(Det-DLA).</a:t>
                </a:r>
              </a:p>
              <a:p>
                <a:pPr marL="457200" lvl="1" indent="0">
                  <a:buNone/>
                </a:pPr>
                <a:endParaRPr lang="en-US" dirty="0"/>
              </a:p>
            </p:txBody>
          </p:sp>
        </mc:Choice>
        <mc:Fallback>
          <p:sp>
            <p:nvSpPr>
              <p:cNvPr id="3" name="Content Placeholder 2">
                <a:extLst>
                  <a:ext uri="{FF2B5EF4-FFF2-40B4-BE49-F238E27FC236}">
                    <a16:creationId xmlns:a16="http://schemas.microsoft.com/office/drawing/2014/main" id="{AE9BACDE-849B-41B8-BED3-65073DD29E97}"/>
                  </a:ext>
                </a:extLst>
              </p:cNvPr>
              <p:cNvSpPr>
                <a:spLocks noGrp="1" noRot="1" noChangeAspect="1" noMove="1" noResize="1" noEditPoints="1" noAdjustHandles="1" noChangeArrowheads="1" noChangeShapeType="1" noTextEdit="1"/>
              </p:cNvSpPr>
              <p:nvPr>
                <p:ph idx="1"/>
              </p:nvPr>
            </p:nvSpPr>
            <p:spPr>
              <a:xfrm>
                <a:off x="685799" y="1143000"/>
                <a:ext cx="8372283" cy="4953000"/>
              </a:xfrm>
              <a:blipFill>
                <a:blip r:embed="rId3"/>
                <a:stretch>
                  <a:fillRect t="-1355" b="-17857"/>
                </a:stretch>
              </a:blipFill>
            </p:spPr>
            <p:txBody>
              <a:bodyPr/>
              <a:lstStyle/>
              <a:p>
                <a:r>
                  <a:rPr lang="en-US">
                    <a:noFill/>
                  </a:rPr>
                  <a:t> </a:t>
                </a:r>
              </a:p>
            </p:txBody>
          </p:sp>
        </mc:Fallback>
      </mc:AlternateContent>
      <p:graphicFrame>
        <p:nvGraphicFramePr>
          <p:cNvPr id="4" name="Object 3">
            <a:extLst>
              <a:ext uri="{FF2B5EF4-FFF2-40B4-BE49-F238E27FC236}">
                <a16:creationId xmlns:a16="http://schemas.microsoft.com/office/drawing/2014/main" id="{E5BBA27C-1D6D-4F96-BD9B-B5EF75C51AA9}"/>
              </a:ext>
            </a:extLst>
          </p:cNvPr>
          <p:cNvGraphicFramePr>
            <a:graphicFrameLocks noChangeAspect="1"/>
          </p:cNvGraphicFramePr>
          <p:nvPr>
            <p:extLst>
              <p:ext uri="{D42A27DB-BD31-4B8C-83A1-F6EECF244321}">
                <p14:modId xmlns:p14="http://schemas.microsoft.com/office/powerpoint/2010/main" val="661187048"/>
              </p:ext>
            </p:extLst>
          </p:nvPr>
        </p:nvGraphicFramePr>
        <p:xfrm>
          <a:off x="1343766" y="2163150"/>
          <a:ext cx="5911205" cy="1229063"/>
        </p:xfrm>
        <a:graphic>
          <a:graphicData uri="http://schemas.openxmlformats.org/presentationml/2006/ole">
            <mc:AlternateContent xmlns:mc="http://schemas.openxmlformats.org/markup-compatibility/2006">
              <mc:Choice xmlns:v="urn:schemas-microsoft-com:vml" Requires="v">
                <p:oleObj spid="_x0000_s2566166" name="Equation" r:id="rId4" imgW="2565360" imgH="533160" progId="Equation.DSMT4">
                  <p:embed/>
                </p:oleObj>
              </mc:Choice>
              <mc:Fallback>
                <p:oleObj name="Equation" r:id="rId4" imgW="2565360" imgH="533160" progId="Equation.DSMT4">
                  <p:embed/>
                  <p:pic>
                    <p:nvPicPr>
                      <p:cNvPr id="4" name="Object 3">
                        <a:extLst>
                          <a:ext uri="{FF2B5EF4-FFF2-40B4-BE49-F238E27FC236}">
                            <a16:creationId xmlns:a16="http://schemas.microsoft.com/office/drawing/2014/main" id="{E5BBA27C-1D6D-4F96-BD9B-B5EF75C51AA9}"/>
                          </a:ext>
                        </a:extLst>
                      </p:cNvPr>
                      <p:cNvPicPr/>
                      <p:nvPr/>
                    </p:nvPicPr>
                    <p:blipFill>
                      <a:blip r:embed="rId5"/>
                      <a:stretch>
                        <a:fillRect/>
                      </a:stretch>
                    </p:blipFill>
                    <p:spPr>
                      <a:xfrm>
                        <a:off x="1343766" y="2163150"/>
                        <a:ext cx="5911205" cy="1229063"/>
                      </a:xfrm>
                      <a:prstGeom prst="rect">
                        <a:avLst/>
                      </a:prstGeom>
                    </p:spPr>
                  </p:pic>
                </p:oleObj>
              </mc:Fallback>
            </mc:AlternateContent>
          </a:graphicData>
        </a:graphic>
      </p:graphicFrame>
      <p:grpSp>
        <p:nvGrpSpPr>
          <p:cNvPr id="21" name="Group 20">
            <a:extLst>
              <a:ext uri="{FF2B5EF4-FFF2-40B4-BE49-F238E27FC236}">
                <a16:creationId xmlns:a16="http://schemas.microsoft.com/office/drawing/2014/main" id="{D58AC642-E50C-4C08-A190-BE7701FF160E}"/>
              </a:ext>
            </a:extLst>
          </p:cNvPr>
          <p:cNvGrpSpPr/>
          <p:nvPr/>
        </p:nvGrpSpPr>
        <p:grpSpPr>
          <a:xfrm>
            <a:off x="4618266" y="2616765"/>
            <a:ext cx="3288208" cy="1755296"/>
            <a:chOff x="4618266" y="2340600"/>
            <a:chExt cx="3288208" cy="1755296"/>
          </a:xfrm>
        </p:grpSpPr>
        <mc:AlternateContent xmlns:mc="http://schemas.openxmlformats.org/markup-compatibility/2006" xmlns:a14="http://schemas.microsoft.com/office/drawing/2010/main">
          <mc:Choice Requires="a14">
            <p:graphicFrame>
              <p:nvGraphicFramePr>
                <p:cNvPr id="17" name="Object 16">
                  <a:extLst>
                    <a:ext uri="{FF2B5EF4-FFF2-40B4-BE49-F238E27FC236}">
                      <a16:creationId xmlns:a16="http://schemas.microsoft.com/office/drawing/2014/main" id="{DC0D1626-08F4-490B-A882-50D2BE4E9222}"/>
                    </a:ext>
                  </a:extLst>
                </p:cNvPr>
                <p:cNvGraphicFramePr>
                  <a:graphicFrameLocks noChangeAspect="1"/>
                </p:cNvGraphicFramePr>
                <p:nvPr>
                  <p:extLst/>
                </p:nvPr>
              </p:nvGraphicFramePr>
              <p:xfrm>
                <a:off x="5228901" y="2340600"/>
                <a:ext cx="2066939" cy="1476385"/>
              </p:xfrm>
              <a:graphic>
                <a:graphicData uri="http://schemas.openxmlformats.org/presentationml/2006/ole">
                  <mc:AlternateContent>
                    <mc:Choice xmlns:v="urn:schemas-microsoft-com:vml" Requires="v">
                      <p:oleObj spid="_x0000_s2566167" name="Equation" r:id="rId6" imgW="533160" imgH="380880" progId="Equation.DSMT4">
                        <p:embed/>
                      </p:oleObj>
                    </mc:Choice>
                    <mc:Fallback>
                      <p:oleObj name="Equation" r:id="rId6" imgW="533160" imgH="380880" progId="Equation.DSMT4">
                        <p:embed/>
                        <p:pic>
                          <p:nvPicPr>
                            <p:cNvPr id="17" name="Object 16">
                              <a:extLst>
                                <a:ext uri="{FF2B5EF4-FFF2-40B4-BE49-F238E27FC236}">
                                  <a16:creationId xmlns:a16="http://schemas.microsoft.com/office/drawing/2014/main" id="{DC0D1626-08F4-490B-A882-50D2BE4E9222}"/>
                                </a:ext>
                              </a:extLst>
                            </p:cNvPr>
                            <p:cNvPicPr/>
                            <p:nvPr/>
                          </p:nvPicPr>
                          <p:blipFill>
                            <a:blip r:embed="rId7"/>
                            <a:stretch>
                              <a:fillRect/>
                            </a:stretch>
                          </p:blipFill>
                          <p:spPr>
                            <a:xfrm>
                              <a:off x="5228901" y="2340600"/>
                              <a:ext cx="2066939" cy="1476385"/>
                            </a:xfrm>
                            <a:prstGeom prst="rect">
                              <a:avLst/>
                            </a:prstGeom>
                          </p:spPr>
                        </p:pic>
                      </p:oleObj>
                    </mc:Fallback>
                  </mc:AlternateContent>
                </a:graphicData>
              </a:graphic>
            </p:graphicFrame>
          </mc:Choice>
          <mc:Fallback xmlns="">
            <p:graphicFrame>
              <p:nvGraphicFramePr>
                <p:cNvPr id="17" name="Object 16">
                  <a:extLst>
                    <a:ext uri="{FF2B5EF4-FFF2-40B4-BE49-F238E27FC236}">
                      <a16:creationId xmlns:a16="http://schemas.microsoft.com/office/drawing/2014/main" id="{DC0D1626-08F4-490B-A882-50D2BE4E9222}"/>
                    </a:ext>
                  </a:extLst>
                </p:cNvPr>
                <p:cNvGraphicFramePr>
                  <a:graphicFrameLocks noChangeAspect="1"/>
                </p:cNvGraphicFramePr>
                <p:nvPr>
                  <p:extLst>
                    <p:ext uri="{D42A27DB-BD31-4B8C-83A1-F6EECF244321}">
                      <p14:modId xmlns:p14="http://schemas.microsoft.com/office/powerpoint/2010/main" val="1766609090"/>
                    </p:ext>
                  </p:extLst>
                </p:nvPr>
              </p:nvGraphicFramePr>
              <p:xfrm>
                <a:off x="5228901" y="2340600"/>
                <a:ext cx="2066939" cy="1476385"/>
              </p:xfrm>
              <a:graphic>
                <a:graphicData uri="http://schemas.openxmlformats.org/presentationml/2006/ole">
                  <mc:AlternateContent>
                    <mc:Choice xmlns:v="urn:schemas-microsoft-com:vml" Requires="v">
                      <p:oleObj spid="_x0000_s22562" name="Equation" r:id="rId8" imgW="533160" imgH="380880" progId="Equation.DSMT4">
                        <p:embed/>
                      </p:oleObj>
                    </mc:Choice>
                    <mc:Fallback>
                      <p:oleObj name="Equation" r:id="rId8" imgW="533160" imgH="380880" progId="Equation.DSMT4">
                        <p:embed/>
                        <p:pic>
                          <p:nvPicPr>
                            <p:cNvPr id="0" name=""/>
                            <p:cNvPicPr/>
                            <p:nvPr/>
                          </p:nvPicPr>
                          <p:blipFill>
                            <a:blip r:embed="rId9"/>
                            <a:stretch>
                              <a:fillRect/>
                            </a:stretch>
                          </p:blipFill>
                          <p:spPr>
                            <a:xfrm>
                              <a:off x="5228901" y="2340600"/>
                              <a:ext cx="2066939" cy="1476385"/>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DE3925F-C504-4EF4-828C-BAC32DA5ADA4}"/>
                    </a:ext>
                  </a:extLst>
                </p:cNvPr>
                <p:cNvSpPr txBox="1"/>
                <p:nvPr/>
              </p:nvSpPr>
              <p:spPr>
                <a:xfrm>
                  <a:off x="4618266" y="3388010"/>
                  <a:ext cx="3288208" cy="707886"/>
                </a:xfrm>
                <a:prstGeom prst="rect">
                  <a:avLst/>
                </a:prstGeom>
                <a:noFill/>
              </p:spPr>
              <p:txBody>
                <a:bodyPr wrap="none" rtlCol="0">
                  <a:spAutoFit/>
                </a:bodyPr>
                <a:lstStyle/>
                <a:p>
                  <a:r>
                    <a:rPr lang="en-US" sz="2000" i="0" dirty="0">
                      <a:solidFill>
                        <a:srgbClr val="0033CC"/>
                      </a:solidFill>
                    </a:rPr>
                    <a:t>Value of </a:t>
                  </a:r>
                  <a14:m>
                    <m:oMath xmlns:m="http://schemas.openxmlformats.org/officeDocument/2006/math">
                      <m:sSub>
                        <m:sSubPr>
                          <m:ctrlPr>
                            <a:rPr lang="en-US" sz="2000" b="0" i="1" smtClean="0">
                              <a:solidFill>
                                <a:srgbClr val="0033CC"/>
                              </a:solidFill>
                              <a:latin typeface="Cambria Math" panose="02040503050406030204" pitchFamily="18" charset="0"/>
                            </a:rPr>
                          </m:ctrlPr>
                        </m:sSubPr>
                        <m:e>
                          <m:r>
                            <a:rPr lang="en-US" sz="2000" b="0" i="1" smtClean="0">
                              <a:solidFill>
                                <a:srgbClr val="0033CC"/>
                              </a:solidFill>
                              <a:latin typeface="Cambria Math" panose="02040503050406030204" pitchFamily="18" charset="0"/>
                            </a:rPr>
                            <m:t>𝑅</m:t>
                          </m:r>
                        </m:e>
                        <m:sub>
                          <m:r>
                            <a:rPr lang="en-US" sz="2000" b="0" i="1" smtClean="0">
                              <a:solidFill>
                                <a:srgbClr val="0033CC"/>
                              </a:solidFill>
                              <a:latin typeface="Cambria Math" panose="02040503050406030204" pitchFamily="18" charset="0"/>
                            </a:rPr>
                            <m:t>𝑎</m:t>
                          </m:r>
                        </m:sub>
                      </m:sSub>
                      <m:r>
                        <a:rPr lang="en-US" sz="2000" b="0" i="1" smtClean="0">
                          <a:solidFill>
                            <a:srgbClr val="0033CC"/>
                          </a:solidFill>
                          <a:latin typeface="Cambria Math" panose="02040503050406030204" pitchFamily="18" charset="0"/>
                        </a:rPr>
                        <m:t>−</m:t>
                      </m:r>
                      <m:sSub>
                        <m:sSubPr>
                          <m:ctrlPr>
                            <a:rPr lang="en-US" sz="2000" b="0" i="1" smtClean="0">
                              <a:solidFill>
                                <a:srgbClr val="0033CC"/>
                              </a:solidFill>
                              <a:latin typeface="Cambria Math" panose="02040503050406030204" pitchFamily="18" charset="0"/>
                            </a:rPr>
                          </m:ctrlPr>
                        </m:sSubPr>
                        <m:e>
                          <m:r>
                            <a:rPr lang="en-US" sz="2000" b="0" i="1" smtClean="0">
                              <a:solidFill>
                                <a:srgbClr val="0033CC"/>
                              </a:solidFill>
                              <a:latin typeface="Cambria Math" panose="02040503050406030204" pitchFamily="18" charset="0"/>
                            </a:rPr>
                            <m:t>𝑥</m:t>
                          </m:r>
                        </m:e>
                        <m:sub>
                          <m:r>
                            <a:rPr lang="en-US" sz="2000" b="0" i="1" smtClean="0">
                              <a:solidFill>
                                <a:srgbClr val="0033CC"/>
                              </a:solidFill>
                              <a:latin typeface="Cambria Math" panose="02040503050406030204" pitchFamily="18" charset="0"/>
                            </a:rPr>
                            <m:t>𝑎</m:t>
                          </m:r>
                        </m:sub>
                      </m:sSub>
                    </m:oMath>
                  </a14:m>
                  <a:r>
                    <a:rPr lang="en-US" sz="2000" i="0" dirty="0">
                      <a:solidFill>
                        <a:srgbClr val="0033CC"/>
                      </a:solidFill>
                    </a:rPr>
                    <a:t> experiments</a:t>
                  </a:r>
                </a:p>
                <a:p>
                  <a:r>
                    <a:rPr lang="en-US" sz="2000" i="0" dirty="0">
                      <a:solidFill>
                        <a:srgbClr val="0033CC"/>
                      </a:solidFill>
                    </a:rPr>
                    <a:t>spread over arms </a:t>
                  </a:r>
                  <a14:m>
                    <m:oMath xmlns:m="http://schemas.openxmlformats.org/officeDocument/2006/math">
                      <m:r>
                        <a:rPr lang="en-US" sz="2000" b="0" i="1" smtClean="0">
                          <a:solidFill>
                            <a:srgbClr val="0033CC"/>
                          </a:solidFill>
                          <a:latin typeface="Cambria Math" panose="02040503050406030204" pitchFamily="18" charset="0"/>
                        </a:rPr>
                        <m:t>𝑎</m:t>
                      </m:r>
                      <m:r>
                        <a:rPr lang="en-US" sz="2000" b="0" i="1" smtClean="0">
                          <a:solidFill>
                            <a:srgbClr val="0033CC"/>
                          </a:solidFill>
                          <a:latin typeface="Cambria Math" panose="02040503050406030204" pitchFamily="18" charset="0"/>
                        </a:rPr>
                        <m:t>+1, …, </m:t>
                      </m:r>
                      <m:r>
                        <a:rPr lang="en-US" sz="2000" b="0" i="1" smtClean="0">
                          <a:solidFill>
                            <a:srgbClr val="0033CC"/>
                          </a:solidFill>
                          <a:latin typeface="Cambria Math" panose="02040503050406030204" pitchFamily="18" charset="0"/>
                        </a:rPr>
                        <m:t>𝐴</m:t>
                      </m:r>
                    </m:oMath>
                  </a14:m>
                  <a:endParaRPr lang="en-US" sz="2000" i="0" dirty="0">
                    <a:solidFill>
                      <a:srgbClr val="0033CC"/>
                    </a:solidFill>
                  </a:endParaRPr>
                </a:p>
              </p:txBody>
            </p:sp>
          </mc:Choice>
          <mc:Fallback xmlns="">
            <p:sp>
              <p:nvSpPr>
                <p:cNvPr id="18" name="TextBox 17">
                  <a:extLst>
                    <a:ext uri="{FF2B5EF4-FFF2-40B4-BE49-F238E27FC236}">
                      <a16:creationId xmlns:a16="http://schemas.microsoft.com/office/drawing/2014/main" id="{EDE3925F-C504-4EF4-828C-BAC32DA5ADA4}"/>
                    </a:ext>
                  </a:extLst>
                </p:cNvPr>
                <p:cNvSpPr txBox="1">
                  <a:spLocks noRot="1" noChangeAspect="1" noMove="1" noResize="1" noEditPoints="1" noAdjustHandles="1" noChangeArrowheads="1" noChangeShapeType="1" noTextEdit="1"/>
                </p:cNvSpPr>
                <p:nvPr/>
              </p:nvSpPr>
              <p:spPr>
                <a:xfrm>
                  <a:off x="4618266" y="3388010"/>
                  <a:ext cx="3288208" cy="707886"/>
                </a:xfrm>
                <a:prstGeom prst="rect">
                  <a:avLst/>
                </a:prstGeom>
                <a:blipFill>
                  <a:blip r:embed="rId10"/>
                  <a:stretch>
                    <a:fillRect l="-1855" t="-5172" r="-1670" b="-14655"/>
                  </a:stretch>
                </a:blipFill>
              </p:spPr>
              <p:txBody>
                <a:bodyPr/>
                <a:lstStyle/>
                <a:p>
                  <a:r>
                    <a:rPr lang="en-US">
                      <a:noFill/>
                    </a:rPr>
                    <a:t> </a:t>
                  </a:r>
                </a:p>
              </p:txBody>
            </p:sp>
          </mc:Fallback>
        </mc:AlternateContent>
      </p:grpSp>
      <p:grpSp>
        <p:nvGrpSpPr>
          <p:cNvPr id="27" name="Group 26">
            <a:extLst>
              <a:ext uri="{FF2B5EF4-FFF2-40B4-BE49-F238E27FC236}">
                <a16:creationId xmlns:a16="http://schemas.microsoft.com/office/drawing/2014/main" id="{DD2801A4-8200-4AA3-83B1-794E754C258A}"/>
              </a:ext>
            </a:extLst>
          </p:cNvPr>
          <p:cNvGrpSpPr/>
          <p:nvPr/>
        </p:nvGrpSpPr>
        <p:grpSpPr>
          <a:xfrm>
            <a:off x="186769" y="2739274"/>
            <a:ext cx="5036802" cy="3043067"/>
            <a:chOff x="148440" y="2517862"/>
            <a:chExt cx="5036802" cy="3043067"/>
          </a:xfrm>
        </p:grpSpPr>
        <p:grpSp>
          <p:nvGrpSpPr>
            <p:cNvPr id="20" name="Group 19">
              <a:extLst>
                <a:ext uri="{FF2B5EF4-FFF2-40B4-BE49-F238E27FC236}">
                  <a16:creationId xmlns:a16="http://schemas.microsoft.com/office/drawing/2014/main" id="{C595B1E0-0795-4914-8AB1-5DF9C56A7185}"/>
                </a:ext>
              </a:extLst>
            </p:cNvPr>
            <p:cNvGrpSpPr/>
            <p:nvPr/>
          </p:nvGrpSpPr>
          <p:grpSpPr>
            <a:xfrm>
              <a:off x="148440" y="3034788"/>
              <a:ext cx="4339134" cy="2526141"/>
              <a:chOff x="366855" y="2830828"/>
              <a:chExt cx="4339134" cy="2526141"/>
            </a:xfrm>
          </p:grpSpPr>
          <p:grpSp>
            <p:nvGrpSpPr>
              <p:cNvPr id="16" name="Group 15">
                <a:extLst>
                  <a:ext uri="{FF2B5EF4-FFF2-40B4-BE49-F238E27FC236}">
                    <a16:creationId xmlns:a16="http://schemas.microsoft.com/office/drawing/2014/main" id="{BE0C65EF-A86A-4C33-9B79-4A2628BBFC35}"/>
                  </a:ext>
                </a:extLst>
              </p:cNvPr>
              <p:cNvGrpSpPr/>
              <p:nvPr/>
            </p:nvGrpSpPr>
            <p:grpSpPr>
              <a:xfrm>
                <a:off x="612287" y="2830828"/>
                <a:ext cx="4093702" cy="2526141"/>
                <a:chOff x="1159830" y="2790274"/>
                <a:chExt cx="4093702" cy="2526141"/>
              </a:xfrm>
            </p:grpSpPr>
            <p:cxnSp>
              <p:nvCxnSpPr>
                <p:cNvPr id="8" name="Straight Arrow Connector 7">
                  <a:extLst>
                    <a:ext uri="{FF2B5EF4-FFF2-40B4-BE49-F238E27FC236}">
                      <a16:creationId xmlns:a16="http://schemas.microsoft.com/office/drawing/2014/main" id="{4867A1BA-85E4-401F-BB84-132BDEABCFD6}"/>
                    </a:ext>
                  </a:extLst>
                </p:cNvPr>
                <p:cNvCxnSpPr/>
                <p:nvPr/>
              </p:nvCxnSpPr>
              <p:spPr bwMode="auto">
                <a:xfrm flipV="1">
                  <a:off x="2239459" y="3279794"/>
                  <a:ext cx="0" cy="1429092"/>
                </a:xfrm>
                <a:prstGeom prst="straightConnector1">
                  <a:avLst/>
                </a:prstGeom>
                <a:noFill/>
                <a:ln w="28575" cap="flat" cmpd="sng" algn="ctr">
                  <a:solidFill>
                    <a:srgbClr val="0033CC"/>
                  </a:solidFill>
                  <a:prstDash val="solid"/>
                  <a:round/>
                  <a:headEnd type="none" w="med" len="med"/>
                  <a:tailEnd type="arrow" w="med" len="med"/>
                </a:ln>
                <a:effectLst/>
              </p:spPr>
            </p:cxnSp>
            <p:cxnSp>
              <p:nvCxnSpPr>
                <p:cNvPr id="9" name="Straight Arrow Connector 8">
                  <a:extLst>
                    <a:ext uri="{FF2B5EF4-FFF2-40B4-BE49-F238E27FC236}">
                      <a16:creationId xmlns:a16="http://schemas.microsoft.com/office/drawing/2014/main" id="{2B9B4648-8607-4208-93D1-3923D007D3E6}"/>
                    </a:ext>
                  </a:extLst>
                </p:cNvPr>
                <p:cNvCxnSpPr>
                  <a:cxnSpLocks/>
                </p:cNvCxnSpPr>
                <p:nvPr/>
              </p:nvCxnSpPr>
              <p:spPr bwMode="auto">
                <a:xfrm>
                  <a:off x="2239459" y="4708886"/>
                  <a:ext cx="2491329" cy="0"/>
                </a:xfrm>
                <a:prstGeom prst="straightConnector1">
                  <a:avLst/>
                </a:prstGeom>
                <a:noFill/>
                <a:ln w="28575" cap="flat" cmpd="sng" algn="ctr">
                  <a:solidFill>
                    <a:srgbClr val="0033CC"/>
                  </a:solidFill>
                  <a:prstDash val="solid"/>
                  <a:round/>
                  <a:headEnd type="none" w="med" len="med"/>
                  <a:tailEnd type="arrow" w="med" len="med"/>
                </a:ln>
                <a:effectLst/>
              </p:spPr>
            </p:cxnSp>
            <p:grpSp>
              <p:nvGrpSpPr>
                <p:cNvPr id="13" name="Group 12">
                  <a:extLst>
                    <a:ext uri="{FF2B5EF4-FFF2-40B4-BE49-F238E27FC236}">
                      <a16:creationId xmlns:a16="http://schemas.microsoft.com/office/drawing/2014/main" id="{4BE5AE2C-03AE-4AA6-B34F-B5F3A597E8A0}"/>
                    </a:ext>
                  </a:extLst>
                </p:cNvPr>
                <p:cNvGrpSpPr/>
                <p:nvPr/>
              </p:nvGrpSpPr>
              <p:grpSpPr>
                <a:xfrm>
                  <a:off x="1749667" y="3602846"/>
                  <a:ext cx="3185275" cy="1140982"/>
                  <a:chOff x="1820846" y="3069252"/>
                  <a:chExt cx="3185275" cy="1674576"/>
                </a:xfrm>
              </p:grpSpPr>
              <p:sp>
                <p:nvSpPr>
                  <p:cNvPr id="10" name="Arc 9">
                    <a:extLst>
                      <a:ext uri="{FF2B5EF4-FFF2-40B4-BE49-F238E27FC236}">
                        <a16:creationId xmlns:a16="http://schemas.microsoft.com/office/drawing/2014/main" id="{4D1D3A29-F1DE-40F1-B765-B85EF9C1BF9F}"/>
                      </a:ext>
                    </a:extLst>
                  </p:cNvPr>
                  <p:cNvSpPr/>
                  <p:nvPr/>
                </p:nvSpPr>
                <p:spPr bwMode="auto">
                  <a:xfrm rot="5613410">
                    <a:off x="1801425" y="3088673"/>
                    <a:ext cx="1631680" cy="1592838"/>
                  </a:xfrm>
                  <a:prstGeom prst="arc">
                    <a:avLst/>
                  </a:prstGeom>
                  <a:noFill/>
                  <a:ln w="28575" cap="flat" cmpd="sng" algn="ctr">
                    <a:solidFill>
                      <a:srgbClr val="0033CC"/>
                    </a:solidFill>
                    <a:prstDash val="solid"/>
                    <a:round/>
                    <a:headEnd type="none" w="med" len="med"/>
                    <a:tailEnd type="none" w="med" len="med"/>
                  </a:ln>
                  <a:effectLst/>
                </p:spPr>
                <p:txBody>
                  <a:bodyPr rtlCol="0" anchor="ctr"/>
                  <a:lstStyle/>
                  <a:p>
                    <a:pPr algn="ctr"/>
                    <a:endParaRPr lang="en-US"/>
                  </a:p>
                </p:txBody>
              </p:sp>
              <p:sp>
                <p:nvSpPr>
                  <p:cNvPr id="12" name="Arc 11">
                    <a:extLst>
                      <a:ext uri="{FF2B5EF4-FFF2-40B4-BE49-F238E27FC236}">
                        <a16:creationId xmlns:a16="http://schemas.microsoft.com/office/drawing/2014/main" id="{7FCC7109-66AA-42BA-8C31-EE7BD52358C1}"/>
                      </a:ext>
                    </a:extLst>
                  </p:cNvPr>
                  <p:cNvSpPr/>
                  <p:nvPr/>
                </p:nvSpPr>
                <p:spPr bwMode="auto">
                  <a:xfrm rot="16038622">
                    <a:off x="3393862" y="3131569"/>
                    <a:ext cx="1631680" cy="1592838"/>
                  </a:xfrm>
                  <a:prstGeom prst="arc">
                    <a:avLst/>
                  </a:prstGeom>
                  <a:noFill/>
                  <a:ln w="28575" cap="flat" cmpd="sng" algn="ctr">
                    <a:solidFill>
                      <a:srgbClr val="0033CC"/>
                    </a:solidFill>
                    <a:prstDash val="solid"/>
                    <a:round/>
                    <a:headEnd type="none" w="med" len="med"/>
                    <a:tailEnd type="none" w="med" len="med"/>
                  </a:ln>
                  <a:effectLst/>
                </p:spPr>
                <p:txBody>
                  <a:bodyPr rtlCol="0" anchor="ctr"/>
                  <a:lstStyle/>
                  <a:p>
                    <a:pPr algn="ctr"/>
                    <a:endParaRPr lang="en-US"/>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0C68963-825D-4307-80C6-982270999C82}"/>
                        </a:ext>
                      </a:extLst>
                    </p:cNvPr>
                    <p:cNvSpPr txBox="1"/>
                    <p:nvPr/>
                  </p:nvSpPr>
                  <p:spPr>
                    <a:xfrm>
                      <a:off x="4738776" y="4508831"/>
                      <a:ext cx="514756" cy="40011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rgbClr val="0033CC"/>
                                    </a:solidFill>
                                    <a:latin typeface="Cambria Math" panose="02040503050406030204" pitchFamily="18" charset="0"/>
                                  </a:rPr>
                                </m:ctrlPr>
                              </m:sSubPr>
                              <m:e>
                                <m:r>
                                  <a:rPr lang="en-US" sz="2000" b="0" i="1" smtClean="0">
                                    <a:solidFill>
                                      <a:srgbClr val="0033CC"/>
                                    </a:solidFill>
                                    <a:latin typeface="Cambria Math" panose="02040503050406030204" pitchFamily="18" charset="0"/>
                                  </a:rPr>
                                  <m:t>𝑥</m:t>
                                </m:r>
                              </m:e>
                              <m:sub>
                                <m:r>
                                  <a:rPr lang="en-US" sz="2000" b="0" i="1" smtClean="0">
                                    <a:solidFill>
                                      <a:srgbClr val="0033CC"/>
                                    </a:solidFill>
                                    <a:latin typeface="Cambria Math" panose="02040503050406030204" pitchFamily="18" charset="0"/>
                                  </a:rPr>
                                  <m:t>𝑎</m:t>
                                </m:r>
                              </m:sub>
                            </m:sSub>
                          </m:oMath>
                        </m:oMathPara>
                      </a14:m>
                      <a:endParaRPr lang="en-US" sz="2000" i="0" dirty="0">
                        <a:solidFill>
                          <a:srgbClr val="0033CC"/>
                        </a:solidFill>
                      </a:endParaRPr>
                    </a:p>
                  </p:txBody>
                </p:sp>
              </mc:Choice>
              <mc:Fallback xmlns="">
                <p:sp>
                  <p:nvSpPr>
                    <p:cNvPr id="14" name="TextBox 13">
                      <a:extLst>
                        <a:ext uri="{FF2B5EF4-FFF2-40B4-BE49-F238E27FC236}">
                          <a16:creationId xmlns:a16="http://schemas.microsoft.com/office/drawing/2014/main" id="{60C68963-825D-4307-80C6-982270999C82}"/>
                        </a:ext>
                      </a:extLst>
                    </p:cNvPr>
                    <p:cNvSpPr txBox="1">
                      <a:spLocks noRot="1" noChangeAspect="1" noMove="1" noResize="1" noEditPoints="1" noAdjustHandles="1" noChangeArrowheads="1" noChangeShapeType="1" noTextEdit="1"/>
                    </p:cNvSpPr>
                    <p:nvPr/>
                  </p:nvSpPr>
                  <p:spPr>
                    <a:xfrm>
                      <a:off x="4738776" y="4508831"/>
                      <a:ext cx="514756" cy="40011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447BF68-4A84-4503-BBF8-2F29EC73EAF0}"/>
                        </a:ext>
                      </a:extLst>
                    </p:cNvPr>
                    <p:cNvSpPr txBox="1"/>
                    <p:nvPr/>
                  </p:nvSpPr>
                  <p:spPr>
                    <a:xfrm rot="16200000">
                      <a:off x="250702" y="3699402"/>
                      <a:ext cx="2526141" cy="707886"/>
                    </a:xfrm>
                    <a:prstGeom prst="rect">
                      <a:avLst/>
                    </a:prstGeom>
                    <a:noFill/>
                  </p:spPr>
                  <p:txBody>
                    <a:bodyPr wrap="none" rtlCol="0">
                      <a:spAutoFit/>
                    </a:bodyPr>
                    <a:lstStyle/>
                    <a:p>
                      <a:pPr algn="l"/>
                      <a:r>
                        <a:rPr lang="en-US" sz="2000" dirty="0">
                          <a:solidFill>
                            <a:srgbClr val="0033CC"/>
                          </a:solidFill>
                          <a:latin typeface="Cambria Math" panose="02040503050406030204" pitchFamily="18" charset="0"/>
                        </a:rPr>
                        <a:t>Value of information  </a:t>
                      </a:r>
                    </a:p>
                    <a:p>
                      <a:pPr algn="l"/>
                      <a14:m>
                        <m:oMathPara xmlns:m="http://schemas.openxmlformats.org/officeDocument/2006/math">
                          <m:oMathParaPr>
                            <m:jc m:val="centerGroup"/>
                          </m:oMathParaPr>
                          <m:oMath xmlns:m="http://schemas.openxmlformats.org/officeDocument/2006/math">
                            <m:r>
                              <a:rPr lang="en-US" sz="2000" b="0" i="1" smtClean="0">
                                <a:solidFill>
                                  <a:srgbClr val="0033CC"/>
                                </a:solidFill>
                                <a:latin typeface="Cambria Math" panose="02040503050406030204" pitchFamily="18" charset="0"/>
                              </a:rPr>
                              <m:t>𝐶</m:t>
                            </m:r>
                            <m:r>
                              <a:rPr lang="en-US" sz="2000" b="0" i="1" smtClean="0">
                                <a:solidFill>
                                  <a:srgbClr val="0033CC"/>
                                </a:solidFill>
                                <a:latin typeface="Cambria Math" panose="02040503050406030204" pitchFamily="18" charset="0"/>
                              </a:rPr>
                              <m:t>(</m:t>
                            </m:r>
                            <m:sSub>
                              <m:sSubPr>
                                <m:ctrlPr>
                                  <a:rPr lang="en-US" sz="2000" b="0" i="1" smtClean="0">
                                    <a:solidFill>
                                      <a:srgbClr val="0033CC"/>
                                    </a:solidFill>
                                    <a:latin typeface="Cambria Math" panose="02040503050406030204" pitchFamily="18" charset="0"/>
                                  </a:rPr>
                                </m:ctrlPr>
                              </m:sSubPr>
                              <m:e>
                                <m:r>
                                  <a:rPr lang="en-US" sz="2000" b="0" i="1" smtClean="0">
                                    <a:solidFill>
                                      <a:srgbClr val="0033CC"/>
                                    </a:solidFill>
                                    <a:latin typeface="Cambria Math" panose="02040503050406030204" pitchFamily="18" charset="0"/>
                                  </a:rPr>
                                  <m:t>𝑅</m:t>
                                </m:r>
                              </m:e>
                              <m:sub>
                                <m:r>
                                  <a:rPr lang="en-US" sz="2000" b="0" i="1" smtClean="0">
                                    <a:solidFill>
                                      <a:srgbClr val="0033CC"/>
                                    </a:solidFill>
                                    <a:latin typeface="Cambria Math" panose="02040503050406030204" pitchFamily="18" charset="0"/>
                                  </a:rPr>
                                  <m:t>𝑎</m:t>
                                </m:r>
                              </m:sub>
                            </m:sSub>
                            <m:r>
                              <a:rPr lang="en-US" sz="2000" b="0" i="1" smtClean="0">
                                <a:solidFill>
                                  <a:srgbClr val="0033CC"/>
                                </a:solidFill>
                                <a:latin typeface="Cambria Math" panose="02040503050406030204" pitchFamily="18" charset="0"/>
                              </a:rPr>
                              <m:t>,</m:t>
                            </m:r>
                            <m:sSub>
                              <m:sSubPr>
                                <m:ctrlPr>
                                  <a:rPr lang="en-US" sz="2000" b="0" i="1" smtClean="0">
                                    <a:solidFill>
                                      <a:srgbClr val="0033CC"/>
                                    </a:solidFill>
                                    <a:latin typeface="Cambria Math" panose="02040503050406030204" pitchFamily="18" charset="0"/>
                                  </a:rPr>
                                </m:ctrlPr>
                              </m:sSubPr>
                              <m:e>
                                <m:r>
                                  <a:rPr lang="en-US" sz="2000" b="0" i="1" smtClean="0">
                                    <a:solidFill>
                                      <a:srgbClr val="0033CC"/>
                                    </a:solidFill>
                                    <a:latin typeface="Cambria Math" panose="02040503050406030204" pitchFamily="18" charset="0"/>
                                  </a:rPr>
                                  <m:t>𝑥</m:t>
                                </m:r>
                              </m:e>
                              <m:sub>
                                <m:r>
                                  <a:rPr lang="en-US" sz="2000" b="0" i="1" smtClean="0">
                                    <a:solidFill>
                                      <a:srgbClr val="0033CC"/>
                                    </a:solidFill>
                                    <a:latin typeface="Cambria Math" panose="02040503050406030204" pitchFamily="18" charset="0"/>
                                  </a:rPr>
                                  <m:t>𝑎</m:t>
                                </m:r>
                              </m:sub>
                            </m:sSub>
                            <m:r>
                              <a:rPr lang="en-US" sz="2000" b="0" i="1" smtClean="0">
                                <a:solidFill>
                                  <a:srgbClr val="0033CC"/>
                                </a:solidFill>
                                <a:latin typeface="Cambria Math" panose="02040503050406030204" pitchFamily="18" charset="0"/>
                              </a:rPr>
                              <m:t>)</m:t>
                            </m:r>
                          </m:oMath>
                        </m:oMathPara>
                      </a14:m>
                      <a:endParaRPr lang="en-US" sz="2000" i="0" dirty="0"/>
                    </a:p>
                  </p:txBody>
                </p:sp>
              </mc:Choice>
              <mc:Fallback xmlns="">
                <p:sp>
                  <p:nvSpPr>
                    <p:cNvPr id="15" name="TextBox 14">
                      <a:extLst>
                        <a:ext uri="{FF2B5EF4-FFF2-40B4-BE49-F238E27FC236}">
                          <a16:creationId xmlns:a16="http://schemas.microsoft.com/office/drawing/2014/main" id="{6447BF68-4A84-4503-BBF8-2F29EC73EAF0}"/>
                        </a:ext>
                      </a:extLst>
                    </p:cNvPr>
                    <p:cNvSpPr txBox="1">
                      <a:spLocks noRot="1" noChangeAspect="1" noMove="1" noResize="1" noEditPoints="1" noAdjustHandles="1" noChangeArrowheads="1" noChangeShapeType="1" noTextEdit="1"/>
                    </p:cNvSpPr>
                    <p:nvPr/>
                  </p:nvSpPr>
                  <p:spPr>
                    <a:xfrm rot="16200000">
                      <a:off x="250702" y="3699402"/>
                      <a:ext cx="2526141" cy="707886"/>
                    </a:xfrm>
                    <a:prstGeom prst="rect">
                      <a:avLst/>
                    </a:prstGeom>
                    <a:blipFill>
                      <a:blip r:embed="rId12"/>
                      <a:stretch>
                        <a:fillRect l="-5172" r="-8621" b="-2657"/>
                      </a:stretch>
                    </a:blipFill>
                  </p:spPr>
                  <p:txBody>
                    <a:bodyPr/>
                    <a:lstStyle/>
                    <a:p>
                      <a:r>
                        <a:rPr lang="en-US">
                          <a:noFill/>
                        </a:rPr>
                        <a:t> </a:t>
                      </a:r>
                    </a:p>
                  </p:txBody>
                </p:sp>
              </mc:Fallback>
            </mc:AlternateContent>
          </p:grpSp>
          <p:sp>
            <p:nvSpPr>
              <p:cNvPr id="19" name="Rectangle 18">
                <a:extLst>
                  <a:ext uri="{FF2B5EF4-FFF2-40B4-BE49-F238E27FC236}">
                    <a16:creationId xmlns:a16="http://schemas.microsoft.com/office/drawing/2014/main" id="{DAE0EE69-6867-45E6-9523-930E62F09580}"/>
                  </a:ext>
                </a:extLst>
              </p:cNvPr>
              <p:cNvSpPr/>
              <p:nvPr/>
            </p:nvSpPr>
            <p:spPr>
              <a:xfrm>
                <a:off x="366855" y="3046392"/>
                <a:ext cx="4310320" cy="1952694"/>
              </a:xfrm>
              <a:prstGeom prst="rect">
                <a:avLst/>
              </a:prstGeom>
              <a:ln w="12700">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grpSp>
        <p:sp>
          <p:nvSpPr>
            <p:cNvPr id="22" name="Oval 21">
              <a:extLst>
                <a:ext uri="{FF2B5EF4-FFF2-40B4-BE49-F238E27FC236}">
                  <a16:creationId xmlns:a16="http://schemas.microsoft.com/office/drawing/2014/main" id="{D730AEF4-5398-4799-90FE-31D7938B4DB9}"/>
                </a:ext>
              </a:extLst>
            </p:cNvPr>
            <p:cNvSpPr/>
            <p:nvPr/>
          </p:nvSpPr>
          <p:spPr>
            <a:xfrm>
              <a:off x="3465960" y="2517862"/>
              <a:ext cx="1719282" cy="649764"/>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4" name="Straight Arrow Connector 23">
              <a:extLst>
                <a:ext uri="{FF2B5EF4-FFF2-40B4-BE49-F238E27FC236}">
                  <a16:creationId xmlns:a16="http://schemas.microsoft.com/office/drawing/2014/main" id="{ED107C42-1AFB-4E34-AEAA-9CB3A5627C82}"/>
                </a:ext>
              </a:extLst>
            </p:cNvPr>
            <p:cNvCxnSpPr>
              <a:cxnSpLocks/>
              <a:stCxn id="22" idx="3"/>
            </p:cNvCxnSpPr>
            <p:nvPr/>
          </p:nvCxnSpPr>
          <p:spPr bwMode="auto">
            <a:xfrm flipH="1">
              <a:off x="2912938" y="3072470"/>
              <a:ext cx="804805" cy="494797"/>
            </a:xfrm>
            <a:prstGeom prst="straightConnector1">
              <a:avLst/>
            </a:prstGeom>
            <a:noFill/>
            <a:ln w="28575" cap="flat" cmpd="sng" algn="ctr">
              <a:solidFill>
                <a:srgbClr val="0033CC"/>
              </a:solidFill>
              <a:prstDash val="solid"/>
              <a:round/>
              <a:headEnd type="none" w="med" len="med"/>
              <a:tailEnd type="arrow" w="med" len="med"/>
            </a:ln>
            <a:effectLst/>
          </p:spPr>
        </p:cxnSp>
      </p:grpSp>
    </p:spTree>
    <p:extLst>
      <p:ext uri="{BB962C8B-B14F-4D97-AF65-F5344CB8AC3E}">
        <p14:creationId xmlns:p14="http://schemas.microsoft.com/office/powerpoint/2010/main" val="379357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6BCB2-0051-4838-B366-C8C9F2E551B7}"/>
              </a:ext>
            </a:extLst>
          </p:cNvPr>
          <p:cNvSpPr>
            <a:spLocks noGrp="1"/>
          </p:cNvSpPr>
          <p:nvPr>
            <p:ph type="title"/>
          </p:nvPr>
        </p:nvSpPr>
        <p:spPr/>
        <p:txBody>
          <a:bodyPr/>
          <a:lstStyle/>
          <a:p>
            <a:r>
              <a:rPr lang="en-US" dirty="0"/>
              <a:t>Simulations</a:t>
            </a:r>
          </a:p>
        </p:txBody>
      </p:sp>
      <p:sp>
        <p:nvSpPr>
          <p:cNvPr id="3" name="Content Placeholder 2">
            <a:extLst>
              <a:ext uri="{FF2B5EF4-FFF2-40B4-BE49-F238E27FC236}">
                <a16:creationId xmlns:a16="http://schemas.microsoft.com/office/drawing/2014/main" id="{DA945380-180C-4FAD-9A32-CBE147FFE7B2}"/>
              </a:ext>
            </a:extLst>
          </p:cNvPr>
          <p:cNvSpPr>
            <a:spLocks noGrp="1"/>
          </p:cNvSpPr>
          <p:nvPr>
            <p:ph idx="1"/>
          </p:nvPr>
        </p:nvSpPr>
        <p:spPr>
          <a:xfrm>
            <a:off x="685800" y="1143000"/>
            <a:ext cx="7647834" cy="1988957"/>
          </a:xfrm>
        </p:spPr>
        <p:txBody>
          <a:bodyPr/>
          <a:lstStyle/>
          <a:p>
            <a:r>
              <a:rPr lang="en-US" dirty="0"/>
              <a:t>Policy performance</a:t>
            </a:r>
          </a:p>
        </p:txBody>
      </p:sp>
      <p:sp>
        <p:nvSpPr>
          <p:cNvPr id="7" name="TextBox 6">
            <a:extLst>
              <a:ext uri="{FF2B5EF4-FFF2-40B4-BE49-F238E27FC236}">
                <a16:creationId xmlns:a16="http://schemas.microsoft.com/office/drawing/2014/main" id="{D248048B-5E39-48D2-8C51-D9A25FE73386}"/>
              </a:ext>
            </a:extLst>
          </p:cNvPr>
          <p:cNvSpPr txBox="1"/>
          <p:nvPr/>
        </p:nvSpPr>
        <p:spPr>
          <a:xfrm rot="16200000">
            <a:off x="286798" y="3600913"/>
            <a:ext cx="1003801" cy="461665"/>
          </a:xfrm>
          <a:prstGeom prst="rect">
            <a:avLst/>
          </a:prstGeom>
          <a:noFill/>
        </p:spPr>
        <p:txBody>
          <a:bodyPr wrap="square" rtlCol="0">
            <a:spAutoFit/>
          </a:bodyPr>
          <a:lstStyle/>
          <a:p>
            <a:pPr algn="l"/>
            <a:r>
              <a:rPr lang="en-US" sz="2400" i="0" dirty="0"/>
              <a:t>Regret</a:t>
            </a:r>
          </a:p>
        </p:txBody>
      </p:sp>
      <p:graphicFrame>
        <p:nvGraphicFramePr>
          <p:cNvPr id="13" name="Chart 12">
            <a:extLst>
              <a:ext uri="{FF2B5EF4-FFF2-40B4-BE49-F238E27FC236}">
                <a16:creationId xmlns:a16="http://schemas.microsoft.com/office/drawing/2014/main" id="{18E77417-B0BD-4539-935E-34F29B61E511}"/>
              </a:ext>
            </a:extLst>
          </p:cNvPr>
          <p:cNvGraphicFramePr>
            <a:graphicFrameLocks/>
          </p:cNvGraphicFramePr>
          <p:nvPr/>
        </p:nvGraphicFramePr>
        <p:xfrm>
          <a:off x="946348" y="2137477"/>
          <a:ext cx="7086136" cy="4279995"/>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AABF94BA-34C0-40BB-A548-F6A6BA05FAAB}"/>
              </a:ext>
            </a:extLst>
          </p:cNvPr>
          <p:cNvSpPr/>
          <p:nvPr/>
        </p:nvSpPr>
        <p:spPr>
          <a:xfrm>
            <a:off x="2332541" y="2847234"/>
            <a:ext cx="405184" cy="2025916"/>
          </a:xfrm>
          <a:prstGeom prst="rect">
            <a:avLst/>
          </a:prstGeom>
          <a:ln w="28575">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4" name="Rectangle 13">
            <a:extLst>
              <a:ext uri="{FF2B5EF4-FFF2-40B4-BE49-F238E27FC236}">
                <a16:creationId xmlns:a16="http://schemas.microsoft.com/office/drawing/2014/main" id="{69095847-838E-434A-A194-E9C329EAF964}"/>
              </a:ext>
            </a:extLst>
          </p:cNvPr>
          <p:cNvSpPr/>
          <p:nvPr/>
        </p:nvSpPr>
        <p:spPr>
          <a:xfrm>
            <a:off x="3788090" y="2851804"/>
            <a:ext cx="405184" cy="2025916"/>
          </a:xfrm>
          <a:prstGeom prst="rect">
            <a:avLst/>
          </a:prstGeom>
          <a:ln w="28575">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30271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6BCB2-0051-4838-B366-C8C9F2E551B7}"/>
              </a:ext>
            </a:extLst>
          </p:cNvPr>
          <p:cNvSpPr>
            <a:spLocks noGrp="1"/>
          </p:cNvSpPr>
          <p:nvPr>
            <p:ph type="title"/>
          </p:nvPr>
        </p:nvSpPr>
        <p:spPr/>
        <p:txBody>
          <a:bodyPr/>
          <a:lstStyle/>
          <a:p>
            <a:r>
              <a:rPr lang="en-US" dirty="0"/>
              <a:t>Simulations</a:t>
            </a:r>
          </a:p>
        </p:txBody>
      </p:sp>
      <p:sp>
        <p:nvSpPr>
          <p:cNvPr id="3" name="Content Placeholder 2">
            <a:extLst>
              <a:ext uri="{FF2B5EF4-FFF2-40B4-BE49-F238E27FC236}">
                <a16:creationId xmlns:a16="http://schemas.microsoft.com/office/drawing/2014/main" id="{DA945380-180C-4FAD-9A32-CBE147FFE7B2}"/>
              </a:ext>
            </a:extLst>
          </p:cNvPr>
          <p:cNvSpPr>
            <a:spLocks noGrp="1"/>
          </p:cNvSpPr>
          <p:nvPr>
            <p:ph idx="1"/>
          </p:nvPr>
        </p:nvSpPr>
        <p:spPr>
          <a:xfrm>
            <a:off x="685800" y="1143000"/>
            <a:ext cx="7647834" cy="1988957"/>
          </a:xfrm>
        </p:spPr>
        <p:txBody>
          <a:bodyPr/>
          <a:lstStyle/>
          <a:p>
            <a:r>
              <a:rPr lang="en-US" dirty="0"/>
              <a:t>Policy performance</a:t>
            </a:r>
          </a:p>
        </p:txBody>
      </p:sp>
      <p:sp>
        <p:nvSpPr>
          <p:cNvPr id="7" name="TextBox 6">
            <a:extLst>
              <a:ext uri="{FF2B5EF4-FFF2-40B4-BE49-F238E27FC236}">
                <a16:creationId xmlns:a16="http://schemas.microsoft.com/office/drawing/2014/main" id="{D248048B-5E39-48D2-8C51-D9A25FE73386}"/>
              </a:ext>
            </a:extLst>
          </p:cNvPr>
          <p:cNvSpPr txBox="1"/>
          <p:nvPr/>
        </p:nvSpPr>
        <p:spPr>
          <a:xfrm rot="16200000">
            <a:off x="286798" y="3600913"/>
            <a:ext cx="1003801" cy="461665"/>
          </a:xfrm>
          <a:prstGeom prst="rect">
            <a:avLst/>
          </a:prstGeom>
          <a:noFill/>
        </p:spPr>
        <p:txBody>
          <a:bodyPr wrap="square" rtlCol="0">
            <a:spAutoFit/>
          </a:bodyPr>
          <a:lstStyle/>
          <a:p>
            <a:pPr algn="l"/>
            <a:r>
              <a:rPr lang="en-US" sz="2400" i="0" dirty="0"/>
              <a:t>Regret</a:t>
            </a:r>
          </a:p>
        </p:txBody>
      </p:sp>
      <p:graphicFrame>
        <p:nvGraphicFramePr>
          <p:cNvPr id="10" name="Chart 9">
            <a:extLst>
              <a:ext uri="{FF2B5EF4-FFF2-40B4-BE49-F238E27FC236}">
                <a16:creationId xmlns:a16="http://schemas.microsoft.com/office/drawing/2014/main" id="{E4AE14EB-896B-4C60-BB59-9133377EFFCD}"/>
              </a:ext>
            </a:extLst>
          </p:cNvPr>
          <p:cNvGraphicFramePr>
            <a:graphicFrameLocks/>
          </p:cNvGraphicFramePr>
          <p:nvPr>
            <p:extLst/>
          </p:nvPr>
        </p:nvGraphicFramePr>
        <p:xfrm>
          <a:off x="946347" y="2137478"/>
          <a:ext cx="7126737" cy="4279996"/>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a:extLst>
              <a:ext uri="{FF2B5EF4-FFF2-40B4-BE49-F238E27FC236}">
                <a16:creationId xmlns:a16="http://schemas.microsoft.com/office/drawing/2014/main" id="{22662C65-91DF-4B5D-9D62-D55CF9184B3E}"/>
              </a:ext>
            </a:extLst>
          </p:cNvPr>
          <p:cNvSpPr/>
          <p:nvPr/>
        </p:nvSpPr>
        <p:spPr>
          <a:xfrm>
            <a:off x="2321591" y="2847234"/>
            <a:ext cx="405184" cy="2025916"/>
          </a:xfrm>
          <a:prstGeom prst="rect">
            <a:avLst/>
          </a:prstGeom>
          <a:ln w="28575">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903408E9-FBFD-4A62-8A16-97BF561CC5DB}"/>
              </a:ext>
            </a:extLst>
          </p:cNvPr>
          <p:cNvSpPr/>
          <p:nvPr/>
        </p:nvSpPr>
        <p:spPr>
          <a:xfrm>
            <a:off x="3777140" y="2851804"/>
            <a:ext cx="405184" cy="2025916"/>
          </a:xfrm>
          <a:prstGeom prst="rect">
            <a:avLst/>
          </a:prstGeom>
          <a:ln w="28575">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6355794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0" y="990600"/>
            <a:ext cx="9144000" cy="5867400"/>
          </a:xfrm>
          <a:prstGeom prst="rect">
            <a:avLst/>
          </a:prstGeom>
          <a:gradFill rotWithShape="0">
            <a:gsLst>
              <a:gs pos="0">
                <a:srgbClr val="000000"/>
              </a:gs>
              <a:gs pos="100000">
                <a:srgbClr val="EF9100"/>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sz="1600" i="0">
              <a:solidFill>
                <a:schemeClr val="bg1"/>
              </a:solidFill>
            </a:endParaRPr>
          </a:p>
        </p:txBody>
      </p:sp>
      <p:sp>
        <p:nvSpPr>
          <p:cNvPr id="31747" name="Rectangle 2"/>
          <p:cNvSpPr>
            <a:spLocks noChangeArrowheads="1"/>
          </p:cNvSpPr>
          <p:nvPr/>
        </p:nvSpPr>
        <p:spPr bwMode="auto">
          <a:xfrm>
            <a:off x="0" y="0"/>
            <a:ext cx="9144000" cy="990600"/>
          </a:xfrm>
          <a:prstGeom prst="rect">
            <a:avLst/>
          </a:prstGeom>
          <a:gradFill rotWithShape="0">
            <a:gsLst>
              <a:gs pos="0">
                <a:srgbClr val="000000"/>
              </a:gs>
              <a:gs pos="100000">
                <a:srgbClr val="EF910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48" name="Rectangle 4"/>
          <p:cNvSpPr>
            <a:spLocks noGrp="1" noChangeArrowheads="1"/>
          </p:cNvSpPr>
          <p:nvPr>
            <p:ph type="title"/>
          </p:nvPr>
        </p:nvSpPr>
        <p:spPr/>
        <p:txBody>
          <a:bodyPr/>
          <a:lstStyle/>
          <a:p>
            <a:r>
              <a:rPr lang="en-US" sz="3200">
                <a:solidFill>
                  <a:schemeClr val="bg1"/>
                </a:solidFill>
              </a:rPr>
              <a:t>Outline</a:t>
            </a:r>
          </a:p>
        </p:txBody>
      </p:sp>
      <p:sp>
        <p:nvSpPr>
          <p:cNvPr id="31749" name="Rectangle 5"/>
          <p:cNvSpPr>
            <a:spLocks noGrp="1" noChangeArrowheads="1"/>
          </p:cNvSpPr>
          <p:nvPr>
            <p:ph type="body" idx="1"/>
          </p:nvPr>
        </p:nvSpPr>
        <p:spPr/>
        <p:txBody>
          <a:bodyPr/>
          <a:lstStyle/>
          <a:p>
            <a:r>
              <a:rPr lang="en-US" dirty="0">
                <a:solidFill>
                  <a:schemeClr val="bg1">
                    <a:lumMod val="65000"/>
                  </a:schemeClr>
                </a:solidFill>
              </a:rPr>
              <a:t>Elements of a dynamic model</a:t>
            </a:r>
          </a:p>
          <a:p>
            <a:r>
              <a:rPr lang="en-US" dirty="0">
                <a:solidFill>
                  <a:schemeClr val="bg1">
                    <a:lumMod val="65000"/>
                  </a:schemeClr>
                </a:solidFill>
              </a:rPr>
              <a:t>An energy storage illustration</a:t>
            </a:r>
          </a:p>
          <a:p>
            <a:r>
              <a:rPr lang="en-US" dirty="0">
                <a:solidFill>
                  <a:schemeClr val="bg1">
                    <a:lumMod val="65000"/>
                  </a:schemeClr>
                </a:solidFill>
              </a:rPr>
              <a:t>Designing policies</a:t>
            </a:r>
          </a:p>
          <a:p>
            <a:r>
              <a:rPr lang="en-US" dirty="0">
                <a:solidFill>
                  <a:schemeClr val="bg1">
                    <a:lumMod val="65000"/>
                  </a:schemeClr>
                </a:solidFill>
              </a:rPr>
              <a:t>Some observations</a:t>
            </a:r>
          </a:p>
          <a:p>
            <a:r>
              <a:rPr lang="en-US" dirty="0">
                <a:solidFill>
                  <a:schemeClr val="bg1">
                    <a:lumMod val="65000"/>
                  </a:schemeClr>
                </a:solidFill>
              </a:rPr>
              <a:t>Policies for pure learning problems</a:t>
            </a:r>
          </a:p>
          <a:p>
            <a:r>
              <a:rPr lang="en-US" dirty="0">
                <a:solidFill>
                  <a:schemeClr val="bg1"/>
                </a:solidFill>
              </a:rPr>
              <a:t>Policies for state-dependent problems</a:t>
            </a:r>
          </a:p>
          <a:p>
            <a:r>
              <a:rPr lang="en-US" dirty="0">
                <a:solidFill>
                  <a:schemeClr val="bg1">
                    <a:lumMod val="65000"/>
                  </a:schemeClr>
                </a:solidFill>
              </a:rPr>
              <a:t>Pulling it all together</a:t>
            </a:r>
            <a:endParaRPr lang="en-US" dirty="0">
              <a:solidFill>
                <a:schemeClr val="bg1"/>
              </a:solidFill>
            </a:endParaRPr>
          </a:p>
          <a:p>
            <a:pPr marL="0" indent="0">
              <a:buSzPct val="80000"/>
              <a:buNone/>
            </a:pPr>
            <a:endParaRPr lang="en-US" dirty="0">
              <a:solidFill>
                <a:schemeClr val="bg2">
                  <a:lumMod val="60000"/>
                  <a:lumOff val="40000"/>
                </a:schemeClr>
              </a:solidFill>
            </a:endParaRPr>
          </a:p>
          <a:p>
            <a:pPr>
              <a:buSzPct val="80000"/>
            </a:pPr>
            <a:endParaRPr lang="en-US" dirty="0">
              <a:solidFill>
                <a:schemeClr val="bg2">
                  <a:lumMod val="60000"/>
                  <a:lumOff val="40000"/>
                </a:schemeClr>
              </a:solidFill>
            </a:endParaRPr>
          </a:p>
        </p:txBody>
      </p:sp>
    </p:spTree>
    <p:extLst>
      <p:ext uri="{BB962C8B-B14F-4D97-AF65-F5344CB8AC3E}">
        <p14:creationId xmlns:p14="http://schemas.microsoft.com/office/powerpoint/2010/main" val="8906812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0" y="990600"/>
            <a:ext cx="9144000" cy="5867400"/>
          </a:xfrm>
          <a:prstGeom prst="rect">
            <a:avLst/>
          </a:prstGeom>
          <a:gradFill rotWithShape="0">
            <a:gsLst>
              <a:gs pos="0">
                <a:srgbClr val="000000"/>
              </a:gs>
              <a:gs pos="100000">
                <a:srgbClr val="EF9100"/>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sz="1600" i="0">
              <a:solidFill>
                <a:schemeClr val="bg1"/>
              </a:solidFill>
            </a:endParaRPr>
          </a:p>
        </p:txBody>
      </p:sp>
      <p:sp>
        <p:nvSpPr>
          <p:cNvPr id="31747" name="Rectangle 2"/>
          <p:cNvSpPr>
            <a:spLocks noChangeArrowheads="1"/>
          </p:cNvSpPr>
          <p:nvPr/>
        </p:nvSpPr>
        <p:spPr bwMode="auto">
          <a:xfrm>
            <a:off x="0" y="0"/>
            <a:ext cx="9144000" cy="990600"/>
          </a:xfrm>
          <a:prstGeom prst="rect">
            <a:avLst/>
          </a:prstGeom>
          <a:gradFill rotWithShape="0">
            <a:gsLst>
              <a:gs pos="0">
                <a:srgbClr val="000000"/>
              </a:gs>
              <a:gs pos="100000">
                <a:srgbClr val="EF910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48" name="Rectangle 4"/>
          <p:cNvSpPr>
            <a:spLocks noGrp="1" noChangeArrowheads="1"/>
          </p:cNvSpPr>
          <p:nvPr>
            <p:ph type="title"/>
          </p:nvPr>
        </p:nvSpPr>
        <p:spPr/>
        <p:txBody>
          <a:bodyPr/>
          <a:lstStyle/>
          <a:p>
            <a:r>
              <a:rPr lang="en-US" sz="3200">
                <a:solidFill>
                  <a:schemeClr val="bg1"/>
                </a:solidFill>
              </a:rPr>
              <a:t>Outline</a:t>
            </a:r>
          </a:p>
        </p:txBody>
      </p:sp>
      <p:sp>
        <p:nvSpPr>
          <p:cNvPr id="31749" name="Rectangle 5"/>
          <p:cNvSpPr>
            <a:spLocks noGrp="1" noChangeArrowheads="1"/>
          </p:cNvSpPr>
          <p:nvPr>
            <p:ph type="body" idx="1"/>
          </p:nvPr>
        </p:nvSpPr>
        <p:spPr/>
        <p:txBody>
          <a:bodyPr/>
          <a:lstStyle/>
          <a:p>
            <a:r>
              <a:rPr lang="en-US" dirty="0">
                <a:solidFill>
                  <a:schemeClr val="bg1"/>
                </a:solidFill>
              </a:rPr>
              <a:t>Policies for state-dependent problems</a:t>
            </a:r>
          </a:p>
          <a:p>
            <a:pPr lvl="1">
              <a:buSzPct val="80000"/>
            </a:pPr>
            <a:r>
              <a:rPr lang="en-US" dirty="0">
                <a:solidFill>
                  <a:schemeClr val="bg1"/>
                </a:solidFill>
              </a:rPr>
              <a:t>Policy function approximations (PFAs)</a:t>
            </a:r>
          </a:p>
          <a:p>
            <a:pPr lvl="1">
              <a:buSzPct val="80000"/>
            </a:pPr>
            <a:r>
              <a:rPr lang="en-US" dirty="0">
                <a:solidFill>
                  <a:schemeClr val="bg1"/>
                </a:solidFill>
              </a:rPr>
              <a:t>Cost function approximations (CFAs)</a:t>
            </a:r>
          </a:p>
          <a:p>
            <a:pPr lvl="1">
              <a:buSzPct val="80000"/>
            </a:pPr>
            <a:r>
              <a:rPr lang="en-US" dirty="0">
                <a:solidFill>
                  <a:schemeClr val="bg1"/>
                </a:solidFill>
              </a:rPr>
              <a:t>Value function approximations (VFAs)</a:t>
            </a:r>
          </a:p>
          <a:p>
            <a:pPr lvl="1">
              <a:buSzPct val="80000"/>
            </a:pPr>
            <a:r>
              <a:rPr lang="en-US" dirty="0">
                <a:solidFill>
                  <a:schemeClr val="bg1"/>
                </a:solidFill>
              </a:rPr>
              <a:t>Direct </a:t>
            </a:r>
            <a:r>
              <a:rPr lang="en-US" dirty="0" err="1">
                <a:solidFill>
                  <a:schemeClr val="bg1"/>
                </a:solidFill>
              </a:rPr>
              <a:t>lookahead</a:t>
            </a:r>
            <a:r>
              <a:rPr lang="en-US" dirty="0">
                <a:solidFill>
                  <a:schemeClr val="bg1"/>
                </a:solidFill>
              </a:rPr>
              <a:t> policies (DLAs)</a:t>
            </a:r>
          </a:p>
          <a:p>
            <a:pPr lvl="1">
              <a:buSzPct val="80000"/>
            </a:pPr>
            <a:r>
              <a:rPr lang="en-US" dirty="0">
                <a:solidFill>
                  <a:schemeClr val="bg1"/>
                </a:solidFill>
              </a:rPr>
              <a:t>Hybrid direct lookahead/CFA </a:t>
            </a:r>
          </a:p>
          <a:p>
            <a:pPr lvl="1">
              <a:buSzPct val="80000"/>
            </a:pPr>
            <a:endParaRPr lang="en-US" dirty="0">
              <a:solidFill>
                <a:schemeClr val="bg1"/>
              </a:solidFill>
            </a:endParaRPr>
          </a:p>
          <a:p>
            <a:pPr marL="0" indent="0">
              <a:buSzPct val="80000"/>
              <a:buNone/>
            </a:pPr>
            <a:endParaRPr lang="en-US" dirty="0">
              <a:solidFill>
                <a:schemeClr val="bg2">
                  <a:lumMod val="60000"/>
                  <a:lumOff val="40000"/>
                </a:schemeClr>
              </a:solidFill>
            </a:endParaRPr>
          </a:p>
          <a:p>
            <a:pPr>
              <a:buSzPct val="80000"/>
            </a:pPr>
            <a:endParaRPr lang="en-US" dirty="0">
              <a:solidFill>
                <a:schemeClr val="bg2">
                  <a:lumMod val="60000"/>
                  <a:lumOff val="40000"/>
                </a:schemeClr>
              </a:solidFill>
            </a:endParaRPr>
          </a:p>
        </p:txBody>
      </p:sp>
    </p:spTree>
    <p:extLst>
      <p:ext uri="{BB962C8B-B14F-4D97-AF65-F5344CB8AC3E}">
        <p14:creationId xmlns:p14="http://schemas.microsoft.com/office/powerpoint/2010/main" val="47822314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0" y="990600"/>
            <a:ext cx="9144000" cy="5867400"/>
          </a:xfrm>
          <a:prstGeom prst="rect">
            <a:avLst/>
          </a:prstGeom>
          <a:gradFill rotWithShape="0">
            <a:gsLst>
              <a:gs pos="0">
                <a:srgbClr val="000000"/>
              </a:gs>
              <a:gs pos="100000">
                <a:srgbClr val="EF9100"/>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sz="1600" i="0">
              <a:solidFill>
                <a:schemeClr val="bg1"/>
              </a:solidFill>
            </a:endParaRPr>
          </a:p>
        </p:txBody>
      </p:sp>
      <p:sp>
        <p:nvSpPr>
          <p:cNvPr id="31747" name="Rectangle 2"/>
          <p:cNvSpPr>
            <a:spLocks noChangeArrowheads="1"/>
          </p:cNvSpPr>
          <p:nvPr/>
        </p:nvSpPr>
        <p:spPr bwMode="auto">
          <a:xfrm>
            <a:off x="0" y="0"/>
            <a:ext cx="9144000" cy="990600"/>
          </a:xfrm>
          <a:prstGeom prst="rect">
            <a:avLst/>
          </a:prstGeom>
          <a:gradFill rotWithShape="0">
            <a:gsLst>
              <a:gs pos="0">
                <a:srgbClr val="000000"/>
              </a:gs>
              <a:gs pos="100000">
                <a:srgbClr val="EF910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48" name="Rectangle 4"/>
          <p:cNvSpPr>
            <a:spLocks noGrp="1" noChangeArrowheads="1"/>
          </p:cNvSpPr>
          <p:nvPr>
            <p:ph type="title"/>
          </p:nvPr>
        </p:nvSpPr>
        <p:spPr/>
        <p:txBody>
          <a:bodyPr/>
          <a:lstStyle/>
          <a:p>
            <a:r>
              <a:rPr lang="en-US" sz="3200">
                <a:solidFill>
                  <a:schemeClr val="bg1"/>
                </a:solidFill>
              </a:rPr>
              <a:t>Outline</a:t>
            </a:r>
          </a:p>
        </p:txBody>
      </p:sp>
      <p:sp>
        <p:nvSpPr>
          <p:cNvPr id="31749" name="Rectangle 5"/>
          <p:cNvSpPr>
            <a:spLocks noGrp="1" noChangeArrowheads="1"/>
          </p:cNvSpPr>
          <p:nvPr>
            <p:ph type="body" idx="1"/>
          </p:nvPr>
        </p:nvSpPr>
        <p:spPr/>
        <p:txBody>
          <a:bodyPr/>
          <a:lstStyle/>
          <a:p>
            <a:r>
              <a:rPr lang="en-US" dirty="0">
                <a:solidFill>
                  <a:schemeClr val="bg1"/>
                </a:solidFill>
              </a:rPr>
              <a:t>Policies for state-dependent problems</a:t>
            </a:r>
          </a:p>
          <a:p>
            <a:pPr lvl="1">
              <a:buSzPct val="80000"/>
            </a:pPr>
            <a:r>
              <a:rPr lang="en-US" dirty="0">
                <a:solidFill>
                  <a:schemeClr val="bg1"/>
                </a:solidFill>
              </a:rPr>
              <a:t>Policy function approximations (PFAs)</a:t>
            </a:r>
          </a:p>
          <a:p>
            <a:pPr lvl="1">
              <a:buSzPct val="80000"/>
            </a:pPr>
            <a:r>
              <a:rPr lang="en-US" dirty="0">
                <a:solidFill>
                  <a:schemeClr val="bg1">
                    <a:lumMod val="65000"/>
                  </a:schemeClr>
                </a:solidFill>
              </a:rPr>
              <a:t>Cost function approximations (CFAs)</a:t>
            </a:r>
          </a:p>
          <a:p>
            <a:pPr lvl="1">
              <a:buSzPct val="80000"/>
            </a:pPr>
            <a:r>
              <a:rPr lang="en-US" dirty="0">
                <a:solidFill>
                  <a:schemeClr val="bg1">
                    <a:lumMod val="65000"/>
                  </a:schemeClr>
                </a:solidFill>
              </a:rPr>
              <a:t>Value function approximations (VFAs)</a:t>
            </a:r>
          </a:p>
          <a:p>
            <a:pPr lvl="1">
              <a:buSzPct val="80000"/>
            </a:pPr>
            <a:r>
              <a:rPr lang="en-US" dirty="0">
                <a:solidFill>
                  <a:schemeClr val="bg1">
                    <a:lumMod val="65000"/>
                  </a:schemeClr>
                </a:solidFill>
              </a:rPr>
              <a:t>Direct </a:t>
            </a:r>
            <a:r>
              <a:rPr lang="en-US" dirty="0" err="1">
                <a:solidFill>
                  <a:schemeClr val="bg1">
                    <a:lumMod val="65000"/>
                  </a:schemeClr>
                </a:solidFill>
              </a:rPr>
              <a:t>lookahead</a:t>
            </a:r>
            <a:r>
              <a:rPr lang="en-US" dirty="0">
                <a:solidFill>
                  <a:schemeClr val="bg1">
                    <a:lumMod val="65000"/>
                  </a:schemeClr>
                </a:solidFill>
              </a:rPr>
              <a:t> policies (DLAs)</a:t>
            </a:r>
          </a:p>
          <a:p>
            <a:pPr lvl="1">
              <a:buSzPct val="80000"/>
            </a:pPr>
            <a:r>
              <a:rPr lang="en-US" dirty="0">
                <a:solidFill>
                  <a:schemeClr val="bg1">
                    <a:lumMod val="65000"/>
                  </a:schemeClr>
                </a:solidFill>
              </a:rPr>
              <a:t>Hybrid direct lookahead/CFA </a:t>
            </a:r>
          </a:p>
          <a:p>
            <a:pPr lvl="1">
              <a:buSzPct val="80000"/>
            </a:pPr>
            <a:endParaRPr lang="en-US" dirty="0">
              <a:solidFill>
                <a:schemeClr val="bg1">
                  <a:lumMod val="65000"/>
                </a:schemeClr>
              </a:solidFill>
            </a:endParaRPr>
          </a:p>
          <a:p>
            <a:pPr marL="0" indent="0">
              <a:buSzPct val="80000"/>
              <a:buNone/>
            </a:pPr>
            <a:endParaRPr lang="en-US" dirty="0">
              <a:solidFill>
                <a:schemeClr val="bg2">
                  <a:lumMod val="60000"/>
                  <a:lumOff val="40000"/>
                </a:schemeClr>
              </a:solidFill>
            </a:endParaRPr>
          </a:p>
          <a:p>
            <a:pPr>
              <a:buSzPct val="80000"/>
            </a:pPr>
            <a:endParaRPr lang="en-US" dirty="0">
              <a:solidFill>
                <a:schemeClr val="bg2">
                  <a:lumMod val="60000"/>
                  <a:lumOff val="40000"/>
                </a:schemeClr>
              </a:solidFill>
            </a:endParaRPr>
          </a:p>
        </p:txBody>
      </p:sp>
    </p:spTree>
    <p:extLst>
      <p:ext uri="{BB962C8B-B14F-4D97-AF65-F5344CB8AC3E}">
        <p14:creationId xmlns:p14="http://schemas.microsoft.com/office/powerpoint/2010/main" val="3155990878"/>
      </p:ext>
    </p:extLst>
  </p:cSld>
  <p:clrMapOvr>
    <a:masterClrMapping/>
  </p:clrMapOvr>
  <p:transition spd="slow">
    <p:wipe dir="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PFAs for energy storage</a:t>
            </a:r>
          </a:p>
        </p:txBody>
      </p:sp>
      <p:sp>
        <p:nvSpPr>
          <p:cNvPr id="4101" name="Rectangle 5"/>
          <p:cNvSpPr>
            <a:spLocks noGrp="1" noChangeArrowheads="1"/>
          </p:cNvSpPr>
          <p:nvPr>
            <p:ph type="subTitle" idx="1"/>
          </p:nvPr>
        </p:nvSpPr>
        <p:spPr/>
        <p:txBody>
          <a:bodyPr/>
          <a:lstStyle/>
          <a:p>
            <a:r>
              <a:rPr lang="en-US" dirty="0"/>
              <a:t> </a:t>
            </a:r>
          </a:p>
        </p:txBody>
      </p:sp>
      <p:sp>
        <p:nvSpPr>
          <p:cNvPr id="7" name="Rectangle 5"/>
          <p:cNvSpPr txBox="1">
            <a:spLocks noChangeArrowheads="1"/>
          </p:cNvSpPr>
          <p:nvPr/>
        </p:nvSpPr>
        <p:spPr bwMode="auto">
          <a:xfrm>
            <a:off x="1055077" y="3978275"/>
            <a:ext cx="703384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0000"/>
              <a:buFontTx/>
              <a:buNone/>
              <a:defRPr sz="2800">
                <a:solidFill>
                  <a:schemeClr val="tx1"/>
                </a:solidFill>
                <a:latin typeface="+mn-lt"/>
                <a:ea typeface="+mn-ea"/>
                <a:cs typeface="+mn-cs"/>
              </a:defRPr>
            </a:lvl1pPr>
            <a:lvl2pPr marL="457200" indent="0" algn="ctr" rtl="0" eaLnBrk="0" fontAlgn="base" hangingPunct="0">
              <a:spcBef>
                <a:spcPct val="20000"/>
              </a:spcBef>
              <a:spcAft>
                <a:spcPct val="0"/>
              </a:spcAft>
              <a:buNone/>
              <a:defRPr sz="2400">
                <a:solidFill>
                  <a:schemeClr val="tx1"/>
                </a:solidFill>
                <a:latin typeface="+mn-lt"/>
              </a:defRPr>
            </a:lvl2pPr>
            <a:lvl3pPr marL="914400" indent="0" algn="ctr" rtl="0" eaLnBrk="0" fontAlgn="base" hangingPunct="0">
              <a:spcBef>
                <a:spcPct val="0"/>
              </a:spcBef>
              <a:spcAft>
                <a:spcPct val="0"/>
              </a:spcAft>
              <a:buNone/>
              <a:defRPr sz="2000">
                <a:solidFill>
                  <a:schemeClr val="tx1"/>
                </a:solidFill>
                <a:latin typeface="+mn-lt"/>
              </a:defRPr>
            </a:lvl3pPr>
            <a:lvl4pPr marL="1371600" indent="0" algn="ctr" rtl="0" eaLnBrk="0" fontAlgn="base" hangingPunct="0">
              <a:spcBef>
                <a:spcPct val="0"/>
              </a:spcBef>
              <a:spcAft>
                <a:spcPct val="0"/>
              </a:spcAft>
              <a:buNone/>
              <a:defRPr sz="2000">
                <a:solidFill>
                  <a:schemeClr val="tx1"/>
                </a:solidFill>
                <a:latin typeface="+mn-lt"/>
              </a:defRPr>
            </a:lvl4pPr>
            <a:lvl5pPr marL="1828800" indent="0" algn="ctr" rtl="0" eaLnBrk="0" fontAlgn="base" hangingPunct="0">
              <a:spcBef>
                <a:spcPct val="0"/>
              </a:spcBef>
              <a:spcAft>
                <a:spcPct val="0"/>
              </a:spcAft>
              <a:buNone/>
              <a:defRPr sz="2000">
                <a:solidFill>
                  <a:schemeClr val="tx1"/>
                </a:solidFill>
                <a:latin typeface="+mn-lt"/>
              </a:defRPr>
            </a:lvl5pPr>
            <a:lvl6pPr marL="2286000" indent="0" algn="ctr" rtl="0" eaLnBrk="0" fontAlgn="base" hangingPunct="0">
              <a:spcBef>
                <a:spcPct val="0"/>
              </a:spcBef>
              <a:spcAft>
                <a:spcPct val="0"/>
              </a:spcAft>
              <a:buNone/>
              <a:defRPr sz="2000">
                <a:solidFill>
                  <a:schemeClr val="tx1"/>
                </a:solidFill>
                <a:latin typeface="+mn-lt"/>
              </a:defRPr>
            </a:lvl6pPr>
            <a:lvl7pPr marL="2743200" indent="0" algn="ctr" rtl="0" eaLnBrk="0" fontAlgn="base" hangingPunct="0">
              <a:spcBef>
                <a:spcPct val="0"/>
              </a:spcBef>
              <a:spcAft>
                <a:spcPct val="0"/>
              </a:spcAft>
              <a:buNone/>
              <a:defRPr sz="2000">
                <a:solidFill>
                  <a:schemeClr val="tx1"/>
                </a:solidFill>
                <a:latin typeface="+mn-lt"/>
              </a:defRPr>
            </a:lvl7pPr>
            <a:lvl8pPr marL="3200400" indent="0" algn="ctr" rtl="0" eaLnBrk="0" fontAlgn="base" hangingPunct="0">
              <a:spcBef>
                <a:spcPct val="0"/>
              </a:spcBef>
              <a:spcAft>
                <a:spcPct val="0"/>
              </a:spcAft>
              <a:buNone/>
              <a:defRPr sz="2000">
                <a:solidFill>
                  <a:schemeClr val="tx1"/>
                </a:solidFill>
                <a:latin typeface="+mn-lt"/>
              </a:defRPr>
            </a:lvl8pPr>
            <a:lvl9pPr marL="3657600" indent="0" algn="ctr" rtl="0" eaLnBrk="0" fontAlgn="base" hangingPunct="0">
              <a:spcBef>
                <a:spcPct val="0"/>
              </a:spcBef>
              <a:spcAft>
                <a:spcPct val="0"/>
              </a:spcAft>
              <a:buNone/>
              <a:defRPr sz="2000">
                <a:solidFill>
                  <a:schemeClr val="tx1"/>
                </a:solidFill>
                <a:latin typeface="+mn-lt"/>
              </a:defRPr>
            </a:lvl9pPr>
          </a:lstStyle>
          <a:p>
            <a:r>
              <a:rPr lang="en-US" i="0" kern="0" dirty="0"/>
              <a:t>A battery arbitrage problem</a:t>
            </a:r>
          </a:p>
        </p:txBody>
      </p:sp>
    </p:spTree>
    <p:extLst>
      <p:ext uri="{BB962C8B-B14F-4D97-AF65-F5344CB8AC3E}">
        <p14:creationId xmlns:p14="http://schemas.microsoft.com/office/powerpoint/2010/main" val="34221539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Policy function approximations</a:t>
            </a:r>
          </a:p>
        </p:txBody>
      </p:sp>
      <p:sp>
        <p:nvSpPr>
          <p:cNvPr id="43011" name="Rectangle 3"/>
          <p:cNvSpPr>
            <a:spLocks noGrp="1" noChangeArrowheads="1"/>
          </p:cNvSpPr>
          <p:nvPr>
            <p:ph type="body" idx="1"/>
          </p:nvPr>
        </p:nvSpPr>
        <p:spPr/>
        <p:txBody>
          <a:bodyPr/>
          <a:lstStyle/>
          <a:p>
            <a:r>
              <a:rPr lang="en-US" dirty="0"/>
              <a:t>Battery arbitrage – When to charge, when to discharge, given volatile LMPs</a:t>
            </a:r>
          </a:p>
        </p:txBody>
      </p:sp>
      <p:pic>
        <p:nvPicPr>
          <p:cNvPr id="1382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0896" y="2138005"/>
            <a:ext cx="3151734" cy="209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1971"/>
          <a:stretch/>
        </p:blipFill>
        <p:spPr bwMode="auto">
          <a:xfrm>
            <a:off x="1071534" y="4273120"/>
            <a:ext cx="2677296" cy="238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p:cNvSpPr/>
          <p:nvPr/>
        </p:nvSpPr>
        <p:spPr bwMode="auto">
          <a:xfrm>
            <a:off x="3942786" y="5495037"/>
            <a:ext cx="1365813" cy="398214"/>
          </a:xfrm>
          <a:prstGeom prst="rightArrow">
            <a:avLst>
              <a:gd name="adj1" fmla="val 50000"/>
              <a:gd name="adj2" fmla="val 73253"/>
            </a:avLst>
          </a:prstGeom>
          <a:solidFill>
            <a:srgbClr val="00B0F0"/>
          </a:solidFill>
          <a:ln w="28575" cap="flat" cmpd="sng" algn="ctr">
            <a:no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5" name="Right Arrow 14"/>
          <p:cNvSpPr/>
          <p:nvPr/>
        </p:nvSpPr>
        <p:spPr bwMode="auto">
          <a:xfrm rot="10800000">
            <a:off x="3944711" y="5068687"/>
            <a:ext cx="1365813" cy="398214"/>
          </a:xfrm>
          <a:prstGeom prst="rightArrow">
            <a:avLst>
              <a:gd name="adj1" fmla="val 50000"/>
              <a:gd name="adj2" fmla="val 73253"/>
            </a:avLst>
          </a:prstGeom>
          <a:solidFill>
            <a:srgbClr val="00B0F0"/>
          </a:solidFill>
          <a:ln w="28575" cap="flat" cmpd="sng" algn="ctr">
            <a:no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r="34915"/>
          <a:stretch/>
        </p:blipFill>
        <p:spPr>
          <a:xfrm>
            <a:off x="5542568" y="4273120"/>
            <a:ext cx="3131532" cy="2387563"/>
          </a:xfrm>
          <a:prstGeom prst="rect">
            <a:avLst/>
          </a:prstGeom>
        </p:spPr>
      </p:pic>
    </p:spTree>
    <p:extLst>
      <p:ext uri="{BB962C8B-B14F-4D97-AF65-F5344CB8AC3E}">
        <p14:creationId xmlns:p14="http://schemas.microsoft.com/office/powerpoint/2010/main" val="41847429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a:graphicFrameLocks/>
          </p:cNvGraphicFramePr>
          <p:nvPr>
            <p:extLst/>
          </p:nvPr>
        </p:nvGraphicFramePr>
        <p:xfrm>
          <a:off x="1235581" y="2344330"/>
          <a:ext cx="6852213" cy="2905245"/>
        </p:xfrm>
        <a:graphic>
          <a:graphicData uri="http://schemas.openxmlformats.org/drawingml/2006/chart">
            <c:chart xmlns:c="http://schemas.openxmlformats.org/drawingml/2006/chart" xmlns:r="http://schemas.openxmlformats.org/officeDocument/2006/relationships" r:id="rId4"/>
          </a:graphicData>
        </a:graphic>
      </p:graphicFrame>
      <p:sp>
        <p:nvSpPr>
          <p:cNvPr id="46083" name="Content Placeholder 2"/>
          <p:cNvSpPr>
            <a:spLocks noGrp="1"/>
          </p:cNvSpPr>
          <p:nvPr>
            <p:ph idx="1"/>
          </p:nvPr>
        </p:nvSpPr>
        <p:spPr>
          <a:xfrm>
            <a:off x="685800" y="1143000"/>
            <a:ext cx="8296275" cy="4953000"/>
          </a:xfrm>
        </p:spPr>
        <p:txBody>
          <a:bodyPr/>
          <a:lstStyle/>
          <a:p>
            <a:r>
              <a:rPr lang="en-US" dirty="0"/>
              <a:t>Grid operators require that batteries bid charge and discharge prices, an hour in advance.</a:t>
            </a:r>
          </a:p>
          <a:p>
            <a:endParaRPr lang="en-US" dirty="0"/>
          </a:p>
          <a:p>
            <a:endParaRPr lang="en-US" dirty="0"/>
          </a:p>
          <a:p>
            <a:endParaRPr lang="en-US" dirty="0"/>
          </a:p>
          <a:p>
            <a:endParaRPr lang="en-US" dirty="0"/>
          </a:p>
          <a:p>
            <a:pPr lvl="1"/>
            <a:endParaRPr lang="en-US" dirty="0"/>
          </a:p>
          <a:p>
            <a:pPr lvl="1"/>
            <a:endParaRPr lang="en-US" dirty="0"/>
          </a:p>
          <a:p>
            <a:pPr lvl="1"/>
            <a:endParaRPr lang="en-US" dirty="0"/>
          </a:p>
          <a:p>
            <a:r>
              <a:rPr lang="en-US" dirty="0"/>
              <a:t>We have to search for the best values for the policy parameters </a:t>
            </a:r>
          </a:p>
        </p:txBody>
      </p:sp>
      <p:grpSp>
        <p:nvGrpSpPr>
          <p:cNvPr id="2" name="Group 5"/>
          <p:cNvGrpSpPr>
            <a:grpSpLocks/>
          </p:cNvGrpSpPr>
          <p:nvPr/>
        </p:nvGrpSpPr>
        <p:grpSpPr bwMode="auto">
          <a:xfrm>
            <a:off x="469381" y="3883553"/>
            <a:ext cx="7637463" cy="352425"/>
            <a:chOff x="577" y="2183"/>
            <a:chExt cx="4811" cy="222"/>
          </a:xfrm>
        </p:grpSpPr>
        <p:sp>
          <p:nvSpPr>
            <p:cNvPr id="46089" name="Line 6"/>
            <p:cNvSpPr>
              <a:spLocks noChangeShapeType="1"/>
            </p:cNvSpPr>
            <p:nvPr/>
          </p:nvSpPr>
          <p:spPr bwMode="auto">
            <a:xfrm>
              <a:off x="1290" y="2294"/>
              <a:ext cx="4098" cy="0"/>
            </a:xfrm>
            <a:prstGeom prst="line">
              <a:avLst/>
            </a:prstGeom>
            <a:noFill/>
            <a:ln w="38100">
              <a:solidFill>
                <a:schemeClr val="accent2"/>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aphicFrame>
          <p:nvGraphicFramePr>
            <p:cNvPr id="46090" name="Object 7"/>
            <p:cNvGraphicFramePr>
              <a:graphicFrameLocks noChangeAspect="1"/>
            </p:cNvGraphicFramePr>
            <p:nvPr>
              <p:extLst/>
            </p:nvPr>
          </p:nvGraphicFramePr>
          <p:xfrm>
            <a:off x="577" y="2183"/>
            <a:ext cx="539" cy="222"/>
          </p:xfrm>
          <a:graphic>
            <a:graphicData uri="http://schemas.openxmlformats.org/presentationml/2006/ole">
              <mc:AlternateContent xmlns:mc="http://schemas.openxmlformats.org/markup-compatibility/2006">
                <mc:Choice xmlns:v="urn:schemas-microsoft-com:vml" Requires="v">
                  <p:oleObj spid="_x0000_s2565145" name="Equation" r:id="rId5" imgW="495000" imgH="203040" progId="Equation.DSMT4">
                    <p:embed/>
                  </p:oleObj>
                </mc:Choice>
                <mc:Fallback>
                  <p:oleObj name="Equation" r:id="rId5" imgW="495000" imgH="203040" progId="Equation.DSMT4">
                    <p:embed/>
                    <p:pic>
                      <p:nvPicPr>
                        <p:cNvPr id="46090" name="Object 7"/>
                        <p:cNvPicPr>
                          <a:picLocks noChangeAspect="1" noChangeArrowheads="1"/>
                        </p:cNvPicPr>
                        <p:nvPr/>
                      </p:nvPicPr>
                      <p:blipFill>
                        <a:blip r:embed="rId6"/>
                        <a:srcRect/>
                        <a:stretch>
                          <a:fillRect/>
                        </a:stretch>
                      </p:blipFill>
                      <p:spPr bwMode="auto">
                        <a:xfrm>
                          <a:off x="577" y="2183"/>
                          <a:ext cx="539" cy="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3" name="Group 8"/>
          <p:cNvGrpSpPr>
            <a:grpSpLocks/>
          </p:cNvGrpSpPr>
          <p:nvPr/>
        </p:nvGrpSpPr>
        <p:grpSpPr bwMode="auto">
          <a:xfrm>
            <a:off x="469381" y="4265166"/>
            <a:ext cx="7618413" cy="352425"/>
            <a:chOff x="577" y="2731"/>
            <a:chExt cx="4799" cy="222"/>
          </a:xfrm>
        </p:grpSpPr>
        <p:sp>
          <p:nvSpPr>
            <p:cNvPr id="46092" name="Line 9"/>
            <p:cNvSpPr>
              <a:spLocks noChangeShapeType="1"/>
            </p:cNvSpPr>
            <p:nvPr/>
          </p:nvSpPr>
          <p:spPr bwMode="auto">
            <a:xfrm>
              <a:off x="1278" y="2842"/>
              <a:ext cx="4098" cy="0"/>
            </a:xfrm>
            <a:prstGeom prst="line">
              <a:avLst/>
            </a:prstGeom>
            <a:noFill/>
            <a:ln w="38100">
              <a:solidFill>
                <a:schemeClr val="accent2"/>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aphicFrame>
          <p:nvGraphicFramePr>
            <p:cNvPr id="46093" name="Object 6"/>
            <p:cNvGraphicFramePr>
              <a:graphicFrameLocks noChangeAspect="1"/>
            </p:cNvGraphicFramePr>
            <p:nvPr>
              <p:extLst/>
            </p:nvPr>
          </p:nvGraphicFramePr>
          <p:xfrm>
            <a:off x="577" y="2731"/>
            <a:ext cx="429" cy="222"/>
          </p:xfrm>
          <a:graphic>
            <a:graphicData uri="http://schemas.openxmlformats.org/presentationml/2006/ole">
              <mc:AlternateContent xmlns:mc="http://schemas.openxmlformats.org/markup-compatibility/2006">
                <mc:Choice xmlns:v="urn:schemas-microsoft-com:vml" Requires="v">
                  <p:oleObj spid="_x0000_s2565146" name="Equation" r:id="rId7" imgW="393480" imgH="203040" progId="Equation.DSMT4">
                    <p:embed/>
                  </p:oleObj>
                </mc:Choice>
                <mc:Fallback>
                  <p:oleObj name="Equation" r:id="rId7" imgW="393480" imgH="203040" progId="Equation.DSMT4">
                    <p:embed/>
                    <p:pic>
                      <p:nvPicPr>
                        <p:cNvPr id="46093" name="Object 6"/>
                        <p:cNvPicPr>
                          <a:picLocks noChangeAspect="1" noChangeArrowheads="1"/>
                        </p:cNvPicPr>
                        <p:nvPr/>
                      </p:nvPicPr>
                      <p:blipFill>
                        <a:blip r:embed="rId8"/>
                        <a:srcRect/>
                        <a:stretch>
                          <a:fillRect/>
                        </a:stretch>
                      </p:blipFill>
                      <p:spPr bwMode="auto">
                        <a:xfrm>
                          <a:off x="577" y="2731"/>
                          <a:ext cx="429" cy="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4" name="Object 3"/>
          <p:cNvGraphicFramePr>
            <a:graphicFrameLocks noChangeAspect="1"/>
          </p:cNvGraphicFramePr>
          <p:nvPr>
            <p:extLst/>
          </p:nvPr>
        </p:nvGraphicFramePr>
        <p:xfrm>
          <a:off x="2832100" y="5910263"/>
          <a:ext cx="2587625" cy="452437"/>
        </p:xfrm>
        <a:graphic>
          <a:graphicData uri="http://schemas.openxmlformats.org/presentationml/2006/ole">
            <mc:AlternateContent xmlns:mc="http://schemas.openxmlformats.org/markup-compatibility/2006">
              <mc:Choice xmlns:v="urn:schemas-microsoft-com:vml" Requires="v">
                <p:oleObj spid="_x0000_s2565147" name="Equation" r:id="rId9" imgW="1015920" imgH="177480" progId="Equation.DSMT4">
                  <p:embed/>
                </p:oleObj>
              </mc:Choice>
              <mc:Fallback>
                <p:oleObj name="Equation" r:id="rId9" imgW="1015920" imgH="177480" progId="Equation.DSMT4">
                  <p:embed/>
                  <p:pic>
                    <p:nvPicPr>
                      <p:cNvPr id="4" name="Object 3"/>
                      <p:cNvPicPr/>
                      <p:nvPr/>
                    </p:nvPicPr>
                    <p:blipFill>
                      <a:blip r:embed="rId10"/>
                      <a:stretch>
                        <a:fillRect/>
                      </a:stretch>
                    </p:blipFill>
                    <p:spPr>
                      <a:xfrm>
                        <a:off x="2832100" y="5910263"/>
                        <a:ext cx="2587625" cy="452437"/>
                      </a:xfrm>
                      <a:prstGeom prst="rect">
                        <a:avLst/>
                      </a:prstGeom>
                    </p:spPr>
                  </p:pic>
                </p:oleObj>
              </mc:Fallback>
            </mc:AlternateContent>
          </a:graphicData>
        </a:graphic>
      </p:graphicFrame>
      <p:sp>
        <p:nvSpPr>
          <p:cNvPr id="14" name="Rectangle 2"/>
          <p:cNvSpPr>
            <a:spLocks noGrp="1" noChangeArrowheads="1"/>
          </p:cNvSpPr>
          <p:nvPr>
            <p:ph type="title"/>
          </p:nvPr>
        </p:nvSpPr>
        <p:spPr>
          <a:xfrm>
            <a:off x="685800" y="304800"/>
            <a:ext cx="7772400" cy="609600"/>
          </a:xfrm>
        </p:spPr>
        <p:txBody>
          <a:bodyPr/>
          <a:lstStyle/>
          <a:p>
            <a:r>
              <a:rPr lang="en-US" sz="3200" dirty="0"/>
              <a:t>Policy function approximations</a:t>
            </a:r>
          </a:p>
        </p:txBody>
      </p:sp>
    </p:spTree>
    <p:extLst>
      <p:ext uri="{BB962C8B-B14F-4D97-AF65-F5344CB8AC3E}">
        <p14:creationId xmlns:p14="http://schemas.microsoft.com/office/powerpoint/2010/main" val="990387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Liquide</a:t>
            </a:r>
          </a:p>
        </p:txBody>
      </p:sp>
      <p:sp>
        <p:nvSpPr>
          <p:cNvPr id="3" name="Content Placeholder 2"/>
          <p:cNvSpPr>
            <a:spLocks noGrp="1"/>
          </p:cNvSpPr>
          <p:nvPr>
            <p:ph idx="1"/>
          </p:nvPr>
        </p:nvSpPr>
        <p:spPr>
          <a:xfrm>
            <a:off x="685800" y="1143000"/>
            <a:ext cx="3816625" cy="3127733"/>
          </a:xfrm>
        </p:spPr>
        <p:txBody>
          <a:bodyPr/>
          <a:lstStyle/>
          <a:p>
            <a:r>
              <a:rPr lang="en-US" sz="2400" dirty="0"/>
              <a:t>Uncertainties</a:t>
            </a:r>
          </a:p>
          <a:p>
            <a:pPr lvl="1"/>
            <a:r>
              <a:rPr lang="en-US" sz="2000" dirty="0"/>
              <a:t>Natural gas prices</a:t>
            </a:r>
          </a:p>
          <a:p>
            <a:pPr lvl="1"/>
            <a:r>
              <a:rPr lang="en-US" sz="2000" dirty="0"/>
              <a:t>Energy from wind (in Texas)</a:t>
            </a:r>
          </a:p>
          <a:p>
            <a:pPr lvl="1"/>
            <a:r>
              <a:rPr lang="en-US" sz="2000" dirty="0"/>
              <a:t>Electricity prices</a:t>
            </a:r>
          </a:p>
          <a:p>
            <a:pPr lvl="1"/>
            <a:r>
              <a:rPr lang="en-US" sz="2000" dirty="0"/>
              <a:t>Demand for gases</a:t>
            </a:r>
          </a:p>
        </p:txBody>
      </p:sp>
      <p:pic>
        <p:nvPicPr>
          <p:cNvPr id="4" name="Picture 3"/>
          <p:cNvPicPr>
            <a:picLocks noChangeAspect="1"/>
          </p:cNvPicPr>
          <p:nvPr/>
        </p:nvPicPr>
        <p:blipFill>
          <a:blip r:embed="rId2"/>
          <a:stretch>
            <a:fillRect/>
          </a:stretch>
        </p:blipFill>
        <p:spPr>
          <a:xfrm>
            <a:off x="4495793" y="1112013"/>
            <a:ext cx="3962407" cy="2728205"/>
          </a:xfrm>
          <a:prstGeom prst="rect">
            <a:avLst/>
          </a:prstGeom>
        </p:spPr>
      </p:pic>
      <p:pic>
        <p:nvPicPr>
          <p:cNvPr id="5" name="Picture 4"/>
          <p:cNvPicPr>
            <a:picLocks noChangeAspect="1"/>
          </p:cNvPicPr>
          <p:nvPr/>
        </p:nvPicPr>
        <p:blipFill>
          <a:blip r:embed="rId3"/>
          <a:stretch>
            <a:fillRect/>
          </a:stretch>
        </p:blipFill>
        <p:spPr>
          <a:xfrm>
            <a:off x="596011" y="3840218"/>
            <a:ext cx="3848433" cy="3017782"/>
          </a:xfrm>
          <a:prstGeom prst="rect">
            <a:avLst/>
          </a:prstGeom>
          <a:ln w="9525">
            <a:solidFill>
              <a:schemeClr val="tx1"/>
            </a:solidFill>
          </a:ln>
        </p:spPr>
      </p:pic>
      <p:sp>
        <p:nvSpPr>
          <p:cNvPr id="6" name="Content Placeholder 2"/>
          <p:cNvSpPr txBox="1">
            <a:spLocks/>
          </p:cNvSpPr>
          <p:nvPr/>
        </p:nvSpPr>
        <p:spPr bwMode="auto">
          <a:xfrm>
            <a:off x="4605122" y="4098227"/>
            <a:ext cx="3816625" cy="312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80000"/>
              <a:buFontTx/>
              <a:buBlip>
                <a:blip r:embed="rId4"/>
              </a:buBlip>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a:lstStyle>
          <a:p>
            <a:r>
              <a:rPr lang="en-US" sz="2400" i="0" kern="0" dirty="0"/>
              <a:t>Decisions</a:t>
            </a:r>
            <a:endParaRPr lang="en-US" sz="2000" i="0" kern="0" dirty="0"/>
          </a:p>
          <a:p>
            <a:pPr lvl="1"/>
            <a:r>
              <a:rPr lang="en-US" sz="2000" i="0" kern="0" dirty="0"/>
              <a:t>Orders for natural gas futures contracts</a:t>
            </a:r>
          </a:p>
          <a:p>
            <a:pPr lvl="1"/>
            <a:r>
              <a:rPr lang="en-US" sz="2000" i="0" kern="0" dirty="0"/>
              <a:t>How much hydrogen to hold in storage</a:t>
            </a:r>
          </a:p>
          <a:p>
            <a:pPr lvl="1"/>
            <a:r>
              <a:rPr lang="en-US" sz="2000" i="0" kern="0" dirty="0"/>
              <a:t>Pricing </a:t>
            </a:r>
          </a:p>
        </p:txBody>
      </p:sp>
    </p:spTree>
    <p:extLst>
      <p:ext uri="{BB962C8B-B14F-4D97-AF65-F5344CB8AC3E}">
        <p14:creationId xmlns:p14="http://schemas.microsoft.com/office/powerpoint/2010/main" val="355921764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Policy function approximations</a:t>
            </a:r>
          </a:p>
        </p:txBody>
      </p:sp>
      <p:sp>
        <p:nvSpPr>
          <p:cNvPr id="3" name="Content Placeholder 2"/>
          <p:cNvSpPr>
            <a:spLocks noGrp="1"/>
          </p:cNvSpPr>
          <p:nvPr>
            <p:ph idx="1"/>
          </p:nvPr>
        </p:nvSpPr>
        <p:spPr/>
        <p:txBody>
          <a:bodyPr/>
          <a:lstStyle/>
          <a:p>
            <a:r>
              <a:rPr lang="en-US" dirty="0"/>
              <a:t>Our policy function might be the parametric model (this is nonlinear in the parameters):</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342900" lvl="1" indent="-342900">
              <a:buSzPct val="80000"/>
              <a:buBlip>
                <a:blip r:embed="rId3"/>
              </a:buBlip>
            </a:pPr>
            <a:endParaRPr lang="en-US" dirty="0"/>
          </a:p>
          <a:p>
            <a:pPr marL="0" lvl="1" indent="0">
              <a:buSzPct val="80000"/>
              <a:buNone/>
            </a:pPr>
            <a:endParaRPr lang="en-US" dirty="0"/>
          </a:p>
        </p:txBody>
      </p:sp>
      <p:graphicFrame>
        <p:nvGraphicFramePr>
          <p:cNvPr id="4" name="Object 3"/>
          <p:cNvGraphicFramePr>
            <a:graphicFrameLocks noChangeAspect="1"/>
          </p:cNvGraphicFramePr>
          <p:nvPr>
            <p:extLst/>
          </p:nvPr>
        </p:nvGraphicFramePr>
        <p:xfrm>
          <a:off x="1482873" y="2017299"/>
          <a:ext cx="5448477" cy="1580058"/>
        </p:xfrm>
        <a:graphic>
          <a:graphicData uri="http://schemas.openxmlformats.org/presentationml/2006/ole">
            <mc:AlternateContent xmlns:mc="http://schemas.openxmlformats.org/markup-compatibility/2006">
              <mc:Choice xmlns:v="urn:schemas-microsoft-com:vml" Requires="v">
                <p:oleObj spid="_x0000_s1846619" name="Equation" r:id="rId4" imgW="2539800" imgH="736560" progId="Equation.DSMT4">
                  <p:embed/>
                </p:oleObj>
              </mc:Choice>
              <mc:Fallback>
                <p:oleObj name="Equation" r:id="rId4" imgW="2539800" imgH="736560" progId="Equation.DSMT4">
                  <p:embed/>
                  <p:pic>
                    <p:nvPicPr>
                      <p:cNvPr id="4" name="Object 3"/>
                      <p:cNvPicPr/>
                      <p:nvPr/>
                    </p:nvPicPr>
                    <p:blipFill>
                      <a:blip r:embed="rId5"/>
                      <a:stretch>
                        <a:fillRect/>
                      </a:stretch>
                    </p:blipFill>
                    <p:spPr>
                      <a:xfrm>
                        <a:off x="1482873" y="2017299"/>
                        <a:ext cx="5448477" cy="1580058"/>
                      </a:xfrm>
                      <a:prstGeom prst="rect">
                        <a:avLst/>
                      </a:prstGeom>
                    </p:spPr>
                  </p:pic>
                </p:oleObj>
              </mc:Fallback>
            </mc:AlternateContent>
          </a:graphicData>
        </a:graphic>
      </p:graphicFrame>
      <p:pic>
        <p:nvPicPr>
          <p:cNvPr id="11" name="Picture 2" descr="Energy shifting"/>
          <p:cNvPicPr>
            <a:picLocks noChangeAspect="1" noChangeArrowheads="1"/>
          </p:cNvPicPr>
          <p:nvPr/>
        </p:nvPicPr>
        <p:blipFill rotWithShape="1">
          <a:blip r:embed="rId6">
            <a:extLst>
              <a:ext uri="{28A0092B-C50C-407E-A947-70E740481C1C}">
                <a14:useLocalDpi xmlns:a14="http://schemas.microsoft.com/office/drawing/2010/main" val="0"/>
              </a:ext>
            </a:extLst>
          </a:blip>
          <a:srcRect b="4276"/>
          <a:stretch/>
        </p:blipFill>
        <p:spPr bwMode="auto">
          <a:xfrm>
            <a:off x="0" y="3604702"/>
            <a:ext cx="9144000" cy="32495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6093" y="3725614"/>
            <a:ext cx="2057166" cy="400110"/>
          </a:xfrm>
          <a:prstGeom prst="rect">
            <a:avLst/>
          </a:prstGeom>
          <a:noFill/>
        </p:spPr>
        <p:txBody>
          <a:bodyPr wrap="none" rtlCol="0">
            <a:spAutoFit/>
          </a:bodyPr>
          <a:lstStyle/>
          <a:p>
            <a:pPr algn="l"/>
            <a:r>
              <a:rPr lang="en-US" sz="2000" i="0" dirty="0">
                <a:solidFill>
                  <a:srgbClr val="008000"/>
                </a:solidFill>
              </a:rPr>
              <a:t>Energy in storage:</a:t>
            </a:r>
          </a:p>
        </p:txBody>
      </p:sp>
      <p:sp>
        <p:nvSpPr>
          <p:cNvPr id="7" name="TextBox 6"/>
          <p:cNvSpPr txBox="1"/>
          <p:nvPr/>
        </p:nvSpPr>
        <p:spPr>
          <a:xfrm>
            <a:off x="545365" y="5094695"/>
            <a:ext cx="2143536" cy="400110"/>
          </a:xfrm>
          <a:prstGeom prst="rect">
            <a:avLst/>
          </a:prstGeom>
          <a:solidFill>
            <a:schemeClr val="bg1"/>
          </a:solidFill>
        </p:spPr>
        <p:txBody>
          <a:bodyPr wrap="none" rtlCol="0">
            <a:spAutoFit/>
          </a:bodyPr>
          <a:lstStyle/>
          <a:p>
            <a:pPr algn="l"/>
            <a:r>
              <a:rPr lang="en-US" sz="2000" i="0" dirty="0">
                <a:solidFill>
                  <a:srgbClr val="CC0066"/>
                </a:solidFill>
              </a:rPr>
              <a:t>Price of electricity:</a:t>
            </a:r>
          </a:p>
        </p:txBody>
      </p:sp>
    </p:spTree>
    <p:extLst>
      <p:ext uri="{BB962C8B-B14F-4D97-AF65-F5344CB8AC3E}">
        <p14:creationId xmlns:p14="http://schemas.microsoft.com/office/powerpoint/2010/main" val="233140589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61" name="Rectangle 2"/>
          <p:cNvSpPr>
            <a:spLocks noGrp="1" noChangeArrowheads="1"/>
          </p:cNvSpPr>
          <p:nvPr>
            <p:ph type="title" idx="4294967295"/>
          </p:nvPr>
        </p:nvSpPr>
        <p:spPr/>
        <p:txBody>
          <a:bodyPr/>
          <a:lstStyle/>
          <a:p>
            <a:r>
              <a:rPr lang="en-US" sz="3200" dirty="0"/>
              <a:t>Policy function approximations</a:t>
            </a:r>
          </a:p>
        </p:txBody>
      </p:sp>
      <p:sp>
        <p:nvSpPr>
          <p:cNvPr id="821262" name="Rectangle 3"/>
          <p:cNvSpPr>
            <a:spLocks noGrp="1" noChangeArrowheads="1"/>
          </p:cNvSpPr>
          <p:nvPr>
            <p:ph type="body" idx="4294967295"/>
          </p:nvPr>
        </p:nvSpPr>
        <p:spPr>
          <a:xfrm>
            <a:off x="685800" y="1143000"/>
            <a:ext cx="8267700" cy="1962150"/>
          </a:xfrm>
        </p:spPr>
        <p:txBody>
          <a:bodyPr/>
          <a:lstStyle/>
          <a:p>
            <a:r>
              <a:rPr lang="en-US" dirty="0"/>
              <a:t>Finding the best policy</a:t>
            </a:r>
          </a:p>
          <a:p>
            <a:pPr lvl="1"/>
            <a:r>
              <a:rPr lang="en-US" dirty="0"/>
              <a:t>We need to maximize</a:t>
            </a:r>
          </a:p>
          <a:p>
            <a:pPr lvl="1"/>
            <a:endParaRPr lang="en-US" dirty="0"/>
          </a:p>
          <a:p>
            <a:pPr lvl="1"/>
            <a:endParaRPr lang="en-US" dirty="0"/>
          </a:p>
          <a:p>
            <a:pPr lvl="1"/>
            <a:r>
              <a:rPr lang="en-US" dirty="0"/>
              <a:t>We cannot compute the expectation, so we run simulations:</a:t>
            </a:r>
          </a:p>
          <a:p>
            <a:endParaRPr lang="en-US" dirty="0"/>
          </a:p>
          <a:p>
            <a:endParaRPr lang="en-US" dirty="0"/>
          </a:p>
        </p:txBody>
      </p:sp>
      <p:pic>
        <p:nvPicPr>
          <p:cNvPr id="55"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8425" y="3358667"/>
            <a:ext cx="5781675" cy="299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Line 5"/>
          <p:cNvSpPr>
            <a:spLocks noChangeShapeType="1"/>
          </p:cNvSpPr>
          <p:nvPr/>
        </p:nvSpPr>
        <p:spPr bwMode="auto">
          <a:xfrm flipH="1" flipV="1">
            <a:off x="2070099" y="5692074"/>
            <a:ext cx="1971674" cy="658810"/>
          </a:xfrm>
          <a:prstGeom prst="line">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Line 6"/>
          <p:cNvSpPr>
            <a:spLocks noChangeShapeType="1"/>
          </p:cNvSpPr>
          <p:nvPr/>
        </p:nvSpPr>
        <p:spPr bwMode="auto">
          <a:xfrm flipV="1">
            <a:off x="4259263" y="5793673"/>
            <a:ext cx="2636838" cy="557211"/>
          </a:xfrm>
          <a:prstGeom prst="line">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59" name="Object 6"/>
          <p:cNvGraphicFramePr>
            <a:graphicFrameLocks noChangeAspect="1"/>
          </p:cNvGraphicFramePr>
          <p:nvPr>
            <p:extLst/>
          </p:nvPr>
        </p:nvGraphicFramePr>
        <p:xfrm>
          <a:off x="6405563" y="5941769"/>
          <a:ext cx="1284287" cy="527050"/>
        </p:xfrm>
        <a:graphic>
          <a:graphicData uri="http://schemas.openxmlformats.org/presentationml/2006/ole">
            <mc:AlternateContent xmlns:mc="http://schemas.openxmlformats.org/markup-compatibility/2006">
              <mc:Choice xmlns:v="urn:schemas-microsoft-com:vml" Requires="v">
                <p:oleObj spid="_x0000_s2563106" name="Equation" r:id="rId5" imgW="495000" imgH="203040" progId="Equation.DSMT4">
                  <p:embed/>
                </p:oleObj>
              </mc:Choice>
              <mc:Fallback>
                <p:oleObj name="Equation" r:id="rId5" imgW="495000" imgH="203040" progId="Equation.DSMT4">
                  <p:embed/>
                  <p:pic>
                    <p:nvPicPr>
                      <p:cNvPr id="59" name="Object 6"/>
                      <p:cNvPicPr>
                        <a:picLocks noChangeAspect="1" noChangeArrowheads="1"/>
                      </p:cNvPicPr>
                      <p:nvPr/>
                    </p:nvPicPr>
                    <p:blipFill>
                      <a:blip r:embed="rId6"/>
                      <a:srcRect/>
                      <a:stretch>
                        <a:fillRect/>
                      </a:stretch>
                    </p:blipFill>
                    <p:spPr bwMode="auto">
                      <a:xfrm>
                        <a:off x="6405563" y="5941769"/>
                        <a:ext cx="1284287" cy="527050"/>
                      </a:xfrm>
                      <a:prstGeom prst="rect">
                        <a:avLst/>
                      </a:prstGeom>
                      <a:noFill/>
                      <a:ln>
                        <a:noFill/>
                      </a:ln>
                      <a:effectLst/>
                      <a:extLst/>
                    </p:spPr>
                  </p:pic>
                </p:oleObj>
              </mc:Fallback>
            </mc:AlternateContent>
          </a:graphicData>
        </a:graphic>
      </p:graphicFrame>
      <p:graphicFrame>
        <p:nvGraphicFramePr>
          <p:cNvPr id="60" name="Object 6"/>
          <p:cNvGraphicFramePr>
            <a:graphicFrameLocks noChangeAspect="1"/>
          </p:cNvGraphicFramePr>
          <p:nvPr>
            <p:extLst/>
          </p:nvPr>
        </p:nvGraphicFramePr>
        <p:xfrm>
          <a:off x="1857375" y="5995744"/>
          <a:ext cx="923925" cy="477838"/>
        </p:xfrm>
        <a:graphic>
          <a:graphicData uri="http://schemas.openxmlformats.org/presentationml/2006/ole">
            <mc:AlternateContent xmlns:mc="http://schemas.openxmlformats.org/markup-compatibility/2006">
              <mc:Choice xmlns:v="urn:schemas-microsoft-com:vml" Requires="v">
                <p:oleObj spid="_x0000_s2563107" name="Equation" r:id="rId7" imgW="393480" imgH="203040" progId="Equation.DSMT4">
                  <p:embed/>
                </p:oleObj>
              </mc:Choice>
              <mc:Fallback>
                <p:oleObj name="Equation" r:id="rId7" imgW="393480" imgH="203040" progId="Equation.DSMT4">
                  <p:embed/>
                  <p:pic>
                    <p:nvPicPr>
                      <p:cNvPr id="60" name="Object 6"/>
                      <p:cNvPicPr>
                        <a:picLocks noChangeAspect="1" noChangeArrowheads="1"/>
                      </p:cNvPicPr>
                      <p:nvPr/>
                    </p:nvPicPr>
                    <p:blipFill>
                      <a:blip r:embed="rId8"/>
                      <a:srcRect/>
                      <a:stretch>
                        <a:fillRect/>
                      </a:stretch>
                    </p:blipFill>
                    <p:spPr bwMode="auto">
                      <a:xfrm>
                        <a:off x="1857375" y="5995744"/>
                        <a:ext cx="923925" cy="477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Line 6"/>
          <p:cNvSpPr>
            <a:spLocks noChangeShapeType="1"/>
          </p:cNvSpPr>
          <p:nvPr/>
        </p:nvSpPr>
        <p:spPr bwMode="auto">
          <a:xfrm flipV="1">
            <a:off x="3255963" y="5502366"/>
            <a:ext cx="1277937" cy="278606"/>
          </a:xfrm>
          <a:prstGeom prst="line">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6"/>
          <p:cNvSpPr>
            <a:spLocks noChangeShapeType="1"/>
          </p:cNvSpPr>
          <p:nvPr/>
        </p:nvSpPr>
        <p:spPr bwMode="auto">
          <a:xfrm flipH="1" flipV="1">
            <a:off x="4508500" y="5502365"/>
            <a:ext cx="762000" cy="278607"/>
          </a:xfrm>
          <a:prstGeom prst="line">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6"/>
          <p:cNvSpPr>
            <a:spLocks noChangeShapeType="1"/>
          </p:cNvSpPr>
          <p:nvPr/>
        </p:nvSpPr>
        <p:spPr bwMode="auto">
          <a:xfrm flipH="1" flipV="1">
            <a:off x="4533900" y="4854775"/>
            <a:ext cx="0" cy="660289"/>
          </a:xfrm>
          <a:prstGeom prst="line">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Oval 3"/>
          <p:cNvSpPr/>
          <p:nvPr/>
        </p:nvSpPr>
        <p:spPr bwMode="auto">
          <a:xfrm>
            <a:off x="4508499" y="4831638"/>
            <a:ext cx="45719" cy="45719"/>
          </a:xfrm>
          <a:prstGeom prst="ellipse">
            <a:avLst/>
          </a:prstGeom>
          <a:solidFill>
            <a:schemeClr val="tx1"/>
          </a:solidFill>
          <a:ln w="28575"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17" name="Oval 16"/>
          <p:cNvSpPr/>
          <p:nvPr/>
        </p:nvSpPr>
        <p:spPr bwMode="auto">
          <a:xfrm>
            <a:off x="4510896" y="4984038"/>
            <a:ext cx="45719" cy="45719"/>
          </a:xfrm>
          <a:prstGeom prst="ellipse">
            <a:avLst/>
          </a:prstGeom>
          <a:solidFill>
            <a:schemeClr val="tx1"/>
          </a:solidFill>
          <a:ln w="28575"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18" name="Oval 17"/>
          <p:cNvSpPr/>
          <p:nvPr/>
        </p:nvSpPr>
        <p:spPr bwMode="auto">
          <a:xfrm>
            <a:off x="4508515" y="4748319"/>
            <a:ext cx="45719" cy="45719"/>
          </a:xfrm>
          <a:prstGeom prst="ellipse">
            <a:avLst/>
          </a:prstGeom>
          <a:solidFill>
            <a:schemeClr val="tx1"/>
          </a:solidFill>
          <a:ln w="28575"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19" name="Oval 18"/>
          <p:cNvSpPr/>
          <p:nvPr/>
        </p:nvSpPr>
        <p:spPr bwMode="auto">
          <a:xfrm>
            <a:off x="4508531" y="4593570"/>
            <a:ext cx="45719" cy="45719"/>
          </a:xfrm>
          <a:prstGeom prst="ellipse">
            <a:avLst/>
          </a:prstGeom>
          <a:solidFill>
            <a:schemeClr val="tx1"/>
          </a:solidFill>
          <a:ln w="28575"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20" name="Oval 19"/>
          <p:cNvSpPr/>
          <p:nvPr/>
        </p:nvSpPr>
        <p:spPr bwMode="auto">
          <a:xfrm>
            <a:off x="4508547" y="5145978"/>
            <a:ext cx="45719" cy="45719"/>
          </a:xfrm>
          <a:prstGeom prst="ellipse">
            <a:avLst/>
          </a:prstGeom>
          <a:solidFill>
            <a:schemeClr val="tx1"/>
          </a:solidFill>
          <a:ln w="28575"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21" name="Oval 20"/>
          <p:cNvSpPr/>
          <p:nvPr/>
        </p:nvSpPr>
        <p:spPr bwMode="auto">
          <a:xfrm>
            <a:off x="4506166" y="4376915"/>
            <a:ext cx="45719" cy="45719"/>
          </a:xfrm>
          <a:prstGeom prst="ellipse">
            <a:avLst/>
          </a:prstGeom>
          <a:solidFill>
            <a:schemeClr val="tx1"/>
          </a:solidFill>
          <a:ln w="28575"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graphicFrame>
        <p:nvGraphicFramePr>
          <p:cNvPr id="2" name="Object 1"/>
          <p:cNvGraphicFramePr>
            <a:graphicFrameLocks noChangeAspect="1"/>
          </p:cNvGraphicFramePr>
          <p:nvPr>
            <p:extLst/>
          </p:nvPr>
        </p:nvGraphicFramePr>
        <p:xfrm>
          <a:off x="1930400" y="1971675"/>
          <a:ext cx="4800600" cy="903288"/>
        </p:xfrm>
        <a:graphic>
          <a:graphicData uri="http://schemas.openxmlformats.org/presentationml/2006/ole">
            <mc:AlternateContent xmlns:mc="http://schemas.openxmlformats.org/markup-compatibility/2006">
              <mc:Choice xmlns:v="urn:schemas-microsoft-com:vml" Requires="v">
                <p:oleObj spid="_x0000_s2563108" name="Equation" r:id="rId9" imgW="1955520" imgH="368280" progId="Equation.DSMT4">
                  <p:embed/>
                </p:oleObj>
              </mc:Choice>
              <mc:Fallback>
                <p:oleObj name="Equation" r:id="rId9" imgW="1955520" imgH="368280" progId="Equation.DSMT4">
                  <p:embed/>
                  <p:pic>
                    <p:nvPicPr>
                      <p:cNvPr id="2" name="Object 1"/>
                      <p:cNvPicPr>
                        <a:picLocks noChangeAspect="1" noChangeArrowheads="1"/>
                      </p:cNvPicPr>
                      <p:nvPr/>
                    </p:nvPicPr>
                    <p:blipFill>
                      <a:blip r:embed="rId10"/>
                      <a:srcRect/>
                      <a:stretch>
                        <a:fillRect/>
                      </a:stretch>
                    </p:blipFill>
                    <p:spPr bwMode="auto">
                      <a:xfrm>
                        <a:off x="1930400" y="1971675"/>
                        <a:ext cx="48006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58034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500"/>
                                        <p:tgtEl>
                                          <p:spTgt spid="13"/>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20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200"/>
                            </p:stCondLst>
                            <p:childTnLst>
                              <p:par>
                                <p:cTn id="23" presetID="1" presetClass="entr" presetSubtype="0" fill="hold" grpId="0" nodeType="afterEffect">
                                  <p:stCondLst>
                                    <p:cond delay="200"/>
                                  </p:stCondLst>
                                  <p:childTnLst>
                                    <p:set>
                                      <p:cBhvr>
                                        <p:cTn id="24" dur="1" fill="hold">
                                          <p:stCondLst>
                                            <p:cond delay="0"/>
                                          </p:stCondLst>
                                        </p:cTn>
                                        <p:tgtEl>
                                          <p:spTgt spid="19"/>
                                        </p:tgtEl>
                                        <p:attrNameLst>
                                          <p:attrName>style.visibility</p:attrName>
                                        </p:attrNameLst>
                                      </p:cBhvr>
                                      <p:to>
                                        <p:strVal val="visible"/>
                                      </p:to>
                                    </p:set>
                                  </p:childTnLst>
                                </p:cTn>
                              </p:par>
                            </p:childTnLst>
                          </p:cTn>
                        </p:par>
                        <p:par>
                          <p:cTn id="25" fill="hold">
                            <p:stCondLst>
                              <p:cond delay="400"/>
                            </p:stCondLst>
                            <p:childTnLst>
                              <p:par>
                                <p:cTn id="26" presetID="1" presetClass="entr" presetSubtype="0" fill="hold" grpId="0" nodeType="afterEffect">
                                  <p:stCondLst>
                                    <p:cond delay="200"/>
                                  </p:stCondLst>
                                  <p:childTnLst>
                                    <p:set>
                                      <p:cBhvr>
                                        <p:cTn id="27" dur="1" fill="hold">
                                          <p:stCondLst>
                                            <p:cond delay="0"/>
                                          </p:stCondLst>
                                        </p:cTn>
                                        <p:tgtEl>
                                          <p:spTgt spid="20"/>
                                        </p:tgtEl>
                                        <p:attrNameLst>
                                          <p:attrName>style.visibility</p:attrName>
                                        </p:attrNameLst>
                                      </p:cBhvr>
                                      <p:to>
                                        <p:strVal val="visible"/>
                                      </p:to>
                                    </p:set>
                                  </p:childTnLst>
                                </p:cTn>
                              </p:par>
                            </p:childTnLst>
                          </p:cTn>
                        </p:par>
                        <p:par>
                          <p:cTn id="28" fill="hold">
                            <p:stCondLst>
                              <p:cond delay="600"/>
                            </p:stCondLst>
                            <p:childTnLst>
                              <p:par>
                                <p:cTn id="29" presetID="1" presetClass="entr" presetSubtype="0" fill="hold" grpId="0" nodeType="afterEffect">
                                  <p:stCondLst>
                                    <p:cond delay="200"/>
                                  </p:stCondLst>
                                  <p:childTnLst>
                                    <p:set>
                                      <p:cBhvr>
                                        <p:cTn id="30" dur="1" fill="hold">
                                          <p:stCondLst>
                                            <p:cond delay="0"/>
                                          </p:stCondLst>
                                        </p:cTn>
                                        <p:tgtEl>
                                          <p:spTgt spid="21"/>
                                        </p:tgtEl>
                                        <p:attrNameLst>
                                          <p:attrName>style.visibility</p:attrName>
                                        </p:attrNameLst>
                                      </p:cBhvr>
                                      <p:to>
                                        <p:strVal val="visible"/>
                                      </p:to>
                                    </p:set>
                                  </p:childTnLst>
                                </p:cTn>
                              </p:par>
                            </p:childTnLst>
                          </p:cTn>
                        </p:par>
                        <p:par>
                          <p:cTn id="31" fill="hold">
                            <p:stCondLst>
                              <p:cond delay="800"/>
                            </p:stCondLst>
                            <p:childTnLst>
                              <p:par>
                                <p:cTn id="32" presetID="1" presetClass="entr" presetSubtype="0" fill="hold" grpId="0" nodeType="afterEffect">
                                  <p:stCondLst>
                                    <p:cond delay="200"/>
                                  </p:stCondLst>
                                  <p:childTnLst>
                                    <p:set>
                                      <p:cBhvr>
                                        <p:cTn id="3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4" grpId="0" animBg="1"/>
      <p:bldP spid="17" grpId="0" animBg="1"/>
      <p:bldP spid="18" grpId="0" animBg="1"/>
      <p:bldP spid="19" grpId="0" animBg="1"/>
      <p:bldP spid="20" grpId="0" animBg="1"/>
      <p:bldP spid="21"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9FA31-E0CD-417E-B0B6-12896864B8A2}"/>
              </a:ext>
            </a:extLst>
          </p:cNvPr>
          <p:cNvSpPr>
            <a:spLocks noGrp="1"/>
          </p:cNvSpPr>
          <p:nvPr>
            <p:ph type="title"/>
          </p:nvPr>
        </p:nvSpPr>
        <p:spPr/>
        <p:txBody>
          <a:bodyPr/>
          <a:lstStyle/>
          <a:p>
            <a:r>
              <a:rPr lang="en-US" dirty="0"/>
              <a:t>Policy function approximations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B7AEAF52-36E8-429A-892D-AA292D76F507}"/>
                  </a:ext>
                </a:extLst>
              </p:cNvPr>
              <p:cNvSpPr>
                <a:spLocks noGrp="1"/>
              </p:cNvSpPr>
              <p:nvPr>
                <p:ph idx="1"/>
              </p:nvPr>
            </p:nvSpPr>
            <p:spPr>
              <a:xfrm>
                <a:off x="685800" y="1143000"/>
                <a:ext cx="8160136" cy="4953000"/>
              </a:xfrm>
            </p:spPr>
            <p:txBody>
              <a:bodyPr/>
              <a:lstStyle/>
              <a:p>
                <a:r>
                  <a:rPr lang="en-US" dirty="0"/>
                  <a:t>How do we search for the best </a:t>
                </a:r>
                <a14:m>
                  <m:oMath xmlns:m="http://schemas.openxmlformats.org/officeDocument/2006/math">
                    <m:r>
                      <a:rPr lang="en-US" b="0" i="1" smtClean="0">
                        <a:latin typeface="Cambria Math" panose="02040503050406030204" pitchFamily="18" charset="0"/>
                      </a:rPr>
                      <m:t>𝜃</m:t>
                    </m:r>
                    <m:r>
                      <a:rPr lang="en-US" b="0" i="1" smtClean="0">
                        <a:latin typeface="Cambria Math" panose="02040503050406030204" pitchFamily="18" charset="0"/>
                      </a:rPr>
                      <m:t>?</m:t>
                    </m:r>
                  </m:oMath>
                </a14:m>
                <a:endParaRPr lang="en-US" dirty="0"/>
              </a:p>
              <a:p>
                <a:pPr lvl="1"/>
                <a:r>
                  <a:rPr lang="en-US" dirty="0"/>
                  <a:t>Derivative-based</a:t>
                </a:r>
              </a:p>
              <a:p>
                <a:pPr lvl="2"/>
                <a:r>
                  <a:rPr lang="en-US" sz="2400" dirty="0"/>
                  <a:t>Use classical stochastic gradient methods:</a:t>
                </a:r>
              </a:p>
              <a:p>
                <a:pPr lvl="2"/>
                <a:endParaRPr lang="en-US" sz="2400" dirty="0"/>
              </a:p>
              <a:p>
                <a:pPr lvl="2"/>
                <a:endParaRPr lang="en-US" sz="2400" dirty="0"/>
              </a:p>
              <a:p>
                <a:pPr lvl="2"/>
                <a:r>
                  <a:rPr lang="en-US" sz="2400" dirty="0"/>
                  <a:t>The gradient </a:t>
                </a:r>
                <a14:m>
                  <m:oMath xmlns:m="http://schemas.openxmlformats.org/officeDocument/2006/math">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m:t>
                        </m:r>
                      </m:e>
                      <m:sub>
                        <m:r>
                          <a:rPr lang="en-US" sz="2400" b="0" i="1" smtClean="0">
                            <a:latin typeface="Cambria Math" panose="02040503050406030204" pitchFamily="18" charset="0"/>
                          </a:rPr>
                          <m:t>𝜃</m:t>
                        </m:r>
                      </m:sub>
                    </m:sSub>
                    <m:r>
                      <a:rPr lang="en-US" sz="2400" b="0" i="1" smtClean="0">
                        <a:latin typeface="Cambria Math" panose="02040503050406030204" pitchFamily="18" charset="0"/>
                      </a:rPr>
                      <m:t>𝐹</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m:t>
                        </m:r>
                        <m:r>
                          <a:rPr lang="en-US" sz="2400" b="0" i="1" smtClean="0">
                            <a:latin typeface="Cambria Math" panose="02040503050406030204" pitchFamily="18" charset="0"/>
                          </a:rPr>
                          <m:t>𝜃</m:t>
                        </m:r>
                      </m:e>
                      <m:sup>
                        <m:r>
                          <a:rPr lang="en-US" sz="2400" b="0" i="1" smtClean="0">
                            <a:latin typeface="Cambria Math" panose="02040503050406030204" pitchFamily="18" charset="0"/>
                          </a:rPr>
                          <m:t>𝑛</m:t>
                        </m:r>
                      </m:sup>
                    </m:sSup>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𝑊</m:t>
                        </m:r>
                      </m:e>
                      <m:sup>
                        <m:r>
                          <a:rPr lang="en-US" sz="2400" b="0" i="1" smtClean="0">
                            <a:latin typeface="Cambria Math" panose="02040503050406030204" pitchFamily="18" charset="0"/>
                          </a:rPr>
                          <m:t>𝑛</m:t>
                        </m:r>
                        <m:r>
                          <a:rPr lang="en-US" sz="2400" b="0" i="1" smtClean="0">
                            <a:latin typeface="Cambria Math" panose="02040503050406030204" pitchFamily="18" charset="0"/>
                          </a:rPr>
                          <m:t>+1</m:t>
                        </m:r>
                      </m:sup>
                    </m:sSup>
                    <m:r>
                      <a:rPr lang="en-US" sz="2400" b="0" i="1" smtClean="0">
                        <a:latin typeface="Cambria Math" panose="02040503050406030204" pitchFamily="18" charset="0"/>
                      </a:rPr>
                      <m:t>)</m:t>
                    </m:r>
                  </m:oMath>
                </a14:m>
                <a:r>
                  <a:rPr lang="en-US" sz="2400" dirty="0"/>
                  <a:t> may be computed analytically, but more often it is computed numerically.</a:t>
                </a:r>
              </a:p>
              <a:p>
                <a:pPr lvl="2"/>
                <a:endParaRPr lang="en-US" sz="1400" dirty="0"/>
              </a:p>
              <a:p>
                <a:pPr lvl="1"/>
                <a:r>
                  <a:rPr lang="en-US" dirty="0"/>
                  <a:t>Derivative-free</a:t>
                </a:r>
              </a:p>
              <a:p>
                <a:pPr lvl="2"/>
                <a:r>
                  <a:rPr lang="en-US" sz="2400" dirty="0"/>
                  <a:t>Build a belief model </a:t>
                </a:r>
                <a14:m>
                  <m:oMath xmlns:m="http://schemas.openxmlformats.org/officeDocument/2006/math">
                    <m:acc>
                      <m:accPr>
                        <m:chr m:val="̅"/>
                        <m:ctrlPr>
                          <a:rPr lang="en-US" sz="2400" i="1" smtClean="0">
                            <a:latin typeface="Cambria Math" panose="02040503050406030204" pitchFamily="18" charset="0"/>
                          </a:rPr>
                        </m:ctrlPr>
                      </m:accPr>
                      <m:e>
                        <m:r>
                          <a:rPr lang="en-US" sz="2400" b="0" i="1" smtClean="0">
                            <a:latin typeface="Cambria Math" panose="02040503050406030204" pitchFamily="18" charset="0"/>
                          </a:rPr>
                          <m:t>𝐹</m:t>
                        </m:r>
                      </m:e>
                    </m:acc>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𝜃</m:t>
                        </m:r>
                      </m:e>
                    </m:d>
                    <m:r>
                      <a:rPr lang="en-US" sz="2400" b="0" i="1" smtClean="0">
                        <a:latin typeface="Cambria Math" panose="02040503050406030204" pitchFamily="18" charset="0"/>
                      </a:rPr>
                      <m:t>≈</m:t>
                    </m:r>
                    <m:r>
                      <a:rPr lang="en-US" sz="2400" b="0" i="1" smtClean="0">
                        <a:latin typeface="Cambria Math" panose="02040503050406030204" pitchFamily="18" charset="0"/>
                      </a:rPr>
                      <m:t>𝔼</m:t>
                    </m:r>
                    <m:r>
                      <a:rPr lang="en-US" sz="2400" b="0" i="1" smtClean="0">
                        <a:latin typeface="Cambria Math" panose="02040503050406030204" pitchFamily="18" charset="0"/>
                      </a:rPr>
                      <m:t>𝐹</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𝜃</m:t>
                        </m:r>
                        <m:r>
                          <a:rPr lang="en-US" sz="2400" b="0" i="1" smtClean="0">
                            <a:latin typeface="Cambria Math" panose="02040503050406030204" pitchFamily="18" charset="0"/>
                          </a:rPr>
                          <m:t>,</m:t>
                        </m:r>
                        <m:r>
                          <a:rPr lang="en-US" sz="2400" b="0" i="1" smtClean="0">
                            <a:latin typeface="Cambria Math" panose="02040503050406030204" pitchFamily="18" charset="0"/>
                          </a:rPr>
                          <m:t>𝑊</m:t>
                        </m:r>
                      </m:e>
                    </m:d>
                  </m:oMath>
                </a14:m>
                <a:r>
                  <a:rPr lang="en-US" sz="2400" dirty="0"/>
                  <a:t> that approximates our function.</a:t>
                </a:r>
              </a:p>
              <a:p>
                <a:pPr lvl="2"/>
                <a:endParaRPr lang="en-US" sz="1600" dirty="0"/>
              </a:p>
              <a:p>
                <a:pPr lvl="1"/>
                <a:r>
                  <a:rPr lang="en-US" dirty="0"/>
                  <a:t>Both of these approaches are sequential decision problems!</a:t>
                </a:r>
              </a:p>
            </p:txBody>
          </p:sp>
        </mc:Choice>
        <mc:Fallback>
          <p:sp>
            <p:nvSpPr>
              <p:cNvPr id="3" name="Content Placeholder 2">
                <a:extLst>
                  <a:ext uri="{FF2B5EF4-FFF2-40B4-BE49-F238E27FC236}">
                    <a16:creationId xmlns:a16="http://schemas.microsoft.com/office/drawing/2014/main" id="{B7AEAF52-36E8-429A-892D-AA292D76F507}"/>
                  </a:ext>
                </a:extLst>
              </p:cNvPr>
              <p:cNvSpPr>
                <a:spLocks noGrp="1" noRot="1" noChangeAspect="1" noMove="1" noResize="1" noEditPoints="1" noAdjustHandles="1" noChangeArrowheads="1" noChangeShapeType="1" noTextEdit="1"/>
              </p:cNvSpPr>
              <p:nvPr>
                <p:ph idx="1"/>
              </p:nvPr>
            </p:nvSpPr>
            <p:spPr>
              <a:xfrm>
                <a:off x="685800" y="1143000"/>
                <a:ext cx="8160136" cy="4953000"/>
              </a:xfrm>
              <a:blipFill>
                <a:blip r:embed="rId3"/>
                <a:stretch>
                  <a:fillRect t="-1355" r="-747" b="-739"/>
                </a:stretch>
              </a:blipFill>
            </p:spPr>
            <p:txBody>
              <a:bodyPr/>
              <a:lstStyle/>
              <a:p>
                <a:r>
                  <a:rPr lang="en-US">
                    <a:noFill/>
                  </a:rPr>
                  <a:t> </a:t>
                </a:r>
              </a:p>
            </p:txBody>
          </p:sp>
        </mc:Fallback>
      </mc:AlternateContent>
      <p:graphicFrame>
        <p:nvGraphicFramePr>
          <p:cNvPr id="4" name="Object 3">
            <a:extLst>
              <a:ext uri="{FF2B5EF4-FFF2-40B4-BE49-F238E27FC236}">
                <a16:creationId xmlns:a16="http://schemas.microsoft.com/office/drawing/2014/main" id="{B531A4D5-03A4-4B14-96E8-728AAEF28A19}"/>
              </a:ext>
            </a:extLst>
          </p:cNvPr>
          <p:cNvGraphicFramePr>
            <a:graphicFrameLocks noChangeAspect="1"/>
          </p:cNvGraphicFramePr>
          <p:nvPr>
            <p:extLst>
              <p:ext uri="{D42A27DB-BD31-4B8C-83A1-F6EECF244321}">
                <p14:modId xmlns:p14="http://schemas.microsoft.com/office/powerpoint/2010/main" val="2461163448"/>
              </p:ext>
            </p:extLst>
          </p:nvPr>
        </p:nvGraphicFramePr>
        <p:xfrm>
          <a:off x="2660711" y="2580267"/>
          <a:ext cx="3436973" cy="473206"/>
        </p:xfrm>
        <a:graphic>
          <a:graphicData uri="http://schemas.openxmlformats.org/presentationml/2006/ole">
            <mc:AlternateContent xmlns:mc="http://schemas.openxmlformats.org/markup-compatibility/2006">
              <mc:Choice xmlns:v="urn:schemas-microsoft-com:vml" Requires="v">
                <p:oleObj spid="_x0000_s2484302" name="Equation" r:id="rId4" imgW="1752480" imgH="241200" progId="Equation.DSMT4">
                  <p:embed/>
                </p:oleObj>
              </mc:Choice>
              <mc:Fallback>
                <p:oleObj name="Equation" r:id="rId4" imgW="1752480" imgH="241200" progId="Equation.DSMT4">
                  <p:embed/>
                  <p:pic>
                    <p:nvPicPr>
                      <p:cNvPr id="0" name=""/>
                      <p:cNvPicPr/>
                      <p:nvPr/>
                    </p:nvPicPr>
                    <p:blipFill>
                      <a:blip r:embed="rId5"/>
                      <a:stretch>
                        <a:fillRect/>
                      </a:stretch>
                    </p:blipFill>
                    <p:spPr>
                      <a:xfrm>
                        <a:off x="2660711" y="2580267"/>
                        <a:ext cx="3436973" cy="473206"/>
                      </a:xfrm>
                      <a:prstGeom prst="rect">
                        <a:avLst/>
                      </a:prstGeom>
                    </p:spPr>
                  </p:pic>
                </p:oleObj>
              </mc:Fallback>
            </mc:AlternateContent>
          </a:graphicData>
        </a:graphic>
      </p:graphicFrame>
    </p:spTree>
    <p:extLst>
      <p:ext uri="{BB962C8B-B14F-4D97-AF65-F5344CB8AC3E}">
        <p14:creationId xmlns:p14="http://schemas.microsoft.com/office/powerpoint/2010/main" val="157089019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PFAs for energy storage</a:t>
            </a:r>
          </a:p>
        </p:txBody>
      </p:sp>
      <p:sp>
        <p:nvSpPr>
          <p:cNvPr id="4101" name="Rectangle 5"/>
          <p:cNvSpPr>
            <a:spLocks noGrp="1" noChangeArrowheads="1"/>
          </p:cNvSpPr>
          <p:nvPr>
            <p:ph type="subTitle" idx="1"/>
          </p:nvPr>
        </p:nvSpPr>
        <p:spPr/>
        <p:txBody>
          <a:bodyPr/>
          <a:lstStyle/>
          <a:p>
            <a:r>
              <a:rPr lang="en-US" dirty="0"/>
              <a:t> </a:t>
            </a:r>
          </a:p>
        </p:txBody>
      </p:sp>
      <p:sp>
        <p:nvSpPr>
          <p:cNvPr id="7" name="Rectangle 5"/>
          <p:cNvSpPr txBox="1">
            <a:spLocks noChangeArrowheads="1"/>
          </p:cNvSpPr>
          <p:nvPr/>
        </p:nvSpPr>
        <p:spPr bwMode="auto">
          <a:xfrm>
            <a:off x="1055077" y="3978275"/>
            <a:ext cx="703384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0000"/>
              <a:buFontTx/>
              <a:buNone/>
              <a:defRPr sz="2800">
                <a:solidFill>
                  <a:schemeClr val="tx1"/>
                </a:solidFill>
                <a:latin typeface="+mn-lt"/>
                <a:ea typeface="+mn-ea"/>
                <a:cs typeface="+mn-cs"/>
              </a:defRPr>
            </a:lvl1pPr>
            <a:lvl2pPr marL="457200" indent="0" algn="ctr" rtl="0" eaLnBrk="0" fontAlgn="base" hangingPunct="0">
              <a:spcBef>
                <a:spcPct val="20000"/>
              </a:spcBef>
              <a:spcAft>
                <a:spcPct val="0"/>
              </a:spcAft>
              <a:buNone/>
              <a:defRPr sz="2400">
                <a:solidFill>
                  <a:schemeClr val="tx1"/>
                </a:solidFill>
                <a:latin typeface="+mn-lt"/>
              </a:defRPr>
            </a:lvl2pPr>
            <a:lvl3pPr marL="914400" indent="0" algn="ctr" rtl="0" eaLnBrk="0" fontAlgn="base" hangingPunct="0">
              <a:spcBef>
                <a:spcPct val="0"/>
              </a:spcBef>
              <a:spcAft>
                <a:spcPct val="0"/>
              </a:spcAft>
              <a:buNone/>
              <a:defRPr sz="2000">
                <a:solidFill>
                  <a:schemeClr val="tx1"/>
                </a:solidFill>
                <a:latin typeface="+mn-lt"/>
              </a:defRPr>
            </a:lvl3pPr>
            <a:lvl4pPr marL="1371600" indent="0" algn="ctr" rtl="0" eaLnBrk="0" fontAlgn="base" hangingPunct="0">
              <a:spcBef>
                <a:spcPct val="0"/>
              </a:spcBef>
              <a:spcAft>
                <a:spcPct val="0"/>
              </a:spcAft>
              <a:buNone/>
              <a:defRPr sz="2000">
                <a:solidFill>
                  <a:schemeClr val="tx1"/>
                </a:solidFill>
                <a:latin typeface="+mn-lt"/>
              </a:defRPr>
            </a:lvl4pPr>
            <a:lvl5pPr marL="1828800" indent="0" algn="ctr" rtl="0" eaLnBrk="0" fontAlgn="base" hangingPunct="0">
              <a:spcBef>
                <a:spcPct val="0"/>
              </a:spcBef>
              <a:spcAft>
                <a:spcPct val="0"/>
              </a:spcAft>
              <a:buNone/>
              <a:defRPr sz="2000">
                <a:solidFill>
                  <a:schemeClr val="tx1"/>
                </a:solidFill>
                <a:latin typeface="+mn-lt"/>
              </a:defRPr>
            </a:lvl5pPr>
            <a:lvl6pPr marL="2286000" indent="0" algn="ctr" rtl="0" eaLnBrk="0" fontAlgn="base" hangingPunct="0">
              <a:spcBef>
                <a:spcPct val="0"/>
              </a:spcBef>
              <a:spcAft>
                <a:spcPct val="0"/>
              </a:spcAft>
              <a:buNone/>
              <a:defRPr sz="2000">
                <a:solidFill>
                  <a:schemeClr val="tx1"/>
                </a:solidFill>
                <a:latin typeface="+mn-lt"/>
              </a:defRPr>
            </a:lvl6pPr>
            <a:lvl7pPr marL="2743200" indent="0" algn="ctr" rtl="0" eaLnBrk="0" fontAlgn="base" hangingPunct="0">
              <a:spcBef>
                <a:spcPct val="0"/>
              </a:spcBef>
              <a:spcAft>
                <a:spcPct val="0"/>
              </a:spcAft>
              <a:buNone/>
              <a:defRPr sz="2000">
                <a:solidFill>
                  <a:schemeClr val="tx1"/>
                </a:solidFill>
                <a:latin typeface="+mn-lt"/>
              </a:defRPr>
            </a:lvl7pPr>
            <a:lvl8pPr marL="3200400" indent="0" algn="ctr" rtl="0" eaLnBrk="0" fontAlgn="base" hangingPunct="0">
              <a:spcBef>
                <a:spcPct val="0"/>
              </a:spcBef>
              <a:spcAft>
                <a:spcPct val="0"/>
              </a:spcAft>
              <a:buNone/>
              <a:defRPr sz="2000">
                <a:solidFill>
                  <a:schemeClr val="tx1"/>
                </a:solidFill>
                <a:latin typeface="+mn-lt"/>
              </a:defRPr>
            </a:lvl8pPr>
            <a:lvl9pPr marL="3657600" indent="0" algn="ctr" rtl="0" eaLnBrk="0" fontAlgn="base" hangingPunct="0">
              <a:spcBef>
                <a:spcPct val="0"/>
              </a:spcBef>
              <a:spcAft>
                <a:spcPct val="0"/>
              </a:spcAft>
              <a:buNone/>
              <a:defRPr sz="2000">
                <a:solidFill>
                  <a:schemeClr val="tx1"/>
                </a:solidFill>
                <a:latin typeface="+mn-lt"/>
              </a:defRPr>
            </a:lvl9pPr>
          </a:lstStyle>
          <a:p>
            <a:r>
              <a:rPr lang="en-US" i="0" kern="0" dirty="0"/>
              <a:t>A more complex energy storage problem in Brazil</a:t>
            </a:r>
          </a:p>
        </p:txBody>
      </p:sp>
    </p:spTree>
    <p:extLst>
      <p:ext uri="{BB962C8B-B14F-4D97-AF65-F5344CB8AC3E}">
        <p14:creationId xmlns:p14="http://schemas.microsoft.com/office/powerpoint/2010/main" val="276289822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9B98D-B4E3-47FA-B8F7-93596B23A365}"/>
              </a:ext>
            </a:extLst>
          </p:cNvPr>
          <p:cNvSpPr>
            <a:spLocks noGrp="1"/>
          </p:cNvSpPr>
          <p:nvPr>
            <p:ph type="title"/>
          </p:nvPr>
        </p:nvSpPr>
        <p:spPr/>
        <p:txBody>
          <a:bodyPr/>
          <a:lstStyle/>
          <a:p>
            <a:r>
              <a:rPr lang="en-US" dirty="0"/>
              <a:t>Policy function approximation</a:t>
            </a:r>
          </a:p>
        </p:txBody>
      </p:sp>
      <p:sp>
        <p:nvSpPr>
          <p:cNvPr id="3" name="Content Placeholder 2">
            <a:extLst>
              <a:ext uri="{FF2B5EF4-FFF2-40B4-BE49-F238E27FC236}">
                <a16:creationId xmlns:a16="http://schemas.microsoft.com/office/drawing/2014/main" id="{56143F76-E9CE-4B26-A7A9-BA7DAB24F8E2}"/>
              </a:ext>
            </a:extLst>
          </p:cNvPr>
          <p:cNvSpPr>
            <a:spLocks noGrp="1"/>
          </p:cNvSpPr>
          <p:nvPr>
            <p:ph idx="1"/>
          </p:nvPr>
        </p:nvSpPr>
        <p:spPr/>
        <p:txBody>
          <a:bodyPr/>
          <a:lstStyle/>
          <a:p>
            <a:r>
              <a:rPr lang="en-US" dirty="0"/>
              <a:t>For our energy system:</a:t>
            </a:r>
          </a:p>
          <a:p>
            <a:endParaRPr lang="en-US" dirty="0"/>
          </a:p>
          <a:p>
            <a:endParaRPr lang="en-US" dirty="0"/>
          </a:p>
          <a:p>
            <a:endParaRPr lang="en-US" dirty="0"/>
          </a:p>
          <a:p>
            <a:pPr lvl="1"/>
            <a:endParaRPr lang="en-US" dirty="0"/>
          </a:p>
          <a:p>
            <a:pPr lvl="1"/>
            <a:r>
              <a:rPr lang="en-US" dirty="0"/>
              <a:t>A possible PFA</a:t>
            </a:r>
          </a:p>
        </p:txBody>
      </p:sp>
      <p:pic>
        <p:nvPicPr>
          <p:cNvPr id="4" name="Picture 3">
            <a:extLst>
              <a:ext uri="{FF2B5EF4-FFF2-40B4-BE49-F238E27FC236}">
                <a16:creationId xmlns:a16="http://schemas.microsoft.com/office/drawing/2014/main" id="{C929F530-4A68-486A-A6E1-0205D39F910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050802" y="4105765"/>
            <a:ext cx="6130809" cy="27118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E05848FB-7DC3-40A0-B713-B23B57082EBD}"/>
              </a:ext>
            </a:extLst>
          </p:cNvPr>
          <p:cNvPicPr>
            <a:picLocks noChangeAspect="1"/>
          </p:cNvPicPr>
          <p:nvPr/>
        </p:nvPicPr>
        <p:blipFill>
          <a:blip r:embed="rId4"/>
          <a:stretch>
            <a:fillRect/>
          </a:stretch>
        </p:blipFill>
        <p:spPr>
          <a:xfrm>
            <a:off x="2007079" y="1675247"/>
            <a:ext cx="4819720" cy="1861747"/>
          </a:xfrm>
          <a:prstGeom prst="rect">
            <a:avLst/>
          </a:prstGeom>
        </p:spPr>
      </p:pic>
      <p:grpSp>
        <p:nvGrpSpPr>
          <p:cNvPr id="38" name="Group 37">
            <a:extLst>
              <a:ext uri="{FF2B5EF4-FFF2-40B4-BE49-F238E27FC236}">
                <a16:creationId xmlns:a16="http://schemas.microsoft.com/office/drawing/2014/main" id="{5786E9CF-E6FD-444B-B19C-F031368FF275}"/>
              </a:ext>
            </a:extLst>
          </p:cNvPr>
          <p:cNvGrpSpPr/>
          <p:nvPr/>
        </p:nvGrpSpPr>
        <p:grpSpPr>
          <a:xfrm>
            <a:off x="3564206" y="3540510"/>
            <a:ext cx="3559862" cy="3225719"/>
            <a:chOff x="3564206" y="3540510"/>
            <a:chExt cx="3559862" cy="3225719"/>
          </a:xfrm>
        </p:grpSpPr>
        <p:sp>
          <p:nvSpPr>
            <p:cNvPr id="6" name="Oval 5">
              <a:extLst>
                <a:ext uri="{FF2B5EF4-FFF2-40B4-BE49-F238E27FC236}">
                  <a16:creationId xmlns:a16="http://schemas.microsoft.com/office/drawing/2014/main" id="{042AB5D1-D771-4A95-AB5A-C408469B808F}"/>
                </a:ext>
              </a:extLst>
            </p:cNvPr>
            <p:cNvSpPr/>
            <p:nvPr/>
          </p:nvSpPr>
          <p:spPr>
            <a:xfrm>
              <a:off x="6441215" y="4304248"/>
              <a:ext cx="404154" cy="818413"/>
            </a:xfrm>
            <a:prstGeom prst="ellipse">
              <a:avLst/>
            </a:prstGeom>
            <a:ln w="1270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 name="Oval 6">
              <a:extLst>
                <a:ext uri="{FF2B5EF4-FFF2-40B4-BE49-F238E27FC236}">
                  <a16:creationId xmlns:a16="http://schemas.microsoft.com/office/drawing/2014/main" id="{F9D586BC-0A0C-4417-B09E-359CCDF17E0D}"/>
                </a:ext>
              </a:extLst>
            </p:cNvPr>
            <p:cNvSpPr/>
            <p:nvPr/>
          </p:nvSpPr>
          <p:spPr>
            <a:xfrm>
              <a:off x="6719914" y="5416516"/>
              <a:ext cx="404154" cy="818413"/>
            </a:xfrm>
            <a:prstGeom prst="ellipse">
              <a:avLst/>
            </a:prstGeom>
            <a:ln w="1270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8" name="Oval 7">
              <a:extLst>
                <a:ext uri="{FF2B5EF4-FFF2-40B4-BE49-F238E27FC236}">
                  <a16:creationId xmlns:a16="http://schemas.microsoft.com/office/drawing/2014/main" id="{7A190470-262F-4B3F-89B4-59DDEB0C4ED1}"/>
                </a:ext>
              </a:extLst>
            </p:cNvPr>
            <p:cNvSpPr/>
            <p:nvPr/>
          </p:nvSpPr>
          <p:spPr>
            <a:xfrm>
              <a:off x="6124627" y="5947816"/>
              <a:ext cx="404154" cy="818413"/>
            </a:xfrm>
            <a:prstGeom prst="ellipse">
              <a:avLst/>
            </a:prstGeom>
            <a:ln w="1270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2" name="Oval 11">
              <a:extLst>
                <a:ext uri="{FF2B5EF4-FFF2-40B4-BE49-F238E27FC236}">
                  <a16:creationId xmlns:a16="http://schemas.microsoft.com/office/drawing/2014/main" id="{36948748-E397-4C3D-9F3C-A5FD76B047B3}"/>
                </a:ext>
              </a:extLst>
            </p:cNvPr>
            <p:cNvSpPr/>
            <p:nvPr/>
          </p:nvSpPr>
          <p:spPr>
            <a:xfrm>
              <a:off x="5121658" y="4462223"/>
              <a:ext cx="404154" cy="391097"/>
            </a:xfrm>
            <a:prstGeom prst="ellipse">
              <a:avLst/>
            </a:prstGeom>
            <a:ln w="1270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3" name="Oval 12">
              <a:extLst>
                <a:ext uri="{FF2B5EF4-FFF2-40B4-BE49-F238E27FC236}">
                  <a16:creationId xmlns:a16="http://schemas.microsoft.com/office/drawing/2014/main" id="{3545051B-AD68-4C81-A915-4D5D135307ED}"/>
                </a:ext>
              </a:extLst>
            </p:cNvPr>
            <p:cNvSpPr/>
            <p:nvPr/>
          </p:nvSpPr>
          <p:spPr>
            <a:xfrm>
              <a:off x="4220267" y="5239092"/>
              <a:ext cx="404154" cy="391097"/>
            </a:xfrm>
            <a:prstGeom prst="ellipse">
              <a:avLst/>
            </a:prstGeom>
            <a:ln w="1270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4" name="Oval 13">
              <a:extLst>
                <a:ext uri="{FF2B5EF4-FFF2-40B4-BE49-F238E27FC236}">
                  <a16:creationId xmlns:a16="http://schemas.microsoft.com/office/drawing/2014/main" id="{DE684FBA-A582-40B8-AE74-D0602145C876}"/>
                </a:ext>
              </a:extLst>
            </p:cNvPr>
            <p:cNvSpPr/>
            <p:nvPr/>
          </p:nvSpPr>
          <p:spPr>
            <a:xfrm>
              <a:off x="3564206" y="5525306"/>
              <a:ext cx="404154" cy="391097"/>
            </a:xfrm>
            <a:prstGeom prst="ellipse">
              <a:avLst/>
            </a:prstGeom>
            <a:ln w="1270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5" name="Oval 14">
              <a:extLst>
                <a:ext uri="{FF2B5EF4-FFF2-40B4-BE49-F238E27FC236}">
                  <a16:creationId xmlns:a16="http://schemas.microsoft.com/office/drawing/2014/main" id="{62D3503E-E1AF-4802-B305-BDAE50F662A3}"/>
                </a:ext>
              </a:extLst>
            </p:cNvPr>
            <p:cNvSpPr/>
            <p:nvPr/>
          </p:nvSpPr>
          <p:spPr>
            <a:xfrm>
              <a:off x="4396828" y="6107028"/>
              <a:ext cx="404154" cy="391097"/>
            </a:xfrm>
            <a:prstGeom prst="ellipse">
              <a:avLst/>
            </a:prstGeom>
            <a:ln w="1270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6" name="TextBox 15">
              <a:extLst>
                <a:ext uri="{FF2B5EF4-FFF2-40B4-BE49-F238E27FC236}">
                  <a16:creationId xmlns:a16="http://schemas.microsoft.com/office/drawing/2014/main" id="{999A4E9F-8ED4-4C72-9334-81DC118EF362}"/>
                </a:ext>
              </a:extLst>
            </p:cNvPr>
            <p:cNvSpPr txBox="1"/>
            <p:nvPr/>
          </p:nvSpPr>
          <p:spPr>
            <a:xfrm>
              <a:off x="4109226" y="3540510"/>
              <a:ext cx="2201821" cy="400110"/>
            </a:xfrm>
            <a:prstGeom prst="rect">
              <a:avLst/>
            </a:prstGeom>
            <a:noFill/>
            <a:ln w="12700">
              <a:solidFill>
                <a:srgbClr val="0000FF"/>
              </a:solidFill>
            </a:ln>
          </p:spPr>
          <p:txBody>
            <a:bodyPr wrap="none" rtlCol="0">
              <a:spAutoFit/>
            </a:bodyPr>
            <a:lstStyle/>
            <a:p>
              <a:pPr algn="l"/>
              <a:r>
                <a:rPr lang="en-US" sz="2000" i="0" dirty="0">
                  <a:solidFill>
                    <a:srgbClr val="0033CC"/>
                  </a:solidFill>
                </a:rPr>
                <a:t>Tunable parameters</a:t>
              </a:r>
            </a:p>
          </p:txBody>
        </p:sp>
        <p:cxnSp>
          <p:nvCxnSpPr>
            <p:cNvPr id="18" name="Straight Arrow Connector 17">
              <a:extLst>
                <a:ext uri="{FF2B5EF4-FFF2-40B4-BE49-F238E27FC236}">
                  <a16:creationId xmlns:a16="http://schemas.microsoft.com/office/drawing/2014/main" id="{B7AA3533-107B-4D76-B0A1-70915221553F}"/>
                </a:ext>
              </a:extLst>
            </p:cNvPr>
            <p:cNvCxnSpPr>
              <a:stCxn id="16" idx="2"/>
              <a:endCxn id="12" idx="0"/>
            </p:cNvCxnSpPr>
            <p:nvPr/>
          </p:nvCxnSpPr>
          <p:spPr bwMode="auto">
            <a:xfrm>
              <a:off x="5210137" y="3940620"/>
              <a:ext cx="113598" cy="521603"/>
            </a:xfrm>
            <a:prstGeom prst="straightConnector1">
              <a:avLst/>
            </a:prstGeom>
            <a:noFill/>
            <a:ln w="12700" cap="flat" cmpd="sng" algn="ctr">
              <a:solidFill>
                <a:srgbClr val="0000FF"/>
              </a:solidFill>
              <a:prstDash val="solid"/>
              <a:round/>
              <a:headEnd type="none" w="med" len="med"/>
              <a:tailEnd type="arrow" w="med" len="med"/>
            </a:ln>
            <a:effectLst/>
          </p:spPr>
        </p:cxnSp>
        <p:cxnSp>
          <p:nvCxnSpPr>
            <p:cNvPr id="19" name="Straight Arrow Connector 18">
              <a:extLst>
                <a:ext uri="{FF2B5EF4-FFF2-40B4-BE49-F238E27FC236}">
                  <a16:creationId xmlns:a16="http://schemas.microsoft.com/office/drawing/2014/main" id="{CB3A7DDE-3B39-48A3-BAFD-3C00A147F881}"/>
                </a:ext>
              </a:extLst>
            </p:cNvPr>
            <p:cNvCxnSpPr>
              <a:cxnSpLocks/>
              <a:stCxn id="16" idx="2"/>
              <a:endCxn id="6" idx="0"/>
            </p:cNvCxnSpPr>
            <p:nvPr/>
          </p:nvCxnSpPr>
          <p:spPr bwMode="auto">
            <a:xfrm>
              <a:off x="5210137" y="3940620"/>
              <a:ext cx="1433155" cy="363628"/>
            </a:xfrm>
            <a:prstGeom prst="straightConnector1">
              <a:avLst/>
            </a:prstGeom>
            <a:noFill/>
            <a:ln w="12700" cap="flat" cmpd="sng" algn="ctr">
              <a:solidFill>
                <a:srgbClr val="0000FF"/>
              </a:solidFill>
              <a:prstDash val="solid"/>
              <a:round/>
              <a:headEnd type="none" w="med" len="med"/>
              <a:tailEnd type="arrow" w="med" len="med"/>
            </a:ln>
            <a:effectLst/>
          </p:spPr>
        </p:cxnSp>
        <p:cxnSp>
          <p:nvCxnSpPr>
            <p:cNvPr id="22" name="Straight Arrow Connector 21">
              <a:extLst>
                <a:ext uri="{FF2B5EF4-FFF2-40B4-BE49-F238E27FC236}">
                  <a16:creationId xmlns:a16="http://schemas.microsoft.com/office/drawing/2014/main" id="{916721C9-493B-4D06-8BE1-954050068518}"/>
                </a:ext>
              </a:extLst>
            </p:cNvPr>
            <p:cNvCxnSpPr>
              <a:cxnSpLocks/>
              <a:stCxn id="16" idx="2"/>
              <a:endCxn id="13" idx="0"/>
            </p:cNvCxnSpPr>
            <p:nvPr/>
          </p:nvCxnSpPr>
          <p:spPr bwMode="auto">
            <a:xfrm flipH="1">
              <a:off x="4422344" y="3940620"/>
              <a:ext cx="787793" cy="1298472"/>
            </a:xfrm>
            <a:prstGeom prst="straightConnector1">
              <a:avLst/>
            </a:prstGeom>
            <a:noFill/>
            <a:ln w="12700" cap="flat" cmpd="sng" algn="ctr">
              <a:solidFill>
                <a:srgbClr val="0000FF"/>
              </a:solidFill>
              <a:prstDash val="solid"/>
              <a:round/>
              <a:headEnd type="none" w="med" len="med"/>
              <a:tailEnd type="arrow" w="med" len="med"/>
            </a:ln>
            <a:effectLst/>
          </p:spPr>
        </p:cxnSp>
        <p:cxnSp>
          <p:nvCxnSpPr>
            <p:cNvPr id="25" name="Straight Arrow Connector 24">
              <a:extLst>
                <a:ext uri="{FF2B5EF4-FFF2-40B4-BE49-F238E27FC236}">
                  <a16:creationId xmlns:a16="http://schemas.microsoft.com/office/drawing/2014/main" id="{4FB8FB36-D82D-46A7-ABA9-D64BC0457B29}"/>
                </a:ext>
              </a:extLst>
            </p:cNvPr>
            <p:cNvCxnSpPr>
              <a:cxnSpLocks/>
              <a:stCxn id="16" idx="2"/>
              <a:endCxn id="14" idx="0"/>
            </p:cNvCxnSpPr>
            <p:nvPr/>
          </p:nvCxnSpPr>
          <p:spPr bwMode="auto">
            <a:xfrm flipH="1">
              <a:off x="3766283" y="3940620"/>
              <a:ext cx="1443854" cy="1584686"/>
            </a:xfrm>
            <a:prstGeom prst="straightConnector1">
              <a:avLst/>
            </a:prstGeom>
            <a:noFill/>
            <a:ln w="12700" cap="flat" cmpd="sng" algn="ctr">
              <a:solidFill>
                <a:srgbClr val="0000FF"/>
              </a:solidFill>
              <a:prstDash val="solid"/>
              <a:round/>
              <a:headEnd type="none" w="med" len="med"/>
              <a:tailEnd type="arrow" w="med" len="med"/>
            </a:ln>
            <a:effectLst/>
          </p:spPr>
        </p:cxnSp>
        <p:cxnSp>
          <p:nvCxnSpPr>
            <p:cNvPr id="28" name="Straight Arrow Connector 27">
              <a:extLst>
                <a:ext uri="{FF2B5EF4-FFF2-40B4-BE49-F238E27FC236}">
                  <a16:creationId xmlns:a16="http://schemas.microsoft.com/office/drawing/2014/main" id="{05220BA5-B8F2-4DE6-873C-08DBBEF36A9A}"/>
                </a:ext>
              </a:extLst>
            </p:cNvPr>
            <p:cNvCxnSpPr>
              <a:cxnSpLocks/>
              <a:stCxn id="16" idx="2"/>
              <a:endCxn id="7" idx="0"/>
            </p:cNvCxnSpPr>
            <p:nvPr/>
          </p:nvCxnSpPr>
          <p:spPr bwMode="auto">
            <a:xfrm>
              <a:off x="5210137" y="3940620"/>
              <a:ext cx="1711854" cy="1475896"/>
            </a:xfrm>
            <a:prstGeom prst="straightConnector1">
              <a:avLst/>
            </a:prstGeom>
            <a:noFill/>
            <a:ln w="12700" cap="flat" cmpd="sng" algn="ctr">
              <a:solidFill>
                <a:srgbClr val="0000FF"/>
              </a:solidFill>
              <a:prstDash val="solid"/>
              <a:round/>
              <a:headEnd type="none" w="med" len="med"/>
              <a:tailEnd type="arrow" w="med" len="med"/>
            </a:ln>
            <a:effectLst/>
          </p:spPr>
        </p:cxnSp>
        <p:cxnSp>
          <p:nvCxnSpPr>
            <p:cNvPr id="31" name="Straight Arrow Connector 30">
              <a:extLst>
                <a:ext uri="{FF2B5EF4-FFF2-40B4-BE49-F238E27FC236}">
                  <a16:creationId xmlns:a16="http://schemas.microsoft.com/office/drawing/2014/main" id="{9AF84C57-478F-45FB-AD63-89BF37B52C39}"/>
                </a:ext>
              </a:extLst>
            </p:cNvPr>
            <p:cNvCxnSpPr>
              <a:cxnSpLocks/>
              <a:stCxn id="16" idx="2"/>
              <a:endCxn id="8" idx="0"/>
            </p:cNvCxnSpPr>
            <p:nvPr/>
          </p:nvCxnSpPr>
          <p:spPr bwMode="auto">
            <a:xfrm>
              <a:off x="5210137" y="3940620"/>
              <a:ext cx="1116567" cy="2007196"/>
            </a:xfrm>
            <a:prstGeom prst="straightConnector1">
              <a:avLst/>
            </a:prstGeom>
            <a:noFill/>
            <a:ln w="12700" cap="flat" cmpd="sng" algn="ctr">
              <a:solidFill>
                <a:srgbClr val="0000FF"/>
              </a:solidFill>
              <a:prstDash val="solid"/>
              <a:round/>
              <a:headEnd type="none" w="med" len="med"/>
              <a:tailEnd type="arrow" w="med" len="med"/>
            </a:ln>
            <a:effectLst/>
          </p:spPr>
        </p:cxnSp>
        <p:cxnSp>
          <p:nvCxnSpPr>
            <p:cNvPr id="35" name="Straight Arrow Connector 34">
              <a:extLst>
                <a:ext uri="{FF2B5EF4-FFF2-40B4-BE49-F238E27FC236}">
                  <a16:creationId xmlns:a16="http://schemas.microsoft.com/office/drawing/2014/main" id="{9D62A6D4-7ABB-4FB3-8861-878A4AD3FFCA}"/>
                </a:ext>
              </a:extLst>
            </p:cNvPr>
            <p:cNvCxnSpPr>
              <a:cxnSpLocks/>
              <a:stCxn id="16" idx="2"/>
              <a:endCxn id="15" idx="0"/>
            </p:cNvCxnSpPr>
            <p:nvPr/>
          </p:nvCxnSpPr>
          <p:spPr bwMode="auto">
            <a:xfrm flipH="1">
              <a:off x="4598905" y="3940620"/>
              <a:ext cx="611232" cy="2166408"/>
            </a:xfrm>
            <a:prstGeom prst="straightConnector1">
              <a:avLst/>
            </a:prstGeom>
            <a:noFill/>
            <a:ln w="12700" cap="flat" cmpd="sng" algn="ctr">
              <a:solidFill>
                <a:srgbClr val="0000FF"/>
              </a:solidFill>
              <a:prstDash val="solid"/>
              <a:round/>
              <a:headEnd type="none" w="med" len="med"/>
              <a:tailEnd type="arrow" w="med" len="med"/>
            </a:ln>
            <a:effectLst/>
          </p:spPr>
        </p:cxnSp>
      </p:grpSp>
      <p:sp>
        <p:nvSpPr>
          <p:cNvPr id="9" name="TextBox 8">
            <a:extLst>
              <a:ext uri="{FF2B5EF4-FFF2-40B4-BE49-F238E27FC236}">
                <a16:creationId xmlns:a16="http://schemas.microsoft.com/office/drawing/2014/main" id="{90566205-F633-4909-BAC3-C7B041F9F478}"/>
              </a:ext>
            </a:extLst>
          </p:cNvPr>
          <p:cNvSpPr txBox="1"/>
          <p:nvPr/>
        </p:nvSpPr>
        <p:spPr>
          <a:xfrm>
            <a:off x="1450994" y="1943784"/>
            <a:ext cx="341760" cy="400110"/>
          </a:xfrm>
          <a:prstGeom prst="rect">
            <a:avLst/>
          </a:prstGeom>
          <a:noFill/>
        </p:spPr>
        <p:txBody>
          <a:bodyPr wrap="none" rtlCol="0">
            <a:spAutoFit/>
          </a:bodyPr>
          <a:lstStyle/>
          <a:p>
            <a:pPr algn="l"/>
            <a:r>
              <a:rPr lang="en-US" sz="2000" i="0" dirty="0"/>
              <a:t>E</a:t>
            </a:r>
          </a:p>
        </p:txBody>
      </p:sp>
      <p:sp>
        <p:nvSpPr>
          <p:cNvPr id="23" name="TextBox 22">
            <a:extLst>
              <a:ext uri="{FF2B5EF4-FFF2-40B4-BE49-F238E27FC236}">
                <a16:creationId xmlns:a16="http://schemas.microsoft.com/office/drawing/2014/main" id="{731D4769-0318-498F-ACF0-D2FB9070BDD3}"/>
              </a:ext>
            </a:extLst>
          </p:cNvPr>
          <p:cNvSpPr txBox="1"/>
          <p:nvPr/>
        </p:nvSpPr>
        <p:spPr>
          <a:xfrm>
            <a:off x="1455559" y="2950352"/>
            <a:ext cx="370614" cy="400110"/>
          </a:xfrm>
          <a:prstGeom prst="rect">
            <a:avLst/>
          </a:prstGeom>
          <a:noFill/>
        </p:spPr>
        <p:txBody>
          <a:bodyPr wrap="none" rtlCol="0">
            <a:spAutoFit/>
          </a:bodyPr>
          <a:lstStyle/>
          <a:p>
            <a:pPr algn="l"/>
            <a:r>
              <a:rPr lang="en-US" sz="2000" i="0" dirty="0"/>
              <a:t>G</a:t>
            </a:r>
          </a:p>
        </p:txBody>
      </p:sp>
      <p:sp>
        <p:nvSpPr>
          <p:cNvPr id="24" name="TextBox 23">
            <a:extLst>
              <a:ext uri="{FF2B5EF4-FFF2-40B4-BE49-F238E27FC236}">
                <a16:creationId xmlns:a16="http://schemas.microsoft.com/office/drawing/2014/main" id="{D7433F64-CD97-4523-A409-4F8C268F0693}"/>
              </a:ext>
            </a:extLst>
          </p:cNvPr>
          <p:cNvSpPr txBox="1"/>
          <p:nvPr/>
        </p:nvSpPr>
        <p:spPr>
          <a:xfrm>
            <a:off x="4280873" y="2063334"/>
            <a:ext cx="356188" cy="400110"/>
          </a:xfrm>
          <a:prstGeom prst="rect">
            <a:avLst/>
          </a:prstGeom>
          <a:noFill/>
        </p:spPr>
        <p:txBody>
          <a:bodyPr wrap="none" rtlCol="0">
            <a:spAutoFit/>
          </a:bodyPr>
          <a:lstStyle/>
          <a:p>
            <a:pPr algn="l"/>
            <a:r>
              <a:rPr lang="en-US" sz="2000" i="0" dirty="0"/>
              <a:t>R</a:t>
            </a:r>
          </a:p>
        </p:txBody>
      </p:sp>
      <p:sp>
        <p:nvSpPr>
          <p:cNvPr id="26" name="TextBox 25">
            <a:extLst>
              <a:ext uri="{FF2B5EF4-FFF2-40B4-BE49-F238E27FC236}">
                <a16:creationId xmlns:a16="http://schemas.microsoft.com/office/drawing/2014/main" id="{C48588B9-F3B2-413C-8820-A3B1A555088B}"/>
              </a:ext>
            </a:extLst>
          </p:cNvPr>
          <p:cNvSpPr txBox="1"/>
          <p:nvPr/>
        </p:nvSpPr>
        <p:spPr>
          <a:xfrm>
            <a:off x="5851406" y="1706521"/>
            <a:ext cx="341760" cy="400110"/>
          </a:xfrm>
          <a:prstGeom prst="rect">
            <a:avLst/>
          </a:prstGeom>
          <a:noFill/>
        </p:spPr>
        <p:txBody>
          <a:bodyPr wrap="none" rtlCol="0">
            <a:spAutoFit/>
          </a:bodyPr>
          <a:lstStyle/>
          <a:p>
            <a:pPr algn="l"/>
            <a:r>
              <a:rPr lang="en-US" sz="2000" i="0" dirty="0"/>
              <a:t>L</a:t>
            </a:r>
          </a:p>
        </p:txBody>
      </p:sp>
    </p:spTree>
    <p:extLst>
      <p:ext uri="{BB962C8B-B14F-4D97-AF65-F5344CB8AC3E}">
        <p14:creationId xmlns:p14="http://schemas.microsoft.com/office/powerpoint/2010/main" val="200525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0" y="990600"/>
            <a:ext cx="9144000" cy="5867400"/>
          </a:xfrm>
          <a:prstGeom prst="rect">
            <a:avLst/>
          </a:prstGeom>
          <a:gradFill rotWithShape="0">
            <a:gsLst>
              <a:gs pos="0">
                <a:srgbClr val="000000"/>
              </a:gs>
              <a:gs pos="100000">
                <a:srgbClr val="EF9100"/>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sz="1600" i="0">
              <a:solidFill>
                <a:schemeClr val="bg1"/>
              </a:solidFill>
            </a:endParaRPr>
          </a:p>
        </p:txBody>
      </p:sp>
      <p:sp>
        <p:nvSpPr>
          <p:cNvPr id="31747" name="Rectangle 2"/>
          <p:cNvSpPr>
            <a:spLocks noChangeArrowheads="1"/>
          </p:cNvSpPr>
          <p:nvPr/>
        </p:nvSpPr>
        <p:spPr bwMode="auto">
          <a:xfrm>
            <a:off x="0" y="0"/>
            <a:ext cx="9144000" cy="990600"/>
          </a:xfrm>
          <a:prstGeom prst="rect">
            <a:avLst/>
          </a:prstGeom>
          <a:gradFill rotWithShape="0">
            <a:gsLst>
              <a:gs pos="0">
                <a:srgbClr val="000000"/>
              </a:gs>
              <a:gs pos="100000">
                <a:srgbClr val="EF910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48" name="Rectangle 4"/>
          <p:cNvSpPr>
            <a:spLocks noGrp="1" noChangeArrowheads="1"/>
          </p:cNvSpPr>
          <p:nvPr>
            <p:ph type="title"/>
          </p:nvPr>
        </p:nvSpPr>
        <p:spPr/>
        <p:txBody>
          <a:bodyPr/>
          <a:lstStyle/>
          <a:p>
            <a:r>
              <a:rPr lang="en-US" sz="3200">
                <a:solidFill>
                  <a:schemeClr val="bg1"/>
                </a:solidFill>
              </a:rPr>
              <a:t>Outline</a:t>
            </a:r>
          </a:p>
        </p:txBody>
      </p:sp>
      <p:sp>
        <p:nvSpPr>
          <p:cNvPr id="31749" name="Rectangle 5"/>
          <p:cNvSpPr>
            <a:spLocks noGrp="1" noChangeArrowheads="1"/>
          </p:cNvSpPr>
          <p:nvPr>
            <p:ph type="body" idx="1"/>
          </p:nvPr>
        </p:nvSpPr>
        <p:spPr/>
        <p:txBody>
          <a:bodyPr/>
          <a:lstStyle/>
          <a:p>
            <a:r>
              <a:rPr lang="en-US" dirty="0">
                <a:solidFill>
                  <a:schemeClr val="bg1"/>
                </a:solidFill>
              </a:rPr>
              <a:t>Policies for state-dependent problems</a:t>
            </a:r>
          </a:p>
          <a:p>
            <a:pPr lvl="1">
              <a:buSzPct val="80000"/>
            </a:pPr>
            <a:r>
              <a:rPr lang="en-US" dirty="0">
                <a:solidFill>
                  <a:schemeClr val="bg1">
                    <a:lumMod val="65000"/>
                  </a:schemeClr>
                </a:solidFill>
              </a:rPr>
              <a:t>Policy function approximations (PFAs)</a:t>
            </a:r>
          </a:p>
          <a:p>
            <a:pPr lvl="1">
              <a:buSzPct val="80000"/>
            </a:pPr>
            <a:r>
              <a:rPr lang="en-US" dirty="0">
                <a:solidFill>
                  <a:schemeClr val="bg1"/>
                </a:solidFill>
              </a:rPr>
              <a:t>Cost function approximations (CFAs)</a:t>
            </a:r>
          </a:p>
          <a:p>
            <a:pPr lvl="1">
              <a:buSzPct val="80000"/>
            </a:pPr>
            <a:r>
              <a:rPr lang="en-US" dirty="0">
                <a:solidFill>
                  <a:schemeClr val="bg1">
                    <a:lumMod val="65000"/>
                  </a:schemeClr>
                </a:solidFill>
              </a:rPr>
              <a:t>Value function approximations (VFAs)</a:t>
            </a:r>
          </a:p>
          <a:p>
            <a:pPr lvl="1">
              <a:buSzPct val="80000"/>
            </a:pPr>
            <a:r>
              <a:rPr lang="en-US" dirty="0">
                <a:solidFill>
                  <a:schemeClr val="bg1">
                    <a:lumMod val="65000"/>
                  </a:schemeClr>
                </a:solidFill>
              </a:rPr>
              <a:t>Direct </a:t>
            </a:r>
            <a:r>
              <a:rPr lang="en-US" dirty="0" err="1">
                <a:solidFill>
                  <a:schemeClr val="bg1">
                    <a:lumMod val="65000"/>
                  </a:schemeClr>
                </a:solidFill>
              </a:rPr>
              <a:t>lookahead</a:t>
            </a:r>
            <a:r>
              <a:rPr lang="en-US" dirty="0">
                <a:solidFill>
                  <a:schemeClr val="bg1">
                    <a:lumMod val="65000"/>
                  </a:schemeClr>
                </a:solidFill>
              </a:rPr>
              <a:t> policies (DLAs)</a:t>
            </a:r>
          </a:p>
          <a:p>
            <a:pPr lvl="1">
              <a:buSzPct val="80000"/>
            </a:pPr>
            <a:r>
              <a:rPr lang="en-US" dirty="0">
                <a:solidFill>
                  <a:schemeClr val="bg1">
                    <a:lumMod val="65000"/>
                  </a:schemeClr>
                </a:solidFill>
              </a:rPr>
              <a:t>Hybrid direct lookahead/CFA </a:t>
            </a:r>
          </a:p>
          <a:p>
            <a:pPr lvl="1">
              <a:buSzPct val="80000"/>
            </a:pPr>
            <a:endParaRPr lang="en-US" dirty="0">
              <a:solidFill>
                <a:schemeClr val="bg1">
                  <a:lumMod val="65000"/>
                </a:schemeClr>
              </a:solidFill>
            </a:endParaRPr>
          </a:p>
          <a:p>
            <a:pPr lvl="1">
              <a:buSzPct val="80000"/>
            </a:pPr>
            <a:endParaRPr lang="en-US" dirty="0">
              <a:solidFill>
                <a:schemeClr val="bg1">
                  <a:lumMod val="65000"/>
                </a:schemeClr>
              </a:solidFill>
            </a:endParaRPr>
          </a:p>
          <a:p>
            <a:pPr marL="0" indent="0">
              <a:buSzPct val="80000"/>
              <a:buNone/>
            </a:pPr>
            <a:endParaRPr lang="en-US" dirty="0">
              <a:solidFill>
                <a:schemeClr val="bg2">
                  <a:lumMod val="60000"/>
                  <a:lumOff val="40000"/>
                </a:schemeClr>
              </a:solidFill>
            </a:endParaRPr>
          </a:p>
          <a:p>
            <a:pPr>
              <a:buSzPct val="80000"/>
            </a:pPr>
            <a:endParaRPr lang="en-US" dirty="0">
              <a:solidFill>
                <a:schemeClr val="bg2">
                  <a:lumMod val="60000"/>
                  <a:lumOff val="40000"/>
                </a:schemeClr>
              </a:solidFill>
            </a:endParaRPr>
          </a:p>
        </p:txBody>
      </p:sp>
    </p:spTree>
    <p:extLst>
      <p:ext uri="{BB962C8B-B14F-4D97-AF65-F5344CB8AC3E}">
        <p14:creationId xmlns:p14="http://schemas.microsoft.com/office/powerpoint/2010/main" val="198144383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188" t="8273" r="6581" b="3264"/>
          <a:stretch/>
        </p:blipFill>
        <p:spPr>
          <a:xfrm>
            <a:off x="-7796" y="905494"/>
            <a:ext cx="9151796" cy="5283200"/>
          </a:xfrm>
        </p:spPr>
      </p:pic>
      <p:sp>
        <p:nvSpPr>
          <p:cNvPr id="5" name="Text Box 3"/>
          <p:cNvSpPr txBox="1">
            <a:spLocks noChangeArrowheads="1"/>
          </p:cNvSpPr>
          <p:nvPr/>
        </p:nvSpPr>
        <p:spPr bwMode="auto">
          <a:xfrm>
            <a:off x="152400" y="152400"/>
            <a:ext cx="4567238" cy="749300"/>
          </a:xfrm>
          <a:prstGeom prst="rect">
            <a:avLst/>
          </a:prstGeom>
          <a:gradFill rotWithShape="0">
            <a:gsLst>
              <a:gs pos="0">
                <a:srgbClr val="000000"/>
              </a:gs>
              <a:gs pos="50000">
                <a:srgbClr val="CC3300"/>
              </a:gs>
              <a:gs pos="100000">
                <a:srgbClr val="000000"/>
              </a:gs>
            </a:gsLst>
            <a:lin ang="5400000" scaled="1"/>
          </a:gradFill>
          <a:ln>
            <a:noFill/>
          </a:ln>
          <a:extLst>
            <a:ext uri="{91240B29-F687-4F45-9708-019B960494DF}">
              <a14:hiddenLine xmlns:a14="http://schemas.microsoft.com/office/drawing/2010/main" w="38100">
                <a:solidFill>
                  <a:srgbClr val="000000"/>
                </a:solidFill>
                <a:miter lim="800000"/>
                <a:headEnd type="none" w="lg" len="lg"/>
                <a:tailEnd type="none" w="lg" len="lg"/>
              </a14:hiddenLine>
            </a:ext>
          </a:extLst>
        </p:spPr>
        <p:txBody>
          <a:bodyPr lIns="90488" tIns="44450" rIns="90488" bIns="44450" anchor="ct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a:solidFill>
                  <a:schemeClr val="bg1"/>
                </a:solidFill>
              </a:rPr>
              <a:t>Schneider National</a:t>
            </a:r>
          </a:p>
        </p:txBody>
      </p:sp>
      <p:pic>
        <p:nvPicPr>
          <p:cNvPr id="6" name="Picture 5" descr="Schneider subproblem with lin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3838" y="1709738"/>
            <a:ext cx="3432175"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614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txBox="1">
            <a:spLocks noGrp="1"/>
          </p:cNvSpPr>
          <p:nvPr/>
        </p:nvSpPr>
        <p:spPr bwMode="auto">
          <a:xfrm>
            <a:off x="6553200" y="65341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pPr algn="r"/>
            <a:r>
              <a:rPr lang="en-US" sz="1400" i="0"/>
              <a:t>Slide </a:t>
            </a:r>
            <a:fld id="{28BAB9AF-C58F-480B-8398-1E80BA965576}" type="slidenum">
              <a:rPr lang="en-US" sz="1400" i="0"/>
              <a:pPr algn="r"/>
              <a:t>117</a:t>
            </a:fld>
            <a:endParaRPr lang="en-US" sz="1400" i="0"/>
          </a:p>
        </p:txBody>
      </p:sp>
      <p:sp>
        <p:nvSpPr>
          <p:cNvPr id="4099" name="Rectangle 2"/>
          <p:cNvSpPr>
            <a:spLocks noGrp="1" noChangeArrowheads="1"/>
          </p:cNvSpPr>
          <p:nvPr>
            <p:ph type="title" idx="4294967295"/>
          </p:nvPr>
        </p:nvSpPr>
        <p:spPr/>
        <p:txBody>
          <a:bodyPr/>
          <a:lstStyle/>
          <a:p>
            <a:endParaRPr lang="en-US"/>
          </a:p>
        </p:txBody>
      </p:sp>
      <p:sp>
        <p:nvSpPr>
          <p:cNvPr id="4100" name="Rectangle 3"/>
          <p:cNvSpPr>
            <a:spLocks noGrp="1" noChangeArrowheads="1"/>
          </p:cNvSpPr>
          <p:nvPr>
            <p:ph type="body" idx="4294967295"/>
          </p:nvPr>
        </p:nvSpPr>
        <p:spPr/>
        <p:txBody>
          <a:bodyPr/>
          <a:lstStyle/>
          <a:p>
            <a:endParaRPr lang="en-US"/>
          </a:p>
        </p:txBody>
      </p:sp>
      <p:pic>
        <p:nvPicPr>
          <p:cNvPr id="410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med" len="lg"/>
              </a14:hiddenLine>
            </a:ext>
          </a:extLst>
        </p:spPr>
      </p:pic>
    </p:spTree>
    <p:extLst>
      <p:ext uri="{BB962C8B-B14F-4D97-AF65-F5344CB8AC3E}">
        <p14:creationId xmlns:p14="http://schemas.microsoft.com/office/powerpoint/2010/main" val="1067587430"/>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4338" name="Rectangle 2"/>
          <p:cNvSpPr>
            <a:spLocks noGrp="1" noChangeArrowheads="1"/>
          </p:cNvSpPr>
          <p:nvPr>
            <p:ph type="title"/>
          </p:nvPr>
        </p:nvSpPr>
        <p:spPr/>
        <p:txBody>
          <a:bodyPr/>
          <a:lstStyle/>
          <a:p>
            <a:r>
              <a:rPr lang="en-US" dirty="0"/>
              <a:t>Cost function approximations</a:t>
            </a:r>
          </a:p>
        </p:txBody>
      </p:sp>
      <p:grpSp>
        <p:nvGrpSpPr>
          <p:cNvPr id="3854339" name="Group 3"/>
          <p:cNvGrpSpPr>
            <a:grpSpLocks/>
          </p:cNvGrpSpPr>
          <p:nvPr/>
        </p:nvGrpSpPr>
        <p:grpSpPr bwMode="auto">
          <a:xfrm>
            <a:off x="2187575" y="2755900"/>
            <a:ext cx="1511300" cy="2720975"/>
            <a:chOff x="1378" y="1736"/>
            <a:chExt cx="952" cy="1714"/>
          </a:xfrm>
        </p:grpSpPr>
        <p:sp>
          <p:nvSpPr>
            <p:cNvPr id="3854340" name="Oval 4"/>
            <p:cNvSpPr>
              <a:spLocks noChangeArrowheads="1"/>
            </p:cNvSpPr>
            <p:nvPr/>
          </p:nvSpPr>
          <p:spPr bwMode="auto">
            <a:xfrm>
              <a:off x="1392" y="1736"/>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1" name="Oval 5"/>
            <p:cNvSpPr>
              <a:spLocks noChangeArrowheads="1"/>
            </p:cNvSpPr>
            <p:nvPr/>
          </p:nvSpPr>
          <p:spPr bwMode="auto">
            <a:xfrm>
              <a:off x="1385" y="2273"/>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2" name="Oval 6"/>
            <p:cNvSpPr>
              <a:spLocks noChangeArrowheads="1"/>
            </p:cNvSpPr>
            <p:nvPr/>
          </p:nvSpPr>
          <p:spPr bwMode="auto">
            <a:xfrm>
              <a:off x="1385" y="2761"/>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3" name="Oval 7"/>
            <p:cNvSpPr>
              <a:spLocks noChangeArrowheads="1"/>
            </p:cNvSpPr>
            <p:nvPr/>
          </p:nvSpPr>
          <p:spPr bwMode="auto">
            <a:xfrm>
              <a:off x="1378" y="3298"/>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4" name="Rectangle 8"/>
            <p:cNvSpPr>
              <a:spLocks noChangeArrowheads="1"/>
            </p:cNvSpPr>
            <p:nvPr/>
          </p:nvSpPr>
          <p:spPr bwMode="auto">
            <a:xfrm>
              <a:off x="2168" y="1864"/>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5" name="Rectangle 9"/>
            <p:cNvSpPr>
              <a:spLocks noChangeArrowheads="1"/>
            </p:cNvSpPr>
            <p:nvPr/>
          </p:nvSpPr>
          <p:spPr bwMode="auto">
            <a:xfrm>
              <a:off x="2169" y="2441"/>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6" name="Rectangle 10"/>
            <p:cNvSpPr>
              <a:spLocks noChangeArrowheads="1"/>
            </p:cNvSpPr>
            <p:nvPr/>
          </p:nvSpPr>
          <p:spPr bwMode="auto">
            <a:xfrm>
              <a:off x="2170" y="3106"/>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3854347" name="AutoShape 11"/>
            <p:cNvCxnSpPr>
              <a:cxnSpLocks noChangeShapeType="1"/>
              <a:stCxn id="3854340" idx="6"/>
              <a:endCxn id="3854344" idx="1"/>
            </p:cNvCxnSpPr>
            <p:nvPr/>
          </p:nvCxnSpPr>
          <p:spPr bwMode="auto">
            <a:xfrm>
              <a:off x="1550" y="1812"/>
              <a:ext cx="612" cy="13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48" name="AutoShape 12"/>
            <p:cNvCxnSpPr>
              <a:cxnSpLocks noChangeShapeType="1"/>
              <a:stCxn id="3854340" idx="6"/>
              <a:endCxn id="3854345" idx="1"/>
            </p:cNvCxnSpPr>
            <p:nvPr/>
          </p:nvCxnSpPr>
          <p:spPr bwMode="auto">
            <a:xfrm>
              <a:off x="1550" y="1812"/>
              <a:ext cx="613" cy="70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49" name="AutoShape 13"/>
            <p:cNvCxnSpPr>
              <a:cxnSpLocks noChangeShapeType="1"/>
              <a:stCxn id="3854341" idx="6"/>
              <a:endCxn id="3854344" idx="1"/>
            </p:cNvCxnSpPr>
            <p:nvPr/>
          </p:nvCxnSpPr>
          <p:spPr bwMode="auto">
            <a:xfrm flipV="1">
              <a:off x="1543" y="1944"/>
              <a:ext cx="619" cy="405"/>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0" name="AutoShape 14"/>
            <p:cNvCxnSpPr>
              <a:cxnSpLocks noChangeShapeType="1"/>
              <a:stCxn id="3854341" idx="6"/>
              <a:endCxn id="3854345" idx="1"/>
            </p:cNvCxnSpPr>
            <p:nvPr/>
          </p:nvCxnSpPr>
          <p:spPr bwMode="auto">
            <a:xfrm>
              <a:off x="1543" y="2349"/>
              <a:ext cx="620" cy="17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1" name="AutoShape 15"/>
            <p:cNvCxnSpPr>
              <a:cxnSpLocks noChangeShapeType="1"/>
              <a:stCxn id="3854341" idx="6"/>
              <a:endCxn id="3854346" idx="1"/>
            </p:cNvCxnSpPr>
            <p:nvPr/>
          </p:nvCxnSpPr>
          <p:spPr bwMode="auto">
            <a:xfrm>
              <a:off x="1543" y="2349"/>
              <a:ext cx="621" cy="837"/>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2" name="AutoShape 16"/>
            <p:cNvCxnSpPr>
              <a:cxnSpLocks noChangeShapeType="1"/>
              <a:stCxn id="3854342" idx="6"/>
              <a:endCxn id="3854346" idx="1"/>
            </p:cNvCxnSpPr>
            <p:nvPr/>
          </p:nvCxnSpPr>
          <p:spPr bwMode="auto">
            <a:xfrm>
              <a:off x="1543" y="2837"/>
              <a:ext cx="621" cy="34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3" name="AutoShape 17"/>
            <p:cNvCxnSpPr>
              <a:cxnSpLocks noChangeShapeType="1"/>
              <a:stCxn id="3854342" idx="6"/>
              <a:endCxn id="3854345" idx="1"/>
            </p:cNvCxnSpPr>
            <p:nvPr/>
          </p:nvCxnSpPr>
          <p:spPr bwMode="auto">
            <a:xfrm flipV="1">
              <a:off x="1543" y="2521"/>
              <a:ext cx="620" cy="316"/>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4" name="AutoShape 18"/>
            <p:cNvCxnSpPr>
              <a:cxnSpLocks noChangeShapeType="1"/>
              <a:stCxn id="3854343" idx="6"/>
              <a:endCxn id="3854346" idx="1"/>
            </p:cNvCxnSpPr>
            <p:nvPr/>
          </p:nvCxnSpPr>
          <p:spPr bwMode="auto">
            <a:xfrm flipV="1">
              <a:off x="1536" y="3186"/>
              <a:ext cx="628" cy="188"/>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5" name="AutoShape 19"/>
            <p:cNvCxnSpPr>
              <a:cxnSpLocks noChangeShapeType="1"/>
              <a:stCxn id="3854343" idx="6"/>
              <a:endCxn id="3854345" idx="1"/>
            </p:cNvCxnSpPr>
            <p:nvPr/>
          </p:nvCxnSpPr>
          <p:spPr bwMode="auto">
            <a:xfrm flipV="1">
              <a:off x="1536" y="2521"/>
              <a:ext cx="627" cy="853"/>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54360" name="Group 24"/>
          <p:cNvGrpSpPr>
            <a:grpSpLocks/>
          </p:cNvGrpSpPr>
          <p:nvPr/>
        </p:nvGrpSpPr>
        <p:grpSpPr bwMode="auto">
          <a:xfrm>
            <a:off x="2522538" y="1241429"/>
            <a:ext cx="1404937" cy="5086354"/>
            <a:chOff x="1589" y="782"/>
            <a:chExt cx="885" cy="3204"/>
          </a:xfrm>
        </p:grpSpPr>
        <p:sp>
          <p:nvSpPr>
            <p:cNvPr id="3854361" name="Oval 25"/>
            <p:cNvSpPr>
              <a:spLocks noChangeArrowheads="1"/>
            </p:cNvSpPr>
            <p:nvPr/>
          </p:nvSpPr>
          <p:spPr bwMode="auto">
            <a:xfrm>
              <a:off x="2063" y="1042"/>
              <a:ext cx="411" cy="2944"/>
            </a:xfrm>
            <a:prstGeom prst="ellipse">
              <a:avLst/>
            </a:prstGeom>
            <a:noFill/>
            <a:ln w="38100">
              <a:solidFill>
                <a:schemeClr val="accent2"/>
              </a:solidFill>
              <a:round/>
              <a:headEnd type="none" w="med" len="lg"/>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62" name="Text Box 26"/>
            <p:cNvSpPr txBox="1">
              <a:spLocks noChangeArrowheads="1"/>
            </p:cNvSpPr>
            <p:nvPr/>
          </p:nvSpPr>
          <p:spPr bwMode="auto">
            <a:xfrm>
              <a:off x="1589" y="782"/>
              <a:ext cx="84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i="0" dirty="0">
                  <a:solidFill>
                    <a:srgbClr val="0000FF"/>
                  </a:solidFill>
                </a:rPr>
                <a:t>Demands</a:t>
              </a:r>
            </a:p>
          </p:txBody>
        </p:sp>
      </p:grpSp>
      <p:grpSp>
        <p:nvGrpSpPr>
          <p:cNvPr id="3" name="Group 2"/>
          <p:cNvGrpSpPr/>
          <p:nvPr/>
        </p:nvGrpSpPr>
        <p:grpSpPr>
          <a:xfrm>
            <a:off x="596901" y="1255713"/>
            <a:ext cx="2058988" cy="5072062"/>
            <a:chOff x="596901" y="1255713"/>
            <a:chExt cx="2058988" cy="5072062"/>
          </a:xfrm>
        </p:grpSpPr>
        <p:sp>
          <p:nvSpPr>
            <p:cNvPr id="3854364" name="Oval 28"/>
            <p:cNvSpPr>
              <a:spLocks noChangeArrowheads="1"/>
            </p:cNvSpPr>
            <p:nvPr/>
          </p:nvSpPr>
          <p:spPr bwMode="auto">
            <a:xfrm>
              <a:off x="2003426" y="1654175"/>
              <a:ext cx="652463" cy="4673600"/>
            </a:xfrm>
            <a:prstGeom prst="ellipse">
              <a:avLst/>
            </a:prstGeom>
            <a:noFill/>
            <a:ln w="38100">
              <a:solidFill>
                <a:schemeClr val="accent2"/>
              </a:solidFill>
              <a:round/>
              <a:headEnd type="none" w="med" len="lg"/>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 name="Group 1"/>
            <p:cNvGrpSpPr/>
            <p:nvPr/>
          </p:nvGrpSpPr>
          <p:grpSpPr>
            <a:xfrm>
              <a:off x="596901" y="1255713"/>
              <a:ext cx="1107996" cy="4647015"/>
              <a:chOff x="596901" y="1255713"/>
              <a:chExt cx="1107996" cy="4647015"/>
            </a:xfrm>
          </p:grpSpPr>
          <p:sp>
            <p:nvSpPr>
              <p:cNvPr id="3854366" name="Text Box 30"/>
              <p:cNvSpPr txBox="1">
                <a:spLocks noChangeArrowheads="1"/>
              </p:cNvSpPr>
              <p:nvPr/>
            </p:nvSpPr>
            <p:spPr bwMode="auto">
              <a:xfrm>
                <a:off x="596901" y="1255713"/>
                <a:ext cx="11079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i="0" dirty="0">
                    <a:solidFill>
                      <a:srgbClr val="0000FF"/>
                    </a:solidFill>
                  </a:rPr>
                  <a:t>Drivers</a:t>
                </a:r>
              </a:p>
            </p:txBody>
          </p:sp>
          <p:grpSp>
            <p:nvGrpSpPr>
              <p:cNvPr id="3854368" name="Group 32"/>
              <p:cNvGrpSpPr>
                <a:grpSpLocks/>
              </p:cNvGrpSpPr>
              <p:nvPr/>
            </p:nvGrpSpPr>
            <p:grpSpPr bwMode="auto">
              <a:xfrm>
                <a:off x="1039813" y="2206625"/>
                <a:ext cx="216181" cy="669925"/>
                <a:chOff x="2803" y="1278"/>
                <a:chExt cx="342" cy="956"/>
              </a:xfrm>
            </p:grpSpPr>
            <p:grpSp>
              <p:nvGrpSpPr>
                <p:cNvPr id="3854369" name="Group 33"/>
                <p:cNvGrpSpPr>
                  <a:grpSpLocks/>
                </p:cNvGrpSpPr>
                <p:nvPr/>
              </p:nvGrpSpPr>
              <p:grpSpPr bwMode="auto">
                <a:xfrm>
                  <a:off x="2803" y="1401"/>
                  <a:ext cx="342" cy="833"/>
                  <a:chOff x="2803" y="1401"/>
                  <a:chExt cx="342" cy="833"/>
                </a:xfrm>
              </p:grpSpPr>
              <p:grpSp>
                <p:nvGrpSpPr>
                  <p:cNvPr id="3854370" name="Group 34"/>
                  <p:cNvGrpSpPr>
                    <a:grpSpLocks/>
                  </p:cNvGrpSpPr>
                  <p:nvPr/>
                </p:nvGrpSpPr>
                <p:grpSpPr bwMode="auto">
                  <a:xfrm>
                    <a:off x="2815" y="2143"/>
                    <a:ext cx="301" cy="91"/>
                    <a:chOff x="2815" y="2143"/>
                    <a:chExt cx="301" cy="91"/>
                  </a:xfrm>
                </p:grpSpPr>
                <p:sp>
                  <p:nvSpPr>
                    <p:cNvPr id="3854371" name="Freeform 35"/>
                    <p:cNvSpPr>
                      <a:spLocks/>
                    </p:cNvSpPr>
                    <p:nvPr/>
                  </p:nvSpPr>
                  <p:spPr bwMode="auto">
                    <a:xfrm>
                      <a:off x="2815" y="2164"/>
                      <a:ext cx="93" cy="70"/>
                    </a:xfrm>
                    <a:custGeom>
                      <a:avLst/>
                      <a:gdLst>
                        <a:gd name="T0" fmla="*/ 35 w 93"/>
                        <a:gd name="T1" fmla="*/ 11 h 70"/>
                        <a:gd name="T2" fmla="*/ 12 w 93"/>
                        <a:gd name="T3" fmla="*/ 32 h 70"/>
                        <a:gd name="T4" fmla="*/ 0 w 93"/>
                        <a:gd name="T5" fmla="*/ 48 h 70"/>
                        <a:gd name="T6" fmla="*/ 0 w 93"/>
                        <a:gd name="T7" fmla="*/ 65 h 70"/>
                        <a:gd name="T8" fmla="*/ 12 w 93"/>
                        <a:gd name="T9" fmla="*/ 70 h 70"/>
                        <a:gd name="T10" fmla="*/ 41 w 93"/>
                        <a:gd name="T11" fmla="*/ 65 h 70"/>
                        <a:gd name="T12" fmla="*/ 58 w 93"/>
                        <a:gd name="T13" fmla="*/ 59 h 70"/>
                        <a:gd name="T14" fmla="*/ 70 w 93"/>
                        <a:gd name="T15" fmla="*/ 43 h 70"/>
                        <a:gd name="T16" fmla="*/ 93 w 93"/>
                        <a:gd name="T17" fmla="*/ 32 h 70"/>
                        <a:gd name="T18" fmla="*/ 93 w 93"/>
                        <a:gd name="T19" fmla="*/ 16 h 70"/>
                        <a:gd name="T20" fmla="*/ 87 w 93"/>
                        <a:gd name="T21" fmla="*/ 0 h 70"/>
                        <a:gd name="T22" fmla="*/ 64 w 93"/>
                        <a:gd name="T23" fmla="*/ 11 h 70"/>
                        <a:gd name="T24" fmla="*/ 35 w 93"/>
                        <a:gd name="T25"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70">
                          <a:moveTo>
                            <a:pt x="35" y="11"/>
                          </a:moveTo>
                          <a:lnTo>
                            <a:pt x="12" y="32"/>
                          </a:lnTo>
                          <a:lnTo>
                            <a:pt x="0" y="48"/>
                          </a:lnTo>
                          <a:lnTo>
                            <a:pt x="0" y="65"/>
                          </a:lnTo>
                          <a:lnTo>
                            <a:pt x="12" y="70"/>
                          </a:lnTo>
                          <a:lnTo>
                            <a:pt x="41" y="65"/>
                          </a:lnTo>
                          <a:lnTo>
                            <a:pt x="58" y="59"/>
                          </a:lnTo>
                          <a:lnTo>
                            <a:pt x="70" y="43"/>
                          </a:lnTo>
                          <a:lnTo>
                            <a:pt x="93" y="32"/>
                          </a:lnTo>
                          <a:lnTo>
                            <a:pt x="93" y="16"/>
                          </a:lnTo>
                          <a:lnTo>
                            <a:pt x="87" y="0"/>
                          </a:lnTo>
                          <a:lnTo>
                            <a:pt x="64" y="11"/>
                          </a:lnTo>
                          <a:lnTo>
                            <a:pt x="3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54372" name="Freeform 36"/>
                    <p:cNvSpPr>
                      <a:spLocks/>
                    </p:cNvSpPr>
                    <p:nvPr/>
                  </p:nvSpPr>
                  <p:spPr bwMode="auto">
                    <a:xfrm>
                      <a:off x="3012" y="2143"/>
                      <a:ext cx="104" cy="75"/>
                    </a:xfrm>
                    <a:custGeom>
                      <a:avLst/>
                      <a:gdLst>
                        <a:gd name="T0" fmla="*/ 0 w 104"/>
                        <a:gd name="T1" fmla="*/ 5 h 75"/>
                        <a:gd name="T2" fmla="*/ 0 w 104"/>
                        <a:gd name="T3" fmla="*/ 32 h 75"/>
                        <a:gd name="T4" fmla="*/ 12 w 104"/>
                        <a:gd name="T5" fmla="*/ 43 h 75"/>
                        <a:gd name="T6" fmla="*/ 29 w 104"/>
                        <a:gd name="T7" fmla="*/ 48 h 75"/>
                        <a:gd name="T8" fmla="*/ 41 w 104"/>
                        <a:gd name="T9" fmla="*/ 53 h 75"/>
                        <a:gd name="T10" fmla="*/ 58 w 104"/>
                        <a:gd name="T11" fmla="*/ 64 h 75"/>
                        <a:gd name="T12" fmla="*/ 87 w 104"/>
                        <a:gd name="T13" fmla="*/ 75 h 75"/>
                        <a:gd name="T14" fmla="*/ 99 w 104"/>
                        <a:gd name="T15" fmla="*/ 69 h 75"/>
                        <a:gd name="T16" fmla="*/ 104 w 104"/>
                        <a:gd name="T17" fmla="*/ 64 h 75"/>
                        <a:gd name="T18" fmla="*/ 104 w 104"/>
                        <a:gd name="T19" fmla="*/ 59 h 75"/>
                        <a:gd name="T20" fmla="*/ 93 w 104"/>
                        <a:gd name="T21" fmla="*/ 43 h 75"/>
                        <a:gd name="T22" fmla="*/ 70 w 104"/>
                        <a:gd name="T23" fmla="*/ 26 h 75"/>
                        <a:gd name="T24" fmla="*/ 52 w 104"/>
                        <a:gd name="T25" fmla="*/ 10 h 75"/>
                        <a:gd name="T26" fmla="*/ 46 w 104"/>
                        <a:gd name="T27" fmla="*/ 0 h 75"/>
                        <a:gd name="T28" fmla="*/ 0 w 104"/>
                        <a:gd name="T29" fmla="*/ 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75">
                          <a:moveTo>
                            <a:pt x="0" y="5"/>
                          </a:moveTo>
                          <a:lnTo>
                            <a:pt x="0" y="32"/>
                          </a:lnTo>
                          <a:lnTo>
                            <a:pt x="12" y="43"/>
                          </a:lnTo>
                          <a:lnTo>
                            <a:pt x="29" y="48"/>
                          </a:lnTo>
                          <a:lnTo>
                            <a:pt x="41" y="53"/>
                          </a:lnTo>
                          <a:lnTo>
                            <a:pt x="58" y="64"/>
                          </a:lnTo>
                          <a:lnTo>
                            <a:pt x="87" y="75"/>
                          </a:lnTo>
                          <a:lnTo>
                            <a:pt x="99" y="69"/>
                          </a:lnTo>
                          <a:lnTo>
                            <a:pt x="104" y="64"/>
                          </a:lnTo>
                          <a:lnTo>
                            <a:pt x="104" y="59"/>
                          </a:lnTo>
                          <a:lnTo>
                            <a:pt x="93" y="43"/>
                          </a:lnTo>
                          <a:lnTo>
                            <a:pt x="70" y="26"/>
                          </a:lnTo>
                          <a:lnTo>
                            <a:pt x="52" y="10"/>
                          </a:lnTo>
                          <a:lnTo>
                            <a:pt x="4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854373" name="Group 37"/>
                  <p:cNvGrpSpPr>
                    <a:grpSpLocks/>
                  </p:cNvGrpSpPr>
                  <p:nvPr/>
                </p:nvGrpSpPr>
                <p:grpSpPr bwMode="auto">
                  <a:xfrm>
                    <a:off x="2803" y="1401"/>
                    <a:ext cx="342" cy="785"/>
                    <a:chOff x="2803" y="1401"/>
                    <a:chExt cx="342" cy="785"/>
                  </a:xfrm>
                </p:grpSpPr>
                <p:grpSp>
                  <p:nvGrpSpPr>
                    <p:cNvPr id="3854374" name="Group 38"/>
                    <p:cNvGrpSpPr>
                      <a:grpSpLocks/>
                    </p:cNvGrpSpPr>
                    <p:nvPr/>
                  </p:nvGrpSpPr>
                  <p:grpSpPr bwMode="auto">
                    <a:xfrm>
                      <a:off x="2844" y="1401"/>
                      <a:ext cx="220" cy="253"/>
                      <a:chOff x="2844" y="1401"/>
                      <a:chExt cx="220" cy="253"/>
                    </a:xfrm>
                  </p:grpSpPr>
                  <p:sp>
                    <p:nvSpPr>
                      <p:cNvPr id="3854375" name="Freeform 39"/>
                      <p:cNvSpPr>
                        <a:spLocks/>
                      </p:cNvSpPr>
                      <p:nvPr/>
                    </p:nvSpPr>
                    <p:spPr bwMode="auto">
                      <a:xfrm>
                        <a:off x="2844" y="1417"/>
                        <a:ext cx="220" cy="237"/>
                      </a:xfrm>
                      <a:custGeom>
                        <a:avLst/>
                        <a:gdLst>
                          <a:gd name="T0" fmla="*/ 0 w 220"/>
                          <a:gd name="T1" fmla="*/ 43 h 237"/>
                          <a:gd name="T2" fmla="*/ 70 w 220"/>
                          <a:gd name="T3" fmla="*/ 0 h 237"/>
                          <a:gd name="T4" fmla="*/ 139 w 220"/>
                          <a:gd name="T5" fmla="*/ 102 h 237"/>
                          <a:gd name="T6" fmla="*/ 151 w 220"/>
                          <a:gd name="T7" fmla="*/ 6 h 237"/>
                          <a:gd name="T8" fmla="*/ 197 w 220"/>
                          <a:gd name="T9" fmla="*/ 17 h 237"/>
                          <a:gd name="T10" fmla="*/ 220 w 220"/>
                          <a:gd name="T11" fmla="*/ 54 h 237"/>
                          <a:gd name="T12" fmla="*/ 214 w 220"/>
                          <a:gd name="T13" fmla="*/ 237 h 237"/>
                          <a:gd name="T14" fmla="*/ 23 w 220"/>
                          <a:gd name="T15" fmla="*/ 237 h 237"/>
                          <a:gd name="T16" fmla="*/ 0 w 220"/>
                          <a:gd name="T17" fmla="*/ 4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237">
                            <a:moveTo>
                              <a:pt x="0" y="43"/>
                            </a:moveTo>
                            <a:lnTo>
                              <a:pt x="70" y="0"/>
                            </a:lnTo>
                            <a:lnTo>
                              <a:pt x="139" y="102"/>
                            </a:lnTo>
                            <a:lnTo>
                              <a:pt x="151" y="6"/>
                            </a:lnTo>
                            <a:lnTo>
                              <a:pt x="197" y="17"/>
                            </a:lnTo>
                            <a:lnTo>
                              <a:pt x="220" y="54"/>
                            </a:lnTo>
                            <a:lnTo>
                              <a:pt x="214" y="237"/>
                            </a:lnTo>
                            <a:lnTo>
                              <a:pt x="23" y="237"/>
                            </a:lnTo>
                            <a:lnTo>
                              <a:pt x="0" y="4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54376" name="Freeform 40"/>
                      <p:cNvSpPr>
                        <a:spLocks/>
                      </p:cNvSpPr>
                      <p:nvPr/>
                    </p:nvSpPr>
                    <p:spPr bwMode="auto">
                      <a:xfrm>
                        <a:off x="2908" y="1401"/>
                        <a:ext cx="87" cy="140"/>
                      </a:xfrm>
                      <a:custGeom>
                        <a:avLst/>
                        <a:gdLst>
                          <a:gd name="T0" fmla="*/ 0 w 87"/>
                          <a:gd name="T1" fmla="*/ 16 h 140"/>
                          <a:gd name="T2" fmla="*/ 6 w 87"/>
                          <a:gd name="T3" fmla="*/ 0 h 140"/>
                          <a:gd name="T4" fmla="*/ 64 w 87"/>
                          <a:gd name="T5" fmla="*/ 27 h 140"/>
                          <a:gd name="T6" fmla="*/ 75 w 87"/>
                          <a:gd name="T7" fmla="*/ 11 h 140"/>
                          <a:gd name="T8" fmla="*/ 81 w 87"/>
                          <a:gd name="T9" fmla="*/ 16 h 140"/>
                          <a:gd name="T10" fmla="*/ 87 w 87"/>
                          <a:gd name="T11" fmla="*/ 97 h 140"/>
                          <a:gd name="T12" fmla="*/ 87 w 87"/>
                          <a:gd name="T13" fmla="*/ 140 h 140"/>
                          <a:gd name="T14" fmla="*/ 0 w 87"/>
                          <a:gd name="T15" fmla="*/ 16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40">
                            <a:moveTo>
                              <a:pt x="0" y="16"/>
                            </a:moveTo>
                            <a:lnTo>
                              <a:pt x="6" y="0"/>
                            </a:lnTo>
                            <a:lnTo>
                              <a:pt x="64" y="27"/>
                            </a:lnTo>
                            <a:lnTo>
                              <a:pt x="75" y="11"/>
                            </a:lnTo>
                            <a:lnTo>
                              <a:pt x="81" y="16"/>
                            </a:lnTo>
                            <a:lnTo>
                              <a:pt x="87" y="97"/>
                            </a:lnTo>
                            <a:lnTo>
                              <a:pt x="87" y="140"/>
                            </a:lnTo>
                            <a:lnTo>
                              <a:pt x="0" y="16"/>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54377" name="Freeform 41"/>
                      <p:cNvSpPr>
                        <a:spLocks/>
                      </p:cNvSpPr>
                      <p:nvPr/>
                    </p:nvSpPr>
                    <p:spPr bwMode="auto">
                      <a:xfrm>
                        <a:off x="2937" y="1428"/>
                        <a:ext cx="52" cy="27"/>
                      </a:xfrm>
                      <a:custGeom>
                        <a:avLst/>
                        <a:gdLst>
                          <a:gd name="T0" fmla="*/ 0 w 52"/>
                          <a:gd name="T1" fmla="*/ 27 h 27"/>
                          <a:gd name="T2" fmla="*/ 29 w 52"/>
                          <a:gd name="T3" fmla="*/ 0 h 27"/>
                          <a:gd name="T4" fmla="*/ 52 w 52"/>
                          <a:gd name="T5" fmla="*/ 22 h 27"/>
                        </a:gdLst>
                        <a:ahLst/>
                        <a:cxnLst>
                          <a:cxn ang="0">
                            <a:pos x="T0" y="T1"/>
                          </a:cxn>
                          <a:cxn ang="0">
                            <a:pos x="T2" y="T3"/>
                          </a:cxn>
                          <a:cxn ang="0">
                            <a:pos x="T4" y="T5"/>
                          </a:cxn>
                        </a:cxnLst>
                        <a:rect l="0" t="0" r="r" b="b"/>
                        <a:pathLst>
                          <a:path w="52" h="27">
                            <a:moveTo>
                              <a:pt x="0" y="27"/>
                            </a:moveTo>
                            <a:lnTo>
                              <a:pt x="29" y="0"/>
                            </a:lnTo>
                            <a:lnTo>
                              <a:pt x="52" y="2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854378" name="Group 42"/>
                    <p:cNvGrpSpPr>
                      <a:grpSpLocks/>
                    </p:cNvGrpSpPr>
                    <p:nvPr/>
                  </p:nvGrpSpPr>
                  <p:grpSpPr bwMode="auto">
                    <a:xfrm>
                      <a:off x="2803" y="1412"/>
                      <a:ext cx="342" cy="774"/>
                      <a:chOff x="2803" y="1412"/>
                      <a:chExt cx="342" cy="774"/>
                    </a:xfrm>
                  </p:grpSpPr>
                  <p:sp>
                    <p:nvSpPr>
                      <p:cNvPr id="3854379" name="Freeform 43"/>
                      <p:cNvSpPr>
                        <a:spLocks/>
                      </p:cNvSpPr>
                      <p:nvPr/>
                    </p:nvSpPr>
                    <p:spPr bwMode="auto">
                      <a:xfrm>
                        <a:off x="2803" y="1412"/>
                        <a:ext cx="342" cy="774"/>
                      </a:xfrm>
                      <a:custGeom>
                        <a:avLst/>
                        <a:gdLst>
                          <a:gd name="T0" fmla="*/ 105 w 342"/>
                          <a:gd name="T1" fmla="*/ 0 h 774"/>
                          <a:gd name="T2" fmla="*/ 24 w 342"/>
                          <a:gd name="T3" fmla="*/ 59 h 774"/>
                          <a:gd name="T4" fmla="*/ 0 w 342"/>
                          <a:gd name="T5" fmla="*/ 242 h 774"/>
                          <a:gd name="T6" fmla="*/ 64 w 342"/>
                          <a:gd name="T7" fmla="*/ 360 h 774"/>
                          <a:gd name="T8" fmla="*/ 64 w 342"/>
                          <a:gd name="T9" fmla="*/ 381 h 774"/>
                          <a:gd name="T10" fmla="*/ 70 w 342"/>
                          <a:gd name="T11" fmla="*/ 414 h 774"/>
                          <a:gd name="T12" fmla="*/ 76 w 342"/>
                          <a:gd name="T13" fmla="*/ 430 h 774"/>
                          <a:gd name="T14" fmla="*/ 64 w 342"/>
                          <a:gd name="T15" fmla="*/ 559 h 774"/>
                          <a:gd name="T16" fmla="*/ 47 w 342"/>
                          <a:gd name="T17" fmla="*/ 768 h 774"/>
                          <a:gd name="T18" fmla="*/ 64 w 342"/>
                          <a:gd name="T19" fmla="*/ 774 h 774"/>
                          <a:gd name="T20" fmla="*/ 105 w 342"/>
                          <a:gd name="T21" fmla="*/ 763 h 774"/>
                          <a:gd name="T22" fmla="*/ 128 w 342"/>
                          <a:gd name="T23" fmla="*/ 618 h 774"/>
                          <a:gd name="T24" fmla="*/ 140 w 342"/>
                          <a:gd name="T25" fmla="*/ 569 h 774"/>
                          <a:gd name="T26" fmla="*/ 180 w 342"/>
                          <a:gd name="T27" fmla="*/ 430 h 774"/>
                          <a:gd name="T28" fmla="*/ 186 w 342"/>
                          <a:gd name="T29" fmla="*/ 575 h 774"/>
                          <a:gd name="T30" fmla="*/ 203 w 342"/>
                          <a:gd name="T31" fmla="*/ 747 h 774"/>
                          <a:gd name="T32" fmla="*/ 261 w 342"/>
                          <a:gd name="T33" fmla="*/ 752 h 774"/>
                          <a:gd name="T34" fmla="*/ 267 w 342"/>
                          <a:gd name="T35" fmla="*/ 564 h 774"/>
                          <a:gd name="T36" fmla="*/ 261 w 342"/>
                          <a:gd name="T37" fmla="*/ 376 h 774"/>
                          <a:gd name="T38" fmla="*/ 261 w 342"/>
                          <a:gd name="T39" fmla="*/ 285 h 774"/>
                          <a:gd name="T40" fmla="*/ 273 w 342"/>
                          <a:gd name="T41" fmla="*/ 252 h 774"/>
                          <a:gd name="T42" fmla="*/ 279 w 342"/>
                          <a:gd name="T43" fmla="*/ 258 h 774"/>
                          <a:gd name="T44" fmla="*/ 337 w 342"/>
                          <a:gd name="T45" fmla="*/ 226 h 774"/>
                          <a:gd name="T46" fmla="*/ 342 w 342"/>
                          <a:gd name="T47" fmla="*/ 167 h 774"/>
                          <a:gd name="T48" fmla="*/ 250 w 342"/>
                          <a:gd name="T49" fmla="*/ 22 h 774"/>
                          <a:gd name="T50" fmla="*/ 186 w 342"/>
                          <a:gd name="T51" fmla="*/ 0 h 774"/>
                          <a:gd name="T52" fmla="*/ 198 w 342"/>
                          <a:gd name="T53" fmla="*/ 97 h 774"/>
                          <a:gd name="T54" fmla="*/ 186 w 342"/>
                          <a:gd name="T55" fmla="*/ 193 h 774"/>
                          <a:gd name="T56" fmla="*/ 157 w 342"/>
                          <a:gd name="T57" fmla="*/ 102 h 774"/>
                          <a:gd name="T58" fmla="*/ 105 w 342"/>
                          <a:gd name="T59" fmla="*/ 0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2" h="774">
                            <a:moveTo>
                              <a:pt x="105" y="0"/>
                            </a:moveTo>
                            <a:lnTo>
                              <a:pt x="24" y="59"/>
                            </a:lnTo>
                            <a:lnTo>
                              <a:pt x="0" y="242"/>
                            </a:lnTo>
                            <a:lnTo>
                              <a:pt x="64" y="360"/>
                            </a:lnTo>
                            <a:lnTo>
                              <a:pt x="64" y="381"/>
                            </a:lnTo>
                            <a:lnTo>
                              <a:pt x="70" y="414"/>
                            </a:lnTo>
                            <a:lnTo>
                              <a:pt x="76" y="430"/>
                            </a:lnTo>
                            <a:lnTo>
                              <a:pt x="64" y="559"/>
                            </a:lnTo>
                            <a:lnTo>
                              <a:pt x="47" y="768"/>
                            </a:lnTo>
                            <a:lnTo>
                              <a:pt x="64" y="774"/>
                            </a:lnTo>
                            <a:lnTo>
                              <a:pt x="105" y="763"/>
                            </a:lnTo>
                            <a:lnTo>
                              <a:pt x="128" y="618"/>
                            </a:lnTo>
                            <a:lnTo>
                              <a:pt x="140" y="569"/>
                            </a:lnTo>
                            <a:lnTo>
                              <a:pt x="180" y="430"/>
                            </a:lnTo>
                            <a:lnTo>
                              <a:pt x="186" y="575"/>
                            </a:lnTo>
                            <a:lnTo>
                              <a:pt x="203" y="747"/>
                            </a:lnTo>
                            <a:lnTo>
                              <a:pt x="261" y="752"/>
                            </a:lnTo>
                            <a:lnTo>
                              <a:pt x="267" y="564"/>
                            </a:lnTo>
                            <a:lnTo>
                              <a:pt x="261" y="376"/>
                            </a:lnTo>
                            <a:lnTo>
                              <a:pt x="261" y="285"/>
                            </a:lnTo>
                            <a:lnTo>
                              <a:pt x="273" y="252"/>
                            </a:lnTo>
                            <a:lnTo>
                              <a:pt x="279" y="258"/>
                            </a:lnTo>
                            <a:lnTo>
                              <a:pt x="337" y="226"/>
                            </a:lnTo>
                            <a:lnTo>
                              <a:pt x="342" y="167"/>
                            </a:lnTo>
                            <a:lnTo>
                              <a:pt x="250" y="22"/>
                            </a:lnTo>
                            <a:lnTo>
                              <a:pt x="186" y="0"/>
                            </a:lnTo>
                            <a:lnTo>
                              <a:pt x="198" y="97"/>
                            </a:lnTo>
                            <a:lnTo>
                              <a:pt x="186" y="193"/>
                            </a:lnTo>
                            <a:lnTo>
                              <a:pt x="157" y="102"/>
                            </a:lnTo>
                            <a:lnTo>
                              <a:pt x="105"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54380" name="Freeform 44"/>
                      <p:cNvSpPr>
                        <a:spLocks/>
                      </p:cNvSpPr>
                      <p:nvPr/>
                    </p:nvSpPr>
                    <p:spPr bwMode="auto">
                      <a:xfrm>
                        <a:off x="2821" y="1498"/>
                        <a:ext cx="87" cy="199"/>
                      </a:xfrm>
                      <a:custGeom>
                        <a:avLst/>
                        <a:gdLst>
                          <a:gd name="T0" fmla="*/ 40 w 87"/>
                          <a:gd name="T1" fmla="*/ 0 h 199"/>
                          <a:gd name="T2" fmla="*/ 52 w 87"/>
                          <a:gd name="T3" fmla="*/ 48 h 199"/>
                          <a:gd name="T4" fmla="*/ 46 w 87"/>
                          <a:gd name="T5" fmla="*/ 118 h 199"/>
                          <a:gd name="T6" fmla="*/ 0 w 87"/>
                          <a:gd name="T7" fmla="*/ 129 h 199"/>
                          <a:gd name="T8" fmla="*/ 46 w 87"/>
                          <a:gd name="T9" fmla="*/ 134 h 199"/>
                          <a:gd name="T10" fmla="*/ 58 w 87"/>
                          <a:gd name="T11" fmla="*/ 177 h 199"/>
                          <a:gd name="T12" fmla="*/ 87 w 87"/>
                          <a:gd name="T13" fmla="*/ 199 h 199"/>
                          <a:gd name="T14" fmla="*/ 75 w 87"/>
                          <a:gd name="T15" fmla="*/ 161 h 199"/>
                          <a:gd name="T16" fmla="*/ 69 w 87"/>
                          <a:gd name="T17" fmla="*/ 145 h 199"/>
                          <a:gd name="T18" fmla="*/ 64 w 87"/>
                          <a:gd name="T19" fmla="*/ 97 h 199"/>
                          <a:gd name="T20" fmla="*/ 40 w 87"/>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99">
                            <a:moveTo>
                              <a:pt x="40" y="0"/>
                            </a:moveTo>
                            <a:lnTo>
                              <a:pt x="52" y="48"/>
                            </a:lnTo>
                            <a:lnTo>
                              <a:pt x="46" y="118"/>
                            </a:lnTo>
                            <a:lnTo>
                              <a:pt x="0" y="129"/>
                            </a:lnTo>
                            <a:lnTo>
                              <a:pt x="46" y="134"/>
                            </a:lnTo>
                            <a:lnTo>
                              <a:pt x="58" y="177"/>
                            </a:lnTo>
                            <a:lnTo>
                              <a:pt x="87" y="199"/>
                            </a:lnTo>
                            <a:lnTo>
                              <a:pt x="75" y="161"/>
                            </a:lnTo>
                            <a:lnTo>
                              <a:pt x="69" y="145"/>
                            </a:lnTo>
                            <a:lnTo>
                              <a:pt x="64" y="97"/>
                            </a:lnTo>
                            <a:lnTo>
                              <a:pt x="40"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54381" name="Freeform 45"/>
                      <p:cNvSpPr>
                        <a:spLocks/>
                      </p:cNvSpPr>
                      <p:nvPr/>
                    </p:nvSpPr>
                    <p:spPr bwMode="auto">
                      <a:xfrm>
                        <a:off x="2902" y="1509"/>
                        <a:ext cx="29" cy="27"/>
                      </a:xfrm>
                      <a:custGeom>
                        <a:avLst/>
                        <a:gdLst>
                          <a:gd name="T0" fmla="*/ 0 w 29"/>
                          <a:gd name="T1" fmla="*/ 27 h 27"/>
                          <a:gd name="T2" fmla="*/ 6 w 29"/>
                          <a:gd name="T3" fmla="*/ 0 h 27"/>
                          <a:gd name="T4" fmla="*/ 29 w 29"/>
                          <a:gd name="T5" fmla="*/ 21 h 27"/>
                          <a:gd name="T6" fmla="*/ 0 w 29"/>
                          <a:gd name="T7" fmla="*/ 27 h 27"/>
                        </a:gdLst>
                        <a:ahLst/>
                        <a:cxnLst>
                          <a:cxn ang="0">
                            <a:pos x="T0" y="T1"/>
                          </a:cxn>
                          <a:cxn ang="0">
                            <a:pos x="T2" y="T3"/>
                          </a:cxn>
                          <a:cxn ang="0">
                            <a:pos x="T4" y="T5"/>
                          </a:cxn>
                          <a:cxn ang="0">
                            <a:pos x="T6" y="T7"/>
                          </a:cxn>
                        </a:cxnLst>
                        <a:rect l="0" t="0" r="r" b="b"/>
                        <a:pathLst>
                          <a:path w="29" h="27">
                            <a:moveTo>
                              <a:pt x="0" y="27"/>
                            </a:moveTo>
                            <a:lnTo>
                              <a:pt x="6" y="0"/>
                            </a:lnTo>
                            <a:lnTo>
                              <a:pt x="29" y="21"/>
                            </a:lnTo>
                            <a:lnTo>
                              <a:pt x="0" y="27"/>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3854382" name="Group 46"/>
                <p:cNvGrpSpPr>
                  <a:grpSpLocks/>
                </p:cNvGrpSpPr>
                <p:nvPr/>
              </p:nvGrpSpPr>
              <p:grpSpPr bwMode="auto">
                <a:xfrm>
                  <a:off x="2896" y="1278"/>
                  <a:ext cx="186" cy="386"/>
                  <a:chOff x="2896" y="1278"/>
                  <a:chExt cx="186" cy="386"/>
                </a:xfrm>
              </p:grpSpPr>
              <p:grpSp>
                <p:nvGrpSpPr>
                  <p:cNvPr id="3854383" name="Group 47"/>
                  <p:cNvGrpSpPr>
                    <a:grpSpLocks/>
                  </p:cNvGrpSpPr>
                  <p:nvPr/>
                </p:nvGrpSpPr>
                <p:grpSpPr bwMode="auto">
                  <a:xfrm>
                    <a:off x="2896" y="1278"/>
                    <a:ext cx="110" cy="150"/>
                    <a:chOff x="2896" y="1278"/>
                    <a:chExt cx="110" cy="150"/>
                  </a:xfrm>
                </p:grpSpPr>
                <p:grpSp>
                  <p:nvGrpSpPr>
                    <p:cNvPr id="3854384" name="Group 48"/>
                    <p:cNvGrpSpPr>
                      <a:grpSpLocks/>
                    </p:cNvGrpSpPr>
                    <p:nvPr/>
                  </p:nvGrpSpPr>
                  <p:grpSpPr bwMode="auto">
                    <a:xfrm>
                      <a:off x="2902" y="1283"/>
                      <a:ext cx="99" cy="145"/>
                      <a:chOff x="2902" y="1283"/>
                      <a:chExt cx="99" cy="145"/>
                    </a:xfrm>
                  </p:grpSpPr>
                  <p:sp>
                    <p:nvSpPr>
                      <p:cNvPr id="3854385" name="Freeform 49"/>
                      <p:cNvSpPr>
                        <a:spLocks/>
                      </p:cNvSpPr>
                      <p:nvPr/>
                    </p:nvSpPr>
                    <p:spPr bwMode="auto">
                      <a:xfrm>
                        <a:off x="2902" y="1283"/>
                        <a:ext cx="99" cy="145"/>
                      </a:xfrm>
                      <a:custGeom>
                        <a:avLst/>
                        <a:gdLst>
                          <a:gd name="T0" fmla="*/ 93 w 99"/>
                          <a:gd name="T1" fmla="*/ 22 h 145"/>
                          <a:gd name="T2" fmla="*/ 99 w 99"/>
                          <a:gd name="T3" fmla="*/ 48 h 145"/>
                          <a:gd name="T4" fmla="*/ 93 w 99"/>
                          <a:gd name="T5" fmla="*/ 54 h 145"/>
                          <a:gd name="T6" fmla="*/ 99 w 99"/>
                          <a:gd name="T7" fmla="*/ 65 h 145"/>
                          <a:gd name="T8" fmla="*/ 93 w 99"/>
                          <a:gd name="T9" fmla="*/ 70 h 145"/>
                          <a:gd name="T10" fmla="*/ 93 w 99"/>
                          <a:gd name="T11" fmla="*/ 86 h 145"/>
                          <a:gd name="T12" fmla="*/ 93 w 99"/>
                          <a:gd name="T13" fmla="*/ 97 h 145"/>
                          <a:gd name="T14" fmla="*/ 93 w 99"/>
                          <a:gd name="T15" fmla="*/ 108 h 145"/>
                          <a:gd name="T16" fmla="*/ 87 w 99"/>
                          <a:gd name="T17" fmla="*/ 118 h 145"/>
                          <a:gd name="T18" fmla="*/ 81 w 99"/>
                          <a:gd name="T19" fmla="*/ 124 h 145"/>
                          <a:gd name="T20" fmla="*/ 81 w 99"/>
                          <a:gd name="T21" fmla="*/ 129 h 145"/>
                          <a:gd name="T22" fmla="*/ 64 w 99"/>
                          <a:gd name="T23" fmla="*/ 145 h 145"/>
                          <a:gd name="T24" fmla="*/ 12 w 99"/>
                          <a:gd name="T25" fmla="*/ 124 h 145"/>
                          <a:gd name="T26" fmla="*/ 12 w 99"/>
                          <a:gd name="T27" fmla="*/ 91 h 145"/>
                          <a:gd name="T28" fmla="*/ 12 w 99"/>
                          <a:gd name="T29" fmla="*/ 86 h 145"/>
                          <a:gd name="T30" fmla="*/ 6 w 99"/>
                          <a:gd name="T31" fmla="*/ 81 h 145"/>
                          <a:gd name="T32" fmla="*/ 0 w 99"/>
                          <a:gd name="T33" fmla="*/ 70 h 145"/>
                          <a:gd name="T34" fmla="*/ 0 w 99"/>
                          <a:gd name="T35" fmla="*/ 54 h 145"/>
                          <a:gd name="T36" fmla="*/ 6 w 99"/>
                          <a:gd name="T37" fmla="*/ 48 h 145"/>
                          <a:gd name="T38" fmla="*/ 6 w 99"/>
                          <a:gd name="T39" fmla="*/ 43 h 145"/>
                          <a:gd name="T40" fmla="*/ 6 w 99"/>
                          <a:gd name="T41" fmla="*/ 32 h 145"/>
                          <a:gd name="T42" fmla="*/ 6 w 99"/>
                          <a:gd name="T43" fmla="*/ 27 h 145"/>
                          <a:gd name="T44" fmla="*/ 12 w 99"/>
                          <a:gd name="T45" fmla="*/ 16 h 145"/>
                          <a:gd name="T46" fmla="*/ 12 w 99"/>
                          <a:gd name="T47" fmla="*/ 11 h 145"/>
                          <a:gd name="T48" fmla="*/ 23 w 99"/>
                          <a:gd name="T49" fmla="*/ 0 h 145"/>
                          <a:gd name="T50" fmla="*/ 35 w 99"/>
                          <a:gd name="T51" fmla="*/ 0 h 145"/>
                          <a:gd name="T52" fmla="*/ 46 w 99"/>
                          <a:gd name="T53" fmla="*/ 0 h 145"/>
                          <a:gd name="T54" fmla="*/ 58 w 99"/>
                          <a:gd name="T55" fmla="*/ 0 h 145"/>
                          <a:gd name="T56" fmla="*/ 64 w 99"/>
                          <a:gd name="T57" fmla="*/ 0 h 145"/>
                          <a:gd name="T58" fmla="*/ 75 w 99"/>
                          <a:gd name="T59" fmla="*/ 0 h 145"/>
                          <a:gd name="T60" fmla="*/ 87 w 99"/>
                          <a:gd name="T61" fmla="*/ 5 h 145"/>
                          <a:gd name="T62" fmla="*/ 87 w 99"/>
                          <a:gd name="T63" fmla="*/ 11 h 145"/>
                          <a:gd name="T64" fmla="*/ 93 w 99"/>
                          <a:gd name="T65" fmla="*/ 16 h 145"/>
                          <a:gd name="T66" fmla="*/ 93 w 99"/>
                          <a:gd name="T67" fmla="*/ 2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 h="145">
                            <a:moveTo>
                              <a:pt x="93" y="22"/>
                            </a:moveTo>
                            <a:lnTo>
                              <a:pt x="99" y="48"/>
                            </a:lnTo>
                            <a:lnTo>
                              <a:pt x="93" y="54"/>
                            </a:lnTo>
                            <a:lnTo>
                              <a:pt x="99" y="65"/>
                            </a:lnTo>
                            <a:lnTo>
                              <a:pt x="93" y="70"/>
                            </a:lnTo>
                            <a:lnTo>
                              <a:pt x="93" y="86"/>
                            </a:lnTo>
                            <a:lnTo>
                              <a:pt x="93" y="97"/>
                            </a:lnTo>
                            <a:lnTo>
                              <a:pt x="93" y="108"/>
                            </a:lnTo>
                            <a:lnTo>
                              <a:pt x="87" y="118"/>
                            </a:lnTo>
                            <a:lnTo>
                              <a:pt x="81" y="124"/>
                            </a:lnTo>
                            <a:lnTo>
                              <a:pt x="81" y="129"/>
                            </a:lnTo>
                            <a:lnTo>
                              <a:pt x="64" y="145"/>
                            </a:lnTo>
                            <a:lnTo>
                              <a:pt x="12" y="124"/>
                            </a:lnTo>
                            <a:lnTo>
                              <a:pt x="12" y="91"/>
                            </a:lnTo>
                            <a:lnTo>
                              <a:pt x="12" y="86"/>
                            </a:lnTo>
                            <a:lnTo>
                              <a:pt x="6" y="81"/>
                            </a:lnTo>
                            <a:lnTo>
                              <a:pt x="0" y="70"/>
                            </a:lnTo>
                            <a:lnTo>
                              <a:pt x="0" y="54"/>
                            </a:lnTo>
                            <a:lnTo>
                              <a:pt x="6" y="48"/>
                            </a:lnTo>
                            <a:lnTo>
                              <a:pt x="6" y="43"/>
                            </a:lnTo>
                            <a:lnTo>
                              <a:pt x="6" y="32"/>
                            </a:lnTo>
                            <a:lnTo>
                              <a:pt x="6" y="27"/>
                            </a:lnTo>
                            <a:lnTo>
                              <a:pt x="12" y="16"/>
                            </a:lnTo>
                            <a:lnTo>
                              <a:pt x="12" y="11"/>
                            </a:lnTo>
                            <a:lnTo>
                              <a:pt x="23" y="0"/>
                            </a:lnTo>
                            <a:lnTo>
                              <a:pt x="35" y="0"/>
                            </a:lnTo>
                            <a:lnTo>
                              <a:pt x="46" y="0"/>
                            </a:lnTo>
                            <a:lnTo>
                              <a:pt x="58" y="0"/>
                            </a:lnTo>
                            <a:lnTo>
                              <a:pt x="64" y="0"/>
                            </a:lnTo>
                            <a:lnTo>
                              <a:pt x="75" y="0"/>
                            </a:lnTo>
                            <a:lnTo>
                              <a:pt x="87" y="5"/>
                            </a:lnTo>
                            <a:lnTo>
                              <a:pt x="87" y="11"/>
                            </a:lnTo>
                            <a:lnTo>
                              <a:pt x="93" y="16"/>
                            </a:lnTo>
                            <a:lnTo>
                              <a:pt x="93" y="2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3854386" name="Group 50"/>
                      <p:cNvGrpSpPr>
                        <a:grpSpLocks/>
                      </p:cNvGrpSpPr>
                      <p:nvPr/>
                    </p:nvGrpSpPr>
                    <p:grpSpPr bwMode="auto">
                      <a:xfrm>
                        <a:off x="2914" y="1331"/>
                        <a:ext cx="81" cy="70"/>
                        <a:chOff x="2914" y="1331"/>
                        <a:chExt cx="81" cy="70"/>
                      </a:xfrm>
                    </p:grpSpPr>
                    <p:sp>
                      <p:nvSpPr>
                        <p:cNvPr id="3854387" name="Freeform 51"/>
                        <p:cNvSpPr>
                          <a:spLocks/>
                        </p:cNvSpPr>
                        <p:nvPr/>
                      </p:nvSpPr>
                      <p:spPr bwMode="auto">
                        <a:xfrm>
                          <a:off x="2943" y="1331"/>
                          <a:ext cx="34" cy="11"/>
                        </a:xfrm>
                        <a:custGeom>
                          <a:avLst/>
                          <a:gdLst>
                            <a:gd name="T0" fmla="*/ 0 w 34"/>
                            <a:gd name="T1" fmla="*/ 0 h 11"/>
                            <a:gd name="T2" fmla="*/ 17 w 34"/>
                            <a:gd name="T3" fmla="*/ 0 h 11"/>
                            <a:gd name="T4" fmla="*/ 23 w 34"/>
                            <a:gd name="T5" fmla="*/ 0 h 11"/>
                            <a:gd name="T6" fmla="*/ 29 w 34"/>
                            <a:gd name="T7" fmla="*/ 6 h 11"/>
                            <a:gd name="T8" fmla="*/ 34 w 34"/>
                            <a:gd name="T9" fmla="*/ 6 h 11"/>
                            <a:gd name="T10" fmla="*/ 29 w 34"/>
                            <a:gd name="T11" fmla="*/ 6 h 11"/>
                            <a:gd name="T12" fmla="*/ 29 w 34"/>
                            <a:gd name="T13" fmla="*/ 11 h 11"/>
                            <a:gd name="T14" fmla="*/ 29 w 34"/>
                            <a:gd name="T15" fmla="*/ 11 h 11"/>
                            <a:gd name="T16" fmla="*/ 17 w 34"/>
                            <a:gd name="T17" fmla="*/ 11 h 11"/>
                            <a:gd name="T18" fmla="*/ 5 w 34"/>
                            <a:gd name="T19" fmla="*/ 11 h 11"/>
                            <a:gd name="T20" fmla="*/ 11 w 34"/>
                            <a:gd name="T21" fmla="*/ 11 h 11"/>
                            <a:gd name="T22" fmla="*/ 5 w 34"/>
                            <a:gd name="T23" fmla="*/ 6 h 11"/>
                            <a:gd name="T24" fmla="*/ 0 w 34"/>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11">
                              <a:moveTo>
                                <a:pt x="0" y="0"/>
                              </a:moveTo>
                              <a:lnTo>
                                <a:pt x="17" y="0"/>
                              </a:lnTo>
                              <a:lnTo>
                                <a:pt x="23" y="0"/>
                              </a:lnTo>
                              <a:lnTo>
                                <a:pt x="29" y="6"/>
                              </a:lnTo>
                              <a:lnTo>
                                <a:pt x="34" y="6"/>
                              </a:lnTo>
                              <a:lnTo>
                                <a:pt x="29" y="6"/>
                              </a:lnTo>
                              <a:lnTo>
                                <a:pt x="29" y="11"/>
                              </a:lnTo>
                              <a:lnTo>
                                <a:pt x="29" y="11"/>
                              </a:lnTo>
                              <a:lnTo>
                                <a:pt x="17" y="11"/>
                              </a:lnTo>
                              <a:lnTo>
                                <a:pt x="5" y="11"/>
                              </a:lnTo>
                              <a:lnTo>
                                <a:pt x="11" y="11"/>
                              </a:lnTo>
                              <a:lnTo>
                                <a:pt x="5" y="6"/>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54388" name="Freeform 52"/>
                        <p:cNvSpPr>
                          <a:spLocks/>
                        </p:cNvSpPr>
                        <p:nvPr/>
                      </p:nvSpPr>
                      <p:spPr bwMode="auto">
                        <a:xfrm>
                          <a:off x="2983" y="1364"/>
                          <a:ext cx="12" cy="10"/>
                        </a:xfrm>
                        <a:custGeom>
                          <a:avLst/>
                          <a:gdLst>
                            <a:gd name="T0" fmla="*/ 0 w 12"/>
                            <a:gd name="T1" fmla="*/ 0 h 10"/>
                            <a:gd name="T2" fmla="*/ 12 w 12"/>
                            <a:gd name="T3" fmla="*/ 0 h 10"/>
                            <a:gd name="T4" fmla="*/ 12 w 12"/>
                            <a:gd name="T5" fmla="*/ 10 h 10"/>
                            <a:gd name="T6" fmla="*/ 0 w 12"/>
                            <a:gd name="T7" fmla="*/ 0 h 10"/>
                          </a:gdLst>
                          <a:ahLst/>
                          <a:cxnLst>
                            <a:cxn ang="0">
                              <a:pos x="T0" y="T1"/>
                            </a:cxn>
                            <a:cxn ang="0">
                              <a:pos x="T2" y="T3"/>
                            </a:cxn>
                            <a:cxn ang="0">
                              <a:pos x="T4" y="T5"/>
                            </a:cxn>
                            <a:cxn ang="0">
                              <a:pos x="T6" y="T7"/>
                            </a:cxn>
                          </a:cxnLst>
                          <a:rect l="0" t="0" r="r" b="b"/>
                          <a:pathLst>
                            <a:path w="12" h="10">
                              <a:moveTo>
                                <a:pt x="0" y="0"/>
                              </a:moveTo>
                              <a:lnTo>
                                <a:pt x="12" y="0"/>
                              </a:lnTo>
                              <a:lnTo>
                                <a:pt x="12" y="10"/>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54389" name="Freeform 53"/>
                        <p:cNvSpPr>
                          <a:spLocks/>
                        </p:cNvSpPr>
                        <p:nvPr/>
                      </p:nvSpPr>
                      <p:spPr bwMode="auto">
                        <a:xfrm>
                          <a:off x="2914" y="1364"/>
                          <a:ext cx="52" cy="37"/>
                        </a:xfrm>
                        <a:custGeom>
                          <a:avLst/>
                          <a:gdLst>
                            <a:gd name="T0" fmla="*/ 0 w 52"/>
                            <a:gd name="T1" fmla="*/ 5 h 37"/>
                            <a:gd name="T2" fmla="*/ 5 w 52"/>
                            <a:gd name="T3" fmla="*/ 5 h 37"/>
                            <a:gd name="T4" fmla="*/ 23 w 52"/>
                            <a:gd name="T5" fmla="*/ 27 h 37"/>
                            <a:gd name="T6" fmla="*/ 52 w 52"/>
                            <a:gd name="T7" fmla="*/ 37 h 37"/>
                            <a:gd name="T8" fmla="*/ 17 w 52"/>
                            <a:gd name="T9" fmla="*/ 32 h 37"/>
                            <a:gd name="T10" fmla="*/ 5 w 52"/>
                            <a:gd name="T11" fmla="*/ 21 h 37"/>
                            <a:gd name="T12" fmla="*/ 0 w 52"/>
                            <a:gd name="T13" fmla="*/ 21 h 37"/>
                            <a:gd name="T14" fmla="*/ 0 w 52"/>
                            <a:gd name="T15" fmla="*/ 0 h 37"/>
                            <a:gd name="T16" fmla="*/ 0 w 52"/>
                            <a:gd name="T17" fmla="*/ 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7">
                              <a:moveTo>
                                <a:pt x="0" y="5"/>
                              </a:moveTo>
                              <a:lnTo>
                                <a:pt x="5" y="5"/>
                              </a:lnTo>
                              <a:lnTo>
                                <a:pt x="23" y="27"/>
                              </a:lnTo>
                              <a:lnTo>
                                <a:pt x="52" y="37"/>
                              </a:lnTo>
                              <a:lnTo>
                                <a:pt x="17" y="32"/>
                              </a:lnTo>
                              <a:lnTo>
                                <a:pt x="5" y="21"/>
                              </a:lnTo>
                              <a:lnTo>
                                <a:pt x="0" y="21"/>
                              </a:lnTo>
                              <a:lnTo>
                                <a:pt x="0" y="0"/>
                              </a:lnTo>
                              <a:lnTo>
                                <a:pt x="0" y="5"/>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3854390" name="Freeform 54"/>
                    <p:cNvSpPr>
                      <a:spLocks/>
                    </p:cNvSpPr>
                    <p:nvPr/>
                  </p:nvSpPr>
                  <p:spPr bwMode="auto">
                    <a:xfrm>
                      <a:off x="2896" y="1278"/>
                      <a:ext cx="110" cy="96"/>
                    </a:xfrm>
                    <a:custGeom>
                      <a:avLst/>
                      <a:gdLst>
                        <a:gd name="T0" fmla="*/ 18 w 110"/>
                        <a:gd name="T1" fmla="*/ 96 h 96"/>
                        <a:gd name="T2" fmla="*/ 12 w 110"/>
                        <a:gd name="T3" fmla="*/ 86 h 96"/>
                        <a:gd name="T4" fmla="*/ 6 w 110"/>
                        <a:gd name="T5" fmla="*/ 70 h 96"/>
                        <a:gd name="T6" fmla="*/ 0 w 110"/>
                        <a:gd name="T7" fmla="*/ 53 h 96"/>
                        <a:gd name="T8" fmla="*/ 0 w 110"/>
                        <a:gd name="T9" fmla="*/ 32 h 96"/>
                        <a:gd name="T10" fmla="*/ 6 w 110"/>
                        <a:gd name="T11" fmla="*/ 16 h 96"/>
                        <a:gd name="T12" fmla="*/ 18 w 110"/>
                        <a:gd name="T13" fmla="*/ 10 h 96"/>
                        <a:gd name="T14" fmla="*/ 29 w 110"/>
                        <a:gd name="T15" fmla="*/ 5 h 96"/>
                        <a:gd name="T16" fmla="*/ 52 w 110"/>
                        <a:gd name="T17" fmla="*/ 0 h 96"/>
                        <a:gd name="T18" fmla="*/ 76 w 110"/>
                        <a:gd name="T19" fmla="*/ 5 h 96"/>
                        <a:gd name="T20" fmla="*/ 93 w 110"/>
                        <a:gd name="T21" fmla="*/ 10 h 96"/>
                        <a:gd name="T22" fmla="*/ 105 w 110"/>
                        <a:gd name="T23" fmla="*/ 10 h 96"/>
                        <a:gd name="T24" fmla="*/ 110 w 110"/>
                        <a:gd name="T25" fmla="*/ 10 h 96"/>
                        <a:gd name="T26" fmla="*/ 105 w 110"/>
                        <a:gd name="T27" fmla="*/ 16 h 96"/>
                        <a:gd name="T28" fmla="*/ 99 w 110"/>
                        <a:gd name="T29" fmla="*/ 27 h 96"/>
                        <a:gd name="T30" fmla="*/ 99 w 110"/>
                        <a:gd name="T31" fmla="*/ 32 h 96"/>
                        <a:gd name="T32" fmla="*/ 93 w 110"/>
                        <a:gd name="T33" fmla="*/ 27 h 96"/>
                        <a:gd name="T34" fmla="*/ 76 w 110"/>
                        <a:gd name="T35" fmla="*/ 21 h 96"/>
                        <a:gd name="T36" fmla="*/ 64 w 110"/>
                        <a:gd name="T37" fmla="*/ 21 h 96"/>
                        <a:gd name="T38" fmla="*/ 52 w 110"/>
                        <a:gd name="T39" fmla="*/ 21 h 96"/>
                        <a:gd name="T40" fmla="*/ 41 w 110"/>
                        <a:gd name="T41" fmla="*/ 21 h 96"/>
                        <a:gd name="T42" fmla="*/ 47 w 110"/>
                        <a:gd name="T43" fmla="*/ 27 h 96"/>
                        <a:gd name="T44" fmla="*/ 47 w 110"/>
                        <a:gd name="T45" fmla="*/ 32 h 96"/>
                        <a:gd name="T46" fmla="*/ 41 w 110"/>
                        <a:gd name="T47" fmla="*/ 37 h 96"/>
                        <a:gd name="T48" fmla="*/ 35 w 110"/>
                        <a:gd name="T49" fmla="*/ 48 h 96"/>
                        <a:gd name="T50" fmla="*/ 29 w 110"/>
                        <a:gd name="T51" fmla="*/ 59 h 96"/>
                        <a:gd name="T52" fmla="*/ 29 w 110"/>
                        <a:gd name="T53" fmla="*/ 70 h 96"/>
                        <a:gd name="T54" fmla="*/ 23 w 110"/>
                        <a:gd name="T55" fmla="*/ 64 h 96"/>
                        <a:gd name="T56" fmla="*/ 23 w 110"/>
                        <a:gd name="T57" fmla="*/ 59 h 96"/>
                        <a:gd name="T58" fmla="*/ 18 w 110"/>
                        <a:gd name="T59" fmla="*/ 53 h 96"/>
                        <a:gd name="T60" fmla="*/ 6 w 110"/>
                        <a:gd name="T61" fmla="*/ 59 h 96"/>
                        <a:gd name="T62" fmla="*/ 6 w 110"/>
                        <a:gd name="T63" fmla="*/ 59 h 96"/>
                        <a:gd name="T64" fmla="*/ 12 w 110"/>
                        <a:gd name="T65" fmla="*/ 80 h 96"/>
                        <a:gd name="T66" fmla="*/ 12 w 110"/>
                        <a:gd name="T67" fmla="*/ 86 h 96"/>
                        <a:gd name="T68" fmla="*/ 18 w 110"/>
                        <a:gd name="T6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0" h="96">
                          <a:moveTo>
                            <a:pt x="18" y="96"/>
                          </a:moveTo>
                          <a:lnTo>
                            <a:pt x="12" y="86"/>
                          </a:lnTo>
                          <a:lnTo>
                            <a:pt x="6" y="70"/>
                          </a:lnTo>
                          <a:lnTo>
                            <a:pt x="0" y="53"/>
                          </a:lnTo>
                          <a:lnTo>
                            <a:pt x="0" y="32"/>
                          </a:lnTo>
                          <a:lnTo>
                            <a:pt x="6" y="16"/>
                          </a:lnTo>
                          <a:lnTo>
                            <a:pt x="18" y="10"/>
                          </a:lnTo>
                          <a:lnTo>
                            <a:pt x="29" y="5"/>
                          </a:lnTo>
                          <a:lnTo>
                            <a:pt x="52" y="0"/>
                          </a:lnTo>
                          <a:lnTo>
                            <a:pt x="76" y="5"/>
                          </a:lnTo>
                          <a:lnTo>
                            <a:pt x="93" y="10"/>
                          </a:lnTo>
                          <a:lnTo>
                            <a:pt x="105" y="10"/>
                          </a:lnTo>
                          <a:lnTo>
                            <a:pt x="110" y="10"/>
                          </a:lnTo>
                          <a:lnTo>
                            <a:pt x="105" y="16"/>
                          </a:lnTo>
                          <a:lnTo>
                            <a:pt x="99" y="27"/>
                          </a:lnTo>
                          <a:lnTo>
                            <a:pt x="99" y="32"/>
                          </a:lnTo>
                          <a:lnTo>
                            <a:pt x="93" y="27"/>
                          </a:lnTo>
                          <a:lnTo>
                            <a:pt x="76" y="21"/>
                          </a:lnTo>
                          <a:lnTo>
                            <a:pt x="64" y="21"/>
                          </a:lnTo>
                          <a:lnTo>
                            <a:pt x="52" y="21"/>
                          </a:lnTo>
                          <a:lnTo>
                            <a:pt x="41" y="21"/>
                          </a:lnTo>
                          <a:lnTo>
                            <a:pt x="47" y="27"/>
                          </a:lnTo>
                          <a:lnTo>
                            <a:pt x="47" y="32"/>
                          </a:lnTo>
                          <a:lnTo>
                            <a:pt x="41" y="37"/>
                          </a:lnTo>
                          <a:lnTo>
                            <a:pt x="35" y="48"/>
                          </a:lnTo>
                          <a:lnTo>
                            <a:pt x="29" y="59"/>
                          </a:lnTo>
                          <a:lnTo>
                            <a:pt x="29" y="70"/>
                          </a:lnTo>
                          <a:lnTo>
                            <a:pt x="23" y="64"/>
                          </a:lnTo>
                          <a:lnTo>
                            <a:pt x="23" y="59"/>
                          </a:lnTo>
                          <a:lnTo>
                            <a:pt x="18" y="53"/>
                          </a:lnTo>
                          <a:lnTo>
                            <a:pt x="6" y="59"/>
                          </a:lnTo>
                          <a:lnTo>
                            <a:pt x="6" y="59"/>
                          </a:lnTo>
                          <a:lnTo>
                            <a:pt x="12" y="80"/>
                          </a:lnTo>
                          <a:lnTo>
                            <a:pt x="12" y="86"/>
                          </a:lnTo>
                          <a:lnTo>
                            <a:pt x="18" y="9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854391" name="Freeform 55"/>
                  <p:cNvSpPr>
                    <a:spLocks/>
                  </p:cNvSpPr>
                  <p:nvPr/>
                </p:nvSpPr>
                <p:spPr bwMode="auto">
                  <a:xfrm>
                    <a:off x="2989" y="1622"/>
                    <a:ext cx="93" cy="42"/>
                  </a:xfrm>
                  <a:custGeom>
                    <a:avLst/>
                    <a:gdLst>
                      <a:gd name="T0" fmla="*/ 93 w 93"/>
                      <a:gd name="T1" fmla="*/ 37 h 42"/>
                      <a:gd name="T2" fmla="*/ 69 w 93"/>
                      <a:gd name="T3" fmla="*/ 42 h 42"/>
                      <a:gd name="T4" fmla="*/ 40 w 93"/>
                      <a:gd name="T5" fmla="*/ 42 h 42"/>
                      <a:gd name="T6" fmla="*/ 17 w 93"/>
                      <a:gd name="T7" fmla="*/ 32 h 42"/>
                      <a:gd name="T8" fmla="*/ 0 w 93"/>
                      <a:gd name="T9" fmla="*/ 5 h 42"/>
                      <a:gd name="T10" fmla="*/ 40 w 93"/>
                      <a:gd name="T11" fmla="*/ 10 h 42"/>
                      <a:gd name="T12" fmla="*/ 40 w 93"/>
                      <a:gd name="T13" fmla="*/ 0 h 42"/>
                      <a:gd name="T14" fmla="*/ 58 w 93"/>
                      <a:gd name="T15" fmla="*/ 0 h 42"/>
                      <a:gd name="T16" fmla="*/ 81 w 93"/>
                      <a:gd name="T17" fmla="*/ 10 h 42"/>
                      <a:gd name="T18" fmla="*/ 87 w 93"/>
                      <a:gd name="T19" fmla="*/ 10 h 42"/>
                      <a:gd name="T20" fmla="*/ 93 w 93"/>
                      <a:gd name="T2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2">
                        <a:moveTo>
                          <a:pt x="93" y="37"/>
                        </a:moveTo>
                        <a:lnTo>
                          <a:pt x="69" y="42"/>
                        </a:lnTo>
                        <a:lnTo>
                          <a:pt x="40" y="42"/>
                        </a:lnTo>
                        <a:lnTo>
                          <a:pt x="17" y="32"/>
                        </a:lnTo>
                        <a:lnTo>
                          <a:pt x="0" y="5"/>
                        </a:lnTo>
                        <a:lnTo>
                          <a:pt x="40" y="10"/>
                        </a:lnTo>
                        <a:lnTo>
                          <a:pt x="40" y="0"/>
                        </a:lnTo>
                        <a:lnTo>
                          <a:pt x="58" y="0"/>
                        </a:lnTo>
                        <a:lnTo>
                          <a:pt x="81" y="10"/>
                        </a:lnTo>
                        <a:lnTo>
                          <a:pt x="87" y="10"/>
                        </a:lnTo>
                        <a:lnTo>
                          <a:pt x="93" y="3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62" name="Group 32"/>
              <p:cNvGrpSpPr>
                <a:grpSpLocks/>
              </p:cNvGrpSpPr>
              <p:nvPr/>
            </p:nvGrpSpPr>
            <p:grpSpPr bwMode="auto">
              <a:xfrm>
                <a:off x="1047073" y="3273407"/>
                <a:ext cx="216181" cy="669925"/>
                <a:chOff x="2803" y="1278"/>
                <a:chExt cx="342" cy="956"/>
              </a:xfrm>
            </p:grpSpPr>
            <p:grpSp>
              <p:nvGrpSpPr>
                <p:cNvPr id="63" name="Group 33"/>
                <p:cNvGrpSpPr>
                  <a:grpSpLocks/>
                </p:cNvGrpSpPr>
                <p:nvPr/>
              </p:nvGrpSpPr>
              <p:grpSpPr bwMode="auto">
                <a:xfrm>
                  <a:off x="2803" y="1401"/>
                  <a:ext cx="342" cy="833"/>
                  <a:chOff x="2803" y="1401"/>
                  <a:chExt cx="342" cy="833"/>
                </a:xfrm>
              </p:grpSpPr>
              <p:grpSp>
                <p:nvGrpSpPr>
                  <p:cNvPr id="74" name="Group 34"/>
                  <p:cNvGrpSpPr>
                    <a:grpSpLocks/>
                  </p:cNvGrpSpPr>
                  <p:nvPr/>
                </p:nvGrpSpPr>
                <p:grpSpPr bwMode="auto">
                  <a:xfrm>
                    <a:off x="2815" y="2143"/>
                    <a:ext cx="301" cy="91"/>
                    <a:chOff x="2815" y="2143"/>
                    <a:chExt cx="301" cy="91"/>
                  </a:xfrm>
                </p:grpSpPr>
                <p:sp>
                  <p:nvSpPr>
                    <p:cNvPr id="84" name="Freeform 35"/>
                    <p:cNvSpPr>
                      <a:spLocks/>
                    </p:cNvSpPr>
                    <p:nvPr/>
                  </p:nvSpPr>
                  <p:spPr bwMode="auto">
                    <a:xfrm>
                      <a:off x="2815" y="2164"/>
                      <a:ext cx="93" cy="70"/>
                    </a:xfrm>
                    <a:custGeom>
                      <a:avLst/>
                      <a:gdLst>
                        <a:gd name="T0" fmla="*/ 35 w 93"/>
                        <a:gd name="T1" fmla="*/ 11 h 70"/>
                        <a:gd name="T2" fmla="*/ 12 w 93"/>
                        <a:gd name="T3" fmla="*/ 32 h 70"/>
                        <a:gd name="T4" fmla="*/ 0 w 93"/>
                        <a:gd name="T5" fmla="*/ 48 h 70"/>
                        <a:gd name="T6" fmla="*/ 0 w 93"/>
                        <a:gd name="T7" fmla="*/ 65 h 70"/>
                        <a:gd name="T8" fmla="*/ 12 w 93"/>
                        <a:gd name="T9" fmla="*/ 70 h 70"/>
                        <a:gd name="T10" fmla="*/ 41 w 93"/>
                        <a:gd name="T11" fmla="*/ 65 h 70"/>
                        <a:gd name="T12" fmla="*/ 58 w 93"/>
                        <a:gd name="T13" fmla="*/ 59 h 70"/>
                        <a:gd name="T14" fmla="*/ 70 w 93"/>
                        <a:gd name="T15" fmla="*/ 43 h 70"/>
                        <a:gd name="T16" fmla="*/ 93 w 93"/>
                        <a:gd name="T17" fmla="*/ 32 h 70"/>
                        <a:gd name="T18" fmla="*/ 93 w 93"/>
                        <a:gd name="T19" fmla="*/ 16 h 70"/>
                        <a:gd name="T20" fmla="*/ 87 w 93"/>
                        <a:gd name="T21" fmla="*/ 0 h 70"/>
                        <a:gd name="T22" fmla="*/ 64 w 93"/>
                        <a:gd name="T23" fmla="*/ 11 h 70"/>
                        <a:gd name="T24" fmla="*/ 35 w 93"/>
                        <a:gd name="T25"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70">
                          <a:moveTo>
                            <a:pt x="35" y="11"/>
                          </a:moveTo>
                          <a:lnTo>
                            <a:pt x="12" y="32"/>
                          </a:lnTo>
                          <a:lnTo>
                            <a:pt x="0" y="48"/>
                          </a:lnTo>
                          <a:lnTo>
                            <a:pt x="0" y="65"/>
                          </a:lnTo>
                          <a:lnTo>
                            <a:pt x="12" y="70"/>
                          </a:lnTo>
                          <a:lnTo>
                            <a:pt x="41" y="65"/>
                          </a:lnTo>
                          <a:lnTo>
                            <a:pt x="58" y="59"/>
                          </a:lnTo>
                          <a:lnTo>
                            <a:pt x="70" y="43"/>
                          </a:lnTo>
                          <a:lnTo>
                            <a:pt x="93" y="32"/>
                          </a:lnTo>
                          <a:lnTo>
                            <a:pt x="93" y="16"/>
                          </a:lnTo>
                          <a:lnTo>
                            <a:pt x="87" y="0"/>
                          </a:lnTo>
                          <a:lnTo>
                            <a:pt x="64" y="11"/>
                          </a:lnTo>
                          <a:lnTo>
                            <a:pt x="3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 name="Freeform 36"/>
                    <p:cNvSpPr>
                      <a:spLocks/>
                    </p:cNvSpPr>
                    <p:nvPr/>
                  </p:nvSpPr>
                  <p:spPr bwMode="auto">
                    <a:xfrm>
                      <a:off x="3012" y="2143"/>
                      <a:ext cx="104" cy="75"/>
                    </a:xfrm>
                    <a:custGeom>
                      <a:avLst/>
                      <a:gdLst>
                        <a:gd name="T0" fmla="*/ 0 w 104"/>
                        <a:gd name="T1" fmla="*/ 5 h 75"/>
                        <a:gd name="T2" fmla="*/ 0 w 104"/>
                        <a:gd name="T3" fmla="*/ 32 h 75"/>
                        <a:gd name="T4" fmla="*/ 12 w 104"/>
                        <a:gd name="T5" fmla="*/ 43 h 75"/>
                        <a:gd name="T6" fmla="*/ 29 w 104"/>
                        <a:gd name="T7" fmla="*/ 48 h 75"/>
                        <a:gd name="T8" fmla="*/ 41 w 104"/>
                        <a:gd name="T9" fmla="*/ 53 h 75"/>
                        <a:gd name="T10" fmla="*/ 58 w 104"/>
                        <a:gd name="T11" fmla="*/ 64 h 75"/>
                        <a:gd name="T12" fmla="*/ 87 w 104"/>
                        <a:gd name="T13" fmla="*/ 75 h 75"/>
                        <a:gd name="T14" fmla="*/ 99 w 104"/>
                        <a:gd name="T15" fmla="*/ 69 h 75"/>
                        <a:gd name="T16" fmla="*/ 104 w 104"/>
                        <a:gd name="T17" fmla="*/ 64 h 75"/>
                        <a:gd name="T18" fmla="*/ 104 w 104"/>
                        <a:gd name="T19" fmla="*/ 59 h 75"/>
                        <a:gd name="T20" fmla="*/ 93 w 104"/>
                        <a:gd name="T21" fmla="*/ 43 h 75"/>
                        <a:gd name="T22" fmla="*/ 70 w 104"/>
                        <a:gd name="T23" fmla="*/ 26 h 75"/>
                        <a:gd name="T24" fmla="*/ 52 w 104"/>
                        <a:gd name="T25" fmla="*/ 10 h 75"/>
                        <a:gd name="T26" fmla="*/ 46 w 104"/>
                        <a:gd name="T27" fmla="*/ 0 h 75"/>
                        <a:gd name="T28" fmla="*/ 0 w 104"/>
                        <a:gd name="T29" fmla="*/ 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75">
                          <a:moveTo>
                            <a:pt x="0" y="5"/>
                          </a:moveTo>
                          <a:lnTo>
                            <a:pt x="0" y="32"/>
                          </a:lnTo>
                          <a:lnTo>
                            <a:pt x="12" y="43"/>
                          </a:lnTo>
                          <a:lnTo>
                            <a:pt x="29" y="48"/>
                          </a:lnTo>
                          <a:lnTo>
                            <a:pt x="41" y="53"/>
                          </a:lnTo>
                          <a:lnTo>
                            <a:pt x="58" y="64"/>
                          </a:lnTo>
                          <a:lnTo>
                            <a:pt x="87" y="75"/>
                          </a:lnTo>
                          <a:lnTo>
                            <a:pt x="99" y="69"/>
                          </a:lnTo>
                          <a:lnTo>
                            <a:pt x="104" y="64"/>
                          </a:lnTo>
                          <a:lnTo>
                            <a:pt x="104" y="59"/>
                          </a:lnTo>
                          <a:lnTo>
                            <a:pt x="93" y="43"/>
                          </a:lnTo>
                          <a:lnTo>
                            <a:pt x="70" y="26"/>
                          </a:lnTo>
                          <a:lnTo>
                            <a:pt x="52" y="10"/>
                          </a:lnTo>
                          <a:lnTo>
                            <a:pt x="4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75" name="Group 37"/>
                  <p:cNvGrpSpPr>
                    <a:grpSpLocks/>
                  </p:cNvGrpSpPr>
                  <p:nvPr/>
                </p:nvGrpSpPr>
                <p:grpSpPr bwMode="auto">
                  <a:xfrm>
                    <a:off x="2803" y="1401"/>
                    <a:ext cx="342" cy="785"/>
                    <a:chOff x="2803" y="1401"/>
                    <a:chExt cx="342" cy="785"/>
                  </a:xfrm>
                </p:grpSpPr>
                <p:grpSp>
                  <p:nvGrpSpPr>
                    <p:cNvPr id="76" name="Group 38"/>
                    <p:cNvGrpSpPr>
                      <a:grpSpLocks/>
                    </p:cNvGrpSpPr>
                    <p:nvPr/>
                  </p:nvGrpSpPr>
                  <p:grpSpPr bwMode="auto">
                    <a:xfrm>
                      <a:off x="2844" y="1401"/>
                      <a:ext cx="220" cy="253"/>
                      <a:chOff x="2844" y="1401"/>
                      <a:chExt cx="220" cy="253"/>
                    </a:xfrm>
                  </p:grpSpPr>
                  <p:sp>
                    <p:nvSpPr>
                      <p:cNvPr id="81" name="Freeform 39"/>
                      <p:cNvSpPr>
                        <a:spLocks/>
                      </p:cNvSpPr>
                      <p:nvPr/>
                    </p:nvSpPr>
                    <p:spPr bwMode="auto">
                      <a:xfrm>
                        <a:off x="2844" y="1417"/>
                        <a:ext cx="220" cy="237"/>
                      </a:xfrm>
                      <a:custGeom>
                        <a:avLst/>
                        <a:gdLst>
                          <a:gd name="T0" fmla="*/ 0 w 220"/>
                          <a:gd name="T1" fmla="*/ 43 h 237"/>
                          <a:gd name="T2" fmla="*/ 70 w 220"/>
                          <a:gd name="T3" fmla="*/ 0 h 237"/>
                          <a:gd name="T4" fmla="*/ 139 w 220"/>
                          <a:gd name="T5" fmla="*/ 102 h 237"/>
                          <a:gd name="T6" fmla="*/ 151 w 220"/>
                          <a:gd name="T7" fmla="*/ 6 h 237"/>
                          <a:gd name="T8" fmla="*/ 197 w 220"/>
                          <a:gd name="T9" fmla="*/ 17 h 237"/>
                          <a:gd name="T10" fmla="*/ 220 w 220"/>
                          <a:gd name="T11" fmla="*/ 54 h 237"/>
                          <a:gd name="T12" fmla="*/ 214 w 220"/>
                          <a:gd name="T13" fmla="*/ 237 h 237"/>
                          <a:gd name="T14" fmla="*/ 23 w 220"/>
                          <a:gd name="T15" fmla="*/ 237 h 237"/>
                          <a:gd name="T16" fmla="*/ 0 w 220"/>
                          <a:gd name="T17" fmla="*/ 4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237">
                            <a:moveTo>
                              <a:pt x="0" y="43"/>
                            </a:moveTo>
                            <a:lnTo>
                              <a:pt x="70" y="0"/>
                            </a:lnTo>
                            <a:lnTo>
                              <a:pt x="139" y="102"/>
                            </a:lnTo>
                            <a:lnTo>
                              <a:pt x="151" y="6"/>
                            </a:lnTo>
                            <a:lnTo>
                              <a:pt x="197" y="17"/>
                            </a:lnTo>
                            <a:lnTo>
                              <a:pt x="220" y="54"/>
                            </a:lnTo>
                            <a:lnTo>
                              <a:pt x="214" y="237"/>
                            </a:lnTo>
                            <a:lnTo>
                              <a:pt x="23" y="237"/>
                            </a:lnTo>
                            <a:lnTo>
                              <a:pt x="0" y="4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 name="Freeform 40"/>
                      <p:cNvSpPr>
                        <a:spLocks/>
                      </p:cNvSpPr>
                      <p:nvPr/>
                    </p:nvSpPr>
                    <p:spPr bwMode="auto">
                      <a:xfrm>
                        <a:off x="2908" y="1401"/>
                        <a:ext cx="87" cy="140"/>
                      </a:xfrm>
                      <a:custGeom>
                        <a:avLst/>
                        <a:gdLst>
                          <a:gd name="T0" fmla="*/ 0 w 87"/>
                          <a:gd name="T1" fmla="*/ 16 h 140"/>
                          <a:gd name="T2" fmla="*/ 6 w 87"/>
                          <a:gd name="T3" fmla="*/ 0 h 140"/>
                          <a:gd name="T4" fmla="*/ 64 w 87"/>
                          <a:gd name="T5" fmla="*/ 27 h 140"/>
                          <a:gd name="T6" fmla="*/ 75 w 87"/>
                          <a:gd name="T7" fmla="*/ 11 h 140"/>
                          <a:gd name="T8" fmla="*/ 81 w 87"/>
                          <a:gd name="T9" fmla="*/ 16 h 140"/>
                          <a:gd name="T10" fmla="*/ 87 w 87"/>
                          <a:gd name="T11" fmla="*/ 97 h 140"/>
                          <a:gd name="T12" fmla="*/ 87 w 87"/>
                          <a:gd name="T13" fmla="*/ 140 h 140"/>
                          <a:gd name="T14" fmla="*/ 0 w 87"/>
                          <a:gd name="T15" fmla="*/ 16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40">
                            <a:moveTo>
                              <a:pt x="0" y="16"/>
                            </a:moveTo>
                            <a:lnTo>
                              <a:pt x="6" y="0"/>
                            </a:lnTo>
                            <a:lnTo>
                              <a:pt x="64" y="27"/>
                            </a:lnTo>
                            <a:lnTo>
                              <a:pt x="75" y="11"/>
                            </a:lnTo>
                            <a:lnTo>
                              <a:pt x="81" y="16"/>
                            </a:lnTo>
                            <a:lnTo>
                              <a:pt x="87" y="97"/>
                            </a:lnTo>
                            <a:lnTo>
                              <a:pt x="87" y="140"/>
                            </a:lnTo>
                            <a:lnTo>
                              <a:pt x="0" y="16"/>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 name="Freeform 41"/>
                      <p:cNvSpPr>
                        <a:spLocks/>
                      </p:cNvSpPr>
                      <p:nvPr/>
                    </p:nvSpPr>
                    <p:spPr bwMode="auto">
                      <a:xfrm>
                        <a:off x="2937" y="1428"/>
                        <a:ext cx="52" cy="27"/>
                      </a:xfrm>
                      <a:custGeom>
                        <a:avLst/>
                        <a:gdLst>
                          <a:gd name="T0" fmla="*/ 0 w 52"/>
                          <a:gd name="T1" fmla="*/ 27 h 27"/>
                          <a:gd name="T2" fmla="*/ 29 w 52"/>
                          <a:gd name="T3" fmla="*/ 0 h 27"/>
                          <a:gd name="T4" fmla="*/ 52 w 52"/>
                          <a:gd name="T5" fmla="*/ 22 h 27"/>
                        </a:gdLst>
                        <a:ahLst/>
                        <a:cxnLst>
                          <a:cxn ang="0">
                            <a:pos x="T0" y="T1"/>
                          </a:cxn>
                          <a:cxn ang="0">
                            <a:pos x="T2" y="T3"/>
                          </a:cxn>
                          <a:cxn ang="0">
                            <a:pos x="T4" y="T5"/>
                          </a:cxn>
                        </a:cxnLst>
                        <a:rect l="0" t="0" r="r" b="b"/>
                        <a:pathLst>
                          <a:path w="52" h="27">
                            <a:moveTo>
                              <a:pt x="0" y="27"/>
                            </a:moveTo>
                            <a:lnTo>
                              <a:pt x="29" y="0"/>
                            </a:lnTo>
                            <a:lnTo>
                              <a:pt x="52" y="2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7" name="Group 42"/>
                    <p:cNvGrpSpPr>
                      <a:grpSpLocks/>
                    </p:cNvGrpSpPr>
                    <p:nvPr/>
                  </p:nvGrpSpPr>
                  <p:grpSpPr bwMode="auto">
                    <a:xfrm>
                      <a:off x="2803" y="1412"/>
                      <a:ext cx="342" cy="774"/>
                      <a:chOff x="2803" y="1412"/>
                      <a:chExt cx="342" cy="774"/>
                    </a:xfrm>
                  </p:grpSpPr>
                  <p:sp>
                    <p:nvSpPr>
                      <p:cNvPr id="78" name="Freeform 43"/>
                      <p:cNvSpPr>
                        <a:spLocks/>
                      </p:cNvSpPr>
                      <p:nvPr/>
                    </p:nvSpPr>
                    <p:spPr bwMode="auto">
                      <a:xfrm>
                        <a:off x="2803" y="1412"/>
                        <a:ext cx="342" cy="774"/>
                      </a:xfrm>
                      <a:custGeom>
                        <a:avLst/>
                        <a:gdLst>
                          <a:gd name="T0" fmla="*/ 105 w 342"/>
                          <a:gd name="T1" fmla="*/ 0 h 774"/>
                          <a:gd name="T2" fmla="*/ 24 w 342"/>
                          <a:gd name="T3" fmla="*/ 59 h 774"/>
                          <a:gd name="T4" fmla="*/ 0 w 342"/>
                          <a:gd name="T5" fmla="*/ 242 h 774"/>
                          <a:gd name="T6" fmla="*/ 64 w 342"/>
                          <a:gd name="T7" fmla="*/ 360 h 774"/>
                          <a:gd name="T8" fmla="*/ 64 w 342"/>
                          <a:gd name="T9" fmla="*/ 381 h 774"/>
                          <a:gd name="T10" fmla="*/ 70 w 342"/>
                          <a:gd name="T11" fmla="*/ 414 h 774"/>
                          <a:gd name="T12" fmla="*/ 76 w 342"/>
                          <a:gd name="T13" fmla="*/ 430 h 774"/>
                          <a:gd name="T14" fmla="*/ 64 w 342"/>
                          <a:gd name="T15" fmla="*/ 559 h 774"/>
                          <a:gd name="T16" fmla="*/ 47 w 342"/>
                          <a:gd name="T17" fmla="*/ 768 h 774"/>
                          <a:gd name="T18" fmla="*/ 64 w 342"/>
                          <a:gd name="T19" fmla="*/ 774 h 774"/>
                          <a:gd name="T20" fmla="*/ 105 w 342"/>
                          <a:gd name="T21" fmla="*/ 763 h 774"/>
                          <a:gd name="T22" fmla="*/ 128 w 342"/>
                          <a:gd name="T23" fmla="*/ 618 h 774"/>
                          <a:gd name="T24" fmla="*/ 140 w 342"/>
                          <a:gd name="T25" fmla="*/ 569 h 774"/>
                          <a:gd name="T26" fmla="*/ 180 w 342"/>
                          <a:gd name="T27" fmla="*/ 430 h 774"/>
                          <a:gd name="T28" fmla="*/ 186 w 342"/>
                          <a:gd name="T29" fmla="*/ 575 h 774"/>
                          <a:gd name="T30" fmla="*/ 203 w 342"/>
                          <a:gd name="T31" fmla="*/ 747 h 774"/>
                          <a:gd name="T32" fmla="*/ 261 w 342"/>
                          <a:gd name="T33" fmla="*/ 752 h 774"/>
                          <a:gd name="T34" fmla="*/ 267 w 342"/>
                          <a:gd name="T35" fmla="*/ 564 h 774"/>
                          <a:gd name="T36" fmla="*/ 261 w 342"/>
                          <a:gd name="T37" fmla="*/ 376 h 774"/>
                          <a:gd name="T38" fmla="*/ 261 w 342"/>
                          <a:gd name="T39" fmla="*/ 285 h 774"/>
                          <a:gd name="T40" fmla="*/ 273 w 342"/>
                          <a:gd name="T41" fmla="*/ 252 h 774"/>
                          <a:gd name="T42" fmla="*/ 279 w 342"/>
                          <a:gd name="T43" fmla="*/ 258 h 774"/>
                          <a:gd name="T44" fmla="*/ 337 w 342"/>
                          <a:gd name="T45" fmla="*/ 226 h 774"/>
                          <a:gd name="T46" fmla="*/ 342 w 342"/>
                          <a:gd name="T47" fmla="*/ 167 h 774"/>
                          <a:gd name="T48" fmla="*/ 250 w 342"/>
                          <a:gd name="T49" fmla="*/ 22 h 774"/>
                          <a:gd name="T50" fmla="*/ 186 w 342"/>
                          <a:gd name="T51" fmla="*/ 0 h 774"/>
                          <a:gd name="T52" fmla="*/ 198 w 342"/>
                          <a:gd name="T53" fmla="*/ 97 h 774"/>
                          <a:gd name="T54" fmla="*/ 186 w 342"/>
                          <a:gd name="T55" fmla="*/ 193 h 774"/>
                          <a:gd name="T56" fmla="*/ 157 w 342"/>
                          <a:gd name="T57" fmla="*/ 102 h 774"/>
                          <a:gd name="T58" fmla="*/ 105 w 342"/>
                          <a:gd name="T59" fmla="*/ 0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2" h="774">
                            <a:moveTo>
                              <a:pt x="105" y="0"/>
                            </a:moveTo>
                            <a:lnTo>
                              <a:pt x="24" y="59"/>
                            </a:lnTo>
                            <a:lnTo>
                              <a:pt x="0" y="242"/>
                            </a:lnTo>
                            <a:lnTo>
                              <a:pt x="64" y="360"/>
                            </a:lnTo>
                            <a:lnTo>
                              <a:pt x="64" y="381"/>
                            </a:lnTo>
                            <a:lnTo>
                              <a:pt x="70" y="414"/>
                            </a:lnTo>
                            <a:lnTo>
                              <a:pt x="76" y="430"/>
                            </a:lnTo>
                            <a:lnTo>
                              <a:pt x="64" y="559"/>
                            </a:lnTo>
                            <a:lnTo>
                              <a:pt x="47" y="768"/>
                            </a:lnTo>
                            <a:lnTo>
                              <a:pt x="64" y="774"/>
                            </a:lnTo>
                            <a:lnTo>
                              <a:pt x="105" y="763"/>
                            </a:lnTo>
                            <a:lnTo>
                              <a:pt x="128" y="618"/>
                            </a:lnTo>
                            <a:lnTo>
                              <a:pt x="140" y="569"/>
                            </a:lnTo>
                            <a:lnTo>
                              <a:pt x="180" y="430"/>
                            </a:lnTo>
                            <a:lnTo>
                              <a:pt x="186" y="575"/>
                            </a:lnTo>
                            <a:lnTo>
                              <a:pt x="203" y="747"/>
                            </a:lnTo>
                            <a:lnTo>
                              <a:pt x="261" y="752"/>
                            </a:lnTo>
                            <a:lnTo>
                              <a:pt x="267" y="564"/>
                            </a:lnTo>
                            <a:lnTo>
                              <a:pt x="261" y="376"/>
                            </a:lnTo>
                            <a:lnTo>
                              <a:pt x="261" y="285"/>
                            </a:lnTo>
                            <a:lnTo>
                              <a:pt x="273" y="252"/>
                            </a:lnTo>
                            <a:lnTo>
                              <a:pt x="279" y="258"/>
                            </a:lnTo>
                            <a:lnTo>
                              <a:pt x="337" y="226"/>
                            </a:lnTo>
                            <a:lnTo>
                              <a:pt x="342" y="167"/>
                            </a:lnTo>
                            <a:lnTo>
                              <a:pt x="250" y="22"/>
                            </a:lnTo>
                            <a:lnTo>
                              <a:pt x="186" y="0"/>
                            </a:lnTo>
                            <a:lnTo>
                              <a:pt x="198" y="97"/>
                            </a:lnTo>
                            <a:lnTo>
                              <a:pt x="186" y="193"/>
                            </a:lnTo>
                            <a:lnTo>
                              <a:pt x="157" y="102"/>
                            </a:lnTo>
                            <a:lnTo>
                              <a:pt x="105"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 name="Freeform 44"/>
                      <p:cNvSpPr>
                        <a:spLocks/>
                      </p:cNvSpPr>
                      <p:nvPr/>
                    </p:nvSpPr>
                    <p:spPr bwMode="auto">
                      <a:xfrm>
                        <a:off x="2821" y="1498"/>
                        <a:ext cx="87" cy="199"/>
                      </a:xfrm>
                      <a:custGeom>
                        <a:avLst/>
                        <a:gdLst>
                          <a:gd name="T0" fmla="*/ 40 w 87"/>
                          <a:gd name="T1" fmla="*/ 0 h 199"/>
                          <a:gd name="T2" fmla="*/ 52 w 87"/>
                          <a:gd name="T3" fmla="*/ 48 h 199"/>
                          <a:gd name="T4" fmla="*/ 46 w 87"/>
                          <a:gd name="T5" fmla="*/ 118 h 199"/>
                          <a:gd name="T6" fmla="*/ 0 w 87"/>
                          <a:gd name="T7" fmla="*/ 129 h 199"/>
                          <a:gd name="T8" fmla="*/ 46 w 87"/>
                          <a:gd name="T9" fmla="*/ 134 h 199"/>
                          <a:gd name="T10" fmla="*/ 58 w 87"/>
                          <a:gd name="T11" fmla="*/ 177 h 199"/>
                          <a:gd name="T12" fmla="*/ 87 w 87"/>
                          <a:gd name="T13" fmla="*/ 199 h 199"/>
                          <a:gd name="T14" fmla="*/ 75 w 87"/>
                          <a:gd name="T15" fmla="*/ 161 h 199"/>
                          <a:gd name="T16" fmla="*/ 69 w 87"/>
                          <a:gd name="T17" fmla="*/ 145 h 199"/>
                          <a:gd name="T18" fmla="*/ 64 w 87"/>
                          <a:gd name="T19" fmla="*/ 97 h 199"/>
                          <a:gd name="T20" fmla="*/ 40 w 87"/>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99">
                            <a:moveTo>
                              <a:pt x="40" y="0"/>
                            </a:moveTo>
                            <a:lnTo>
                              <a:pt x="52" y="48"/>
                            </a:lnTo>
                            <a:lnTo>
                              <a:pt x="46" y="118"/>
                            </a:lnTo>
                            <a:lnTo>
                              <a:pt x="0" y="129"/>
                            </a:lnTo>
                            <a:lnTo>
                              <a:pt x="46" y="134"/>
                            </a:lnTo>
                            <a:lnTo>
                              <a:pt x="58" y="177"/>
                            </a:lnTo>
                            <a:lnTo>
                              <a:pt x="87" y="199"/>
                            </a:lnTo>
                            <a:lnTo>
                              <a:pt x="75" y="161"/>
                            </a:lnTo>
                            <a:lnTo>
                              <a:pt x="69" y="145"/>
                            </a:lnTo>
                            <a:lnTo>
                              <a:pt x="64" y="97"/>
                            </a:lnTo>
                            <a:lnTo>
                              <a:pt x="40"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 name="Freeform 45"/>
                      <p:cNvSpPr>
                        <a:spLocks/>
                      </p:cNvSpPr>
                      <p:nvPr/>
                    </p:nvSpPr>
                    <p:spPr bwMode="auto">
                      <a:xfrm>
                        <a:off x="2902" y="1509"/>
                        <a:ext cx="29" cy="27"/>
                      </a:xfrm>
                      <a:custGeom>
                        <a:avLst/>
                        <a:gdLst>
                          <a:gd name="T0" fmla="*/ 0 w 29"/>
                          <a:gd name="T1" fmla="*/ 27 h 27"/>
                          <a:gd name="T2" fmla="*/ 6 w 29"/>
                          <a:gd name="T3" fmla="*/ 0 h 27"/>
                          <a:gd name="T4" fmla="*/ 29 w 29"/>
                          <a:gd name="T5" fmla="*/ 21 h 27"/>
                          <a:gd name="T6" fmla="*/ 0 w 29"/>
                          <a:gd name="T7" fmla="*/ 27 h 27"/>
                        </a:gdLst>
                        <a:ahLst/>
                        <a:cxnLst>
                          <a:cxn ang="0">
                            <a:pos x="T0" y="T1"/>
                          </a:cxn>
                          <a:cxn ang="0">
                            <a:pos x="T2" y="T3"/>
                          </a:cxn>
                          <a:cxn ang="0">
                            <a:pos x="T4" y="T5"/>
                          </a:cxn>
                          <a:cxn ang="0">
                            <a:pos x="T6" y="T7"/>
                          </a:cxn>
                        </a:cxnLst>
                        <a:rect l="0" t="0" r="r" b="b"/>
                        <a:pathLst>
                          <a:path w="29" h="27">
                            <a:moveTo>
                              <a:pt x="0" y="27"/>
                            </a:moveTo>
                            <a:lnTo>
                              <a:pt x="6" y="0"/>
                            </a:lnTo>
                            <a:lnTo>
                              <a:pt x="29" y="21"/>
                            </a:lnTo>
                            <a:lnTo>
                              <a:pt x="0" y="27"/>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64" name="Group 46"/>
                <p:cNvGrpSpPr>
                  <a:grpSpLocks/>
                </p:cNvGrpSpPr>
                <p:nvPr/>
              </p:nvGrpSpPr>
              <p:grpSpPr bwMode="auto">
                <a:xfrm>
                  <a:off x="2896" y="1278"/>
                  <a:ext cx="186" cy="386"/>
                  <a:chOff x="2896" y="1278"/>
                  <a:chExt cx="186" cy="386"/>
                </a:xfrm>
              </p:grpSpPr>
              <p:grpSp>
                <p:nvGrpSpPr>
                  <p:cNvPr id="65" name="Group 47"/>
                  <p:cNvGrpSpPr>
                    <a:grpSpLocks/>
                  </p:cNvGrpSpPr>
                  <p:nvPr/>
                </p:nvGrpSpPr>
                <p:grpSpPr bwMode="auto">
                  <a:xfrm>
                    <a:off x="2896" y="1278"/>
                    <a:ext cx="110" cy="150"/>
                    <a:chOff x="2896" y="1278"/>
                    <a:chExt cx="110" cy="150"/>
                  </a:xfrm>
                </p:grpSpPr>
                <p:grpSp>
                  <p:nvGrpSpPr>
                    <p:cNvPr id="67" name="Group 48"/>
                    <p:cNvGrpSpPr>
                      <a:grpSpLocks/>
                    </p:cNvGrpSpPr>
                    <p:nvPr/>
                  </p:nvGrpSpPr>
                  <p:grpSpPr bwMode="auto">
                    <a:xfrm>
                      <a:off x="2902" y="1283"/>
                      <a:ext cx="99" cy="145"/>
                      <a:chOff x="2902" y="1283"/>
                      <a:chExt cx="99" cy="145"/>
                    </a:xfrm>
                  </p:grpSpPr>
                  <p:sp>
                    <p:nvSpPr>
                      <p:cNvPr id="69" name="Freeform 49"/>
                      <p:cNvSpPr>
                        <a:spLocks/>
                      </p:cNvSpPr>
                      <p:nvPr/>
                    </p:nvSpPr>
                    <p:spPr bwMode="auto">
                      <a:xfrm>
                        <a:off x="2902" y="1283"/>
                        <a:ext cx="99" cy="145"/>
                      </a:xfrm>
                      <a:custGeom>
                        <a:avLst/>
                        <a:gdLst>
                          <a:gd name="T0" fmla="*/ 93 w 99"/>
                          <a:gd name="T1" fmla="*/ 22 h 145"/>
                          <a:gd name="T2" fmla="*/ 99 w 99"/>
                          <a:gd name="T3" fmla="*/ 48 h 145"/>
                          <a:gd name="T4" fmla="*/ 93 w 99"/>
                          <a:gd name="T5" fmla="*/ 54 h 145"/>
                          <a:gd name="T6" fmla="*/ 99 w 99"/>
                          <a:gd name="T7" fmla="*/ 65 h 145"/>
                          <a:gd name="T8" fmla="*/ 93 w 99"/>
                          <a:gd name="T9" fmla="*/ 70 h 145"/>
                          <a:gd name="T10" fmla="*/ 93 w 99"/>
                          <a:gd name="T11" fmla="*/ 86 h 145"/>
                          <a:gd name="T12" fmla="*/ 93 w 99"/>
                          <a:gd name="T13" fmla="*/ 97 h 145"/>
                          <a:gd name="T14" fmla="*/ 93 w 99"/>
                          <a:gd name="T15" fmla="*/ 108 h 145"/>
                          <a:gd name="T16" fmla="*/ 87 w 99"/>
                          <a:gd name="T17" fmla="*/ 118 h 145"/>
                          <a:gd name="T18" fmla="*/ 81 w 99"/>
                          <a:gd name="T19" fmla="*/ 124 h 145"/>
                          <a:gd name="T20" fmla="*/ 81 w 99"/>
                          <a:gd name="T21" fmla="*/ 129 h 145"/>
                          <a:gd name="T22" fmla="*/ 64 w 99"/>
                          <a:gd name="T23" fmla="*/ 145 h 145"/>
                          <a:gd name="T24" fmla="*/ 12 w 99"/>
                          <a:gd name="T25" fmla="*/ 124 h 145"/>
                          <a:gd name="T26" fmla="*/ 12 w 99"/>
                          <a:gd name="T27" fmla="*/ 91 h 145"/>
                          <a:gd name="T28" fmla="*/ 12 w 99"/>
                          <a:gd name="T29" fmla="*/ 86 h 145"/>
                          <a:gd name="T30" fmla="*/ 6 w 99"/>
                          <a:gd name="T31" fmla="*/ 81 h 145"/>
                          <a:gd name="T32" fmla="*/ 0 w 99"/>
                          <a:gd name="T33" fmla="*/ 70 h 145"/>
                          <a:gd name="T34" fmla="*/ 0 w 99"/>
                          <a:gd name="T35" fmla="*/ 54 h 145"/>
                          <a:gd name="T36" fmla="*/ 6 w 99"/>
                          <a:gd name="T37" fmla="*/ 48 h 145"/>
                          <a:gd name="T38" fmla="*/ 6 w 99"/>
                          <a:gd name="T39" fmla="*/ 43 h 145"/>
                          <a:gd name="T40" fmla="*/ 6 w 99"/>
                          <a:gd name="T41" fmla="*/ 32 h 145"/>
                          <a:gd name="T42" fmla="*/ 6 w 99"/>
                          <a:gd name="T43" fmla="*/ 27 h 145"/>
                          <a:gd name="T44" fmla="*/ 12 w 99"/>
                          <a:gd name="T45" fmla="*/ 16 h 145"/>
                          <a:gd name="T46" fmla="*/ 12 w 99"/>
                          <a:gd name="T47" fmla="*/ 11 h 145"/>
                          <a:gd name="T48" fmla="*/ 23 w 99"/>
                          <a:gd name="T49" fmla="*/ 0 h 145"/>
                          <a:gd name="T50" fmla="*/ 35 w 99"/>
                          <a:gd name="T51" fmla="*/ 0 h 145"/>
                          <a:gd name="T52" fmla="*/ 46 w 99"/>
                          <a:gd name="T53" fmla="*/ 0 h 145"/>
                          <a:gd name="T54" fmla="*/ 58 w 99"/>
                          <a:gd name="T55" fmla="*/ 0 h 145"/>
                          <a:gd name="T56" fmla="*/ 64 w 99"/>
                          <a:gd name="T57" fmla="*/ 0 h 145"/>
                          <a:gd name="T58" fmla="*/ 75 w 99"/>
                          <a:gd name="T59" fmla="*/ 0 h 145"/>
                          <a:gd name="T60" fmla="*/ 87 w 99"/>
                          <a:gd name="T61" fmla="*/ 5 h 145"/>
                          <a:gd name="T62" fmla="*/ 87 w 99"/>
                          <a:gd name="T63" fmla="*/ 11 h 145"/>
                          <a:gd name="T64" fmla="*/ 93 w 99"/>
                          <a:gd name="T65" fmla="*/ 16 h 145"/>
                          <a:gd name="T66" fmla="*/ 93 w 99"/>
                          <a:gd name="T67" fmla="*/ 2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 h="145">
                            <a:moveTo>
                              <a:pt x="93" y="22"/>
                            </a:moveTo>
                            <a:lnTo>
                              <a:pt x="99" y="48"/>
                            </a:lnTo>
                            <a:lnTo>
                              <a:pt x="93" y="54"/>
                            </a:lnTo>
                            <a:lnTo>
                              <a:pt x="99" y="65"/>
                            </a:lnTo>
                            <a:lnTo>
                              <a:pt x="93" y="70"/>
                            </a:lnTo>
                            <a:lnTo>
                              <a:pt x="93" y="86"/>
                            </a:lnTo>
                            <a:lnTo>
                              <a:pt x="93" y="97"/>
                            </a:lnTo>
                            <a:lnTo>
                              <a:pt x="93" y="108"/>
                            </a:lnTo>
                            <a:lnTo>
                              <a:pt x="87" y="118"/>
                            </a:lnTo>
                            <a:lnTo>
                              <a:pt x="81" y="124"/>
                            </a:lnTo>
                            <a:lnTo>
                              <a:pt x="81" y="129"/>
                            </a:lnTo>
                            <a:lnTo>
                              <a:pt x="64" y="145"/>
                            </a:lnTo>
                            <a:lnTo>
                              <a:pt x="12" y="124"/>
                            </a:lnTo>
                            <a:lnTo>
                              <a:pt x="12" y="91"/>
                            </a:lnTo>
                            <a:lnTo>
                              <a:pt x="12" y="86"/>
                            </a:lnTo>
                            <a:lnTo>
                              <a:pt x="6" y="81"/>
                            </a:lnTo>
                            <a:lnTo>
                              <a:pt x="0" y="70"/>
                            </a:lnTo>
                            <a:lnTo>
                              <a:pt x="0" y="54"/>
                            </a:lnTo>
                            <a:lnTo>
                              <a:pt x="6" y="48"/>
                            </a:lnTo>
                            <a:lnTo>
                              <a:pt x="6" y="43"/>
                            </a:lnTo>
                            <a:lnTo>
                              <a:pt x="6" y="32"/>
                            </a:lnTo>
                            <a:lnTo>
                              <a:pt x="6" y="27"/>
                            </a:lnTo>
                            <a:lnTo>
                              <a:pt x="12" y="16"/>
                            </a:lnTo>
                            <a:lnTo>
                              <a:pt x="12" y="11"/>
                            </a:lnTo>
                            <a:lnTo>
                              <a:pt x="23" y="0"/>
                            </a:lnTo>
                            <a:lnTo>
                              <a:pt x="35" y="0"/>
                            </a:lnTo>
                            <a:lnTo>
                              <a:pt x="46" y="0"/>
                            </a:lnTo>
                            <a:lnTo>
                              <a:pt x="58" y="0"/>
                            </a:lnTo>
                            <a:lnTo>
                              <a:pt x="64" y="0"/>
                            </a:lnTo>
                            <a:lnTo>
                              <a:pt x="75" y="0"/>
                            </a:lnTo>
                            <a:lnTo>
                              <a:pt x="87" y="5"/>
                            </a:lnTo>
                            <a:lnTo>
                              <a:pt x="87" y="11"/>
                            </a:lnTo>
                            <a:lnTo>
                              <a:pt x="93" y="16"/>
                            </a:lnTo>
                            <a:lnTo>
                              <a:pt x="93" y="2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70" name="Group 50"/>
                      <p:cNvGrpSpPr>
                        <a:grpSpLocks/>
                      </p:cNvGrpSpPr>
                      <p:nvPr/>
                    </p:nvGrpSpPr>
                    <p:grpSpPr bwMode="auto">
                      <a:xfrm>
                        <a:off x="2914" y="1331"/>
                        <a:ext cx="81" cy="70"/>
                        <a:chOff x="2914" y="1331"/>
                        <a:chExt cx="81" cy="70"/>
                      </a:xfrm>
                    </p:grpSpPr>
                    <p:sp>
                      <p:nvSpPr>
                        <p:cNvPr id="71" name="Freeform 51"/>
                        <p:cNvSpPr>
                          <a:spLocks/>
                        </p:cNvSpPr>
                        <p:nvPr/>
                      </p:nvSpPr>
                      <p:spPr bwMode="auto">
                        <a:xfrm>
                          <a:off x="2943" y="1331"/>
                          <a:ext cx="34" cy="11"/>
                        </a:xfrm>
                        <a:custGeom>
                          <a:avLst/>
                          <a:gdLst>
                            <a:gd name="T0" fmla="*/ 0 w 34"/>
                            <a:gd name="T1" fmla="*/ 0 h 11"/>
                            <a:gd name="T2" fmla="*/ 17 w 34"/>
                            <a:gd name="T3" fmla="*/ 0 h 11"/>
                            <a:gd name="T4" fmla="*/ 23 w 34"/>
                            <a:gd name="T5" fmla="*/ 0 h 11"/>
                            <a:gd name="T6" fmla="*/ 29 w 34"/>
                            <a:gd name="T7" fmla="*/ 6 h 11"/>
                            <a:gd name="T8" fmla="*/ 34 w 34"/>
                            <a:gd name="T9" fmla="*/ 6 h 11"/>
                            <a:gd name="T10" fmla="*/ 29 w 34"/>
                            <a:gd name="T11" fmla="*/ 6 h 11"/>
                            <a:gd name="T12" fmla="*/ 29 w 34"/>
                            <a:gd name="T13" fmla="*/ 11 h 11"/>
                            <a:gd name="T14" fmla="*/ 29 w 34"/>
                            <a:gd name="T15" fmla="*/ 11 h 11"/>
                            <a:gd name="T16" fmla="*/ 17 w 34"/>
                            <a:gd name="T17" fmla="*/ 11 h 11"/>
                            <a:gd name="T18" fmla="*/ 5 w 34"/>
                            <a:gd name="T19" fmla="*/ 11 h 11"/>
                            <a:gd name="T20" fmla="*/ 11 w 34"/>
                            <a:gd name="T21" fmla="*/ 11 h 11"/>
                            <a:gd name="T22" fmla="*/ 5 w 34"/>
                            <a:gd name="T23" fmla="*/ 6 h 11"/>
                            <a:gd name="T24" fmla="*/ 0 w 34"/>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11">
                              <a:moveTo>
                                <a:pt x="0" y="0"/>
                              </a:moveTo>
                              <a:lnTo>
                                <a:pt x="17" y="0"/>
                              </a:lnTo>
                              <a:lnTo>
                                <a:pt x="23" y="0"/>
                              </a:lnTo>
                              <a:lnTo>
                                <a:pt x="29" y="6"/>
                              </a:lnTo>
                              <a:lnTo>
                                <a:pt x="34" y="6"/>
                              </a:lnTo>
                              <a:lnTo>
                                <a:pt x="29" y="6"/>
                              </a:lnTo>
                              <a:lnTo>
                                <a:pt x="29" y="11"/>
                              </a:lnTo>
                              <a:lnTo>
                                <a:pt x="29" y="11"/>
                              </a:lnTo>
                              <a:lnTo>
                                <a:pt x="17" y="11"/>
                              </a:lnTo>
                              <a:lnTo>
                                <a:pt x="5" y="11"/>
                              </a:lnTo>
                              <a:lnTo>
                                <a:pt x="11" y="11"/>
                              </a:lnTo>
                              <a:lnTo>
                                <a:pt x="5" y="6"/>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 name="Freeform 52"/>
                        <p:cNvSpPr>
                          <a:spLocks/>
                        </p:cNvSpPr>
                        <p:nvPr/>
                      </p:nvSpPr>
                      <p:spPr bwMode="auto">
                        <a:xfrm>
                          <a:off x="2983" y="1364"/>
                          <a:ext cx="12" cy="10"/>
                        </a:xfrm>
                        <a:custGeom>
                          <a:avLst/>
                          <a:gdLst>
                            <a:gd name="T0" fmla="*/ 0 w 12"/>
                            <a:gd name="T1" fmla="*/ 0 h 10"/>
                            <a:gd name="T2" fmla="*/ 12 w 12"/>
                            <a:gd name="T3" fmla="*/ 0 h 10"/>
                            <a:gd name="T4" fmla="*/ 12 w 12"/>
                            <a:gd name="T5" fmla="*/ 10 h 10"/>
                            <a:gd name="T6" fmla="*/ 0 w 12"/>
                            <a:gd name="T7" fmla="*/ 0 h 10"/>
                          </a:gdLst>
                          <a:ahLst/>
                          <a:cxnLst>
                            <a:cxn ang="0">
                              <a:pos x="T0" y="T1"/>
                            </a:cxn>
                            <a:cxn ang="0">
                              <a:pos x="T2" y="T3"/>
                            </a:cxn>
                            <a:cxn ang="0">
                              <a:pos x="T4" y="T5"/>
                            </a:cxn>
                            <a:cxn ang="0">
                              <a:pos x="T6" y="T7"/>
                            </a:cxn>
                          </a:cxnLst>
                          <a:rect l="0" t="0" r="r" b="b"/>
                          <a:pathLst>
                            <a:path w="12" h="10">
                              <a:moveTo>
                                <a:pt x="0" y="0"/>
                              </a:moveTo>
                              <a:lnTo>
                                <a:pt x="12" y="0"/>
                              </a:lnTo>
                              <a:lnTo>
                                <a:pt x="12" y="10"/>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 name="Freeform 53"/>
                        <p:cNvSpPr>
                          <a:spLocks/>
                        </p:cNvSpPr>
                        <p:nvPr/>
                      </p:nvSpPr>
                      <p:spPr bwMode="auto">
                        <a:xfrm>
                          <a:off x="2914" y="1364"/>
                          <a:ext cx="52" cy="37"/>
                        </a:xfrm>
                        <a:custGeom>
                          <a:avLst/>
                          <a:gdLst>
                            <a:gd name="T0" fmla="*/ 0 w 52"/>
                            <a:gd name="T1" fmla="*/ 5 h 37"/>
                            <a:gd name="T2" fmla="*/ 5 w 52"/>
                            <a:gd name="T3" fmla="*/ 5 h 37"/>
                            <a:gd name="T4" fmla="*/ 23 w 52"/>
                            <a:gd name="T5" fmla="*/ 27 h 37"/>
                            <a:gd name="T6" fmla="*/ 52 w 52"/>
                            <a:gd name="T7" fmla="*/ 37 h 37"/>
                            <a:gd name="T8" fmla="*/ 17 w 52"/>
                            <a:gd name="T9" fmla="*/ 32 h 37"/>
                            <a:gd name="T10" fmla="*/ 5 w 52"/>
                            <a:gd name="T11" fmla="*/ 21 h 37"/>
                            <a:gd name="T12" fmla="*/ 0 w 52"/>
                            <a:gd name="T13" fmla="*/ 21 h 37"/>
                            <a:gd name="T14" fmla="*/ 0 w 52"/>
                            <a:gd name="T15" fmla="*/ 0 h 37"/>
                            <a:gd name="T16" fmla="*/ 0 w 52"/>
                            <a:gd name="T17" fmla="*/ 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7">
                              <a:moveTo>
                                <a:pt x="0" y="5"/>
                              </a:moveTo>
                              <a:lnTo>
                                <a:pt x="5" y="5"/>
                              </a:lnTo>
                              <a:lnTo>
                                <a:pt x="23" y="27"/>
                              </a:lnTo>
                              <a:lnTo>
                                <a:pt x="52" y="37"/>
                              </a:lnTo>
                              <a:lnTo>
                                <a:pt x="17" y="32"/>
                              </a:lnTo>
                              <a:lnTo>
                                <a:pt x="5" y="21"/>
                              </a:lnTo>
                              <a:lnTo>
                                <a:pt x="0" y="21"/>
                              </a:lnTo>
                              <a:lnTo>
                                <a:pt x="0" y="0"/>
                              </a:lnTo>
                              <a:lnTo>
                                <a:pt x="0" y="5"/>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68" name="Freeform 54"/>
                    <p:cNvSpPr>
                      <a:spLocks/>
                    </p:cNvSpPr>
                    <p:nvPr/>
                  </p:nvSpPr>
                  <p:spPr bwMode="auto">
                    <a:xfrm>
                      <a:off x="2896" y="1278"/>
                      <a:ext cx="110" cy="96"/>
                    </a:xfrm>
                    <a:custGeom>
                      <a:avLst/>
                      <a:gdLst>
                        <a:gd name="T0" fmla="*/ 18 w 110"/>
                        <a:gd name="T1" fmla="*/ 96 h 96"/>
                        <a:gd name="T2" fmla="*/ 12 w 110"/>
                        <a:gd name="T3" fmla="*/ 86 h 96"/>
                        <a:gd name="T4" fmla="*/ 6 w 110"/>
                        <a:gd name="T5" fmla="*/ 70 h 96"/>
                        <a:gd name="T6" fmla="*/ 0 w 110"/>
                        <a:gd name="T7" fmla="*/ 53 h 96"/>
                        <a:gd name="T8" fmla="*/ 0 w 110"/>
                        <a:gd name="T9" fmla="*/ 32 h 96"/>
                        <a:gd name="T10" fmla="*/ 6 w 110"/>
                        <a:gd name="T11" fmla="*/ 16 h 96"/>
                        <a:gd name="T12" fmla="*/ 18 w 110"/>
                        <a:gd name="T13" fmla="*/ 10 h 96"/>
                        <a:gd name="T14" fmla="*/ 29 w 110"/>
                        <a:gd name="T15" fmla="*/ 5 h 96"/>
                        <a:gd name="T16" fmla="*/ 52 w 110"/>
                        <a:gd name="T17" fmla="*/ 0 h 96"/>
                        <a:gd name="T18" fmla="*/ 76 w 110"/>
                        <a:gd name="T19" fmla="*/ 5 h 96"/>
                        <a:gd name="T20" fmla="*/ 93 w 110"/>
                        <a:gd name="T21" fmla="*/ 10 h 96"/>
                        <a:gd name="T22" fmla="*/ 105 w 110"/>
                        <a:gd name="T23" fmla="*/ 10 h 96"/>
                        <a:gd name="T24" fmla="*/ 110 w 110"/>
                        <a:gd name="T25" fmla="*/ 10 h 96"/>
                        <a:gd name="T26" fmla="*/ 105 w 110"/>
                        <a:gd name="T27" fmla="*/ 16 h 96"/>
                        <a:gd name="T28" fmla="*/ 99 w 110"/>
                        <a:gd name="T29" fmla="*/ 27 h 96"/>
                        <a:gd name="T30" fmla="*/ 99 w 110"/>
                        <a:gd name="T31" fmla="*/ 32 h 96"/>
                        <a:gd name="T32" fmla="*/ 93 w 110"/>
                        <a:gd name="T33" fmla="*/ 27 h 96"/>
                        <a:gd name="T34" fmla="*/ 76 w 110"/>
                        <a:gd name="T35" fmla="*/ 21 h 96"/>
                        <a:gd name="T36" fmla="*/ 64 w 110"/>
                        <a:gd name="T37" fmla="*/ 21 h 96"/>
                        <a:gd name="T38" fmla="*/ 52 w 110"/>
                        <a:gd name="T39" fmla="*/ 21 h 96"/>
                        <a:gd name="T40" fmla="*/ 41 w 110"/>
                        <a:gd name="T41" fmla="*/ 21 h 96"/>
                        <a:gd name="T42" fmla="*/ 47 w 110"/>
                        <a:gd name="T43" fmla="*/ 27 h 96"/>
                        <a:gd name="T44" fmla="*/ 47 w 110"/>
                        <a:gd name="T45" fmla="*/ 32 h 96"/>
                        <a:gd name="T46" fmla="*/ 41 w 110"/>
                        <a:gd name="T47" fmla="*/ 37 h 96"/>
                        <a:gd name="T48" fmla="*/ 35 w 110"/>
                        <a:gd name="T49" fmla="*/ 48 h 96"/>
                        <a:gd name="T50" fmla="*/ 29 w 110"/>
                        <a:gd name="T51" fmla="*/ 59 h 96"/>
                        <a:gd name="T52" fmla="*/ 29 w 110"/>
                        <a:gd name="T53" fmla="*/ 70 h 96"/>
                        <a:gd name="T54" fmla="*/ 23 w 110"/>
                        <a:gd name="T55" fmla="*/ 64 h 96"/>
                        <a:gd name="T56" fmla="*/ 23 w 110"/>
                        <a:gd name="T57" fmla="*/ 59 h 96"/>
                        <a:gd name="T58" fmla="*/ 18 w 110"/>
                        <a:gd name="T59" fmla="*/ 53 h 96"/>
                        <a:gd name="T60" fmla="*/ 6 w 110"/>
                        <a:gd name="T61" fmla="*/ 59 h 96"/>
                        <a:gd name="T62" fmla="*/ 6 w 110"/>
                        <a:gd name="T63" fmla="*/ 59 h 96"/>
                        <a:gd name="T64" fmla="*/ 12 w 110"/>
                        <a:gd name="T65" fmla="*/ 80 h 96"/>
                        <a:gd name="T66" fmla="*/ 12 w 110"/>
                        <a:gd name="T67" fmla="*/ 86 h 96"/>
                        <a:gd name="T68" fmla="*/ 18 w 110"/>
                        <a:gd name="T6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0" h="96">
                          <a:moveTo>
                            <a:pt x="18" y="96"/>
                          </a:moveTo>
                          <a:lnTo>
                            <a:pt x="12" y="86"/>
                          </a:lnTo>
                          <a:lnTo>
                            <a:pt x="6" y="70"/>
                          </a:lnTo>
                          <a:lnTo>
                            <a:pt x="0" y="53"/>
                          </a:lnTo>
                          <a:lnTo>
                            <a:pt x="0" y="32"/>
                          </a:lnTo>
                          <a:lnTo>
                            <a:pt x="6" y="16"/>
                          </a:lnTo>
                          <a:lnTo>
                            <a:pt x="18" y="10"/>
                          </a:lnTo>
                          <a:lnTo>
                            <a:pt x="29" y="5"/>
                          </a:lnTo>
                          <a:lnTo>
                            <a:pt x="52" y="0"/>
                          </a:lnTo>
                          <a:lnTo>
                            <a:pt x="76" y="5"/>
                          </a:lnTo>
                          <a:lnTo>
                            <a:pt x="93" y="10"/>
                          </a:lnTo>
                          <a:lnTo>
                            <a:pt x="105" y="10"/>
                          </a:lnTo>
                          <a:lnTo>
                            <a:pt x="110" y="10"/>
                          </a:lnTo>
                          <a:lnTo>
                            <a:pt x="105" y="16"/>
                          </a:lnTo>
                          <a:lnTo>
                            <a:pt x="99" y="27"/>
                          </a:lnTo>
                          <a:lnTo>
                            <a:pt x="99" y="32"/>
                          </a:lnTo>
                          <a:lnTo>
                            <a:pt x="93" y="27"/>
                          </a:lnTo>
                          <a:lnTo>
                            <a:pt x="76" y="21"/>
                          </a:lnTo>
                          <a:lnTo>
                            <a:pt x="64" y="21"/>
                          </a:lnTo>
                          <a:lnTo>
                            <a:pt x="52" y="21"/>
                          </a:lnTo>
                          <a:lnTo>
                            <a:pt x="41" y="21"/>
                          </a:lnTo>
                          <a:lnTo>
                            <a:pt x="47" y="27"/>
                          </a:lnTo>
                          <a:lnTo>
                            <a:pt x="47" y="32"/>
                          </a:lnTo>
                          <a:lnTo>
                            <a:pt x="41" y="37"/>
                          </a:lnTo>
                          <a:lnTo>
                            <a:pt x="35" y="48"/>
                          </a:lnTo>
                          <a:lnTo>
                            <a:pt x="29" y="59"/>
                          </a:lnTo>
                          <a:lnTo>
                            <a:pt x="29" y="70"/>
                          </a:lnTo>
                          <a:lnTo>
                            <a:pt x="23" y="64"/>
                          </a:lnTo>
                          <a:lnTo>
                            <a:pt x="23" y="59"/>
                          </a:lnTo>
                          <a:lnTo>
                            <a:pt x="18" y="53"/>
                          </a:lnTo>
                          <a:lnTo>
                            <a:pt x="6" y="59"/>
                          </a:lnTo>
                          <a:lnTo>
                            <a:pt x="6" y="59"/>
                          </a:lnTo>
                          <a:lnTo>
                            <a:pt x="12" y="80"/>
                          </a:lnTo>
                          <a:lnTo>
                            <a:pt x="12" y="86"/>
                          </a:lnTo>
                          <a:lnTo>
                            <a:pt x="18" y="9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6" name="Freeform 55"/>
                  <p:cNvSpPr>
                    <a:spLocks/>
                  </p:cNvSpPr>
                  <p:nvPr/>
                </p:nvSpPr>
                <p:spPr bwMode="auto">
                  <a:xfrm>
                    <a:off x="2989" y="1622"/>
                    <a:ext cx="93" cy="42"/>
                  </a:xfrm>
                  <a:custGeom>
                    <a:avLst/>
                    <a:gdLst>
                      <a:gd name="T0" fmla="*/ 93 w 93"/>
                      <a:gd name="T1" fmla="*/ 37 h 42"/>
                      <a:gd name="T2" fmla="*/ 69 w 93"/>
                      <a:gd name="T3" fmla="*/ 42 h 42"/>
                      <a:gd name="T4" fmla="*/ 40 w 93"/>
                      <a:gd name="T5" fmla="*/ 42 h 42"/>
                      <a:gd name="T6" fmla="*/ 17 w 93"/>
                      <a:gd name="T7" fmla="*/ 32 h 42"/>
                      <a:gd name="T8" fmla="*/ 0 w 93"/>
                      <a:gd name="T9" fmla="*/ 5 h 42"/>
                      <a:gd name="T10" fmla="*/ 40 w 93"/>
                      <a:gd name="T11" fmla="*/ 10 h 42"/>
                      <a:gd name="T12" fmla="*/ 40 w 93"/>
                      <a:gd name="T13" fmla="*/ 0 h 42"/>
                      <a:gd name="T14" fmla="*/ 58 w 93"/>
                      <a:gd name="T15" fmla="*/ 0 h 42"/>
                      <a:gd name="T16" fmla="*/ 81 w 93"/>
                      <a:gd name="T17" fmla="*/ 10 h 42"/>
                      <a:gd name="T18" fmla="*/ 87 w 93"/>
                      <a:gd name="T19" fmla="*/ 10 h 42"/>
                      <a:gd name="T20" fmla="*/ 93 w 93"/>
                      <a:gd name="T2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2">
                        <a:moveTo>
                          <a:pt x="93" y="37"/>
                        </a:moveTo>
                        <a:lnTo>
                          <a:pt x="69" y="42"/>
                        </a:lnTo>
                        <a:lnTo>
                          <a:pt x="40" y="42"/>
                        </a:lnTo>
                        <a:lnTo>
                          <a:pt x="17" y="32"/>
                        </a:lnTo>
                        <a:lnTo>
                          <a:pt x="0" y="5"/>
                        </a:lnTo>
                        <a:lnTo>
                          <a:pt x="40" y="10"/>
                        </a:lnTo>
                        <a:lnTo>
                          <a:pt x="40" y="0"/>
                        </a:lnTo>
                        <a:lnTo>
                          <a:pt x="58" y="0"/>
                        </a:lnTo>
                        <a:lnTo>
                          <a:pt x="81" y="10"/>
                        </a:lnTo>
                        <a:lnTo>
                          <a:pt x="87" y="10"/>
                        </a:lnTo>
                        <a:lnTo>
                          <a:pt x="93" y="3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86" name="Group 32"/>
              <p:cNvGrpSpPr>
                <a:grpSpLocks/>
              </p:cNvGrpSpPr>
              <p:nvPr/>
            </p:nvGrpSpPr>
            <p:grpSpPr bwMode="auto">
              <a:xfrm>
                <a:off x="1054333" y="4180535"/>
                <a:ext cx="216181" cy="669925"/>
                <a:chOff x="2803" y="1278"/>
                <a:chExt cx="342" cy="956"/>
              </a:xfrm>
            </p:grpSpPr>
            <p:grpSp>
              <p:nvGrpSpPr>
                <p:cNvPr id="87" name="Group 33"/>
                <p:cNvGrpSpPr>
                  <a:grpSpLocks/>
                </p:cNvGrpSpPr>
                <p:nvPr/>
              </p:nvGrpSpPr>
              <p:grpSpPr bwMode="auto">
                <a:xfrm>
                  <a:off x="2803" y="1401"/>
                  <a:ext cx="342" cy="833"/>
                  <a:chOff x="2803" y="1401"/>
                  <a:chExt cx="342" cy="833"/>
                </a:xfrm>
              </p:grpSpPr>
              <p:grpSp>
                <p:nvGrpSpPr>
                  <p:cNvPr id="98" name="Group 34"/>
                  <p:cNvGrpSpPr>
                    <a:grpSpLocks/>
                  </p:cNvGrpSpPr>
                  <p:nvPr/>
                </p:nvGrpSpPr>
                <p:grpSpPr bwMode="auto">
                  <a:xfrm>
                    <a:off x="2815" y="2143"/>
                    <a:ext cx="301" cy="91"/>
                    <a:chOff x="2815" y="2143"/>
                    <a:chExt cx="301" cy="91"/>
                  </a:xfrm>
                </p:grpSpPr>
                <p:sp>
                  <p:nvSpPr>
                    <p:cNvPr id="108" name="Freeform 35"/>
                    <p:cNvSpPr>
                      <a:spLocks/>
                    </p:cNvSpPr>
                    <p:nvPr/>
                  </p:nvSpPr>
                  <p:spPr bwMode="auto">
                    <a:xfrm>
                      <a:off x="2815" y="2164"/>
                      <a:ext cx="93" cy="70"/>
                    </a:xfrm>
                    <a:custGeom>
                      <a:avLst/>
                      <a:gdLst>
                        <a:gd name="T0" fmla="*/ 35 w 93"/>
                        <a:gd name="T1" fmla="*/ 11 h 70"/>
                        <a:gd name="T2" fmla="*/ 12 w 93"/>
                        <a:gd name="T3" fmla="*/ 32 h 70"/>
                        <a:gd name="T4" fmla="*/ 0 w 93"/>
                        <a:gd name="T5" fmla="*/ 48 h 70"/>
                        <a:gd name="T6" fmla="*/ 0 w 93"/>
                        <a:gd name="T7" fmla="*/ 65 h 70"/>
                        <a:gd name="T8" fmla="*/ 12 w 93"/>
                        <a:gd name="T9" fmla="*/ 70 h 70"/>
                        <a:gd name="T10" fmla="*/ 41 w 93"/>
                        <a:gd name="T11" fmla="*/ 65 h 70"/>
                        <a:gd name="T12" fmla="*/ 58 w 93"/>
                        <a:gd name="T13" fmla="*/ 59 h 70"/>
                        <a:gd name="T14" fmla="*/ 70 w 93"/>
                        <a:gd name="T15" fmla="*/ 43 h 70"/>
                        <a:gd name="T16" fmla="*/ 93 w 93"/>
                        <a:gd name="T17" fmla="*/ 32 h 70"/>
                        <a:gd name="T18" fmla="*/ 93 w 93"/>
                        <a:gd name="T19" fmla="*/ 16 h 70"/>
                        <a:gd name="T20" fmla="*/ 87 w 93"/>
                        <a:gd name="T21" fmla="*/ 0 h 70"/>
                        <a:gd name="T22" fmla="*/ 64 w 93"/>
                        <a:gd name="T23" fmla="*/ 11 h 70"/>
                        <a:gd name="T24" fmla="*/ 35 w 93"/>
                        <a:gd name="T25"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70">
                          <a:moveTo>
                            <a:pt x="35" y="11"/>
                          </a:moveTo>
                          <a:lnTo>
                            <a:pt x="12" y="32"/>
                          </a:lnTo>
                          <a:lnTo>
                            <a:pt x="0" y="48"/>
                          </a:lnTo>
                          <a:lnTo>
                            <a:pt x="0" y="65"/>
                          </a:lnTo>
                          <a:lnTo>
                            <a:pt x="12" y="70"/>
                          </a:lnTo>
                          <a:lnTo>
                            <a:pt x="41" y="65"/>
                          </a:lnTo>
                          <a:lnTo>
                            <a:pt x="58" y="59"/>
                          </a:lnTo>
                          <a:lnTo>
                            <a:pt x="70" y="43"/>
                          </a:lnTo>
                          <a:lnTo>
                            <a:pt x="93" y="32"/>
                          </a:lnTo>
                          <a:lnTo>
                            <a:pt x="93" y="16"/>
                          </a:lnTo>
                          <a:lnTo>
                            <a:pt x="87" y="0"/>
                          </a:lnTo>
                          <a:lnTo>
                            <a:pt x="64" y="11"/>
                          </a:lnTo>
                          <a:lnTo>
                            <a:pt x="3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 name="Freeform 36"/>
                    <p:cNvSpPr>
                      <a:spLocks/>
                    </p:cNvSpPr>
                    <p:nvPr/>
                  </p:nvSpPr>
                  <p:spPr bwMode="auto">
                    <a:xfrm>
                      <a:off x="3012" y="2143"/>
                      <a:ext cx="104" cy="75"/>
                    </a:xfrm>
                    <a:custGeom>
                      <a:avLst/>
                      <a:gdLst>
                        <a:gd name="T0" fmla="*/ 0 w 104"/>
                        <a:gd name="T1" fmla="*/ 5 h 75"/>
                        <a:gd name="T2" fmla="*/ 0 w 104"/>
                        <a:gd name="T3" fmla="*/ 32 h 75"/>
                        <a:gd name="T4" fmla="*/ 12 w 104"/>
                        <a:gd name="T5" fmla="*/ 43 h 75"/>
                        <a:gd name="T6" fmla="*/ 29 w 104"/>
                        <a:gd name="T7" fmla="*/ 48 h 75"/>
                        <a:gd name="T8" fmla="*/ 41 w 104"/>
                        <a:gd name="T9" fmla="*/ 53 h 75"/>
                        <a:gd name="T10" fmla="*/ 58 w 104"/>
                        <a:gd name="T11" fmla="*/ 64 h 75"/>
                        <a:gd name="T12" fmla="*/ 87 w 104"/>
                        <a:gd name="T13" fmla="*/ 75 h 75"/>
                        <a:gd name="T14" fmla="*/ 99 w 104"/>
                        <a:gd name="T15" fmla="*/ 69 h 75"/>
                        <a:gd name="T16" fmla="*/ 104 w 104"/>
                        <a:gd name="T17" fmla="*/ 64 h 75"/>
                        <a:gd name="T18" fmla="*/ 104 w 104"/>
                        <a:gd name="T19" fmla="*/ 59 h 75"/>
                        <a:gd name="T20" fmla="*/ 93 w 104"/>
                        <a:gd name="T21" fmla="*/ 43 h 75"/>
                        <a:gd name="T22" fmla="*/ 70 w 104"/>
                        <a:gd name="T23" fmla="*/ 26 h 75"/>
                        <a:gd name="T24" fmla="*/ 52 w 104"/>
                        <a:gd name="T25" fmla="*/ 10 h 75"/>
                        <a:gd name="T26" fmla="*/ 46 w 104"/>
                        <a:gd name="T27" fmla="*/ 0 h 75"/>
                        <a:gd name="T28" fmla="*/ 0 w 104"/>
                        <a:gd name="T29" fmla="*/ 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75">
                          <a:moveTo>
                            <a:pt x="0" y="5"/>
                          </a:moveTo>
                          <a:lnTo>
                            <a:pt x="0" y="32"/>
                          </a:lnTo>
                          <a:lnTo>
                            <a:pt x="12" y="43"/>
                          </a:lnTo>
                          <a:lnTo>
                            <a:pt x="29" y="48"/>
                          </a:lnTo>
                          <a:lnTo>
                            <a:pt x="41" y="53"/>
                          </a:lnTo>
                          <a:lnTo>
                            <a:pt x="58" y="64"/>
                          </a:lnTo>
                          <a:lnTo>
                            <a:pt x="87" y="75"/>
                          </a:lnTo>
                          <a:lnTo>
                            <a:pt x="99" y="69"/>
                          </a:lnTo>
                          <a:lnTo>
                            <a:pt x="104" y="64"/>
                          </a:lnTo>
                          <a:lnTo>
                            <a:pt x="104" y="59"/>
                          </a:lnTo>
                          <a:lnTo>
                            <a:pt x="93" y="43"/>
                          </a:lnTo>
                          <a:lnTo>
                            <a:pt x="70" y="26"/>
                          </a:lnTo>
                          <a:lnTo>
                            <a:pt x="52" y="10"/>
                          </a:lnTo>
                          <a:lnTo>
                            <a:pt x="4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9" name="Group 37"/>
                  <p:cNvGrpSpPr>
                    <a:grpSpLocks/>
                  </p:cNvGrpSpPr>
                  <p:nvPr/>
                </p:nvGrpSpPr>
                <p:grpSpPr bwMode="auto">
                  <a:xfrm>
                    <a:off x="2803" y="1401"/>
                    <a:ext cx="342" cy="785"/>
                    <a:chOff x="2803" y="1401"/>
                    <a:chExt cx="342" cy="785"/>
                  </a:xfrm>
                </p:grpSpPr>
                <p:grpSp>
                  <p:nvGrpSpPr>
                    <p:cNvPr id="100" name="Group 38"/>
                    <p:cNvGrpSpPr>
                      <a:grpSpLocks/>
                    </p:cNvGrpSpPr>
                    <p:nvPr/>
                  </p:nvGrpSpPr>
                  <p:grpSpPr bwMode="auto">
                    <a:xfrm>
                      <a:off x="2844" y="1401"/>
                      <a:ext cx="220" cy="253"/>
                      <a:chOff x="2844" y="1401"/>
                      <a:chExt cx="220" cy="253"/>
                    </a:xfrm>
                  </p:grpSpPr>
                  <p:sp>
                    <p:nvSpPr>
                      <p:cNvPr id="105" name="Freeform 39"/>
                      <p:cNvSpPr>
                        <a:spLocks/>
                      </p:cNvSpPr>
                      <p:nvPr/>
                    </p:nvSpPr>
                    <p:spPr bwMode="auto">
                      <a:xfrm>
                        <a:off x="2844" y="1417"/>
                        <a:ext cx="220" cy="237"/>
                      </a:xfrm>
                      <a:custGeom>
                        <a:avLst/>
                        <a:gdLst>
                          <a:gd name="T0" fmla="*/ 0 w 220"/>
                          <a:gd name="T1" fmla="*/ 43 h 237"/>
                          <a:gd name="T2" fmla="*/ 70 w 220"/>
                          <a:gd name="T3" fmla="*/ 0 h 237"/>
                          <a:gd name="T4" fmla="*/ 139 w 220"/>
                          <a:gd name="T5" fmla="*/ 102 h 237"/>
                          <a:gd name="T6" fmla="*/ 151 w 220"/>
                          <a:gd name="T7" fmla="*/ 6 h 237"/>
                          <a:gd name="T8" fmla="*/ 197 w 220"/>
                          <a:gd name="T9" fmla="*/ 17 h 237"/>
                          <a:gd name="T10" fmla="*/ 220 w 220"/>
                          <a:gd name="T11" fmla="*/ 54 h 237"/>
                          <a:gd name="T12" fmla="*/ 214 w 220"/>
                          <a:gd name="T13" fmla="*/ 237 h 237"/>
                          <a:gd name="T14" fmla="*/ 23 w 220"/>
                          <a:gd name="T15" fmla="*/ 237 h 237"/>
                          <a:gd name="T16" fmla="*/ 0 w 220"/>
                          <a:gd name="T17" fmla="*/ 4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237">
                            <a:moveTo>
                              <a:pt x="0" y="43"/>
                            </a:moveTo>
                            <a:lnTo>
                              <a:pt x="70" y="0"/>
                            </a:lnTo>
                            <a:lnTo>
                              <a:pt x="139" y="102"/>
                            </a:lnTo>
                            <a:lnTo>
                              <a:pt x="151" y="6"/>
                            </a:lnTo>
                            <a:lnTo>
                              <a:pt x="197" y="17"/>
                            </a:lnTo>
                            <a:lnTo>
                              <a:pt x="220" y="54"/>
                            </a:lnTo>
                            <a:lnTo>
                              <a:pt x="214" y="237"/>
                            </a:lnTo>
                            <a:lnTo>
                              <a:pt x="23" y="237"/>
                            </a:lnTo>
                            <a:lnTo>
                              <a:pt x="0" y="4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 name="Freeform 40"/>
                      <p:cNvSpPr>
                        <a:spLocks/>
                      </p:cNvSpPr>
                      <p:nvPr/>
                    </p:nvSpPr>
                    <p:spPr bwMode="auto">
                      <a:xfrm>
                        <a:off x="2908" y="1401"/>
                        <a:ext cx="87" cy="140"/>
                      </a:xfrm>
                      <a:custGeom>
                        <a:avLst/>
                        <a:gdLst>
                          <a:gd name="T0" fmla="*/ 0 w 87"/>
                          <a:gd name="T1" fmla="*/ 16 h 140"/>
                          <a:gd name="T2" fmla="*/ 6 w 87"/>
                          <a:gd name="T3" fmla="*/ 0 h 140"/>
                          <a:gd name="T4" fmla="*/ 64 w 87"/>
                          <a:gd name="T5" fmla="*/ 27 h 140"/>
                          <a:gd name="T6" fmla="*/ 75 w 87"/>
                          <a:gd name="T7" fmla="*/ 11 h 140"/>
                          <a:gd name="T8" fmla="*/ 81 w 87"/>
                          <a:gd name="T9" fmla="*/ 16 h 140"/>
                          <a:gd name="T10" fmla="*/ 87 w 87"/>
                          <a:gd name="T11" fmla="*/ 97 h 140"/>
                          <a:gd name="T12" fmla="*/ 87 w 87"/>
                          <a:gd name="T13" fmla="*/ 140 h 140"/>
                          <a:gd name="T14" fmla="*/ 0 w 87"/>
                          <a:gd name="T15" fmla="*/ 16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40">
                            <a:moveTo>
                              <a:pt x="0" y="16"/>
                            </a:moveTo>
                            <a:lnTo>
                              <a:pt x="6" y="0"/>
                            </a:lnTo>
                            <a:lnTo>
                              <a:pt x="64" y="27"/>
                            </a:lnTo>
                            <a:lnTo>
                              <a:pt x="75" y="11"/>
                            </a:lnTo>
                            <a:lnTo>
                              <a:pt x="81" y="16"/>
                            </a:lnTo>
                            <a:lnTo>
                              <a:pt x="87" y="97"/>
                            </a:lnTo>
                            <a:lnTo>
                              <a:pt x="87" y="140"/>
                            </a:lnTo>
                            <a:lnTo>
                              <a:pt x="0" y="16"/>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 name="Freeform 41"/>
                      <p:cNvSpPr>
                        <a:spLocks/>
                      </p:cNvSpPr>
                      <p:nvPr/>
                    </p:nvSpPr>
                    <p:spPr bwMode="auto">
                      <a:xfrm>
                        <a:off x="2937" y="1428"/>
                        <a:ext cx="52" cy="27"/>
                      </a:xfrm>
                      <a:custGeom>
                        <a:avLst/>
                        <a:gdLst>
                          <a:gd name="T0" fmla="*/ 0 w 52"/>
                          <a:gd name="T1" fmla="*/ 27 h 27"/>
                          <a:gd name="T2" fmla="*/ 29 w 52"/>
                          <a:gd name="T3" fmla="*/ 0 h 27"/>
                          <a:gd name="T4" fmla="*/ 52 w 52"/>
                          <a:gd name="T5" fmla="*/ 22 h 27"/>
                        </a:gdLst>
                        <a:ahLst/>
                        <a:cxnLst>
                          <a:cxn ang="0">
                            <a:pos x="T0" y="T1"/>
                          </a:cxn>
                          <a:cxn ang="0">
                            <a:pos x="T2" y="T3"/>
                          </a:cxn>
                          <a:cxn ang="0">
                            <a:pos x="T4" y="T5"/>
                          </a:cxn>
                        </a:cxnLst>
                        <a:rect l="0" t="0" r="r" b="b"/>
                        <a:pathLst>
                          <a:path w="52" h="27">
                            <a:moveTo>
                              <a:pt x="0" y="27"/>
                            </a:moveTo>
                            <a:lnTo>
                              <a:pt x="29" y="0"/>
                            </a:lnTo>
                            <a:lnTo>
                              <a:pt x="52" y="2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01" name="Group 42"/>
                    <p:cNvGrpSpPr>
                      <a:grpSpLocks/>
                    </p:cNvGrpSpPr>
                    <p:nvPr/>
                  </p:nvGrpSpPr>
                  <p:grpSpPr bwMode="auto">
                    <a:xfrm>
                      <a:off x="2803" y="1412"/>
                      <a:ext cx="342" cy="774"/>
                      <a:chOff x="2803" y="1412"/>
                      <a:chExt cx="342" cy="774"/>
                    </a:xfrm>
                  </p:grpSpPr>
                  <p:sp>
                    <p:nvSpPr>
                      <p:cNvPr id="102" name="Freeform 43"/>
                      <p:cNvSpPr>
                        <a:spLocks/>
                      </p:cNvSpPr>
                      <p:nvPr/>
                    </p:nvSpPr>
                    <p:spPr bwMode="auto">
                      <a:xfrm>
                        <a:off x="2803" y="1412"/>
                        <a:ext cx="342" cy="774"/>
                      </a:xfrm>
                      <a:custGeom>
                        <a:avLst/>
                        <a:gdLst>
                          <a:gd name="T0" fmla="*/ 105 w 342"/>
                          <a:gd name="T1" fmla="*/ 0 h 774"/>
                          <a:gd name="T2" fmla="*/ 24 w 342"/>
                          <a:gd name="T3" fmla="*/ 59 h 774"/>
                          <a:gd name="T4" fmla="*/ 0 w 342"/>
                          <a:gd name="T5" fmla="*/ 242 h 774"/>
                          <a:gd name="T6" fmla="*/ 64 w 342"/>
                          <a:gd name="T7" fmla="*/ 360 h 774"/>
                          <a:gd name="T8" fmla="*/ 64 w 342"/>
                          <a:gd name="T9" fmla="*/ 381 h 774"/>
                          <a:gd name="T10" fmla="*/ 70 w 342"/>
                          <a:gd name="T11" fmla="*/ 414 h 774"/>
                          <a:gd name="T12" fmla="*/ 76 w 342"/>
                          <a:gd name="T13" fmla="*/ 430 h 774"/>
                          <a:gd name="T14" fmla="*/ 64 w 342"/>
                          <a:gd name="T15" fmla="*/ 559 h 774"/>
                          <a:gd name="T16" fmla="*/ 47 w 342"/>
                          <a:gd name="T17" fmla="*/ 768 h 774"/>
                          <a:gd name="T18" fmla="*/ 64 w 342"/>
                          <a:gd name="T19" fmla="*/ 774 h 774"/>
                          <a:gd name="T20" fmla="*/ 105 w 342"/>
                          <a:gd name="T21" fmla="*/ 763 h 774"/>
                          <a:gd name="T22" fmla="*/ 128 w 342"/>
                          <a:gd name="T23" fmla="*/ 618 h 774"/>
                          <a:gd name="T24" fmla="*/ 140 w 342"/>
                          <a:gd name="T25" fmla="*/ 569 h 774"/>
                          <a:gd name="T26" fmla="*/ 180 w 342"/>
                          <a:gd name="T27" fmla="*/ 430 h 774"/>
                          <a:gd name="T28" fmla="*/ 186 w 342"/>
                          <a:gd name="T29" fmla="*/ 575 h 774"/>
                          <a:gd name="T30" fmla="*/ 203 w 342"/>
                          <a:gd name="T31" fmla="*/ 747 h 774"/>
                          <a:gd name="T32" fmla="*/ 261 w 342"/>
                          <a:gd name="T33" fmla="*/ 752 h 774"/>
                          <a:gd name="T34" fmla="*/ 267 w 342"/>
                          <a:gd name="T35" fmla="*/ 564 h 774"/>
                          <a:gd name="T36" fmla="*/ 261 w 342"/>
                          <a:gd name="T37" fmla="*/ 376 h 774"/>
                          <a:gd name="T38" fmla="*/ 261 w 342"/>
                          <a:gd name="T39" fmla="*/ 285 h 774"/>
                          <a:gd name="T40" fmla="*/ 273 w 342"/>
                          <a:gd name="T41" fmla="*/ 252 h 774"/>
                          <a:gd name="T42" fmla="*/ 279 w 342"/>
                          <a:gd name="T43" fmla="*/ 258 h 774"/>
                          <a:gd name="T44" fmla="*/ 337 w 342"/>
                          <a:gd name="T45" fmla="*/ 226 h 774"/>
                          <a:gd name="T46" fmla="*/ 342 w 342"/>
                          <a:gd name="T47" fmla="*/ 167 h 774"/>
                          <a:gd name="T48" fmla="*/ 250 w 342"/>
                          <a:gd name="T49" fmla="*/ 22 h 774"/>
                          <a:gd name="T50" fmla="*/ 186 w 342"/>
                          <a:gd name="T51" fmla="*/ 0 h 774"/>
                          <a:gd name="T52" fmla="*/ 198 w 342"/>
                          <a:gd name="T53" fmla="*/ 97 h 774"/>
                          <a:gd name="T54" fmla="*/ 186 w 342"/>
                          <a:gd name="T55" fmla="*/ 193 h 774"/>
                          <a:gd name="T56" fmla="*/ 157 w 342"/>
                          <a:gd name="T57" fmla="*/ 102 h 774"/>
                          <a:gd name="T58" fmla="*/ 105 w 342"/>
                          <a:gd name="T59" fmla="*/ 0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2" h="774">
                            <a:moveTo>
                              <a:pt x="105" y="0"/>
                            </a:moveTo>
                            <a:lnTo>
                              <a:pt x="24" y="59"/>
                            </a:lnTo>
                            <a:lnTo>
                              <a:pt x="0" y="242"/>
                            </a:lnTo>
                            <a:lnTo>
                              <a:pt x="64" y="360"/>
                            </a:lnTo>
                            <a:lnTo>
                              <a:pt x="64" y="381"/>
                            </a:lnTo>
                            <a:lnTo>
                              <a:pt x="70" y="414"/>
                            </a:lnTo>
                            <a:lnTo>
                              <a:pt x="76" y="430"/>
                            </a:lnTo>
                            <a:lnTo>
                              <a:pt x="64" y="559"/>
                            </a:lnTo>
                            <a:lnTo>
                              <a:pt x="47" y="768"/>
                            </a:lnTo>
                            <a:lnTo>
                              <a:pt x="64" y="774"/>
                            </a:lnTo>
                            <a:lnTo>
                              <a:pt x="105" y="763"/>
                            </a:lnTo>
                            <a:lnTo>
                              <a:pt x="128" y="618"/>
                            </a:lnTo>
                            <a:lnTo>
                              <a:pt x="140" y="569"/>
                            </a:lnTo>
                            <a:lnTo>
                              <a:pt x="180" y="430"/>
                            </a:lnTo>
                            <a:lnTo>
                              <a:pt x="186" y="575"/>
                            </a:lnTo>
                            <a:lnTo>
                              <a:pt x="203" y="747"/>
                            </a:lnTo>
                            <a:lnTo>
                              <a:pt x="261" y="752"/>
                            </a:lnTo>
                            <a:lnTo>
                              <a:pt x="267" y="564"/>
                            </a:lnTo>
                            <a:lnTo>
                              <a:pt x="261" y="376"/>
                            </a:lnTo>
                            <a:lnTo>
                              <a:pt x="261" y="285"/>
                            </a:lnTo>
                            <a:lnTo>
                              <a:pt x="273" y="252"/>
                            </a:lnTo>
                            <a:lnTo>
                              <a:pt x="279" y="258"/>
                            </a:lnTo>
                            <a:lnTo>
                              <a:pt x="337" y="226"/>
                            </a:lnTo>
                            <a:lnTo>
                              <a:pt x="342" y="167"/>
                            </a:lnTo>
                            <a:lnTo>
                              <a:pt x="250" y="22"/>
                            </a:lnTo>
                            <a:lnTo>
                              <a:pt x="186" y="0"/>
                            </a:lnTo>
                            <a:lnTo>
                              <a:pt x="198" y="97"/>
                            </a:lnTo>
                            <a:lnTo>
                              <a:pt x="186" y="193"/>
                            </a:lnTo>
                            <a:lnTo>
                              <a:pt x="157" y="102"/>
                            </a:lnTo>
                            <a:lnTo>
                              <a:pt x="105"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 name="Freeform 44"/>
                      <p:cNvSpPr>
                        <a:spLocks/>
                      </p:cNvSpPr>
                      <p:nvPr/>
                    </p:nvSpPr>
                    <p:spPr bwMode="auto">
                      <a:xfrm>
                        <a:off x="2821" y="1498"/>
                        <a:ext cx="87" cy="199"/>
                      </a:xfrm>
                      <a:custGeom>
                        <a:avLst/>
                        <a:gdLst>
                          <a:gd name="T0" fmla="*/ 40 w 87"/>
                          <a:gd name="T1" fmla="*/ 0 h 199"/>
                          <a:gd name="T2" fmla="*/ 52 w 87"/>
                          <a:gd name="T3" fmla="*/ 48 h 199"/>
                          <a:gd name="T4" fmla="*/ 46 w 87"/>
                          <a:gd name="T5" fmla="*/ 118 h 199"/>
                          <a:gd name="T6" fmla="*/ 0 w 87"/>
                          <a:gd name="T7" fmla="*/ 129 h 199"/>
                          <a:gd name="T8" fmla="*/ 46 w 87"/>
                          <a:gd name="T9" fmla="*/ 134 h 199"/>
                          <a:gd name="T10" fmla="*/ 58 w 87"/>
                          <a:gd name="T11" fmla="*/ 177 h 199"/>
                          <a:gd name="T12" fmla="*/ 87 w 87"/>
                          <a:gd name="T13" fmla="*/ 199 h 199"/>
                          <a:gd name="T14" fmla="*/ 75 w 87"/>
                          <a:gd name="T15" fmla="*/ 161 h 199"/>
                          <a:gd name="T16" fmla="*/ 69 w 87"/>
                          <a:gd name="T17" fmla="*/ 145 h 199"/>
                          <a:gd name="T18" fmla="*/ 64 w 87"/>
                          <a:gd name="T19" fmla="*/ 97 h 199"/>
                          <a:gd name="T20" fmla="*/ 40 w 87"/>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99">
                            <a:moveTo>
                              <a:pt x="40" y="0"/>
                            </a:moveTo>
                            <a:lnTo>
                              <a:pt x="52" y="48"/>
                            </a:lnTo>
                            <a:lnTo>
                              <a:pt x="46" y="118"/>
                            </a:lnTo>
                            <a:lnTo>
                              <a:pt x="0" y="129"/>
                            </a:lnTo>
                            <a:lnTo>
                              <a:pt x="46" y="134"/>
                            </a:lnTo>
                            <a:lnTo>
                              <a:pt x="58" y="177"/>
                            </a:lnTo>
                            <a:lnTo>
                              <a:pt x="87" y="199"/>
                            </a:lnTo>
                            <a:lnTo>
                              <a:pt x="75" y="161"/>
                            </a:lnTo>
                            <a:lnTo>
                              <a:pt x="69" y="145"/>
                            </a:lnTo>
                            <a:lnTo>
                              <a:pt x="64" y="97"/>
                            </a:lnTo>
                            <a:lnTo>
                              <a:pt x="40"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 name="Freeform 45"/>
                      <p:cNvSpPr>
                        <a:spLocks/>
                      </p:cNvSpPr>
                      <p:nvPr/>
                    </p:nvSpPr>
                    <p:spPr bwMode="auto">
                      <a:xfrm>
                        <a:off x="2902" y="1509"/>
                        <a:ext cx="29" cy="27"/>
                      </a:xfrm>
                      <a:custGeom>
                        <a:avLst/>
                        <a:gdLst>
                          <a:gd name="T0" fmla="*/ 0 w 29"/>
                          <a:gd name="T1" fmla="*/ 27 h 27"/>
                          <a:gd name="T2" fmla="*/ 6 w 29"/>
                          <a:gd name="T3" fmla="*/ 0 h 27"/>
                          <a:gd name="T4" fmla="*/ 29 w 29"/>
                          <a:gd name="T5" fmla="*/ 21 h 27"/>
                          <a:gd name="T6" fmla="*/ 0 w 29"/>
                          <a:gd name="T7" fmla="*/ 27 h 27"/>
                        </a:gdLst>
                        <a:ahLst/>
                        <a:cxnLst>
                          <a:cxn ang="0">
                            <a:pos x="T0" y="T1"/>
                          </a:cxn>
                          <a:cxn ang="0">
                            <a:pos x="T2" y="T3"/>
                          </a:cxn>
                          <a:cxn ang="0">
                            <a:pos x="T4" y="T5"/>
                          </a:cxn>
                          <a:cxn ang="0">
                            <a:pos x="T6" y="T7"/>
                          </a:cxn>
                        </a:cxnLst>
                        <a:rect l="0" t="0" r="r" b="b"/>
                        <a:pathLst>
                          <a:path w="29" h="27">
                            <a:moveTo>
                              <a:pt x="0" y="27"/>
                            </a:moveTo>
                            <a:lnTo>
                              <a:pt x="6" y="0"/>
                            </a:lnTo>
                            <a:lnTo>
                              <a:pt x="29" y="21"/>
                            </a:lnTo>
                            <a:lnTo>
                              <a:pt x="0" y="27"/>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88" name="Group 46"/>
                <p:cNvGrpSpPr>
                  <a:grpSpLocks/>
                </p:cNvGrpSpPr>
                <p:nvPr/>
              </p:nvGrpSpPr>
              <p:grpSpPr bwMode="auto">
                <a:xfrm>
                  <a:off x="2896" y="1278"/>
                  <a:ext cx="186" cy="386"/>
                  <a:chOff x="2896" y="1278"/>
                  <a:chExt cx="186" cy="386"/>
                </a:xfrm>
              </p:grpSpPr>
              <p:grpSp>
                <p:nvGrpSpPr>
                  <p:cNvPr id="89" name="Group 47"/>
                  <p:cNvGrpSpPr>
                    <a:grpSpLocks/>
                  </p:cNvGrpSpPr>
                  <p:nvPr/>
                </p:nvGrpSpPr>
                <p:grpSpPr bwMode="auto">
                  <a:xfrm>
                    <a:off x="2896" y="1278"/>
                    <a:ext cx="110" cy="150"/>
                    <a:chOff x="2896" y="1278"/>
                    <a:chExt cx="110" cy="150"/>
                  </a:xfrm>
                </p:grpSpPr>
                <p:grpSp>
                  <p:nvGrpSpPr>
                    <p:cNvPr id="91" name="Group 48"/>
                    <p:cNvGrpSpPr>
                      <a:grpSpLocks/>
                    </p:cNvGrpSpPr>
                    <p:nvPr/>
                  </p:nvGrpSpPr>
                  <p:grpSpPr bwMode="auto">
                    <a:xfrm>
                      <a:off x="2902" y="1283"/>
                      <a:ext cx="99" cy="145"/>
                      <a:chOff x="2902" y="1283"/>
                      <a:chExt cx="99" cy="145"/>
                    </a:xfrm>
                  </p:grpSpPr>
                  <p:sp>
                    <p:nvSpPr>
                      <p:cNvPr id="93" name="Freeform 49"/>
                      <p:cNvSpPr>
                        <a:spLocks/>
                      </p:cNvSpPr>
                      <p:nvPr/>
                    </p:nvSpPr>
                    <p:spPr bwMode="auto">
                      <a:xfrm>
                        <a:off x="2902" y="1283"/>
                        <a:ext cx="99" cy="145"/>
                      </a:xfrm>
                      <a:custGeom>
                        <a:avLst/>
                        <a:gdLst>
                          <a:gd name="T0" fmla="*/ 93 w 99"/>
                          <a:gd name="T1" fmla="*/ 22 h 145"/>
                          <a:gd name="T2" fmla="*/ 99 w 99"/>
                          <a:gd name="T3" fmla="*/ 48 h 145"/>
                          <a:gd name="T4" fmla="*/ 93 w 99"/>
                          <a:gd name="T5" fmla="*/ 54 h 145"/>
                          <a:gd name="T6" fmla="*/ 99 w 99"/>
                          <a:gd name="T7" fmla="*/ 65 h 145"/>
                          <a:gd name="T8" fmla="*/ 93 w 99"/>
                          <a:gd name="T9" fmla="*/ 70 h 145"/>
                          <a:gd name="T10" fmla="*/ 93 w 99"/>
                          <a:gd name="T11" fmla="*/ 86 h 145"/>
                          <a:gd name="T12" fmla="*/ 93 w 99"/>
                          <a:gd name="T13" fmla="*/ 97 h 145"/>
                          <a:gd name="T14" fmla="*/ 93 w 99"/>
                          <a:gd name="T15" fmla="*/ 108 h 145"/>
                          <a:gd name="T16" fmla="*/ 87 w 99"/>
                          <a:gd name="T17" fmla="*/ 118 h 145"/>
                          <a:gd name="T18" fmla="*/ 81 w 99"/>
                          <a:gd name="T19" fmla="*/ 124 h 145"/>
                          <a:gd name="T20" fmla="*/ 81 w 99"/>
                          <a:gd name="T21" fmla="*/ 129 h 145"/>
                          <a:gd name="T22" fmla="*/ 64 w 99"/>
                          <a:gd name="T23" fmla="*/ 145 h 145"/>
                          <a:gd name="T24" fmla="*/ 12 w 99"/>
                          <a:gd name="T25" fmla="*/ 124 h 145"/>
                          <a:gd name="T26" fmla="*/ 12 w 99"/>
                          <a:gd name="T27" fmla="*/ 91 h 145"/>
                          <a:gd name="T28" fmla="*/ 12 w 99"/>
                          <a:gd name="T29" fmla="*/ 86 h 145"/>
                          <a:gd name="T30" fmla="*/ 6 w 99"/>
                          <a:gd name="T31" fmla="*/ 81 h 145"/>
                          <a:gd name="T32" fmla="*/ 0 w 99"/>
                          <a:gd name="T33" fmla="*/ 70 h 145"/>
                          <a:gd name="T34" fmla="*/ 0 w 99"/>
                          <a:gd name="T35" fmla="*/ 54 h 145"/>
                          <a:gd name="T36" fmla="*/ 6 w 99"/>
                          <a:gd name="T37" fmla="*/ 48 h 145"/>
                          <a:gd name="T38" fmla="*/ 6 w 99"/>
                          <a:gd name="T39" fmla="*/ 43 h 145"/>
                          <a:gd name="T40" fmla="*/ 6 w 99"/>
                          <a:gd name="T41" fmla="*/ 32 h 145"/>
                          <a:gd name="T42" fmla="*/ 6 w 99"/>
                          <a:gd name="T43" fmla="*/ 27 h 145"/>
                          <a:gd name="T44" fmla="*/ 12 w 99"/>
                          <a:gd name="T45" fmla="*/ 16 h 145"/>
                          <a:gd name="T46" fmla="*/ 12 w 99"/>
                          <a:gd name="T47" fmla="*/ 11 h 145"/>
                          <a:gd name="T48" fmla="*/ 23 w 99"/>
                          <a:gd name="T49" fmla="*/ 0 h 145"/>
                          <a:gd name="T50" fmla="*/ 35 w 99"/>
                          <a:gd name="T51" fmla="*/ 0 h 145"/>
                          <a:gd name="T52" fmla="*/ 46 w 99"/>
                          <a:gd name="T53" fmla="*/ 0 h 145"/>
                          <a:gd name="T54" fmla="*/ 58 w 99"/>
                          <a:gd name="T55" fmla="*/ 0 h 145"/>
                          <a:gd name="T56" fmla="*/ 64 w 99"/>
                          <a:gd name="T57" fmla="*/ 0 h 145"/>
                          <a:gd name="T58" fmla="*/ 75 w 99"/>
                          <a:gd name="T59" fmla="*/ 0 h 145"/>
                          <a:gd name="T60" fmla="*/ 87 w 99"/>
                          <a:gd name="T61" fmla="*/ 5 h 145"/>
                          <a:gd name="T62" fmla="*/ 87 w 99"/>
                          <a:gd name="T63" fmla="*/ 11 h 145"/>
                          <a:gd name="T64" fmla="*/ 93 w 99"/>
                          <a:gd name="T65" fmla="*/ 16 h 145"/>
                          <a:gd name="T66" fmla="*/ 93 w 99"/>
                          <a:gd name="T67" fmla="*/ 2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 h="145">
                            <a:moveTo>
                              <a:pt x="93" y="22"/>
                            </a:moveTo>
                            <a:lnTo>
                              <a:pt x="99" y="48"/>
                            </a:lnTo>
                            <a:lnTo>
                              <a:pt x="93" y="54"/>
                            </a:lnTo>
                            <a:lnTo>
                              <a:pt x="99" y="65"/>
                            </a:lnTo>
                            <a:lnTo>
                              <a:pt x="93" y="70"/>
                            </a:lnTo>
                            <a:lnTo>
                              <a:pt x="93" y="86"/>
                            </a:lnTo>
                            <a:lnTo>
                              <a:pt x="93" y="97"/>
                            </a:lnTo>
                            <a:lnTo>
                              <a:pt x="93" y="108"/>
                            </a:lnTo>
                            <a:lnTo>
                              <a:pt x="87" y="118"/>
                            </a:lnTo>
                            <a:lnTo>
                              <a:pt x="81" y="124"/>
                            </a:lnTo>
                            <a:lnTo>
                              <a:pt x="81" y="129"/>
                            </a:lnTo>
                            <a:lnTo>
                              <a:pt x="64" y="145"/>
                            </a:lnTo>
                            <a:lnTo>
                              <a:pt x="12" y="124"/>
                            </a:lnTo>
                            <a:lnTo>
                              <a:pt x="12" y="91"/>
                            </a:lnTo>
                            <a:lnTo>
                              <a:pt x="12" y="86"/>
                            </a:lnTo>
                            <a:lnTo>
                              <a:pt x="6" y="81"/>
                            </a:lnTo>
                            <a:lnTo>
                              <a:pt x="0" y="70"/>
                            </a:lnTo>
                            <a:lnTo>
                              <a:pt x="0" y="54"/>
                            </a:lnTo>
                            <a:lnTo>
                              <a:pt x="6" y="48"/>
                            </a:lnTo>
                            <a:lnTo>
                              <a:pt x="6" y="43"/>
                            </a:lnTo>
                            <a:lnTo>
                              <a:pt x="6" y="32"/>
                            </a:lnTo>
                            <a:lnTo>
                              <a:pt x="6" y="27"/>
                            </a:lnTo>
                            <a:lnTo>
                              <a:pt x="12" y="16"/>
                            </a:lnTo>
                            <a:lnTo>
                              <a:pt x="12" y="11"/>
                            </a:lnTo>
                            <a:lnTo>
                              <a:pt x="23" y="0"/>
                            </a:lnTo>
                            <a:lnTo>
                              <a:pt x="35" y="0"/>
                            </a:lnTo>
                            <a:lnTo>
                              <a:pt x="46" y="0"/>
                            </a:lnTo>
                            <a:lnTo>
                              <a:pt x="58" y="0"/>
                            </a:lnTo>
                            <a:lnTo>
                              <a:pt x="64" y="0"/>
                            </a:lnTo>
                            <a:lnTo>
                              <a:pt x="75" y="0"/>
                            </a:lnTo>
                            <a:lnTo>
                              <a:pt x="87" y="5"/>
                            </a:lnTo>
                            <a:lnTo>
                              <a:pt x="87" y="11"/>
                            </a:lnTo>
                            <a:lnTo>
                              <a:pt x="93" y="16"/>
                            </a:lnTo>
                            <a:lnTo>
                              <a:pt x="93" y="2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4" name="Group 50"/>
                      <p:cNvGrpSpPr>
                        <a:grpSpLocks/>
                      </p:cNvGrpSpPr>
                      <p:nvPr/>
                    </p:nvGrpSpPr>
                    <p:grpSpPr bwMode="auto">
                      <a:xfrm>
                        <a:off x="2914" y="1331"/>
                        <a:ext cx="81" cy="70"/>
                        <a:chOff x="2914" y="1331"/>
                        <a:chExt cx="81" cy="70"/>
                      </a:xfrm>
                    </p:grpSpPr>
                    <p:sp>
                      <p:nvSpPr>
                        <p:cNvPr id="95" name="Freeform 51"/>
                        <p:cNvSpPr>
                          <a:spLocks/>
                        </p:cNvSpPr>
                        <p:nvPr/>
                      </p:nvSpPr>
                      <p:spPr bwMode="auto">
                        <a:xfrm>
                          <a:off x="2943" y="1331"/>
                          <a:ext cx="34" cy="11"/>
                        </a:xfrm>
                        <a:custGeom>
                          <a:avLst/>
                          <a:gdLst>
                            <a:gd name="T0" fmla="*/ 0 w 34"/>
                            <a:gd name="T1" fmla="*/ 0 h 11"/>
                            <a:gd name="T2" fmla="*/ 17 w 34"/>
                            <a:gd name="T3" fmla="*/ 0 h 11"/>
                            <a:gd name="T4" fmla="*/ 23 w 34"/>
                            <a:gd name="T5" fmla="*/ 0 h 11"/>
                            <a:gd name="T6" fmla="*/ 29 w 34"/>
                            <a:gd name="T7" fmla="*/ 6 h 11"/>
                            <a:gd name="T8" fmla="*/ 34 w 34"/>
                            <a:gd name="T9" fmla="*/ 6 h 11"/>
                            <a:gd name="T10" fmla="*/ 29 w 34"/>
                            <a:gd name="T11" fmla="*/ 6 h 11"/>
                            <a:gd name="T12" fmla="*/ 29 w 34"/>
                            <a:gd name="T13" fmla="*/ 11 h 11"/>
                            <a:gd name="T14" fmla="*/ 29 w 34"/>
                            <a:gd name="T15" fmla="*/ 11 h 11"/>
                            <a:gd name="T16" fmla="*/ 17 w 34"/>
                            <a:gd name="T17" fmla="*/ 11 h 11"/>
                            <a:gd name="T18" fmla="*/ 5 w 34"/>
                            <a:gd name="T19" fmla="*/ 11 h 11"/>
                            <a:gd name="T20" fmla="*/ 11 w 34"/>
                            <a:gd name="T21" fmla="*/ 11 h 11"/>
                            <a:gd name="T22" fmla="*/ 5 w 34"/>
                            <a:gd name="T23" fmla="*/ 6 h 11"/>
                            <a:gd name="T24" fmla="*/ 0 w 34"/>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11">
                              <a:moveTo>
                                <a:pt x="0" y="0"/>
                              </a:moveTo>
                              <a:lnTo>
                                <a:pt x="17" y="0"/>
                              </a:lnTo>
                              <a:lnTo>
                                <a:pt x="23" y="0"/>
                              </a:lnTo>
                              <a:lnTo>
                                <a:pt x="29" y="6"/>
                              </a:lnTo>
                              <a:lnTo>
                                <a:pt x="34" y="6"/>
                              </a:lnTo>
                              <a:lnTo>
                                <a:pt x="29" y="6"/>
                              </a:lnTo>
                              <a:lnTo>
                                <a:pt x="29" y="11"/>
                              </a:lnTo>
                              <a:lnTo>
                                <a:pt x="29" y="11"/>
                              </a:lnTo>
                              <a:lnTo>
                                <a:pt x="17" y="11"/>
                              </a:lnTo>
                              <a:lnTo>
                                <a:pt x="5" y="11"/>
                              </a:lnTo>
                              <a:lnTo>
                                <a:pt x="11" y="11"/>
                              </a:lnTo>
                              <a:lnTo>
                                <a:pt x="5" y="6"/>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 name="Freeform 52"/>
                        <p:cNvSpPr>
                          <a:spLocks/>
                        </p:cNvSpPr>
                        <p:nvPr/>
                      </p:nvSpPr>
                      <p:spPr bwMode="auto">
                        <a:xfrm>
                          <a:off x="2983" y="1364"/>
                          <a:ext cx="12" cy="10"/>
                        </a:xfrm>
                        <a:custGeom>
                          <a:avLst/>
                          <a:gdLst>
                            <a:gd name="T0" fmla="*/ 0 w 12"/>
                            <a:gd name="T1" fmla="*/ 0 h 10"/>
                            <a:gd name="T2" fmla="*/ 12 w 12"/>
                            <a:gd name="T3" fmla="*/ 0 h 10"/>
                            <a:gd name="T4" fmla="*/ 12 w 12"/>
                            <a:gd name="T5" fmla="*/ 10 h 10"/>
                            <a:gd name="T6" fmla="*/ 0 w 12"/>
                            <a:gd name="T7" fmla="*/ 0 h 10"/>
                          </a:gdLst>
                          <a:ahLst/>
                          <a:cxnLst>
                            <a:cxn ang="0">
                              <a:pos x="T0" y="T1"/>
                            </a:cxn>
                            <a:cxn ang="0">
                              <a:pos x="T2" y="T3"/>
                            </a:cxn>
                            <a:cxn ang="0">
                              <a:pos x="T4" y="T5"/>
                            </a:cxn>
                            <a:cxn ang="0">
                              <a:pos x="T6" y="T7"/>
                            </a:cxn>
                          </a:cxnLst>
                          <a:rect l="0" t="0" r="r" b="b"/>
                          <a:pathLst>
                            <a:path w="12" h="10">
                              <a:moveTo>
                                <a:pt x="0" y="0"/>
                              </a:moveTo>
                              <a:lnTo>
                                <a:pt x="12" y="0"/>
                              </a:lnTo>
                              <a:lnTo>
                                <a:pt x="12" y="10"/>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 name="Freeform 53"/>
                        <p:cNvSpPr>
                          <a:spLocks/>
                        </p:cNvSpPr>
                        <p:nvPr/>
                      </p:nvSpPr>
                      <p:spPr bwMode="auto">
                        <a:xfrm>
                          <a:off x="2914" y="1364"/>
                          <a:ext cx="52" cy="37"/>
                        </a:xfrm>
                        <a:custGeom>
                          <a:avLst/>
                          <a:gdLst>
                            <a:gd name="T0" fmla="*/ 0 w 52"/>
                            <a:gd name="T1" fmla="*/ 5 h 37"/>
                            <a:gd name="T2" fmla="*/ 5 w 52"/>
                            <a:gd name="T3" fmla="*/ 5 h 37"/>
                            <a:gd name="T4" fmla="*/ 23 w 52"/>
                            <a:gd name="T5" fmla="*/ 27 h 37"/>
                            <a:gd name="T6" fmla="*/ 52 w 52"/>
                            <a:gd name="T7" fmla="*/ 37 h 37"/>
                            <a:gd name="T8" fmla="*/ 17 w 52"/>
                            <a:gd name="T9" fmla="*/ 32 h 37"/>
                            <a:gd name="T10" fmla="*/ 5 w 52"/>
                            <a:gd name="T11" fmla="*/ 21 h 37"/>
                            <a:gd name="T12" fmla="*/ 0 w 52"/>
                            <a:gd name="T13" fmla="*/ 21 h 37"/>
                            <a:gd name="T14" fmla="*/ 0 w 52"/>
                            <a:gd name="T15" fmla="*/ 0 h 37"/>
                            <a:gd name="T16" fmla="*/ 0 w 52"/>
                            <a:gd name="T17" fmla="*/ 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7">
                              <a:moveTo>
                                <a:pt x="0" y="5"/>
                              </a:moveTo>
                              <a:lnTo>
                                <a:pt x="5" y="5"/>
                              </a:lnTo>
                              <a:lnTo>
                                <a:pt x="23" y="27"/>
                              </a:lnTo>
                              <a:lnTo>
                                <a:pt x="52" y="37"/>
                              </a:lnTo>
                              <a:lnTo>
                                <a:pt x="17" y="32"/>
                              </a:lnTo>
                              <a:lnTo>
                                <a:pt x="5" y="21"/>
                              </a:lnTo>
                              <a:lnTo>
                                <a:pt x="0" y="21"/>
                              </a:lnTo>
                              <a:lnTo>
                                <a:pt x="0" y="0"/>
                              </a:lnTo>
                              <a:lnTo>
                                <a:pt x="0" y="5"/>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92" name="Freeform 54"/>
                    <p:cNvSpPr>
                      <a:spLocks/>
                    </p:cNvSpPr>
                    <p:nvPr/>
                  </p:nvSpPr>
                  <p:spPr bwMode="auto">
                    <a:xfrm>
                      <a:off x="2896" y="1278"/>
                      <a:ext cx="110" cy="96"/>
                    </a:xfrm>
                    <a:custGeom>
                      <a:avLst/>
                      <a:gdLst>
                        <a:gd name="T0" fmla="*/ 18 w 110"/>
                        <a:gd name="T1" fmla="*/ 96 h 96"/>
                        <a:gd name="T2" fmla="*/ 12 w 110"/>
                        <a:gd name="T3" fmla="*/ 86 h 96"/>
                        <a:gd name="T4" fmla="*/ 6 w 110"/>
                        <a:gd name="T5" fmla="*/ 70 h 96"/>
                        <a:gd name="T6" fmla="*/ 0 w 110"/>
                        <a:gd name="T7" fmla="*/ 53 h 96"/>
                        <a:gd name="T8" fmla="*/ 0 w 110"/>
                        <a:gd name="T9" fmla="*/ 32 h 96"/>
                        <a:gd name="T10" fmla="*/ 6 w 110"/>
                        <a:gd name="T11" fmla="*/ 16 h 96"/>
                        <a:gd name="T12" fmla="*/ 18 w 110"/>
                        <a:gd name="T13" fmla="*/ 10 h 96"/>
                        <a:gd name="T14" fmla="*/ 29 w 110"/>
                        <a:gd name="T15" fmla="*/ 5 h 96"/>
                        <a:gd name="T16" fmla="*/ 52 w 110"/>
                        <a:gd name="T17" fmla="*/ 0 h 96"/>
                        <a:gd name="T18" fmla="*/ 76 w 110"/>
                        <a:gd name="T19" fmla="*/ 5 h 96"/>
                        <a:gd name="T20" fmla="*/ 93 w 110"/>
                        <a:gd name="T21" fmla="*/ 10 h 96"/>
                        <a:gd name="T22" fmla="*/ 105 w 110"/>
                        <a:gd name="T23" fmla="*/ 10 h 96"/>
                        <a:gd name="T24" fmla="*/ 110 w 110"/>
                        <a:gd name="T25" fmla="*/ 10 h 96"/>
                        <a:gd name="T26" fmla="*/ 105 w 110"/>
                        <a:gd name="T27" fmla="*/ 16 h 96"/>
                        <a:gd name="T28" fmla="*/ 99 w 110"/>
                        <a:gd name="T29" fmla="*/ 27 h 96"/>
                        <a:gd name="T30" fmla="*/ 99 w 110"/>
                        <a:gd name="T31" fmla="*/ 32 h 96"/>
                        <a:gd name="T32" fmla="*/ 93 w 110"/>
                        <a:gd name="T33" fmla="*/ 27 h 96"/>
                        <a:gd name="T34" fmla="*/ 76 w 110"/>
                        <a:gd name="T35" fmla="*/ 21 h 96"/>
                        <a:gd name="T36" fmla="*/ 64 w 110"/>
                        <a:gd name="T37" fmla="*/ 21 h 96"/>
                        <a:gd name="T38" fmla="*/ 52 w 110"/>
                        <a:gd name="T39" fmla="*/ 21 h 96"/>
                        <a:gd name="T40" fmla="*/ 41 w 110"/>
                        <a:gd name="T41" fmla="*/ 21 h 96"/>
                        <a:gd name="T42" fmla="*/ 47 w 110"/>
                        <a:gd name="T43" fmla="*/ 27 h 96"/>
                        <a:gd name="T44" fmla="*/ 47 w 110"/>
                        <a:gd name="T45" fmla="*/ 32 h 96"/>
                        <a:gd name="T46" fmla="*/ 41 w 110"/>
                        <a:gd name="T47" fmla="*/ 37 h 96"/>
                        <a:gd name="T48" fmla="*/ 35 w 110"/>
                        <a:gd name="T49" fmla="*/ 48 h 96"/>
                        <a:gd name="T50" fmla="*/ 29 w 110"/>
                        <a:gd name="T51" fmla="*/ 59 h 96"/>
                        <a:gd name="T52" fmla="*/ 29 w 110"/>
                        <a:gd name="T53" fmla="*/ 70 h 96"/>
                        <a:gd name="T54" fmla="*/ 23 w 110"/>
                        <a:gd name="T55" fmla="*/ 64 h 96"/>
                        <a:gd name="T56" fmla="*/ 23 w 110"/>
                        <a:gd name="T57" fmla="*/ 59 h 96"/>
                        <a:gd name="T58" fmla="*/ 18 w 110"/>
                        <a:gd name="T59" fmla="*/ 53 h 96"/>
                        <a:gd name="T60" fmla="*/ 6 w 110"/>
                        <a:gd name="T61" fmla="*/ 59 h 96"/>
                        <a:gd name="T62" fmla="*/ 6 w 110"/>
                        <a:gd name="T63" fmla="*/ 59 h 96"/>
                        <a:gd name="T64" fmla="*/ 12 w 110"/>
                        <a:gd name="T65" fmla="*/ 80 h 96"/>
                        <a:gd name="T66" fmla="*/ 12 w 110"/>
                        <a:gd name="T67" fmla="*/ 86 h 96"/>
                        <a:gd name="T68" fmla="*/ 18 w 110"/>
                        <a:gd name="T6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0" h="96">
                          <a:moveTo>
                            <a:pt x="18" y="96"/>
                          </a:moveTo>
                          <a:lnTo>
                            <a:pt x="12" y="86"/>
                          </a:lnTo>
                          <a:lnTo>
                            <a:pt x="6" y="70"/>
                          </a:lnTo>
                          <a:lnTo>
                            <a:pt x="0" y="53"/>
                          </a:lnTo>
                          <a:lnTo>
                            <a:pt x="0" y="32"/>
                          </a:lnTo>
                          <a:lnTo>
                            <a:pt x="6" y="16"/>
                          </a:lnTo>
                          <a:lnTo>
                            <a:pt x="18" y="10"/>
                          </a:lnTo>
                          <a:lnTo>
                            <a:pt x="29" y="5"/>
                          </a:lnTo>
                          <a:lnTo>
                            <a:pt x="52" y="0"/>
                          </a:lnTo>
                          <a:lnTo>
                            <a:pt x="76" y="5"/>
                          </a:lnTo>
                          <a:lnTo>
                            <a:pt x="93" y="10"/>
                          </a:lnTo>
                          <a:lnTo>
                            <a:pt x="105" y="10"/>
                          </a:lnTo>
                          <a:lnTo>
                            <a:pt x="110" y="10"/>
                          </a:lnTo>
                          <a:lnTo>
                            <a:pt x="105" y="16"/>
                          </a:lnTo>
                          <a:lnTo>
                            <a:pt x="99" y="27"/>
                          </a:lnTo>
                          <a:lnTo>
                            <a:pt x="99" y="32"/>
                          </a:lnTo>
                          <a:lnTo>
                            <a:pt x="93" y="27"/>
                          </a:lnTo>
                          <a:lnTo>
                            <a:pt x="76" y="21"/>
                          </a:lnTo>
                          <a:lnTo>
                            <a:pt x="64" y="21"/>
                          </a:lnTo>
                          <a:lnTo>
                            <a:pt x="52" y="21"/>
                          </a:lnTo>
                          <a:lnTo>
                            <a:pt x="41" y="21"/>
                          </a:lnTo>
                          <a:lnTo>
                            <a:pt x="47" y="27"/>
                          </a:lnTo>
                          <a:lnTo>
                            <a:pt x="47" y="32"/>
                          </a:lnTo>
                          <a:lnTo>
                            <a:pt x="41" y="37"/>
                          </a:lnTo>
                          <a:lnTo>
                            <a:pt x="35" y="48"/>
                          </a:lnTo>
                          <a:lnTo>
                            <a:pt x="29" y="59"/>
                          </a:lnTo>
                          <a:lnTo>
                            <a:pt x="29" y="70"/>
                          </a:lnTo>
                          <a:lnTo>
                            <a:pt x="23" y="64"/>
                          </a:lnTo>
                          <a:lnTo>
                            <a:pt x="23" y="59"/>
                          </a:lnTo>
                          <a:lnTo>
                            <a:pt x="18" y="53"/>
                          </a:lnTo>
                          <a:lnTo>
                            <a:pt x="6" y="59"/>
                          </a:lnTo>
                          <a:lnTo>
                            <a:pt x="6" y="59"/>
                          </a:lnTo>
                          <a:lnTo>
                            <a:pt x="12" y="80"/>
                          </a:lnTo>
                          <a:lnTo>
                            <a:pt x="12" y="86"/>
                          </a:lnTo>
                          <a:lnTo>
                            <a:pt x="18" y="9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0" name="Freeform 55"/>
                  <p:cNvSpPr>
                    <a:spLocks/>
                  </p:cNvSpPr>
                  <p:nvPr/>
                </p:nvSpPr>
                <p:spPr bwMode="auto">
                  <a:xfrm>
                    <a:off x="2989" y="1622"/>
                    <a:ext cx="93" cy="42"/>
                  </a:xfrm>
                  <a:custGeom>
                    <a:avLst/>
                    <a:gdLst>
                      <a:gd name="T0" fmla="*/ 93 w 93"/>
                      <a:gd name="T1" fmla="*/ 37 h 42"/>
                      <a:gd name="T2" fmla="*/ 69 w 93"/>
                      <a:gd name="T3" fmla="*/ 42 h 42"/>
                      <a:gd name="T4" fmla="*/ 40 w 93"/>
                      <a:gd name="T5" fmla="*/ 42 h 42"/>
                      <a:gd name="T6" fmla="*/ 17 w 93"/>
                      <a:gd name="T7" fmla="*/ 32 h 42"/>
                      <a:gd name="T8" fmla="*/ 0 w 93"/>
                      <a:gd name="T9" fmla="*/ 5 h 42"/>
                      <a:gd name="T10" fmla="*/ 40 w 93"/>
                      <a:gd name="T11" fmla="*/ 10 h 42"/>
                      <a:gd name="T12" fmla="*/ 40 w 93"/>
                      <a:gd name="T13" fmla="*/ 0 h 42"/>
                      <a:gd name="T14" fmla="*/ 58 w 93"/>
                      <a:gd name="T15" fmla="*/ 0 h 42"/>
                      <a:gd name="T16" fmla="*/ 81 w 93"/>
                      <a:gd name="T17" fmla="*/ 10 h 42"/>
                      <a:gd name="T18" fmla="*/ 87 w 93"/>
                      <a:gd name="T19" fmla="*/ 10 h 42"/>
                      <a:gd name="T20" fmla="*/ 93 w 93"/>
                      <a:gd name="T2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2">
                        <a:moveTo>
                          <a:pt x="93" y="37"/>
                        </a:moveTo>
                        <a:lnTo>
                          <a:pt x="69" y="42"/>
                        </a:lnTo>
                        <a:lnTo>
                          <a:pt x="40" y="42"/>
                        </a:lnTo>
                        <a:lnTo>
                          <a:pt x="17" y="32"/>
                        </a:lnTo>
                        <a:lnTo>
                          <a:pt x="0" y="5"/>
                        </a:lnTo>
                        <a:lnTo>
                          <a:pt x="40" y="10"/>
                        </a:lnTo>
                        <a:lnTo>
                          <a:pt x="40" y="0"/>
                        </a:lnTo>
                        <a:lnTo>
                          <a:pt x="58" y="0"/>
                        </a:lnTo>
                        <a:lnTo>
                          <a:pt x="81" y="10"/>
                        </a:lnTo>
                        <a:lnTo>
                          <a:pt x="87" y="10"/>
                        </a:lnTo>
                        <a:lnTo>
                          <a:pt x="93" y="3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110" name="Group 32"/>
              <p:cNvGrpSpPr>
                <a:grpSpLocks/>
              </p:cNvGrpSpPr>
              <p:nvPr/>
            </p:nvGrpSpPr>
            <p:grpSpPr bwMode="auto">
              <a:xfrm>
                <a:off x="1076107" y="5232803"/>
                <a:ext cx="216181" cy="669925"/>
                <a:chOff x="2803" y="1278"/>
                <a:chExt cx="342" cy="956"/>
              </a:xfrm>
            </p:grpSpPr>
            <p:grpSp>
              <p:nvGrpSpPr>
                <p:cNvPr id="111" name="Group 33"/>
                <p:cNvGrpSpPr>
                  <a:grpSpLocks/>
                </p:cNvGrpSpPr>
                <p:nvPr/>
              </p:nvGrpSpPr>
              <p:grpSpPr bwMode="auto">
                <a:xfrm>
                  <a:off x="2803" y="1401"/>
                  <a:ext cx="342" cy="833"/>
                  <a:chOff x="2803" y="1401"/>
                  <a:chExt cx="342" cy="833"/>
                </a:xfrm>
              </p:grpSpPr>
              <p:grpSp>
                <p:nvGrpSpPr>
                  <p:cNvPr id="122" name="Group 34"/>
                  <p:cNvGrpSpPr>
                    <a:grpSpLocks/>
                  </p:cNvGrpSpPr>
                  <p:nvPr/>
                </p:nvGrpSpPr>
                <p:grpSpPr bwMode="auto">
                  <a:xfrm>
                    <a:off x="2815" y="2143"/>
                    <a:ext cx="301" cy="91"/>
                    <a:chOff x="2815" y="2143"/>
                    <a:chExt cx="301" cy="91"/>
                  </a:xfrm>
                </p:grpSpPr>
                <p:sp>
                  <p:nvSpPr>
                    <p:cNvPr id="132" name="Freeform 35"/>
                    <p:cNvSpPr>
                      <a:spLocks/>
                    </p:cNvSpPr>
                    <p:nvPr/>
                  </p:nvSpPr>
                  <p:spPr bwMode="auto">
                    <a:xfrm>
                      <a:off x="2815" y="2164"/>
                      <a:ext cx="93" cy="70"/>
                    </a:xfrm>
                    <a:custGeom>
                      <a:avLst/>
                      <a:gdLst>
                        <a:gd name="T0" fmla="*/ 35 w 93"/>
                        <a:gd name="T1" fmla="*/ 11 h 70"/>
                        <a:gd name="T2" fmla="*/ 12 w 93"/>
                        <a:gd name="T3" fmla="*/ 32 h 70"/>
                        <a:gd name="T4" fmla="*/ 0 w 93"/>
                        <a:gd name="T5" fmla="*/ 48 h 70"/>
                        <a:gd name="T6" fmla="*/ 0 w 93"/>
                        <a:gd name="T7" fmla="*/ 65 h 70"/>
                        <a:gd name="T8" fmla="*/ 12 w 93"/>
                        <a:gd name="T9" fmla="*/ 70 h 70"/>
                        <a:gd name="T10" fmla="*/ 41 w 93"/>
                        <a:gd name="T11" fmla="*/ 65 h 70"/>
                        <a:gd name="T12" fmla="*/ 58 w 93"/>
                        <a:gd name="T13" fmla="*/ 59 h 70"/>
                        <a:gd name="T14" fmla="*/ 70 w 93"/>
                        <a:gd name="T15" fmla="*/ 43 h 70"/>
                        <a:gd name="T16" fmla="*/ 93 w 93"/>
                        <a:gd name="T17" fmla="*/ 32 h 70"/>
                        <a:gd name="T18" fmla="*/ 93 w 93"/>
                        <a:gd name="T19" fmla="*/ 16 h 70"/>
                        <a:gd name="T20" fmla="*/ 87 w 93"/>
                        <a:gd name="T21" fmla="*/ 0 h 70"/>
                        <a:gd name="T22" fmla="*/ 64 w 93"/>
                        <a:gd name="T23" fmla="*/ 11 h 70"/>
                        <a:gd name="T24" fmla="*/ 35 w 93"/>
                        <a:gd name="T25"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70">
                          <a:moveTo>
                            <a:pt x="35" y="11"/>
                          </a:moveTo>
                          <a:lnTo>
                            <a:pt x="12" y="32"/>
                          </a:lnTo>
                          <a:lnTo>
                            <a:pt x="0" y="48"/>
                          </a:lnTo>
                          <a:lnTo>
                            <a:pt x="0" y="65"/>
                          </a:lnTo>
                          <a:lnTo>
                            <a:pt x="12" y="70"/>
                          </a:lnTo>
                          <a:lnTo>
                            <a:pt x="41" y="65"/>
                          </a:lnTo>
                          <a:lnTo>
                            <a:pt x="58" y="59"/>
                          </a:lnTo>
                          <a:lnTo>
                            <a:pt x="70" y="43"/>
                          </a:lnTo>
                          <a:lnTo>
                            <a:pt x="93" y="32"/>
                          </a:lnTo>
                          <a:lnTo>
                            <a:pt x="93" y="16"/>
                          </a:lnTo>
                          <a:lnTo>
                            <a:pt x="87" y="0"/>
                          </a:lnTo>
                          <a:lnTo>
                            <a:pt x="64" y="11"/>
                          </a:lnTo>
                          <a:lnTo>
                            <a:pt x="3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 name="Freeform 36"/>
                    <p:cNvSpPr>
                      <a:spLocks/>
                    </p:cNvSpPr>
                    <p:nvPr/>
                  </p:nvSpPr>
                  <p:spPr bwMode="auto">
                    <a:xfrm>
                      <a:off x="3012" y="2143"/>
                      <a:ext cx="104" cy="75"/>
                    </a:xfrm>
                    <a:custGeom>
                      <a:avLst/>
                      <a:gdLst>
                        <a:gd name="T0" fmla="*/ 0 w 104"/>
                        <a:gd name="T1" fmla="*/ 5 h 75"/>
                        <a:gd name="T2" fmla="*/ 0 w 104"/>
                        <a:gd name="T3" fmla="*/ 32 h 75"/>
                        <a:gd name="T4" fmla="*/ 12 w 104"/>
                        <a:gd name="T5" fmla="*/ 43 h 75"/>
                        <a:gd name="T6" fmla="*/ 29 w 104"/>
                        <a:gd name="T7" fmla="*/ 48 h 75"/>
                        <a:gd name="T8" fmla="*/ 41 w 104"/>
                        <a:gd name="T9" fmla="*/ 53 h 75"/>
                        <a:gd name="T10" fmla="*/ 58 w 104"/>
                        <a:gd name="T11" fmla="*/ 64 h 75"/>
                        <a:gd name="T12" fmla="*/ 87 w 104"/>
                        <a:gd name="T13" fmla="*/ 75 h 75"/>
                        <a:gd name="T14" fmla="*/ 99 w 104"/>
                        <a:gd name="T15" fmla="*/ 69 h 75"/>
                        <a:gd name="T16" fmla="*/ 104 w 104"/>
                        <a:gd name="T17" fmla="*/ 64 h 75"/>
                        <a:gd name="T18" fmla="*/ 104 w 104"/>
                        <a:gd name="T19" fmla="*/ 59 h 75"/>
                        <a:gd name="T20" fmla="*/ 93 w 104"/>
                        <a:gd name="T21" fmla="*/ 43 h 75"/>
                        <a:gd name="T22" fmla="*/ 70 w 104"/>
                        <a:gd name="T23" fmla="*/ 26 h 75"/>
                        <a:gd name="T24" fmla="*/ 52 w 104"/>
                        <a:gd name="T25" fmla="*/ 10 h 75"/>
                        <a:gd name="T26" fmla="*/ 46 w 104"/>
                        <a:gd name="T27" fmla="*/ 0 h 75"/>
                        <a:gd name="T28" fmla="*/ 0 w 104"/>
                        <a:gd name="T29" fmla="*/ 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75">
                          <a:moveTo>
                            <a:pt x="0" y="5"/>
                          </a:moveTo>
                          <a:lnTo>
                            <a:pt x="0" y="32"/>
                          </a:lnTo>
                          <a:lnTo>
                            <a:pt x="12" y="43"/>
                          </a:lnTo>
                          <a:lnTo>
                            <a:pt x="29" y="48"/>
                          </a:lnTo>
                          <a:lnTo>
                            <a:pt x="41" y="53"/>
                          </a:lnTo>
                          <a:lnTo>
                            <a:pt x="58" y="64"/>
                          </a:lnTo>
                          <a:lnTo>
                            <a:pt x="87" y="75"/>
                          </a:lnTo>
                          <a:lnTo>
                            <a:pt x="99" y="69"/>
                          </a:lnTo>
                          <a:lnTo>
                            <a:pt x="104" y="64"/>
                          </a:lnTo>
                          <a:lnTo>
                            <a:pt x="104" y="59"/>
                          </a:lnTo>
                          <a:lnTo>
                            <a:pt x="93" y="43"/>
                          </a:lnTo>
                          <a:lnTo>
                            <a:pt x="70" y="26"/>
                          </a:lnTo>
                          <a:lnTo>
                            <a:pt x="52" y="10"/>
                          </a:lnTo>
                          <a:lnTo>
                            <a:pt x="4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23" name="Group 37"/>
                  <p:cNvGrpSpPr>
                    <a:grpSpLocks/>
                  </p:cNvGrpSpPr>
                  <p:nvPr/>
                </p:nvGrpSpPr>
                <p:grpSpPr bwMode="auto">
                  <a:xfrm>
                    <a:off x="2803" y="1401"/>
                    <a:ext cx="342" cy="785"/>
                    <a:chOff x="2803" y="1401"/>
                    <a:chExt cx="342" cy="785"/>
                  </a:xfrm>
                </p:grpSpPr>
                <p:grpSp>
                  <p:nvGrpSpPr>
                    <p:cNvPr id="124" name="Group 38"/>
                    <p:cNvGrpSpPr>
                      <a:grpSpLocks/>
                    </p:cNvGrpSpPr>
                    <p:nvPr/>
                  </p:nvGrpSpPr>
                  <p:grpSpPr bwMode="auto">
                    <a:xfrm>
                      <a:off x="2844" y="1401"/>
                      <a:ext cx="220" cy="253"/>
                      <a:chOff x="2844" y="1401"/>
                      <a:chExt cx="220" cy="253"/>
                    </a:xfrm>
                  </p:grpSpPr>
                  <p:sp>
                    <p:nvSpPr>
                      <p:cNvPr id="129" name="Freeform 39"/>
                      <p:cNvSpPr>
                        <a:spLocks/>
                      </p:cNvSpPr>
                      <p:nvPr/>
                    </p:nvSpPr>
                    <p:spPr bwMode="auto">
                      <a:xfrm>
                        <a:off x="2844" y="1417"/>
                        <a:ext cx="220" cy="237"/>
                      </a:xfrm>
                      <a:custGeom>
                        <a:avLst/>
                        <a:gdLst>
                          <a:gd name="T0" fmla="*/ 0 w 220"/>
                          <a:gd name="T1" fmla="*/ 43 h 237"/>
                          <a:gd name="T2" fmla="*/ 70 w 220"/>
                          <a:gd name="T3" fmla="*/ 0 h 237"/>
                          <a:gd name="T4" fmla="*/ 139 w 220"/>
                          <a:gd name="T5" fmla="*/ 102 h 237"/>
                          <a:gd name="T6" fmla="*/ 151 w 220"/>
                          <a:gd name="T7" fmla="*/ 6 h 237"/>
                          <a:gd name="T8" fmla="*/ 197 w 220"/>
                          <a:gd name="T9" fmla="*/ 17 h 237"/>
                          <a:gd name="T10" fmla="*/ 220 w 220"/>
                          <a:gd name="T11" fmla="*/ 54 h 237"/>
                          <a:gd name="T12" fmla="*/ 214 w 220"/>
                          <a:gd name="T13" fmla="*/ 237 h 237"/>
                          <a:gd name="T14" fmla="*/ 23 w 220"/>
                          <a:gd name="T15" fmla="*/ 237 h 237"/>
                          <a:gd name="T16" fmla="*/ 0 w 220"/>
                          <a:gd name="T17" fmla="*/ 4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237">
                            <a:moveTo>
                              <a:pt x="0" y="43"/>
                            </a:moveTo>
                            <a:lnTo>
                              <a:pt x="70" y="0"/>
                            </a:lnTo>
                            <a:lnTo>
                              <a:pt x="139" y="102"/>
                            </a:lnTo>
                            <a:lnTo>
                              <a:pt x="151" y="6"/>
                            </a:lnTo>
                            <a:lnTo>
                              <a:pt x="197" y="17"/>
                            </a:lnTo>
                            <a:lnTo>
                              <a:pt x="220" y="54"/>
                            </a:lnTo>
                            <a:lnTo>
                              <a:pt x="214" y="237"/>
                            </a:lnTo>
                            <a:lnTo>
                              <a:pt x="23" y="237"/>
                            </a:lnTo>
                            <a:lnTo>
                              <a:pt x="0" y="4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 name="Freeform 40"/>
                      <p:cNvSpPr>
                        <a:spLocks/>
                      </p:cNvSpPr>
                      <p:nvPr/>
                    </p:nvSpPr>
                    <p:spPr bwMode="auto">
                      <a:xfrm>
                        <a:off x="2908" y="1401"/>
                        <a:ext cx="87" cy="140"/>
                      </a:xfrm>
                      <a:custGeom>
                        <a:avLst/>
                        <a:gdLst>
                          <a:gd name="T0" fmla="*/ 0 w 87"/>
                          <a:gd name="T1" fmla="*/ 16 h 140"/>
                          <a:gd name="T2" fmla="*/ 6 w 87"/>
                          <a:gd name="T3" fmla="*/ 0 h 140"/>
                          <a:gd name="T4" fmla="*/ 64 w 87"/>
                          <a:gd name="T5" fmla="*/ 27 h 140"/>
                          <a:gd name="T6" fmla="*/ 75 w 87"/>
                          <a:gd name="T7" fmla="*/ 11 h 140"/>
                          <a:gd name="T8" fmla="*/ 81 w 87"/>
                          <a:gd name="T9" fmla="*/ 16 h 140"/>
                          <a:gd name="T10" fmla="*/ 87 w 87"/>
                          <a:gd name="T11" fmla="*/ 97 h 140"/>
                          <a:gd name="T12" fmla="*/ 87 w 87"/>
                          <a:gd name="T13" fmla="*/ 140 h 140"/>
                          <a:gd name="T14" fmla="*/ 0 w 87"/>
                          <a:gd name="T15" fmla="*/ 16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40">
                            <a:moveTo>
                              <a:pt x="0" y="16"/>
                            </a:moveTo>
                            <a:lnTo>
                              <a:pt x="6" y="0"/>
                            </a:lnTo>
                            <a:lnTo>
                              <a:pt x="64" y="27"/>
                            </a:lnTo>
                            <a:lnTo>
                              <a:pt x="75" y="11"/>
                            </a:lnTo>
                            <a:lnTo>
                              <a:pt x="81" y="16"/>
                            </a:lnTo>
                            <a:lnTo>
                              <a:pt x="87" y="97"/>
                            </a:lnTo>
                            <a:lnTo>
                              <a:pt x="87" y="140"/>
                            </a:lnTo>
                            <a:lnTo>
                              <a:pt x="0" y="16"/>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 name="Freeform 41"/>
                      <p:cNvSpPr>
                        <a:spLocks/>
                      </p:cNvSpPr>
                      <p:nvPr/>
                    </p:nvSpPr>
                    <p:spPr bwMode="auto">
                      <a:xfrm>
                        <a:off x="2937" y="1428"/>
                        <a:ext cx="52" cy="27"/>
                      </a:xfrm>
                      <a:custGeom>
                        <a:avLst/>
                        <a:gdLst>
                          <a:gd name="T0" fmla="*/ 0 w 52"/>
                          <a:gd name="T1" fmla="*/ 27 h 27"/>
                          <a:gd name="T2" fmla="*/ 29 w 52"/>
                          <a:gd name="T3" fmla="*/ 0 h 27"/>
                          <a:gd name="T4" fmla="*/ 52 w 52"/>
                          <a:gd name="T5" fmla="*/ 22 h 27"/>
                        </a:gdLst>
                        <a:ahLst/>
                        <a:cxnLst>
                          <a:cxn ang="0">
                            <a:pos x="T0" y="T1"/>
                          </a:cxn>
                          <a:cxn ang="0">
                            <a:pos x="T2" y="T3"/>
                          </a:cxn>
                          <a:cxn ang="0">
                            <a:pos x="T4" y="T5"/>
                          </a:cxn>
                        </a:cxnLst>
                        <a:rect l="0" t="0" r="r" b="b"/>
                        <a:pathLst>
                          <a:path w="52" h="27">
                            <a:moveTo>
                              <a:pt x="0" y="27"/>
                            </a:moveTo>
                            <a:lnTo>
                              <a:pt x="29" y="0"/>
                            </a:lnTo>
                            <a:lnTo>
                              <a:pt x="52" y="2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25" name="Group 42"/>
                    <p:cNvGrpSpPr>
                      <a:grpSpLocks/>
                    </p:cNvGrpSpPr>
                    <p:nvPr/>
                  </p:nvGrpSpPr>
                  <p:grpSpPr bwMode="auto">
                    <a:xfrm>
                      <a:off x="2803" y="1412"/>
                      <a:ext cx="342" cy="774"/>
                      <a:chOff x="2803" y="1412"/>
                      <a:chExt cx="342" cy="774"/>
                    </a:xfrm>
                  </p:grpSpPr>
                  <p:sp>
                    <p:nvSpPr>
                      <p:cNvPr id="126" name="Freeform 43"/>
                      <p:cNvSpPr>
                        <a:spLocks/>
                      </p:cNvSpPr>
                      <p:nvPr/>
                    </p:nvSpPr>
                    <p:spPr bwMode="auto">
                      <a:xfrm>
                        <a:off x="2803" y="1412"/>
                        <a:ext cx="342" cy="774"/>
                      </a:xfrm>
                      <a:custGeom>
                        <a:avLst/>
                        <a:gdLst>
                          <a:gd name="T0" fmla="*/ 105 w 342"/>
                          <a:gd name="T1" fmla="*/ 0 h 774"/>
                          <a:gd name="T2" fmla="*/ 24 w 342"/>
                          <a:gd name="T3" fmla="*/ 59 h 774"/>
                          <a:gd name="T4" fmla="*/ 0 w 342"/>
                          <a:gd name="T5" fmla="*/ 242 h 774"/>
                          <a:gd name="T6" fmla="*/ 64 w 342"/>
                          <a:gd name="T7" fmla="*/ 360 h 774"/>
                          <a:gd name="T8" fmla="*/ 64 w 342"/>
                          <a:gd name="T9" fmla="*/ 381 h 774"/>
                          <a:gd name="T10" fmla="*/ 70 w 342"/>
                          <a:gd name="T11" fmla="*/ 414 h 774"/>
                          <a:gd name="T12" fmla="*/ 76 w 342"/>
                          <a:gd name="T13" fmla="*/ 430 h 774"/>
                          <a:gd name="T14" fmla="*/ 64 w 342"/>
                          <a:gd name="T15" fmla="*/ 559 h 774"/>
                          <a:gd name="T16" fmla="*/ 47 w 342"/>
                          <a:gd name="T17" fmla="*/ 768 h 774"/>
                          <a:gd name="T18" fmla="*/ 64 w 342"/>
                          <a:gd name="T19" fmla="*/ 774 h 774"/>
                          <a:gd name="T20" fmla="*/ 105 w 342"/>
                          <a:gd name="T21" fmla="*/ 763 h 774"/>
                          <a:gd name="T22" fmla="*/ 128 w 342"/>
                          <a:gd name="T23" fmla="*/ 618 h 774"/>
                          <a:gd name="T24" fmla="*/ 140 w 342"/>
                          <a:gd name="T25" fmla="*/ 569 h 774"/>
                          <a:gd name="T26" fmla="*/ 180 w 342"/>
                          <a:gd name="T27" fmla="*/ 430 h 774"/>
                          <a:gd name="T28" fmla="*/ 186 w 342"/>
                          <a:gd name="T29" fmla="*/ 575 h 774"/>
                          <a:gd name="T30" fmla="*/ 203 w 342"/>
                          <a:gd name="T31" fmla="*/ 747 h 774"/>
                          <a:gd name="T32" fmla="*/ 261 w 342"/>
                          <a:gd name="T33" fmla="*/ 752 h 774"/>
                          <a:gd name="T34" fmla="*/ 267 w 342"/>
                          <a:gd name="T35" fmla="*/ 564 h 774"/>
                          <a:gd name="T36" fmla="*/ 261 w 342"/>
                          <a:gd name="T37" fmla="*/ 376 h 774"/>
                          <a:gd name="T38" fmla="*/ 261 w 342"/>
                          <a:gd name="T39" fmla="*/ 285 h 774"/>
                          <a:gd name="T40" fmla="*/ 273 w 342"/>
                          <a:gd name="T41" fmla="*/ 252 h 774"/>
                          <a:gd name="T42" fmla="*/ 279 w 342"/>
                          <a:gd name="T43" fmla="*/ 258 h 774"/>
                          <a:gd name="T44" fmla="*/ 337 w 342"/>
                          <a:gd name="T45" fmla="*/ 226 h 774"/>
                          <a:gd name="T46" fmla="*/ 342 w 342"/>
                          <a:gd name="T47" fmla="*/ 167 h 774"/>
                          <a:gd name="T48" fmla="*/ 250 w 342"/>
                          <a:gd name="T49" fmla="*/ 22 h 774"/>
                          <a:gd name="T50" fmla="*/ 186 w 342"/>
                          <a:gd name="T51" fmla="*/ 0 h 774"/>
                          <a:gd name="T52" fmla="*/ 198 w 342"/>
                          <a:gd name="T53" fmla="*/ 97 h 774"/>
                          <a:gd name="T54" fmla="*/ 186 w 342"/>
                          <a:gd name="T55" fmla="*/ 193 h 774"/>
                          <a:gd name="T56" fmla="*/ 157 w 342"/>
                          <a:gd name="T57" fmla="*/ 102 h 774"/>
                          <a:gd name="T58" fmla="*/ 105 w 342"/>
                          <a:gd name="T59" fmla="*/ 0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2" h="774">
                            <a:moveTo>
                              <a:pt x="105" y="0"/>
                            </a:moveTo>
                            <a:lnTo>
                              <a:pt x="24" y="59"/>
                            </a:lnTo>
                            <a:lnTo>
                              <a:pt x="0" y="242"/>
                            </a:lnTo>
                            <a:lnTo>
                              <a:pt x="64" y="360"/>
                            </a:lnTo>
                            <a:lnTo>
                              <a:pt x="64" y="381"/>
                            </a:lnTo>
                            <a:lnTo>
                              <a:pt x="70" y="414"/>
                            </a:lnTo>
                            <a:lnTo>
                              <a:pt x="76" y="430"/>
                            </a:lnTo>
                            <a:lnTo>
                              <a:pt x="64" y="559"/>
                            </a:lnTo>
                            <a:lnTo>
                              <a:pt x="47" y="768"/>
                            </a:lnTo>
                            <a:lnTo>
                              <a:pt x="64" y="774"/>
                            </a:lnTo>
                            <a:lnTo>
                              <a:pt x="105" y="763"/>
                            </a:lnTo>
                            <a:lnTo>
                              <a:pt x="128" y="618"/>
                            </a:lnTo>
                            <a:lnTo>
                              <a:pt x="140" y="569"/>
                            </a:lnTo>
                            <a:lnTo>
                              <a:pt x="180" y="430"/>
                            </a:lnTo>
                            <a:lnTo>
                              <a:pt x="186" y="575"/>
                            </a:lnTo>
                            <a:lnTo>
                              <a:pt x="203" y="747"/>
                            </a:lnTo>
                            <a:lnTo>
                              <a:pt x="261" y="752"/>
                            </a:lnTo>
                            <a:lnTo>
                              <a:pt x="267" y="564"/>
                            </a:lnTo>
                            <a:lnTo>
                              <a:pt x="261" y="376"/>
                            </a:lnTo>
                            <a:lnTo>
                              <a:pt x="261" y="285"/>
                            </a:lnTo>
                            <a:lnTo>
                              <a:pt x="273" y="252"/>
                            </a:lnTo>
                            <a:lnTo>
                              <a:pt x="279" y="258"/>
                            </a:lnTo>
                            <a:lnTo>
                              <a:pt x="337" y="226"/>
                            </a:lnTo>
                            <a:lnTo>
                              <a:pt x="342" y="167"/>
                            </a:lnTo>
                            <a:lnTo>
                              <a:pt x="250" y="22"/>
                            </a:lnTo>
                            <a:lnTo>
                              <a:pt x="186" y="0"/>
                            </a:lnTo>
                            <a:lnTo>
                              <a:pt x="198" y="97"/>
                            </a:lnTo>
                            <a:lnTo>
                              <a:pt x="186" y="193"/>
                            </a:lnTo>
                            <a:lnTo>
                              <a:pt x="157" y="102"/>
                            </a:lnTo>
                            <a:lnTo>
                              <a:pt x="105"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 name="Freeform 44"/>
                      <p:cNvSpPr>
                        <a:spLocks/>
                      </p:cNvSpPr>
                      <p:nvPr/>
                    </p:nvSpPr>
                    <p:spPr bwMode="auto">
                      <a:xfrm>
                        <a:off x="2821" y="1498"/>
                        <a:ext cx="87" cy="199"/>
                      </a:xfrm>
                      <a:custGeom>
                        <a:avLst/>
                        <a:gdLst>
                          <a:gd name="T0" fmla="*/ 40 w 87"/>
                          <a:gd name="T1" fmla="*/ 0 h 199"/>
                          <a:gd name="T2" fmla="*/ 52 w 87"/>
                          <a:gd name="T3" fmla="*/ 48 h 199"/>
                          <a:gd name="T4" fmla="*/ 46 w 87"/>
                          <a:gd name="T5" fmla="*/ 118 h 199"/>
                          <a:gd name="T6" fmla="*/ 0 w 87"/>
                          <a:gd name="T7" fmla="*/ 129 h 199"/>
                          <a:gd name="T8" fmla="*/ 46 w 87"/>
                          <a:gd name="T9" fmla="*/ 134 h 199"/>
                          <a:gd name="T10" fmla="*/ 58 w 87"/>
                          <a:gd name="T11" fmla="*/ 177 h 199"/>
                          <a:gd name="T12" fmla="*/ 87 w 87"/>
                          <a:gd name="T13" fmla="*/ 199 h 199"/>
                          <a:gd name="T14" fmla="*/ 75 w 87"/>
                          <a:gd name="T15" fmla="*/ 161 h 199"/>
                          <a:gd name="T16" fmla="*/ 69 w 87"/>
                          <a:gd name="T17" fmla="*/ 145 h 199"/>
                          <a:gd name="T18" fmla="*/ 64 w 87"/>
                          <a:gd name="T19" fmla="*/ 97 h 199"/>
                          <a:gd name="T20" fmla="*/ 40 w 87"/>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99">
                            <a:moveTo>
                              <a:pt x="40" y="0"/>
                            </a:moveTo>
                            <a:lnTo>
                              <a:pt x="52" y="48"/>
                            </a:lnTo>
                            <a:lnTo>
                              <a:pt x="46" y="118"/>
                            </a:lnTo>
                            <a:lnTo>
                              <a:pt x="0" y="129"/>
                            </a:lnTo>
                            <a:lnTo>
                              <a:pt x="46" y="134"/>
                            </a:lnTo>
                            <a:lnTo>
                              <a:pt x="58" y="177"/>
                            </a:lnTo>
                            <a:lnTo>
                              <a:pt x="87" y="199"/>
                            </a:lnTo>
                            <a:lnTo>
                              <a:pt x="75" y="161"/>
                            </a:lnTo>
                            <a:lnTo>
                              <a:pt x="69" y="145"/>
                            </a:lnTo>
                            <a:lnTo>
                              <a:pt x="64" y="97"/>
                            </a:lnTo>
                            <a:lnTo>
                              <a:pt x="40"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 name="Freeform 45"/>
                      <p:cNvSpPr>
                        <a:spLocks/>
                      </p:cNvSpPr>
                      <p:nvPr/>
                    </p:nvSpPr>
                    <p:spPr bwMode="auto">
                      <a:xfrm>
                        <a:off x="2902" y="1509"/>
                        <a:ext cx="29" cy="27"/>
                      </a:xfrm>
                      <a:custGeom>
                        <a:avLst/>
                        <a:gdLst>
                          <a:gd name="T0" fmla="*/ 0 w 29"/>
                          <a:gd name="T1" fmla="*/ 27 h 27"/>
                          <a:gd name="T2" fmla="*/ 6 w 29"/>
                          <a:gd name="T3" fmla="*/ 0 h 27"/>
                          <a:gd name="T4" fmla="*/ 29 w 29"/>
                          <a:gd name="T5" fmla="*/ 21 h 27"/>
                          <a:gd name="T6" fmla="*/ 0 w 29"/>
                          <a:gd name="T7" fmla="*/ 27 h 27"/>
                        </a:gdLst>
                        <a:ahLst/>
                        <a:cxnLst>
                          <a:cxn ang="0">
                            <a:pos x="T0" y="T1"/>
                          </a:cxn>
                          <a:cxn ang="0">
                            <a:pos x="T2" y="T3"/>
                          </a:cxn>
                          <a:cxn ang="0">
                            <a:pos x="T4" y="T5"/>
                          </a:cxn>
                          <a:cxn ang="0">
                            <a:pos x="T6" y="T7"/>
                          </a:cxn>
                        </a:cxnLst>
                        <a:rect l="0" t="0" r="r" b="b"/>
                        <a:pathLst>
                          <a:path w="29" h="27">
                            <a:moveTo>
                              <a:pt x="0" y="27"/>
                            </a:moveTo>
                            <a:lnTo>
                              <a:pt x="6" y="0"/>
                            </a:lnTo>
                            <a:lnTo>
                              <a:pt x="29" y="21"/>
                            </a:lnTo>
                            <a:lnTo>
                              <a:pt x="0" y="27"/>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112" name="Group 46"/>
                <p:cNvGrpSpPr>
                  <a:grpSpLocks/>
                </p:cNvGrpSpPr>
                <p:nvPr/>
              </p:nvGrpSpPr>
              <p:grpSpPr bwMode="auto">
                <a:xfrm>
                  <a:off x="2896" y="1278"/>
                  <a:ext cx="186" cy="386"/>
                  <a:chOff x="2896" y="1278"/>
                  <a:chExt cx="186" cy="386"/>
                </a:xfrm>
              </p:grpSpPr>
              <p:grpSp>
                <p:nvGrpSpPr>
                  <p:cNvPr id="113" name="Group 47"/>
                  <p:cNvGrpSpPr>
                    <a:grpSpLocks/>
                  </p:cNvGrpSpPr>
                  <p:nvPr/>
                </p:nvGrpSpPr>
                <p:grpSpPr bwMode="auto">
                  <a:xfrm>
                    <a:off x="2896" y="1278"/>
                    <a:ext cx="110" cy="150"/>
                    <a:chOff x="2896" y="1278"/>
                    <a:chExt cx="110" cy="150"/>
                  </a:xfrm>
                </p:grpSpPr>
                <p:grpSp>
                  <p:nvGrpSpPr>
                    <p:cNvPr id="115" name="Group 48"/>
                    <p:cNvGrpSpPr>
                      <a:grpSpLocks/>
                    </p:cNvGrpSpPr>
                    <p:nvPr/>
                  </p:nvGrpSpPr>
                  <p:grpSpPr bwMode="auto">
                    <a:xfrm>
                      <a:off x="2902" y="1283"/>
                      <a:ext cx="99" cy="145"/>
                      <a:chOff x="2902" y="1283"/>
                      <a:chExt cx="99" cy="145"/>
                    </a:xfrm>
                  </p:grpSpPr>
                  <p:sp>
                    <p:nvSpPr>
                      <p:cNvPr id="117" name="Freeform 49"/>
                      <p:cNvSpPr>
                        <a:spLocks/>
                      </p:cNvSpPr>
                      <p:nvPr/>
                    </p:nvSpPr>
                    <p:spPr bwMode="auto">
                      <a:xfrm>
                        <a:off x="2902" y="1283"/>
                        <a:ext cx="99" cy="145"/>
                      </a:xfrm>
                      <a:custGeom>
                        <a:avLst/>
                        <a:gdLst>
                          <a:gd name="T0" fmla="*/ 93 w 99"/>
                          <a:gd name="T1" fmla="*/ 22 h 145"/>
                          <a:gd name="T2" fmla="*/ 99 w 99"/>
                          <a:gd name="T3" fmla="*/ 48 h 145"/>
                          <a:gd name="T4" fmla="*/ 93 w 99"/>
                          <a:gd name="T5" fmla="*/ 54 h 145"/>
                          <a:gd name="T6" fmla="*/ 99 w 99"/>
                          <a:gd name="T7" fmla="*/ 65 h 145"/>
                          <a:gd name="T8" fmla="*/ 93 w 99"/>
                          <a:gd name="T9" fmla="*/ 70 h 145"/>
                          <a:gd name="T10" fmla="*/ 93 w 99"/>
                          <a:gd name="T11" fmla="*/ 86 h 145"/>
                          <a:gd name="T12" fmla="*/ 93 w 99"/>
                          <a:gd name="T13" fmla="*/ 97 h 145"/>
                          <a:gd name="T14" fmla="*/ 93 w 99"/>
                          <a:gd name="T15" fmla="*/ 108 h 145"/>
                          <a:gd name="T16" fmla="*/ 87 w 99"/>
                          <a:gd name="T17" fmla="*/ 118 h 145"/>
                          <a:gd name="T18" fmla="*/ 81 w 99"/>
                          <a:gd name="T19" fmla="*/ 124 h 145"/>
                          <a:gd name="T20" fmla="*/ 81 w 99"/>
                          <a:gd name="T21" fmla="*/ 129 h 145"/>
                          <a:gd name="T22" fmla="*/ 64 w 99"/>
                          <a:gd name="T23" fmla="*/ 145 h 145"/>
                          <a:gd name="T24" fmla="*/ 12 w 99"/>
                          <a:gd name="T25" fmla="*/ 124 h 145"/>
                          <a:gd name="T26" fmla="*/ 12 w 99"/>
                          <a:gd name="T27" fmla="*/ 91 h 145"/>
                          <a:gd name="T28" fmla="*/ 12 w 99"/>
                          <a:gd name="T29" fmla="*/ 86 h 145"/>
                          <a:gd name="T30" fmla="*/ 6 w 99"/>
                          <a:gd name="T31" fmla="*/ 81 h 145"/>
                          <a:gd name="T32" fmla="*/ 0 w 99"/>
                          <a:gd name="T33" fmla="*/ 70 h 145"/>
                          <a:gd name="T34" fmla="*/ 0 w 99"/>
                          <a:gd name="T35" fmla="*/ 54 h 145"/>
                          <a:gd name="T36" fmla="*/ 6 w 99"/>
                          <a:gd name="T37" fmla="*/ 48 h 145"/>
                          <a:gd name="T38" fmla="*/ 6 w 99"/>
                          <a:gd name="T39" fmla="*/ 43 h 145"/>
                          <a:gd name="T40" fmla="*/ 6 w 99"/>
                          <a:gd name="T41" fmla="*/ 32 h 145"/>
                          <a:gd name="T42" fmla="*/ 6 w 99"/>
                          <a:gd name="T43" fmla="*/ 27 h 145"/>
                          <a:gd name="T44" fmla="*/ 12 w 99"/>
                          <a:gd name="T45" fmla="*/ 16 h 145"/>
                          <a:gd name="T46" fmla="*/ 12 w 99"/>
                          <a:gd name="T47" fmla="*/ 11 h 145"/>
                          <a:gd name="T48" fmla="*/ 23 w 99"/>
                          <a:gd name="T49" fmla="*/ 0 h 145"/>
                          <a:gd name="T50" fmla="*/ 35 w 99"/>
                          <a:gd name="T51" fmla="*/ 0 h 145"/>
                          <a:gd name="T52" fmla="*/ 46 w 99"/>
                          <a:gd name="T53" fmla="*/ 0 h 145"/>
                          <a:gd name="T54" fmla="*/ 58 w 99"/>
                          <a:gd name="T55" fmla="*/ 0 h 145"/>
                          <a:gd name="T56" fmla="*/ 64 w 99"/>
                          <a:gd name="T57" fmla="*/ 0 h 145"/>
                          <a:gd name="T58" fmla="*/ 75 w 99"/>
                          <a:gd name="T59" fmla="*/ 0 h 145"/>
                          <a:gd name="T60" fmla="*/ 87 w 99"/>
                          <a:gd name="T61" fmla="*/ 5 h 145"/>
                          <a:gd name="T62" fmla="*/ 87 w 99"/>
                          <a:gd name="T63" fmla="*/ 11 h 145"/>
                          <a:gd name="T64" fmla="*/ 93 w 99"/>
                          <a:gd name="T65" fmla="*/ 16 h 145"/>
                          <a:gd name="T66" fmla="*/ 93 w 99"/>
                          <a:gd name="T67" fmla="*/ 2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 h="145">
                            <a:moveTo>
                              <a:pt x="93" y="22"/>
                            </a:moveTo>
                            <a:lnTo>
                              <a:pt x="99" y="48"/>
                            </a:lnTo>
                            <a:lnTo>
                              <a:pt x="93" y="54"/>
                            </a:lnTo>
                            <a:lnTo>
                              <a:pt x="99" y="65"/>
                            </a:lnTo>
                            <a:lnTo>
                              <a:pt x="93" y="70"/>
                            </a:lnTo>
                            <a:lnTo>
                              <a:pt x="93" y="86"/>
                            </a:lnTo>
                            <a:lnTo>
                              <a:pt x="93" y="97"/>
                            </a:lnTo>
                            <a:lnTo>
                              <a:pt x="93" y="108"/>
                            </a:lnTo>
                            <a:lnTo>
                              <a:pt x="87" y="118"/>
                            </a:lnTo>
                            <a:lnTo>
                              <a:pt x="81" y="124"/>
                            </a:lnTo>
                            <a:lnTo>
                              <a:pt x="81" y="129"/>
                            </a:lnTo>
                            <a:lnTo>
                              <a:pt x="64" y="145"/>
                            </a:lnTo>
                            <a:lnTo>
                              <a:pt x="12" y="124"/>
                            </a:lnTo>
                            <a:lnTo>
                              <a:pt x="12" y="91"/>
                            </a:lnTo>
                            <a:lnTo>
                              <a:pt x="12" y="86"/>
                            </a:lnTo>
                            <a:lnTo>
                              <a:pt x="6" y="81"/>
                            </a:lnTo>
                            <a:lnTo>
                              <a:pt x="0" y="70"/>
                            </a:lnTo>
                            <a:lnTo>
                              <a:pt x="0" y="54"/>
                            </a:lnTo>
                            <a:lnTo>
                              <a:pt x="6" y="48"/>
                            </a:lnTo>
                            <a:lnTo>
                              <a:pt x="6" y="43"/>
                            </a:lnTo>
                            <a:lnTo>
                              <a:pt x="6" y="32"/>
                            </a:lnTo>
                            <a:lnTo>
                              <a:pt x="6" y="27"/>
                            </a:lnTo>
                            <a:lnTo>
                              <a:pt x="12" y="16"/>
                            </a:lnTo>
                            <a:lnTo>
                              <a:pt x="12" y="11"/>
                            </a:lnTo>
                            <a:lnTo>
                              <a:pt x="23" y="0"/>
                            </a:lnTo>
                            <a:lnTo>
                              <a:pt x="35" y="0"/>
                            </a:lnTo>
                            <a:lnTo>
                              <a:pt x="46" y="0"/>
                            </a:lnTo>
                            <a:lnTo>
                              <a:pt x="58" y="0"/>
                            </a:lnTo>
                            <a:lnTo>
                              <a:pt x="64" y="0"/>
                            </a:lnTo>
                            <a:lnTo>
                              <a:pt x="75" y="0"/>
                            </a:lnTo>
                            <a:lnTo>
                              <a:pt x="87" y="5"/>
                            </a:lnTo>
                            <a:lnTo>
                              <a:pt x="87" y="11"/>
                            </a:lnTo>
                            <a:lnTo>
                              <a:pt x="93" y="16"/>
                            </a:lnTo>
                            <a:lnTo>
                              <a:pt x="93" y="2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18" name="Group 50"/>
                      <p:cNvGrpSpPr>
                        <a:grpSpLocks/>
                      </p:cNvGrpSpPr>
                      <p:nvPr/>
                    </p:nvGrpSpPr>
                    <p:grpSpPr bwMode="auto">
                      <a:xfrm>
                        <a:off x="2914" y="1331"/>
                        <a:ext cx="81" cy="70"/>
                        <a:chOff x="2914" y="1331"/>
                        <a:chExt cx="81" cy="70"/>
                      </a:xfrm>
                    </p:grpSpPr>
                    <p:sp>
                      <p:nvSpPr>
                        <p:cNvPr id="119" name="Freeform 51"/>
                        <p:cNvSpPr>
                          <a:spLocks/>
                        </p:cNvSpPr>
                        <p:nvPr/>
                      </p:nvSpPr>
                      <p:spPr bwMode="auto">
                        <a:xfrm>
                          <a:off x="2943" y="1331"/>
                          <a:ext cx="34" cy="11"/>
                        </a:xfrm>
                        <a:custGeom>
                          <a:avLst/>
                          <a:gdLst>
                            <a:gd name="T0" fmla="*/ 0 w 34"/>
                            <a:gd name="T1" fmla="*/ 0 h 11"/>
                            <a:gd name="T2" fmla="*/ 17 w 34"/>
                            <a:gd name="T3" fmla="*/ 0 h 11"/>
                            <a:gd name="T4" fmla="*/ 23 w 34"/>
                            <a:gd name="T5" fmla="*/ 0 h 11"/>
                            <a:gd name="T6" fmla="*/ 29 w 34"/>
                            <a:gd name="T7" fmla="*/ 6 h 11"/>
                            <a:gd name="T8" fmla="*/ 34 w 34"/>
                            <a:gd name="T9" fmla="*/ 6 h 11"/>
                            <a:gd name="T10" fmla="*/ 29 w 34"/>
                            <a:gd name="T11" fmla="*/ 6 h 11"/>
                            <a:gd name="T12" fmla="*/ 29 w 34"/>
                            <a:gd name="T13" fmla="*/ 11 h 11"/>
                            <a:gd name="T14" fmla="*/ 29 w 34"/>
                            <a:gd name="T15" fmla="*/ 11 h 11"/>
                            <a:gd name="T16" fmla="*/ 17 w 34"/>
                            <a:gd name="T17" fmla="*/ 11 h 11"/>
                            <a:gd name="T18" fmla="*/ 5 w 34"/>
                            <a:gd name="T19" fmla="*/ 11 h 11"/>
                            <a:gd name="T20" fmla="*/ 11 w 34"/>
                            <a:gd name="T21" fmla="*/ 11 h 11"/>
                            <a:gd name="T22" fmla="*/ 5 w 34"/>
                            <a:gd name="T23" fmla="*/ 6 h 11"/>
                            <a:gd name="T24" fmla="*/ 0 w 34"/>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11">
                              <a:moveTo>
                                <a:pt x="0" y="0"/>
                              </a:moveTo>
                              <a:lnTo>
                                <a:pt x="17" y="0"/>
                              </a:lnTo>
                              <a:lnTo>
                                <a:pt x="23" y="0"/>
                              </a:lnTo>
                              <a:lnTo>
                                <a:pt x="29" y="6"/>
                              </a:lnTo>
                              <a:lnTo>
                                <a:pt x="34" y="6"/>
                              </a:lnTo>
                              <a:lnTo>
                                <a:pt x="29" y="6"/>
                              </a:lnTo>
                              <a:lnTo>
                                <a:pt x="29" y="11"/>
                              </a:lnTo>
                              <a:lnTo>
                                <a:pt x="29" y="11"/>
                              </a:lnTo>
                              <a:lnTo>
                                <a:pt x="17" y="11"/>
                              </a:lnTo>
                              <a:lnTo>
                                <a:pt x="5" y="11"/>
                              </a:lnTo>
                              <a:lnTo>
                                <a:pt x="11" y="11"/>
                              </a:lnTo>
                              <a:lnTo>
                                <a:pt x="5" y="6"/>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 name="Freeform 52"/>
                        <p:cNvSpPr>
                          <a:spLocks/>
                        </p:cNvSpPr>
                        <p:nvPr/>
                      </p:nvSpPr>
                      <p:spPr bwMode="auto">
                        <a:xfrm>
                          <a:off x="2983" y="1364"/>
                          <a:ext cx="12" cy="10"/>
                        </a:xfrm>
                        <a:custGeom>
                          <a:avLst/>
                          <a:gdLst>
                            <a:gd name="T0" fmla="*/ 0 w 12"/>
                            <a:gd name="T1" fmla="*/ 0 h 10"/>
                            <a:gd name="T2" fmla="*/ 12 w 12"/>
                            <a:gd name="T3" fmla="*/ 0 h 10"/>
                            <a:gd name="T4" fmla="*/ 12 w 12"/>
                            <a:gd name="T5" fmla="*/ 10 h 10"/>
                            <a:gd name="T6" fmla="*/ 0 w 12"/>
                            <a:gd name="T7" fmla="*/ 0 h 10"/>
                          </a:gdLst>
                          <a:ahLst/>
                          <a:cxnLst>
                            <a:cxn ang="0">
                              <a:pos x="T0" y="T1"/>
                            </a:cxn>
                            <a:cxn ang="0">
                              <a:pos x="T2" y="T3"/>
                            </a:cxn>
                            <a:cxn ang="0">
                              <a:pos x="T4" y="T5"/>
                            </a:cxn>
                            <a:cxn ang="0">
                              <a:pos x="T6" y="T7"/>
                            </a:cxn>
                          </a:cxnLst>
                          <a:rect l="0" t="0" r="r" b="b"/>
                          <a:pathLst>
                            <a:path w="12" h="10">
                              <a:moveTo>
                                <a:pt x="0" y="0"/>
                              </a:moveTo>
                              <a:lnTo>
                                <a:pt x="12" y="0"/>
                              </a:lnTo>
                              <a:lnTo>
                                <a:pt x="12" y="10"/>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 name="Freeform 53"/>
                        <p:cNvSpPr>
                          <a:spLocks/>
                        </p:cNvSpPr>
                        <p:nvPr/>
                      </p:nvSpPr>
                      <p:spPr bwMode="auto">
                        <a:xfrm>
                          <a:off x="2914" y="1364"/>
                          <a:ext cx="52" cy="37"/>
                        </a:xfrm>
                        <a:custGeom>
                          <a:avLst/>
                          <a:gdLst>
                            <a:gd name="T0" fmla="*/ 0 w 52"/>
                            <a:gd name="T1" fmla="*/ 5 h 37"/>
                            <a:gd name="T2" fmla="*/ 5 w 52"/>
                            <a:gd name="T3" fmla="*/ 5 h 37"/>
                            <a:gd name="T4" fmla="*/ 23 w 52"/>
                            <a:gd name="T5" fmla="*/ 27 h 37"/>
                            <a:gd name="T6" fmla="*/ 52 w 52"/>
                            <a:gd name="T7" fmla="*/ 37 h 37"/>
                            <a:gd name="T8" fmla="*/ 17 w 52"/>
                            <a:gd name="T9" fmla="*/ 32 h 37"/>
                            <a:gd name="T10" fmla="*/ 5 w 52"/>
                            <a:gd name="T11" fmla="*/ 21 h 37"/>
                            <a:gd name="T12" fmla="*/ 0 w 52"/>
                            <a:gd name="T13" fmla="*/ 21 h 37"/>
                            <a:gd name="T14" fmla="*/ 0 w 52"/>
                            <a:gd name="T15" fmla="*/ 0 h 37"/>
                            <a:gd name="T16" fmla="*/ 0 w 52"/>
                            <a:gd name="T17" fmla="*/ 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7">
                              <a:moveTo>
                                <a:pt x="0" y="5"/>
                              </a:moveTo>
                              <a:lnTo>
                                <a:pt x="5" y="5"/>
                              </a:lnTo>
                              <a:lnTo>
                                <a:pt x="23" y="27"/>
                              </a:lnTo>
                              <a:lnTo>
                                <a:pt x="52" y="37"/>
                              </a:lnTo>
                              <a:lnTo>
                                <a:pt x="17" y="32"/>
                              </a:lnTo>
                              <a:lnTo>
                                <a:pt x="5" y="21"/>
                              </a:lnTo>
                              <a:lnTo>
                                <a:pt x="0" y="21"/>
                              </a:lnTo>
                              <a:lnTo>
                                <a:pt x="0" y="0"/>
                              </a:lnTo>
                              <a:lnTo>
                                <a:pt x="0" y="5"/>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16" name="Freeform 54"/>
                    <p:cNvSpPr>
                      <a:spLocks/>
                    </p:cNvSpPr>
                    <p:nvPr/>
                  </p:nvSpPr>
                  <p:spPr bwMode="auto">
                    <a:xfrm>
                      <a:off x="2896" y="1278"/>
                      <a:ext cx="110" cy="96"/>
                    </a:xfrm>
                    <a:custGeom>
                      <a:avLst/>
                      <a:gdLst>
                        <a:gd name="T0" fmla="*/ 18 w 110"/>
                        <a:gd name="T1" fmla="*/ 96 h 96"/>
                        <a:gd name="T2" fmla="*/ 12 w 110"/>
                        <a:gd name="T3" fmla="*/ 86 h 96"/>
                        <a:gd name="T4" fmla="*/ 6 w 110"/>
                        <a:gd name="T5" fmla="*/ 70 h 96"/>
                        <a:gd name="T6" fmla="*/ 0 w 110"/>
                        <a:gd name="T7" fmla="*/ 53 h 96"/>
                        <a:gd name="T8" fmla="*/ 0 w 110"/>
                        <a:gd name="T9" fmla="*/ 32 h 96"/>
                        <a:gd name="T10" fmla="*/ 6 w 110"/>
                        <a:gd name="T11" fmla="*/ 16 h 96"/>
                        <a:gd name="T12" fmla="*/ 18 w 110"/>
                        <a:gd name="T13" fmla="*/ 10 h 96"/>
                        <a:gd name="T14" fmla="*/ 29 w 110"/>
                        <a:gd name="T15" fmla="*/ 5 h 96"/>
                        <a:gd name="T16" fmla="*/ 52 w 110"/>
                        <a:gd name="T17" fmla="*/ 0 h 96"/>
                        <a:gd name="T18" fmla="*/ 76 w 110"/>
                        <a:gd name="T19" fmla="*/ 5 h 96"/>
                        <a:gd name="T20" fmla="*/ 93 w 110"/>
                        <a:gd name="T21" fmla="*/ 10 h 96"/>
                        <a:gd name="T22" fmla="*/ 105 w 110"/>
                        <a:gd name="T23" fmla="*/ 10 h 96"/>
                        <a:gd name="T24" fmla="*/ 110 w 110"/>
                        <a:gd name="T25" fmla="*/ 10 h 96"/>
                        <a:gd name="T26" fmla="*/ 105 w 110"/>
                        <a:gd name="T27" fmla="*/ 16 h 96"/>
                        <a:gd name="T28" fmla="*/ 99 w 110"/>
                        <a:gd name="T29" fmla="*/ 27 h 96"/>
                        <a:gd name="T30" fmla="*/ 99 w 110"/>
                        <a:gd name="T31" fmla="*/ 32 h 96"/>
                        <a:gd name="T32" fmla="*/ 93 w 110"/>
                        <a:gd name="T33" fmla="*/ 27 h 96"/>
                        <a:gd name="T34" fmla="*/ 76 w 110"/>
                        <a:gd name="T35" fmla="*/ 21 h 96"/>
                        <a:gd name="T36" fmla="*/ 64 w 110"/>
                        <a:gd name="T37" fmla="*/ 21 h 96"/>
                        <a:gd name="T38" fmla="*/ 52 w 110"/>
                        <a:gd name="T39" fmla="*/ 21 h 96"/>
                        <a:gd name="T40" fmla="*/ 41 w 110"/>
                        <a:gd name="T41" fmla="*/ 21 h 96"/>
                        <a:gd name="T42" fmla="*/ 47 w 110"/>
                        <a:gd name="T43" fmla="*/ 27 h 96"/>
                        <a:gd name="T44" fmla="*/ 47 w 110"/>
                        <a:gd name="T45" fmla="*/ 32 h 96"/>
                        <a:gd name="T46" fmla="*/ 41 w 110"/>
                        <a:gd name="T47" fmla="*/ 37 h 96"/>
                        <a:gd name="T48" fmla="*/ 35 w 110"/>
                        <a:gd name="T49" fmla="*/ 48 h 96"/>
                        <a:gd name="T50" fmla="*/ 29 w 110"/>
                        <a:gd name="T51" fmla="*/ 59 h 96"/>
                        <a:gd name="T52" fmla="*/ 29 w 110"/>
                        <a:gd name="T53" fmla="*/ 70 h 96"/>
                        <a:gd name="T54" fmla="*/ 23 w 110"/>
                        <a:gd name="T55" fmla="*/ 64 h 96"/>
                        <a:gd name="T56" fmla="*/ 23 w 110"/>
                        <a:gd name="T57" fmla="*/ 59 h 96"/>
                        <a:gd name="T58" fmla="*/ 18 w 110"/>
                        <a:gd name="T59" fmla="*/ 53 h 96"/>
                        <a:gd name="T60" fmla="*/ 6 w 110"/>
                        <a:gd name="T61" fmla="*/ 59 h 96"/>
                        <a:gd name="T62" fmla="*/ 6 w 110"/>
                        <a:gd name="T63" fmla="*/ 59 h 96"/>
                        <a:gd name="T64" fmla="*/ 12 w 110"/>
                        <a:gd name="T65" fmla="*/ 80 h 96"/>
                        <a:gd name="T66" fmla="*/ 12 w 110"/>
                        <a:gd name="T67" fmla="*/ 86 h 96"/>
                        <a:gd name="T68" fmla="*/ 18 w 110"/>
                        <a:gd name="T6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0" h="96">
                          <a:moveTo>
                            <a:pt x="18" y="96"/>
                          </a:moveTo>
                          <a:lnTo>
                            <a:pt x="12" y="86"/>
                          </a:lnTo>
                          <a:lnTo>
                            <a:pt x="6" y="70"/>
                          </a:lnTo>
                          <a:lnTo>
                            <a:pt x="0" y="53"/>
                          </a:lnTo>
                          <a:lnTo>
                            <a:pt x="0" y="32"/>
                          </a:lnTo>
                          <a:lnTo>
                            <a:pt x="6" y="16"/>
                          </a:lnTo>
                          <a:lnTo>
                            <a:pt x="18" y="10"/>
                          </a:lnTo>
                          <a:lnTo>
                            <a:pt x="29" y="5"/>
                          </a:lnTo>
                          <a:lnTo>
                            <a:pt x="52" y="0"/>
                          </a:lnTo>
                          <a:lnTo>
                            <a:pt x="76" y="5"/>
                          </a:lnTo>
                          <a:lnTo>
                            <a:pt x="93" y="10"/>
                          </a:lnTo>
                          <a:lnTo>
                            <a:pt x="105" y="10"/>
                          </a:lnTo>
                          <a:lnTo>
                            <a:pt x="110" y="10"/>
                          </a:lnTo>
                          <a:lnTo>
                            <a:pt x="105" y="16"/>
                          </a:lnTo>
                          <a:lnTo>
                            <a:pt x="99" y="27"/>
                          </a:lnTo>
                          <a:lnTo>
                            <a:pt x="99" y="32"/>
                          </a:lnTo>
                          <a:lnTo>
                            <a:pt x="93" y="27"/>
                          </a:lnTo>
                          <a:lnTo>
                            <a:pt x="76" y="21"/>
                          </a:lnTo>
                          <a:lnTo>
                            <a:pt x="64" y="21"/>
                          </a:lnTo>
                          <a:lnTo>
                            <a:pt x="52" y="21"/>
                          </a:lnTo>
                          <a:lnTo>
                            <a:pt x="41" y="21"/>
                          </a:lnTo>
                          <a:lnTo>
                            <a:pt x="47" y="27"/>
                          </a:lnTo>
                          <a:lnTo>
                            <a:pt x="47" y="32"/>
                          </a:lnTo>
                          <a:lnTo>
                            <a:pt x="41" y="37"/>
                          </a:lnTo>
                          <a:lnTo>
                            <a:pt x="35" y="48"/>
                          </a:lnTo>
                          <a:lnTo>
                            <a:pt x="29" y="59"/>
                          </a:lnTo>
                          <a:lnTo>
                            <a:pt x="29" y="70"/>
                          </a:lnTo>
                          <a:lnTo>
                            <a:pt x="23" y="64"/>
                          </a:lnTo>
                          <a:lnTo>
                            <a:pt x="23" y="59"/>
                          </a:lnTo>
                          <a:lnTo>
                            <a:pt x="18" y="53"/>
                          </a:lnTo>
                          <a:lnTo>
                            <a:pt x="6" y="59"/>
                          </a:lnTo>
                          <a:lnTo>
                            <a:pt x="6" y="59"/>
                          </a:lnTo>
                          <a:lnTo>
                            <a:pt x="12" y="80"/>
                          </a:lnTo>
                          <a:lnTo>
                            <a:pt x="12" y="86"/>
                          </a:lnTo>
                          <a:lnTo>
                            <a:pt x="18" y="9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14" name="Freeform 55"/>
                  <p:cNvSpPr>
                    <a:spLocks/>
                  </p:cNvSpPr>
                  <p:nvPr/>
                </p:nvSpPr>
                <p:spPr bwMode="auto">
                  <a:xfrm>
                    <a:off x="2989" y="1622"/>
                    <a:ext cx="93" cy="42"/>
                  </a:xfrm>
                  <a:custGeom>
                    <a:avLst/>
                    <a:gdLst>
                      <a:gd name="T0" fmla="*/ 93 w 93"/>
                      <a:gd name="T1" fmla="*/ 37 h 42"/>
                      <a:gd name="T2" fmla="*/ 69 w 93"/>
                      <a:gd name="T3" fmla="*/ 42 h 42"/>
                      <a:gd name="T4" fmla="*/ 40 w 93"/>
                      <a:gd name="T5" fmla="*/ 42 h 42"/>
                      <a:gd name="T6" fmla="*/ 17 w 93"/>
                      <a:gd name="T7" fmla="*/ 32 h 42"/>
                      <a:gd name="T8" fmla="*/ 0 w 93"/>
                      <a:gd name="T9" fmla="*/ 5 h 42"/>
                      <a:gd name="T10" fmla="*/ 40 w 93"/>
                      <a:gd name="T11" fmla="*/ 10 h 42"/>
                      <a:gd name="T12" fmla="*/ 40 w 93"/>
                      <a:gd name="T13" fmla="*/ 0 h 42"/>
                      <a:gd name="T14" fmla="*/ 58 w 93"/>
                      <a:gd name="T15" fmla="*/ 0 h 42"/>
                      <a:gd name="T16" fmla="*/ 81 w 93"/>
                      <a:gd name="T17" fmla="*/ 10 h 42"/>
                      <a:gd name="T18" fmla="*/ 87 w 93"/>
                      <a:gd name="T19" fmla="*/ 10 h 42"/>
                      <a:gd name="T20" fmla="*/ 93 w 93"/>
                      <a:gd name="T2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2">
                        <a:moveTo>
                          <a:pt x="93" y="37"/>
                        </a:moveTo>
                        <a:lnTo>
                          <a:pt x="69" y="42"/>
                        </a:lnTo>
                        <a:lnTo>
                          <a:pt x="40" y="42"/>
                        </a:lnTo>
                        <a:lnTo>
                          <a:pt x="17" y="32"/>
                        </a:lnTo>
                        <a:lnTo>
                          <a:pt x="0" y="5"/>
                        </a:lnTo>
                        <a:lnTo>
                          <a:pt x="40" y="10"/>
                        </a:lnTo>
                        <a:lnTo>
                          <a:pt x="40" y="0"/>
                        </a:lnTo>
                        <a:lnTo>
                          <a:pt x="58" y="0"/>
                        </a:lnTo>
                        <a:lnTo>
                          <a:pt x="81" y="10"/>
                        </a:lnTo>
                        <a:lnTo>
                          <a:pt x="87" y="10"/>
                        </a:lnTo>
                        <a:lnTo>
                          <a:pt x="93" y="3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spTree>
    <p:extLst>
      <p:ext uri="{BB962C8B-B14F-4D97-AF65-F5344CB8AC3E}">
        <p14:creationId xmlns:p14="http://schemas.microsoft.com/office/powerpoint/2010/main" val="160153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854360"/>
                                        </p:tgtEl>
                                        <p:attrNameLst>
                                          <p:attrName>style.visibility</p:attrName>
                                        </p:attrNameLst>
                                      </p:cBhvr>
                                      <p:to>
                                        <p:strVal val="visible"/>
                                      </p:to>
                                    </p:set>
                                    <p:animEffect transition="in" filter="wipe(up)">
                                      <p:cBhvr>
                                        <p:cTn id="12" dur="500"/>
                                        <p:tgtEl>
                                          <p:spTgt spid="3854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6386" name="Rectangle 2"/>
          <p:cNvSpPr>
            <a:spLocks noGrp="1" noChangeArrowheads="1"/>
          </p:cNvSpPr>
          <p:nvPr>
            <p:ph type="title"/>
          </p:nvPr>
        </p:nvSpPr>
        <p:spPr/>
        <p:txBody>
          <a:bodyPr/>
          <a:lstStyle/>
          <a:p>
            <a:r>
              <a:rPr lang="en-US" dirty="0"/>
              <a:t>Cost function approximations</a:t>
            </a:r>
          </a:p>
        </p:txBody>
      </p:sp>
      <p:grpSp>
        <p:nvGrpSpPr>
          <p:cNvPr id="3856387" name="Group 3"/>
          <p:cNvGrpSpPr>
            <a:grpSpLocks/>
          </p:cNvGrpSpPr>
          <p:nvPr/>
        </p:nvGrpSpPr>
        <p:grpSpPr bwMode="auto">
          <a:xfrm>
            <a:off x="2187575" y="2755900"/>
            <a:ext cx="1511300" cy="2720975"/>
            <a:chOff x="1378" y="1736"/>
            <a:chExt cx="952" cy="1714"/>
          </a:xfrm>
        </p:grpSpPr>
        <p:sp>
          <p:nvSpPr>
            <p:cNvPr id="3856388" name="Oval 4"/>
            <p:cNvSpPr>
              <a:spLocks noChangeArrowheads="1"/>
            </p:cNvSpPr>
            <p:nvPr/>
          </p:nvSpPr>
          <p:spPr bwMode="auto">
            <a:xfrm>
              <a:off x="1392" y="1736"/>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389" name="Oval 5"/>
            <p:cNvSpPr>
              <a:spLocks noChangeArrowheads="1"/>
            </p:cNvSpPr>
            <p:nvPr/>
          </p:nvSpPr>
          <p:spPr bwMode="auto">
            <a:xfrm>
              <a:off x="1385" y="2273"/>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390" name="Oval 6"/>
            <p:cNvSpPr>
              <a:spLocks noChangeArrowheads="1"/>
            </p:cNvSpPr>
            <p:nvPr/>
          </p:nvSpPr>
          <p:spPr bwMode="auto">
            <a:xfrm>
              <a:off x="1385" y="2761"/>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391" name="Oval 7"/>
            <p:cNvSpPr>
              <a:spLocks noChangeArrowheads="1"/>
            </p:cNvSpPr>
            <p:nvPr/>
          </p:nvSpPr>
          <p:spPr bwMode="auto">
            <a:xfrm>
              <a:off x="1378" y="3298"/>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392" name="Rectangle 8"/>
            <p:cNvSpPr>
              <a:spLocks noChangeArrowheads="1"/>
            </p:cNvSpPr>
            <p:nvPr/>
          </p:nvSpPr>
          <p:spPr bwMode="auto">
            <a:xfrm>
              <a:off x="2168" y="1864"/>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393" name="Rectangle 9"/>
            <p:cNvSpPr>
              <a:spLocks noChangeArrowheads="1"/>
            </p:cNvSpPr>
            <p:nvPr/>
          </p:nvSpPr>
          <p:spPr bwMode="auto">
            <a:xfrm>
              <a:off x="2169" y="2441"/>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394" name="Rectangle 10"/>
            <p:cNvSpPr>
              <a:spLocks noChangeArrowheads="1"/>
            </p:cNvSpPr>
            <p:nvPr/>
          </p:nvSpPr>
          <p:spPr bwMode="auto">
            <a:xfrm>
              <a:off x="2170" y="3106"/>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3856395" name="AutoShape 11"/>
            <p:cNvCxnSpPr>
              <a:cxnSpLocks noChangeShapeType="1"/>
              <a:stCxn id="3856388" idx="6"/>
              <a:endCxn id="3856392" idx="1"/>
            </p:cNvCxnSpPr>
            <p:nvPr/>
          </p:nvCxnSpPr>
          <p:spPr bwMode="auto">
            <a:xfrm>
              <a:off x="1550" y="1812"/>
              <a:ext cx="612" cy="13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396" name="AutoShape 12"/>
            <p:cNvCxnSpPr>
              <a:cxnSpLocks noChangeShapeType="1"/>
              <a:stCxn id="3856388" idx="6"/>
              <a:endCxn id="3856393" idx="1"/>
            </p:cNvCxnSpPr>
            <p:nvPr/>
          </p:nvCxnSpPr>
          <p:spPr bwMode="auto">
            <a:xfrm>
              <a:off x="1550" y="1812"/>
              <a:ext cx="613" cy="70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397" name="AutoShape 13"/>
            <p:cNvCxnSpPr>
              <a:cxnSpLocks noChangeShapeType="1"/>
              <a:stCxn id="3856389" idx="6"/>
              <a:endCxn id="3856392" idx="1"/>
            </p:cNvCxnSpPr>
            <p:nvPr/>
          </p:nvCxnSpPr>
          <p:spPr bwMode="auto">
            <a:xfrm flipV="1">
              <a:off x="1543" y="1944"/>
              <a:ext cx="619" cy="405"/>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398" name="AutoShape 14"/>
            <p:cNvCxnSpPr>
              <a:cxnSpLocks noChangeShapeType="1"/>
              <a:stCxn id="3856389" idx="6"/>
              <a:endCxn id="3856393" idx="1"/>
            </p:cNvCxnSpPr>
            <p:nvPr/>
          </p:nvCxnSpPr>
          <p:spPr bwMode="auto">
            <a:xfrm>
              <a:off x="1543" y="2349"/>
              <a:ext cx="620" cy="17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399" name="AutoShape 15"/>
            <p:cNvCxnSpPr>
              <a:cxnSpLocks noChangeShapeType="1"/>
              <a:stCxn id="3856389" idx="6"/>
              <a:endCxn id="3856394" idx="1"/>
            </p:cNvCxnSpPr>
            <p:nvPr/>
          </p:nvCxnSpPr>
          <p:spPr bwMode="auto">
            <a:xfrm>
              <a:off x="1543" y="2349"/>
              <a:ext cx="621" cy="837"/>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00" name="AutoShape 16"/>
            <p:cNvCxnSpPr>
              <a:cxnSpLocks noChangeShapeType="1"/>
              <a:stCxn id="3856390" idx="6"/>
              <a:endCxn id="3856394" idx="1"/>
            </p:cNvCxnSpPr>
            <p:nvPr/>
          </p:nvCxnSpPr>
          <p:spPr bwMode="auto">
            <a:xfrm>
              <a:off x="1543" y="2837"/>
              <a:ext cx="621" cy="34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01" name="AutoShape 17"/>
            <p:cNvCxnSpPr>
              <a:cxnSpLocks noChangeShapeType="1"/>
              <a:stCxn id="3856390" idx="6"/>
              <a:endCxn id="3856393" idx="1"/>
            </p:cNvCxnSpPr>
            <p:nvPr/>
          </p:nvCxnSpPr>
          <p:spPr bwMode="auto">
            <a:xfrm flipV="1">
              <a:off x="1543" y="2521"/>
              <a:ext cx="620" cy="316"/>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02" name="AutoShape 18"/>
            <p:cNvCxnSpPr>
              <a:cxnSpLocks noChangeShapeType="1"/>
              <a:stCxn id="3856391" idx="6"/>
              <a:endCxn id="3856394" idx="1"/>
            </p:cNvCxnSpPr>
            <p:nvPr/>
          </p:nvCxnSpPr>
          <p:spPr bwMode="auto">
            <a:xfrm flipV="1">
              <a:off x="1536" y="3186"/>
              <a:ext cx="628" cy="188"/>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03" name="AutoShape 19"/>
            <p:cNvCxnSpPr>
              <a:cxnSpLocks noChangeShapeType="1"/>
              <a:stCxn id="3856391" idx="6"/>
              <a:endCxn id="3856393" idx="1"/>
            </p:cNvCxnSpPr>
            <p:nvPr/>
          </p:nvCxnSpPr>
          <p:spPr bwMode="auto">
            <a:xfrm flipV="1">
              <a:off x="1536" y="2521"/>
              <a:ext cx="627" cy="853"/>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56404" name="Group 20"/>
          <p:cNvGrpSpPr>
            <a:grpSpLocks/>
          </p:cNvGrpSpPr>
          <p:nvPr/>
        </p:nvGrpSpPr>
        <p:grpSpPr bwMode="auto">
          <a:xfrm>
            <a:off x="4284663" y="2379663"/>
            <a:ext cx="1512887" cy="3365500"/>
            <a:chOff x="2699" y="1499"/>
            <a:chExt cx="953" cy="2120"/>
          </a:xfrm>
        </p:grpSpPr>
        <p:sp>
          <p:nvSpPr>
            <p:cNvPr id="3856405" name="Oval 21"/>
            <p:cNvSpPr>
              <a:spLocks noChangeArrowheads="1"/>
            </p:cNvSpPr>
            <p:nvPr/>
          </p:nvSpPr>
          <p:spPr bwMode="auto">
            <a:xfrm>
              <a:off x="2713" y="1905"/>
              <a:ext cx="152" cy="152"/>
            </a:xfrm>
            <a:prstGeom prst="ellipse">
              <a:avLst/>
            </a:prstGeom>
            <a:solidFill>
              <a:srgbClr val="91BE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06" name="Oval 22"/>
            <p:cNvSpPr>
              <a:spLocks noChangeArrowheads="1"/>
            </p:cNvSpPr>
            <p:nvPr/>
          </p:nvSpPr>
          <p:spPr bwMode="auto">
            <a:xfrm>
              <a:off x="2706" y="2442"/>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07" name="Oval 23"/>
            <p:cNvSpPr>
              <a:spLocks noChangeArrowheads="1"/>
            </p:cNvSpPr>
            <p:nvPr/>
          </p:nvSpPr>
          <p:spPr bwMode="auto">
            <a:xfrm>
              <a:off x="2706" y="2930"/>
              <a:ext cx="152" cy="152"/>
            </a:xfrm>
            <a:prstGeom prst="ellipse">
              <a:avLst/>
            </a:prstGeom>
            <a:solidFill>
              <a:srgbClr val="91BE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08" name="Oval 24"/>
            <p:cNvSpPr>
              <a:spLocks noChangeArrowheads="1"/>
            </p:cNvSpPr>
            <p:nvPr/>
          </p:nvSpPr>
          <p:spPr bwMode="auto">
            <a:xfrm>
              <a:off x="2699" y="3467"/>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09" name="Rectangle 25"/>
            <p:cNvSpPr>
              <a:spLocks noChangeArrowheads="1"/>
            </p:cNvSpPr>
            <p:nvPr/>
          </p:nvSpPr>
          <p:spPr bwMode="auto">
            <a:xfrm>
              <a:off x="3489" y="2033"/>
              <a:ext cx="160" cy="160"/>
            </a:xfrm>
            <a:prstGeom prst="rect">
              <a:avLst/>
            </a:prstGeom>
            <a:solidFill>
              <a:srgbClr val="FFA7C4"/>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10" name="Rectangle 26"/>
            <p:cNvSpPr>
              <a:spLocks noChangeArrowheads="1"/>
            </p:cNvSpPr>
            <p:nvPr/>
          </p:nvSpPr>
          <p:spPr bwMode="auto">
            <a:xfrm>
              <a:off x="3490" y="2514"/>
              <a:ext cx="160" cy="160"/>
            </a:xfrm>
            <a:prstGeom prst="rect">
              <a:avLst/>
            </a:prstGeom>
            <a:solidFill>
              <a:srgbClr val="FFA7C4"/>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11" name="Rectangle 27"/>
            <p:cNvSpPr>
              <a:spLocks noChangeArrowheads="1"/>
            </p:cNvSpPr>
            <p:nvPr/>
          </p:nvSpPr>
          <p:spPr bwMode="auto">
            <a:xfrm>
              <a:off x="3491" y="3019"/>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3856412" name="AutoShape 28"/>
            <p:cNvCxnSpPr>
              <a:cxnSpLocks noChangeShapeType="1"/>
              <a:stCxn id="3856405" idx="6"/>
              <a:endCxn id="3856409" idx="1"/>
            </p:cNvCxnSpPr>
            <p:nvPr/>
          </p:nvCxnSpPr>
          <p:spPr bwMode="auto">
            <a:xfrm>
              <a:off x="2871" y="1981"/>
              <a:ext cx="612" cy="132"/>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13" name="AutoShape 29"/>
            <p:cNvCxnSpPr>
              <a:cxnSpLocks noChangeShapeType="1"/>
              <a:stCxn id="3856405" idx="6"/>
              <a:endCxn id="3856410" idx="1"/>
            </p:cNvCxnSpPr>
            <p:nvPr/>
          </p:nvCxnSpPr>
          <p:spPr bwMode="auto">
            <a:xfrm>
              <a:off x="2871" y="1981"/>
              <a:ext cx="613" cy="613"/>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14" name="AutoShape 30"/>
            <p:cNvCxnSpPr>
              <a:cxnSpLocks noChangeShapeType="1"/>
              <a:stCxn id="3856406" idx="6"/>
              <a:endCxn id="3856409" idx="1"/>
            </p:cNvCxnSpPr>
            <p:nvPr/>
          </p:nvCxnSpPr>
          <p:spPr bwMode="auto">
            <a:xfrm flipV="1">
              <a:off x="2864" y="2113"/>
              <a:ext cx="619" cy="405"/>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15" name="AutoShape 31"/>
            <p:cNvCxnSpPr>
              <a:cxnSpLocks noChangeShapeType="1"/>
              <a:stCxn id="3856406" idx="6"/>
              <a:endCxn id="3856410" idx="1"/>
            </p:cNvCxnSpPr>
            <p:nvPr/>
          </p:nvCxnSpPr>
          <p:spPr bwMode="auto">
            <a:xfrm>
              <a:off x="2864" y="2518"/>
              <a:ext cx="620" cy="76"/>
            </a:xfrm>
            <a:prstGeom prst="straightConnector1">
              <a:avLst/>
            </a:prstGeom>
            <a:noFill/>
            <a:ln w="127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16" name="AutoShape 32"/>
            <p:cNvCxnSpPr>
              <a:cxnSpLocks noChangeShapeType="1"/>
              <a:stCxn id="3856406" idx="6"/>
              <a:endCxn id="3856411" idx="1"/>
            </p:cNvCxnSpPr>
            <p:nvPr/>
          </p:nvCxnSpPr>
          <p:spPr bwMode="auto">
            <a:xfrm>
              <a:off x="2864" y="2518"/>
              <a:ext cx="621" cy="581"/>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17" name="AutoShape 33"/>
            <p:cNvCxnSpPr>
              <a:cxnSpLocks noChangeShapeType="1"/>
              <a:stCxn id="3856407" idx="6"/>
              <a:endCxn id="3856411" idx="1"/>
            </p:cNvCxnSpPr>
            <p:nvPr/>
          </p:nvCxnSpPr>
          <p:spPr bwMode="auto">
            <a:xfrm>
              <a:off x="2864" y="3006"/>
              <a:ext cx="621" cy="93"/>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18" name="AutoShape 34"/>
            <p:cNvCxnSpPr>
              <a:cxnSpLocks noChangeShapeType="1"/>
              <a:stCxn id="3856407" idx="6"/>
              <a:endCxn id="3856410" idx="1"/>
            </p:cNvCxnSpPr>
            <p:nvPr/>
          </p:nvCxnSpPr>
          <p:spPr bwMode="auto">
            <a:xfrm flipV="1">
              <a:off x="2864" y="2594"/>
              <a:ext cx="620" cy="412"/>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19" name="AutoShape 35"/>
            <p:cNvCxnSpPr>
              <a:cxnSpLocks noChangeShapeType="1"/>
              <a:stCxn id="3856408" idx="6"/>
              <a:endCxn id="3856411" idx="1"/>
            </p:cNvCxnSpPr>
            <p:nvPr/>
          </p:nvCxnSpPr>
          <p:spPr bwMode="auto">
            <a:xfrm flipV="1">
              <a:off x="2857" y="3099"/>
              <a:ext cx="628" cy="444"/>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20" name="AutoShape 36"/>
            <p:cNvCxnSpPr>
              <a:cxnSpLocks noChangeShapeType="1"/>
              <a:stCxn id="3856408" idx="6"/>
              <a:endCxn id="3856410" idx="1"/>
            </p:cNvCxnSpPr>
            <p:nvPr/>
          </p:nvCxnSpPr>
          <p:spPr bwMode="auto">
            <a:xfrm flipV="1">
              <a:off x="2857" y="2594"/>
              <a:ext cx="627" cy="949"/>
            </a:xfrm>
            <a:prstGeom prst="straightConnector1">
              <a:avLst/>
            </a:prstGeom>
            <a:noFill/>
            <a:ln w="127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56421" name="Rectangle 37"/>
            <p:cNvSpPr>
              <a:spLocks noChangeArrowheads="1"/>
            </p:cNvSpPr>
            <p:nvPr/>
          </p:nvSpPr>
          <p:spPr bwMode="auto">
            <a:xfrm>
              <a:off x="3492" y="1668"/>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22" name="Oval 38"/>
            <p:cNvSpPr>
              <a:spLocks noChangeArrowheads="1"/>
            </p:cNvSpPr>
            <p:nvPr/>
          </p:nvSpPr>
          <p:spPr bwMode="auto">
            <a:xfrm>
              <a:off x="2699" y="1499"/>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3856423" name="AutoShape 39"/>
            <p:cNvCxnSpPr>
              <a:cxnSpLocks noChangeShapeType="1"/>
              <a:stCxn id="3856422" idx="6"/>
              <a:endCxn id="3856421" idx="1"/>
            </p:cNvCxnSpPr>
            <p:nvPr/>
          </p:nvCxnSpPr>
          <p:spPr bwMode="auto">
            <a:xfrm>
              <a:off x="2857" y="1575"/>
              <a:ext cx="629" cy="173"/>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24" name="AutoShape 40"/>
            <p:cNvCxnSpPr>
              <a:cxnSpLocks noChangeShapeType="1"/>
              <a:stCxn id="3856406" idx="6"/>
              <a:endCxn id="3856421" idx="1"/>
            </p:cNvCxnSpPr>
            <p:nvPr/>
          </p:nvCxnSpPr>
          <p:spPr bwMode="auto">
            <a:xfrm flipV="1">
              <a:off x="2864" y="1748"/>
              <a:ext cx="622" cy="770"/>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25" name="AutoShape 41"/>
            <p:cNvCxnSpPr>
              <a:cxnSpLocks noChangeShapeType="1"/>
              <a:stCxn id="3856422" idx="6"/>
              <a:endCxn id="3856411" idx="1"/>
            </p:cNvCxnSpPr>
            <p:nvPr/>
          </p:nvCxnSpPr>
          <p:spPr bwMode="auto">
            <a:xfrm>
              <a:off x="2857" y="1575"/>
              <a:ext cx="628" cy="1524"/>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56426" name="Group 42"/>
          <p:cNvGrpSpPr>
            <a:grpSpLocks/>
          </p:cNvGrpSpPr>
          <p:nvPr/>
        </p:nvGrpSpPr>
        <p:grpSpPr bwMode="auto">
          <a:xfrm>
            <a:off x="6389688" y="2325688"/>
            <a:ext cx="1514475" cy="3178175"/>
            <a:chOff x="4025" y="1465"/>
            <a:chExt cx="954" cy="2002"/>
          </a:xfrm>
        </p:grpSpPr>
        <p:sp>
          <p:nvSpPr>
            <p:cNvPr id="3856427" name="Oval 43"/>
            <p:cNvSpPr>
              <a:spLocks noChangeArrowheads="1"/>
            </p:cNvSpPr>
            <p:nvPr/>
          </p:nvSpPr>
          <p:spPr bwMode="auto">
            <a:xfrm>
              <a:off x="4025" y="1465"/>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28" name="Oval 44"/>
            <p:cNvSpPr>
              <a:spLocks noChangeArrowheads="1"/>
            </p:cNvSpPr>
            <p:nvPr/>
          </p:nvSpPr>
          <p:spPr bwMode="auto">
            <a:xfrm>
              <a:off x="4034" y="2050"/>
              <a:ext cx="152" cy="152"/>
            </a:xfrm>
            <a:prstGeom prst="ellipse">
              <a:avLst/>
            </a:prstGeom>
            <a:solidFill>
              <a:srgbClr val="91BE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29" name="Oval 45"/>
            <p:cNvSpPr>
              <a:spLocks noChangeArrowheads="1"/>
            </p:cNvSpPr>
            <p:nvPr/>
          </p:nvSpPr>
          <p:spPr bwMode="auto">
            <a:xfrm>
              <a:off x="4026" y="2586"/>
              <a:ext cx="152" cy="152"/>
            </a:xfrm>
            <a:prstGeom prst="ellipse">
              <a:avLst/>
            </a:prstGeom>
            <a:solidFill>
              <a:srgbClr val="91BE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30" name="Oval 46"/>
            <p:cNvSpPr>
              <a:spLocks noChangeArrowheads="1"/>
            </p:cNvSpPr>
            <p:nvPr/>
          </p:nvSpPr>
          <p:spPr bwMode="auto">
            <a:xfrm>
              <a:off x="4027" y="3315"/>
              <a:ext cx="152" cy="152"/>
            </a:xfrm>
            <a:prstGeom prst="ellipse">
              <a:avLst/>
            </a:prstGeom>
            <a:solidFill>
              <a:srgbClr val="91BE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31" name="Rectangle 47"/>
            <p:cNvSpPr>
              <a:spLocks noChangeArrowheads="1"/>
            </p:cNvSpPr>
            <p:nvPr/>
          </p:nvSpPr>
          <p:spPr bwMode="auto">
            <a:xfrm>
              <a:off x="4817" y="1881"/>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32" name="Rectangle 48"/>
            <p:cNvSpPr>
              <a:spLocks noChangeArrowheads="1"/>
            </p:cNvSpPr>
            <p:nvPr/>
          </p:nvSpPr>
          <p:spPr bwMode="auto">
            <a:xfrm>
              <a:off x="4818" y="2362"/>
              <a:ext cx="160" cy="160"/>
            </a:xfrm>
            <a:prstGeom prst="rect">
              <a:avLst/>
            </a:prstGeom>
            <a:solidFill>
              <a:srgbClr val="FFA7C4"/>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33" name="Rectangle 49"/>
            <p:cNvSpPr>
              <a:spLocks noChangeArrowheads="1"/>
            </p:cNvSpPr>
            <p:nvPr/>
          </p:nvSpPr>
          <p:spPr bwMode="auto">
            <a:xfrm>
              <a:off x="4819" y="2867"/>
              <a:ext cx="160" cy="160"/>
            </a:xfrm>
            <a:prstGeom prst="rect">
              <a:avLst/>
            </a:prstGeom>
            <a:solidFill>
              <a:srgbClr val="FFA7C4"/>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3856434" name="AutoShape 50"/>
            <p:cNvCxnSpPr>
              <a:cxnSpLocks noChangeShapeType="1"/>
              <a:stCxn id="3856427" idx="6"/>
              <a:endCxn id="3856431" idx="1"/>
            </p:cNvCxnSpPr>
            <p:nvPr/>
          </p:nvCxnSpPr>
          <p:spPr bwMode="auto">
            <a:xfrm>
              <a:off x="4183" y="1541"/>
              <a:ext cx="628" cy="420"/>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35" name="AutoShape 51"/>
            <p:cNvCxnSpPr>
              <a:cxnSpLocks noChangeShapeType="1"/>
              <a:stCxn id="3856427" idx="6"/>
              <a:endCxn id="3856432" idx="1"/>
            </p:cNvCxnSpPr>
            <p:nvPr/>
          </p:nvCxnSpPr>
          <p:spPr bwMode="auto">
            <a:xfrm>
              <a:off x="4183" y="1541"/>
              <a:ext cx="629" cy="901"/>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36" name="AutoShape 52"/>
            <p:cNvCxnSpPr>
              <a:cxnSpLocks noChangeShapeType="1"/>
              <a:stCxn id="3856428" idx="6"/>
              <a:endCxn id="3856431" idx="1"/>
            </p:cNvCxnSpPr>
            <p:nvPr/>
          </p:nvCxnSpPr>
          <p:spPr bwMode="auto">
            <a:xfrm flipV="1">
              <a:off x="4192" y="1961"/>
              <a:ext cx="619" cy="165"/>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37" name="AutoShape 53"/>
            <p:cNvCxnSpPr>
              <a:cxnSpLocks noChangeShapeType="1"/>
              <a:stCxn id="3856428" idx="6"/>
              <a:endCxn id="3856432" idx="1"/>
            </p:cNvCxnSpPr>
            <p:nvPr/>
          </p:nvCxnSpPr>
          <p:spPr bwMode="auto">
            <a:xfrm>
              <a:off x="4192" y="2126"/>
              <a:ext cx="620" cy="316"/>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38" name="AutoShape 54"/>
            <p:cNvCxnSpPr>
              <a:cxnSpLocks noChangeShapeType="1"/>
              <a:stCxn id="3856428" idx="6"/>
              <a:endCxn id="3856433" idx="1"/>
            </p:cNvCxnSpPr>
            <p:nvPr/>
          </p:nvCxnSpPr>
          <p:spPr bwMode="auto">
            <a:xfrm>
              <a:off x="4192" y="2126"/>
              <a:ext cx="621" cy="821"/>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39" name="AutoShape 55"/>
            <p:cNvCxnSpPr>
              <a:cxnSpLocks noChangeShapeType="1"/>
              <a:stCxn id="3856429" idx="6"/>
              <a:endCxn id="3856433" idx="1"/>
            </p:cNvCxnSpPr>
            <p:nvPr/>
          </p:nvCxnSpPr>
          <p:spPr bwMode="auto">
            <a:xfrm>
              <a:off x="4184" y="2662"/>
              <a:ext cx="629" cy="285"/>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40" name="AutoShape 56"/>
            <p:cNvCxnSpPr>
              <a:cxnSpLocks noChangeShapeType="1"/>
              <a:stCxn id="3856429" idx="6"/>
              <a:endCxn id="3856432" idx="1"/>
            </p:cNvCxnSpPr>
            <p:nvPr/>
          </p:nvCxnSpPr>
          <p:spPr bwMode="auto">
            <a:xfrm flipV="1">
              <a:off x="4184" y="2442"/>
              <a:ext cx="628" cy="220"/>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41" name="AutoShape 57"/>
            <p:cNvCxnSpPr>
              <a:cxnSpLocks noChangeShapeType="1"/>
              <a:stCxn id="3856430" idx="6"/>
              <a:endCxn id="3856433" idx="1"/>
            </p:cNvCxnSpPr>
            <p:nvPr/>
          </p:nvCxnSpPr>
          <p:spPr bwMode="auto">
            <a:xfrm flipV="1">
              <a:off x="4185" y="2947"/>
              <a:ext cx="628" cy="444"/>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42" name="AutoShape 58"/>
            <p:cNvCxnSpPr>
              <a:cxnSpLocks noChangeShapeType="1"/>
              <a:stCxn id="3856430" idx="6"/>
              <a:endCxn id="3856432" idx="1"/>
            </p:cNvCxnSpPr>
            <p:nvPr/>
          </p:nvCxnSpPr>
          <p:spPr bwMode="auto">
            <a:xfrm flipV="1">
              <a:off x="4185" y="2442"/>
              <a:ext cx="627" cy="94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56443" name="Group 59"/>
          <p:cNvGrpSpPr>
            <a:grpSpLocks/>
          </p:cNvGrpSpPr>
          <p:nvPr/>
        </p:nvGrpSpPr>
        <p:grpSpPr bwMode="auto">
          <a:xfrm>
            <a:off x="2438400" y="2500313"/>
            <a:ext cx="3095625" cy="3124200"/>
            <a:chOff x="1536" y="1575"/>
            <a:chExt cx="1950" cy="1968"/>
          </a:xfrm>
        </p:grpSpPr>
        <p:cxnSp>
          <p:nvCxnSpPr>
            <p:cNvPr id="3856444" name="AutoShape 60"/>
            <p:cNvCxnSpPr>
              <a:cxnSpLocks noChangeShapeType="1"/>
              <a:stCxn id="3856392" idx="3"/>
              <a:endCxn id="3856421" idx="1"/>
            </p:cNvCxnSpPr>
            <p:nvPr/>
          </p:nvCxnSpPr>
          <p:spPr bwMode="auto">
            <a:xfrm flipV="1">
              <a:off x="2334" y="1748"/>
              <a:ext cx="1152" cy="196"/>
            </a:xfrm>
            <a:prstGeom prst="straightConnector1">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45" name="AutoShape 61"/>
            <p:cNvCxnSpPr>
              <a:cxnSpLocks noChangeShapeType="1"/>
              <a:stCxn id="3856394" idx="3"/>
              <a:endCxn id="3856411" idx="1"/>
            </p:cNvCxnSpPr>
            <p:nvPr/>
          </p:nvCxnSpPr>
          <p:spPr bwMode="auto">
            <a:xfrm flipV="1">
              <a:off x="2336" y="3099"/>
              <a:ext cx="1149" cy="87"/>
            </a:xfrm>
            <a:prstGeom prst="straightConnector1">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46" name="AutoShape 62"/>
            <p:cNvCxnSpPr>
              <a:cxnSpLocks noChangeShapeType="1"/>
              <a:stCxn id="3856388" idx="6"/>
              <a:endCxn id="3856422" idx="2"/>
            </p:cNvCxnSpPr>
            <p:nvPr/>
          </p:nvCxnSpPr>
          <p:spPr bwMode="auto">
            <a:xfrm flipV="1">
              <a:off x="1550" y="1575"/>
              <a:ext cx="1143" cy="237"/>
            </a:xfrm>
            <a:prstGeom prst="straightConnector1">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47" name="AutoShape 63"/>
            <p:cNvCxnSpPr>
              <a:cxnSpLocks noChangeShapeType="1"/>
              <a:stCxn id="3856389" idx="6"/>
              <a:endCxn id="3856406" idx="2"/>
            </p:cNvCxnSpPr>
            <p:nvPr/>
          </p:nvCxnSpPr>
          <p:spPr bwMode="auto">
            <a:xfrm>
              <a:off x="1543" y="2349"/>
              <a:ext cx="1157" cy="169"/>
            </a:xfrm>
            <a:prstGeom prst="straightConnector1">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48" name="AutoShape 64"/>
            <p:cNvCxnSpPr>
              <a:cxnSpLocks noChangeShapeType="1"/>
              <a:stCxn id="3856391" idx="6"/>
              <a:endCxn id="3856408" idx="2"/>
            </p:cNvCxnSpPr>
            <p:nvPr/>
          </p:nvCxnSpPr>
          <p:spPr bwMode="auto">
            <a:xfrm>
              <a:off x="1536" y="3374"/>
              <a:ext cx="1157" cy="169"/>
            </a:xfrm>
            <a:prstGeom prst="straightConnector1">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56449" name="Group 65"/>
          <p:cNvGrpSpPr>
            <a:grpSpLocks/>
          </p:cNvGrpSpPr>
          <p:nvPr/>
        </p:nvGrpSpPr>
        <p:grpSpPr bwMode="auto">
          <a:xfrm>
            <a:off x="4535488" y="2446338"/>
            <a:ext cx="3101975" cy="666750"/>
            <a:chOff x="2857" y="1541"/>
            <a:chExt cx="1954" cy="420"/>
          </a:xfrm>
        </p:grpSpPr>
        <p:cxnSp>
          <p:nvCxnSpPr>
            <p:cNvPr id="3856450" name="AutoShape 66"/>
            <p:cNvCxnSpPr>
              <a:cxnSpLocks noChangeShapeType="1"/>
              <a:stCxn id="3856422" idx="6"/>
              <a:endCxn id="3856427" idx="2"/>
            </p:cNvCxnSpPr>
            <p:nvPr/>
          </p:nvCxnSpPr>
          <p:spPr bwMode="auto">
            <a:xfrm flipV="1">
              <a:off x="2857" y="1541"/>
              <a:ext cx="1162" cy="34"/>
            </a:xfrm>
            <a:prstGeom prst="straightConnector1">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51" name="AutoShape 67"/>
            <p:cNvCxnSpPr>
              <a:cxnSpLocks noChangeShapeType="1"/>
              <a:stCxn id="3856421" idx="3"/>
              <a:endCxn id="3856431" idx="1"/>
            </p:cNvCxnSpPr>
            <p:nvPr/>
          </p:nvCxnSpPr>
          <p:spPr bwMode="auto">
            <a:xfrm>
              <a:off x="3658" y="1748"/>
              <a:ext cx="1153" cy="213"/>
            </a:xfrm>
            <a:prstGeom prst="straightConnector1">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856452" name="Text Box 68"/>
          <p:cNvSpPr txBox="1">
            <a:spLocks noChangeArrowheads="1"/>
          </p:cNvSpPr>
          <p:nvPr/>
        </p:nvSpPr>
        <p:spPr bwMode="auto">
          <a:xfrm>
            <a:off x="2819400" y="1504950"/>
            <a:ext cx="31115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a:t>t</a:t>
            </a:r>
          </a:p>
        </p:txBody>
      </p:sp>
      <p:sp>
        <p:nvSpPr>
          <p:cNvPr id="3856453" name="Text Box 69"/>
          <p:cNvSpPr txBox="1">
            <a:spLocks noChangeArrowheads="1"/>
          </p:cNvSpPr>
          <p:nvPr/>
        </p:nvSpPr>
        <p:spPr bwMode="auto">
          <a:xfrm>
            <a:off x="4572000" y="1493838"/>
            <a:ext cx="847725"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a:t>t+1</a:t>
            </a:r>
          </a:p>
        </p:txBody>
      </p:sp>
      <p:sp>
        <p:nvSpPr>
          <p:cNvPr id="3856454" name="Text Box 70"/>
          <p:cNvSpPr txBox="1">
            <a:spLocks noChangeArrowheads="1"/>
          </p:cNvSpPr>
          <p:nvPr/>
        </p:nvSpPr>
        <p:spPr bwMode="auto">
          <a:xfrm>
            <a:off x="6846888" y="1495425"/>
            <a:ext cx="847725"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a:t>t+2</a:t>
            </a:r>
          </a:p>
        </p:txBody>
      </p:sp>
      <p:sp>
        <p:nvSpPr>
          <p:cNvPr id="2" name="TextBox 1"/>
          <p:cNvSpPr txBox="1"/>
          <p:nvPr/>
        </p:nvSpPr>
        <p:spPr>
          <a:xfrm>
            <a:off x="1030511" y="5965375"/>
            <a:ext cx="7281160" cy="707886"/>
          </a:xfrm>
          <a:prstGeom prst="rect">
            <a:avLst/>
          </a:prstGeom>
          <a:noFill/>
        </p:spPr>
        <p:txBody>
          <a:bodyPr wrap="square" rtlCol="0">
            <a:spAutoFit/>
          </a:bodyPr>
          <a:lstStyle/>
          <a:p>
            <a:pPr algn="l"/>
            <a:r>
              <a:rPr lang="en-US" sz="2000" i="0" dirty="0"/>
              <a:t>The assignment of drivers to loads evolves over time, with new loads being called in, along with updates to the status of a driver.</a:t>
            </a:r>
          </a:p>
        </p:txBody>
      </p:sp>
    </p:spTree>
    <p:extLst>
      <p:ext uri="{BB962C8B-B14F-4D97-AF65-F5344CB8AC3E}">
        <p14:creationId xmlns:p14="http://schemas.microsoft.com/office/powerpoint/2010/main" val="3877401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856443"/>
                                        </p:tgtEl>
                                        <p:attrNameLst>
                                          <p:attrName>style.visibility</p:attrName>
                                        </p:attrNameLst>
                                      </p:cBhvr>
                                      <p:to>
                                        <p:strVal val="visible"/>
                                      </p:to>
                                    </p:set>
                                    <p:animEffect transition="in" filter="wipe(left)">
                                      <p:cBhvr>
                                        <p:cTn id="7" dur="500"/>
                                        <p:tgtEl>
                                          <p:spTgt spid="385644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856453"/>
                                        </p:tgtEl>
                                        <p:attrNameLst>
                                          <p:attrName>style.visibility</p:attrName>
                                        </p:attrNameLst>
                                      </p:cBhvr>
                                      <p:to>
                                        <p:strVal val="visible"/>
                                      </p:to>
                                    </p:set>
                                    <p:animEffect transition="in" filter="dissolve">
                                      <p:cBhvr>
                                        <p:cTn id="10" dur="500"/>
                                        <p:tgtEl>
                                          <p:spTgt spid="3856453"/>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3856404"/>
                                        </p:tgtEl>
                                        <p:attrNameLst>
                                          <p:attrName>style.visibility</p:attrName>
                                        </p:attrNameLst>
                                      </p:cBhvr>
                                      <p:to>
                                        <p:strVal val="visible"/>
                                      </p:to>
                                    </p:set>
                                    <p:animEffect transition="in" filter="dissolve">
                                      <p:cBhvr>
                                        <p:cTn id="14" dur="500"/>
                                        <p:tgtEl>
                                          <p:spTgt spid="385640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3856449"/>
                                        </p:tgtEl>
                                        <p:attrNameLst>
                                          <p:attrName>style.visibility</p:attrName>
                                        </p:attrNameLst>
                                      </p:cBhvr>
                                      <p:to>
                                        <p:strVal val="visible"/>
                                      </p:to>
                                    </p:set>
                                    <p:animEffect transition="in" filter="wipe(left)">
                                      <p:cBhvr>
                                        <p:cTn id="19" dur="500"/>
                                        <p:tgtEl>
                                          <p:spTgt spid="385644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856454"/>
                                        </p:tgtEl>
                                        <p:attrNameLst>
                                          <p:attrName>style.visibility</p:attrName>
                                        </p:attrNameLst>
                                      </p:cBhvr>
                                      <p:to>
                                        <p:strVal val="visible"/>
                                      </p:to>
                                    </p:set>
                                    <p:animEffect transition="in" filter="dissolve">
                                      <p:cBhvr>
                                        <p:cTn id="22" dur="500"/>
                                        <p:tgtEl>
                                          <p:spTgt spid="3856454"/>
                                        </p:tgtEl>
                                      </p:cBhvr>
                                    </p:animEffect>
                                  </p:childTnLst>
                                </p:cTn>
                              </p:par>
                            </p:childTnLst>
                          </p:cTn>
                        </p:par>
                        <p:par>
                          <p:cTn id="23" fill="hold" nodeType="afterGroup">
                            <p:stCondLst>
                              <p:cond delay="500"/>
                            </p:stCondLst>
                            <p:childTnLst>
                              <p:par>
                                <p:cTn id="24" presetID="9" presetClass="entr" presetSubtype="0" fill="hold" nodeType="afterEffect">
                                  <p:stCondLst>
                                    <p:cond delay="0"/>
                                  </p:stCondLst>
                                  <p:childTnLst>
                                    <p:set>
                                      <p:cBhvr>
                                        <p:cTn id="25" dur="1" fill="hold">
                                          <p:stCondLst>
                                            <p:cond delay="0"/>
                                          </p:stCondLst>
                                        </p:cTn>
                                        <p:tgtEl>
                                          <p:spTgt spid="3856426"/>
                                        </p:tgtEl>
                                        <p:attrNameLst>
                                          <p:attrName>style.visibility</p:attrName>
                                        </p:attrNameLst>
                                      </p:cBhvr>
                                      <p:to>
                                        <p:strVal val="visible"/>
                                      </p:to>
                                    </p:set>
                                    <p:animEffect transition="in" filter="dissolve">
                                      <p:cBhvr>
                                        <p:cTn id="26" dur="500"/>
                                        <p:tgtEl>
                                          <p:spTgt spid="3856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6453" grpId="0"/>
      <p:bldP spid="38564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60" y="11176"/>
            <a:ext cx="9196229" cy="68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type="none" w="med" len="lg"/>
              </a14:hiddenLine>
            </a:ext>
          </a:extLst>
        </p:spPr>
      </p:pic>
      <p:pic>
        <p:nvPicPr>
          <p:cNvPr id="20"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805" b="8272"/>
          <a:stretch/>
        </p:blipFill>
        <p:spPr bwMode="auto">
          <a:xfrm>
            <a:off x="469898" y="1359188"/>
            <a:ext cx="2405829" cy="171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900" y="3763261"/>
            <a:ext cx="1917699" cy="29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9178" y="635288"/>
            <a:ext cx="1491052" cy="1722905"/>
          </a:xfrm>
          <a:prstGeom prst="rect">
            <a:avLst/>
          </a:prstGeom>
        </p:spPr>
      </p:pic>
      <p:pic>
        <p:nvPicPr>
          <p:cNvPr id="2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07100" y="4579936"/>
            <a:ext cx="2768600" cy="197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801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7129" y="2216294"/>
            <a:ext cx="2279650" cy="170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95557" y="114300"/>
            <a:ext cx="8280143" cy="646331"/>
          </a:xfrm>
          <a:prstGeom prst="rect">
            <a:avLst/>
          </a:prstGeom>
          <a:noFill/>
        </p:spPr>
        <p:txBody>
          <a:bodyPr wrap="square" rtlCol="0">
            <a:spAutoFit/>
          </a:bodyPr>
          <a:lstStyle/>
          <a:p>
            <a:r>
              <a:rPr lang="en-US" sz="3600" i="0" dirty="0"/>
              <a:t>An energy generation portfolio </a:t>
            </a:r>
          </a:p>
        </p:txBody>
      </p:sp>
      <p:pic>
        <p:nvPicPr>
          <p:cNvPr id="59802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76729" y="4464542"/>
            <a:ext cx="1952625" cy="1472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80200" y="2686866"/>
            <a:ext cx="2238631" cy="1076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543435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function approximations</a:t>
            </a:r>
          </a:p>
        </p:txBody>
      </p:sp>
      <p:sp>
        <p:nvSpPr>
          <p:cNvPr id="3" name="Content Placeholder 2"/>
          <p:cNvSpPr>
            <a:spLocks noGrp="1"/>
          </p:cNvSpPr>
          <p:nvPr>
            <p:ph idx="1"/>
          </p:nvPr>
        </p:nvSpPr>
        <p:spPr/>
        <p:txBody>
          <a:bodyPr/>
          <a:lstStyle/>
          <a:p>
            <a:r>
              <a:rPr lang="en-US" dirty="0"/>
              <a:t>A purely myopic policy would solve this problem using</a:t>
            </a:r>
          </a:p>
          <a:p>
            <a:endParaRPr lang="en-US" dirty="0"/>
          </a:p>
          <a:p>
            <a:endParaRPr lang="en-US" dirty="0"/>
          </a:p>
          <a:p>
            <a:pPr marL="457200" lvl="1" indent="0">
              <a:buNone/>
            </a:pPr>
            <a:r>
              <a:rPr lang="en-US" dirty="0"/>
              <a:t>where</a:t>
            </a:r>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r>
              <a:rPr lang="en-US" dirty="0"/>
              <a:t>What if a load it not assigned to any driver, and has been delayed for a while?  This model ignores the fact that we eventually have to assign someone to the load.</a:t>
            </a:r>
          </a:p>
        </p:txBody>
      </p:sp>
      <p:graphicFrame>
        <p:nvGraphicFramePr>
          <p:cNvPr id="5" name="Object 4"/>
          <p:cNvGraphicFramePr>
            <a:graphicFrameLocks noChangeAspect="1"/>
          </p:cNvGraphicFramePr>
          <p:nvPr>
            <p:extLst/>
          </p:nvPr>
        </p:nvGraphicFramePr>
        <p:xfrm>
          <a:off x="2211204" y="3681412"/>
          <a:ext cx="5706608" cy="1326017"/>
        </p:xfrm>
        <a:graphic>
          <a:graphicData uri="http://schemas.openxmlformats.org/presentationml/2006/ole">
            <mc:AlternateContent xmlns:mc="http://schemas.openxmlformats.org/markup-compatibility/2006">
              <mc:Choice xmlns:v="urn:schemas-microsoft-com:vml" Requires="v">
                <p:oleObj spid="_x0000_s2220388" name="Equation" r:id="rId4" imgW="3060360" imgH="711000" progId="Equation.DSMT4">
                  <p:embed/>
                </p:oleObj>
              </mc:Choice>
              <mc:Fallback>
                <p:oleObj name="Equation" r:id="rId4" imgW="3060360" imgH="711000" progId="Equation.DSMT4">
                  <p:embed/>
                  <p:pic>
                    <p:nvPicPr>
                      <p:cNvPr id="5" name="Object 4"/>
                      <p:cNvPicPr/>
                      <p:nvPr/>
                    </p:nvPicPr>
                    <p:blipFill>
                      <a:blip r:embed="rId5"/>
                      <a:stretch>
                        <a:fillRect/>
                      </a:stretch>
                    </p:blipFill>
                    <p:spPr>
                      <a:xfrm>
                        <a:off x="2211204" y="3681412"/>
                        <a:ext cx="5706608" cy="1326017"/>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3206750" y="2089150"/>
          <a:ext cx="2773363" cy="1095375"/>
        </p:xfrm>
        <a:graphic>
          <a:graphicData uri="http://schemas.openxmlformats.org/presentationml/2006/ole">
            <mc:AlternateContent xmlns:mc="http://schemas.openxmlformats.org/markup-compatibility/2006">
              <mc:Choice xmlns:v="urn:schemas-microsoft-com:vml" Requires="v">
                <p:oleObj spid="_x0000_s2220389" name="Equation" r:id="rId6" imgW="1091726" imgH="431613" progId="Equation.DSMT4">
                  <p:embed/>
                </p:oleObj>
              </mc:Choice>
              <mc:Fallback>
                <p:oleObj name="Equation" r:id="rId6" imgW="1091726" imgH="431613" progId="Equation.DSMT4">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6750" y="2089150"/>
                        <a:ext cx="2773363"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66645815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function approximations</a:t>
            </a:r>
          </a:p>
        </p:txBody>
      </p:sp>
      <p:sp>
        <p:nvSpPr>
          <p:cNvPr id="3" name="Content Placeholder 2"/>
          <p:cNvSpPr>
            <a:spLocks noGrp="1"/>
          </p:cNvSpPr>
          <p:nvPr>
            <p:ph idx="1"/>
          </p:nvPr>
        </p:nvSpPr>
        <p:spPr/>
        <p:txBody>
          <a:bodyPr/>
          <a:lstStyle/>
          <a:p>
            <a:r>
              <a:rPr lang="en-US" dirty="0"/>
              <a:t>We can minimize delayed loads by solving a modified objective function:</a:t>
            </a:r>
          </a:p>
          <a:p>
            <a:endParaRPr lang="en-US" dirty="0"/>
          </a:p>
          <a:p>
            <a:endParaRPr lang="en-US" dirty="0"/>
          </a:p>
          <a:p>
            <a:pPr marL="457200" lvl="1" indent="0">
              <a:buNone/>
            </a:pPr>
            <a:r>
              <a:rPr lang="en-US" dirty="0"/>
              <a:t>where</a:t>
            </a:r>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r>
              <a:rPr lang="en-US" dirty="0"/>
              <a:t>We refer to our modified objective function as a </a:t>
            </a:r>
            <a:r>
              <a:rPr lang="en-US" i="1" dirty="0"/>
              <a:t>cost function approximation</a:t>
            </a:r>
            <a:r>
              <a:rPr lang="en-US" dirty="0"/>
              <a:t>.</a:t>
            </a:r>
          </a:p>
        </p:txBody>
      </p:sp>
      <p:graphicFrame>
        <p:nvGraphicFramePr>
          <p:cNvPr id="7" name="Object 6"/>
          <p:cNvGraphicFramePr>
            <a:graphicFrameLocks noChangeAspect="1"/>
          </p:cNvGraphicFramePr>
          <p:nvPr>
            <p:extLst/>
          </p:nvPr>
        </p:nvGraphicFramePr>
        <p:xfrm>
          <a:off x="2170177" y="3776510"/>
          <a:ext cx="5564188" cy="850900"/>
        </p:xfrm>
        <a:graphic>
          <a:graphicData uri="http://schemas.openxmlformats.org/presentationml/2006/ole">
            <mc:AlternateContent xmlns:mc="http://schemas.openxmlformats.org/markup-compatibility/2006">
              <mc:Choice xmlns:v="urn:schemas-microsoft-com:vml" Requires="v">
                <p:oleObj spid="_x0000_s2221412" name="Equation" r:id="rId4" imgW="2984400" imgH="457200" progId="Equation.DSMT4">
                  <p:embed/>
                </p:oleObj>
              </mc:Choice>
              <mc:Fallback>
                <p:oleObj name="Equation" r:id="rId4" imgW="2984400" imgH="457200" progId="Equation.DSMT4">
                  <p:embed/>
                  <p:pic>
                    <p:nvPicPr>
                      <p:cNvPr id="7"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0177" y="3776510"/>
                        <a:ext cx="556418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nvPr>
        </p:nvGraphicFramePr>
        <p:xfrm>
          <a:off x="3205163" y="2089150"/>
          <a:ext cx="4030662" cy="1095375"/>
        </p:xfrm>
        <a:graphic>
          <a:graphicData uri="http://schemas.openxmlformats.org/presentationml/2006/ole">
            <mc:AlternateContent xmlns:mc="http://schemas.openxmlformats.org/markup-compatibility/2006">
              <mc:Choice xmlns:v="urn:schemas-microsoft-com:vml" Requires="v">
                <p:oleObj spid="_x0000_s2221413" name="Equation" r:id="rId6" imgW="1587500" imgH="431800" progId="Equation.DSMT4">
                  <p:embed/>
                </p:oleObj>
              </mc:Choice>
              <mc:Fallback>
                <p:oleObj name="Equation" r:id="rId6" imgW="1587500" imgH="431800" progId="Equation.DSMT4">
                  <p:embed/>
                  <p:pic>
                    <p:nvPicPr>
                      <p:cNvPr id="9"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5163" y="2089150"/>
                        <a:ext cx="4030662"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04045080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function approximations</a:t>
            </a:r>
          </a:p>
        </p:txBody>
      </p:sp>
      <p:sp>
        <p:nvSpPr>
          <p:cNvPr id="3" name="Content Placeholder 2"/>
          <p:cNvSpPr>
            <a:spLocks noGrp="1"/>
          </p:cNvSpPr>
          <p:nvPr>
            <p:ph idx="1"/>
          </p:nvPr>
        </p:nvSpPr>
        <p:spPr/>
        <p:txBody>
          <a:bodyPr/>
          <a:lstStyle/>
          <a:p>
            <a:r>
              <a:rPr lang="en-US" dirty="0"/>
              <a:t>We now have to tune our policy, which we define as:</a:t>
            </a:r>
          </a:p>
          <a:p>
            <a:endParaRPr lang="en-US" dirty="0"/>
          </a:p>
          <a:p>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r>
              <a:rPr lang="en-US" dirty="0"/>
              <a:t>We can now optimize    , another form of  </a:t>
            </a:r>
            <a:r>
              <a:rPr lang="en-US" i="1" dirty="0"/>
              <a:t>policy search, </a:t>
            </a:r>
            <a:r>
              <a:rPr lang="en-US" dirty="0"/>
              <a:t>by solving</a:t>
            </a:r>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p:txBody>
      </p:sp>
      <p:graphicFrame>
        <p:nvGraphicFramePr>
          <p:cNvPr id="4" name="Object 3"/>
          <p:cNvGraphicFramePr>
            <a:graphicFrameLocks noChangeAspect="1"/>
          </p:cNvGraphicFramePr>
          <p:nvPr>
            <p:extLst/>
          </p:nvPr>
        </p:nvGraphicFramePr>
        <p:xfrm>
          <a:off x="723900" y="2089150"/>
          <a:ext cx="6513513" cy="1095375"/>
        </p:xfrm>
        <a:graphic>
          <a:graphicData uri="http://schemas.openxmlformats.org/presentationml/2006/ole">
            <mc:AlternateContent xmlns:mc="http://schemas.openxmlformats.org/markup-compatibility/2006">
              <mc:Choice xmlns:v="urn:schemas-microsoft-com:vml" Requires="v">
                <p:oleObj spid="_x0000_s2222967" name="Equation" r:id="rId4" imgW="2565400" imgH="431800" progId="Equation.DSMT4">
                  <p:embed/>
                </p:oleObj>
              </mc:Choice>
              <mc:Fallback>
                <p:oleObj name="Equation" r:id="rId4" imgW="2565400" imgH="431800" progId="Equation.DSMT4">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 y="2089150"/>
                        <a:ext cx="6513513"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nvPr>
        </p:nvGraphicFramePr>
        <p:xfrm>
          <a:off x="1743075" y="5253934"/>
          <a:ext cx="4775200" cy="931862"/>
        </p:xfrm>
        <a:graphic>
          <a:graphicData uri="http://schemas.openxmlformats.org/presentationml/2006/ole">
            <mc:AlternateContent xmlns:mc="http://schemas.openxmlformats.org/markup-compatibility/2006">
              <mc:Choice xmlns:v="urn:schemas-microsoft-com:vml" Requires="v">
                <p:oleObj spid="_x0000_s2222968" name="Equation" r:id="rId6" imgW="2209680" imgH="431640" progId="Equation.DSMT4">
                  <p:embed/>
                </p:oleObj>
              </mc:Choice>
              <mc:Fallback>
                <p:oleObj name="Equation" r:id="rId6" imgW="2209680" imgH="431640" progId="Equation.DSMT4">
                  <p:embed/>
                  <p:pic>
                    <p:nvPicPr>
                      <p:cNvPr id="8" name="Object 7"/>
                      <p:cNvPicPr>
                        <a:picLocks noChangeAspect="1" noChangeArrowheads="1"/>
                      </p:cNvPicPr>
                      <p:nvPr/>
                    </p:nvPicPr>
                    <p:blipFill>
                      <a:blip r:embed="rId7"/>
                      <a:srcRect/>
                      <a:stretch>
                        <a:fillRect/>
                      </a:stretch>
                    </p:blipFill>
                    <p:spPr bwMode="auto">
                      <a:xfrm>
                        <a:off x="1743075" y="5253934"/>
                        <a:ext cx="4775200" cy="931862"/>
                      </a:xfrm>
                      <a:prstGeom prst="rect">
                        <a:avLst/>
                      </a:prstGeom>
                      <a:noFill/>
                      <a:ln>
                        <a:noFill/>
                      </a:ln>
                    </p:spPr>
                  </p:pic>
                </p:oleObj>
              </mc:Fallback>
            </mc:AlternateContent>
          </a:graphicData>
        </a:graphic>
      </p:graphicFrame>
      <p:graphicFrame>
        <p:nvGraphicFramePr>
          <p:cNvPr id="9" name="Object 8"/>
          <p:cNvGraphicFramePr>
            <a:graphicFrameLocks noChangeAspect="1"/>
          </p:cNvGraphicFramePr>
          <p:nvPr>
            <p:extLst/>
          </p:nvPr>
        </p:nvGraphicFramePr>
        <p:xfrm>
          <a:off x="3992563" y="4508682"/>
          <a:ext cx="236537" cy="331787"/>
        </p:xfrm>
        <a:graphic>
          <a:graphicData uri="http://schemas.openxmlformats.org/presentationml/2006/ole">
            <mc:AlternateContent xmlns:mc="http://schemas.openxmlformats.org/markup-compatibility/2006">
              <mc:Choice xmlns:v="urn:schemas-microsoft-com:vml" Requires="v">
                <p:oleObj spid="_x0000_s2222969" name="Equation" r:id="rId8" imgW="126725" imgH="177415" progId="Equation.DSMT4">
                  <p:embed/>
                </p:oleObj>
              </mc:Choice>
              <mc:Fallback>
                <p:oleObj name="Equation" r:id="rId8" imgW="126725" imgH="177415" progId="Equation.DSMT4">
                  <p:embed/>
                  <p:pic>
                    <p:nvPicPr>
                      <p:cNvPr id="9"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2563" y="4508682"/>
                        <a:ext cx="236537"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oup 6"/>
          <p:cNvGrpSpPr/>
          <p:nvPr/>
        </p:nvGrpSpPr>
        <p:grpSpPr>
          <a:xfrm>
            <a:off x="3992800" y="2215407"/>
            <a:ext cx="3345573" cy="1717322"/>
            <a:chOff x="3992800" y="2215407"/>
            <a:chExt cx="3345573" cy="1717322"/>
          </a:xfrm>
        </p:grpSpPr>
        <p:graphicFrame>
          <p:nvGraphicFramePr>
            <p:cNvPr id="5" name="Object 4"/>
            <p:cNvGraphicFramePr>
              <a:graphicFrameLocks noChangeAspect="1"/>
            </p:cNvGraphicFramePr>
            <p:nvPr>
              <p:extLst/>
            </p:nvPr>
          </p:nvGraphicFramePr>
          <p:xfrm>
            <a:off x="3992800" y="2215407"/>
            <a:ext cx="3345573" cy="1701138"/>
          </p:xfrm>
          <a:graphic>
            <a:graphicData uri="http://schemas.openxmlformats.org/presentationml/2006/ole">
              <mc:AlternateContent xmlns:mc="http://schemas.openxmlformats.org/markup-compatibility/2006">
                <mc:Choice xmlns:v="urn:schemas-microsoft-com:vml" Requires="v">
                  <p:oleObj spid="_x0000_s2222970" name="Equation" r:id="rId10" imgW="749160" imgH="380880" progId="Equation.DSMT4">
                    <p:embed/>
                  </p:oleObj>
                </mc:Choice>
                <mc:Fallback>
                  <p:oleObj name="Equation" r:id="rId10" imgW="749160" imgH="380880" progId="Equation.DSMT4">
                    <p:embed/>
                    <p:pic>
                      <p:nvPicPr>
                        <p:cNvPr id="5" name="Object 4"/>
                        <p:cNvPicPr/>
                        <p:nvPr/>
                      </p:nvPicPr>
                      <p:blipFill>
                        <a:blip r:embed="rId11"/>
                        <a:stretch>
                          <a:fillRect/>
                        </a:stretch>
                      </p:blipFill>
                      <p:spPr>
                        <a:xfrm>
                          <a:off x="3992800" y="2215407"/>
                          <a:ext cx="3345573" cy="1701138"/>
                        </a:xfrm>
                        <a:prstGeom prst="rect">
                          <a:avLst/>
                        </a:prstGeom>
                      </p:spPr>
                    </p:pic>
                  </p:oleObj>
                </mc:Fallback>
              </mc:AlternateContent>
            </a:graphicData>
          </a:graphic>
        </p:graphicFrame>
        <p:graphicFrame>
          <p:nvGraphicFramePr>
            <p:cNvPr id="6" name="Object 5"/>
            <p:cNvGraphicFramePr>
              <a:graphicFrameLocks noChangeAspect="1"/>
            </p:cNvGraphicFramePr>
            <p:nvPr>
              <p:extLst/>
            </p:nvPr>
          </p:nvGraphicFramePr>
          <p:xfrm>
            <a:off x="4802615" y="3442411"/>
            <a:ext cx="1651597" cy="490318"/>
          </p:xfrm>
          <a:graphic>
            <a:graphicData uri="http://schemas.openxmlformats.org/presentationml/2006/ole">
              <mc:AlternateContent xmlns:mc="http://schemas.openxmlformats.org/markup-compatibility/2006">
                <mc:Choice xmlns:v="urn:schemas-microsoft-com:vml" Requires="v">
                  <p:oleObj spid="_x0000_s2222971" name="Equation" r:id="rId12" imgW="812520" imgH="241200" progId="Equation.DSMT4">
                    <p:embed/>
                  </p:oleObj>
                </mc:Choice>
                <mc:Fallback>
                  <p:oleObj name="Equation" r:id="rId12" imgW="812520" imgH="241200" progId="Equation.DSMT4">
                    <p:embed/>
                    <p:pic>
                      <p:nvPicPr>
                        <p:cNvPr id="6" name="Object 5"/>
                        <p:cNvPicPr/>
                        <p:nvPr/>
                      </p:nvPicPr>
                      <p:blipFill>
                        <a:blip r:embed="rId13"/>
                        <a:stretch>
                          <a:fillRect/>
                        </a:stretch>
                      </p:blipFill>
                      <p:spPr>
                        <a:xfrm>
                          <a:off x="4802615" y="3442411"/>
                          <a:ext cx="1651597" cy="490318"/>
                        </a:xfrm>
                        <a:prstGeom prst="rect">
                          <a:avLst/>
                        </a:prstGeom>
                      </p:spPr>
                    </p:pic>
                  </p:oleObj>
                </mc:Fallback>
              </mc:AlternateContent>
            </a:graphicData>
          </a:graphic>
        </p:graphicFrame>
      </p:grpSp>
    </p:spTree>
    <p:extLst>
      <p:ext uri="{BB962C8B-B14F-4D97-AF65-F5344CB8AC3E}">
        <p14:creationId xmlns:p14="http://schemas.microsoft.com/office/powerpoint/2010/main" val="34023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function approximations</a:t>
            </a:r>
          </a:p>
        </p:txBody>
      </p:sp>
      <p:sp>
        <p:nvSpPr>
          <p:cNvPr id="3" name="Content Placeholder 2"/>
          <p:cNvSpPr>
            <a:spLocks noGrp="1"/>
          </p:cNvSpPr>
          <p:nvPr>
            <p:ph idx="1"/>
          </p:nvPr>
        </p:nvSpPr>
        <p:spPr>
          <a:xfrm>
            <a:off x="685800" y="1143000"/>
            <a:ext cx="3940908" cy="4953000"/>
          </a:xfrm>
        </p:spPr>
        <p:txBody>
          <a:bodyPr/>
          <a:lstStyle/>
          <a:p>
            <a:r>
              <a:rPr lang="en-US" dirty="0"/>
              <a:t>Inventory management</a:t>
            </a:r>
          </a:p>
          <a:p>
            <a:pPr lvl="1"/>
            <a:endParaRPr lang="en-US" dirty="0"/>
          </a:p>
          <a:p>
            <a:pPr lvl="1"/>
            <a:r>
              <a:rPr lang="en-US" dirty="0"/>
              <a:t>How much product should I order to anticipate future demands?</a:t>
            </a:r>
          </a:p>
          <a:p>
            <a:pPr lvl="1"/>
            <a:endParaRPr lang="en-US" dirty="0"/>
          </a:p>
          <a:p>
            <a:pPr lvl="1"/>
            <a:r>
              <a:rPr lang="en-US" dirty="0"/>
              <a:t>Need to accommodate different sources of uncertainty.</a:t>
            </a:r>
          </a:p>
          <a:p>
            <a:pPr lvl="2"/>
            <a:r>
              <a:rPr lang="en-US" dirty="0"/>
              <a:t>Market behavior</a:t>
            </a:r>
          </a:p>
          <a:p>
            <a:pPr lvl="2"/>
            <a:r>
              <a:rPr lang="en-US" dirty="0"/>
              <a:t>Transit times</a:t>
            </a:r>
          </a:p>
          <a:p>
            <a:pPr lvl="2"/>
            <a:r>
              <a:rPr lang="en-US" dirty="0"/>
              <a:t>Supplier uncertainty</a:t>
            </a:r>
          </a:p>
          <a:p>
            <a:pPr lvl="2"/>
            <a:r>
              <a:rPr lang="en-US" dirty="0"/>
              <a:t>Product quality</a:t>
            </a:r>
          </a:p>
        </p:txBody>
      </p:sp>
      <p:pic>
        <p:nvPicPr>
          <p:cNvPr id="1211394" name="Picture 2" descr="http://i01.i.aliimg.com/photo/v0/137439705/RFID_Warehouse_Management_Software.jpg"/>
          <p:cNvPicPr>
            <a:picLocks noChangeAspect="1" noChangeArrowheads="1"/>
          </p:cNvPicPr>
          <p:nvPr/>
        </p:nvPicPr>
        <p:blipFill rotWithShape="1">
          <a:blip r:embed="rId2">
            <a:extLst>
              <a:ext uri="{28A0092B-C50C-407E-A947-70E740481C1C}">
                <a14:useLocalDpi xmlns:a14="http://schemas.microsoft.com/office/drawing/2010/main" val="0"/>
              </a:ext>
            </a:extLst>
          </a:blip>
          <a:srcRect r="43077"/>
          <a:stretch/>
        </p:blipFill>
        <p:spPr bwMode="auto">
          <a:xfrm>
            <a:off x="4806462" y="1800225"/>
            <a:ext cx="4337538" cy="505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32126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function approximations</a:t>
            </a:r>
          </a:p>
        </p:txBody>
      </p:sp>
      <p:sp>
        <p:nvSpPr>
          <p:cNvPr id="3" name="Content Placeholder 2"/>
          <p:cNvSpPr>
            <a:spLocks noGrp="1"/>
          </p:cNvSpPr>
          <p:nvPr>
            <p:ph idx="1"/>
          </p:nvPr>
        </p:nvSpPr>
        <p:spPr/>
        <p:txBody>
          <a:bodyPr/>
          <a:lstStyle/>
          <a:p>
            <a:r>
              <a:rPr lang="en-US" dirty="0"/>
              <a:t>Imagine that we want to purchase parts from different suppliers.  Let      be the amount of product we purchase at time </a:t>
            </a:r>
            <a:r>
              <a:rPr lang="en-US" i="1" dirty="0"/>
              <a:t>t</a:t>
            </a:r>
            <a:r>
              <a:rPr lang="en-US" dirty="0"/>
              <a:t> from supplier </a:t>
            </a:r>
            <a:r>
              <a:rPr lang="en-US" i="1" dirty="0"/>
              <a:t>p</a:t>
            </a:r>
            <a:r>
              <a:rPr lang="en-US" dirty="0"/>
              <a:t> to meet forecasted demand      .  We would solve </a:t>
            </a:r>
          </a:p>
          <a:p>
            <a:endParaRPr lang="en-US" dirty="0"/>
          </a:p>
          <a:p>
            <a:endParaRPr lang="en-US" dirty="0"/>
          </a:p>
          <a:p>
            <a:endParaRPr lang="en-US" dirty="0"/>
          </a:p>
          <a:p>
            <a:endParaRPr lang="en-US" dirty="0"/>
          </a:p>
          <a:p>
            <a:endParaRPr lang="en-US" dirty="0"/>
          </a:p>
          <a:p>
            <a:endParaRPr lang="en-US" dirty="0"/>
          </a:p>
          <a:p>
            <a:pPr lvl="1"/>
            <a:r>
              <a:rPr lang="en-US" dirty="0"/>
              <a:t>This assumes our demand forecast      is accurate.  </a:t>
            </a:r>
          </a:p>
          <a:p>
            <a:endParaRPr lang="en-US" dirty="0"/>
          </a:p>
          <a:p>
            <a:endParaRPr lang="en-US" dirty="0"/>
          </a:p>
          <a:p>
            <a:pPr lvl="1"/>
            <a:endParaRPr lang="en-US" dirty="0"/>
          </a:p>
          <a:p>
            <a:pPr lvl="1"/>
            <a:endParaRPr lang="en-US" dirty="0"/>
          </a:p>
          <a:p>
            <a:pPr lvl="1"/>
            <a:endParaRPr lang="en-US" dirty="0"/>
          </a:p>
          <a:p>
            <a:pPr lvl="1"/>
            <a:endParaRPr lang="en-US" dirty="0"/>
          </a:p>
          <a:p>
            <a:pPr lvl="1"/>
            <a:endParaRPr lang="en-US" dirty="0"/>
          </a:p>
        </p:txBody>
      </p:sp>
      <p:graphicFrame>
        <p:nvGraphicFramePr>
          <p:cNvPr id="8" name="Object 7"/>
          <p:cNvGraphicFramePr>
            <a:graphicFrameLocks noChangeAspect="1"/>
          </p:cNvGraphicFramePr>
          <p:nvPr>
            <p:extLst/>
          </p:nvPr>
        </p:nvGraphicFramePr>
        <p:xfrm>
          <a:off x="4631454" y="2429794"/>
          <a:ext cx="476250" cy="571500"/>
        </p:xfrm>
        <a:graphic>
          <a:graphicData uri="http://schemas.openxmlformats.org/presentationml/2006/ole">
            <mc:AlternateContent xmlns:mc="http://schemas.openxmlformats.org/markup-compatibility/2006">
              <mc:Choice xmlns:v="urn:schemas-microsoft-com:vml" Requires="v">
                <p:oleObj spid="_x0000_s2517150" name="Equation" r:id="rId3" imgW="190440" imgH="228600" progId="Equation.DSMT4">
                  <p:embed/>
                </p:oleObj>
              </mc:Choice>
              <mc:Fallback>
                <p:oleObj name="Equation" r:id="rId3" imgW="190440" imgH="228600" progId="Equation.DSMT4">
                  <p:embed/>
                  <p:pic>
                    <p:nvPicPr>
                      <p:cNvPr id="8" name="Object 7"/>
                      <p:cNvPicPr>
                        <a:picLocks noChangeAspect="1" noChangeArrowheads="1"/>
                      </p:cNvPicPr>
                      <p:nvPr/>
                    </p:nvPicPr>
                    <p:blipFill>
                      <a:blip r:embed="rId4"/>
                      <a:srcRect/>
                      <a:stretch>
                        <a:fillRect/>
                      </a:stretch>
                    </p:blipFill>
                    <p:spPr bwMode="auto">
                      <a:xfrm>
                        <a:off x="4631454" y="2429794"/>
                        <a:ext cx="4762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nvPr>
        </p:nvGraphicFramePr>
        <p:xfrm>
          <a:off x="4476775" y="1571860"/>
          <a:ext cx="475901" cy="586011"/>
        </p:xfrm>
        <a:graphic>
          <a:graphicData uri="http://schemas.openxmlformats.org/presentationml/2006/ole">
            <mc:AlternateContent xmlns:mc="http://schemas.openxmlformats.org/markup-compatibility/2006">
              <mc:Choice xmlns:v="urn:schemas-microsoft-com:vml" Requires="v">
                <p:oleObj spid="_x0000_s2517151" name="Equation" r:id="rId5" imgW="164880" imgH="203040" progId="Equation.DSMT4">
                  <p:embed/>
                </p:oleObj>
              </mc:Choice>
              <mc:Fallback>
                <p:oleObj name="Equation" r:id="rId5" imgW="164880" imgH="203040" progId="Equation.DSMT4">
                  <p:embed/>
                  <p:pic>
                    <p:nvPicPr>
                      <p:cNvPr id="4" name="Object 3"/>
                      <p:cNvPicPr>
                        <a:picLocks noChangeAspect="1" noChangeArrowheads="1"/>
                      </p:cNvPicPr>
                      <p:nvPr/>
                    </p:nvPicPr>
                    <p:blipFill>
                      <a:blip r:embed="rId6"/>
                      <a:srcRect/>
                      <a:stretch>
                        <a:fillRect/>
                      </a:stretch>
                    </p:blipFill>
                    <p:spPr bwMode="auto">
                      <a:xfrm>
                        <a:off x="4476775" y="1571860"/>
                        <a:ext cx="475901" cy="586011"/>
                      </a:xfrm>
                      <a:prstGeom prst="rect">
                        <a:avLst/>
                      </a:prstGeom>
                      <a:noFill/>
                      <a:ln>
                        <a:noFill/>
                      </a:ln>
                    </p:spPr>
                  </p:pic>
                </p:oleObj>
              </mc:Fallback>
            </mc:AlternateContent>
          </a:graphicData>
        </a:graphic>
      </p:graphicFrame>
      <p:graphicFrame>
        <p:nvGraphicFramePr>
          <p:cNvPr id="5" name="Object 4"/>
          <p:cNvGraphicFramePr>
            <a:graphicFrameLocks noChangeAspect="1"/>
          </p:cNvGraphicFramePr>
          <p:nvPr>
            <p:extLst/>
          </p:nvPr>
        </p:nvGraphicFramePr>
        <p:xfrm>
          <a:off x="5712652" y="6051537"/>
          <a:ext cx="347730" cy="417276"/>
        </p:xfrm>
        <a:graphic>
          <a:graphicData uri="http://schemas.openxmlformats.org/presentationml/2006/ole">
            <mc:AlternateContent xmlns:mc="http://schemas.openxmlformats.org/markup-compatibility/2006">
              <mc:Choice xmlns:v="urn:schemas-microsoft-com:vml" Requires="v">
                <p:oleObj spid="_x0000_s2517152" name="Equation" r:id="rId7" imgW="190440" imgH="228600" progId="Equation.DSMT4">
                  <p:embed/>
                </p:oleObj>
              </mc:Choice>
              <mc:Fallback>
                <p:oleObj name="Equation" r:id="rId7" imgW="190440" imgH="228600" progId="Equation.DSMT4">
                  <p:embed/>
                  <p:pic>
                    <p:nvPicPr>
                      <p:cNvPr id="5"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2652" y="6051537"/>
                        <a:ext cx="347730" cy="417276"/>
                      </a:xfrm>
                      <a:prstGeom prst="rect">
                        <a:avLst/>
                      </a:prstGeom>
                      <a:noFill/>
                      <a:ln>
                        <a:noFill/>
                      </a:ln>
                    </p:spPr>
                  </p:pic>
                </p:oleObj>
              </mc:Fallback>
            </mc:AlternateContent>
          </a:graphicData>
        </a:graphic>
      </p:graphicFrame>
      <p:graphicFrame>
        <p:nvGraphicFramePr>
          <p:cNvPr id="9" name="Object 8"/>
          <p:cNvGraphicFramePr>
            <a:graphicFrameLocks noChangeAspect="1"/>
          </p:cNvGraphicFramePr>
          <p:nvPr>
            <p:extLst/>
          </p:nvPr>
        </p:nvGraphicFramePr>
        <p:xfrm>
          <a:off x="1565275" y="2871788"/>
          <a:ext cx="3725863" cy="801687"/>
        </p:xfrm>
        <a:graphic>
          <a:graphicData uri="http://schemas.openxmlformats.org/presentationml/2006/ole">
            <mc:AlternateContent xmlns:mc="http://schemas.openxmlformats.org/markup-compatibility/2006">
              <mc:Choice xmlns:v="urn:schemas-microsoft-com:vml" Requires="v">
                <p:oleObj spid="_x0000_s2517153" name="Equation" r:id="rId9" imgW="1765080" imgH="380880" progId="Equation.DSMT4">
                  <p:embed/>
                </p:oleObj>
              </mc:Choice>
              <mc:Fallback>
                <p:oleObj name="Equation" r:id="rId9" imgW="1765080" imgH="380880" progId="Equation.DSMT4">
                  <p:embed/>
                  <p:pic>
                    <p:nvPicPr>
                      <p:cNvPr id="9" name="Object 8"/>
                      <p:cNvPicPr>
                        <a:picLocks noChangeAspect="1" noChangeArrowheads="1"/>
                      </p:cNvPicPr>
                      <p:nvPr/>
                    </p:nvPicPr>
                    <p:blipFill>
                      <a:blip r:embed="rId10"/>
                      <a:srcRect/>
                      <a:stretch>
                        <a:fillRect/>
                      </a:stretch>
                    </p:blipFill>
                    <p:spPr bwMode="auto">
                      <a:xfrm>
                        <a:off x="1565275" y="2871788"/>
                        <a:ext cx="3725863"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nvPr>
        </p:nvGraphicFramePr>
        <p:xfrm>
          <a:off x="1263650" y="3706813"/>
          <a:ext cx="2117725" cy="2060575"/>
        </p:xfrm>
        <a:graphic>
          <a:graphicData uri="http://schemas.openxmlformats.org/presentationml/2006/ole">
            <mc:AlternateContent xmlns:mc="http://schemas.openxmlformats.org/markup-compatibility/2006">
              <mc:Choice xmlns:v="urn:schemas-microsoft-com:vml" Requires="v">
                <p:oleObj spid="_x0000_s2517154" name="Equation" r:id="rId11" imgW="1002865" imgH="977476" progId="Equation.DSMT4">
                  <p:embed/>
                </p:oleObj>
              </mc:Choice>
              <mc:Fallback>
                <p:oleObj name="Equation" r:id="rId11" imgW="1002865" imgH="977476" progId="Equation.DSMT4">
                  <p:embed/>
                  <p:pic>
                    <p:nvPicPr>
                      <p:cNvPr id="1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63650" y="3706813"/>
                        <a:ext cx="211772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nvPr>
        </p:nvGraphicFramePr>
        <p:xfrm>
          <a:off x="3838575" y="4251325"/>
          <a:ext cx="828675" cy="1606550"/>
        </p:xfrm>
        <a:graphic>
          <a:graphicData uri="http://schemas.openxmlformats.org/presentationml/2006/ole">
            <mc:AlternateContent xmlns:mc="http://schemas.openxmlformats.org/markup-compatibility/2006">
              <mc:Choice xmlns:v="urn:schemas-microsoft-com:vml" Requires="v">
                <p:oleObj spid="_x0000_s2517155" name="Equation" r:id="rId13" imgW="355446" imgH="685502" progId="Equation.DSMT4">
                  <p:embed/>
                </p:oleObj>
              </mc:Choice>
              <mc:Fallback>
                <p:oleObj name="Equation" r:id="rId13" imgW="355446" imgH="685502" progId="Equation.DSMT4">
                  <p:embed/>
                  <p:pic>
                    <p:nvPicPr>
                      <p:cNvPr id="11"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38575" y="4251325"/>
                        <a:ext cx="828675"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Slide Number Placeholder 5">
            <a:extLst>
              <a:ext uri="{FF2B5EF4-FFF2-40B4-BE49-F238E27FC236}">
                <a16:creationId xmlns:a16="http://schemas.microsoft.com/office/drawing/2014/main" id="{0478BE8C-8B78-44E4-95BA-E06A53E5139C}"/>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124</a:t>
            </a:fld>
            <a:endParaRPr lang="en-US"/>
          </a:p>
        </p:txBody>
      </p:sp>
    </p:spTree>
    <p:extLst>
      <p:ext uri="{BB962C8B-B14F-4D97-AF65-F5344CB8AC3E}">
        <p14:creationId xmlns:p14="http://schemas.microsoft.com/office/powerpoint/2010/main" val="170314713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Imagine that we want to purchase parts from different suppliers.  Let      be the amount of product we purchase at time </a:t>
            </a:r>
            <a:r>
              <a:rPr lang="en-US" i="1" dirty="0"/>
              <a:t>t</a:t>
            </a:r>
            <a:r>
              <a:rPr lang="en-US" dirty="0"/>
              <a:t> from supplier </a:t>
            </a:r>
            <a:r>
              <a:rPr lang="en-US" i="1" dirty="0"/>
              <a:t>p</a:t>
            </a:r>
            <a:r>
              <a:rPr lang="en-US" dirty="0"/>
              <a:t> to meet forecasted demand      .  We would solve </a:t>
            </a:r>
          </a:p>
          <a:p>
            <a:endParaRPr lang="en-US" dirty="0"/>
          </a:p>
          <a:p>
            <a:endParaRPr lang="en-US" dirty="0"/>
          </a:p>
          <a:p>
            <a:endParaRPr lang="en-US" dirty="0"/>
          </a:p>
          <a:p>
            <a:endParaRPr lang="en-US" dirty="0"/>
          </a:p>
          <a:p>
            <a:endParaRPr lang="en-US" dirty="0"/>
          </a:p>
          <a:p>
            <a:endParaRPr lang="en-US" dirty="0"/>
          </a:p>
          <a:p>
            <a:pPr lvl="1"/>
            <a:r>
              <a:rPr lang="en-US" dirty="0">
                <a:solidFill>
                  <a:srgbClr val="0033CC"/>
                </a:solidFill>
              </a:rPr>
              <a:t>This is a “parametric cost function approximation”</a:t>
            </a:r>
          </a:p>
          <a:p>
            <a:endParaRPr lang="en-US" dirty="0"/>
          </a:p>
          <a:p>
            <a:endParaRPr lang="en-US" dirty="0"/>
          </a:p>
          <a:p>
            <a:pPr lvl="1"/>
            <a:endParaRPr lang="en-US" dirty="0"/>
          </a:p>
          <a:p>
            <a:pPr lvl="1"/>
            <a:endParaRPr lang="en-US" dirty="0"/>
          </a:p>
          <a:p>
            <a:pPr lvl="1"/>
            <a:endParaRPr lang="en-US" dirty="0"/>
          </a:p>
          <a:p>
            <a:pPr lvl="1"/>
            <a:endParaRPr lang="en-US" dirty="0"/>
          </a:p>
          <a:p>
            <a:pPr lvl="1"/>
            <a:endParaRPr lang="en-US" dirty="0"/>
          </a:p>
        </p:txBody>
      </p:sp>
      <p:graphicFrame>
        <p:nvGraphicFramePr>
          <p:cNvPr id="7" name="Object 6"/>
          <p:cNvGraphicFramePr>
            <a:graphicFrameLocks noChangeAspect="1"/>
          </p:cNvGraphicFramePr>
          <p:nvPr>
            <p:extLst/>
          </p:nvPr>
        </p:nvGraphicFramePr>
        <p:xfrm>
          <a:off x="1254125" y="2878138"/>
          <a:ext cx="4584700" cy="2917825"/>
        </p:xfrm>
        <a:graphic>
          <a:graphicData uri="http://schemas.openxmlformats.org/presentationml/2006/ole">
            <mc:AlternateContent xmlns:mc="http://schemas.openxmlformats.org/markup-compatibility/2006">
              <mc:Choice xmlns:v="urn:schemas-microsoft-com:vml" Requires="v">
                <p:oleObj spid="_x0000_s2518126" name="Equation" r:id="rId3" imgW="2171520" imgH="1384200" progId="Equation.DSMT4">
                  <p:embed/>
                </p:oleObj>
              </mc:Choice>
              <mc:Fallback>
                <p:oleObj name="Equation" r:id="rId3" imgW="2171520" imgH="1384200" progId="Equation.DSMT4">
                  <p:embed/>
                  <p:pic>
                    <p:nvPicPr>
                      <p:cNvPr id="7" name="Object 6"/>
                      <p:cNvPicPr>
                        <a:picLocks noChangeAspect="1" noChangeArrowheads="1"/>
                      </p:cNvPicPr>
                      <p:nvPr/>
                    </p:nvPicPr>
                    <p:blipFill>
                      <a:blip r:embed="rId4"/>
                      <a:srcRect/>
                      <a:stretch>
                        <a:fillRect/>
                      </a:stretch>
                    </p:blipFill>
                    <p:spPr bwMode="auto">
                      <a:xfrm>
                        <a:off x="1254125" y="2878138"/>
                        <a:ext cx="458470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nvPr>
        </p:nvGraphicFramePr>
        <p:xfrm>
          <a:off x="3844504" y="4243388"/>
          <a:ext cx="1420813" cy="1606550"/>
        </p:xfrm>
        <a:graphic>
          <a:graphicData uri="http://schemas.openxmlformats.org/presentationml/2006/ole">
            <mc:AlternateContent xmlns:mc="http://schemas.openxmlformats.org/markup-compatibility/2006">
              <mc:Choice xmlns:v="urn:schemas-microsoft-com:vml" Requires="v">
                <p:oleObj spid="_x0000_s2518127" name="Equation" r:id="rId5" imgW="609480" imgH="685800" progId="Equation.DSMT4">
                  <p:embed/>
                </p:oleObj>
              </mc:Choice>
              <mc:Fallback>
                <p:oleObj name="Equation" r:id="rId5" imgW="609480" imgH="685800" progId="Equation.DSMT4">
                  <p:embed/>
                  <p:pic>
                    <p:nvPicPr>
                      <p:cNvPr id="12" name="Object 11"/>
                      <p:cNvPicPr>
                        <a:picLocks noChangeAspect="1" noChangeArrowheads="1"/>
                      </p:cNvPicPr>
                      <p:nvPr/>
                    </p:nvPicPr>
                    <p:blipFill>
                      <a:blip r:embed="rId6"/>
                      <a:srcRect/>
                      <a:stretch>
                        <a:fillRect/>
                      </a:stretch>
                    </p:blipFill>
                    <p:spPr bwMode="auto">
                      <a:xfrm>
                        <a:off x="3844504" y="4243388"/>
                        <a:ext cx="1420813" cy="1606550"/>
                      </a:xfrm>
                      <a:prstGeom prst="rect">
                        <a:avLst/>
                      </a:prstGeom>
                      <a:noFill/>
                      <a:ln>
                        <a:noFill/>
                      </a:ln>
                      <a:extLst/>
                    </p:spPr>
                  </p:pic>
                </p:oleObj>
              </mc:Fallback>
            </mc:AlternateContent>
          </a:graphicData>
        </a:graphic>
      </p:graphicFrame>
      <p:sp>
        <p:nvSpPr>
          <p:cNvPr id="2" name="Title 1"/>
          <p:cNvSpPr>
            <a:spLocks noGrp="1"/>
          </p:cNvSpPr>
          <p:nvPr>
            <p:ph type="title"/>
          </p:nvPr>
        </p:nvSpPr>
        <p:spPr/>
        <p:txBody>
          <a:bodyPr/>
          <a:lstStyle/>
          <a:p>
            <a:r>
              <a:rPr lang="en-US" dirty="0"/>
              <a:t>Cost function approximations</a:t>
            </a:r>
          </a:p>
        </p:txBody>
      </p:sp>
      <p:graphicFrame>
        <p:nvGraphicFramePr>
          <p:cNvPr id="8" name="Object 7"/>
          <p:cNvGraphicFramePr>
            <a:graphicFrameLocks noChangeAspect="1"/>
          </p:cNvGraphicFramePr>
          <p:nvPr>
            <p:extLst/>
          </p:nvPr>
        </p:nvGraphicFramePr>
        <p:xfrm>
          <a:off x="4631454" y="2429794"/>
          <a:ext cx="476250" cy="571500"/>
        </p:xfrm>
        <a:graphic>
          <a:graphicData uri="http://schemas.openxmlformats.org/presentationml/2006/ole">
            <mc:AlternateContent xmlns:mc="http://schemas.openxmlformats.org/markup-compatibility/2006">
              <mc:Choice xmlns:v="urn:schemas-microsoft-com:vml" Requires="v">
                <p:oleObj spid="_x0000_s2518128" name="Equation" r:id="rId7" imgW="190440" imgH="228600" progId="Equation.DSMT4">
                  <p:embed/>
                </p:oleObj>
              </mc:Choice>
              <mc:Fallback>
                <p:oleObj name="Equation" r:id="rId7" imgW="190440" imgH="228600" progId="Equation.DSMT4">
                  <p:embed/>
                  <p:pic>
                    <p:nvPicPr>
                      <p:cNvPr id="8" name="Object 7"/>
                      <p:cNvPicPr>
                        <a:picLocks noChangeAspect="1" noChangeArrowheads="1"/>
                      </p:cNvPicPr>
                      <p:nvPr/>
                    </p:nvPicPr>
                    <p:blipFill>
                      <a:blip r:embed="rId8"/>
                      <a:srcRect/>
                      <a:stretch>
                        <a:fillRect/>
                      </a:stretch>
                    </p:blipFill>
                    <p:spPr bwMode="auto">
                      <a:xfrm>
                        <a:off x="4631454" y="2429794"/>
                        <a:ext cx="4762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nvPr>
        </p:nvGraphicFramePr>
        <p:xfrm>
          <a:off x="4476775" y="1571860"/>
          <a:ext cx="475901" cy="586011"/>
        </p:xfrm>
        <a:graphic>
          <a:graphicData uri="http://schemas.openxmlformats.org/presentationml/2006/ole">
            <mc:AlternateContent xmlns:mc="http://schemas.openxmlformats.org/markup-compatibility/2006">
              <mc:Choice xmlns:v="urn:schemas-microsoft-com:vml" Requires="v">
                <p:oleObj spid="_x0000_s2518129" name="Equation" r:id="rId9" imgW="164880" imgH="203040" progId="Equation.DSMT4">
                  <p:embed/>
                </p:oleObj>
              </mc:Choice>
              <mc:Fallback>
                <p:oleObj name="Equation" r:id="rId9" imgW="164880" imgH="203040" progId="Equation.DSMT4">
                  <p:embed/>
                  <p:pic>
                    <p:nvPicPr>
                      <p:cNvPr id="4" name="Object 3"/>
                      <p:cNvPicPr>
                        <a:picLocks noChangeAspect="1" noChangeArrowheads="1"/>
                      </p:cNvPicPr>
                      <p:nvPr/>
                    </p:nvPicPr>
                    <p:blipFill>
                      <a:blip r:embed="rId10"/>
                      <a:srcRect/>
                      <a:stretch>
                        <a:fillRect/>
                      </a:stretch>
                    </p:blipFill>
                    <p:spPr bwMode="auto">
                      <a:xfrm>
                        <a:off x="4476775" y="1571860"/>
                        <a:ext cx="475901" cy="586011"/>
                      </a:xfrm>
                      <a:prstGeom prst="rect">
                        <a:avLst/>
                      </a:prstGeom>
                      <a:noFill/>
                      <a:ln>
                        <a:noFill/>
                      </a:ln>
                    </p:spPr>
                  </p:pic>
                </p:oleObj>
              </mc:Fallback>
            </mc:AlternateContent>
          </a:graphicData>
        </a:graphic>
      </p:graphicFrame>
      <p:grpSp>
        <p:nvGrpSpPr>
          <p:cNvPr id="15" name="Group 14"/>
          <p:cNvGrpSpPr/>
          <p:nvPr/>
        </p:nvGrpSpPr>
        <p:grpSpPr>
          <a:xfrm>
            <a:off x="3022812" y="4012780"/>
            <a:ext cx="2746663" cy="733031"/>
            <a:chOff x="3423333" y="4012780"/>
            <a:chExt cx="2746663" cy="733031"/>
          </a:xfrm>
        </p:grpSpPr>
        <p:sp>
          <p:nvSpPr>
            <p:cNvPr id="9" name="Oval 8"/>
            <p:cNvSpPr/>
            <p:nvPr/>
          </p:nvSpPr>
          <p:spPr>
            <a:xfrm>
              <a:off x="3423333" y="4201705"/>
              <a:ext cx="748143" cy="544106"/>
            </a:xfrm>
            <a:prstGeom prst="ellipse">
              <a:avLst/>
            </a:prstGeom>
            <a:ln w="1270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10" name="TextBox 9"/>
            <p:cNvSpPr txBox="1"/>
            <p:nvPr/>
          </p:nvSpPr>
          <p:spPr>
            <a:xfrm>
              <a:off x="4994674" y="4012780"/>
              <a:ext cx="1175322" cy="461665"/>
            </a:xfrm>
            <a:prstGeom prst="rect">
              <a:avLst/>
            </a:prstGeom>
            <a:noFill/>
            <a:ln>
              <a:solidFill>
                <a:srgbClr val="0033CC"/>
              </a:solidFill>
            </a:ln>
          </p:spPr>
          <p:txBody>
            <a:bodyPr wrap="none" rtlCol="0">
              <a:spAutoFit/>
            </a:bodyPr>
            <a:lstStyle/>
            <a:p>
              <a:pPr algn="l"/>
              <a:r>
                <a:rPr lang="en-US" sz="2400" i="0" dirty="0">
                  <a:solidFill>
                    <a:srgbClr val="0033CC"/>
                  </a:solidFill>
                </a:rPr>
                <a:t>Reserve</a:t>
              </a:r>
            </a:p>
          </p:txBody>
        </p:sp>
        <p:cxnSp>
          <p:nvCxnSpPr>
            <p:cNvPr id="13" name="Straight Arrow Connector 12"/>
            <p:cNvCxnSpPr>
              <a:stCxn id="10" idx="1"/>
              <a:endCxn id="9" idx="6"/>
            </p:cNvCxnSpPr>
            <p:nvPr/>
          </p:nvCxnSpPr>
          <p:spPr bwMode="auto">
            <a:xfrm flipH="1">
              <a:off x="4171476" y="4243613"/>
              <a:ext cx="823198" cy="230145"/>
            </a:xfrm>
            <a:prstGeom prst="straightConnector1">
              <a:avLst/>
            </a:prstGeom>
            <a:noFill/>
            <a:ln w="19050" cap="flat" cmpd="sng" algn="ctr">
              <a:solidFill>
                <a:srgbClr val="0033CC"/>
              </a:solidFill>
              <a:prstDash val="solid"/>
              <a:round/>
              <a:headEnd type="none" w="med" len="med"/>
              <a:tailEnd type="arrow"/>
            </a:ln>
            <a:effectLst/>
          </p:spPr>
        </p:cxnSp>
      </p:grpSp>
      <p:grpSp>
        <p:nvGrpSpPr>
          <p:cNvPr id="14" name="Group 13"/>
          <p:cNvGrpSpPr/>
          <p:nvPr/>
        </p:nvGrpSpPr>
        <p:grpSpPr>
          <a:xfrm>
            <a:off x="2986287" y="5321401"/>
            <a:ext cx="3279694" cy="665704"/>
            <a:chOff x="3423333" y="4201705"/>
            <a:chExt cx="3279694" cy="665704"/>
          </a:xfrm>
        </p:grpSpPr>
        <p:sp>
          <p:nvSpPr>
            <p:cNvPr id="16" name="Oval 15"/>
            <p:cNvSpPr/>
            <p:nvPr/>
          </p:nvSpPr>
          <p:spPr>
            <a:xfrm>
              <a:off x="3423333" y="4201705"/>
              <a:ext cx="542844" cy="544106"/>
            </a:xfrm>
            <a:prstGeom prst="ellipse">
              <a:avLst/>
            </a:prstGeom>
            <a:ln w="1270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17" name="TextBox 16"/>
            <p:cNvSpPr txBox="1"/>
            <p:nvPr/>
          </p:nvSpPr>
          <p:spPr>
            <a:xfrm>
              <a:off x="4994674" y="4405744"/>
              <a:ext cx="1708353" cy="461665"/>
            </a:xfrm>
            <a:prstGeom prst="rect">
              <a:avLst/>
            </a:prstGeom>
            <a:noFill/>
            <a:ln>
              <a:solidFill>
                <a:srgbClr val="0033CC"/>
              </a:solidFill>
            </a:ln>
          </p:spPr>
          <p:txBody>
            <a:bodyPr wrap="none" rtlCol="0">
              <a:spAutoFit/>
            </a:bodyPr>
            <a:lstStyle/>
            <a:p>
              <a:pPr algn="l"/>
              <a:r>
                <a:rPr lang="en-US" sz="2400" i="0" dirty="0">
                  <a:solidFill>
                    <a:srgbClr val="0033CC"/>
                  </a:solidFill>
                </a:rPr>
                <a:t>Buffer stock</a:t>
              </a:r>
            </a:p>
          </p:txBody>
        </p:sp>
        <p:cxnSp>
          <p:nvCxnSpPr>
            <p:cNvPr id="18" name="Straight Arrow Connector 17"/>
            <p:cNvCxnSpPr>
              <a:stCxn id="17" idx="1"/>
              <a:endCxn id="16" idx="6"/>
            </p:cNvCxnSpPr>
            <p:nvPr/>
          </p:nvCxnSpPr>
          <p:spPr bwMode="auto">
            <a:xfrm flipH="1" flipV="1">
              <a:off x="3966177" y="4473758"/>
              <a:ext cx="1028497" cy="162819"/>
            </a:xfrm>
            <a:prstGeom prst="straightConnector1">
              <a:avLst/>
            </a:prstGeom>
            <a:noFill/>
            <a:ln w="19050" cap="flat" cmpd="sng" algn="ctr">
              <a:solidFill>
                <a:srgbClr val="0033CC"/>
              </a:solidFill>
              <a:prstDash val="solid"/>
              <a:round/>
              <a:headEnd type="none" w="med" len="med"/>
              <a:tailEnd type="arrow"/>
            </a:ln>
            <a:effectLst/>
          </p:spPr>
        </p:cxnSp>
      </p:grpSp>
      <p:sp>
        <p:nvSpPr>
          <p:cNvPr id="19" name="Slide Number Placeholder 5">
            <a:extLst>
              <a:ext uri="{FF2B5EF4-FFF2-40B4-BE49-F238E27FC236}">
                <a16:creationId xmlns:a16="http://schemas.microsoft.com/office/drawing/2014/main" id="{8B167CDE-C6C7-4640-AB04-AF6C6A7B0AF1}"/>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125</a:t>
            </a:fld>
            <a:endParaRPr lang="en-US"/>
          </a:p>
        </p:txBody>
      </p:sp>
    </p:spTree>
    <p:extLst>
      <p:ext uri="{BB962C8B-B14F-4D97-AF65-F5344CB8AC3E}">
        <p14:creationId xmlns:p14="http://schemas.microsoft.com/office/powerpoint/2010/main" val="256325344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righ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143000"/>
            <a:ext cx="7964905" cy="5715000"/>
          </a:xfrm>
        </p:spPr>
        <p:txBody>
          <a:bodyPr/>
          <a:lstStyle/>
          <a:p>
            <a:r>
              <a:rPr lang="en-US" dirty="0"/>
              <a:t>An even more general CFA model:</a:t>
            </a:r>
          </a:p>
          <a:p>
            <a:pPr lvl="1"/>
            <a:r>
              <a:rPr lang="en-US" dirty="0"/>
              <a:t>Define our policy:</a:t>
            </a:r>
          </a:p>
          <a:p>
            <a:pPr lvl="1"/>
            <a:endParaRPr lang="en-US" dirty="0"/>
          </a:p>
          <a:p>
            <a:pPr lvl="1"/>
            <a:endParaRPr lang="en-US" dirty="0"/>
          </a:p>
          <a:p>
            <a:pPr marL="457200" lvl="1" indent="0">
              <a:buNone/>
            </a:pPr>
            <a:r>
              <a:rPr lang="en-US" dirty="0"/>
              <a:t>	subject to</a:t>
            </a:r>
          </a:p>
          <a:p>
            <a:pPr lvl="1"/>
            <a:endParaRPr lang="en-US" dirty="0"/>
          </a:p>
          <a:p>
            <a:pPr lvl="1"/>
            <a:endParaRPr lang="en-US" dirty="0"/>
          </a:p>
          <a:p>
            <a:pPr lvl="1"/>
            <a:endParaRPr lang="en-US" dirty="0"/>
          </a:p>
          <a:p>
            <a:pPr lvl="1"/>
            <a:r>
              <a:rPr lang="en-US" dirty="0"/>
              <a:t>We tune     by optimizing:</a:t>
            </a:r>
          </a:p>
          <a:p>
            <a:pPr marL="457200" lvl="1" indent="0">
              <a:buNone/>
            </a:pPr>
            <a:endParaRPr lang="en-US" dirty="0"/>
          </a:p>
        </p:txBody>
      </p:sp>
      <p:sp>
        <p:nvSpPr>
          <p:cNvPr id="2" name="Title 1"/>
          <p:cNvSpPr>
            <a:spLocks noGrp="1"/>
          </p:cNvSpPr>
          <p:nvPr>
            <p:ph type="title"/>
          </p:nvPr>
        </p:nvSpPr>
        <p:spPr/>
        <p:txBody>
          <a:bodyPr/>
          <a:lstStyle/>
          <a:p>
            <a:r>
              <a:rPr lang="en-US" dirty="0"/>
              <a:t>Cost function approximations</a:t>
            </a:r>
          </a:p>
        </p:txBody>
      </p:sp>
      <p:graphicFrame>
        <p:nvGraphicFramePr>
          <p:cNvPr id="4" name="Object 3"/>
          <p:cNvGraphicFramePr>
            <a:graphicFrameLocks noChangeAspect="1"/>
          </p:cNvGraphicFramePr>
          <p:nvPr>
            <p:extLst/>
          </p:nvPr>
        </p:nvGraphicFramePr>
        <p:xfrm>
          <a:off x="2025650" y="2333625"/>
          <a:ext cx="4300538" cy="536575"/>
        </p:xfrm>
        <a:graphic>
          <a:graphicData uri="http://schemas.openxmlformats.org/presentationml/2006/ole">
            <mc:AlternateContent xmlns:mc="http://schemas.openxmlformats.org/markup-compatibility/2006">
              <mc:Choice xmlns:v="urn:schemas-microsoft-com:vml" Requires="v">
                <p:oleObj spid="_x0000_s2519146" name="Equation" r:id="rId4" imgW="1930320" imgH="241200" progId="Equation.DSMT4">
                  <p:embed/>
                </p:oleObj>
              </mc:Choice>
              <mc:Fallback>
                <p:oleObj name="Equation" r:id="rId4" imgW="1930320" imgH="241200" progId="Equation.DSMT4">
                  <p:embed/>
                  <p:pic>
                    <p:nvPicPr>
                      <p:cNvPr id="4" name="Object 3"/>
                      <p:cNvPicPr/>
                      <p:nvPr/>
                    </p:nvPicPr>
                    <p:blipFill>
                      <a:blip r:embed="rId5"/>
                      <a:stretch>
                        <a:fillRect/>
                      </a:stretch>
                    </p:blipFill>
                    <p:spPr>
                      <a:xfrm>
                        <a:off x="2025650" y="2333625"/>
                        <a:ext cx="4300538" cy="536575"/>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2609622" y="4805936"/>
          <a:ext cx="236537" cy="331787"/>
        </p:xfrm>
        <a:graphic>
          <a:graphicData uri="http://schemas.openxmlformats.org/presentationml/2006/ole">
            <mc:AlternateContent xmlns:mc="http://schemas.openxmlformats.org/markup-compatibility/2006">
              <mc:Choice xmlns:v="urn:schemas-microsoft-com:vml" Requires="v">
                <p:oleObj spid="_x0000_s2519147" name="Equation" r:id="rId6" imgW="126720" imgH="177480" progId="Equation.DSMT4">
                  <p:embed/>
                </p:oleObj>
              </mc:Choice>
              <mc:Fallback>
                <p:oleObj name="Equation" r:id="rId6" imgW="126720" imgH="177480" progId="Equation.DSMT4">
                  <p:embed/>
                  <p:pic>
                    <p:nvPicPr>
                      <p:cNvPr id="8" name="Object 7"/>
                      <p:cNvPicPr>
                        <a:picLocks noChangeAspect="1" noChangeArrowheads="1"/>
                      </p:cNvPicPr>
                      <p:nvPr/>
                    </p:nvPicPr>
                    <p:blipFill>
                      <a:blip r:embed="rId7"/>
                      <a:srcRect/>
                      <a:stretch>
                        <a:fillRect/>
                      </a:stretch>
                    </p:blipFill>
                    <p:spPr bwMode="auto">
                      <a:xfrm>
                        <a:off x="2609622" y="4805936"/>
                        <a:ext cx="236537"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nvPr>
        </p:nvGraphicFramePr>
        <p:xfrm>
          <a:off x="1862634" y="5133189"/>
          <a:ext cx="3997364" cy="859532"/>
        </p:xfrm>
        <a:graphic>
          <a:graphicData uri="http://schemas.openxmlformats.org/presentationml/2006/ole">
            <mc:AlternateContent xmlns:mc="http://schemas.openxmlformats.org/markup-compatibility/2006">
              <mc:Choice xmlns:v="urn:schemas-microsoft-com:vml" Requires="v">
                <p:oleObj spid="_x0000_s2519148" name="Equation" r:id="rId8" imgW="2006280" imgH="431640" progId="Equation.DSMT4">
                  <p:embed/>
                </p:oleObj>
              </mc:Choice>
              <mc:Fallback>
                <p:oleObj name="Equation" r:id="rId8" imgW="2006280" imgH="431640" progId="Equation.DSMT4">
                  <p:embed/>
                  <p:pic>
                    <p:nvPicPr>
                      <p:cNvPr id="10" name="Object 9"/>
                      <p:cNvPicPr>
                        <a:picLocks noChangeAspect="1" noChangeArrowheads="1"/>
                      </p:cNvPicPr>
                      <p:nvPr/>
                    </p:nvPicPr>
                    <p:blipFill>
                      <a:blip r:embed="rId9"/>
                      <a:srcRect/>
                      <a:stretch>
                        <a:fillRect/>
                      </a:stretch>
                    </p:blipFill>
                    <p:spPr bwMode="auto">
                      <a:xfrm>
                        <a:off x="1862634" y="5133189"/>
                        <a:ext cx="3997364" cy="859532"/>
                      </a:xfrm>
                      <a:prstGeom prst="rect">
                        <a:avLst/>
                      </a:prstGeom>
                      <a:noFill/>
                      <a:ln>
                        <a:noFill/>
                      </a:ln>
                      <a:extLst/>
                    </p:spPr>
                  </p:pic>
                </p:oleObj>
              </mc:Fallback>
            </mc:AlternateContent>
          </a:graphicData>
        </a:graphic>
      </p:graphicFrame>
      <p:graphicFrame>
        <p:nvGraphicFramePr>
          <p:cNvPr id="9" name="Object 8"/>
          <p:cNvGraphicFramePr>
            <a:graphicFrameLocks noChangeAspect="1"/>
          </p:cNvGraphicFramePr>
          <p:nvPr>
            <p:extLst/>
          </p:nvPr>
        </p:nvGraphicFramePr>
        <p:xfrm>
          <a:off x="2622550" y="3617913"/>
          <a:ext cx="1641475" cy="509587"/>
        </p:xfrm>
        <a:graphic>
          <a:graphicData uri="http://schemas.openxmlformats.org/presentationml/2006/ole">
            <mc:AlternateContent xmlns:mc="http://schemas.openxmlformats.org/markup-compatibility/2006">
              <mc:Choice xmlns:v="urn:schemas-microsoft-com:vml" Requires="v">
                <p:oleObj spid="_x0000_s2519149" name="Equation" r:id="rId10" imgW="736560" imgH="228600" progId="Equation.DSMT4">
                  <p:embed/>
                </p:oleObj>
              </mc:Choice>
              <mc:Fallback>
                <p:oleObj name="Equation" r:id="rId10" imgW="736560" imgH="228600" progId="Equation.DSMT4">
                  <p:embed/>
                  <p:pic>
                    <p:nvPicPr>
                      <p:cNvPr id="9" name="Object 8"/>
                      <p:cNvPicPr>
                        <a:picLocks noChangeAspect="1" noChangeArrowheads="1"/>
                      </p:cNvPicPr>
                      <p:nvPr/>
                    </p:nvPicPr>
                    <p:blipFill>
                      <a:blip r:embed="rId11"/>
                      <a:srcRect/>
                      <a:stretch>
                        <a:fillRect/>
                      </a:stretch>
                    </p:blipFill>
                    <p:spPr bwMode="auto">
                      <a:xfrm>
                        <a:off x="2622550" y="3617913"/>
                        <a:ext cx="1641475" cy="509587"/>
                      </a:xfrm>
                      <a:prstGeom prst="rect">
                        <a:avLst/>
                      </a:prstGeom>
                      <a:noFill/>
                      <a:ln>
                        <a:noFill/>
                      </a:ln>
                    </p:spPr>
                  </p:pic>
                </p:oleObj>
              </mc:Fallback>
            </mc:AlternateContent>
          </a:graphicData>
        </a:graphic>
      </p:graphicFrame>
      <p:grpSp>
        <p:nvGrpSpPr>
          <p:cNvPr id="15" name="Group 14"/>
          <p:cNvGrpSpPr/>
          <p:nvPr/>
        </p:nvGrpSpPr>
        <p:grpSpPr>
          <a:xfrm>
            <a:off x="4446106" y="2179985"/>
            <a:ext cx="3889655" cy="914400"/>
            <a:chOff x="4446106" y="2179985"/>
            <a:chExt cx="3889655" cy="914400"/>
          </a:xfrm>
        </p:grpSpPr>
        <p:sp>
          <p:nvSpPr>
            <p:cNvPr id="12" name="Oval 11"/>
            <p:cNvSpPr/>
            <p:nvPr/>
          </p:nvSpPr>
          <p:spPr>
            <a:xfrm>
              <a:off x="4446106" y="2179985"/>
              <a:ext cx="1891083" cy="914400"/>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13" name="TextBox 12"/>
            <p:cNvSpPr txBox="1"/>
            <p:nvPr/>
          </p:nvSpPr>
          <p:spPr>
            <a:xfrm>
              <a:off x="6623433" y="2282049"/>
              <a:ext cx="1712328" cy="707886"/>
            </a:xfrm>
            <a:prstGeom prst="rect">
              <a:avLst/>
            </a:prstGeom>
            <a:noFill/>
            <a:ln>
              <a:solidFill>
                <a:srgbClr val="0033CC"/>
              </a:solidFill>
            </a:ln>
          </p:spPr>
          <p:txBody>
            <a:bodyPr wrap="none" rtlCol="0">
              <a:spAutoFit/>
            </a:bodyPr>
            <a:lstStyle/>
            <a:p>
              <a:pPr algn="l"/>
              <a:r>
                <a:rPr lang="en-US" sz="2000" i="0" dirty="0">
                  <a:solidFill>
                    <a:srgbClr val="0033CC"/>
                  </a:solidFill>
                </a:rPr>
                <a:t>Parametrically</a:t>
              </a:r>
            </a:p>
            <a:p>
              <a:pPr algn="l"/>
              <a:r>
                <a:rPr lang="en-US" sz="2000" i="0" dirty="0">
                  <a:solidFill>
                    <a:srgbClr val="0033CC"/>
                  </a:solidFill>
                </a:rPr>
                <a:t>modified costs</a:t>
              </a:r>
            </a:p>
          </p:txBody>
        </p:sp>
      </p:grpSp>
      <p:grpSp>
        <p:nvGrpSpPr>
          <p:cNvPr id="16" name="Group 15"/>
          <p:cNvGrpSpPr/>
          <p:nvPr/>
        </p:nvGrpSpPr>
        <p:grpSpPr>
          <a:xfrm>
            <a:off x="3339562" y="3450868"/>
            <a:ext cx="3648732" cy="914400"/>
            <a:chOff x="3339562" y="3450868"/>
            <a:chExt cx="3648732" cy="914400"/>
          </a:xfrm>
        </p:grpSpPr>
        <p:sp>
          <p:nvSpPr>
            <p:cNvPr id="11" name="Oval 10"/>
            <p:cNvSpPr/>
            <p:nvPr/>
          </p:nvSpPr>
          <p:spPr>
            <a:xfrm>
              <a:off x="3339562" y="3450868"/>
              <a:ext cx="914400" cy="914400"/>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14" name="TextBox 13"/>
            <p:cNvSpPr txBox="1"/>
            <p:nvPr/>
          </p:nvSpPr>
          <p:spPr>
            <a:xfrm>
              <a:off x="4708503" y="3577978"/>
              <a:ext cx="2279791" cy="707886"/>
            </a:xfrm>
            <a:prstGeom prst="rect">
              <a:avLst/>
            </a:prstGeom>
            <a:noFill/>
            <a:ln>
              <a:solidFill>
                <a:srgbClr val="0033CC"/>
              </a:solidFill>
            </a:ln>
          </p:spPr>
          <p:txBody>
            <a:bodyPr wrap="none" rtlCol="0">
              <a:spAutoFit/>
            </a:bodyPr>
            <a:lstStyle/>
            <a:p>
              <a:pPr algn="l"/>
              <a:r>
                <a:rPr lang="en-US" sz="2000" i="0" dirty="0">
                  <a:solidFill>
                    <a:srgbClr val="0033CC"/>
                  </a:solidFill>
                </a:rPr>
                <a:t>Parametrically</a:t>
              </a:r>
            </a:p>
            <a:p>
              <a:pPr algn="l"/>
              <a:r>
                <a:rPr lang="en-US" sz="2000" i="0" dirty="0">
                  <a:solidFill>
                    <a:srgbClr val="0033CC"/>
                  </a:solidFill>
                </a:rPr>
                <a:t>modified constraints</a:t>
              </a:r>
            </a:p>
          </p:txBody>
        </p:sp>
      </p:grpSp>
      <p:sp>
        <p:nvSpPr>
          <p:cNvPr id="17" name="Slide Number Placeholder 5">
            <a:extLst>
              <a:ext uri="{FF2B5EF4-FFF2-40B4-BE49-F238E27FC236}">
                <a16:creationId xmlns:a16="http://schemas.microsoft.com/office/drawing/2014/main" id="{788A51E3-72B3-4E42-8317-DD014C419E93}"/>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126</a:t>
            </a:fld>
            <a:endParaRPr lang="en-US"/>
          </a:p>
        </p:txBody>
      </p:sp>
    </p:spTree>
    <p:extLst>
      <p:ext uri="{BB962C8B-B14F-4D97-AF65-F5344CB8AC3E}">
        <p14:creationId xmlns:p14="http://schemas.microsoft.com/office/powerpoint/2010/main" val="276990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function approximations</a:t>
            </a:r>
          </a:p>
        </p:txBody>
      </p:sp>
      <p:sp>
        <p:nvSpPr>
          <p:cNvPr id="3" name="Content Placeholder 2"/>
          <p:cNvSpPr>
            <a:spLocks noGrp="1"/>
          </p:cNvSpPr>
          <p:nvPr>
            <p:ph idx="1"/>
          </p:nvPr>
        </p:nvSpPr>
        <p:spPr/>
        <p:txBody>
          <a:bodyPr/>
          <a:lstStyle/>
          <a:p>
            <a:r>
              <a:rPr lang="en-US" dirty="0"/>
              <a:t>Other applications</a:t>
            </a:r>
          </a:p>
          <a:p>
            <a:pPr lvl="2"/>
            <a:endParaRPr lang="en-US" dirty="0"/>
          </a:p>
          <a:p>
            <a:pPr lvl="1"/>
            <a:r>
              <a:rPr lang="en-US" dirty="0"/>
              <a:t>Airlines optimizing schedules with schedule slack to handle weather uncertainty.</a:t>
            </a:r>
          </a:p>
          <a:p>
            <a:pPr lvl="2"/>
            <a:endParaRPr lang="en-US" dirty="0"/>
          </a:p>
          <a:p>
            <a:pPr lvl="1"/>
            <a:r>
              <a:rPr lang="en-US" dirty="0"/>
              <a:t>Manufacturers using buffer stocks to hedge against production delays and quality problems.</a:t>
            </a:r>
          </a:p>
          <a:p>
            <a:pPr lvl="2"/>
            <a:endParaRPr lang="en-US" dirty="0"/>
          </a:p>
          <a:p>
            <a:pPr lvl="1"/>
            <a:r>
              <a:rPr lang="en-US" dirty="0"/>
              <a:t>Grid operators scheduling extra generation capacity in case of outages.</a:t>
            </a:r>
          </a:p>
          <a:p>
            <a:pPr lvl="2"/>
            <a:endParaRPr lang="en-US" dirty="0"/>
          </a:p>
          <a:p>
            <a:pPr lvl="1"/>
            <a:r>
              <a:rPr lang="en-US" dirty="0"/>
              <a:t>Adding time to a trip planned by Google maps to account for uncertain congestion.</a:t>
            </a:r>
          </a:p>
        </p:txBody>
      </p:sp>
    </p:spTree>
    <p:extLst>
      <p:ext uri="{BB962C8B-B14F-4D97-AF65-F5344CB8AC3E}">
        <p14:creationId xmlns:p14="http://schemas.microsoft.com/office/powerpoint/2010/main" val="371382874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0" y="990600"/>
            <a:ext cx="9144000" cy="5867400"/>
          </a:xfrm>
          <a:prstGeom prst="rect">
            <a:avLst/>
          </a:prstGeom>
          <a:gradFill rotWithShape="0">
            <a:gsLst>
              <a:gs pos="0">
                <a:srgbClr val="000000"/>
              </a:gs>
              <a:gs pos="100000">
                <a:srgbClr val="EF9100"/>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sz="1600" i="0">
              <a:solidFill>
                <a:schemeClr val="bg1"/>
              </a:solidFill>
            </a:endParaRPr>
          </a:p>
        </p:txBody>
      </p:sp>
      <p:sp>
        <p:nvSpPr>
          <p:cNvPr id="31747" name="Rectangle 2"/>
          <p:cNvSpPr>
            <a:spLocks noChangeArrowheads="1"/>
          </p:cNvSpPr>
          <p:nvPr/>
        </p:nvSpPr>
        <p:spPr bwMode="auto">
          <a:xfrm>
            <a:off x="0" y="0"/>
            <a:ext cx="9144000" cy="990600"/>
          </a:xfrm>
          <a:prstGeom prst="rect">
            <a:avLst/>
          </a:prstGeom>
          <a:gradFill rotWithShape="0">
            <a:gsLst>
              <a:gs pos="0">
                <a:srgbClr val="000000"/>
              </a:gs>
              <a:gs pos="100000">
                <a:srgbClr val="EF910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48" name="Rectangle 4"/>
          <p:cNvSpPr>
            <a:spLocks noGrp="1" noChangeArrowheads="1"/>
          </p:cNvSpPr>
          <p:nvPr>
            <p:ph type="title"/>
          </p:nvPr>
        </p:nvSpPr>
        <p:spPr/>
        <p:txBody>
          <a:bodyPr/>
          <a:lstStyle/>
          <a:p>
            <a:r>
              <a:rPr lang="en-US" sz="3200">
                <a:solidFill>
                  <a:schemeClr val="bg1"/>
                </a:solidFill>
              </a:rPr>
              <a:t>Outline</a:t>
            </a:r>
          </a:p>
        </p:txBody>
      </p:sp>
      <p:sp>
        <p:nvSpPr>
          <p:cNvPr id="31749" name="Rectangle 5"/>
          <p:cNvSpPr>
            <a:spLocks noGrp="1" noChangeArrowheads="1"/>
          </p:cNvSpPr>
          <p:nvPr>
            <p:ph type="body" idx="1"/>
          </p:nvPr>
        </p:nvSpPr>
        <p:spPr/>
        <p:txBody>
          <a:bodyPr/>
          <a:lstStyle/>
          <a:p>
            <a:r>
              <a:rPr lang="en-US" dirty="0">
                <a:solidFill>
                  <a:schemeClr val="bg1"/>
                </a:solidFill>
              </a:rPr>
              <a:t>Policies for state-dependent problems</a:t>
            </a:r>
          </a:p>
          <a:p>
            <a:pPr lvl="1">
              <a:buSzPct val="80000"/>
            </a:pPr>
            <a:r>
              <a:rPr lang="en-US" dirty="0">
                <a:solidFill>
                  <a:schemeClr val="bg1">
                    <a:lumMod val="65000"/>
                  </a:schemeClr>
                </a:solidFill>
              </a:rPr>
              <a:t>Policy function approximations (PFAs)</a:t>
            </a:r>
          </a:p>
          <a:p>
            <a:pPr lvl="1">
              <a:buSzPct val="80000"/>
            </a:pPr>
            <a:r>
              <a:rPr lang="en-US" dirty="0">
                <a:solidFill>
                  <a:schemeClr val="bg1">
                    <a:lumMod val="65000"/>
                  </a:schemeClr>
                </a:solidFill>
              </a:rPr>
              <a:t>Cost function approximations (CFAs)</a:t>
            </a:r>
          </a:p>
          <a:p>
            <a:pPr lvl="1">
              <a:buSzPct val="80000"/>
            </a:pPr>
            <a:r>
              <a:rPr lang="en-US" dirty="0">
                <a:solidFill>
                  <a:schemeClr val="bg1"/>
                </a:solidFill>
              </a:rPr>
              <a:t>Value function approximations (VFAs)</a:t>
            </a:r>
          </a:p>
          <a:p>
            <a:pPr lvl="1">
              <a:buSzPct val="80000"/>
            </a:pPr>
            <a:r>
              <a:rPr lang="en-US" dirty="0">
                <a:solidFill>
                  <a:schemeClr val="bg1">
                    <a:lumMod val="65000"/>
                  </a:schemeClr>
                </a:solidFill>
              </a:rPr>
              <a:t>Direct </a:t>
            </a:r>
            <a:r>
              <a:rPr lang="en-US" dirty="0" err="1">
                <a:solidFill>
                  <a:schemeClr val="bg1">
                    <a:lumMod val="65000"/>
                  </a:schemeClr>
                </a:solidFill>
              </a:rPr>
              <a:t>lookahead</a:t>
            </a:r>
            <a:r>
              <a:rPr lang="en-US" dirty="0">
                <a:solidFill>
                  <a:schemeClr val="bg1">
                    <a:lumMod val="65000"/>
                  </a:schemeClr>
                </a:solidFill>
              </a:rPr>
              <a:t> policies (DLAs)</a:t>
            </a:r>
          </a:p>
          <a:p>
            <a:pPr lvl="1">
              <a:buSzPct val="80000"/>
            </a:pPr>
            <a:r>
              <a:rPr lang="en-US" dirty="0">
                <a:solidFill>
                  <a:schemeClr val="bg1">
                    <a:lumMod val="65000"/>
                  </a:schemeClr>
                </a:solidFill>
              </a:rPr>
              <a:t>Hybrid direct lookahead/CFA </a:t>
            </a:r>
          </a:p>
          <a:p>
            <a:pPr lvl="1">
              <a:buSzPct val="80000"/>
            </a:pPr>
            <a:endParaRPr lang="en-US" dirty="0">
              <a:solidFill>
                <a:schemeClr val="bg1">
                  <a:lumMod val="65000"/>
                </a:schemeClr>
              </a:solidFill>
            </a:endParaRPr>
          </a:p>
          <a:p>
            <a:pPr lvl="1">
              <a:buSzPct val="80000"/>
            </a:pPr>
            <a:endParaRPr lang="en-US" dirty="0">
              <a:solidFill>
                <a:schemeClr val="bg1">
                  <a:lumMod val="65000"/>
                </a:schemeClr>
              </a:solidFill>
            </a:endParaRPr>
          </a:p>
          <a:p>
            <a:pPr marL="0" indent="0">
              <a:buSzPct val="80000"/>
              <a:buNone/>
            </a:pPr>
            <a:endParaRPr lang="en-US" dirty="0">
              <a:solidFill>
                <a:schemeClr val="bg2">
                  <a:lumMod val="60000"/>
                  <a:lumOff val="40000"/>
                </a:schemeClr>
              </a:solidFill>
            </a:endParaRPr>
          </a:p>
          <a:p>
            <a:pPr>
              <a:buSzPct val="80000"/>
            </a:pPr>
            <a:endParaRPr lang="en-US" dirty="0">
              <a:solidFill>
                <a:schemeClr val="bg2">
                  <a:lumMod val="60000"/>
                  <a:lumOff val="40000"/>
                </a:schemeClr>
              </a:solidFill>
            </a:endParaRPr>
          </a:p>
        </p:txBody>
      </p:sp>
    </p:spTree>
    <p:extLst>
      <p:ext uri="{BB962C8B-B14F-4D97-AF65-F5344CB8AC3E}">
        <p14:creationId xmlns:p14="http://schemas.microsoft.com/office/powerpoint/2010/main" val="182127593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Q-learning</a:t>
            </a:r>
          </a:p>
        </p:txBody>
      </p:sp>
      <p:sp>
        <p:nvSpPr>
          <p:cNvPr id="3" name="Content Placeholder 2"/>
          <p:cNvSpPr>
            <a:spLocks noGrp="1"/>
          </p:cNvSpPr>
          <p:nvPr>
            <p:ph idx="1"/>
          </p:nvPr>
        </p:nvSpPr>
        <p:spPr/>
        <p:txBody>
          <a:bodyPr/>
          <a:lstStyle/>
          <a:p>
            <a:r>
              <a:rPr lang="en-US" dirty="0"/>
              <a:t>Mouse in a maze problem</a:t>
            </a:r>
          </a:p>
        </p:txBody>
      </p:sp>
      <p:pic>
        <p:nvPicPr>
          <p:cNvPr id="5" name="Picture 2" descr="Image result for maz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1433" y="2322409"/>
            <a:ext cx="33147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4"/>
          <p:cNvCxnSpPr>
            <a:cxnSpLocks noChangeShapeType="1"/>
          </p:cNvCxnSpPr>
          <p:nvPr/>
        </p:nvCxnSpPr>
        <p:spPr bwMode="auto">
          <a:xfrm>
            <a:off x="2169808" y="4055959"/>
            <a:ext cx="419100"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p:cNvCxnSpPr>
            <a:cxnSpLocks noChangeShapeType="1"/>
          </p:cNvCxnSpPr>
          <p:nvPr/>
        </p:nvCxnSpPr>
        <p:spPr bwMode="auto">
          <a:xfrm>
            <a:off x="5646433" y="2824059"/>
            <a:ext cx="419100"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6142385" y="2594113"/>
            <a:ext cx="2186817" cy="400110"/>
          </a:xfrm>
          <a:prstGeom prst="rect">
            <a:avLst/>
          </a:prstGeom>
          <a:noFill/>
        </p:spPr>
        <p:txBody>
          <a:bodyPr wrap="none" rtlCol="0">
            <a:spAutoFit/>
          </a:bodyPr>
          <a:lstStyle/>
          <a:p>
            <a:pPr algn="l"/>
            <a:r>
              <a:rPr lang="en-US" sz="2000" i="0" dirty="0"/>
              <a:t>Receive reward = 1</a:t>
            </a:r>
          </a:p>
        </p:txBody>
      </p:sp>
    </p:spTree>
    <p:extLst>
      <p:ext uri="{BB962C8B-B14F-4D97-AF65-F5344CB8AC3E}">
        <p14:creationId xmlns:p14="http://schemas.microsoft.com/office/powerpoint/2010/main" val="1316184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8" name="Slide Number Placeholder 5"/>
          <p:cNvSpPr txBox="1">
            <a:spLocks noGrp="1"/>
          </p:cNvSpPr>
          <p:nvPr/>
        </p:nvSpPr>
        <p:spPr bwMode="auto">
          <a:xfrm>
            <a:off x="6553200" y="65532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fld id="{4E7FF2C9-EE41-4613-A0BF-46FDA52E6EFC}" type="slidenum">
              <a:rPr lang="en-US" sz="1400"/>
              <a:pPr algn="r"/>
              <a:t>13</a:t>
            </a:fld>
            <a:endParaRPr lang="en-US" sz="1400"/>
          </a:p>
        </p:txBody>
      </p:sp>
      <p:sp>
        <p:nvSpPr>
          <p:cNvPr id="164869" name="Rectangle 2"/>
          <p:cNvSpPr>
            <a:spLocks noGrp="1" noChangeArrowheads="1"/>
          </p:cNvSpPr>
          <p:nvPr>
            <p:ph type="title" idx="4294967295"/>
          </p:nvPr>
        </p:nvSpPr>
        <p:spPr/>
        <p:txBody>
          <a:bodyPr/>
          <a:lstStyle/>
          <a:p>
            <a:r>
              <a:rPr lang="en-US" sz="3200" dirty="0"/>
              <a:t>Derivative-based stochastic optimization</a:t>
            </a:r>
          </a:p>
        </p:txBody>
      </p:sp>
      <mc:AlternateContent xmlns:mc="http://schemas.openxmlformats.org/markup-compatibility/2006" xmlns:a14="http://schemas.microsoft.com/office/drawing/2010/main">
        <mc:Choice Requires="a14">
          <p:sp>
            <p:nvSpPr>
              <p:cNvPr id="164870" name="Rectangle 3"/>
              <p:cNvSpPr>
                <a:spLocks noGrp="1" noChangeArrowheads="1"/>
              </p:cNvSpPr>
              <p:nvPr>
                <p:ph type="body" idx="4294967295"/>
              </p:nvPr>
            </p:nvSpPr>
            <p:spPr/>
            <p:txBody>
              <a:bodyPr/>
              <a:lstStyle/>
              <a:p>
                <a:r>
                  <a:rPr lang="en-US" dirty="0"/>
                  <a:t>Stochastic gradient algorithms:</a:t>
                </a:r>
              </a:p>
              <a:p>
                <a:pPr lvl="2"/>
                <a:endParaRPr lang="en-US" sz="1200" dirty="0"/>
              </a:p>
              <a:p>
                <a:pPr marL="457200" lvl="1" indent="0">
                  <a:buNone/>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𝑛</m:t>
                          </m:r>
                          <m:r>
                            <a:rPr lang="en-US" i="1">
                              <a:latin typeface="Cambria Math" panose="02040503050406030204" pitchFamily="18" charset="0"/>
                            </a:rPr>
                            <m:t>+1</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𝑛</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𝑛</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𝐹</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𝑥</m:t>
                          </m:r>
                        </m:e>
                        <m:sup>
                          <m:r>
                            <a:rPr lang="en-US" i="1">
                              <a:latin typeface="Cambria Math" panose="02040503050406030204" pitchFamily="18" charset="0"/>
                              <a:ea typeface="Cambria Math" panose="02040503050406030204" pitchFamily="18" charset="0"/>
                            </a:rPr>
                            <m:t>𝑛</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𝑊</m:t>
                          </m:r>
                        </m:e>
                        <m:sup>
                          <m:r>
                            <a:rPr lang="en-US" i="1">
                              <a:latin typeface="Cambria Math" panose="02040503050406030204" pitchFamily="18" charset="0"/>
                              <a:ea typeface="Cambria Math" panose="02040503050406030204" pitchFamily="18" charset="0"/>
                            </a:rPr>
                            <m:t>𝑛</m:t>
                          </m:r>
                          <m:r>
                            <a:rPr lang="en-US" i="1">
                              <a:latin typeface="Cambria Math" panose="02040503050406030204" pitchFamily="18" charset="0"/>
                              <a:ea typeface="Cambria Math" panose="02040503050406030204" pitchFamily="18" charset="0"/>
                            </a:rPr>
                            <m:t>+1</m:t>
                          </m:r>
                        </m:sup>
                      </m:sSup>
                      <m:r>
                        <a:rPr lang="en-US" i="1">
                          <a:latin typeface="Cambria Math" panose="02040503050406030204" pitchFamily="18" charset="0"/>
                          <a:ea typeface="Cambria Math" panose="02040503050406030204" pitchFamily="18" charset="0"/>
                        </a:rPr>
                        <m:t>)</m:t>
                      </m:r>
                    </m:oMath>
                  </m:oMathPara>
                </a14:m>
                <a:endParaRPr lang="en-US" dirty="0"/>
              </a:p>
              <a:p>
                <a:pPr marL="457200" lvl="1" indent="0">
                  <a:buNone/>
                </a:pPr>
                <a:r>
                  <a:rPr lang="en-US" dirty="0"/>
                  <a:t>are a form of sequential decision problem.</a:t>
                </a:r>
              </a:p>
            </p:txBody>
          </p:sp>
        </mc:Choice>
        <mc:Fallback xmlns="">
          <p:sp>
            <p:nvSpPr>
              <p:cNvPr id="164870" name="Rectangle 3"/>
              <p:cNvSpPr>
                <a:spLocks noGrp="1" noRot="1" noChangeAspect="1" noMove="1" noResize="1" noEditPoints="1" noAdjustHandles="1" noChangeArrowheads="1" noChangeShapeType="1" noTextEdit="1"/>
              </p:cNvSpPr>
              <p:nvPr>
                <p:ph type="body" idx="4294967295"/>
              </p:nvPr>
            </p:nvSpPr>
            <p:spPr>
              <a:blipFill>
                <a:blip r:embed="rId4"/>
                <a:stretch>
                  <a:fillRect t="-1355"/>
                </a:stretch>
              </a:blipFill>
            </p:spPr>
            <p:txBody>
              <a:bodyPr/>
              <a:lstStyle/>
              <a:p>
                <a:r>
                  <a:rPr lang="en-US">
                    <a:noFill/>
                  </a:rPr>
                  <a:t> </a:t>
                </a:r>
              </a:p>
            </p:txBody>
          </p:sp>
        </mc:Fallback>
      </mc:AlternateContent>
      <p:sp>
        <p:nvSpPr>
          <p:cNvPr id="164871" name="Line 4"/>
          <p:cNvSpPr>
            <a:spLocks noChangeShapeType="1"/>
          </p:cNvSpPr>
          <p:nvPr/>
        </p:nvSpPr>
        <p:spPr bwMode="auto">
          <a:xfrm flipV="1">
            <a:off x="1687860" y="3087018"/>
            <a:ext cx="0" cy="2870200"/>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64872" name="Line 5"/>
          <p:cNvSpPr>
            <a:spLocks noChangeShapeType="1"/>
          </p:cNvSpPr>
          <p:nvPr/>
        </p:nvSpPr>
        <p:spPr bwMode="auto">
          <a:xfrm>
            <a:off x="1675160" y="5957218"/>
            <a:ext cx="5283200" cy="0"/>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graphicFrame>
        <p:nvGraphicFramePr>
          <p:cNvPr id="164873" name="Object 17"/>
          <p:cNvGraphicFramePr>
            <a:graphicFrameLocks noChangeAspect="1"/>
          </p:cNvGraphicFramePr>
          <p:nvPr>
            <p:extLst>
              <p:ext uri="{D42A27DB-BD31-4B8C-83A1-F6EECF244321}">
                <p14:modId xmlns:p14="http://schemas.microsoft.com/office/powerpoint/2010/main" val="3402380131"/>
              </p:ext>
            </p:extLst>
          </p:nvPr>
        </p:nvGraphicFramePr>
        <p:xfrm>
          <a:off x="6945660" y="5688931"/>
          <a:ext cx="330200" cy="495300"/>
        </p:xfrm>
        <a:graphic>
          <a:graphicData uri="http://schemas.openxmlformats.org/presentationml/2006/ole">
            <mc:AlternateContent xmlns:mc="http://schemas.openxmlformats.org/markup-compatibility/2006">
              <mc:Choice xmlns:v="urn:schemas-microsoft-com:vml" Requires="v">
                <p:oleObj spid="_x0000_s2468044" name="Equation" r:id="rId5" imgW="152334" imgH="228501" progId="Equation.DSMT4">
                  <p:embed/>
                </p:oleObj>
              </mc:Choice>
              <mc:Fallback>
                <p:oleObj name="Equation" r:id="rId5" imgW="152334" imgH="228501" progId="Equation.DSMT4">
                  <p:embed/>
                  <p:pic>
                    <p:nvPicPr>
                      <p:cNvPr id="164873" name="Object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5660" y="5688931"/>
                        <a:ext cx="3302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4874" name="Object 18"/>
          <p:cNvGraphicFramePr>
            <a:graphicFrameLocks noChangeAspect="1"/>
          </p:cNvGraphicFramePr>
          <p:nvPr>
            <p:extLst>
              <p:ext uri="{D42A27DB-BD31-4B8C-83A1-F6EECF244321}">
                <p14:modId xmlns:p14="http://schemas.microsoft.com/office/powerpoint/2010/main" val="1445629876"/>
              </p:ext>
            </p:extLst>
          </p:nvPr>
        </p:nvGraphicFramePr>
        <p:xfrm>
          <a:off x="1549748" y="2693318"/>
          <a:ext cx="357187" cy="495300"/>
        </p:xfrm>
        <a:graphic>
          <a:graphicData uri="http://schemas.openxmlformats.org/presentationml/2006/ole">
            <mc:AlternateContent xmlns:mc="http://schemas.openxmlformats.org/markup-compatibility/2006">
              <mc:Choice xmlns:v="urn:schemas-microsoft-com:vml" Requires="v">
                <p:oleObj spid="_x0000_s2468045" name="Equation" r:id="rId7" imgW="165028" imgH="228501" progId="Equation.DSMT4">
                  <p:embed/>
                </p:oleObj>
              </mc:Choice>
              <mc:Fallback>
                <p:oleObj name="Equation" r:id="rId7" imgW="165028" imgH="228501" progId="Equation.DSMT4">
                  <p:embed/>
                  <p:pic>
                    <p:nvPicPr>
                      <p:cNvPr id="164874" name="Object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9748" y="2693318"/>
                        <a:ext cx="357187"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64875" name="Group 53"/>
          <p:cNvGrpSpPr>
            <a:grpSpLocks/>
          </p:cNvGrpSpPr>
          <p:nvPr/>
        </p:nvGrpSpPr>
        <p:grpSpPr bwMode="auto">
          <a:xfrm rot="20426173">
            <a:off x="1811685" y="3617243"/>
            <a:ext cx="5105400" cy="2035175"/>
            <a:chOff x="1358" y="1926"/>
            <a:chExt cx="3216" cy="1282"/>
          </a:xfrm>
        </p:grpSpPr>
        <p:sp>
          <p:nvSpPr>
            <p:cNvPr id="164886" name="Oval 54"/>
            <p:cNvSpPr>
              <a:spLocks noChangeArrowheads="1"/>
            </p:cNvSpPr>
            <p:nvPr/>
          </p:nvSpPr>
          <p:spPr bwMode="auto">
            <a:xfrm rot="686452">
              <a:off x="3384" y="2640"/>
              <a:ext cx="744" cy="176"/>
            </a:xfrm>
            <a:prstGeom prst="ellipse">
              <a:avLst/>
            </a:prstGeom>
            <a:noFill/>
            <a:ln w="2857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4887" name="Oval 55"/>
            <p:cNvSpPr>
              <a:spLocks noChangeArrowheads="1"/>
            </p:cNvSpPr>
            <p:nvPr/>
          </p:nvSpPr>
          <p:spPr bwMode="auto">
            <a:xfrm rot="686452">
              <a:off x="3074" y="2554"/>
              <a:ext cx="1168" cy="316"/>
            </a:xfrm>
            <a:prstGeom prst="ellipse">
              <a:avLst/>
            </a:prstGeom>
            <a:noFill/>
            <a:ln w="2857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4888" name="Oval 56"/>
            <p:cNvSpPr>
              <a:spLocks noChangeArrowheads="1"/>
            </p:cNvSpPr>
            <p:nvPr/>
          </p:nvSpPr>
          <p:spPr bwMode="auto">
            <a:xfrm rot="686452">
              <a:off x="2752" y="2415"/>
              <a:ext cx="1591" cy="535"/>
            </a:xfrm>
            <a:prstGeom prst="ellipse">
              <a:avLst/>
            </a:prstGeom>
            <a:noFill/>
            <a:ln w="2857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4889" name="Oval 57"/>
            <p:cNvSpPr>
              <a:spLocks noChangeArrowheads="1"/>
            </p:cNvSpPr>
            <p:nvPr/>
          </p:nvSpPr>
          <p:spPr bwMode="auto">
            <a:xfrm rot="686452">
              <a:off x="2419" y="2295"/>
              <a:ext cx="1986" cy="721"/>
            </a:xfrm>
            <a:prstGeom prst="ellipse">
              <a:avLst/>
            </a:prstGeom>
            <a:noFill/>
            <a:ln w="2857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4890" name="Oval 58"/>
            <p:cNvSpPr>
              <a:spLocks noChangeArrowheads="1"/>
            </p:cNvSpPr>
            <p:nvPr/>
          </p:nvSpPr>
          <p:spPr bwMode="auto">
            <a:xfrm rot="686452">
              <a:off x="2026" y="2177"/>
              <a:ext cx="2440" cy="891"/>
            </a:xfrm>
            <a:prstGeom prst="ellipse">
              <a:avLst/>
            </a:prstGeom>
            <a:noFill/>
            <a:ln w="2857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4891" name="Oval 59"/>
            <p:cNvSpPr>
              <a:spLocks noChangeArrowheads="1"/>
            </p:cNvSpPr>
            <p:nvPr/>
          </p:nvSpPr>
          <p:spPr bwMode="auto">
            <a:xfrm rot="686452">
              <a:off x="1704" y="2067"/>
              <a:ext cx="2819" cy="1064"/>
            </a:xfrm>
            <a:prstGeom prst="ellipse">
              <a:avLst/>
            </a:prstGeom>
            <a:noFill/>
            <a:ln w="2857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4892" name="Oval 60"/>
            <p:cNvSpPr>
              <a:spLocks noChangeArrowheads="1"/>
            </p:cNvSpPr>
            <p:nvPr/>
          </p:nvSpPr>
          <p:spPr bwMode="auto">
            <a:xfrm rot="686452">
              <a:off x="1358" y="1926"/>
              <a:ext cx="3216" cy="1282"/>
            </a:xfrm>
            <a:prstGeom prst="ellipse">
              <a:avLst/>
            </a:prstGeom>
            <a:noFill/>
            <a:ln w="2857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9" name="Line 14"/>
          <p:cNvSpPr>
            <a:spLocks noChangeShapeType="1"/>
          </p:cNvSpPr>
          <p:nvPr/>
        </p:nvSpPr>
        <p:spPr bwMode="auto">
          <a:xfrm flipH="1" flipV="1">
            <a:off x="2646787" y="4813253"/>
            <a:ext cx="1374776" cy="877211"/>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grpSp>
        <p:nvGrpSpPr>
          <p:cNvPr id="25" name="Group 64">
            <a:extLst>
              <a:ext uri="{FF2B5EF4-FFF2-40B4-BE49-F238E27FC236}">
                <a16:creationId xmlns:a16="http://schemas.microsoft.com/office/drawing/2014/main" id="{934B8770-85C7-4D1B-877B-6C8F98EBF8D7}"/>
              </a:ext>
            </a:extLst>
          </p:cNvPr>
          <p:cNvGrpSpPr>
            <a:grpSpLocks/>
          </p:cNvGrpSpPr>
          <p:nvPr/>
        </p:nvGrpSpPr>
        <p:grpSpPr bwMode="auto">
          <a:xfrm>
            <a:off x="5081243" y="3986561"/>
            <a:ext cx="115319" cy="1330195"/>
            <a:chOff x="2688" y="2672"/>
            <a:chExt cx="73" cy="568"/>
          </a:xfrm>
        </p:grpSpPr>
        <p:sp>
          <p:nvSpPr>
            <p:cNvPr id="26" name="Line 14">
              <a:extLst>
                <a:ext uri="{FF2B5EF4-FFF2-40B4-BE49-F238E27FC236}">
                  <a16:creationId xmlns:a16="http://schemas.microsoft.com/office/drawing/2014/main" id="{482B5FB8-D475-4CA5-B0AA-B6886868A037}"/>
                </a:ext>
              </a:extLst>
            </p:cNvPr>
            <p:cNvSpPr>
              <a:spLocks noChangeShapeType="1"/>
            </p:cNvSpPr>
            <p:nvPr/>
          </p:nvSpPr>
          <p:spPr bwMode="auto">
            <a:xfrm flipH="1" flipV="1">
              <a:off x="2688" y="2672"/>
              <a:ext cx="56" cy="536"/>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27" name="Oval 61">
              <a:extLst>
                <a:ext uri="{FF2B5EF4-FFF2-40B4-BE49-F238E27FC236}">
                  <a16:creationId xmlns:a16="http://schemas.microsoft.com/office/drawing/2014/main" id="{3C618982-718C-4CCD-8F86-E9BADEE07C27}"/>
                </a:ext>
              </a:extLst>
            </p:cNvPr>
            <p:cNvSpPr>
              <a:spLocks noChangeArrowheads="1"/>
            </p:cNvSpPr>
            <p:nvPr/>
          </p:nvSpPr>
          <p:spPr bwMode="auto">
            <a:xfrm>
              <a:off x="2712" y="3198"/>
              <a:ext cx="49" cy="42"/>
            </a:xfrm>
            <a:prstGeom prst="ellipse">
              <a:avLst/>
            </a:prstGeom>
            <a:solidFill>
              <a:schemeClr val="tx1"/>
            </a:solidFill>
            <a:ln w="38100">
              <a:solidFill>
                <a:schemeClr val="tx1"/>
              </a:solidFill>
              <a:round/>
              <a:headEnd/>
              <a:tailEnd type="none" w="med" len="lg"/>
            </a:ln>
          </p:spPr>
          <p:txBody>
            <a:bodyPr wrap="none" anchor="ctr"/>
            <a:lstStyle/>
            <a:p>
              <a:endParaRPr lang="en-US"/>
            </a:p>
          </p:txBody>
        </p:sp>
      </p:grpSp>
      <p:grpSp>
        <p:nvGrpSpPr>
          <p:cNvPr id="28" name="Group 64">
            <a:extLst>
              <a:ext uri="{FF2B5EF4-FFF2-40B4-BE49-F238E27FC236}">
                <a16:creationId xmlns:a16="http://schemas.microsoft.com/office/drawing/2014/main" id="{2410D1AF-278A-402C-9F40-46992A6470D4}"/>
              </a:ext>
            </a:extLst>
          </p:cNvPr>
          <p:cNvGrpSpPr>
            <a:grpSpLocks/>
          </p:cNvGrpSpPr>
          <p:nvPr/>
        </p:nvGrpSpPr>
        <p:grpSpPr bwMode="auto">
          <a:xfrm rot="15833781">
            <a:off x="5482235" y="3753079"/>
            <a:ext cx="126377" cy="1770471"/>
            <a:chOff x="2688" y="2484"/>
            <a:chExt cx="80" cy="756"/>
          </a:xfrm>
        </p:grpSpPr>
        <p:sp>
          <p:nvSpPr>
            <p:cNvPr id="30" name="Line 14">
              <a:extLst>
                <a:ext uri="{FF2B5EF4-FFF2-40B4-BE49-F238E27FC236}">
                  <a16:creationId xmlns:a16="http://schemas.microsoft.com/office/drawing/2014/main" id="{C89ADC44-3AF0-44D0-9D51-ECB4F3D0D7F1}"/>
                </a:ext>
              </a:extLst>
            </p:cNvPr>
            <p:cNvSpPr>
              <a:spLocks noChangeShapeType="1"/>
            </p:cNvSpPr>
            <p:nvPr/>
          </p:nvSpPr>
          <p:spPr bwMode="auto">
            <a:xfrm flipH="1" flipV="1">
              <a:off x="2688" y="2484"/>
              <a:ext cx="56" cy="724"/>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33" name="Oval 61">
              <a:extLst>
                <a:ext uri="{FF2B5EF4-FFF2-40B4-BE49-F238E27FC236}">
                  <a16:creationId xmlns:a16="http://schemas.microsoft.com/office/drawing/2014/main" id="{4C1D8817-4FE6-4150-91D4-48396B98EAD4}"/>
                </a:ext>
              </a:extLst>
            </p:cNvPr>
            <p:cNvSpPr>
              <a:spLocks noChangeArrowheads="1"/>
            </p:cNvSpPr>
            <p:nvPr/>
          </p:nvSpPr>
          <p:spPr bwMode="auto">
            <a:xfrm>
              <a:off x="2712" y="3184"/>
              <a:ext cx="56" cy="56"/>
            </a:xfrm>
            <a:prstGeom prst="ellipse">
              <a:avLst/>
            </a:prstGeom>
            <a:solidFill>
              <a:schemeClr val="tx1"/>
            </a:solidFill>
            <a:ln w="38100">
              <a:solidFill>
                <a:schemeClr val="tx1"/>
              </a:solidFill>
              <a:round/>
              <a:headEnd/>
              <a:tailEnd type="none" w="med" len="lg"/>
            </a:ln>
          </p:spPr>
          <p:txBody>
            <a:bodyPr wrap="none" anchor="ctr"/>
            <a:lstStyle/>
            <a:p>
              <a:endParaRPr lang="en-US"/>
            </a:p>
          </p:txBody>
        </p:sp>
      </p:grpSp>
      <p:grpSp>
        <p:nvGrpSpPr>
          <p:cNvPr id="34" name="Group 64">
            <a:extLst>
              <a:ext uri="{FF2B5EF4-FFF2-40B4-BE49-F238E27FC236}">
                <a16:creationId xmlns:a16="http://schemas.microsoft.com/office/drawing/2014/main" id="{94862F48-846E-484A-B665-F2B9DFE7D2AF}"/>
              </a:ext>
            </a:extLst>
          </p:cNvPr>
          <p:cNvGrpSpPr>
            <a:grpSpLocks/>
          </p:cNvGrpSpPr>
          <p:nvPr/>
        </p:nvGrpSpPr>
        <p:grpSpPr bwMode="auto">
          <a:xfrm rot="5678501" flipH="1">
            <a:off x="3686268" y="3713491"/>
            <a:ext cx="304474" cy="2546276"/>
            <a:chOff x="2604" y="2662"/>
            <a:chExt cx="165" cy="573"/>
          </a:xfrm>
        </p:grpSpPr>
        <p:sp>
          <p:nvSpPr>
            <p:cNvPr id="35" name="Line 14">
              <a:extLst>
                <a:ext uri="{FF2B5EF4-FFF2-40B4-BE49-F238E27FC236}">
                  <a16:creationId xmlns:a16="http://schemas.microsoft.com/office/drawing/2014/main" id="{3FA6513E-7758-48ED-8B10-0F750968F14D}"/>
                </a:ext>
              </a:extLst>
            </p:cNvPr>
            <p:cNvSpPr>
              <a:spLocks noChangeShapeType="1"/>
            </p:cNvSpPr>
            <p:nvPr/>
          </p:nvSpPr>
          <p:spPr bwMode="auto">
            <a:xfrm flipH="1" flipV="1">
              <a:off x="2604" y="2662"/>
              <a:ext cx="140" cy="546"/>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36" name="Oval 61">
              <a:extLst>
                <a:ext uri="{FF2B5EF4-FFF2-40B4-BE49-F238E27FC236}">
                  <a16:creationId xmlns:a16="http://schemas.microsoft.com/office/drawing/2014/main" id="{83297306-8502-4628-A165-2514BBE6475D}"/>
                </a:ext>
              </a:extLst>
            </p:cNvPr>
            <p:cNvSpPr>
              <a:spLocks noChangeArrowheads="1"/>
            </p:cNvSpPr>
            <p:nvPr/>
          </p:nvSpPr>
          <p:spPr bwMode="auto">
            <a:xfrm>
              <a:off x="2704" y="3204"/>
              <a:ext cx="65" cy="31"/>
            </a:xfrm>
            <a:prstGeom prst="ellipse">
              <a:avLst/>
            </a:prstGeom>
            <a:solidFill>
              <a:schemeClr val="tx1"/>
            </a:solidFill>
            <a:ln w="38100">
              <a:solidFill>
                <a:schemeClr val="tx1"/>
              </a:solidFill>
              <a:round/>
              <a:headEnd/>
              <a:tailEnd type="none" w="med" len="lg"/>
            </a:ln>
          </p:spPr>
          <p:txBody>
            <a:bodyPr wrap="none" anchor="ctr"/>
            <a:lstStyle/>
            <a:p>
              <a:endParaRPr lang="en-US" dirty="0"/>
            </a:p>
          </p:txBody>
        </p:sp>
      </p:grpSp>
      <p:grpSp>
        <p:nvGrpSpPr>
          <p:cNvPr id="37" name="Group 64">
            <a:extLst>
              <a:ext uri="{FF2B5EF4-FFF2-40B4-BE49-F238E27FC236}">
                <a16:creationId xmlns:a16="http://schemas.microsoft.com/office/drawing/2014/main" id="{5C8034E1-6174-418F-8996-D3741920962A}"/>
              </a:ext>
            </a:extLst>
          </p:cNvPr>
          <p:cNvGrpSpPr>
            <a:grpSpLocks/>
          </p:cNvGrpSpPr>
          <p:nvPr/>
        </p:nvGrpSpPr>
        <p:grpSpPr bwMode="auto">
          <a:xfrm rot="7253310">
            <a:off x="5557740" y="3541657"/>
            <a:ext cx="261206" cy="1446817"/>
            <a:chOff x="2688" y="2484"/>
            <a:chExt cx="80" cy="756"/>
          </a:xfrm>
        </p:grpSpPr>
        <p:sp>
          <p:nvSpPr>
            <p:cNvPr id="38" name="Line 14">
              <a:extLst>
                <a:ext uri="{FF2B5EF4-FFF2-40B4-BE49-F238E27FC236}">
                  <a16:creationId xmlns:a16="http://schemas.microsoft.com/office/drawing/2014/main" id="{7A1BB228-5110-4B53-B4DE-EBA093A336B8}"/>
                </a:ext>
              </a:extLst>
            </p:cNvPr>
            <p:cNvSpPr>
              <a:spLocks noChangeShapeType="1"/>
            </p:cNvSpPr>
            <p:nvPr/>
          </p:nvSpPr>
          <p:spPr bwMode="auto">
            <a:xfrm flipH="1" flipV="1">
              <a:off x="2688" y="2484"/>
              <a:ext cx="56" cy="724"/>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39" name="Oval 61">
              <a:extLst>
                <a:ext uri="{FF2B5EF4-FFF2-40B4-BE49-F238E27FC236}">
                  <a16:creationId xmlns:a16="http://schemas.microsoft.com/office/drawing/2014/main" id="{A761CD9F-3F70-4DEB-9414-5FF842A73206}"/>
                </a:ext>
              </a:extLst>
            </p:cNvPr>
            <p:cNvSpPr>
              <a:spLocks noChangeArrowheads="1"/>
            </p:cNvSpPr>
            <p:nvPr/>
          </p:nvSpPr>
          <p:spPr bwMode="auto">
            <a:xfrm>
              <a:off x="2732" y="3187"/>
              <a:ext cx="36" cy="53"/>
            </a:xfrm>
            <a:prstGeom prst="ellipse">
              <a:avLst/>
            </a:prstGeom>
            <a:solidFill>
              <a:schemeClr val="tx1"/>
            </a:solidFill>
            <a:ln w="38100">
              <a:solidFill>
                <a:schemeClr val="tx1"/>
              </a:solidFill>
              <a:round/>
              <a:headEnd/>
              <a:tailEnd type="none" w="med" len="lg"/>
            </a:ln>
          </p:spPr>
          <p:txBody>
            <a:bodyPr wrap="none" anchor="ctr"/>
            <a:lstStyle/>
            <a:p>
              <a:endParaRPr lang="en-US"/>
            </a:p>
          </p:txBody>
        </p:sp>
      </p:grpSp>
      <p:grpSp>
        <p:nvGrpSpPr>
          <p:cNvPr id="40" name="Group 64">
            <a:extLst>
              <a:ext uri="{FF2B5EF4-FFF2-40B4-BE49-F238E27FC236}">
                <a16:creationId xmlns:a16="http://schemas.microsoft.com/office/drawing/2014/main" id="{C9AD3FB7-6055-4CBC-B4F2-8DFEDFCE1750}"/>
              </a:ext>
            </a:extLst>
          </p:cNvPr>
          <p:cNvGrpSpPr>
            <a:grpSpLocks/>
          </p:cNvGrpSpPr>
          <p:nvPr/>
        </p:nvGrpSpPr>
        <p:grpSpPr bwMode="auto">
          <a:xfrm rot="3224279">
            <a:off x="5221173" y="3400610"/>
            <a:ext cx="156393" cy="1728318"/>
            <a:chOff x="2676" y="2502"/>
            <a:chExt cx="99" cy="738"/>
          </a:xfrm>
        </p:grpSpPr>
        <p:sp>
          <p:nvSpPr>
            <p:cNvPr id="41" name="Line 14">
              <a:extLst>
                <a:ext uri="{FF2B5EF4-FFF2-40B4-BE49-F238E27FC236}">
                  <a16:creationId xmlns:a16="http://schemas.microsoft.com/office/drawing/2014/main" id="{DAB564E2-0CCB-40F7-B691-3E7E3EB0B5E5}"/>
                </a:ext>
              </a:extLst>
            </p:cNvPr>
            <p:cNvSpPr>
              <a:spLocks noChangeShapeType="1"/>
            </p:cNvSpPr>
            <p:nvPr/>
          </p:nvSpPr>
          <p:spPr bwMode="auto">
            <a:xfrm flipH="1" flipV="1">
              <a:off x="2676" y="2502"/>
              <a:ext cx="56" cy="724"/>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42" name="Oval 61">
              <a:extLst>
                <a:ext uri="{FF2B5EF4-FFF2-40B4-BE49-F238E27FC236}">
                  <a16:creationId xmlns:a16="http://schemas.microsoft.com/office/drawing/2014/main" id="{C21BE356-B987-4E41-86D5-2663F430A331}"/>
                </a:ext>
              </a:extLst>
            </p:cNvPr>
            <p:cNvSpPr>
              <a:spLocks noChangeArrowheads="1"/>
            </p:cNvSpPr>
            <p:nvPr/>
          </p:nvSpPr>
          <p:spPr bwMode="auto">
            <a:xfrm>
              <a:off x="2712" y="3209"/>
              <a:ext cx="63" cy="31"/>
            </a:xfrm>
            <a:prstGeom prst="ellipse">
              <a:avLst/>
            </a:prstGeom>
            <a:solidFill>
              <a:schemeClr val="tx1"/>
            </a:solidFill>
            <a:ln w="38100">
              <a:solidFill>
                <a:schemeClr val="tx1"/>
              </a:solidFill>
              <a:round/>
              <a:headEnd/>
              <a:tailEnd type="none" w="med" len="lg"/>
            </a:ln>
          </p:spPr>
          <p:txBody>
            <a:bodyPr wrap="none" anchor="ctr"/>
            <a:lstStyle/>
            <a:p>
              <a:endParaRPr lang="en-US" dirty="0"/>
            </a:p>
          </p:txBody>
        </p:sp>
      </p:grpSp>
    </p:spTree>
    <p:extLst>
      <p:ext uri="{BB962C8B-B14F-4D97-AF65-F5344CB8AC3E}">
        <p14:creationId xmlns:p14="http://schemas.microsoft.com/office/powerpoint/2010/main" val="34536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left)">
                                      <p:cBhvr>
                                        <p:cTn id="11" dur="500"/>
                                        <p:tgtEl>
                                          <p:spTgt spid="3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up)">
                                      <p:cBhvr>
                                        <p:cTn id="19" dur="500"/>
                                        <p:tgtEl>
                                          <p:spTgt spid="37"/>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right)">
                                      <p:cBhvr>
                                        <p:cTn id="23" dur="500"/>
                                        <p:tgtEl>
                                          <p:spTgt spid="28"/>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Q-learning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56616" y="1143000"/>
                <a:ext cx="7772400" cy="4953000"/>
              </a:xfrm>
            </p:spPr>
            <p:txBody>
              <a:bodyPr/>
              <a:lstStyle/>
              <a:p>
                <a:r>
                  <a:rPr lang="en-US" dirty="0"/>
                  <a:t>Basic Q-learning algorithm</a:t>
                </a:r>
              </a:p>
              <a:p>
                <a:pPr lvl="1"/>
                <a:r>
                  <a:rPr lang="en-US" dirty="0"/>
                  <a:t>Basic update:</a:t>
                </a:r>
              </a:p>
              <a:p>
                <a:pPr lvl="2"/>
                <a:endParaRPr lang="en-US" dirty="0"/>
              </a:p>
              <a:p>
                <a:pPr lvl="2"/>
                <a:endParaRPr lang="en-US" dirty="0"/>
              </a:p>
              <a:p>
                <a:pPr marL="457200" lvl="1" indent="0">
                  <a:buNone/>
                </a:pPr>
                <a:r>
                  <a:rPr lang="en-US" dirty="0"/>
                  <a:t>   </a:t>
                </a:r>
              </a:p>
              <a:p>
                <a:pPr marL="457200" lvl="1" indent="0">
                  <a:buNone/>
                </a:pPr>
                <a:r>
                  <a:rPr lang="en-US" dirty="0"/>
                  <a:t>where</a:t>
                </a:r>
              </a:p>
              <a:p>
                <a:pPr lvl="2"/>
                <a:endParaRPr lang="en-US" dirty="0"/>
              </a:p>
              <a:p>
                <a:pPr lvl="2"/>
                <a:endParaRPr lang="en-US" dirty="0"/>
              </a:p>
              <a:p>
                <a:pPr lvl="1"/>
                <a:r>
                  <a:rPr lang="en-US" dirty="0"/>
                  <a:t>Given a state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𝑛</m:t>
                        </m:r>
                      </m:sup>
                    </m:sSup>
                  </m:oMath>
                </a14:m>
                <a:r>
                  <a:rPr lang="en-US" dirty="0"/>
                  <a:t> and action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rPr>
                          <m:t>𝑛</m:t>
                        </m:r>
                      </m:sup>
                    </m:sSup>
                  </m:oMath>
                </a14:m>
                <a:r>
                  <a:rPr lang="en-US" dirty="0"/>
                  <a:t>, we simulate our way to state </a:t>
                </a:r>
                <a14:m>
                  <m:oMath xmlns:m="http://schemas.openxmlformats.org/officeDocument/2006/math">
                    <m:r>
                      <a:rPr lang="en-US" b="0" i="1" smtClean="0">
                        <a:latin typeface="Cambria Math" panose="02040503050406030204" pitchFamily="18" charset="0"/>
                      </a:rPr>
                      <m:t>𝑠</m:t>
                    </m:r>
                    <m:r>
                      <a:rPr lang="en-US" b="0" i="1" smtClean="0">
                        <a:latin typeface="Cambria Math" panose="02040503050406030204" pitchFamily="18" charset="0"/>
                      </a:rPr>
                      <m:t>′</m:t>
                    </m:r>
                  </m:oMath>
                </a14:m>
                <a:r>
                  <a:rPr lang="en-US" dirty="0"/>
                  <a:t>. </a:t>
                </a:r>
              </a:p>
              <a:p>
                <a:pPr lvl="1"/>
                <a:r>
                  <a:rPr lang="en-US" dirty="0"/>
                  <a:t>Need to determine:</a:t>
                </a:r>
              </a:p>
              <a:p>
                <a:pPr lvl="2"/>
                <a:r>
                  <a:rPr lang="en-US" dirty="0"/>
                  <a:t>State sampling process/policy</a:t>
                </a:r>
              </a:p>
              <a:p>
                <a:pPr lvl="2"/>
                <a:r>
                  <a:rPr lang="en-US" dirty="0"/>
                  <a:t>Action sampling policy</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56616" y="1143000"/>
                <a:ext cx="7772400" cy="4953000"/>
              </a:xfrm>
              <a:blipFill>
                <a:blip r:embed="rId3"/>
                <a:stretch>
                  <a:fillRect t="-1355" r="-549" b="-1232"/>
                </a:stretch>
              </a:blipFill>
            </p:spPr>
            <p:txBody>
              <a:bodyPr/>
              <a:lstStyle/>
              <a:p>
                <a:r>
                  <a:rPr lang="en-US">
                    <a:noFill/>
                  </a:rPr>
                  <a:t> </a:t>
                </a:r>
              </a:p>
            </p:txBody>
          </p:sp>
        </mc:Fallback>
      </mc:AlternateContent>
      <p:graphicFrame>
        <p:nvGraphicFramePr>
          <p:cNvPr id="4" name="Object 3"/>
          <p:cNvGraphicFramePr>
            <a:graphicFrameLocks noChangeAspect="1"/>
          </p:cNvGraphicFramePr>
          <p:nvPr>
            <p:extLst/>
          </p:nvPr>
        </p:nvGraphicFramePr>
        <p:xfrm>
          <a:off x="1657495" y="2104130"/>
          <a:ext cx="6531287" cy="1075109"/>
        </p:xfrm>
        <a:graphic>
          <a:graphicData uri="http://schemas.openxmlformats.org/presentationml/2006/ole">
            <mc:AlternateContent xmlns:mc="http://schemas.openxmlformats.org/markup-compatibility/2006">
              <mc:Choice xmlns:v="urn:schemas-microsoft-com:vml" Requires="v">
                <p:oleObj spid="_x0000_s2526258" name="Equation" r:id="rId4" imgW="3085920" imgH="507960" progId="Equation.DSMT4">
                  <p:embed/>
                </p:oleObj>
              </mc:Choice>
              <mc:Fallback>
                <p:oleObj name="Equation" r:id="rId4" imgW="3085920" imgH="507960" progId="Equation.DSMT4">
                  <p:embed/>
                  <p:pic>
                    <p:nvPicPr>
                      <p:cNvPr id="4" name="Object 3"/>
                      <p:cNvPicPr/>
                      <p:nvPr/>
                    </p:nvPicPr>
                    <p:blipFill>
                      <a:blip r:embed="rId5"/>
                      <a:stretch>
                        <a:fillRect/>
                      </a:stretch>
                    </p:blipFill>
                    <p:spPr>
                      <a:xfrm>
                        <a:off x="1657495" y="2104130"/>
                        <a:ext cx="6531287" cy="1075109"/>
                      </a:xfrm>
                      <a:prstGeom prst="rect">
                        <a:avLst/>
                      </a:prstGeom>
                    </p:spPr>
                  </p:pic>
                </p:oleObj>
              </mc:Fallback>
            </mc:AlternateContent>
          </a:graphicData>
        </a:graphic>
      </p:graphicFrame>
      <p:graphicFrame>
        <p:nvGraphicFramePr>
          <p:cNvPr id="5" name="Object 4"/>
          <p:cNvGraphicFramePr>
            <a:graphicFrameLocks noChangeAspect="1"/>
          </p:cNvGraphicFramePr>
          <p:nvPr>
            <p:extLst/>
          </p:nvPr>
        </p:nvGraphicFramePr>
        <p:xfrm>
          <a:off x="1994201" y="3495844"/>
          <a:ext cx="2928937" cy="644525"/>
        </p:xfrm>
        <a:graphic>
          <a:graphicData uri="http://schemas.openxmlformats.org/presentationml/2006/ole">
            <mc:AlternateContent xmlns:mc="http://schemas.openxmlformats.org/markup-compatibility/2006">
              <mc:Choice xmlns:v="urn:schemas-microsoft-com:vml" Requires="v">
                <p:oleObj spid="_x0000_s2526259" name="Equation" r:id="rId6" imgW="1384200" imgH="304560" progId="Equation.DSMT4">
                  <p:embed/>
                </p:oleObj>
              </mc:Choice>
              <mc:Fallback>
                <p:oleObj name="Equation" r:id="rId6" imgW="1384200" imgH="304560" progId="Equation.DSMT4">
                  <p:embed/>
                  <p:pic>
                    <p:nvPicPr>
                      <p:cNvPr id="5" name="Object 4"/>
                      <p:cNvPicPr/>
                      <p:nvPr/>
                    </p:nvPicPr>
                    <p:blipFill>
                      <a:blip r:embed="rId7"/>
                      <a:stretch>
                        <a:fillRect/>
                      </a:stretch>
                    </p:blipFill>
                    <p:spPr>
                      <a:xfrm>
                        <a:off x="1994201" y="3495844"/>
                        <a:ext cx="2928937" cy="644525"/>
                      </a:xfrm>
                      <a:prstGeom prst="rect">
                        <a:avLst/>
                      </a:prstGeom>
                    </p:spPr>
                  </p:pic>
                </p:oleObj>
              </mc:Fallback>
            </mc:AlternateContent>
          </a:graphicData>
        </a:graphic>
      </p:graphicFrame>
    </p:spTree>
    <p:extLst>
      <p:ext uri="{BB962C8B-B14F-4D97-AF65-F5344CB8AC3E}">
        <p14:creationId xmlns:p14="http://schemas.microsoft.com/office/powerpoint/2010/main" val="367881333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Q-learning</a:t>
            </a:r>
          </a:p>
        </p:txBody>
      </p:sp>
      <p:sp>
        <p:nvSpPr>
          <p:cNvPr id="3" name="Content Placeholder 2"/>
          <p:cNvSpPr>
            <a:spLocks noGrp="1"/>
          </p:cNvSpPr>
          <p:nvPr>
            <p:ph idx="1"/>
          </p:nvPr>
        </p:nvSpPr>
        <p:spPr>
          <a:xfrm>
            <a:off x="685800" y="1143000"/>
            <a:ext cx="4553843" cy="4953000"/>
          </a:xfrm>
        </p:spPr>
        <p:txBody>
          <a:bodyPr/>
          <a:lstStyle/>
          <a:p>
            <a:r>
              <a:rPr lang="en-US" dirty="0"/>
              <a:t>AlphaGo - XXX</a:t>
            </a:r>
          </a:p>
          <a:p>
            <a:pPr lvl="1"/>
            <a:endParaRPr lang="en-US" dirty="0"/>
          </a:p>
          <a:p>
            <a:pPr lvl="1"/>
            <a:r>
              <a:rPr lang="en-US" dirty="0"/>
              <a:t>Much more complex state space.</a:t>
            </a:r>
          </a:p>
          <a:p>
            <a:pPr lvl="1"/>
            <a:endParaRPr lang="en-US" dirty="0"/>
          </a:p>
          <a:p>
            <a:pPr lvl="1"/>
            <a:r>
              <a:rPr lang="en-US" dirty="0"/>
              <a:t>Uses hybrid of policies:</a:t>
            </a:r>
          </a:p>
          <a:p>
            <a:pPr lvl="2"/>
            <a:r>
              <a:rPr lang="en-US" dirty="0"/>
              <a:t>PFA</a:t>
            </a:r>
          </a:p>
          <a:p>
            <a:pPr lvl="2"/>
            <a:r>
              <a:rPr lang="en-US" dirty="0"/>
              <a:t>VFA</a:t>
            </a:r>
          </a:p>
          <a:p>
            <a:pPr lvl="2"/>
            <a:r>
              <a:rPr lang="en-US" dirty="0"/>
              <a:t>Lookahead (DLA)</a:t>
            </a:r>
          </a:p>
          <a:p>
            <a:pPr marL="0" indent="0">
              <a:buNone/>
            </a:pPr>
            <a:endParaRPr lang="en-US" dirty="0"/>
          </a:p>
        </p:txBody>
      </p:sp>
      <p:pic>
        <p:nvPicPr>
          <p:cNvPr id="5" name="Picture 4"/>
          <p:cNvPicPr>
            <a:picLocks noChangeAspect="1"/>
          </p:cNvPicPr>
          <p:nvPr/>
        </p:nvPicPr>
        <p:blipFill>
          <a:blip r:embed="rId2"/>
          <a:stretch>
            <a:fillRect/>
          </a:stretch>
        </p:blipFill>
        <p:spPr>
          <a:xfrm>
            <a:off x="5239643" y="1882304"/>
            <a:ext cx="3703641" cy="3688400"/>
          </a:xfrm>
          <a:prstGeom prst="rect">
            <a:avLst/>
          </a:prstGeom>
        </p:spPr>
      </p:pic>
    </p:spTree>
    <p:extLst>
      <p:ext uri="{BB962C8B-B14F-4D97-AF65-F5344CB8AC3E}">
        <p14:creationId xmlns:p14="http://schemas.microsoft.com/office/powerpoint/2010/main" val="15915842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Slide Number Placeholder 5"/>
          <p:cNvSpPr txBox="1">
            <a:spLocks noGrp="1"/>
          </p:cNvSpPr>
          <p:nvPr/>
        </p:nvSpPr>
        <p:spPr bwMode="auto">
          <a:xfrm>
            <a:off x="6553200" y="65341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pPr algn="r"/>
            <a:r>
              <a:rPr lang="en-US" sz="1400" i="0"/>
              <a:t>Slide </a:t>
            </a:r>
            <a:fld id="{73179F04-1448-491D-BBAA-E6AB10CCC1B6}" type="slidenum">
              <a:rPr lang="en-US" sz="1400" i="0"/>
              <a:pPr algn="r"/>
              <a:t>132</a:t>
            </a:fld>
            <a:endParaRPr lang="en-US" sz="1400" i="0"/>
          </a:p>
        </p:txBody>
      </p:sp>
      <p:pic>
        <p:nvPicPr>
          <p:cNvPr id="74756"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4875" y="1601788"/>
            <a:ext cx="709613"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sp>
        <p:nvSpPr>
          <p:cNvPr id="74757" name="Rectangle 4"/>
          <p:cNvSpPr>
            <a:spLocks noGrp="1" noChangeArrowheads="1"/>
          </p:cNvSpPr>
          <p:nvPr>
            <p:ph type="title" idx="4294967295"/>
          </p:nvPr>
        </p:nvSpPr>
        <p:spPr/>
        <p:txBody>
          <a:bodyPr/>
          <a:lstStyle/>
          <a:p>
            <a:r>
              <a:rPr lang="en-US" sz="3200" dirty="0"/>
              <a:t>Grid level storage</a:t>
            </a:r>
          </a:p>
        </p:txBody>
      </p:sp>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type="none" w="med" len="lg"/>
              </a14:hiddenLine>
            </a:ext>
          </a:extLst>
        </p:spPr>
      </p:pic>
      <p:grpSp>
        <p:nvGrpSpPr>
          <p:cNvPr id="5" name="Group 4"/>
          <p:cNvGrpSpPr/>
          <p:nvPr/>
        </p:nvGrpSpPr>
        <p:grpSpPr>
          <a:xfrm>
            <a:off x="275529" y="1232511"/>
            <a:ext cx="8731555" cy="4740824"/>
            <a:chOff x="405997" y="1783191"/>
            <a:chExt cx="8731555" cy="4740824"/>
          </a:xfrm>
        </p:grpSpPr>
        <p:pic>
          <p:nvPicPr>
            <p:cNvPr id="48"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1824" t="33360" r="5626" b="23443"/>
            <a:stretch/>
          </p:blipFill>
          <p:spPr bwMode="auto">
            <a:xfrm>
              <a:off x="7483670" y="2332894"/>
              <a:ext cx="1653882" cy="7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1824" t="33360" r="5626" b="23443"/>
            <a:stretch/>
          </p:blipFill>
          <p:spPr bwMode="auto">
            <a:xfrm>
              <a:off x="6912756" y="3488289"/>
              <a:ext cx="1653882" cy="7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1824" t="33360" r="5626" b="23443"/>
            <a:stretch/>
          </p:blipFill>
          <p:spPr bwMode="auto">
            <a:xfrm>
              <a:off x="6865864" y="4684957"/>
              <a:ext cx="1653882" cy="7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1824" t="33360" r="5626" b="23443"/>
            <a:stretch/>
          </p:blipFill>
          <p:spPr bwMode="auto">
            <a:xfrm>
              <a:off x="5924623" y="5785461"/>
              <a:ext cx="1653882" cy="7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1824" t="33360" r="5626" b="23443"/>
            <a:stretch/>
          </p:blipFill>
          <p:spPr bwMode="auto">
            <a:xfrm>
              <a:off x="4270741" y="4731972"/>
              <a:ext cx="1653882" cy="7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1824" t="33360" r="5626" b="23443"/>
            <a:stretch/>
          </p:blipFill>
          <p:spPr bwMode="auto">
            <a:xfrm>
              <a:off x="5097682" y="3769336"/>
              <a:ext cx="1653882" cy="7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1824" t="33360" r="5626" b="23443"/>
            <a:stretch/>
          </p:blipFill>
          <p:spPr bwMode="auto">
            <a:xfrm>
              <a:off x="4662414" y="2549770"/>
              <a:ext cx="1653882" cy="7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1824" t="33360" r="5626" b="23443"/>
            <a:stretch/>
          </p:blipFill>
          <p:spPr bwMode="auto">
            <a:xfrm>
              <a:off x="2879579" y="3167247"/>
              <a:ext cx="1653882" cy="7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1824" t="33360" r="5626" b="23443"/>
            <a:stretch/>
          </p:blipFill>
          <p:spPr bwMode="auto">
            <a:xfrm>
              <a:off x="2363763" y="1963617"/>
              <a:ext cx="1653882" cy="7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1824" t="33360" r="5626" b="23443"/>
            <a:stretch/>
          </p:blipFill>
          <p:spPr bwMode="auto">
            <a:xfrm>
              <a:off x="405997" y="1783191"/>
              <a:ext cx="1653882" cy="7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1824" t="33360" r="5626" b="23443"/>
            <a:stretch/>
          </p:blipFill>
          <p:spPr bwMode="auto">
            <a:xfrm>
              <a:off x="1035343" y="3013869"/>
              <a:ext cx="1653882" cy="7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1824" t="33360" r="5626" b="23443"/>
            <a:stretch/>
          </p:blipFill>
          <p:spPr bwMode="auto">
            <a:xfrm>
              <a:off x="2181591" y="4275870"/>
              <a:ext cx="1653882" cy="7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Content Placeholder 2"/>
          <p:cNvSpPr txBox="1">
            <a:spLocks/>
          </p:cNvSpPr>
          <p:nvPr/>
        </p:nvSpPr>
        <p:spPr>
          <a:xfrm>
            <a:off x="342900" y="330200"/>
            <a:ext cx="8458200" cy="4953000"/>
          </a:xfrm>
          <a:prstGeom prst="rect">
            <a:avLst/>
          </a:prstGeom>
        </p:spPr>
        <p:txBody>
          <a:bodyPr/>
          <a:lstStyle>
            <a:lvl1pPr marL="342900" indent="-342900" algn="l" rtl="0" eaLnBrk="0" fontAlgn="base" hangingPunct="0">
              <a:spcBef>
                <a:spcPct val="20000"/>
              </a:spcBef>
              <a:spcAft>
                <a:spcPct val="0"/>
              </a:spcAft>
              <a:buClr>
                <a:schemeClr val="tx1"/>
              </a:buClr>
              <a:buSzPct val="80000"/>
              <a:buFont typeface="Wingdings" pitchFamily="2" charset="2"/>
              <a:buChar char="q"/>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a:lstStyle>
          <a:p>
            <a:r>
              <a:rPr lang="en-US" sz="2400" i="0" kern="0" dirty="0"/>
              <a:t>Imagine 25 large storage devices spread around the PJM grid:</a:t>
            </a:r>
          </a:p>
        </p:txBody>
      </p:sp>
    </p:spTree>
    <p:extLst>
      <p:ext uri="{BB962C8B-B14F-4D97-AF65-F5344CB8AC3E}">
        <p14:creationId xmlns:p14="http://schemas.microsoft.com/office/powerpoint/2010/main" val="2078625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Slide Number Placeholder 5"/>
          <p:cNvSpPr txBox="1">
            <a:spLocks noGrp="1"/>
          </p:cNvSpPr>
          <p:nvPr/>
        </p:nvSpPr>
        <p:spPr bwMode="auto">
          <a:xfrm>
            <a:off x="6553200" y="65341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pPr algn="r"/>
            <a:r>
              <a:rPr lang="en-US" sz="1400" i="0"/>
              <a:t>Slide </a:t>
            </a:r>
            <a:fld id="{73179F04-1448-491D-BBAA-E6AB10CCC1B6}" type="slidenum">
              <a:rPr lang="en-US" sz="1400" i="0"/>
              <a:pPr algn="r"/>
              <a:t>133</a:t>
            </a:fld>
            <a:endParaRPr lang="en-US" sz="1400" i="0"/>
          </a:p>
        </p:txBody>
      </p:sp>
      <p:sp>
        <p:nvSpPr>
          <p:cNvPr id="74757" name="Rectangle 4"/>
          <p:cNvSpPr>
            <a:spLocks noGrp="1" noChangeArrowheads="1"/>
          </p:cNvSpPr>
          <p:nvPr>
            <p:ph type="title" idx="4294967295"/>
          </p:nvPr>
        </p:nvSpPr>
        <p:spPr/>
        <p:txBody>
          <a:bodyPr/>
          <a:lstStyle/>
          <a:p>
            <a:r>
              <a:rPr lang="en-US" sz="3200" dirty="0"/>
              <a:t>Grid level storage</a:t>
            </a: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type="none" w="med" len="lg"/>
              </a14:hiddenLine>
            </a:ext>
          </a:extLst>
        </p:spPr>
      </p:pic>
      <p:grpSp>
        <p:nvGrpSpPr>
          <p:cNvPr id="5" name="Group 4"/>
          <p:cNvGrpSpPr/>
          <p:nvPr/>
        </p:nvGrpSpPr>
        <p:grpSpPr>
          <a:xfrm>
            <a:off x="275529" y="1232511"/>
            <a:ext cx="8731555" cy="4740824"/>
            <a:chOff x="405997" y="1783191"/>
            <a:chExt cx="8731555" cy="4740824"/>
          </a:xfrm>
        </p:grpSpPr>
        <p:pic>
          <p:nvPicPr>
            <p:cNvPr id="4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824" t="33360" r="5626" b="23443"/>
            <a:stretch/>
          </p:blipFill>
          <p:spPr bwMode="auto">
            <a:xfrm>
              <a:off x="7483670" y="2332894"/>
              <a:ext cx="1653882" cy="7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824" t="33360" r="5626" b="23443"/>
            <a:stretch/>
          </p:blipFill>
          <p:spPr bwMode="auto">
            <a:xfrm>
              <a:off x="6912756" y="3488289"/>
              <a:ext cx="1653882" cy="7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824" t="33360" r="5626" b="23443"/>
            <a:stretch/>
          </p:blipFill>
          <p:spPr bwMode="auto">
            <a:xfrm>
              <a:off x="6865864" y="4684957"/>
              <a:ext cx="1653882" cy="7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824" t="33360" r="5626" b="23443"/>
            <a:stretch/>
          </p:blipFill>
          <p:spPr bwMode="auto">
            <a:xfrm>
              <a:off x="5924623" y="5785461"/>
              <a:ext cx="1653882" cy="7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824" t="33360" r="5626" b="23443"/>
            <a:stretch/>
          </p:blipFill>
          <p:spPr bwMode="auto">
            <a:xfrm>
              <a:off x="4270741" y="4731972"/>
              <a:ext cx="1653882" cy="7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824" t="33360" r="5626" b="23443"/>
            <a:stretch/>
          </p:blipFill>
          <p:spPr bwMode="auto">
            <a:xfrm>
              <a:off x="5097682" y="3769336"/>
              <a:ext cx="1653882" cy="7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824" t="33360" r="5626" b="23443"/>
            <a:stretch/>
          </p:blipFill>
          <p:spPr bwMode="auto">
            <a:xfrm>
              <a:off x="4662414" y="2549770"/>
              <a:ext cx="1653882" cy="7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824" t="33360" r="5626" b="23443"/>
            <a:stretch/>
          </p:blipFill>
          <p:spPr bwMode="auto">
            <a:xfrm>
              <a:off x="2879579" y="3167247"/>
              <a:ext cx="1653882" cy="7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824" t="33360" r="5626" b="23443"/>
            <a:stretch/>
          </p:blipFill>
          <p:spPr bwMode="auto">
            <a:xfrm>
              <a:off x="2363763" y="1963617"/>
              <a:ext cx="1653882" cy="7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824" t="33360" r="5626" b="23443"/>
            <a:stretch/>
          </p:blipFill>
          <p:spPr bwMode="auto">
            <a:xfrm>
              <a:off x="405997" y="1783191"/>
              <a:ext cx="1653882" cy="7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824" t="33360" r="5626" b="23443"/>
            <a:stretch/>
          </p:blipFill>
          <p:spPr bwMode="auto">
            <a:xfrm>
              <a:off x="1035343" y="3013869"/>
              <a:ext cx="1653882" cy="7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824" t="33360" r="5626" b="23443"/>
            <a:stretch/>
          </p:blipFill>
          <p:spPr bwMode="auto">
            <a:xfrm>
              <a:off x="2181591" y="4275870"/>
              <a:ext cx="1653882" cy="7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Content Placeholder 2"/>
          <p:cNvSpPr txBox="1">
            <a:spLocks/>
          </p:cNvSpPr>
          <p:nvPr/>
        </p:nvSpPr>
        <p:spPr>
          <a:xfrm>
            <a:off x="342900" y="330200"/>
            <a:ext cx="8458200" cy="4953000"/>
          </a:xfrm>
          <a:prstGeom prst="rect">
            <a:avLst/>
          </a:prstGeom>
        </p:spPr>
        <p:txBody>
          <a:bodyPr/>
          <a:lstStyle>
            <a:lvl1pPr marL="342900" indent="-342900" algn="l" rtl="0" eaLnBrk="0" fontAlgn="base" hangingPunct="0">
              <a:spcBef>
                <a:spcPct val="20000"/>
              </a:spcBef>
              <a:spcAft>
                <a:spcPct val="0"/>
              </a:spcAft>
              <a:buClr>
                <a:schemeClr val="tx1"/>
              </a:buClr>
              <a:buSzPct val="80000"/>
              <a:buFont typeface="Wingdings" pitchFamily="2" charset="2"/>
              <a:buChar char="q"/>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a:lstStyle>
          <a:p>
            <a:r>
              <a:rPr lang="en-US" sz="2400" i="0" kern="0" dirty="0"/>
              <a:t>Imagine 25 large storage devices spread around the PJM grid:</a:t>
            </a:r>
          </a:p>
        </p:txBody>
      </p:sp>
      <p:grpSp>
        <p:nvGrpSpPr>
          <p:cNvPr id="2" name="Group 1"/>
          <p:cNvGrpSpPr/>
          <p:nvPr/>
        </p:nvGrpSpPr>
        <p:grpSpPr>
          <a:xfrm>
            <a:off x="631622" y="1100281"/>
            <a:ext cx="8001980" cy="4733602"/>
            <a:chOff x="631622" y="1100281"/>
            <a:chExt cx="8001980" cy="4733602"/>
          </a:xfrm>
        </p:grpSpPr>
        <p:grpSp>
          <p:nvGrpSpPr>
            <p:cNvPr id="21" name="Group 20"/>
            <p:cNvGrpSpPr/>
            <p:nvPr/>
          </p:nvGrpSpPr>
          <p:grpSpPr>
            <a:xfrm>
              <a:off x="1318122" y="2399178"/>
              <a:ext cx="911878" cy="692902"/>
              <a:chOff x="1975701" y="4584032"/>
              <a:chExt cx="1008131" cy="692902"/>
            </a:xfrm>
          </p:grpSpPr>
          <p:grpSp>
            <p:nvGrpSpPr>
              <p:cNvPr id="22" name="Group 21"/>
              <p:cNvGrpSpPr/>
              <p:nvPr/>
            </p:nvGrpSpPr>
            <p:grpSpPr>
              <a:xfrm>
                <a:off x="1975701" y="4584032"/>
                <a:ext cx="1008131" cy="692902"/>
                <a:chOff x="1676900" y="2090703"/>
                <a:chExt cx="6349500" cy="2366001"/>
              </a:xfrm>
            </p:grpSpPr>
            <p:sp>
              <p:nvSpPr>
                <p:cNvPr id="24"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25" name="Straight Arrow Connector 24"/>
                <p:cNvCxnSpPr>
                  <a:stCxn id="24"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23" name="Freeform 22"/>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26" name="Group 25"/>
            <p:cNvGrpSpPr/>
            <p:nvPr/>
          </p:nvGrpSpPr>
          <p:grpSpPr>
            <a:xfrm>
              <a:off x="631622" y="1100281"/>
              <a:ext cx="911878" cy="692902"/>
              <a:chOff x="1975701" y="4584032"/>
              <a:chExt cx="1008131" cy="692902"/>
            </a:xfrm>
          </p:grpSpPr>
          <p:grpSp>
            <p:nvGrpSpPr>
              <p:cNvPr id="27" name="Group 26"/>
              <p:cNvGrpSpPr/>
              <p:nvPr/>
            </p:nvGrpSpPr>
            <p:grpSpPr>
              <a:xfrm>
                <a:off x="1975701" y="4584032"/>
                <a:ext cx="1008131" cy="692902"/>
                <a:chOff x="1676900" y="2090703"/>
                <a:chExt cx="6349500" cy="2366001"/>
              </a:xfrm>
            </p:grpSpPr>
            <p:sp>
              <p:nvSpPr>
                <p:cNvPr id="29"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30" name="Straight Arrow Connector 29"/>
                <p:cNvCxnSpPr>
                  <a:stCxn id="29"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28" name="Freeform 27"/>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31" name="Group 30"/>
            <p:cNvGrpSpPr/>
            <p:nvPr/>
          </p:nvGrpSpPr>
          <p:grpSpPr>
            <a:xfrm>
              <a:off x="2512156" y="1261070"/>
              <a:ext cx="911878" cy="692902"/>
              <a:chOff x="1975701" y="4584032"/>
              <a:chExt cx="1008131" cy="692902"/>
            </a:xfrm>
          </p:grpSpPr>
          <p:grpSp>
            <p:nvGrpSpPr>
              <p:cNvPr id="32" name="Group 31"/>
              <p:cNvGrpSpPr/>
              <p:nvPr/>
            </p:nvGrpSpPr>
            <p:grpSpPr>
              <a:xfrm>
                <a:off x="1975701" y="4584032"/>
                <a:ext cx="1008131" cy="692902"/>
                <a:chOff x="1676900" y="2090703"/>
                <a:chExt cx="6349500" cy="2366001"/>
              </a:xfrm>
            </p:grpSpPr>
            <p:sp>
              <p:nvSpPr>
                <p:cNvPr id="34"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35" name="Straight Arrow Connector 34"/>
                <p:cNvCxnSpPr>
                  <a:stCxn id="34"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33" name="Freeform 32"/>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36" name="Group 35"/>
            <p:cNvGrpSpPr/>
            <p:nvPr/>
          </p:nvGrpSpPr>
          <p:grpSpPr>
            <a:xfrm>
              <a:off x="3092395" y="2478873"/>
              <a:ext cx="911878" cy="692902"/>
              <a:chOff x="1975701" y="4584032"/>
              <a:chExt cx="1008131" cy="692902"/>
            </a:xfrm>
          </p:grpSpPr>
          <p:grpSp>
            <p:nvGrpSpPr>
              <p:cNvPr id="37" name="Group 36"/>
              <p:cNvGrpSpPr/>
              <p:nvPr/>
            </p:nvGrpSpPr>
            <p:grpSpPr>
              <a:xfrm>
                <a:off x="1975701" y="4584032"/>
                <a:ext cx="1008131" cy="692902"/>
                <a:chOff x="1676900" y="2090703"/>
                <a:chExt cx="6349500" cy="2366001"/>
              </a:xfrm>
            </p:grpSpPr>
            <p:sp>
              <p:nvSpPr>
                <p:cNvPr id="39"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40" name="Straight Arrow Connector 39"/>
                <p:cNvCxnSpPr>
                  <a:stCxn id="39"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38" name="Freeform 37"/>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41" name="Group 40"/>
            <p:cNvGrpSpPr/>
            <p:nvPr/>
          </p:nvGrpSpPr>
          <p:grpSpPr>
            <a:xfrm>
              <a:off x="2439451" y="3596008"/>
              <a:ext cx="911878" cy="692902"/>
              <a:chOff x="1975701" y="4584032"/>
              <a:chExt cx="1008131" cy="692902"/>
            </a:xfrm>
          </p:grpSpPr>
          <p:grpSp>
            <p:nvGrpSpPr>
              <p:cNvPr id="42" name="Group 41"/>
              <p:cNvGrpSpPr/>
              <p:nvPr/>
            </p:nvGrpSpPr>
            <p:grpSpPr>
              <a:xfrm>
                <a:off x="1975701" y="4584032"/>
                <a:ext cx="1008131" cy="692902"/>
                <a:chOff x="1676900" y="2090703"/>
                <a:chExt cx="6349500" cy="2366001"/>
              </a:xfrm>
            </p:grpSpPr>
            <p:sp>
              <p:nvSpPr>
                <p:cNvPr id="44"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45" name="Straight Arrow Connector 44"/>
                <p:cNvCxnSpPr>
                  <a:stCxn id="44"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43" name="Freeform 42"/>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46" name="Group 45"/>
            <p:cNvGrpSpPr/>
            <p:nvPr/>
          </p:nvGrpSpPr>
          <p:grpSpPr>
            <a:xfrm>
              <a:off x="4521321" y="4151080"/>
              <a:ext cx="911878" cy="692902"/>
              <a:chOff x="1975701" y="4584032"/>
              <a:chExt cx="1008131" cy="692902"/>
            </a:xfrm>
          </p:grpSpPr>
          <p:grpSp>
            <p:nvGrpSpPr>
              <p:cNvPr id="47" name="Group 46"/>
              <p:cNvGrpSpPr/>
              <p:nvPr/>
            </p:nvGrpSpPr>
            <p:grpSpPr>
              <a:xfrm>
                <a:off x="1975701" y="4584032"/>
                <a:ext cx="1008131" cy="692902"/>
                <a:chOff x="1676900" y="2090703"/>
                <a:chExt cx="6349500" cy="2366001"/>
              </a:xfrm>
            </p:grpSpPr>
            <p:sp>
              <p:nvSpPr>
                <p:cNvPr id="61"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62" name="Straight Arrow Connector 61"/>
                <p:cNvCxnSpPr>
                  <a:stCxn id="61"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60" name="Freeform 59"/>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63" name="Group 62"/>
            <p:cNvGrpSpPr/>
            <p:nvPr/>
          </p:nvGrpSpPr>
          <p:grpSpPr>
            <a:xfrm>
              <a:off x="5235784" y="3078686"/>
              <a:ext cx="911878" cy="692902"/>
              <a:chOff x="1975701" y="4584032"/>
              <a:chExt cx="1008131" cy="692902"/>
            </a:xfrm>
          </p:grpSpPr>
          <p:grpSp>
            <p:nvGrpSpPr>
              <p:cNvPr id="64" name="Group 63"/>
              <p:cNvGrpSpPr/>
              <p:nvPr/>
            </p:nvGrpSpPr>
            <p:grpSpPr>
              <a:xfrm>
                <a:off x="1975701" y="4584032"/>
                <a:ext cx="1008131" cy="692902"/>
                <a:chOff x="1676900" y="2090703"/>
                <a:chExt cx="6349500" cy="2366001"/>
              </a:xfrm>
            </p:grpSpPr>
            <p:sp>
              <p:nvSpPr>
                <p:cNvPr id="66"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67" name="Straight Arrow Connector 66"/>
                <p:cNvCxnSpPr>
                  <a:stCxn id="66"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65" name="Freeform 64"/>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68" name="Group 67"/>
            <p:cNvGrpSpPr/>
            <p:nvPr/>
          </p:nvGrpSpPr>
          <p:grpSpPr>
            <a:xfrm>
              <a:off x="4910011" y="1897235"/>
              <a:ext cx="911878" cy="692902"/>
              <a:chOff x="1975701" y="4584032"/>
              <a:chExt cx="1008131" cy="692902"/>
            </a:xfrm>
          </p:grpSpPr>
          <p:grpSp>
            <p:nvGrpSpPr>
              <p:cNvPr id="69" name="Group 68"/>
              <p:cNvGrpSpPr/>
              <p:nvPr/>
            </p:nvGrpSpPr>
            <p:grpSpPr>
              <a:xfrm>
                <a:off x="1975701" y="4584032"/>
                <a:ext cx="1008131" cy="692902"/>
                <a:chOff x="1676900" y="2090703"/>
                <a:chExt cx="6349500" cy="2366001"/>
              </a:xfrm>
            </p:grpSpPr>
            <p:sp>
              <p:nvSpPr>
                <p:cNvPr id="71"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72" name="Straight Arrow Connector 71"/>
                <p:cNvCxnSpPr>
                  <a:stCxn id="71"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70" name="Freeform 69"/>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73" name="Group 72"/>
            <p:cNvGrpSpPr/>
            <p:nvPr/>
          </p:nvGrpSpPr>
          <p:grpSpPr>
            <a:xfrm>
              <a:off x="7721724" y="1697297"/>
              <a:ext cx="911878" cy="692902"/>
              <a:chOff x="1975701" y="4584032"/>
              <a:chExt cx="1008131" cy="692902"/>
            </a:xfrm>
          </p:grpSpPr>
          <p:grpSp>
            <p:nvGrpSpPr>
              <p:cNvPr id="74" name="Group 73"/>
              <p:cNvGrpSpPr/>
              <p:nvPr/>
            </p:nvGrpSpPr>
            <p:grpSpPr>
              <a:xfrm>
                <a:off x="1975701" y="4584032"/>
                <a:ext cx="1008131" cy="692902"/>
                <a:chOff x="1676900" y="2090703"/>
                <a:chExt cx="6349500" cy="2366001"/>
              </a:xfrm>
            </p:grpSpPr>
            <p:sp>
              <p:nvSpPr>
                <p:cNvPr id="76"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77" name="Straight Arrow Connector 76"/>
                <p:cNvCxnSpPr>
                  <a:stCxn id="76"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75" name="Freeform 74"/>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78" name="Group 77"/>
            <p:cNvGrpSpPr/>
            <p:nvPr/>
          </p:nvGrpSpPr>
          <p:grpSpPr>
            <a:xfrm>
              <a:off x="7194615" y="2881544"/>
              <a:ext cx="911878" cy="692902"/>
              <a:chOff x="1975701" y="4584032"/>
              <a:chExt cx="1008131" cy="692902"/>
            </a:xfrm>
          </p:grpSpPr>
          <p:grpSp>
            <p:nvGrpSpPr>
              <p:cNvPr id="79" name="Group 78"/>
              <p:cNvGrpSpPr/>
              <p:nvPr/>
            </p:nvGrpSpPr>
            <p:grpSpPr>
              <a:xfrm>
                <a:off x="1975701" y="4584032"/>
                <a:ext cx="1008131" cy="692902"/>
                <a:chOff x="1676900" y="2090703"/>
                <a:chExt cx="6349500" cy="2366001"/>
              </a:xfrm>
            </p:grpSpPr>
            <p:sp>
              <p:nvSpPr>
                <p:cNvPr id="81"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82" name="Straight Arrow Connector 81"/>
                <p:cNvCxnSpPr>
                  <a:stCxn id="81"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80" name="Freeform 79"/>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83" name="Group 82"/>
            <p:cNvGrpSpPr/>
            <p:nvPr/>
          </p:nvGrpSpPr>
          <p:grpSpPr>
            <a:xfrm>
              <a:off x="7112123" y="4082569"/>
              <a:ext cx="911878" cy="692902"/>
              <a:chOff x="1975701" y="4584032"/>
              <a:chExt cx="1008131" cy="692902"/>
            </a:xfrm>
          </p:grpSpPr>
          <p:grpSp>
            <p:nvGrpSpPr>
              <p:cNvPr id="84" name="Group 83"/>
              <p:cNvGrpSpPr/>
              <p:nvPr/>
            </p:nvGrpSpPr>
            <p:grpSpPr>
              <a:xfrm>
                <a:off x="1975701" y="4584032"/>
                <a:ext cx="1008131" cy="692902"/>
                <a:chOff x="1676900" y="2090703"/>
                <a:chExt cx="6349500" cy="2366001"/>
              </a:xfrm>
            </p:grpSpPr>
            <p:sp>
              <p:nvSpPr>
                <p:cNvPr id="86"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87" name="Straight Arrow Connector 86"/>
                <p:cNvCxnSpPr>
                  <a:stCxn id="86"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85" name="Freeform 84"/>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88" name="Group 87"/>
            <p:cNvGrpSpPr/>
            <p:nvPr/>
          </p:nvGrpSpPr>
          <p:grpSpPr>
            <a:xfrm>
              <a:off x="6115230" y="5140981"/>
              <a:ext cx="911878" cy="692902"/>
              <a:chOff x="1975701" y="4584032"/>
              <a:chExt cx="1008131" cy="692902"/>
            </a:xfrm>
          </p:grpSpPr>
          <p:grpSp>
            <p:nvGrpSpPr>
              <p:cNvPr id="89" name="Group 88"/>
              <p:cNvGrpSpPr/>
              <p:nvPr/>
            </p:nvGrpSpPr>
            <p:grpSpPr>
              <a:xfrm>
                <a:off x="1975701" y="4584032"/>
                <a:ext cx="1008131" cy="692902"/>
                <a:chOff x="1676900" y="2090703"/>
                <a:chExt cx="6349500" cy="2366001"/>
              </a:xfrm>
            </p:grpSpPr>
            <p:sp>
              <p:nvSpPr>
                <p:cNvPr id="91"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92" name="Straight Arrow Connector 91"/>
                <p:cNvCxnSpPr>
                  <a:stCxn id="91"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90" name="Freeform 89"/>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spTree>
    <p:extLst>
      <p:ext uri="{BB962C8B-B14F-4D97-AF65-F5344CB8AC3E}">
        <p14:creationId xmlns:p14="http://schemas.microsoft.com/office/powerpoint/2010/main" val="405572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4875" y="1601788"/>
            <a:ext cx="709613"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sp>
        <p:nvSpPr>
          <p:cNvPr id="74757" name="Rectangle 4"/>
          <p:cNvSpPr>
            <a:spLocks noGrp="1" noChangeArrowheads="1"/>
          </p:cNvSpPr>
          <p:nvPr>
            <p:ph type="title" idx="4294967295"/>
          </p:nvPr>
        </p:nvSpPr>
        <p:spPr/>
        <p:txBody>
          <a:bodyPr/>
          <a:lstStyle/>
          <a:p>
            <a:r>
              <a:rPr lang="en-US" sz="3200" dirty="0"/>
              <a:t>Value function approximations</a:t>
            </a:r>
          </a:p>
        </p:txBody>
      </p:sp>
      <p:grpSp>
        <p:nvGrpSpPr>
          <p:cNvPr id="5" name="Group 4"/>
          <p:cNvGrpSpPr/>
          <p:nvPr/>
        </p:nvGrpSpPr>
        <p:grpSpPr>
          <a:xfrm>
            <a:off x="1824176" y="1854460"/>
            <a:ext cx="675070" cy="4560799"/>
            <a:chOff x="1824176" y="1854460"/>
            <a:chExt cx="675070" cy="4560799"/>
          </a:xfrm>
        </p:grpSpPr>
        <p:grpSp>
          <p:nvGrpSpPr>
            <p:cNvPr id="23" name="Group 22"/>
            <p:cNvGrpSpPr/>
            <p:nvPr/>
          </p:nvGrpSpPr>
          <p:grpSpPr>
            <a:xfrm>
              <a:off x="1889641" y="5952043"/>
              <a:ext cx="609605" cy="463216"/>
              <a:chOff x="1975701" y="4584032"/>
              <a:chExt cx="1008131" cy="692902"/>
            </a:xfrm>
          </p:grpSpPr>
          <p:grpSp>
            <p:nvGrpSpPr>
              <p:cNvPr id="24" name="Group 23"/>
              <p:cNvGrpSpPr/>
              <p:nvPr/>
            </p:nvGrpSpPr>
            <p:grpSpPr>
              <a:xfrm>
                <a:off x="1975701" y="4584032"/>
                <a:ext cx="1008131" cy="692902"/>
                <a:chOff x="1676900" y="2090703"/>
                <a:chExt cx="6349500" cy="2366001"/>
              </a:xfrm>
            </p:grpSpPr>
            <p:sp>
              <p:nvSpPr>
                <p:cNvPr id="26"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27" name="Straight Arrow Connector 26"/>
                <p:cNvCxnSpPr>
                  <a:stCxn id="26"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25" name="Freeform 24"/>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28" name="Group 27"/>
            <p:cNvGrpSpPr/>
            <p:nvPr/>
          </p:nvGrpSpPr>
          <p:grpSpPr>
            <a:xfrm>
              <a:off x="1880609" y="5212810"/>
              <a:ext cx="609605" cy="463216"/>
              <a:chOff x="1975701" y="4584032"/>
              <a:chExt cx="1008131" cy="692902"/>
            </a:xfrm>
          </p:grpSpPr>
          <p:grpSp>
            <p:nvGrpSpPr>
              <p:cNvPr id="29" name="Group 28"/>
              <p:cNvGrpSpPr/>
              <p:nvPr/>
            </p:nvGrpSpPr>
            <p:grpSpPr>
              <a:xfrm>
                <a:off x="1975701" y="4584032"/>
                <a:ext cx="1008131" cy="692902"/>
                <a:chOff x="1676900" y="2090703"/>
                <a:chExt cx="6349500" cy="2366001"/>
              </a:xfrm>
            </p:grpSpPr>
            <p:sp>
              <p:nvSpPr>
                <p:cNvPr id="31"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32" name="Straight Arrow Connector 31"/>
                <p:cNvCxnSpPr>
                  <a:stCxn id="31"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30" name="Freeform 29"/>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33" name="Group 32"/>
            <p:cNvGrpSpPr/>
            <p:nvPr/>
          </p:nvGrpSpPr>
          <p:grpSpPr>
            <a:xfrm>
              <a:off x="1872008" y="4356564"/>
              <a:ext cx="609605" cy="463216"/>
              <a:chOff x="1975701" y="4584032"/>
              <a:chExt cx="1008131" cy="692902"/>
            </a:xfrm>
          </p:grpSpPr>
          <p:grpSp>
            <p:nvGrpSpPr>
              <p:cNvPr id="34" name="Group 33"/>
              <p:cNvGrpSpPr/>
              <p:nvPr/>
            </p:nvGrpSpPr>
            <p:grpSpPr>
              <a:xfrm>
                <a:off x="1975701" y="4584032"/>
                <a:ext cx="1008131" cy="692902"/>
                <a:chOff x="1676900" y="2090703"/>
                <a:chExt cx="6349500" cy="2366001"/>
              </a:xfrm>
            </p:grpSpPr>
            <p:sp>
              <p:nvSpPr>
                <p:cNvPr id="36"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37" name="Straight Arrow Connector 36"/>
                <p:cNvCxnSpPr>
                  <a:stCxn id="36"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35" name="Freeform 34"/>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38" name="Group 37"/>
            <p:cNvGrpSpPr/>
            <p:nvPr/>
          </p:nvGrpSpPr>
          <p:grpSpPr>
            <a:xfrm>
              <a:off x="1824176" y="1854460"/>
              <a:ext cx="609605" cy="463216"/>
              <a:chOff x="1975701" y="4584032"/>
              <a:chExt cx="1008131" cy="692902"/>
            </a:xfrm>
          </p:grpSpPr>
          <p:grpSp>
            <p:nvGrpSpPr>
              <p:cNvPr id="39" name="Group 38"/>
              <p:cNvGrpSpPr/>
              <p:nvPr/>
            </p:nvGrpSpPr>
            <p:grpSpPr>
              <a:xfrm>
                <a:off x="1975701" y="4584032"/>
                <a:ext cx="1008131" cy="692902"/>
                <a:chOff x="1676900" y="2090703"/>
                <a:chExt cx="6349500" cy="2366001"/>
              </a:xfrm>
            </p:grpSpPr>
            <p:sp>
              <p:nvSpPr>
                <p:cNvPr id="41"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42" name="Straight Arrow Connector 41"/>
                <p:cNvCxnSpPr>
                  <a:stCxn id="41"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40" name="Freeform 39"/>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43" name="Group 42"/>
            <p:cNvGrpSpPr/>
            <p:nvPr/>
          </p:nvGrpSpPr>
          <p:grpSpPr>
            <a:xfrm>
              <a:off x="1863407" y="2781763"/>
              <a:ext cx="609605" cy="463216"/>
              <a:chOff x="1975701" y="4584032"/>
              <a:chExt cx="1008131" cy="692902"/>
            </a:xfrm>
          </p:grpSpPr>
          <p:grpSp>
            <p:nvGrpSpPr>
              <p:cNvPr id="44" name="Group 43"/>
              <p:cNvGrpSpPr/>
              <p:nvPr/>
            </p:nvGrpSpPr>
            <p:grpSpPr>
              <a:xfrm>
                <a:off x="1975701" y="4584032"/>
                <a:ext cx="1008131" cy="692902"/>
                <a:chOff x="1676900" y="2090703"/>
                <a:chExt cx="6349500" cy="2366001"/>
              </a:xfrm>
            </p:grpSpPr>
            <p:sp>
              <p:nvSpPr>
                <p:cNvPr id="46"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47" name="Straight Arrow Connector 46"/>
                <p:cNvCxnSpPr>
                  <a:stCxn id="46"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45" name="Freeform 44"/>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spTree>
    <p:extLst>
      <p:ext uri="{BB962C8B-B14F-4D97-AF65-F5344CB8AC3E}">
        <p14:creationId xmlns:p14="http://schemas.microsoft.com/office/powerpoint/2010/main" val="827373104"/>
      </p:ext>
    </p:extLst>
  </p:cSld>
  <p:clrMapOvr>
    <a:masterClrMapping/>
  </p:clrMapOvr>
  <p:transition spd="slow">
    <p:wip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2"/>
          <p:cNvSpPr>
            <a:spLocks noGrp="1" noChangeArrowheads="1"/>
          </p:cNvSpPr>
          <p:nvPr>
            <p:ph type="title" idx="4294967295"/>
          </p:nvPr>
        </p:nvSpPr>
        <p:spPr/>
        <p:txBody>
          <a:bodyPr/>
          <a:lstStyle/>
          <a:p>
            <a:r>
              <a:rPr lang="en-US" sz="3200" dirty="0"/>
              <a:t>Value function approximations</a:t>
            </a:r>
          </a:p>
        </p:txBody>
      </p:sp>
      <p:pic>
        <p:nvPicPr>
          <p:cNvPr id="8198"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4875" y="1601788"/>
            <a:ext cx="709613"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sp>
        <p:nvSpPr>
          <p:cNvPr id="8199" name="Text Box 7"/>
          <p:cNvSpPr txBox="1">
            <a:spLocks noChangeArrowheads="1"/>
          </p:cNvSpPr>
          <p:nvPr/>
        </p:nvSpPr>
        <p:spPr bwMode="auto">
          <a:xfrm>
            <a:off x="742147" y="1079500"/>
            <a:ext cx="9541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i="0" dirty="0"/>
              <a:t>Monday</a:t>
            </a:r>
          </a:p>
        </p:txBody>
      </p:sp>
      <p:graphicFrame>
        <p:nvGraphicFramePr>
          <p:cNvPr id="3994637" name="Object 13"/>
          <p:cNvGraphicFramePr>
            <a:graphicFrameLocks noChangeAspect="1"/>
          </p:cNvGraphicFramePr>
          <p:nvPr>
            <p:extLst/>
          </p:nvPr>
        </p:nvGraphicFramePr>
        <p:xfrm>
          <a:off x="7833697" y="3638717"/>
          <a:ext cx="812800" cy="406400"/>
        </p:xfrm>
        <a:graphic>
          <a:graphicData uri="http://schemas.openxmlformats.org/presentationml/2006/ole">
            <mc:AlternateContent xmlns:mc="http://schemas.openxmlformats.org/markup-compatibility/2006">
              <mc:Choice xmlns:v="urn:schemas-microsoft-com:vml" Requires="v">
                <p:oleObj spid="_x0000_s2527257" name="Equation" r:id="rId5" imgW="177480" imgH="88560" progId="Equation.DSMT4">
                  <p:embed/>
                </p:oleObj>
              </mc:Choice>
              <mc:Fallback>
                <p:oleObj name="Equation" r:id="rId5" imgW="177480" imgH="88560" progId="Equation.DSMT4">
                  <p:embed/>
                  <p:pic>
                    <p:nvPicPr>
                      <p:cNvPr id="3994637"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3697" y="3638717"/>
                        <a:ext cx="812800"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200" name="Text Box 14"/>
          <p:cNvSpPr txBox="1">
            <a:spLocks noChangeArrowheads="1"/>
          </p:cNvSpPr>
          <p:nvPr/>
        </p:nvSpPr>
        <p:spPr bwMode="auto">
          <a:xfrm>
            <a:off x="123171" y="1333500"/>
            <a:ext cx="6934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b="1" i="0" dirty="0"/>
              <a:t>Time</a:t>
            </a:r>
          </a:p>
        </p:txBody>
      </p:sp>
      <p:sp>
        <p:nvSpPr>
          <p:cNvPr id="8201" name="Text Box 15"/>
          <p:cNvSpPr txBox="1">
            <a:spLocks noChangeArrowheads="1"/>
          </p:cNvSpPr>
          <p:nvPr/>
        </p:nvSpPr>
        <p:spPr bwMode="auto">
          <a:xfrm>
            <a:off x="974566" y="1347788"/>
            <a:ext cx="4924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b="1" i="0" dirty="0"/>
              <a:t>:05</a:t>
            </a:r>
          </a:p>
        </p:txBody>
      </p:sp>
      <p:grpSp>
        <p:nvGrpSpPr>
          <p:cNvPr id="57" name="Group 56"/>
          <p:cNvGrpSpPr/>
          <p:nvPr/>
        </p:nvGrpSpPr>
        <p:grpSpPr>
          <a:xfrm>
            <a:off x="1824176" y="1854460"/>
            <a:ext cx="675070" cy="4560799"/>
            <a:chOff x="1824176" y="1854460"/>
            <a:chExt cx="675070" cy="4560799"/>
          </a:xfrm>
        </p:grpSpPr>
        <p:grpSp>
          <p:nvGrpSpPr>
            <p:cNvPr id="58" name="Group 57"/>
            <p:cNvGrpSpPr/>
            <p:nvPr/>
          </p:nvGrpSpPr>
          <p:grpSpPr>
            <a:xfrm>
              <a:off x="1889641" y="5952043"/>
              <a:ext cx="609605" cy="463216"/>
              <a:chOff x="1975701" y="4584032"/>
              <a:chExt cx="1008131" cy="692902"/>
            </a:xfrm>
          </p:grpSpPr>
          <p:grpSp>
            <p:nvGrpSpPr>
              <p:cNvPr id="79" name="Group 78"/>
              <p:cNvGrpSpPr/>
              <p:nvPr/>
            </p:nvGrpSpPr>
            <p:grpSpPr>
              <a:xfrm>
                <a:off x="1975701" y="4584032"/>
                <a:ext cx="1008131" cy="692902"/>
                <a:chOff x="1676900" y="2090703"/>
                <a:chExt cx="6349500" cy="2366001"/>
              </a:xfrm>
            </p:grpSpPr>
            <p:sp>
              <p:nvSpPr>
                <p:cNvPr id="81"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82" name="Straight Arrow Connector 81"/>
                <p:cNvCxnSpPr>
                  <a:stCxn id="81"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80" name="Freeform 79"/>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59" name="Group 58"/>
            <p:cNvGrpSpPr/>
            <p:nvPr/>
          </p:nvGrpSpPr>
          <p:grpSpPr>
            <a:xfrm>
              <a:off x="1880609" y="5212810"/>
              <a:ext cx="609605" cy="463216"/>
              <a:chOff x="1975701" y="4584032"/>
              <a:chExt cx="1008131" cy="692902"/>
            </a:xfrm>
          </p:grpSpPr>
          <p:grpSp>
            <p:nvGrpSpPr>
              <p:cNvPr id="75" name="Group 74"/>
              <p:cNvGrpSpPr/>
              <p:nvPr/>
            </p:nvGrpSpPr>
            <p:grpSpPr>
              <a:xfrm>
                <a:off x="1975701" y="4584032"/>
                <a:ext cx="1008131" cy="692902"/>
                <a:chOff x="1676900" y="2090703"/>
                <a:chExt cx="6349500" cy="2366001"/>
              </a:xfrm>
            </p:grpSpPr>
            <p:sp>
              <p:nvSpPr>
                <p:cNvPr id="77"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78" name="Straight Arrow Connector 77"/>
                <p:cNvCxnSpPr>
                  <a:stCxn id="77"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76" name="Freeform 75"/>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60" name="Group 59"/>
            <p:cNvGrpSpPr/>
            <p:nvPr/>
          </p:nvGrpSpPr>
          <p:grpSpPr>
            <a:xfrm>
              <a:off x="1872008" y="4356564"/>
              <a:ext cx="609605" cy="463216"/>
              <a:chOff x="1975701" y="4584032"/>
              <a:chExt cx="1008131" cy="692902"/>
            </a:xfrm>
          </p:grpSpPr>
          <p:grpSp>
            <p:nvGrpSpPr>
              <p:cNvPr id="71" name="Group 70"/>
              <p:cNvGrpSpPr/>
              <p:nvPr/>
            </p:nvGrpSpPr>
            <p:grpSpPr>
              <a:xfrm>
                <a:off x="1975701" y="4584032"/>
                <a:ext cx="1008131" cy="692902"/>
                <a:chOff x="1676900" y="2090703"/>
                <a:chExt cx="6349500" cy="2366001"/>
              </a:xfrm>
            </p:grpSpPr>
            <p:sp>
              <p:nvSpPr>
                <p:cNvPr id="73"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74" name="Straight Arrow Connector 73"/>
                <p:cNvCxnSpPr>
                  <a:stCxn id="73"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72" name="Freeform 71"/>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61" name="Group 60"/>
            <p:cNvGrpSpPr/>
            <p:nvPr/>
          </p:nvGrpSpPr>
          <p:grpSpPr>
            <a:xfrm>
              <a:off x="1824176" y="1854460"/>
              <a:ext cx="609605" cy="463216"/>
              <a:chOff x="1975701" y="4584032"/>
              <a:chExt cx="1008131" cy="692902"/>
            </a:xfrm>
          </p:grpSpPr>
          <p:grpSp>
            <p:nvGrpSpPr>
              <p:cNvPr id="67" name="Group 66"/>
              <p:cNvGrpSpPr/>
              <p:nvPr/>
            </p:nvGrpSpPr>
            <p:grpSpPr>
              <a:xfrm>
                <a:off x="1975701" y="4584032"/>
                <a:ext cx="1008131" cy="692902"/>
                <a:chOff x="1676900" y="2090703"/>
                <a:chExt cx="6349500" cy="2366001"/>
              </a:xfrm>
            </p:grpSpPr>
            <p:sp>
              <p:nvSpPr>
                <p:cNvPr id="69"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70" name="Straight Arrow Connector 69"/>
                <p:cNvCxnSpPr>
                  <a:stCxn id="69"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68" name="Freeform 67"/>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62" name="Group 61"/>
            <p:cNvGrpSpPr/>
            <p:nvPr/>
          </p:nvGrpSpPr>
          <p:grpSpPr>
            <a:xfrm>
              <a:off x="1863407" y="2781763"/>
              <a:ext cx="609605" cy="463216"/>
              <a:chOff x="1975701" y="4584032"/>
              <a:chExt cx="1008131" cy="692902"/>
            </a:xfrm>
          </p:grpSpPr>
          <p:grpSp>
            <p:nvGrpSpPr>
              <p:cNvPr id="63" name="Group 62"/>
              <p:cNvGrpSpPr/>
              <p:nvPr/>
            </p:nvGrpSpPr>
            <p:grpSpPr>
              <a:xfrm>
                <a:off x="1975701" y="4584032"/>
                <a:ext cx="1008131" cy="692902"/>
                <a:chOff x="1676900" y="2090703"/>
                <a:chExt cx="6349500" cy="2366001"/>
              </a:xfrm>
            </p:grpSpPr>
            <p:sp>
              <p:nvSpPr>
                <p:cNvPr id="65"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66" name="Straight Arrow Connector 65"/>
                <p:cNvCxnSpPr>
                  <a:stCxn id="65"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64" name="Freeform 63"/>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grpSp>
        <p:nvGrpSpPr>
          <p:cNvPr id="10" name="Group 9"/>
          <p:cNvGrpSpPr/>
          <p:nvPr/>
        </p:nvGrpSpPr>
        <p:grpSpPr>
          <a:xfrm>
            <a:off x="2521391" y="1336675"/>
            <a:ext cx="1537999" cy="5340350"/>
            <a:chOff x="2521391" y="1336675"/>
            <a:chExt cx="1537999" cy="5340350"/>
          </a:xfrm>
        </p:grpSpPr>
        <p:grpSp>
          <p:nvGrpSpPr>
            <p:cNvPr id="2" name="Group 25"/>
            <p:cNvGrpSpPr>
              <a:grpSpLocks/>
            </p:cNvGrpSpPr>
            <p:nvPr/>
          </p:nvGrpSpPr>
          <p:grpSpPr bwMode="auto">
            <a:xfrm>
              <a:off x="2521391" y="1336675"/>
              <a:ext cx="709612" cy="5340350"/>
              <a:chOff x="1179" y="842"/>
              <a:chExt cx="447" cy="3364"/>
            </a:xfrm>
          </p:grpSpPr>
          <p:pic>
            <p:nvPicPr>
              <p:cNvPr id="8220"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79" y="1010"/>
                <a:ext cx="447" cy="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sp>
            <p:nvSpPr>
              <p:cNvPr id="8221" name="Text Box 16"/>
              <p:cNvSpPr txBox="1">
                <a:spLocks noChangeArrowheads="1"/>
              </p:cNvSpPr>
              <p:nvPr/>
            </p:nvSpPr>
            <p:spPr bwMode="auto">
              <a:xfrm>
                <a:off x="1239" y="842"/>
                <a:ext cx="31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b="1" i="0" dirty="0"/>
                  <a:t>:10</a:t>
                </a:r>
              </a:p>
            </p:txBody>
          </p:sp>
        </p:grpSp>
        <p:grpSp>
          <p:nvGrpSpPr>
            <p:cNvPr id="85" name="Group 84"/>
            <p:cNvGrpSpPr/>
            <p:nvPr/>
          </p:nvGrpSpPr>
          <p:grpSpPr>
            <a:xfrm>
              <a:off x="3384320" y="1862476"/>
              <a:ext cx="675070" cy="4560799"/>
              <a:chOff x="1824176" y="1854460"/>
              <a:chExt cx="675070" cy="4560799"/>
            </a:xfrm>
          </p:grpSpPr>
          <p:grpSp>
            <p:nvGrpSpPr>
              <p:cNvPr id="86" name="Group 85"/>
              <p:cNvGrpSpPr/>
              <p:nvPr/>
            </p:nvGrpSpPr>
            <p:grpSpPr>
              <a:xfrm>
                <a:off x="1889641" y="5952043"/>
                <a:ext cx="609605" cy="463216"/>
                <a:chOff x="1975701" y="4584032"/>
                <a:chExt cx="1008131" cy="692902"/>
              </a:xfrm>
            </p:grpSpPr>
            <p:grpSp>
              <p:nvGrpSpPr>
                <p:cNvPr id="107" name="Group 106"/>
                <p:cNvGrpSpPr/>
                <p:nvPr/>
              </p:nvGrpSpPr>
              <p:grpSpPr>
                <a:xfrm>
                  <a:off x="1975701" y="4584032"/>
                  <a:ext cx="1008131" cy="692902"/>
                  <a:chOff x="1676900" y="2090703"/>
                  <a:chExt cx="6349500" cy="2366001"/>
                </a:xfrm>
              </p:grpSpPr>
              <p:sp>
                <p:nvSpPr>
                  <p:cNvPr id="109"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10" name="Straight Arrow Connector 109"/>
                  <p:cNvCxnSpPr>
                    <a:stCxn id="109"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08" name="Freeform 107"/>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87" name="Group 86"/>
              <p:cNvGrpSpPr/>
              <p:nvPr/>
            </p:nvGrpSpPr>
            <p:grpSpPr>
              <a:xfrm>
                <a:off x="1880609" y="5212810"/>
                <a:ext cx="609605" cy="463216"/>
                <a:chOff x="1975701" y="4584032"/>
                <a:chExt cx="1008131" cy="692902"/>
              </a:xfrm>
            </p:grpSpPr>
            <p:grpSp>
              <p:nvGrpSpPr>
                <p:cNvPr id="103" name="Group 102"/>
                <p:cNvGrpSpPr/>
                <p:nvPr/>
              </p:nvGrpSpPr>
              <p:grpSpPr>
                <a:xfrm>
                  <a:off x="1975701" y="4584032"/>
                  <a:ext cx="1008131" cy="692902"/>
                  <a:chOff x="1676900" y="2090703"/>
                  <a:chExt cx="6349500" cy="2366001"/>
                </a:xfrm>
              </p:grpSpPr>
              <p:sp>
                <p:nvSpPr>
                  <p:cNvPr id="105"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06" name="Straight Arrow Connector 105"/>
                  <p:cNvCxnSpPr>
                    <a:stCxn id="105"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04" name="Freeform 103"/>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88" name="Group 87"/>
              <p:cNvGrpSpPr/>
              <p:nvPr/>
            </p:nvGrpSpPr>
            <p:grpSpPr>
              <a:xfrm>
                <a:off x="1872008" y="4356564"/>
                <a:ext cx="609605" cy="463216"/>
                <a:chOff x="1975701" y="4584032"/>
                <a:chExt cx="1008131" cy="692902"/>
              </a:xfrm>
            </p:grpSpPr>
            <p:grpSp>
              <p:nvGrpSpPr>
                <p:cNvPr id="99" name="Group 98"/>
                <p:cNvGrpSpPr/>
                <p:nvPr/>
              </p:nvGrpSpPr>
              <p:grpSpPr>
                <a:xfrm>
                  <a:off x="1975701" y="4584032"/>
                  <a:ext cx="1008131" cy="692902"/>
                  <a:chOff x="1676900" y="2090703"/>
                  <a:chExt cx="6349500" cy="2366001"/>
                </a:xfrm>
              </p:grpSpPr>
              <p:sp>
                <p:nvSpPr>
                  <p:cNvPr id="101"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02" name="Straight Arrow Connector 101"/>
                  <p:cNvCxnSpPr>
                    <a:stCxn id="101"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00" name="Freeform 99"/>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89" name="Group 88"/>
              <p:cNvGrpSpPr/>
              <p:nvPr/>
            </p:nvGrpSpPr>
            <p:grpSpPr>
              <a:xfrm>
                <a:off x="1824176" y="1854460"/>
                <a:ext cx="609605" cy="463216"/>
                <a:chOff x="1975701" y="4584032"/>
                <a:chExt cx="1008131" cy="692902"/>
              </a:xfrm>
            </p:grpSpPr>
            <p:grpSp>
              <p:nvGrpSpPr>
                <p:cNvPr id="95" name="Group 94"/>
                <p:cNvGrpSpPr/>
                <p:nvPr/>
              </p:nvGrpSpPr>
              <p:grpSpPr>
                <a:xfrm>
                  <a:off x="1975701" y="4584032"/>
                  <a:ext cx="1008131" cy="692902"/>
                  <a:chOff x="1676900" y="2090703"/>
                  <a:chExt cx="6349500" cy="2366001"/>
                </a:xfrm>
              </p:grpSpPr>
              <p:sp>
                <p:nvSpPr>
                  <p:cNvPr id="97"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98" name="Straight Arrow Connector 97"/>
                  <p:cNvCxnSpPr>
                    <a:stCxn id="97"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96" name="Freeform 95"/>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90" name="Group 89"/>
              <p:cNvGrpSpPr/>
              <p:nvPr/>
            </p:nvGrpSpPr>
            <p:grpSpPr>
              <a:xfrm>
                <a:off x="1863407" y="2781763"/>
                <a:ext cx="609605" cy="463216"/>
                <a:chOff x="1975701" y="4584032"/>
                <a:chExt cx="1008131" cy="692902"/>
              </a:xfrm>
            </p:grpSpPr>
            <p:grpSp>
              <p:nvGrpSpPr>
                <p:cNvPr id="91" name="Group 90"/>
                <p:cNvGrpSpPr/>
                <p:nvPr/>
              </p:nvGrpSpPr>
              <p:grpSpPr>
                <a:xfrm>
                  <a:off x="1975701" y="4584032"/>
                  <a:ext cx="1008131" cy="692902"/>
                  <a:chOff x="1676900" y="2090703"/>
                  <a:chExt cx="6349500" cy="2366001"/>
                </a:xfrm>
              </p:grpSpPr>
              <p:sp>
                <p:nvSpPr>
                  <p:cNvPr id="93"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94" name="Straight Arrow Connector 93"/>
                  <p:cNvCxnSpPr>
                    <a:stCxn id="93"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92" name="Freeform 91"/>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grpSp>
      <p:grpSp>
        <p:nvGrpSpPr>
          <p:cNvPr id="11" name="Group 10"/>
          <p:cNvGrpSpPr/>
          <p:nvPr/>
        </p:nvGrpSpPr>
        <p:grpSpPr>
          <a:xfrm>
            <a:off x="4230381" y="1338263"/>
            <a:ext cx="1560594" cy="5340350"/>
            <a:chOff x="4230381" y="1338263"/>
            <a:chExt cx="1560594" cy="5340350"/>
          </a:xfrm>
        </p:grpSpPr>
        <p:grpSp>
          <p:nvGrpSpPr>
            <p:cNvPr id="3" name="Group 26"/>
            <p:cNvGrpSpPr>
              <a:grpSpLocks/>
            </p:cNvGrpSpPr>
            <p:nvPr/>
          </p:nvGrpSpPr>
          <p:grpSpPr bwMode="auto">
            <a:xfrm>
              <a:off x="4230381" y="1338263"/>
              <a:ext cx="709613" cy="5340350"/>
              <a:chOff x="1796" y="843"/>
              <a:chExt cx="447" cy="3364"/>
            </a:xfrm>
          </p:grpSpPr>
          <p:pic>
            <p:nvPicPr>
              <p:cNvPr id="8218" name="Picture 9"/>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6" y="1011"/>
                <a:ext cx="447" cy="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sp>
            <p:nvSpPr>
              <p:cNvPr id="8219" name="Text Box 17"/>
              <p:cNvSpPr txBox="1">
                <a:spLocks noChangeArrowheads="1"/>
              </p:cNvSpPr>
              <p:nvPr/>
            </p:nvSpPr>
            <p:spPr bwMode="auto">
              <a:xfrm>
                <a:off x="1864" y="843"/>
                <a:ext cx="31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b="1" i="0" dirty="0"/>
                  <a:t>:15</a:t>
                </a:r>
              </a:p>
            </p:txBody>
          </p:sp>
        </p:grpSp>
        <p:grpSp>
          <p:nvGrpSpPr>
            <p:cNvPr id="112" name="Group 111"/>
            <p:cNvGrpSpPr/>
            <p:nvPr/>
          </p:nvGrpSpPr>
          <p:grpSpPr>
            <a:xfrm>
              <a:off x="5115905" y="1858460"/>
              <a:ext cx="675070" cy="4560799"/>
              <a:chOff x="1824176" y="1854460"/>
              <a:chExt cx="675070" cy="4560799"/>
            </a:xfrm>
          </p:grpSpPr>
          <p:grpSp>
            <p:nvGrpSpPr>
              <p:cNvPr id="113" name="Group 112"/>
              <p:cNvGrpSpPr/>
              <p:nvPr/>
            </p:nvGrpSpPr>
            <p:grpSpPr>
              <a:xfrm>
                <a:off x="1889641" y="5952043"/>
                <a:ext cx="609605" cy="463216"/>
                <a:chOff x="1975701" y="4584032"/>
                <a:chExt cx="1008131" cy="692902"/>
              </a:xfrm>
            </p:grpSpPr>
            <p:grpSp>
              <p:nvGrpSpPr>
                <p:cNvPr id="134" name="Group 133"/>
                <p:cNvGrpSpPr/>
                <p:nvPr/>
              </p:nvGrpSpPr>
              <p:grpSpPr>
                <a:xfrm>
                  <a:off x="1975701" y="4584032"/>
                  <a:ext cx="1008131" cy="692902"/>
                  <a:chOff x="1676900" y="2090703"/>
                  <a:chExt cx="6349500" cy="2366001"/>
                </a:xfrm>
              </p:grpSpPr>
              <p:sp>
                <p:nvSpPr>
                  <p:cNvPr id="136"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37" name="Straight Arrow Connector 136"/>
                  <p:cNvCxnSpPr>
                    <a:stCxn id="136"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35" name="Freeform 134"/>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14" name="Group 113"/>
              <p:cNvGrpSpPr/>
              <p:nvPr/>
            </p:nvGrpSpPr>
            <p:grpSpPr>
              <a:xfrm>
                <a:off x="1880609" y="5212810"/>
                <a:ext cx="609605" cy="463216"/>
                <a:chOff x="1975701" y="4584032"/>
                <a:chExt cx="1008131" cy="692902"/>
              </a:xfrm>
            </p:grpSpPr>
            <p:grpSp>
              <p:nvGrpSpPr>
                <p:cNvPr id="130" name="Group 129"/>
                <p:cNvGrpSpPr/>
                <p:nvPr/>
              </p:nvGrpSpPr>
              <p:grpSpPr>
                <a:xfrm>
                  <a:off x="1975701" y="4584032"/>
                  <a:ext cx="1008131" cy="692902"/>
                  <a:chOff x="1676900" y="2090703"/>
                  <a:chExt cx="6349500" cy="2366001"/>
                </a:xfrm>
              </p:grpSpPr>
              <p:sp>
                <p:nvSpPr>
                  <p:cNvPr id="132"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33" name="Straight Arrow Connector 132"/>
                  <p:cNvCxnSpPr>
                    <a:stCxn id="132"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31" name="Freeform 130"/>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15" name="Group 114"/>
              <p:cNvGrpSpPr/>
              <p:nvPr/>
            </p:nvGrpSpPr>
            <p:grpSpPr>
              <a:xfrm>
                <a:off x="1872008" y="4356564"/>
                <a:ext cx="609605" cy="463216"/>
                <a:chOff x="1975701" y="4584032"/>
                <a:chExt cx="1008131" cy="692902"/>
              </a:xfrm>
            </p:grpSpPr>
            <p:grpSp>
              <p:nvGrpSpPr>
                <p:cNvPr id="126" name="Group 125"/>
                <p:cNvGrpSpPr/>
                <p:nvPr/>
              </p:nvGrpSpPr>
              <p:grpSpPr>
                <a:xfrm>
                  <a:off x="1975701" y="4584032"/>
                  <a:ext cx="1008131" cy="692902"/>
                  <a:chOff x="1676900" y="2090703"/>
                  <a:chExt cx="6349500" cy="2366001"/>
                </a:xfrm>
              </p:grpSpPr>
              <p:sp>
                <p:nvSpPr>
                  <p:cNvPr id="128"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29" name="Straight Arrow Connector 128"/>
                  <p:cNvCxnSpPr>
                    <a:stCxn id="128"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27" name="Freeform 126"/>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16" name="Group 115"/>
              <p:cNvGrpSpPr/>
              <p:nvPr/>
            </p:nvGrpSpPr>
            <p:grpSpPr>
              <a:xfrm>
                <a:off x="1824176" y="1854460"/>
                <a:ext cx="609605" cy="463216"/>
                <a:chOff x="1975701" y="4584032"/>
                <a:chExt cx="1008131" cy="692902"/>
              </a:xfrm>
            </p:grpSpPr>
            <p:grpSp>
              <p:nvGrpSpPr>
                <p:cNvPr id="122" name="Group 121"/>
                <p:cNvGrpSpPr/>
                <p:nvPr/>
              </p:nvGrpSpPr>
              <p:grpSpPr>
                <a:xfrm>
                  <a:off x="1975701" y="4584032"/>
                  <a:ext cx="1008131" cy="692902"/>
                  <a:chOff x="1676900" y="2090703"/>
                  <a:chExt cx="6349500" cy="2366001"/>
                </a:xfrm>
              </p:grpSpPr>
              <p:sp>
                <p:nvSpPr>
                  <p:cNvPr id="124"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25" name="Straight Arrow Connector 124"/>
                  <p:cNvCxnSpPr>
                    <a:stCxn id="124"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23" name="Freeform 122"/>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17" name="Group 116"/>
              <p:cNvGrpSpPr/>
              <p:nvPr/>
            </p:nvGrpSpPr>
            <p:grpSpPr>
              <a:xfrm>
                <a:off x="1863407" y="2781763"/>
                <a:ext cx="609605" cy="463216"/>
                <a:chOff x="1975701" y="4584032"/>
                <a:chExt cx="1008131" cy="692902"/>
              </a:xfrm>
            </p:grpSpPr>
            <p:grpSp>
              <p:nvGrpSpPr>
                <p:cNvPr id="118" name="Group 117"/>
                <p:cNvGrpSpPr/>
                <p:nvPr/>
              </p:nvGrpSpPr>
              <p:grpSpPr>
                <a:xfrm>
                  <a:off x="1975701" y="4584032"/>
                  <a:ext cx="1008131" cy="692902"/>
                  <a:chOff x="1676900" y="2090703"/>
                  <a:chExt cx="6349500" cy="2366001"/>
                </a:xfrm>
              </p:grpSpPr>
              <p:sp>
                <p:nvSpPr>
                  <p:cNvPr id="120"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21" name="Straight Arrow Connector 120"/>
                  <p:cNvCxnSpPr>
                    <a:stCxn id="120"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19" name="Freeform 118"/>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grpSp>
      <p:grpSp>
        <p:nvGrpSpPr>
          <p:cNvPr id="12" name="Group 11"/>
          <p:cNvGrpSpPr/>
          <p:nvPr/>
        </p:nvGrpSpPr>
        <p:grpSpPr>
          <a:xfrm>
            <a:off x="5989913" y="1339850"/>
            <a:ext cx="1565750" cy="5327650"/>
            <a:chOff x="5989913" y="1339850"/>
            <a:chExt cx="1565750" cy="5327650"/>
          </a:xfrm>
        </p:grpSpPr>
        <p:grpSp>
          <p:nvGrpSpPr>
            <p:cNvPr id="4" name="Group 27"/>
            <p:cNvGrpSpPr>
              <a:grpSpLocks/>
            </p:cNvGrpSpPr>
            <p:nvPr/>
          </p:nvGrpSpPr>
          <p:grpSpPr bwMode="auto">
            <a:xfrm>
              <a:off x="5989913" y="1339850"/>
              <a:ext cx="709612" cy="5327650"/>
              <a:chOff x="2389" y="844"/>
              <a:chExt cx="447" cy="3356"/>
            </a:xfrm>
          </p:grpSpPr>
          <p:pic>
            <p:nvPicPr>
              <p:cNvPr id="8216" name="Picture 1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9" y="1004"/>
                <a:ext cx="447" cy="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sp>
            <p:nvSpPr>
              <p:cNvPr id="8217" name="Text Box 18"/>
              <p:cNvSpPr txBox="1">
                <a:spLocks noChangeArrowheads="1"/>
              </p:cNvSpPr>
              <p:nvPr/>
            </p:nvSpPr>
            <p:spPr bwMode="auto">
              <a:xfrm>
                <a:off x="2449" y="844"/>
                <a:ext cx="31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b="1" i="0" dirty="0"/>
                  <a:t>:20</a:t>
                </a:r>
              </a:p>
            </p:txBody>
          </p:sp>
        </p:grpSp>
        <p:grpSp>
          <p:nvGrpSpPr>
            <p:cNvPr id="138" name="Group 137"/>
            <p:cNvGrpSpPr/>
            <p:nvPr/>
          </p:nvGrpSpPr>
          <p:grpSpPr>
            <a:xfrm>
              <a:off x="6880593" y="1854444"/>
              <a:ext cx="675070" cy="4560799"/>
              <a:chOff x="1824176" y="1854460"/>
              <a:chExt cx="675070" cy="4560799"/>
            </a:xfrm>
          </p:grpSpPr>
          <p:grpSp>
            <p:nvGrpSpPr>
              <p:cNvPr id="139" name="Group 138"/>
              <p:cNvGrpSpPr/>
              <p:nvPr/>
            </p:nvGrpSpPr>
            <p:grpSpPr>
              <a:xfrm>
                <a:off x="1889641" y="5952043"/>
                <a:ext cx="609605" cy="463216"/>
                <a:chOff x="1975701" y="4584032"/>
                <a:chExt cx="1008131" cy="692902"/>
              </a:xfrm>
            </p:grpSpPr>
            <p:grpSp>
              <p:nvGrpSpPr>
                <p:cNvPr id="160" name="Group 159"/>
                <p:cNvGrpSpPr/>
                <p:nvPr/>
              </p:nvGrpSpPr>
              <p:grpSpPr>
                <a:xfrm>
                  <a:off x="1975701" y="4584032"/>
                  <a:ext cx="1008131" cy="692902"/>
                  <a:chOff x="1676900" y="2090703"/>
                  <a:chExt cx="6349500" cy="2366001"/>
                </a:xfrm>
              </p:grpSpPr>
              <p:sp>
                <p:nvSpPr>
                  <p:cNvPr id="162"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63" name="Straight Arrow Connector 162"/>
                  <p:cNvCxnSpPr>
                    <a:stCxn id="162"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61" name="Freeform 160"/>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40" name="Group 139"/>
              <p:cNvGrpSpPr/>
              <p:nvPr/>
            </p:nvGrpSpPr>
            <p:grpSpPr>
              <a:xfrm>
                <a:off x="1880609" y="5212810"/>
                <a:ext cx="609605" cy="463216"/>
                <a:chOff x="1975701" y="4584032"/>
                <a:chExt cx="1008131" cy="692902"/>
              </a:xfrm>
            </p:grpSpPr>
            <p:grpSp>
              <p:nvGrpSpPr>
                <p:cNvPr id="156" name="Group 155"/>
                <p:cNvGrpSpPr/>
                <p:nvPr/>
              </p:nvGrpSpPr>
              <p:grpSpPr>
                <a:xfrm>
                  <a:off x="1975701" y="4584032"/>
                  <a:ext cx="1008131" cy="692902"/>
                  <a:chOff x="1676900" y="2090703"/>
                  <a:chExt cx="6349500" cy="2366001"/>
                </a:xfrm>
              </p:grpSpPr>
              <p:sp>
                <p:nvSpPr>
                  <p:cNvPr id="158"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59" name="Straight Arrow Connector 158"/>
                  <p:cNvCxnSpPr>
                    <a:stCxn id="158"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57" name="Freeform 156"/>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41" name="Group 140"/>
              <p:cNvGrpSpPr/>
              <p:nvPr/>
            </p:nvGrpSpPr>
            <p:grpSpPr>
              <a:xfrm>
                <a:off x="1872008" y="4356564"/>
                <a:ext cx="609605" cy="463216"/>
                <a:chOff x="1975701" y="4584032"/>
                <a:chExt cx="1008131" cy="692902"/>
              </a:xfrm>
            </p:grpSpPr>
            <p:grpSp>
              <p:nvGrpSpPr>
                <p:cNvPr id="152" name="Group 151"/>
                <p:cNvGrpSpPr/>
                <p:nvPr/>
              </p:nvGrpSpPr>
              <p:grpSpPr>
                <a:xfrm>
                  <a:off x="1975701" y="4584032"/>
                  <a:ext cx="1008131" cy="692902"/>
                  <a:chOff x="1676900" y="2090703"/>
                  <a:chExt cx="6349500" cy="2366001"/>
                </a:xfrm>
              </p:grpSpPr>
              <p:sp>
                <p:nvSpPr>
                  <p:cNvPr id="154"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55" name="Straight Arrow Connector 154"/>
                  <p:cNvCxnSpPr>
                    <a:stCxn id="154"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53" name="Freeform 152"/>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42" name="Group 141"/>
              <p:cNvGrpSpPr/>
              <p:nvPr/>
            </p:nvGrpSpPr>
            <p:grpSpPr>
              <a:xfrm>
                <a:off x="1824176" y="1854460"/>
                <a:ext cx="609605" cy="463216"/>
                <a:chOff x="1975701" y="4584032"/>
                <a:chExt cx="1008131" cy="692902"/>
              </a:xfrm>
            </p:grpSpPr>
            <p:grpSp>
              <p:nvGrpSpPr>
                <p:cNvPr id="148" name="Group 147"/>
                <p:cNvGrpSpPr/>
                <p:nvPr/>
              </p:nvGrpSpPr>
              <p:grpSpPr>
                <a:xfrm>
                  <a:off x="1975701" y="4584032"/>
                  <a:ext cx="1008131" cy="692902"/>
                  <a:chOff x="1676900" y="2090703"/>
                  <a:chExt cx="6349500" cy="2366001"/>
                </a:xfrm>
              </p:grpSpPr>
              <p:sp>
                <p:nvSpPr>
                  <p:cNvPr id="150"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51" name="Straight Arrow Connector 150"/>
                  <p:cNvCxnSpPr>
                    <a:stCxn id="150"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49" name="Freeform 148"/>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43" name="Group 142"/>
              <p:cNvGrpSpPr/>
              <p:nvPr/>
            </p:nvGrpSpPr>
            <p:grpSpPr>
              <a:xfrm>
                <a:off x="1863407" y="2781763"/>
                <a:ext cx="609605" cy="463216"/>
                <a:chOff x="1975701" y="4584032"/>
                <a:chExt cx="1008131" cy="692902"/>
              </a:xfrm>
            </p:grpSpPr>
            <p:grpSp>
              <p:nvGrpSpPr>
                <p:cNvPr id="144" name="Group 143"/>
                <p:cNvGrpSpPr/>
                <p:nvPr/>
              </p:nvGrpSpPr>
              <p:grpSpPr>
                <a:xfrm>
                  <a:off x="1975701" y="4584032"/>
                  <a:ext cx="1008131" cy="692902"/>
                  <a:chOff x="1676900" y="2090703"/>
                  <a:chExt cx="6349500" cy="2366001"/>
                </a:xfrm>
              </p:grpSpPr>
              <p:sp>
                <p:nvSpPr>
                  <p:cNvPr id="146"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47" name="Straight Arrow Connector 146"/>
                  <p:cNvCxnSpPr>
                    <a:stCxn id="146"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45" name="Freeform 144"/>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grpSp>
    </p:spTree>
    <p:extLst>
      <p:ext uri="{BB962C8B-B14F-4D97-AF65-F5344CB8AC3E}">
        <p14:creationId xmlns:p14="http://schemas.microsoft.com/office/powerpoint/2010/main" val="37290413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50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3994637"/>
                                        </p:tgtEl>
                                        <p:attrNameLst>
                                          <p:attrName>style.visibility</p:attrName>
                                        </p:attrNameLst>
                                      </p:cBhvr>
                                      <p:to>
                                        <p:strVal val="visible"/>
                                      </p:to>
                                    </p:set>
                                    <p:animEffect transition="in" filter="wipe(left)">
                                      <p:cBhvr>
                                        <p:cTn id="19" dur="500"/>
                                        <p:tgtEl>
                                          <p:spTgt spid="3994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2"/>
          <p:cNvSpPr>
            <a:spLocks noGrp="1" noChangeArrowheads="1"/>
          </p:cNvSpPr>
          <p:nvPr>
            <p:ph type="title" idx="4294967295"/>
          </p:nvPr>
        </p:nvSpPr>
        <p:spPr/>
        <p:txBody>
          <a:bodyPr/>
          <a:lstStyle/>
          <a:p>
            <a:r>
              <a:rPr lang="en-US" sz="3200" dirty="0"/>
              <a:t>Value function approximations</a:t>
            </a:r>
          </a:p>
        </p:txBody>
      </p:sp>
      <p:sp>
        <p:nvSpPr>
          <p:cNvPr id="8199" name="Text Box 7"/>
          <p:cNvSpPr txBox="1">
            <a:spLocks noChangeArrowheads="1"/>
          </p:cNvSpPr>
          <p:nvPr/>
        </p:nvSpPr>
        <p:spPr bwMode="auto">
          <a:xfrm>
            <a:off x="742147" y="1079500"/>
            <a:ext cx="9541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i="0" dirty="0"/>
              <a:t>Monday</a:t>
            </a:r>
          </a:p>
        </p:txBody>
      </p:sp>
      <p:graphicFrame>
        <p:nvGraphicFramePr>
          <p:cNvPr id="3994637" name="Object 13"/>
          <p:cNvGraphicFramePr>
            <a:graphicFrameLocks noChangeAspect="1"/>
          </p:cNvGraphicFramePr>
          <p:nvPr>
            <p:extLst/>
          </p:nvPr>
        </p:nvGraphicFramePr>
        <p:xfrm>
          <a:off x="7833697" y="3638717"/>
          <a:ext cx="812800" cy="406400"/>
        </p:xfrm>
        <a:graphic>
          <a:graphicData uri="http://schemas.openxmlformats.org/presentationml/2006/ole">
            <mc:AlternateContent xmlns:mc="http://schemas.openxmlformats.org/markup-compatibility/2006">
              <mc:Choice xmlns:v="urn:schemas-microsoft-com:vml" Requires="v">
                <p:oleObj spid="_x0000_s2528281" name="Equation" r:id="rId4" imgW="177480" imgH="88560" progId="Equation.DSMT4">
                  <p:embed/>
                </p:oleObj>
              </mc:Choice>
              <mc:Fallback>
                <p:oleObj name="Equation" r:id="rId4" imgW="177480" imgH="88560" progId="Equation.DSMT4">
                  <p:embed/>
                  <p:pic>
                    <p:nvPicPr>
                      <p:cNvPr id="3994637"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3697" y="3638717"/>
                        <a:ext cx="812800"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200" name="Text Box 14"/>
          <p:cNvSpPr txBox="1">
            <a:spLocks noChangeArrowheads="1"/>
          </p:cNvSpPr>
          <p:nvPr/>
        </p:nvSpPr>
        <p:spPr bwMode="auto">
          <a:xfrm>
            <a:off x="123171" y="1333500"/>
            <a:ext cx="6934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b="1" i="0" dirty="0"/>
              <a:t>Time</a:t>
            </a:r>
          </a:p>
        </p:txBody>
      </p:sp>
      <p:sp>
        <p:nvSpPr>
          <p:cNvPr id="8201" name="Text Box 15"/>
          <p:cNvSpPr txBox="1">
            <a:spLocks noChangeArrowheads="1"/>
          </p:cNvSpPr>
          <p:nvPr/>
        </p:nvSpPr>
        <p:spPr bwMode="auto">
          <a:xfrm>
            <a:off x="974566" y="1347788"/>
            <a:ext cx="4924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b="1" i="0" dirty="0"/>
              <a:t>:05</a:t>
            </a:r>
          </a:p>
        </p:txBody>
      </p:sp>
      <p:grpSp>
        <p:nvGrpSpPr>
          <p:cNvPr id="5" name="Group 4"/>
          <p:cNvGrpSpPr/>
          <p:nvPr/>
        </p:nvGrpSpPr>
        <p:grpSpPr>
          <a:xfrm>
            <a:off x="904875" y="1601788"/>
            <a:ext cx="1594371" cy="5073650"/>
            <a:chOff x="904875" y="1601788"/>
            <a:chExt cx="1594371" cy="5073650"/>
          </a:xfrm>
        </p:grpSpPr>
        <p:pic>
          <p:nvPicPr>
            <p:cNvPr id="8198" name="Picture 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4875" y="1601788"/>
              <a:ext cx="709613"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grpSp>
          <p:nvGrpSpPr>
            <p:cNvPr id="57" name="Group 56"/>
            <p:cNvGrpSpPr/>
            <p:nvPr/>
          </p:nvGrpSpPr>
          <p:grpSpPr>
            <a:xfrm>
              <a:off x="1824176" y="1854460"/>
              <a:ext cx="675070" cy="4560799"/>
              <a:chOff x="1824176" y="1854460"/>
              <a:chExt cx="675070" cy="4560799"/>
            </a:xfrm>
          </p:grpSpPr>
          <p:grpSp>
            <p:nvGrpSpPr>
              <p:cNvPr id="58" name="Group 57"/>
              <p:cNvGrpSpPr/>
              <p:nvPr/>
            </p:nvGrpSpPr>
            <p:grpSpPr>
              <a:xfrm>
                <a:off x="1889641" y="5952043"/>
                <a:ext cx="609605" cy="463216"/>
                <a:chOff x="1975701" y="4584032"/>
                <a:chExt cx="1008131" cy="692902"/>
              </a:xfrm>
            </p:grpSpPr>
            <p:grpSp>
              <p:nvGrpSpPr>
                <p:cNvPr id="79" name="Group 78"/>
                <p:cNvGrpSpPr/>
                <p:nvPr/>
              </p:nvGrpSpPr>
              <p:grpSpPr>
                <a:xfrm>
                  <a:off x="1975701" y="4584032"/>
                  <a:ext cx="1008131" cy="692902"/>
                  <a:chOff x="1676900" y="2090703"/>
                  <a:chExt cx="6349500" cy="2366001"/>
                </a:xfrm>
              </p:grpSpPr>
              <p:sp>
                <p:nvSpPr>
                  <p:cNvPr id="81"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82" name="Straight Arrow Connector 81"/>
                  <p:cNvCxnSpPr>
                    <a:stCxn id="81"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80" name="Freeform 79"/>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59" name="Group 58"/>
              <p:cNvGrpSpPr/>
              <p:nvPr/>
            </p:nvGrpSpPr>
            <p:grpSpPr>
              <a:xfrm>
                <a:off x="1880609" y="5212810"/>
                <a:ext cx="609605" cy="463216"/>
                <a:chOff x="1975701" y="4584032"/>
                <a:chExt cx="1008131" cy="692902"/>
              </a:xfrm>
            </p:grpSpPr>
            <p:grpSp>
              <p:nvGrpSpPr>
                <p:cNvPr id="75" name="Group 74"/>
                <p:cNvGrpSpPr/>
                <p:nvPr/>
              </p:nvGrpSpPr>
              <p:grpSpPr>
                <a:xfrm>
                  <a:off x="1975701" y="4584032"/>
                  <a:ext cx="1008131" cy="692902"/>
                  <a:chOff x="1676900" y="2090703"/>
                  <a:chExt cx="6349500" cy="2366001"/>
                </a:xfrm>
              </p:grpSpPr>
              <p:sp>
                <p:nvSpPr>
                  <p:cNvPr id="77"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78" name="Straight Arrow Connector 77"/>
                  <p:cNvCxnSpPr>
                    <a:stCxn id="77"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76" name="Freeform 75"/>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60" name="Group 59"/>
              <p:cNvGrpSpPr/>
              <p:nvPr/>
            </p:nvGrpSpPr>
            <p:grpSpPr>
              <a:xfrm>
                <a:off x="1872008" y="4356564"/>
                <a:ext cx="609605" cy="463216"/>
                <a:chOff x="1975701" y="4584032"/>
                <a:chExt cx="1008131" cy="692902"/>
              </a:xfrm>
            </p:grpSpPr>
            <p:grpSp>
              <p:nvGrpSpPr>
                <p:cNvPr id="71" name="Group 70"/>
                <p:cNvGrpSpPr/>
                <p:nvPr/>
              </p:nvGrpSpPr>
              <p:grpSpPr>
                <a:xfrm>
                  <a:off x="1975701" y="4584032"/>
                  <a:ext cx="1008131" cy="692902"/>
                  <a:chOff x="1676900" y="2090703"/>
                  <a:chExt cx="6349500" cy="2366001"/>
                </a:xfrm>
              </p:grpSpPr>
              <p:sp>
                <p:nvSpPr>
                  <p:cNvPr id="73"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74" name="Straight Arrow Connector 73"/>
                  <p:cNvCxnSpPr>
                    <a:stCxn id="73"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72" name="Freeform 71"/>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61" name="Group 60"/>
              <p:cNvGrpSpPr/>
              <p:nvPr/>
            </p:nvGrpSpPr>
            <p:grpSpPr>
              <a:xfrm>
                <a:off x="1824176" y="1854460"/>
                <a:ext cx="609605" cy="463216"/>
                <a:chOff x="1975701" y="4584032"/>
                <a:chExt cx="1008131" cy="692902"/>
              </a:xfrm>
            </p:grpSpPr>
            <p:grpSp>
              <p:nvGrpSpPr>
                <p:cNvPr id="67" name="Group 66"/>
                <p:cNvGrpSpPr/>
                <p:nvPr/>
              </p:nvGrpSpPr>
              <p:grpSpPr>
                <a:xfrm>
                  <a:off x="1975701" y="4584032"/>
                  <a:ext cx="1008131" cy="692902"/>
                  <a:chOff x="1676900" y="2090703"/>
                  <a:chExt cx="6349500" cy="2366001"/>
                </a:xfrm>
              </p:grpSpPr>
              <p:sp>
                <p:nvSpPr>
                  <p:cNvPr id="69"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70" name="Straight Arrow Connector 69"/>
                  <p:cNvCxnSpPr>
                    <a:stCxn id="69"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68" name="Freeform 67"/>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62" name="Group 61"/>
              <p:cNvGrpSpPr/>
              <p:nvPr/>
            </p:nvGrpSpPr>
            <p:grpSpPr>
              <a:xfrm>
                <a:off x="1863407" y="2781763"/>
                <a:ext cx="609605" cy="463216"/>
                <a:chOff x="1975701" y="4584032"/>
                <a:chExt cx="1008131" cy="692902"/>
              </a:xfrm>
            </p:grpSpPr>
            <p:grpSp>
              <p:nvGrpSpPr>
                <p:cNvPr id="63" name="Group 62"/>
                <p:cNvGrpSpPr/>
                <p:nvPr/>
              </p:nvGrpSpPr>
              <p:grpSpPr>
                <a:xfrm>
                  <a:off x="1975701" y="4584032"/>
                  <a:ext cx="1008131" cy="692902"/>
                  <a:chOff x="1676900" y="2090703"/>
                  <a:chExt cx="6349500" cy="2366001"/>
                </a:xfrm>
              </p:grpSpPr>
              <p:sp>
                <p:nvSpPr>
                  <p:cNvPr id="65"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66" name="Straight Arrow Connector 65"/>
                  <p:cNvCxnSpPr>
                    <a:stCxn id="65"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64" name="Freeform 63"/>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grpSp>
      <p:grpSp>
        <p:nvGrpSpPr>
          <p:cNvPr id="10" name="Group 9"/>
          <p:cNvGrpSpPr/>
          <p:nvPr/>
        </p:nvGrpSpPr>
        <p:grpSpPr>
          <a:xfrm>
            <a:off x="2521391" y="1336675"/>
            <a:ext cx="1537999" cy="5340350"/>
            <a:chOff x="2521391" y="1336675"/>
            <a:chExt cx="1537999" cy="5340350"/>
          </a:xfrm>
        </p:grpSpPr>
        <p:grpSp>
          <p:nvGrpSpPr>
            <p:cNvPr id="2" name="Group 25"/>
            <p:cNvGrpSpPr>
              <a:grpSpLocks/>
            </p:cNvGrpSpPr>
            <p:nvPr/>
          </p:nvGrpSpPr>
          <p:grpSpPr bwMode="auto">
            <a:xfrm>
              <a:off x="2521391" y="1336675"/>
              <a:ext cx="709612" cy="5340350"/>
              <a:chOff x="1179" y="842"/>
              <a:chExt cx="447" cy="3364"/>
            </a:xfrm>
          </p:grpSpPr>
          <p:pic>
            <p:nvPicPr>
              <p:cNvPr id="8220" name="Picture 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79" y="1010"/>
                <a:ext cx="447" cy="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sp>
            <p:nvSpPr>
              <p:cNvPr id="8221" name="Text Box 16"/>
              <p:cNvSpPr txBox="1">
                <a:spLocks noChangeArrowheads="1"/>
              </p:cNvSpPr>
              <p:nvPr/>
            </p:nvSpPr>
            <p:spPr bwMode="auto">
              <a:xfrm>
                <a:off x="1239" y="842"/>
                <a:ext cx="31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b="1" i="0" dirty="0"/>
                  <a:t>:10</a:t>
                </a:r>
              </a:p>
            </p:txBody>
          </p:sp>
        </p:grpSp>
        <p:grpSp>
          <p:nvGrpSpPr>
            <p:cNvPr id="85" name="Group 84"/>
            <p:cNvGrpSpPr/>
            <p:nvPr/>
          </p:nvGrpSpPr>
          <p:grpSpPr>
            <a:xfrm>
              <a:off x="3384320" y="1862476"/>
              <a:ext cx="675070" cy="4560799"/>
              <a:chOff x="1824176" y="1854460"/>
              <a:chExt cx="675070" cy="4560799"/>
            </a:xfrm>
          </p:grpSpPr>
          <p:grpSp>
            <p:nvGrpSpPr>
              <p:cNvPr id="86" name="Group 85"/>
              <p:cNvGrpSpPr/>
              <p:nvPr/>
            </p:nvGrpSpPr>
            <p:grpSpPr>
              <a:xfrm>
                <a:off x="1889641" y="5952043"/>
                <a:ext cx="609605" cy="463216"/>
                <a:chOff x="1975701" y="4584032"/>
                <a:chExt cx="1008131" cy="692902"/>
              </a:xfrm>
            </p:grpSpPr>
            <p:grpSp>
              <p:nvGrpSpPr>
                <p:cNvPr id="107" name="Group 106"/>
                <p:cNvGrpSpPr/>
                <p:nvPr/>
              </p:nvGrpSpPr>
              <p:grpSpPr>
                <a:xfrm>
                  <a:off x="1975701" y="4584032"/>
                  <a:ext cx="1008131" cy="692902"/>
                  <a:chOff x="1676900" y="2090703"/>
                  <a:chExt cx="6349500" cy="2366001"/>
                </a:xfrm>
              </p:grpSpPr>
              <p:sp>
                <p:nvSpPr>
                  <p:cNvPr id="109"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10" name="Straight Arrow Connector 109"/>
                  <p:cNvCxnSpPr>
                    <a:stCxn id="109"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08" name="Freeform 107"/>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87" name="Group 86"/>
              <p:cNvGrpSpPr/>
              <p:nvPr/>
            </p:nvGrpSpPr>
            <p:grpSpPr>
              <a:xfrm>
                <a:off x="1880609" y="5212810"/>
                <a:ext cx="609605" cy="463216"/>
                <a:chOff x="1975701" y="4584032"/>
                <a:chExt cx="1008131" cy="692902"/>
              </a:xfrm>
            </p:grpSpPr>
            <p:grpSp>
              <p:nvGrpSpPr>
                <p:cNvPr id="103" name="Group 102"/>
                <p:cNvGrpSpPr/>
                <p:nvPr/>
              </p:nvGrpSpPr>
              <p:grpSpPr>
                <a:xfrm>
                  <a:off x="1975701" y="4584032"/>
                  <a:ext cx="1008131" cy="692902"/>
                  <a:chOff x="1676900" y="2090703"/>
                  <a:chExt cx="6349500" cy="2366001"/>
                </a:xfrm>
              </p:grpSpPr>
              <p:sp>
                <p:nvSpPr>
                  <p:cNvPr id="105"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06" name="Straight Arrow Connector 105"/>
                  <p:cNvCxnSpPr>
                    <a:stCxn id="105"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04" name="Freeform 103"/>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88" name="Group 87"/>
              <p:cNvGrpSpPr/>
              <p:nvPr/>
            </p:nvGrpSpPr>
            <p:grpSpPr>
              <a:xfrm>
                <a:off x="1872008" y="4356564"/>
                <a:ext cx="609605" cy="463216"/>
                <a:chOff x="1975701" y="4584032"/>
                <a:chExt cx="1008131" cy="692902"/>
              </a:xfrm>
            </p:grpSpPr>
            <p:grpSp>
              <p:nvGrpSpPr>
                <p:cNvPr id="99" name="Group 98"/>
                <p:cNvGrpSpPr/>
                <p:nvPr/>
              </p:nvGrpSpPr>
              <p:grpSpPr>
                <a:xfrm>
                  <a:off x="1975701" y="4584032"/>
                  <a:ext cx="1008131" cy="692902"/>
                  <a:chOff x="1676900" y="2090703"/>
                  <a:chExt cx="6349500" cy="2366001"/>
                </a:xfrm>
              </p:grpSpPr>
              <p:sp>
                <p:nvSpPr>
                  <p:cNvPr id="101"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02" name="Straight Arrow Connector 101"/>
                  <p:cNvCxnSpPr>
                    <a:stCxn id="101"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00" name="Freeform 99"/>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89" name="Group 88"/>
              <p:cNvGrpSpPr/>
              <p:nvPr/>
            </p:nvGrpSpPr>
            <p:grpSpPr>
              <a:xfrm>
                <a:off x="1824176" y="1854460"/>
                <a:ext cx="609605" cy="463216"/>
                <a:chOff x="1975701" y="4584032"/>
                <a:chExt cx="1008131" cy="692902"/>
              </a:xfrm>
            </p:grpSpPr>
            <p:grpSp>
              <p:nvGrpSpPr>
                <p:cNvPr id="95" name="Group 94"/>
                <p:cNvGrpSpPr/>
                <p:nvPr/>
              </p:nvGrpSpPr>
              <p:grpSpPr>
                <a:xfrm>
                  <a:off x="1975701" y="4584032"/>
                  <a:ext cx="1008131" cy="692902"/>
                  <a:chOff x="1676900" y="2090703"/>
                  <a:chExt cx="6349500" cy="2366001"/>
                </a:xfrm>
              </p:grpSpPr>
              <p:sp>
                <p:nvSpPr>
                  <p:cNvPr id="97"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98" name="Straight Arrow Connector 97"/>
                  <p:cNvCxnSpPr>
                    <a:stCxn id="97"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96" name="Freeform 95"/>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90" name="Group 89"/>
              <p:cNvGrpSpPr/>
              <p:nvPr/>
            </p:nvGrpSpPr>
            <p:grpSpPr>
              <a:xfrm>
                <a:off x="1863407" y="2781763"/>
                <a:ext cx="609605" cy="463216"/>
                <a:chOff x="1975701" y="4584032"/>
                <a:chExt cx="1008131" cy="692902"/>
              </a:xfrm>
            </p:grpSpPr>
            <p:grpSp>
              <p:nvGrpSpPr>
                <p:cNvPr id="91" name="Group 90"/>
                <p:cNvGrpSpPr/>
                <p:nvPr/>
              </p:nvGrpSpPr>
              <p:grpSpPr>
                <a:xfrm>
                  <a:off x="1975701" y="4584032"/>
                  <a:ext cx="1008131" cy="692902"/>
                  <a:chOff x="1676900" y="2090703"/>
                  <a:chExt cx="6349500" cy="2366001"/>
                </a:xfrm>
              </p:grpSpPr>
              <p:sp>
                <p:nvSpPr>
                  <p:cNvPr id="93"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94" name="Straight Arrow Connector 93"/>
                  <p:cNvCxnSpPr>
                    <a:stCxn id="93"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92" name="Freeform 91"/>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grpSp>
      <p:grpSp>
        <p:nvGrpSpPr>
          <p:cNvPr id="11" name="Group 10"/>
          <p:cNvGrpSpPr/>
          <p:nvPr/>
        </p:nvGrpSpPr>
        <p:grpSpPr>
          <a:xfrm>
            <a:off x="4230381" y="1338263"/>
            <a:ext cx="1560594" cy="5340350"/>
            <a:chOff x="4230381" y="1338263"/>
            <a:chExt cx="1560594" cy="5340350"/>
          </a:xfrm>
        </p:grpSpPr>
        <p:grpSp>
          <p:nvGrpSpPr>
            <p:cNvPr id="3" name="Group 26"/>
            <p:cNvGrpSpPr>
              <a:grpSpLocks/>
            </p:cNvGrpSpPr>
            <p:nvPr/>
          </p:nvGrpSpPr>
          <p:grpSpPr bwMode="auto">
            <a:xfrm>
              <a:off x="4230381" y="1338263"/>
              <a:ext cx="709613" cy="5340350"/>
              <a:chOff x="1796" y="843"/>
              <a:chExt cx="447" cy="3364"/>
            </a:xfrm>
          </p:grpSpPr>
          <p:pic>
            <p:nvPicPr>
              <p:cNvPr id="8218" name="Picture 9"/>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6" y="1011"/>
                <a:ext cx="447" cy="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sp>
            <p:nvSpPr>
              <p:cNvPr id="8219" name="Text Box 17"/>
              <p:cNvSpPr txBox="1">
                <a:spLocks noChangeArrowheads="1"/>
              </p:cNvSpPr>
              <p:nvPr/>
            </p:nvSpPr>
            <p:spPr bwMode="auto">
              <a:xfrm>
                <a:off x="1864" y="843"/>
                <a:ext cx="31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b="1" i="0" dirty="0"/>
                  <a:t>:15</a:t>
                </a:r>
              </a:p>
            </p:txBody>
          </p:sp>
        </p:grpSp>
        <p:grpSp>
          <p:nvGrpSpPr>
            <p:cNvPr id="112" name="Group 111"/>
            <p:cNvGrpSpPr/>
            <p:nvPr/>
          </p:nvGrpSpPr>
          <p:grpSpPr>
            <a:xfrm>
              <a:off x="5115905" y="1858460"/>
              <a:ext cx="675070" cy="4560799"/>
              <a:chOff x="1824176" y="1854460"/>
              <a:chExt cx="675070" cy="4560799"/>
            </a:xfrm>
          </p:grpSpPr>
          <p:grpSp>
            <p:nvGrpSpPr>
              <p:cNvPr id="113" name="Group 112"/>
              <p:cNvGrpSpPr/>
              <p:nvPr/>
            </p:nvGrpSpPr>
            <p:grpSpPr>
              <a:xfrm>
                <a:off x="1889641" y="5952043"/>
                <a:ext cx="609605" cy="463216"/>
                <a:chOff x="1975701" y="4584032"/>
                <a:chExt cx="1008131" cy="692902"/>
              </a:xfrm>
            </p:grpSpPr>
            <p:grpSp>
              <p:nvGrpSpPr>
                <p:cNvPr id="134" name="Group 133"/>
                <p:cNvGrpSpPr/>
                <p:nvPr/>
              </p:nvGrpSpPr>
              <p:grpSpPr>
                <a:xfrm>
                  <a:off x="1975701" y="4584032"/>
                  <a:ext cx="1008131" cy="692902"/>
                  <a:chOff x="1676900" y="2090703"/>
                  <a:chExt cx="6349500" cy="2366001"/>
                </a:xfrm>
              </p:grpSpPr>
              <p:sp>
                <p:nvSpPr>
                  <p:cNvPr id="136"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37" name="Straight Arrow Connector 136"/>
                  <p:cNvCxnSpPr>
                    <a:stCxn id="136"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35" name="Freeform 134"/>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14" name="Group 113"/>
              <p:cNvGrpSpPr/>
              <p:nvPr/>
            </p:nvGrpSpPr>
            <p:grpSpPr>
              <a:xfrm>
                <a:off x="1880609" y="5212810"/>
                <a:ext cx="609605" cy="463216"/>
                <a:chOff x="1975701" y="4584032"/>
                <a:chExt cx="1008131" cy="692902"/>
              </a:xfrm>
            </p:grpSpPr>
            <p:grpSp>
              <p:nvGrpSpPr>
                <p:cNvPr id="130" name="Group 129"/>
                <p:cNvGrpSpPr/>
                <p:nvPr/>
              </p:nvGrpSpPr>
              <p:grpSpPr>
                <a:xfrm>
                  <a:off x="1975701" y="4584032"/>
                  <a:ext cx="1008131" cy="692902"/>
                  <a:chOff x="1676900" y="2090703"/>
                  <a:chExt cx="6349500" cy="2366001"/>
                </a:xfrm>
              </p:grpSpPr>
              <p:sp>
                <p:nvSpPr>
                  <p:cNvPr id="132"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33" name="Straight Arrow Connector 132"/>
                  <p:cNvCxnSpPr>
                    <a:stCxn id="132"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31" name="Freeform 130"/>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15" name="Group 114"/>
              <p:cNvGrpSpPr/>
              <p:nvPr/>
            </p:nvGrpSpPr>
            <p:grpSpPr>
              <a:xfrm>
                <a:off x="1872008" y="4356564"/>
                <a:ext cx="609605" cy="463216"/>
                <a:chOff x="1975701" y="4584032"/>
                <a:chExt cx="1008131" cy="692902"/>
              </a:xfrm>
            </p:grpSpPr>
            <p:grpSp>
              <p:nvGrpSpPr>
                <p:cNvPr id="126" name="Group 125"/>
                <p:cNvGrpSpPr/>
                <p:nvPr/>
              </p:nvGrpSpPr>
              <p:grpSpPr>
                <a:xfrm>
                  <a:off x="1975701" y="4584032"/>
                  <a:ext cx="1008131" cy="692902"/>
                  <a:chOff x="1676900" y="2090703"/>
                  <a:chExt cx="6349500" cy="2366001"/>
                </a:xfrm>
              </p:grpSpPr>
              <p:sp>
                <p:nvSpPr>
                  <p:cNvPr id="128"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29" name="Straight Arrow Connector 128"/>
                  <p:cNvCxnSpPr>
                    <a:stCxn id="128"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27" name="Freeform 126"/>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16" name="Group 115"/>
              <p:cNvGrpSpPr/>
              <p:nvPr/>
            </p:nvGrpSpPr>
            <p:grpSpPr>
              <a:xfrm>
                <a:off x="1824176" y="1854460"/>
                <a:ext cx="609605" cy="463216"/>
                <a:chOff x="1975701" y="4584032"/>
                <a:chExt cx="1008131" cy="692902"/>
              </a:xfrm>
            </p:grpSpPr>
            <p:grpSp>
              <p:nvGrpSpPr>
                <p:cNvPr id="122" name="Group 121"/>
                <p:cNvGrpSpPr/>
                <p:nvPr/>
              </p:nvGrpSpPr>
              <p:grpSpPr>
                <a:xfrm>
                  <a:off x="1975701" y="4584032"/>
                  <a:ext cx="1008131" cy="692902"/>
                  <a:chOff x="1676900" y="2090703"/>
                  <a:chExt cx="6349500" cy="2366001"/>
                </a:xfrm>
              </p:grpSpPr>
              <p:sp>
                <p:nvSpPr>
                  <p:cNvPr id="124"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25" name="Straight Arrow Connector 124"/>
                  <p:cNvCxnSpPr>
                    <a:stCxn id="124"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23" name="Freeform 122"/>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17" name="Group 116"/>
              <p:cNvGrpSpPr/>
              <p:nvPr/>
            </p:nvGrpSpPr>
            <p:grpSpPr>
              <a:xfrm>
                <a:off x="1863407" y="2781763"/>
                <a:ext cx="609605" cy="463216"/>
                <a:chOff x="1975701" y="4584032"/>
                <a:chExt cx="1008131" cy="692902"/>
              </a:xfrm>
            </p:grpSpPr>
            <p:grpSp>
              <p:nvGrpSpPr>
                <p:cNvPr id="118" name="Group 117"/>
                <p:cNvGrpSpPr/>
                <p:nvPr/>
              </p:nvGrpSpPr>
              <p:grpSpPr>
                <a:xfrm>
                  <a:off x="1975701" y="4584032"/>
                  <a:ext cx="1008131" cy="692902"/>
                  <a:chOff x="1676900" y="2090703"/>
                  <a:chExt cx="6349500" cy="2366001"/>
                </a:xfrm>
              </p:grpSpPr>
              <p:sp>
                <p:nvSpPr>
                  <p:cNvPr id="120"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21" name="Straight Arrow Connector 120"/>
                  <p:cNvCxnSpPr>
                    <a:stCxn id="120"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19" name="Freeform 118"/>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grpSp>
      <p:grpSp>
        <p:nvGrpSpPr>
          <p:cNvPr id="12" name="Group 11"/>
          <p:cNvGrpSpPr/>
          <p:nvPr/>
        </p:nvGrpSpPr>
        <p:grpSpPr>
          <a:xfrm>
            <a:off x="5989913" y="1339850"/>
            <a:ext cx="1565750" cy="5327650"/>
            <a:chOff x="5989913" y="1339850"/>
            <a:chExt cx="1565750" cy="5327650"/>
          </a:xfrm>
        </p:grpSpPr>
        <p:grpSp>
          <p:nvGrpSpPr>
            <p:cNvPr id="4" name="Group 27"/>
            <p:cNvGrpSpPr>
              <a:grpSpLocks/>
            </p:cNvGrpSpPr>
            <p:nvPr/>
          </p:nvGrpSpPr>
          <p:grpSpPr bwMode="auto">
            <a:xfrm>
              <a:off x="5989913" y="1339850"/>
              <a:ext cx="709612" cy="5327650"/>
              <a:chOff x="2389" y="844"/>
              <a:chExt cx="447" cy="3356"/>
            </a:xfrm>
          </p:grpSpPr>
          <p:pic>
            <p:nvPicPr>
              <p:cNvPr id="8216" name="Picture 11"/>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9" y="1004"/>
                <a:ext cx="447" cy="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sp>
            <p:nvSpPr>
              <p:cNvPr id="8217" name="Text Box 18"/>
              <p:cNvSpPr txBox="1">
                <a:spLocks noChangeArrowheads="1"/>
              </p:cNvSpPr>
              <p:nvPr/>
            </p:nvSpPr>
            <p:spPr bwMode="auto">
              <a:xfrm>
                <a:off x="2449" y="844"/>
                <a:ext cx="31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b="1" i="0" dirty="0"/>
                  <a:t>:20</a:t>
                </a:r>
              </a:p>
            </p:txBody>
          </p:sp>
        </p:grpSp>
        <p:grpSp>
          <p:nvGrpSpPr>
            <p:cNvPr id="138" name="Group 137"/>
            <p:cNvGrpSpPr/>
            <p:nvPr/>
          </p:nvGrpSpPr>
          <p:grpSpPr>
            <a:xfrm>
              <a:off x="6880593" y="1854444"/>
              <a:ext cx="675070" cy="4560799"/>
              <a:chOff x="1824176" y="1854460"/>
              <a:chExt cx="675070" cy="4560799"/>
            </a:xfrm>
          </p:grpSpPr>
          <p:grpSp>
            <p:nvGrpSpPr>
              <p:cNvPr id="139" name="Group 138"/>
              <p:cNvGrpSpPr/>
              <p:nvPr/>
            </p:nvGrpSpPr>
            <p:grpSpPr>
              <a:xfrm>
                <a:off x="1889641" y="5952043"/>
                <a:ext cx="609605" cy="463216"/>
                <a:chOff x="1975701" y="4584032"/>
                <a:chExt cx="1008131" cy="692902"/>
              </a:xfrm>
            </p:grpSpPr>
            <p:grpSp>
              <p:nvGrpSpPr>
                <p:cNvPr id="160" name="Group 159"/>
                <p:cNvGrpSpPr/>
                <p:nvPr/>
              </p:nvGrpSpPr>
              <p:grpSpPr>
                <a:xfrm>
                  <a:off x="1975701" y="4584032"/>
                  <a:ext cx="1008131" cy="692902"/>
                  <a:chOff x="1676900" y="2090703"/>
                  <a:chExt cx="6349500" cy="2366001"/>
                </a:xfrm>
              </p:grpSpPr>
              <p:sp>
                <p:nvSpPr>
                  <p:cNvPr id="162"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63" name="Straight Arrow Connector 162"/>
                  <p:cNvCxnSpPr>
                    <a:stCxn id="162"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61" name="Freeform 160"/>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40" name="Group 139"/>
              <p:cNvGrpSpPr/>
              <p:nvPr/>
            </p:nvGrpSpPr>
            <p:grpSpPr>
              <a:xfrm>
                <a:off x="1880609" y="5212810"/>
                <a:ext cx="609605" cy="463216"/>
                <a:chOff x="1975701" y="4584032"/>
                <a:chExt cx="1008131" cy="692902"/>
              </a:xfrm>
            </p:grpSpPr>
            <p:grpSp>
              <p:nvGrpSpPr>
                <p:cNvPr id="156" name="Group 155"/>
                <p:cNvGrpSpPr/>
                <p:nvPr/>
              </p:nvGrpSpPr>
              <p:grpSpPr>
                <a:xfrm>
                  <a:off x="1975701" y="4584032"/>
                  <a:ext cx="1008131" cy="692902"/>
                  <a:chOff x="1676900" y="2090703"/>
                  <a:chExt cx="6349500" cy="2366001"/>
                </a:xfrm>
              </p:grpSpPr>
              <p:sp>
                <p:nvSpPr>
                  <p:cNvPr id="158"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59" name="Straight Arrow Connector 158"/>
                  <p:cNvCxnSpPr>
                    <a:stCxn id="158"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57" name="Freeform 156"/>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41" name="Group 140"/>
              <p:cNvGrpSpPr/>
              <p:nvPr/>
            </p:nvGrpSpPr>
            <p:grpSpPr>
              <a:xfrm>
                <a:off x="1872008" y="4356564"/>
                <a:ext cx="609605" cy="463216"/>
                <a:chOff x="1975701" y="4584032"/>
                <a:chExt cx="1008131" cy="692902"/>
              </a:xfrm>
            </p:grpSpPr>
            <p:grpSp>
              <p:nvGrpSpPr>
                <p:cNvPr id="152" name="Group 151"/>
                <p:cNvGrpSpPr/>
                <p:nvPr/>
              </p:nvGrpSpPr>
              <p:grpSpPr>
                <a:xfrm>
                  <a:off x="1975701" y="4584032"/>
                  <a:ext cx="1008131" cy="692902"/>
                  <a:chOff x="1676900" y="2090703"/>
                  <a:chExt cx="6349500" cy="2366001"/>
                </a:xfrm>
              </p:grpSpPr>
              <p:sp>
                <p:nvSpPr>
                  <p:cNvPr id="154"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55" name="Straight Arrow Connector 154"/>
                  <p:cNvCxnSpPr>
                    <a:stCxn id="154"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53" name="Freeform 152"/>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42" name="Group 141"/>
              <p:cNvGrpSpPr/>
              <p:nvPr/>
            </p:nvGrpSpPr>
            <p:grpSpPr>
              <a:xfrm>
                <a:off x="1824176" y="1854460"/>
                <a:ext cx="609605" cy="463216"/>
                <a:chOff x="1975701" y="4584032"/>
                <a:chExt cx="1008131" cy="692902"/>
              </a:xfrm>
            </p:grpSpPr>
            <p:grpSp>
              <p:nvGrpSpPr>
                <p:cNvPr id="148" name="Group 147"/>
                <p:cNvGrpSpPr/>
                <p:nvPr/>
              </p:nvGrpSpPr>
              <p:grpSpPr>
                <a:xfrm>
                  <a:off x="1975701" y="4584032"/>
                  <a:ext cx="1008131" cy="692902"/>
                  <a:chOff x="1676900" y="2090703"/>
                  <a:chExt cx="6349500" cy="2366001"/>
                </a:xfrm>
              </p:grpSpPr>
              <p:sp>
                <p:nvSpPr>
                  <p:cNvPr id="150"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51" name="Straight Arrow Connector 150"/>
                  <p:cNvCxnSpPr>
                    <a:stCxn id="150"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49" name="Freeform 148"/>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43" name="Group 142"/>
              <p:cNvGrpSpPr/>
              <p:nvPr/>
            </p:nvGrpSpPr>
            <p:grpSpPr>
              <a:xfrm>
                <a:off x="1863407" y="2781763"/>
                <a:ext cx="609605" cy="463216"/>
                <a:chOff x="1975701" y="4584032"/>
                <a:chExt cx="1008131" cy="692902"/>
              </a:xfrm>
            </p:grpSpPr>
            <p:grpSp>
              <p:nvGrpSpPr>
                <p:cNvPr id="144" name="Group 143"/>
                <p:cNvGrpSpPr/>
                <p:nvPr/>
              </p:nvGrpSpPr>
              <p:grpSpPr>
                <a:xfrm>
                  <a:off x="1975701" y="4584032"/>
                  <a:ext cx="1008131" cy="692902"/>
                  <a:chOff x="1676900" y="2090703"/>
                  <a:chExt cx="6349500" cy="2366001"/>
                </a:xfrm>
              </p:grpSpPr>
              <p:sp>
                <p:nvSpPr>
                  <p:cNvPr id="146"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47" name="Straight Arrow Connector 146"/>
                  <p:cNvCxnSpPr>
                    <a:stCxn id="146"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45" name="Freeform 144"/>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grpSp>
    </p:spTree>
    <p:extLst>
      <p:ext uri="{BB962C8B-B14F-4D97-AF65-F5344CB8AC3E}">
        <p14:creationId xmlns:p14="http://schemas.microsoft.com/office/powerpoint/2010/main" val="142498017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994637"/>
                                        </p:tgtEl>
                                        <p:attrNameLst>
                                          <p:attrName>style.visibility</p:attrName>
                                        </p:attrNameLst>
                                      </p:cBhvr>
                                      <p:to>
                                        <p:strVal val="visible"/>
                                      </p:to>
                                    </p:set>
                                    <p:animEffect transition="in" filter="wipe(left)">
                                      <p:cBhvr>
                                        <p:cTn id="23" dur="500"/>
                                        <p:tgtEl>
                                          <p:spTgt spid="3994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2"/>
          <p:cNvSpPr>
            <a:spLocks noGrp="1" noChangeArrowheads="1"/>
          </p:cNvSpPr>
          <p:nvPr>
            <p:ph type="title" idx="4294967295"/>
          </p:nvPr>
        </p:nvSpPr>
        <p:spPr/>
        <p:txBody>
          <a:bodyPr/>
          <a:lstStyle/>
          <a:p>
            <a:r>
              <a:rPr lang="en-US" sz="3200" dirty="0"/>
              <a:t>Value function approximations</a:t>
            </a:r>
          </a:p>
        </p:txBody>
      </p:sp>
      <p:sp>
        <p:nvSpPr>
          <p:cNvPr id="8199" name="Text Box 7"/>
          <p:cNvSpPr txBox="1">
            <a:spLocks noChangeArrowheads="1"/>
          </p:cNvSpPr>
          <p:nvPr/>
        </p:nvSpPr>
        <p:spPr bwMode="auto">
          <a:xfrm>
            <a:off x="742147" y="1079500"/>
            <a:ext cx="9541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i="0" dirty="0"/>
              <a:t>Monday</a:t>
            </a:r>
          </a:p>
        </p:txBody>
      </p:sp>
      <p:graphicFrame>
        <p:nvGraphicFramePr>
          <p:cNvPr id="3994637" name="Object 13"/>
          <p:cNvGraphicFramePr>
            <a:graphicFrameLocks noChangeAspect="1"/>
          </p:cNvGraphicFramePr>
          <p:nvPr>
            <p:extLst/>
          </p:nvPr>
        </p:nvGraphicFramePr>
        <p:xfrm>
          <a:off x="7833697" y="3638717"/>
          <a:ext cx="812800" cy="406400"/>
        </p:xfrm>
        <a:graphic>
          <a:graphicData uri="http://schemas.openxmlformats.org/presentationml/2006/ole">
            <mc:AlternateContent xmlns:mc="http://schemas.openxmlformats.org/markup-compatibility/2006">
              <mc:Choice xmlns:v="urn:schemas-microsoft-com:vml" Requires="v">
                <p:oleObj spid="_x0000_s2529305" name="Equation" r:id="rId4" imgW="177480" imgH="88560" progId="Equation.DSMT4">
                  <p:embed/>
                </p:oleObj>
              </mc:Choice>
              <mc:Fallback>
                <p:oleObj name="Equation" r:id="rId4" imgW="177480" imgH="88560" progId="Equation.DSMT4">
                  <p:embed/>
                  <p:pic>
                    <p:nvPicPr>
                      <p:cNvPr id="3994637"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3697" y="3638717"/>
                        <a:ext cx="812800"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200" name="Text Box 14"/>
          <p:cNvSpPr txBox="1">
            <a:spLocks noChangeArrowheads="1"/>
          </p:cNvSpPr>
          <p:nvPr/>
        </p:nvSpPr>
        <p:spPr bwMode="auto">
          <a:xfrm>
            <a:off x="123171" y="1333500"/>
            <a:ext cx="6934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b="1" i="0" dirty="0"/>
              <a:t>Time</a:t>
            </a:r>
          </a:p>
        </p:txBody>
      </p:sp>
      <p:sp>
        <p:nvSpPr>
          <p:cNvPr id="8201" name="Text Box 15"/>
          <p:cNvSpPr txBox="1">
            <a:spLocks noChangeArrowheads="1"/>
          </p:cNvSpPr>
          <p:nvPr/>
        </p:nvSpPr>
        <p:spPr bwMode="auto">
          <a:xfrm>
            <a:off x="974566" y="1347788"/>
            <a:ext cx="4924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b="1" i="0" dirty="0"/>
              <a:t>:05</a:t>
            </a:r>
          </a:p>
        </p:txBody>
      </p:sp>
      <p:grpSp>
        <p:nvGrpSpPr>
          <p:cNvPr id="5" name="Group 4"/>
          <p:cNvGrpSpPr/>
          <p:nvPr/>
        </p:nvGrpSpPr>
        <p:grpSpPr>
          <a:xfrm>
            <a:off x="904875" y="1601788"/>
            <a:ext cx="1594371" cy="5073650"/>
            <a:chOff x="904875" y="1601788"/>
            <a:chExt cx="1594371" cy="5073650"/>
          </a:xfrm>
        </p:grpSpPr>
        <p:pic>
          <p:nvPicPr>
            <p:cNvPr id="8198" name="Picture 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4875" y="1601788"/>
              <a:ext cx="709613"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grpSp>
          <p:nvGrpSpPr>
            <p:cNvPr id="57" name="Group 56"/>
            <p:cNvGrpSpPr/>
            <p:nvPr/>
          </p:nvGrpSpPr>
          <p:grpSpPr>
            <a:xfrm>
              <a:off x="1824176" y="1854460"/>
              <a:ext cx="675070" cy="4560799"/>
              <a:chOff x="1824176" y="1854460"/>
              <a:chExt cx="675070" cy="4560799"/>
            </a:xfrm>
          </p:grpSpPr>
          <p:grpSp>
            <p:nvGrpSpPr>
              <p:cNvPr id="58" name="Group 57"/>
              <p:cNvGrpSpPr/>
              <p:nvPr/>
            </p:nvGrpSpPr>
            <p:grpSpPr>
              <a:xfrm>
                <a:off x="1889641" y="5952043"/>
                <a:ext cx="609605" cy="463216"/>
                <a:chOff x="1975701" y="4584032"/>
                <a:chExt cx="1008131" cy="692902"/>
              </a:xfrm>
            </p:grpSpPr>
            <p:grpSp>
              <p:nvGrpSpPr>
                <p:cNvPr id="79" name="Group 78"/>
                <p:cNvGrpSpPr/>
                <p:nvPr/>
              </p:nvGrpSpPr>
              <p:grpSpPr>
                <a:xfrm>
                  <a:off x="1975701" y="4584032"/>
                  <a:ext cx="1008131" cy="692902"/>
                  <a:chOff x="1676900" y="2090703"/>
                  <a:chExt cx="6349500" cy="2366001"/>
                </a:xfrm>
              </p:grpSpPr>
              <p:sp>
                <p:nvSpPr>
                  <p:cNvPr id="81"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82" name="Straight Arrow Connector 81"/>
                  <p:cNvCxnSpPr>
                    <a:stCxn id="81"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80" name="Freeform 79"/>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59" name="Group 58"/>
              <p:cNvGrpSpPr/>
              <p:nvPr/>
            </p:nvGrpSpPr>
            <p:grpSpPr>
              <a:xfrm>
                <a:off x="1880609" y="5212810"/>
                <a:ext cx="609605" cy="463216"/>
                <a:chOff x="1975701" y="4584032"/>
                <a:chExt cx="1008131" cy="692902"/>
              </a:xfrm>
            </p:grpSpPr>
            <p:grpSp>
              <p:nvGrpSpPr>
                <p:cNvPr id="75" name="Group 74"/>
                <p:cNvGrpSpPr/>
                <p:nvPr/>
              </p:nvGrpSpPr>
              <p:grpSpPr>
                <a:xfrm>
                  <a:off x="1975701" y="4584032"/>
                  <a:ext cx="1008131" cy="692902"/>
                  <a:chOff x="1676900" y="2090703"/>
                  <a:chExt cx="6349500" cy="2366001"/>
                </a:xfrm>
              </p:grpSpPr>
              <p:sp>
                <p:nvSpPr>
                  <p:cNvPr id="77"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78" name="Straight Arrow Connector 77"/>
                  <p:cNvCxnSpPr>
                    <a:stCxn id="77"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76" name="Freeform 75"/>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60" name="Group 59"/>
              <p:cNvGrpSpPr/>
              <p:nvPr/>
            </p:nvGrpSpPr>
            <p:grpSpPr>
              <a:xfrm>
                <a:off x="1872008" y="4356564"/>
                <a:ext cx="609605" cy="463216"/>
                <a:chOff x="1975701" y="4584032"/>
                <a:chExt cx="1008131" cy="692902"/>
              </a:xfrm>
            </p:grpSpPr>
            <p:grpSp>
              <p:nvGrpSpPr>
                <p:cNvPr id="71" name="Group 70"/>
                <p:cNvGrpSpPr/>
                <p:nvPr/>
              </p:nvGrpSpPr>
              <p:grpSpPr>
                <a:xfrm>
                  <a:off x="1975701" y="4584032"/>
                  <a:ext cx="1008131" cy="692902"/>
                  <a:chOff x="1676900" y="2090703"/>
                  <a:chExt cx="6349500" cy="2366001"/>
                </a:xfrm>
              </p:grpSpPr>
              <p:sp>
                <p:nvSpPr>
                  <p:cNvPr id="73"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74" name="Straight Arrow Connector 73"/>
                  <p:cNvCxnSpPr>
                    <a:stCxn id="73"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72" name="Freeform 71"/>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61" name="Group 60"/>
              <p:cNvGrpSpPr/>
              <p:nvPr/>
            </p:nvGrpSpPr>
            <p:grpSpPr>
              <a:xfrm>
                <a:off x="1824176" y="1854460"/>
                <a:ext cx="609605" cy="463216"/>
                <a:chOff x="1975701" y="4584032"/>
                <a:chExt cx="1008131" cy="692902"/>
              </a:xfrm>
            </p:grpSpPr>
            <p:grpSp>
              <p:nvGrpSpPr>
                <p:cNvPr id="67" name="Group 66"/>
                <p:cNvGrpSpPr/>
                <p:nvPr/>
              </p:nvGrpSpPr>
              <p:grpSpPr>
                <a:xfrm>
                  <a:off x="1975701" y="4584032"/>
                  <a:ext cx="1008131" cy="692902"/>
                  <a:chOff x="1676900" y="2090703"/>
                  <a:chExt cx="6349500" cy="2366001"/>
                </a:xfrm>
              </p:grpSpPr>
              <p:sp>
                <p:nvSpPr>
                  <p:cNvPr id="69"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70" name="Straight Arrow Connector 69"/>
                  <p:cNvCxnSpPr>
                    <a:stCxn id="69"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68" name="Freeform 67"/>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62" name="Group 61"/>
              <p:cNvGrpSpPr/>
              <p:nvPr/>
            </p:nvGrpSpPr>
            <p:grpSpPr>
              <a:xfrm>
                <a:off x="1863407" y="2781763"/>
                <a:ext cx="609605" cy="463216"/>
                <a:chOff x="1975701" y="4584032"/>
                <a:chExt cx="1008131" cy="692902"/>
              </a:xfrm>
            </p:grpSpPr>
            <p:grpSp>
              <p:nvGrpSpPr>
                <p:cNvPr id="63" name="Group 62"/>
                <p:cNvGrpSpPr/>
                <p:nvPr/>
              </p:nvGrpSpPr>
              <p:grpSpPr>
                <a:xfrm>
                  <a:off x="1975701" y="4584032"/>
                  <a:ext cx="1008131" cy="692902"/>
                  <a:chOff x="1676900" y="2090703"/>
                  <a:chExt cx="6349500" cy="2366001"/>
                </a:xfrm>
              </p:grpSpPr>
              <p:sp>
                <p:nvSpPr>
                  <p:cNvPr id="65"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66" name="Straight Arrow Connector 65"/>
                  <p:cNvCxnSpPr>
                    <a:stCxn id="65"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64" name="Freeform 63"/>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grpSp>
      <p:grpSp>
        <p:nvGrpSpPr>
          <p:cNvPr id="10" name="Group 9"/>
          <p:cNvGrpSpPr/>
          <p:nvPr/>
        </p:nvGrpSpPr>
        <p:grpSpPr>
          <a:xfrm>
            <a:off x="2521391" y="1336675"/>
            <a:ext cx="1537999" cy="5340350"/>
            <a:chOff x="2521391" y="1336675"/>
            <a:chExt cx="1537999" cy="5340350"/>
          </a:xfrm>
        </p:grpSpPr>
        <p:grpSp>
          <p:nvGrpSpPr>
            <p:cNvPr id="2" name="Group 25"/>
            <p:cNvGrpSpPr>
              <a:grpSpLocks/>
            </p:cNvGrpSpPr>
            <p:nvPr/>
          </p:nvGrpSpPr>
          <p:grpSpPr bwMode="auto">
            <a:xfrm>
              <a:off x="2521391" y="1336675"/>
              <a:ext cx="709612" cy="5340350"/>
              <a:chOff x="1179" y="842"/>
              <a:chExt cx="447" cy="3364"/>
            </a:xfrm>
          </p:grpSpPr>
          <p:pic>
            <p:nvPicPr>
              <p:cNvPr id="8220" name="Picture 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79" y="1010"/>
                <a:ext cx="447" cy="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sp>
            <p:nvSpPr>
              <p:cNvPr id="8221" name="Text Box 16"/>
              <p:cNvSpPr txBox="1">
                <a:spLocks noChangeArrowheads="1"/>
              </p:cNvSpPr>
              <p:nvPr/>
            </p:nvSpPr>
            <p:spPr bwMode="auto">
              <a:xfrm>
                <a:off x="1239" y="842"/>
                <a:ext cx="31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b="1" i="0" dirty="0"/>
                  <a:t>:10</a:t>
                </a:r>
              </a:p>
            </p:txBody>
          </p:sp>
        </p:grpSp>
        <p:grpSp>
          <p:nvGrpSpPr>
            <p:cNvPr id="85" name="Group 84"/>
            <p:cNvGrpSpPr/>
            <p:nvPr/>
          </p:nvGrpSpPr>
          <p:grpSpPr>
            <a:xfrm>
              <a:off x="3384320" y="1862476"/>
              <a:ext cx="675070" cy="4560799"/>
              <a:chOff x="1824176" y="1854460"/>
              <a:chExt cx="675070" cy="4560799"/>
            </a:xfrm>
          </p:grpSpPr>
          <p:grpSp>
            <p:nvGrpSpPr>
              <p:cNvPr id="86" name="Group 85"/>
              <p:cNvGrpSpPr/>
              <p:nvPr/>
            </p:nvGrpSpPr>
            <p:grpSpPr>
              <a:xfrm>
                <a:off x="1889641" y="5952043"/>
                <a:ext cx="609605" cy="463216"/>
                <a:chOff x="1975701" y="4584032"/>
                <a:chExt cx="1008131" cy="692902"/>
              </a:xfrm>
            </p:grpSpPr>
            <p:grpSp>
              <p:nvGrpSpPr>
                <p:cNvPr id="107" name="Group 106"/>
                <p:cNvGrpSpPr/>
                <p:nvPr/>
              </p:nvGrpSpPr>
              <p:grpSpPr>
                <a:xfrm>
                  <a:off x="1975701" y="4584032"/>
                  <a:ext cx="1008131" cy="692902"/>
                  <a:chOff x="1676900" y="2090703"/>
                  <a:chExt cx="6349500" cy="2366001"/>
                </a:xfrm>
              </p:grpSpPr>
              <p:sp>
                <p:nvSpPr>
                  <p:cNvPr id="109"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10" name="Straight Arrow Connector 109"/>
                  <p:cNvCxnSpPr>
                    <a:stCxn id="109"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08" name="Freeform 107"/>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87" name="Group 86"/>
              <p:cNvGrpSpPr/>
              <p:nvPr/>
            </p:nvGrpSpPr>
            <p:grpSpPr>
              <a:xfrm>
                <a:off x="1880609" y="5212810"/>
                <a:ext cx="609605" cy="463216"/>
                <a:chOff x="1975701" y="4584032"/>
                <a:chExt cx="1008131" cy="692902"/>
              </a:xfrm>
            </p:grpSpPr>
            <p:grpSp>
              <p:nvGrpSpPr>
                <p:cNvPr id="103" name="Group 102"/>
                <p:cNvGrpSpPr/>
                <p:nvPr/>
              </p:nvGrpSpPr>
              <p:grpSpPr>
                <a:xfrm>
                  <a:off x="1975701" y="4584032"/>
                  <a:ext cx="1008131" cy="692902"/>
                  <a:chOff x="1676900" y="2090703"/>
                  <a:chExt cx="6349500" cy="2366001"/>
                </a:xfrm>
              </p:grpSpPr>
              <p:sp>
                <p:nvSpPr>
                  <p:cNvPr id="105"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06" name="Straight Arrow Connector 105"/>
                  <p:cNvCxnSpPr>
                    <a:stCxn id="105"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04" name="Freeform 103"/>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88" name="Group 87"/>
              <p:cNvGrpSpPr/>
              <p:nvPr/>
            </p:nvGrpSpPr>
            <p:grpSpPr>
              <a:xfrm>
                <a:off x="1872008" y="4356564"/>
                <a:ext cx="609605" cy="463216"/>
                <a:chOff x="1975701" y="4584032"/>
                <a:chExt cx="1008131" cy="692902"/>
              </a:xfrm>
            </p:grpSpPr>
            <p:grpSp>
              <p:nvGrpSpPr>
                <p:cNvPr id="99" name="Group 98"/>
                <p:cNvGrpSpPr/>
                <p:nvPr/>
              </p:nvGrpSpPr>
              <p:grpSpPr>
                <a:xfrm>
                  <a:off x="1975701" y="4584032"/>
                  <a:ext cx="1008131" cy="692902"/>
                  <a:chOff x="1676900" y="2090703"/>
                  <a:chExt cx="6349500" cy="2366001"/>
                </a:xfrm>
              </p:grpSpPr>
              <p:sp>
                <p:nvSpPr>
                  <p:cNvPr id="101"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02" name="Straight Arrow Connector 101"/>
                  <p:cNvCxnSpPr>
                    <a:stCxn id="101"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00" name="Freeform 99"/>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89" name="Group 88"/>
              <p:cNvGrpSpPr/>
              <p:nvPr/>
            </p:nvGrpSpPr>
            <p:grpSpPr>
              <a:xfrm>
                <a:off x="1824176" y="1854460"/>
                <a:ext cx="609605" cy="463216"/>
                <a:chOff x="1975701" y="4584032"/>
                <a:chExt cx="1008131" cy="692902"/>
              </a:xfrm>
            </p:grpSpPr>
            <p:grpSp>
              <p:nvGrpSpPr>
                <p:cNvPr id="95" name="Group 94"/>
                <p:cNvGrpSpPr/>
                <p:nvPr/>
              </p:nvGrpSpPr>
              <p:grpSpPr>
                <a:xfrm>
                  <a:off x="1975701" y="4584032"/>
                  <a:ext cx="1008131" cy="692902"/>
                  <a:chOff x="1676900" y="2090703"/>
                  <a:chExt cx="6349500" cy="2366001"/>
                </a:xfrm>
              </p:grpSpPr>
              <p:sp>
                <p:nvSpPr>
                  <p:cNvPr id="97"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98" name="Straight Arrow Connector 97"/>
                  <p:cNvCxnSpPr>
                    <a:stCxn id="97"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96" name="Freeform 95"/>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90" name="Group 89"/>
              <p:cNvGrpSpPr/>
              <p:nvPr/>
            </p:nvGrpSpPr>
            <p:grpSpPr>
              <a:xfrm>
                <a:off x="1863407" y="2781763"/>
                <a:ext cx="609605" cy="463216"/>
                <a:chOff x="1975701" y="4584032"/>
                <a:chExt cx="1008131" cy="692902"/>
              </a:xfrm>
            </p:grpSpPr>
            <p:grpSp>
              <p:nvGrpSpPr>
                <p:cNvPr id="91" name="Group 90"/>
                <p:cNvGrpSpPr/>
                <p:nvPr/>
              </p:nvGrpSpPr>
              <p:grpSpPr>
                <a:xfrm>
                  <a:off x="1975701" y="4584032"/>
                  <a:ext cx="1008131" cy="692902"/>
                  <a:chOff x="1676900" y="2090703"/>
                  <a:chExt cx="6349500" cy="2366001"/>
                </a:xfrm>
              </p:grpSpPr>
              <p:sp>
                <p:nvSpPr>
                  <p:cNvPr id="93"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94" name="Straight Arrow Connector 93"/>
                  <p:cNvCxnSpPr>
                    <a:stCxn id="93"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92" name="Freeform 91"/>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grpSp>
      <p:grpSp>
        <p:nvGrpSpPr>
          <p:cNvPr id="11" name="Group 10"/>
          <p:cNvGrpSpPr/>
          <p:nvPr/>
        </p:nvGrpSpPr>
        <p:grpSpPr>
          <a:xfrm>
            <a:off x="4230381" y="1338263"/>
            <a:ext cx="1560594" cy="5340350"/>
            <a:chOff x="4230381" y="1338263"/>
            <a:chExt cx="1560594" cy="5340350"/>
          </a:xfrm>
        </p:grpSpPr>
        <p:grpSp>
          <p:nvGrpSpPr>
            <p:cNvPr id="3" name="Group 26"/>
            <p:cNvGrpSpPr>
              <a:grpSpLocks/>
            </p:cNvGrpSpPr>
            <p:nvPr/>
          </p:nvGrpSpPr>
          <p:grpSpPr bwMode="auto">
            <a:xfrm>
              <a:off x="4230381" y="1338263"/>
              <a:ext cx="709613" cy="5340350"/>
              <a:chOff x="1796" y="843"/>
              <a:chExt cx="447" cy="3364"/>
            </a:xfrm>
          </p:grpSpPr>
          <p:pic>
            <p:nvPicPr>
              <p:cNvPr id="8218" name="Picture 9"/>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6" y="1011"/>
                <a:ext cx="447" cy="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sp>
            <p:nvSpPr>
              <p:cNvPr id="8219" name="Text Box 17"/>
              <p:cNvSpPr txBox="1">
                <a:spLocks noChangeArrowheads="1"/>
              </p:cNvSpPr>
              <p:nvPr/>
            </p:nvSpPr>
            <p:spPr bwMode="auto">
              <a:xfrm>
                <a:off x="1864" y="843"/>
                <a:ext cx="31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b="1" i="0" dirty="0"/>
                  <a:t>:15</a:t>
                </a:r>
              </a:p>
            </p:txBody>
          </p:sp>
        </p:grpSp>
        <p:grpSp>
          <p:nvGrpSpPr>
            <p:cNvPr id="112" name="Group 111"/>
            <p:cNvGrpSpPr/>
            <p:nvPr/>
          </p:nvGrpSpPr>
          <p:grpSpPr>
            <a:xfrm>
              <a:off x="5115905" y="1858460"/>
              <a:ext cx="675070" cy="4560799"/>
              <a:chOff x="1824176" y="1854460"/>
              <a:chExt cx="675070" cy="4560799"/>
            </a:xfrm>
          </p:grpSpPr>
          <p:grpSp>
            <p:nvGrpSpPr>
              <p:cNvPr id="113" name="Group 112"/>
              <p:cNvGrpSpPr/>
              <p:nvPr/>
            </p:nvGrpSpPr>
            <p:grpSpPr>
              <a:xfrm>
                <a:off x="1889641" y="5952043"/>
                <a:ext cx="609605" cy="463216"/>
                <a:chOff x="1975701" y="4584032"/>
                <a:chExt cx="1008131" cy="692902"/>
              </a:xfrm>
            </p:grpSpPr>
            <p:grpSp>
              <p:nvGrpSpPr>
                <p:cNvPr id="134" name="Group 133"/>
                <p:cNvGrpSpPr/>
                <p:nvPr/>
              </p:nvGrpSpPr>
              <p:grpSpPr>
                <a:xfrm>
                  <a:off x="1975701" y="4584032"/>
                  <a:ext cx="1008131" cy="692902"/>
                  <a:chOff x="1676900" y="2090703"/>
                  <a:chExt cx="6349500" cy="2366001"/>
                </a:xfrm>
              </p:grpSpPr>
              <p:sp>
                <p:nvSpPr>
                  <p:cNvPr id="136"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37" name="Straight Arrow Connector 136"/>
                  <p:cNvCxnSpPr>
                    <a:stCxn id="136"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35" name="Freeform 134"/>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14" name="Group 113"/>
              <p:cNvGrpSpPr/>
              <p:nvPr/>
            </p:nvGrpSpPr>
            <p:grpSpPr>
              <a:xfrm>
                <a:off x="1880609" y="5212810"/>
                <a:ext cx="609605" cy="463216"/>
                <a:chOff x="1975701" y="4584032"/>
                <a:chExt cx="1008131" cy="692902"/>
              </a:xfrm>
            </p:grpSpPr>
            <p:grpSp>
              <p:nvGrpSpPr>
                <p:cNvPr id="130" name="Group 129"/>
                <p:cNvGrpSpPr/>
                <p:nvPr/>
              </p:nvGrpSpPr>
              <p:grpSpPr>
                <a:xfrm>
                  <a:off x="1975701" y="4584032"/>
                  <a:ext cx="1008131" cy="692902"/>
                  <a:chOff x="1676900" y="2090703"/>
                  <a:chExt cx="6349500" cy="2366001"/>
                </a:xfrm>
              </p:grpSpPr>
              <p:sp>
                <p:nvSpPr>
                  <p:cNvPr id="132"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33" name="Straight Arrow Connector 132"/>
                  <p:cNvCxnSpPr>
                    <a:stCxn id="132"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31" name="Freeform 130"/>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15" name="Group 114"/>
              <p:cNvGrpSpPr/>
              <p:nvPr/>
            </p:nvGrpSpPr>
            <p:grpSpPr>
              <a:xfrm>
                <a:off x="1872008" y="4356564"/>
                <a:ext cx="609605" cy="463216"/>
                <a:chOff x="1975701" y="4584032"/>
                <a:chExt cx="1008131" cy="692902"/>
              </a:xfrm>
            </p:grpSpPr>
            <p:grpSp>
              <p:nvGrpSpPr>
                <p:cNvPr id="126" name="Group 125"/>
                <p:cNvGrpSpPr/>
                <p:nvPr/>
              </p:nvGrpSpPr>
              <p:grpSpPr>
                <a:xfrm>
                  <a:off x="1975701" y="4584032"/>
                  <a:ext cx="1008131" cy="692902"/>
                  <a:chOff x="1676900" y="2090703"/>
                  <a:chExt cx="6349500" cy="2366001"/>
                </a:xfrm>
              </p:grpSpPr>
              <p:sp>
                <p:nvSpPr>
                  <p:cNvPr id="128"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29" name="Straight Arrow Connector 128"/>
                  <p:cNvCxnSpPr>
                    <a:stCxn id="128"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27" name="Freeform 126"/>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16" name="Group 115"/>
              <p:cNvGrpSpPr/>
              <p:nvPr/>
            </p:nvGrpSpPr>
            <p:grpSpPr>
              <a:xfrm>
                <a:off x="1824176" y="1854460"/>
                <a:ext cx="609605" cy="463216"/>
                <a:chOff x="1975701" y="4584032"/>
                <a:chExt cx="1008131" cy="692902"/>
              </a:xfrm>
            </p:grpSpPr>
            <p:grpSp>
              <p:nvGrpSpPr>
                <p:cNvPr id="122" name="Group 121"/>
                <p:cNvGrpSpPr/>
                <p:nvPr/>
              </p:nvGrpSpPr>
              <p:grpSpPr>
                <a:xfrm>
                  <a:off x="1975701" y="4584032"/>
                  <a:ext cx="1008131" cy="692902"/>
                  <a:chOff x="1676900" y="2090703"/>
                  <a:chExt cx="6349500" cy="2366001"/>
                </a:xfrm>
              </p:grpSpPr>
              <p:sp>
                <p:nvSpPr>
                  <p:cNvPr id="124"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25" name="Straight Arrow Connector 124"/>
                  <p:cNvCxnSpPr>
                    <a:stCxn id="124"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23" name="Freeform 122"/>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17" name="Group 116"/>
              <p:cNvGrpSpPr/>
              <p:nvPr/>
            </p:nvGrpSpPr>
            <p:grpSpPr>
              <a:xfrm>
                <a:off x="1863407" y="2781763"/>
                <a:ext cx="609605" cy="463216"/>
                <a:chOff x="1975701" y="4584032"/>
                <a:chExt cx="1008131" cy="692902"/>
              </a:xfrm>
            </p:grpSpPr>
            <p:grpSp>
              <p:nvGrpSpPr>
                <p:cNvPr id="118" name="Group 117"/>
                <p:cNvGrpSpPr/>
                <p:nvPr/>
              </p:nvGrpSpPr>
              <p:grpSpPr>
                <a:xfrm>
                  <a:off x="1975701" y="4584032"/>
                  <a:ext cx="1008131" cy="692902"/>
                  <a:chOff x="1676900" y="2090703"/>
                  <a:chExt cx="6349500" cy="2366001"/>
                </a:xfrm>
              </p:grpSpPr>
              <p:sp>
                <p:nvSpPr>
                  <p:cNvPr id="120"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21" name="Straight Arrow Connector 120"/>
                  <p:cNvCxnSpPr>
                    <a:stCxn id="120"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19" name="Freeform 118"/>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grpSp>
      <p:grpSp>
        <p:nvGrpSpPr>
          <p:cNvPr id="12" name="Group 11"/>
          <p:cNvGrpSpPr/>
          <p:nvPr/>
        </p:nvGrpSpPr>
        <p:grpSpPr>
          <a:xfrm>
            <a:off x="5989913" y="1339850"/>
            <a:ext cx="1565750" cy="5327650"/>
            <a:chOff x="5989913" y="1339850"/>
            <a:chExt cx="1565750" cy="5327650"/>
          </a:xfrm>
        </p:grpSpPr>
        <p:grpSp>
          <p:nvGrpSpPr>
            <p:cNvPr id="4" name="Group 27"/>
            <p:cNvGrpSpPr>
              <a:grpSpLocks/>
            </p:cNvGrpSpPr>
            <p:nvPr/>
          </p:nvGrpSpPr>
          <p:grpSpPr bwMode="auto">
            <a:xfrm>
              <a:off x="5989913" y="1339850"/>
              <a:ext cx="709612" cy="5327650"/>
              <a:chOff x="2389" y="844"/>
              <a:chExt cx="447" cy="3356"/>
            </a:xfrm>
          </p:grpSpPr>
          <p:pic>
            <p:nvPicPr>
              <p:cNvPr id="8216" name="Picture 11"/>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9" y="1004"/>
                <a:ext cx="447" cy="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sp>
            <p:nvSpPr>
              <p:cNvPr id="8217" name="Text Box 18"/>
              <p:cNvSpPr txBox="1">
                <a:spLocks noChangeArrowheads="1"/>
              </p:cNvSpPr>
              <p:nvPr/>
            </p:nvSpPr>
            <p:spPr bwMode="auto">
              <a:xfrm>
                <a:off x="2449" y="844"/>
                <a:ext cx="31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b="1" i="0" dirty="0"/>
                  <a:t>:20</a:t>
                </a:r>
              </a:p>
            </p:txBody>
          </p:sp>
        </p:grpSp>
        <p:grpSp>
          <p:nvGrpSpPr>
            <p:cNvPr id="138" name="Group 137"/>
            <p:cNvGrpSpPr/>
            <p:nvPr/>
          </p:nvGrpSpPr>
          <p:grpSpPr>
            <a:xfrm>
              <a:off x="6880593" y="1854444"/>
              <a:ext cx="675070" cy="4560799"/>
              <a:chOff x="1824176" y="1854460"/>
              <a:chExt cx="675070" cy="4560799"/>
            </a:xfrm>
          </p:grpSpPr>
          <p:grpSp>
            <p:nvGrpSpPr>
              <p:cNvPr id="139" name="Group 138"/>
              <p:cNvGrpSpPr/>
              <p:nvPr/>
            </p:nvGrpSpPr>
            <p:grpSpPr>
              <a:xfrm>
                <a:off x="1889641" y="5952043"/>
                <a:ext cx="609605" cy="463216"/>
                <a:chOff x="1975701" y="4584032"/>
                <a:chExt cx="1008131" cy="692902"/>
              </a:xfrm>
            </p:grpSpPr>
            <p:grpSp>
              <p:nvGrpSpPr>
                <p:cNvPr id="160" name="Group 159"/>
                <p:cNvGrpSpPr/>
                <p:nvPr/>
              </p:nvGrpSpPr>
              <p:grpSpPr>
                <a:xfrm>
                  <a:off x="1975701" y="4584032"/>
                  <a:ext cx="1008131" cy="692902"/>
                  <a:chOff x="1676900" y="2090703"/>
                  <a:chExt cx="6349500" cy="2366001"/>
                </a:xfrm>
              </p:grpSpPr>
              <p:sp>
                <p:nvSpPr>
                  <p:cNvPr id="162"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63" name="Straight Arrow Connector 162"/>
                  <p:cNvCxnSpPr>
                    <a:stCxn id="162"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61" name="Freeform 160"/>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40" name="Group 139"/>
              <p:cNvGrpSpPr/>
              <p:nvPr/>
            </p:nvGrpSpPr>
            <p:grpSpPr>
              <a:xfrm>
                <a:off x="1880609" y="5212810"/>
                <a:ext cx="609605" cy="463216"/>
                <a:chOff x="1975701" y="4584032"/>
                <a:chExt cx="1008131" cy="692902"/>
              </a:xfrm>
            </p:grpSpPr>
            <p:grpSp>
              <p:nvGrpSpPr>
                <p:cNvPr id="156" name="Group 155"/>
                <p:cNvGrpSpPr/>
                <p:nvPr/>
              </p:nvGrpSpPr>
              <p:grpSpPr>
                <a:xfrm>
                  <a:off x="1975701" y="4584032"/>
                  <a:ext cx="1008131" cy="692902"/>
                  <a:chOff x="1676900" y="2090703"/>
                  <a:chExt cx="6349500" cy="2366001"/>
                </a:xfrm>
              </p:grpSpPr>
              <p:sp>
                <p:nvSpPr>
                  <p:cNvPr id="158"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59" name="Straight Arrow Connector 158"/>
                  <p:cNvCxnSpPr>
                    <a:stCxn id="158"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57" name="Freeform 156"/>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41" name="Group 140"/>
              <p:cNvGrpSpPr/>
              <p:nvPr/>
            </p:nvGrpSpPr>
            <p:grpSpPr>
              <a:xfrm>
                <a:off x="1872008" y="4356564"/>
                <a:ext cx="609605" cy="463216"/>
                <a:chOff x="1975701" y="4584032"/>
                <a:chExt cx="1008131" cy="692902"/>
              </a:xfrm>
            </p:grpSpPr>
            <p:grpSp>
              <p:nvGrpSpPr>
                <p:cNvPr id="152" name="Group 151"/>
                <p:cNvGrpSpPr/>
                <p:nvPr/>
              </p:nvGrpSpPr>
              <p:grpSpPr>
                <a:xfrm>
                  <a:off x="1975701" y="4584032"/>
                  <a:ext cx="1008131" cy="692902"/>
                  <a:chOff x="1676900" y="2090703"/>
                  <a:chExt cx="6349500" cy="2366001"/>
                </a:xfrm>
              </p:grpSpPr>
              <p:sp>
                <p:nvSpPr>
                  <p:cNvPr id="154"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55" name="Straight Arrow Connector 154"/>
                  <p:cNvCxnSpPr>
                    <a:stCxn id="154"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53" name="Freeform 152"/>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42" name="Group 141"/>
              <p:cNvGrpSpPr/>
              <p:nvPr/>
            </p:nvGrpSpPr>
            <p:grpSpPr>
              <a:xfrm>
                <a:off x="1824176" y="1854460"/>
                <a:ext cx="609605" cy="463216"/>
                <a:chOff x="1975701" y="4584032"/>
                <a:chExt cx="1008131" cy="692902"/>
              </a:xfrm>
            </p:grpSpPr>
            <p:grpSp>
              <p:nvGrpSpPr>
                <p:cNvPr id="148" name="Group 147"/>
                <p:cNvGrpSpPr/>
                <p:nvPr/>
              </p:nvGrpSpPr>
              <p:grpSpPr>
                <a:xfrm>
                  <a:off x="1975701" y="4584032"/>
                  <a:ext cx="1008131" cy="692902"/>
                  <a:chOff x="1676900" y="2090703"/>
                  <a:chExt cx="6349500" cy="2366001"/>
                </a:xfrm>
              </p:grpSpPr>
              <p:sp>
                <p:nvSpPr>
                  <p:cNvPr id="150"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51" name="Straight Arrow Connector 150"/>
                  <p:cNvCxnSpPr>
                    <a:stCxn id="150"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49" name="Freeform 148"/>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43" name="Group 142"/>
              <p:cNvGrpSpPr/>
              <p:nvPr/>
            </p:nvGrpSpPr>
            <p:grpSpPr>
              <a:xfrm>
                <a:off x="1863407" y="2781763"/>
                <a:ext cx="609605" cy="463216"/>
                <a:chOff x="1975701" y="4584032"/>
                <a:chExt cx="1008131" cy="692902"/>
              </a:xfrm>
            </p:grpSpPr>
            <p:grpSp>
              <p:nvGrpSpPr>
                <p:cNvPr id="144" name="Group 143"/>
                <p:cNvGrpSpPr/>
                <p:nvPr/>
              </p:nvGrpSpPr>
              <p:grpSpPr>
                <a:xfrm>
                  <a:off x="1975701" y="4584032"/>
                  <a:ext cx="1008131" cy="692902"/>
                  <a:chOff x="1676900" y="2090703"/>
                  <a:chExt cx="6349500" cy="2366001"/>
                </a:xfrm>
              </p:grpSpPr>
              <p:sp>
                <p:nvSpPr>
                  <p:cNvPr id="146" name="Line 5"/>
                  <p:cNvSpPr>
                    <a:spLocks noChangeShapeType="1"/>
                  </p:cNvSpPr>
                  <p:nvPr/>
                </p:nvSpPr>
                <p:spPr bwMode="auto">
                  <a:xfrm>
                    <a:off x="1676901" y="4456704"/>
                    <a:ext cx="6349499" cy="0"/>
                  </a:xfrm>
                  <a:prstGeom prst="line">
                    <a:avLst/>
                  </a:prstGeom>
                  <a:noFill/>
                  <a:ln w="2857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47" name="Straight Arrow Connector 146"/>
                  <p:cNvCxnSpPr>
                    <a:stCxn id="146" idx="0"/>
                  </p:cNvCxnSpPr>
                  <p:nvPr/>
                </p:nvCxnSpPr>
                <p:spPr bwMode="auto">
                  <a:xfrm flipV="1">
                    <a:off x="1676900" y="2090703"/>
                    <a:ext cx="0" cy="2366000"/>
                  </a:xfrm>
                  <a:prstGeom prst="straightConnector1">
                    <a:avLst/>
                  </a:prstGeom>
                  <a:noFill/>
                  <a:ln w="28575" cap="flat" cmpd="sng" algn="ctr">
                    <a:solidFill>
                      <a:schemeClr val="tx1"/>
                    </a:solidFill>
                    <a:prstDash val="solid"/>
                    <a:round/>
                    <a:headEnd type="none" w="med" len="med"/>
                    <a:tailEnd type="arrow"/>
                  </a:ln>
                  <a:effectLst/>
                </p:spPr>
              </p:cxnSp>
            </p:grpSp>
            <p:sp>
              <p:nvSpPr>
                <p:cNvPr id="145" name="Freeform 144"/>
                <p:cNvSpPr/>
                <p:nvPr/>
              </p:nvSpPr>
              <p:spPr>
                <a:xfrm>
                  <a:off x="1985210" y="4824664"/>
                  <a:ext cx="902369" cy="445168"/>
                </a:xfrm>
                <a:custGeom>
                  <a:avLst/>
                  <a:gdLst>
                    <a:gd name="connsiteX0" fmla="*/ 0 w 902369"/>
                    <a:gd name="connsiteY0" fmla="*/ 445168 h 445168"/>
                    <a:gd name="connsiteX1" fmla="*/ 96253 w 902369"/>
                    <a:gd name="connsiteY1" fmla="*/ 156410 h 445168"/>
                    <a:gd name="connsiteX2" fmla="*/ 300790 w 902369"/>
                    <a:gd name="connsiteY2" fmla="*/ 0 h 445168"/>
                    <a:gd name="connsiteX3" fmla="*/ 601579 w 902369"/>
                    <a:gd name="connsiteY3" fmla="*/ 0 h 445168"/>
                    <a:gd name="connsiteX4" fmla="*/ 902369 w 902369"/>
                    <a:gd name="connsiteY4" fmla="*/ 144379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9" h="445168">
                      <a:moveTo>
                        <a:pt x="0" y="445168"/>
                      </a:moveTo>
                      <a:lnTo>
                        <a:pt x="96253" y="156410"/>
                      </a:lnTo>
                      <a:lnTo>
                        <a:pt x="300790" y="0"/>
                      </a:lnTo>
                      <a:lnTo>
                        <a:pt x="601579" y="0"/>
                      </a:lnTo>
                      <a:lnTo>
                        <a:pt x="902369" y="144379"/>
                      </a:lnTo>
                    </a:path>
                  </a:pathLst>
                </a:custGeom>
                <a:no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grpSp>
    </p:spTree>
    <p:extLst>
      <p:ext uri="{BB962C8B-B14F-4D97-AF65-F5344CB8AC3E}">
        <p14:creationId xmlns:p14="http://schemas.microsoft.com/office/powerpoint/2010/main" val="122423903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994637"/>
                                        </p:tgtEl>
                                        <p:attrNameLst>
                                          <p:attrName>style.visibility</p:attrName>
                                        </p:attrNameLst>
                                      </p:cBhvr>
                                      <p:to>
                                        <p:strVal val="visible"/>
                                      </p:to>
                                    </p:set>
                                    <p:animEffect transition="in" filter="wipe(left)">
                                      <p:cBhvr>
                                        <p:cTn id="23" dur="500"/>
                                        <p:tgtEl>
                                          <p:spTgt spid="3994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2514" name="Rectangle 2"/>
          <p:cNvSpPr>
            <a:spLocks noGrp="1" noChangeArrowheads="1"/>
          </p:cNvSpPr>
          <p:nvPr>
            <p:ph type="title"/>
          </p:nvPr>
        </p:nvSpPr>
        <p:spPr>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dirty="0"/>
              <a:t>Exploiting concavity</a:t>
            </a:r>
            <a:endParaRPr lang="en-US" altLang="en-US" dirty="0"/>
          </a:p>
        </p:txBody>
      </p:sp>
      <p:sp>
        <p:nvSpPr>
          <p:cNvPr id="2112515" name="Rectangle 3"/>
          <p:cNvSpPr>
            <a:spLocks noGrp="1" noChangeArrowheads="1"/>
          </p:cNvSpPr>
          <p:nvPr>
            <p:ph type="body" idx="1"/>
          </p:nvPr>
        </p:nvSpPr>
        <p:spPr>
          <a:xfrm>
            <a:off x="533400" y="1295400"/>
            <a:ext cx="8329613" cy="636588"/>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a:lnSpc>
                <a:spcPct val="90000"/>
              </a:lnSpc>
            </a:pPr>
            <a:r>
              <a:rPr lang="en-US" altLang="en-US" sz="2400" dirty="0"/>
              <a:t>Derivatives are used to estimate a piecewise linear approximation</a:t>
            </a:r>
          </a:p>
        </p:txBody>
      </p:sp>
      <p:sp>
        <p:nvSpPr>
          <p:cNvPr id="2112516" name="Rectangle 4"/>
          <p:cNvSpPr>
            <a:spLocks noChangeArrowheads="1"/>
          </p:cNvSpPr>
          <p:nvPr/>
        </p:nvSpPr>
        <p:spPr bwMode="auto">
          <a:xfrm>
            <a:off x="1263650" y="2571750"/>
            <a:ext cx="7150100" cy="37084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2517" name="Line 5"/>
          <p:cNvSpPr>
            <a:spLocks noChangeShapeType="1"/>
          </p:cNvSpPr>
          <p:nvPr/>
        </p:nvSpPr>
        <p:spPr bwMode="auto">
          <a:xfrm>
            <a:off x="2222500" y="5702300"/>
            <a:ext cx="56515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2518" name="Line 6"/>
          <p:cNvSpPr>
            <a:spLocks noChangeShapeType="1"/>
          </p:cNvSpPr>
          <p:nvPr/>
        </p:nvSpPr>
        <p:spPr bwMode="auto">
          <a:xfrm flipV="1">
            <a:off x="2209800" y="3200400"/>
            <a:ext cx="0" cy="25146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2112521" name="Object 9">
            <a:hlinkClick r:id="" action="ppaction://ole?verb=0"/>
          </p:cNvPr>
          <p:cNvGraphicFramePr>
            <a:graphicFrameLocks/>
          </p:cNvGraphicFramePr>
          <p:nvPr>
            <p:extLst/>
          </p:nvPr>
        </p:nvGraphicFramePr>
        <p:xfrm>
          <a:off x="1362075" y="3200400"/>
          <a:ext cx="847725" cy="487363"/>
        </p:xfrm>
        <a:graphic>
          <a:graphicData uri="http://schemas.openxmlformats.org/presentationml/2006/ole">
            <mc:AlternateContent xmlns:mc="http://schemas.openxmlformats.org/markup-compatibility/2006">
              <mc:Choice xmlns:v="urn:schemas-microsoft-com:vml" Requires="v">
                <p:oleObj spid="_x0000_s2530352" name="Equation" r:id="rId4" imgW="406080" imgH="241200" progId="Equation.DSMT4">
                  <p:embed/>
                </p:oleObj>
              </mc:Choice>
              <mc:Fallback>
                <p:oleObj name="Equation" r:id="rId4" imgW="406080" imgH="241200" progId="Equation.DSMT4">
                  <p:embed/>
                  <p:pic>
                    <p:nvPicPr>
                      <p:cNvPr id="2112521" name="Object 9">
                        <a:hlinkClick r:id="" action="ppaction://ole?verb=0"/>
                      </p:cNvPr>
                      <p:cNvPicPr>
                        <a:picLocks noChangeArrowheads="1"/>
                      </p:cNvPicPr>
                      <p:nvPr/>
                    </p:nvPicPr>
                    <p:blipFill>
                      <a:blip r:embed="rId5"/>
                      <a:srcRect/>
                      <a:stretch>
                        <a:fillRect/>
                      </a:stretch>
                    </p:blipFill>
                    <p:spPr bwMode="auto">
                      <a:xfrm>
                        <a:off x="1362075" y="3200400"/>
                        <a:ext cx="847725"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12522" name="Object 10">
            <a:hlinkClick r:id="" action="ppaction://ole?verb=0"/>
          </p:cNvPr>
          <p:cNvGraphicFramePr>
            <a:graphicFrameLocks/>
          </p:cNvGraphicFramePr>
          <p:nvPr>
            <p:extLst/>
          </p:nvPr>
        </p:nvGraphicFramePr>
        <p:xfrm>
          <a:off x="4491038" y="5783263"/>
          <a:ext cx="285750" cy="398462"/>
        </p:xfrm>
        <a:graphic>
          <a:graphicData uri="http://schemas.openxmlformats.org/presentationml/2006/ole">
            <mc:AlternateContent xmlns:mc="http://schemas.openxmlformats.org/markup-compatibility/2006">
              <mc:Choice xmlns:v="urn:schemas-microsoft-com:vml" Requires="v">
                <p:oleObj spid="_x0000_s2530353" name="Equation" r:id="rId6" imgW="164880" imgH="228600" progId="Equation.DSMT4">
                  <p:embed/>
                </p:oleObj>
              </mc:Choice>
              <mc:Fallback>
                <p:oleObj name="Equation" r:id="rId6" imgW="164880" imgH="228600" progId="Equation.DSMT4">
                  <p:embed/>
                  <p:pic>
                    <p:nvPicPr>
                      <p:cNvPr id="2112522" name="Object 10">
                        <a:hlinkClick r:id="" action="ppaction://ole?verb=0"/>
                      </p:cNvPr>
                      <p:cNvPicPr>
                        <a:picLocks noChangeArrowheads="1"/>
                      </p:cNvPicPr>
                      <p:nvPr/>
                    </p:nvPicPr>
                    <p:blipFill>
                      <a:blip r:embed="rId7"/>
                      <a:srcRect/>
                      <a:stretch>
                        <a:fillRect/>
                      </a:stretch>
                    </p:blipFill>
                    <p:spPr bwMode="auto">
                      <a:xfrm>
                        <a:off x="4491038" y="5783263"/>
                        <a:ext cx="285750"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Freeform 1"/>
          <p:cNvSpPr/>
          <p:nvPr/>
        </p:nvSpPr>
        <p:spPr>
          <a:xfrm>
            <a:off x="2215166" y="5705341"/>
            <a:ext cx="5486400" cy="0"/>
          </a:xfrm>
          <a:custGeom>
            <a:avLst/>
            <a:gdLst>
              <a:gd name="connsiteX0" fmla="*/ 0 w 5486400"/>
              <a:gd name="connsiteY0" fmla="*/ 0 h 0"/>
              <a:gd name="connsiteX1" fmla="*/ 5486400 w 5486400"/>
              <a:gd name="connsiteY1" fmla="*/ 0 h 0"/>
            </a:gdLst>
            <a:ahLst/>
            <a:cxnLst>
              <a:cxn ang="0">
                <a:pos x="connsiteX0" y="connsiteY0"/>
              </a:cxn>
              <a:cxn ang="0">
                <a:pos x="connsiteX1" y="connsiteY1"/>
              </a:cxn>
            </a:cxnLst>
            <a:rect l="l" t="t" r="r" b="b"/>
            <a:pathLst>
              <a:path w="5486400">
                <a:moveTo>
                  <a:pt x="0" y="0"/>
                </a:moveTo>
                <a:lnTo>
                  <a:pt x="5486400" y="0"/>
                </a:lnTo>
              </a:path>
            </a:pathLst>
          </a:custGeom>
          <a:noFill/>
          <a:ln w="3810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8" name="Straight Connector 7"/>
          <p:cNvCxnSpPr/>
          <p:nvPr/>
        </p:nvCxnSpPr>
        <p:spPr bwMode="auto">
          <a:xfrm>
            <a:off x="2683042" y="3200400"/>
            <a:ext cx="0" cy="2498552"/>
          </a:xfrm>
          <a:prstGeom prst="line">
            <a:avLst/>
          </a:prstGeom>
          <a:noFill/>
          <a:ln w="9525"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a:off x="3160306" y="3196384"/>
            <a:ext cx="0" cy="2498552"/>
          </a:xfrm>
          <a:prstGeom prst="line">
            <a:avLst/>
          </a:prstGeom>
          <a:noFill/>
          <a:ln w="952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3637570" y="3204400"/>
            <a:ext cx="0" cy="2498552"/>
          </a:xfrm>
          <a:prstGeom prst="line">
            <a:avLst/>
          </a:prstGeom>
          <a:noFill/>
          <a:ln w="952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4102802" y="3200384"/>
            <a:ext cx="0" cy="2498552"/>
          </a:xfrm>
          <a:prstGeom prst="line">
            <a:avLst/>
          </a:prstGeom>
          <a:noFill/>
          <a:ln w="9525" cap="flat" cmpd="sng" algn="ctr">
            <a:solidFill>
              <a:schemeClr val="tx1"/>
            </a:solidFill>
            <a:prstDash val="solid"/>
            <a:round/>
            <a:headEnd type="none" w="med" len="med"/>
            <a:tailEnd type="none" w="med" len="med"/>
          </a:ln>
          <a:effectLst/>
        </p:spPr>
      </p:cxnSp>
      <p:cxnSp>
        <p:nvCxnSpPr>
          <p:cNvPr id="27" name="Straight Connector 26"/>
          <p:cNvCxnSpPr/>
          <p:nvPr/>
        </p:nvCxnSpPr>
        <p:spPr bwMode="auto">
          <a:xfrm>
            <a:off x="4568034" y="3196368"/>
            <a:ext cx="0" cy="2498552"/>
          </a:xfrm>
          <a:prstGeom prst="line">
            <a:avLst/>
          </a:prstGeom>
          <a:noFill/>
          <a:ln w="9525" cap="flat" cmpd="sng" algn="ctr">
            <a:solidFill>
              <a:schemeClr val="tx1"/>
            </a:solidFill>
            <a:prstDash val="solid"/>
            <a:round/>
            <a:headEnd type="none" w="med" len="med"/>
            <a:tailEnd type="none" w="med" len="med"/>
          </a:ln>
          <a:effectLst/>
        </p:spPr>
      </p:cxnSp>
      <p:cxnSp>
        <p:nvCxnSpPr>
          <p:cNvPr id="29" name="Straight Connector 28"/>
          <p:cNvCxnSpPr/>
          <p:nvPr/>
        </p:nvCxnSpPr>
        <p:spPr bwMode="auto">
          <a:xfrm>
            <a:off x="5045298" y="3204384"/>
            <a:ext cx="0" cy="2498552"/>
          </a:xfrm>
          <a:prstGeom prst="line">
            <a:avLst/>
          </a:prstGeom>
          <a:noFill/>
          <a:ln w="9525" cap="flat" cmpd="sng" algn="ctr">
            <a:solidFill>
              <a:schemeClr val="tx1"/>
            </a:solidFill>
            <a:prstDash val="solid"/>
            <a:round/>
            <a:headEnd type="none" w="med" len="med"/>
            <a:tailEnd type="none" w="med" len="med"/>
          </a:ln>
          <a:effectLst/>
        </p:spPr>
      </p:cxnSp>
      <p:cxnSp>
        <p:nvCxnSpPr>
          <p:cNvPr id="31" name="Straight Connector 30"/>
          <p:cNvCxnSpPr/>
          <p:nvPr/>
        </p:nvCxnSpPr>
        <p:spPr bwMode="auto">
          <a:xfrm>
            <a:off x="5522562" y="3200368"/>
            <a:ext cx="0" cy="2498552"/>
          </a:xfrm>
          <a:prstGeom prst="line">
            <a:avLst/>
          </a:prstGeom>
          <a:noFill/>
          <a:ln w="95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a:off x="5999826" y="3196352"/>
            <a:ext cx="0" cy="2498552"/>
          </a:xfrm>
          <a:prstGeom prst="line">
            <a:avLst/>
          </a:prstGeom>
          <a:noFill/>
          <a:ln w="9525" cap="flat" cmpd="sng" algn="ctr">
            <a:solidFill>
              <a:schemeClr val="tx1"/>
            </a:solidFill>
            <a:prstDash val="solid"/>
            <a:round/>
            <a:headEnd type="none" w="med" len="med"/>
            <a:tailEnd type="none" w="med" len="med"/>
          </a:ln>
          <a:effectLst/>
        </p:spPr>
      </p:cxnSp>
      <p:cxnSp>
        <p:nvCxnSpPr>
          <p:cNvPr id="35" name="Straight Connector 34"/>
          <p:cNvCxnSpPr/>
          <p:nvPr/>
        </p:nvCxnSpPr>
        <p:spPr bwMode="auto">
          <a:xfrm>
            <a:off x="6477090" y="3204368"/>
            <a:ext cx="0" cy="2498552"/>
          </a:xfrm>
          <a:prstGeom prst="line">
            <a:avLst/>
          </a:prstGeom>
          <a:noFill/>
          <a:ln w="952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a:off x="6942322" y="3200352"/>
            <a:ext cx="0" cy="2498552"/>
          </a:xfrm>
          <a:prstGeom prst="line">
            <a:avLst/>
          </a:prstGeom>
          <a:noFill/>
          <a:ln w="9525"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a:off x="7419586" y="3196336"/>
            <a:ext cx="0" cy="2498552"/>
          </a:xfrm>
          <a:prstGeom prst="line">
            <a:avLst/>
          </a:prstGeom>
          <a:noFill/>
          <a:ln w="9525" cap="flat" cmpd="sng" algn="ctr">
            <a:solidFill>
              <a:schemeClr val="tx1"/>
            </a:solidFill>
            <a:prstDash val="solid"/>
            <a:round/>
            <a:headEnd type="none" w="med" len="med"/>
            <a:tailEnd type="none" w="med" len="med"/>
          </a:ln>
          <a:effectLst/>
        </p:spPr>
      </p:cxnSp>
      <p:sp>
        <p:nvSpPr>
          <p:cNvPr id="11" name="Freeform 10"/>
          <p:cNvSpPr/>
          <p:nvPr/>
        </p:nvSpPr>
        <p:spPr>
          <a:xfrm>
            <a:off x="2213811" y="4547937"/>
            <a:ext cx="5462336" cy="1155031"/>
          </a:xfrm>
          <a:custGeom>
            <a:avLst/>
            <a:gdLst>
              <a:gd name="connsiteX0" fmla="*/ 0 w 5462336"/>
              <a:gd name="connsiteY0" fmla="*/ 1155031 h 1155031"/>
              <a:gd name="connsiteX1" fmla="*/ 2370221 w 5462336"/>
              <a:gd name="connsiteY1" fmla="*/ 0 h 1155031"/>
              <a:gd name="connsiteX2" fmla="*/ 5462336 w 5462336"/>
              <a:gd name="connsiteY2" fmla="*/ 0 h 1155031"/>
            </a:gdLst>
            <a:ahLst/>
            <a:cxnLst>
              <a:cxn ang="0">
                <a:pos x="connsiteX0" y="connsiteY0"/>
              </a:cxn>
              <a:cxn ang="0">
                <a:pos x="connsiteX1" y="connsiteY1"/>
              </a:cxn>
              <a:cxn ang="0">
                <a:pos x="connsiteX2" y="connsiteY2"/>
              </a:cxn>
            </a:cxnLst>
            <a:rect l="l" t="t" r="r" b="b"/>
            <a:pathLst>
              <a:path w="5462336" h="1155031">
                <a:moveTo>
                  <a:pt x="0" y="1155031"/>
                </a:moveTo>
                <a:lnTo>
                  <a:pt x="2370221" y="0"/>
                </a:lnTo>
                <a:lnTo>
                  <a:pt x="5462336" y="0"/>
                </a:lnTo>
              </a:path>
            </a:pathLst>
          </a:custGeom>
          <a:noFill/>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2" name="Freeform 11"/>
          <p:cNvSpPr/>
          <p:nvPr/>
        </p:nvSpPr>
        <p:spPr>
          <a:xfrm>
            <a:off x="2189747" y="4199021"/>
            <a:ext cx="5257800" cy="1503947"/>
          </a:xfrm>
          <a:custGeom>
            <a:avLst/>
            <a:gdLst>
              <a:gd name="connsiteX0" fmla="*/ 0 w 5257800"/>
              <a:gd name="connsiteY0" fmla="*/ 1503947 h 1503947"/>
              <a:gd name="connsiteX1" fmla="*/ 2406316 w 5257800"/>
              <a:gd name="connsiteY1" fmla="*/ 336884 h 1503947"/>
              <a:gd name="connsiteX2" fmla="*/ 3838074 w 5257800"/>
              <a:gd name="connsiteY2" fmla="*/ 0 h 1503947"/>
              <a:gd name="connsiteX3" fmla="*/ 5257800 w 5257800"/>
              <a:gd name="connsiteY3" fmla="*/ 324853 h 1503947"/>
            </a:gdLst>
            <a:ahLst/>
            <a:cxnLst>
              <a:cxn ang="0">
                <a:pos x="connsiteX0" y="connsiteY0"/>
              </a:cxn>
              <a:cxn ang="0">
                <a:pos x="connsiteX1" y="connsiteY1"/>
              </a:cxn>
              <a:cxn ang="0">
                <a:pos x="connsiteX2" y="connsiteY2"/>
              </a:cxn>
              <a:cxn ang="0">
                <a:pos x="connsiteX3" y="connsiteY3"/>
              </a:cxn>
            </a:cxnLst>
            <a:rect l="l" t="t" r="r" b="b"/>
            <a:pathLst>
              <a:path w="5257800" h="1503947">
                <a:moveTo>
                  <a:pt x="0" y="1503947"/>
                </a:moveTo>
                <a:lnTo>
                  <a:pt x="2406316" y="336884"/>
                </a:lnTo>
                <a:lnTo>
                  <a:pt x="3838074" y="0"/>
                </a:lnTo>
                <a:lnTo>
                  <a:pt x="5257800" y="324853"/>
                </a:lnTo>
              </a:path>
            </a:pathLst>
          </a:custGeom>
          <a:noFill/>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3" name="Freeform 12"/>
          <p:cNvSpPr/>
          <p:nvPr/>
        </p:nvSpPr>
        <p:spPr>
          <a:xfrm>
            <a:off x="2189747" y="3886200"/>
            <a:ext cx="5257800" cy="1840832"/>
          </a:xfrm>
          <a:custGeom>
            <a:avLst/>
            <a:gdLst>
              <a:gd name="connsiteX0" fmla="*/ 0 w 5257800"/>
              <a:gd name="connsiteY0" fmla="*/ 1840832 h 1840832"/>
              <a:gd name="connsiteX1" fmla="*/ 998621 w 5257800"/>
              <a:gd name="connsiteY1" fmla="*/ 745958 h 1840832"/>
              <a:gd name="connsiteX2" fmla="*/ 2394285 w 5257800"/>
              <a:gd name="connsiteY2" fmla="*/ 132347 h 1840832"/>
              <a:gd name="connsiteX3" fmla="*/ 3826042 w 5257800"/>
              <a:gd name="connsiteY3" fmla="*/ 0 h 1840832"/>
              <a:gd name="connsiteX4" fmla="*/ 5257800 w 5257800"/>
              <a:gd name="connsiteY4" fmla="*/ 324853 h 1840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00" h="1840832">
                <a:moveTo>
                  <a:pt x="0" y="1840832"/>
                </a:moveTo>
                <a:lnTo>
                  <a:pt x="998621" y="745958"/>
                </a:lnTo>
                <a:lnTo>
                  <a:pt x="2394285" y="132347"/>
                </a:lnTo>
                <a:lnTo>
                  <a:pt x="3826042" y="0"/>
                </a:lnTo>
                <a:lnTo>
                  <a:pt x="5257800" y="324853"/>
                </a:lnTo>
              </a:path>
            </a:pathLst>
          </a:custGeom>
          <a:noFill/>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4" name="Freeform 13"/>
          <p:cNvSpPr/>
          <p:nvPr/>
        </p:nvSpPr>
        <p:spPr>
          <a:xfrm>
            <a:off x="2201779" y="3741821"/>
            <a:ext cx="5233737" cy="1973179"/>
          </a:xfrm>
          <a:custGeom>
            <a:avLst/>
            <a:gdLst>
              <a:gd name="connsiteX0" fmla="*/ 0 w 5233737"/>
              <a:gd name="connsiteY0" fmla="*/ 1973179 h 1973179"/>
              <a:gd name="connsiteX1" fmla="*/ 986589 w 5233737"/>
              <a:gd name="connsiteY1" fmla="*/ 914400 h 1973179"/>
              <a:gd name="connsiteX2" fmla="*/ 1913021 w 5233737"/>
              <a:gd name="connsiteY2" fmla="*/ 312821 h 1973179"/>
              <a:gd name="connsiteX3" fmla="*/ 2358189 w 5233737"/>
              <a:gd name="connsiteY3" fmla="*/ 132347 h 1973179"/>
              <a:gd name="connsiteX4" fmla="*/ 3826042 w 5233737"/>
              <a:gd name="connsiteY4" fmla="*/ 0 h 1973179"/>
              <a:gd name="connsiteX5" fmla="*/ 5233737 w 5233737"/>
              <a:gd name="connsiteY5" fmla="*/ 324853 h 1973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3737" h="1973179">
                <a:moveTo>
                  <a:pt x="0" y="1973179"/>
                </a:moveTo>
                <a:lnTo>
                  <a:pt x="986589" y="914400"/>
                </a:lnTo>
                <a:lnTo>
                  <a:pt x="1913021" y="312821"/>
                </a:lnTo>
                <a:lnTo>
                  <a:pt x="2358189" y="132347"/>
                </a:lnTo>
                <a:lnTo>
                  <a:pt x="3826042" y="0"/>
                </a:lnTo>
                <a:lnTo>
                  <a:pt x="5233737" y="324853"/>
                </a:lnTo>
              </a:path>
            </a:pathLst>
          </a:custGeom>
          <a:noFill/>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6" name="Freeform 15"/>
          <p:cNvSpPr/>
          <p:nvPr/>
        </p:nvSpPr>
        <p:spPr>
          <a:xfrm>
            <a:off x="2189747" y="3814011"/>
            <a:ext cx="5233737" cy="1913021"/>
          </a:xfrm>
          <a:custGeom>
            <a:avLst/>
            <a:gdLst>
              <a:gd name="connsiteX0" fmla="*/ 0 w 5233737"/>
              <a:gd name="connsiteY0" fmla="*/ 1913021 h 1913021"/>
              <a:gd name="connsiteX1" fmla="*/ 974558 w 5233737"/>
              <a:gd name="connsiteY1" fmla="*/ 830178 h 1913021"/>
              <a:gd name="connsiteX2" fmla="*/ 1900990 w 5233737"/>
              <a:gd name="connsiteY2" fmla="*/ 252663 h 1913021"/>
              <a:gd name="connsiteX3" fmla="*/ 2394285 w 5233737"/>
              <a:gd name="connsiteY3" fmla="*/ 36094 h 1913021"/>
              <a:gd name="connsiteX4" fmla="*/ 2875548 w 5233737"/>
              <a:gd name="connsiteY4" fmla="*/ 12031 h 1913021"/>
              <a:gd name="connsiteX5" fmla="*/ 3838074 w 5233737"/>
              <a:gd name="connsiteY5" fmla="*/ 0 h 1913021"/>
              <a:gd name="connsiteX6" fmla="*/ 5233737 w 5233737"/>
              <a:gd name="connsiteY6" fmla="*/ 312821 h 191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3737" h="1913021">
                <a:moveTo>
                  <a:pt x="0" y="1913021"/>
                </a:moveTo>
                <a:lnTo>
                  <a:pt x="974558" y="830178"/>
                </a:lnTo>
                <a:lnTo>
                  <a:pt x="1900990" y="252663"/>
                </a:lnTo>
                <a:lnTo>
                  <a:pt x="2394285" y="36094"/>
                </a:lnTo>
                <a:lnTo>
                  <a:pt x="2875548" y="12031"/>
                </a:lnTo>
                <a:lnTo>
                  <a:pt x="3838074" y="0"/>
                </a:lnTo>
                <a:lnTo>
                  <a:pt x="5233737" y="312821"/>
                </a:lnTo>
              </a:path>
            </a:pathLst>
          </a:custGeom>
          <a:noFill/>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7" name="Freeform 16"/>
          <p:cNvSpPr/>
          <p:nvPr/>
        </p:nvSpPr>
        <p:spPr>
          <a:xfrm>
            <a:off x="2189747" y="3838074"/>
            <a:ext cx="5245769" cy="1913021"/>
          </a:xfrm>
          <a:custGeom>
            <a:avLst/>
            <a:gdLst>
              <a:gd name="connsiteX0" fmla="*/ 0 w 5245769"/>
              <a:gd name="connsiteY0" fmla="*/ 1913021 h 1913021"/>
              <a:gd name="connsiteX1" fmla="*/ 974558 w 5245769"/>
              <a:gd name="connsiteY1" fmla="*/ 794084 h 1913021"/>
              <a:gd name="connsiteX2" fmla="*/ 1900990 w 5245769"/>
              <a:gd name="connsiteY2" fmla="*/ 204537 h 1913021"/>
              <a:gd name="connsiteX3" fmla="*/ 2394285 w 5245769"/>
              <a:gd name="connsiteY3" fmla="*/ 12031 h 1913021"/>
              <a:gd name="connsiteX4" fmla="*/ 2863516 w 5245769"/>
              <a:gd name="connsiteY4" fmla="*/ 0 h 1913021"/>
              <a:gd name="connsiteX5" fmla="*/ 3332748 w 5245769"/>
              <a:gd name="connsiteY5" fmla="*/ 36094 h 1913021"/>
              <a:gd name="connsiteX6" fmla="*/ 3826042 w 5245769"/>
              <a:gd name="connsiteY6" fmla="*/ 144379 h 1913021"/>
              <a:gd name="connsiteX7" fmla="*/ 5245769 w 5245769"/>
              <a:gd name="connsiteY7" fmla="*/ 601579 h 191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5769" h="1913021">
                <a:moveTo>
                  <a:pt x="0" y="1913021"/>
                </a:moveTo>
                <a:lnTo>
                  <a:pt x="974558" y="794084"/>
                </a:lnTo>
                <a:lnTo>
                  <a:pt x="1900990" y="204537"/>
                </a:lnTo>
                <a:lnTo>
                  <a:pt x="2394285" y="12031"/>
                </a:lnTo>
                <a:lnTo>
                  <a:pt x="2863516" y="0"/>
                </a:lnTo>
                <a:lnTo>
                  <a:pt x="3332748" y="36094"/>
                </a:lnTo>
                <a:lnTo>
                  <a:pt x="3826042" y="144379"/>
                </a:lnTo>
                <a:lnTo>
                  <a:pt x="5245769" y="601579"/>
                </a:lnTo>
              </a:path>
            </a:pathLst>
          </a:custGeom>
          <a:noFill/>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0422335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par>
                          <p:cTn id="26" fill="hold">
                            <p:stCondLst>
                              <p:cond delay="1500"/>
                            </p:stCondLst>
                            <p:childTnLst>
                              <p:par>
                                <p:cTn id="27" presetID="22" presetClass="entr" presetSubtype="8"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par>
                          <p:cTn id="30" fill="hold">
                            <p:stCondLst>
                              <p:cond delay="2000"/>
                            </p:stCondLst>
                            <p:childTnLst>
                              <p:par>
                                <p:cTn id="31" presetID="22" presetClass="entr" presetSubtype="8"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6" grpId="0" animBg="1"/>
      <p:bldP spid="17"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298" name="Object 2"/>
          <p:cNvGraphicFramePr>
            <a:graphicFrameLocks noChangeAspect="1"/>
          </p:cNvGraphicFramePr>
          <p:nvPr/>
        </p:nvGraphicFramePr>
        <p:xfrm>
          <a:off x="190500" y="1104900"/>
          <a:ext cx="8547100" cy="6019800"/>
        </p:xfrm>
        <a:graphic>
          <a:graphicData uri="http://schemas.openxmlformats.org/presentationml/2006/ole">
            <mc:AlternateContent xmlns:mc="http://schemas.openxmlformats.org/markup-compatibility/2006">
              <mc:Choice xmlns:v="urn:schemas-microsoft-com:vml" Requires="v">
                <p:oleObj spid="_x0000_s2531353" name="Chart" r:id="rId4" imgW="9715714" imgH="6838855" progId="Excel.Chart.8">
                  <p:embed/>
                </p:oleObj>
              </mc:Choice>
              <mc:Fallback>
                <p:oleObj name="Chart" r:id="rId4" imgW="9715714" imgH="6838855" progId="Excel.Chart.8">
                  <p:embed/>
                  <p:pic>
                    <p:nvPicPr>
                      <p:cNvPr id="5529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 y="1104900"/>
                        <a:ext cx="85471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299" name="Rectangle 3"/>
          <p:cNvSpPr>
            <a:spLocks noGrp="1" noChangeArrowheads="1"/>
          </p:cNvSpPr>
          <p:nvPr>
            <p:ph type="title" idx="4294967295"/>
          </p:nvPr>
        </p:nvSpPr>
        <p:spPr/>
        <p:txBody>
          <a:bodyPr/>
          <a:lstStyle/>
          <a:p>
            <a:r>
              <a:rPr lang="en-US"/>
              <a:t>Approximate dynamic programming</a:t>
            </a:r>
          </a:p>
        </p:txBody>
      </p:sp>
      <p:sp>
        <p:nvSpPr>
          <p:cNvPr id="55300" name="Rectangle 4"/>
          <p:cNvSpPr>
            <a:spLocks noGrp="1" noChangeArrowheads="1"/>
          </p:cNvSpPr>
          <p:nvPr>
            <p:ph type="body" idx="4294967295"/>
          </p:nvPr>
        </p:nvSpPr>
        <p:spPr/>
        <p:txBody>
          <a:bodyPr/>
          <a:lstStyle/>
          <a:p>
            <a:r>
              <a:rPr lang="en-US"/>
              <a:t>With luck, your objective function improves</a:t>
            </a:r>
          </a:p>
        </p:txBody>
      </p:sp>
      <p:sp>
        <p:nvSpPr>
          <p:cNvPr id="55301" name="Text Box 5"/>
          <p:cNvSpPr txBox="1">
            <a:spLocks noChangeArrowheads="1"/>
          </p:cNvSpPr>
          <p:nvPr/>
        </p:nvSpPr>
        <p:spPr bwMode="auto">
          <a:xfrm rot="-5400000">
            <a:off x="-773112" y="3700463"/>
            <a:ext cx="2457450" cy="457200"/>
          </a:xfrm>
          <a:prstGeom prst="rect">
            <a:avLst/>
          </a:prstGeom>
          <a:solidFill>
            <a:schemeClr val="bg1"/>
          </a:solidFill>
          <a:ln>
            <a:noFill/>
          </a:ln>
          <a:effectLst/>
          <a:extLst>
            <a:ext uri="{91240B29-F687-4F45-9708-019B960494DF}">
              <a14:hiddenLine xmlns:a14="http://schemas.microsoft.com/office/drawing/2010/main" w="28575"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400" i="0"/>
              <a:t>Objective function</a:t>
            </a:r>
          </a:p>
        </p:txBody>
      </p:sp>
      <p:sp>
        <p:nvSpPr>
          <p:cNvPr id="55302" name="Text Box 6"/>
          <p:cNvSpPr txBox="1">
            <a:spLocks noChangeArrowheads="1"/>
          </p:cNvSpPr>
          <p:nvPr/>
        </p:nvSpPr>
        <p:spPr bwMode="auto">
          <a:xfrm>
            <a:off x="3833813" y="6400800"/>
            <a:ext cx="1333500" cy="457200"/>
          </a:xfrm>
          <a:prstGeom prst="rect">
            <a:avLst/>
          </a:prstGeom>
          <a:solidFill>
            <a:schemeClr val="bg1"/>
          </a:solidFill>
          <a:ln>
            <a:noFill/>
          </a:ln>
          <a:effectLst/>
          <a:extLst>
            <a:ext uri="{91240B29-F687-4F45-9708-019B960494DF}">
              <a14:hiddenLine xmlns:a14="http://schemas.microsoft.com/office/drawing/2010/main" w="28575"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400" i="0"/>
              <a:t>Iterations</a:t>
            </a:r>
          </a:p>
        </p:txBody>
      </p:sp>
    </p:spTree>
    <p:extLst>
      <p:ext uri="{BB962C8B-B14F-4D97-AF65-F5344CB8AC3E}">
        <p14:creationId xmlns:p14="http://schemas.microsoft.com/office/powerpoint/2010/main" val="3133592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88803" name="Rectangle 3"/>
              <p:cNvSpPr>
                <a:spLocks noGrp="1" noChangeArrowheads="1"/>
              </p:cNvSpPr>
              <p:nvPr>
                <p:ph type="body" idx="1"/>
              </p:nvPr>
            </p:nvSpPr>
            <p:spPr/>
            <p:txBody>
              <a:bodyPr/>
              <a:lstStyle/>
              <a:p>
                <a:pPr>
                  <a:lnSpc>
                    <a:spcPct val="90000"/>
                  </a:lnSpc>
                </a:pPr>
                <a:r>
                  <a:rPr lang="en-US" dirty="0"/>
                  <a:t>All of these applications are sequential decision problems:</a:t>
                </a:r>
              </a:p>
              <a:p>
                <a:pPr lvl="1">
                  <a:lnSpc>
                    <a:spcPct val="90000"/>
                  </a:lnSpc>
                </a:pPr>
                <a:r>
                  <a:rPr lang="en-US" dirty="0"/>
                  <a:t>States, decisions, new information …</a:t>
                </a:r>
              </a:p>
              <a:p>
                <a:pPr lvl="2">
                  <a:lnSpc>
                    <a:spcPct val="90000"/>
                  </a:lnSpc>
                </a:pPr>
                <a:endParaRPr lang="en-US" dirty="0"/>
              </a:p>
              <a:p>
                <a:pPr marL="457200" lvl="1" indent="0">
                  <a:lnSpc>
                    <a:spcPct val="90000"/>
                  </a:lnSpc>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oMath>
                  </m:oMathPara>
                </a14:m>
                <a:endParaRPr lang="en-US" dirty="0"/>
              </a:p>
              <a:p>
                <a:pPr lvl="1">
                  <a:lnSpc>
                    <a:spcPct val="90000"/>
                  </a:lnSpc>
                </a:pPr>
                <a:endParaRPr lang="en-US" dirty="0"/>
              </a:p>
              <a:p>
                <a:pPr marL="457200" lvl="1" indent="0">
                  <a:lnSpc>
                    <a:spcPct val="90000"/>
                  </a:lnSpc>
                  <a:buNone/>
                </a:pPr>
                <a:endParaRPr lang="en-US" dirty="0"/>
              </a:p>
              <a:p>
                <a:pPr marL="457200" lvl="1" indent="0">
                  <a:lnSpc>
                    <a:spcPct val="90000"/>
                  </a:lnSpc>
                  <a:buNone/>
                </a:pPr>
                <a:endParaRPr lang="en-US" dirty="0"/>
              </a:p>
              <a:p>
                <a:pPr lvl="1">
                  <a:lnSpc>
                    <a:spcPct val="90000"/>
                  </a:lnSpc>
                </a:pPr>
                <a:r>
                  <a:rPr lang="en-US" dirty="0"/>
                  <a:t>As we progress, we receive a “contribution” (cost, reward, …) </a:t>
                </a:r>
                <a14:m>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 (or </a:t>
                </a:r>
                <a14:m>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oMath>
                </a14:m>
                <a:r>
                  <a:rPr lang="en-US" dirty="0"/>
                  <a:t>).</a:t>
                </a:r>
              </a:p>
              <a:p>
                <a:pPr lvl="1">
                  <a:lnSpc>
                    <a:spcPct val="90000"/>
                  </a:lnSpc>
                </a:pPr>
                <a:r>
                  <a:rPr lang="en-US" dirty="0"/>
                  <a:t>Decisions are made with a “policy” (or rule, or algorithm) </a:t>
                </a:r>
                <a14:m>
                  <m:oMath xmlns:m="http://schemas.openxmlformats.org/officeDocument/2006/math">
                    <m:sSup>
                      <m:sSupPr>
                        <m:ctrlPr>
                          <a:rPr lang="en-US" b="0" i="1" smtClean="0">
                            <a:latin typeface="Cambria Math" panose="02040503050406030204" pitchFamily="18" charset="0"/>
                          </a:rPr>
                        </m:ctrlPr>
                      </m:sSup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𝑋</m:t>
                        </m:r>
                      </m:e>
                      <m:sup>
                        <m:r>
                          <a:rPr lang="en-US" b="0" i="1" smtClean="0">
                            <a:latin typeface="Cambria Math" panose="02040503050406030204" pitchFamily="18" charset="0"/>
                          </a:rPr>
                          <m:t>𝜋</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a:t>
                </a:r>
              </a:p>
              <a:p>
                <a:pPr lvl="1">
                  <a:lnSpc>
                    <a:spcPct val="90000"/>
                  </a:lnSpc>
                </a:pPr>
                <a:r>
                  <a:rPr lang="en-US" dirty="0"/>
                  <a:t>The challenge is to find the best policy that optimizes the contributions.</a:t>
                </a:r>
              </a:p>
            </p:txBody>
          </p:sp>
        </mc:Choice>
        <mc:Fallback xmlns="">
          <p:sp>
            <p:nvSpPr>
              <p:cNvPr id="588803" name="Rectangle 3"/>
              <p:cNvSpPr>
                <a:spLocks noGrp="1" noRot="1" noChangeAspect="1" noMove="1" noResize="1" noEditPoints="1" noAdjustHandles="1" noChangeArrowheads="1" noChangeShapeType="1" noTextEdit="1"/>
              </p:cNvSpPr>
              <p:nvPr>
                <p:ph type="body" idx="1"/>
              </p:nvPr>
            </p:nvSpPr>
            <p:spPr>
              <a:blipFill>
                <a:blip r:embed="rId3"/>
                <a:stretch>
                  <a:fillRect t="-2217" b="-9113"/>
                </a:stretch>
              </a:blipFill>
            </p:spPr>
            <p:txBody>
              <a:bodyPr/>
              <a:lstStyle/>
              <a:p>
                <a:r>
                  <a:rPr lang="en-US">
                    <a:noFill/>
                  </a:rPr>
                  <a:t> </a:t>
                </a:r>
              </a:p>
            </p:txBody>
          </p:sp>
        </mc:Fallback>
      </mc:AlternateContent>
      <p:sp>
        <p:nvSpPr>
          <p:cNvPr id="588802" name="Rectangle 2"/>
          <p:cNvSpPr>
            <a:spLocks noGrp="1" noChangeArrowheads="1"/>
          </p:cNvSpPr>
          <p:nvPr>
            <p:ph type="title"/>
          </p:nvPr>
        </p:nvSpPr>
        <p:spPr>
          <a:xfrm>
            <a:off x="246888" y="304800"/>
            <a:ext cx="7772400" cy="609600"/>
          </a:xfrm>
        </p:spPr>
        <p:txBody>
          <a:bodyPr/>
          <a:lstStyle/>
          <a:p>
            <a:r>
              <a:rPr lang="en-US" dirty="0"/>
              <a:t>Sequential decision problems</a:t>
            </a:r>
          </a:p>
        </p:txBody>
      </p:sp>
      <p:grpSp>
        <p:nvGrpSpPr>
          <p:cNvPr id="11" name="Group 10"/>
          <p:cNvGrpSpPr/>
          <p:nvPr/>
        </p:nvGrpSpPr>
        <p:grpSpPr>
          <a:xfrm>
            <a:off x="1487424" y="2441674"/>
            <a:ext cx="3145536" cy="1156014"/>
            <a:chOff x="1487424" y="2084832"/>
            <a:chExt cx="3145536" cy="1156014"/>
          </a:xfrm>
        </p:grpSpPr>
        <p:sp>
          <p:nvSpPr>
            <p:cNvPr id="3" name="Oval 2"/>
            <p:cNvSpPr/>
            <p:nvPr/>
          </p:nvSpPr>
          <p:spPr>
            <a:xfrm>
              <a:off x="4255008" y="2084832"/>
              <a:ext cx="377952" cy="707136"/>
            </a:xfrm>
            <a:prstGeom prst="ellipse">
              <a:avLst/>
            </a:prstGeom>
            <a:ln w="19050">
              <a:solidFill>
                <a:srgbClr val="0000FF"/>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5" name="TextBox 4"/>
            <p:cNvSpPr txBox="1"/>
            <p:nvPr/>
          </p:nvSpPr>
          <p:spPr>
            <a:xfrm>
              <a:off x="1487424" y="2840736"/>
              <a:ext cx="2988319" cy="400110"/>
            </a:xfrm>
            <a:prstGeom prst="rect">
              <a:avLst/>
            </a:prstGeom>
            <a:noFill/>
            <a:ln w="9525">
              <a:solidFill>
                <a:srgbClr val="0000FF"/>
              </a:solidFill>
            </a:ln>
          </p:spPr>
          <p:txBody>
            <a:bodyPr wrap="none" rtlCol="0">
              <a:spAutoFit/>
            </a:bodyPr>
            <a:lstStyle/>
            <a:p>
              <a:pPr algn="l"/>
              <a:r>
                <a:rPr lang="en-US" sz="2000" i="0" dirty="0">
                  <a:solidFill>
                    <a:srgbClr val="0033CC"/>
                  </a:solidFill>
                </a:rPr>
                <a:t>What we know (or believe)</a:t>
              </a:r>
            </a:p>
          </p:txBody>
        </p:sp>
      </p:grpSp>
      <p:grpSp>
        <p:nvGrpSpPr>
          <p:cNvPr id="16" name="Group 15"/>
          <p:cNvGrpSpPr/>
          <p:nvPr/>
        </p:nvGrpSpPr>
        <p:grpSpPr>
          <a:xfrm>
            <a:off x="5047487" y="2429482"/>
            <a:ext cx="3224460" cy="1162110"/>
            <a:chOff x="5047487" y="2072640"/>
            <a:chExt cx="3224460" cy="1162110"/>
          </a:xfrm>
        </p:grpSpPr>
        <p:sp>
          <p:nvSpPr>
            <p:cNvPr id="12" name="TextBox 11"/>
            <p:cNvSpPr txBox="1"/>
            <p:nvPr/>
          </p:nvSpPr>
          <p:spPr>
            <a:xfrm>
              <a:off x="5285232" y="2834640"/>
              <a:ext cx="2986715" cy="400110"/>
            </a:xfrm>
            <a:prstGeom prst="rect">
              <a:avLst/>
            </a:prstGeom>
            <a:noFill/>
            <a:ln w="9525">
              <a:solidFill>
                <a:srgbClr val="0000FF"/>
              </a:solidFill>
            </a:ln>
          </p:spPr>
          <p:txBody>
            <a:bodyPr wrap="none" rtlCol="0">
              <a:spAutoFit/>
            </a:bodyPr>
            <a:lstStyle/>
            <a:p>
              <a:pPr algn="l"/>
              <a:r>
                <a:rPr lang="en-US" sz="2000" i="0" dirty="0">
                  <a:solidFill>
                    <a:srgbClr val="0033CC"/>
                  </a:solidFill>
                </a:rPr>
                <a:t>What we observe (or learn)</a:t>
              </a:r>
            </a:p>
          </p:txBody>
        </p:sp>
        <p:sp>
          <p:nvSpPr>
            <p:cNvPr id="15" name="Oval 14"/>
            <p:cNvSpPr/>
            <p:nvPr/>
          </p:nvSpPr>
          <p:spPr>
            <a:xfrm>
              <a:off x="5047487" y="2072640"/>
              <a:ext cx="660473" cy="707136"/>
            </a:xfrm>
            <a:prstGeom prst="ellipse">
              <a:avLst/>
            </a:prstGeom>
            <a:ln w="19050">
              <a:solidFill>
                <a:srgbClr val="0000FF"/>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0" name="Group 9"/>
          <p:cNvGrpSpPr/>
          <p:nvPr/>
        </p:nvGrpSpPr>
        <p:grpSpPr>
          <a:xfrm>
            <a:off x="3864864" y="2435578"/>
            <a:ext cx="1891865" cy="1710750"/>
            <a:chOff x="3864864" y="2078736"/>
            <a:chExt cx="1891865" cy="1710750"/>
          </a:xfrm>
        </p:grpSpPr>
        <p:sp>
          <p:nvSpPr>
            <p:cNvPr id="13" name="TextBox 12"/>
            <p:cNvSpPr txBox="1"/>
            <p:nvPr/>
          </p:nvSpPr>
          <p:spPr>
            <a:xfrm>
              <a:off x="3864864" y="3389376"/>
              <a:ext cx="1891865" cy="400110"/>
            </a:xfrm>
            <a:prstGeom prst="rect">
              <a:avLst/>
            </a:prstGeom>
            <a:noFill/>
            <a:ln w="9525">
              <a:solidFill>
                <a:srgbClr val="0000FF"/>
              </a:solidFill>
            </a:ln>
          </p:spPr>
          <p:txBody>
            <a:bodyPr wrap="none" rtlCol="0">
              <a:spAutoFit/>
            </a:bodyPr>
            <a:lstStyle/>
            <a:p>
              <a:pPr algn="l"/>
              <a:r>
                <a:rPr lang="en-US" sz="2000" i="0" dirty="0">
                  <a:solidFill>
                    <a:srgbClr val="0033CC"/>
                  </a:solidFill>
                </a:rPr>
                <a:t>What we control</a:t>
              </a:r>
            </a:p>
          </p:txBody>
        </p:sp>
        <p:sp>
          <p:nvSpPr>
            <p:cNvPr id="14" name="Oval 13"/>
            <p:cNvSpPr/>
            <p:nvPr/>
          </p:nvSpPr>
          <p:spPr>
            <a:xfrm>
              <a:off x="4626864" y="2078736"/>
              <a:ext cx="377952" cy="707136"/>
            </a:xfrm>
            <a:prstGeom prst="ellipse">
              <a:avLst/>
            </a:prstGeom>
            <a:ln w="19050">
              <a:solidFill>
                <a:srgbClr val="0000FF"/>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7" name="Straight Connector 6"/>
            <p:cNvCxnSpPr>
              <a:stCxn id="14" idx="4"/>
              <a:endCxn id="13" idx="0"/>
            </p:cNvCxnSpPr>
            <p:nvPr/>
          </p:nvCxnSpPr>
          <p:spPr bwMode="auto">
            <a:xfrm flipH="1">
              <a:off x="4810797" y="2785872"/>
              <a:ext cx="5043" cy="603504"/>
            </a:xfrm>
            <a:prstGeom prst="line">
              <a:avLst/>
            </a:prstGeom>
            <a:noFill/>
            <a:ln w="19050" cap="flat" cmpd="sng" algn="ctr">
              <a:solidFill>
                <a:srgbClr val="0000FF"/>
              </a:solidFill>
              <a:prstDash val="solid"/>
              <a:round/>
              <a:headEnd type="none" w="med" len="med"/>
              <a:tailEnd type="none" w="med" len="med"/>
            </a:ln>
            <a:effectLst/>
          </p:spPr>
        </p:cxnSp>
      </p:grpSp>
    </p:spTree>
    <p:extLst>
      <p:ext uri="{BB962C8B-B14F-4D97-AF65-F5344CB8AC3E}">
        <p14:creationId xmlns:p14="http://schemas.microsoft.com/office/powerpoint/2010/main" val="51893665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Grid level storage</a:t>
            </a:r>
          </a:p>
        </p:txBody>
      </p:sp>
      <p:sp>
        <p:nvSpPr>
          <p:cNvPr id="3" name="Content Placeholder 2"/>
          <p:cNvSpPr>
            <a:spLocks noGrp="1"/>
          </p:cNvSpPr>
          <p:nvPr>
            <p:ph idx="1"/>
          </p:nvPr>
        </p:nvSpPr>
        <p:spPr/>
        <p:txBody>
          <a:bodyPr/>
          <a:lstStyle/>
          <a:p>
            <a:r>
              <a:rPr lang="en-US" dirty="0"/>
              <a:t>Congested grid:</a:t>
            </a:r>
          </a:p>
          <a:p>
            <a:pPr lvl="1"/>
            <a:r>
              <a:rPr lang="en-US" dirty="0"/>
              <a:t>Green and blue circles indicate energy storage</a:t>
            </a:r>
          </a:p>
        </p:txBody>
      </p:sp>
      <p:pic>
        <p:nvPicPr>
          <p:cNvPr id="5" name="Picture 2" descr="grid_withstorage"/>
          <p:cNvPicPr>
            <a:picLocks noChangeAspect="1" noChangeArrowheads="1"/>
          </p:cNvPicPr>
          <p:nvPr/>
        </p:nvPicPr>
        <p:blipFill rotWithShape="1">
          <a:blip r:embed="rId2">
            <a:extLst>
              <a:ext uri="{28A0092B-C50C-407E-A947-70E740481C1C}">
                <a14:useLocalDpi xmlns:a14="http://schemas.microsoft.com/office/drawing/2010/main" val="0"/>
              </a:ext>
            </a:extLst>
          </a:blip>
          <a:srcRect t="8303" b="-1"/>
          <a:stretch/>
        </p:blipFill>
        <p:spPr bwMode="auto">
          <a:xfrm>
            <a:off x="-324853" y="2334434"/>
            <a:ext cx="9468853" cy="4667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65693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SMART-Solar</a:t>
            </a:r>
          </a:p>
        </p:txBody>
      </p:sp>
      <p:sp>
        <p:nvSpPr>
          <p:cNvPr id="3" name="Content Placeholder 2"/>
          <p:cNvSpPr>
            <a:spLocks noGrp="1"/>
          </p:cNvSpPr>
          <p:nvPr>
            <p:ph idx="1"/>
          </p:nvPr>
        </p:nvSpPr>
        <p:spPr/>
        <p:txBody>
          <a:bodyPr/>
          <a:lstStyle/>
          <a:p>
            <a:r>
              <a:rPr lang="en-US" dirty="0"/>
              <a:t>Congested grid:</a:t>
            </a:r>
          </a:p>
          <a:p>
            <a:pPr lvl="1"/>
            <a:r>
              <a:rPr lang="en-US" dirty="0"/>
              <a:t>Green and blue circles indicate energy storage</a:t>
            </a:r>
          </a:p>
        </p:txBody>
      </p:sp>
      <p:pic>
        <p:nvPicPr>
          <p:cNvPr id="6" name="Picture 2" descr="grid_nostorage"/>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2338451"/>
            <a:ext cx="9144000" cy="4519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75464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0" y="990600"/>
            <a:ext cx="9144000" cy="5867400"/>
          </a:xfrm>
          <a:prstGeom prst="rect">
            <a:avLst/>
          </a:prstGeom>
          <a:gradFill rotWithShape="0">
            <a:gsLst>
              <a:gs pos="0">
                <a:srgbClr val="000000"/>
              </a:gs>
              <a:gs pos="100000">
                <a:srgbClr val="EF9100"/>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sz="1600" i="0">
              <a:solidFill>
                <a:schemeClr val="bg1"/>
              </a:solidFill>
            </a:endParaRPr>
          </a:p>
        </p:txBody>
      </p:sp>
      <p:sp>
        <p:nvSpPr>
          <p:cNvPr id="31747" name="Rectangle 2"/>
          <p:cNvSpPr>
            <a:spLocks noChangeArrowheads="1"/>
          </p:cNvSpPr>
          <p:nvPr/>
        </p:nvSpPr>
        <p:spPr bwMode="auto">
          <a:xfrm>
            <a:off x="0" y="0"/>
            <a:ext cx="9144000" cy="990600"/>
          </a:xfrm>
          <a:prstGeom prst="rect">
            <a:avLst/>
          </a:prstGeom>
          <a:gradFill rotWithShape="0">
            <a:gsLst>
              <a:gs pos="0">
                <a:srgbClr val="000000"/>
              </a:gs>
              <a:gs pos="100000">
                <a:srgbClr val="EF910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48" name="Rectangle 4"/>
          <p:cNvSpPr>
            <a:spLocks noGrp="1" noChangeArrowheads="1"/>
          </p:cNvSpPr>
          <p:nvPr>
            <p:ph type="title"/>
          </p:nvPr>
        </p:nvSpPr>
        <p:spPr/>
        <p:txBody>
          <a:bodyPr/>
          <a:lstStyle/>
          <a:p>
            <a:r>
              <a:rPr lang="en-US" sz="3200">
                <a:solidFill>
                  <a:schemeClr val="bg1"/>
                </a:solidFill>
              </a:rPr>
              <a:t>Outline</a:t>
            </a:r>
          </a:p>
        </p:txBody>
      </p:sp>
      <p:sp>
        <p:nvSpPr>
          <p:cNvPr id="31749" name="Rectangle 5"/>
          <p:cNvSpPr>
            <a:spLocks noGrp="1" noChangeArrowheads="1"/>
          </p:cNvSpPr>
          <p:nvPr>
            <p:ph type="body" idx="1"/>
          </p:nvPr>
        </p:nvSpPr>
        <p:spPr/>
        <p:txBody>
          <a:bodyPr/>
          <a:lstStyle/>
          <a:p>
            <a:r>
              <a:rPr lang="en-US" dirty="0">
                <a:solidFill>
                  <a:schemeClr val="bg1"/>
                </a:solidFill>
              </a:rPr>
              <a:t>Policies for state-dependent problems</a:t>
            </a:r>
          </a:p>
          <a:p>
            <a:pPr lvl="1">
              <a:buSzPct val="80000"/>
            </a:pPr>
            <a:r>
              <a:rPr lang="en-US" dirty="0">
                <a:solidFill>
                  <a:schemeClr val="bg1">
                    <a:lumMod val="65000"/>
                  </a:schemeClr>
                </a:solidFill>
              </a:rPr>
              <a:t>Policy function approximations (PFAs)</a:t>
            </a:r>
          </a:p>
          <a:p>
            <a:pPr lvl="1">
              <a:buSzPct val="80000"/>
            </a:pPr>
            <a:r>
              <a:rPr lang="en-US" dirty="0">
                <a:solidFill>
                  <a:schemeClr val="bg1">
                    <a:lumMod val="65000"/>
                  </a:schemeClr>
                </a:solidFill>
              </a:rPr>
              <a:t>Cost function approximations (CFAs)</a:t>
            </a:r>
          </a:p>
          <a:p>
            <a:pPr lvl="1">
              <a:buSzPct val="80000"/>
            </a:pPr>
            <a:r>
              <a:rPr lang="en-US" dirty="0">
                <a:solidFill>
                  <a:schemeClr val="bg1">
                    <a:lumMod val="65000"/>
                  </a:schemeClr>
                </a:solidFill>
              </a:rPr>
              <a:t>Value function approximations (VFAs)</a:t>
            </a:r>
          </a:p>
          <a:p>
            <a:pPr lvl="1">
              <a:buSzPct val="80000"/>
            </a:pPr>
            <a:r>
              <a:rPr lang="en-US" dirty="0">
                <a:solidFill>
                  <a:schemeClr val="bg1"/>
                </a:solidFill>
              </a:rPr>
              <a:t>Direct </a:t>
            </a:r>
            <a:r>
              <a:rPr lang="en-US" dirty="0" err="1">
                <a:solidFill>
                  <a:schemeClr val="bg1"/>
                </a:solidFill>
              </a:rPr>
              <a:t>lookahead</a:t>
            </a:r>
            <a:r>
              <a:rPr lang="en-US" dirty="0">
                <a:solidFill>
                  <a:schemeClr val="bg1"/>
                </a:solidFill>
              </a:rPr>
              <a:t> policies (DLAs)</a:t>
            </a:r>
          </a:p>
          <a:p>
            <a:pPr lvl="1">
              <a:buSzPct val="80000"/>
            </a:pPr>
            <a:r>
              <a:rPr lang="en-US" dirty="0">
                <a:solidFill>
                  <a:schemeClr val="bg1">
                    <a:lumMod val="65000"/>
                  </a:schemeClr>
                </a:solidFill>
              </a:rPr>
              <a:t>Hybrid direct lookahead/CFA</a:t>
            </a:r>
          </a:p>
          <a:p>
            <a:pPr lvl="1">
              <a:buSzPct val="80000"/>
            </a:pPr>
            <a:endParaRPr lang="en-US" dirty="0">
              <a:solidFill>
                <a:schemeClr val="bg1">
                  <a:lumMod val="65000"/>
                </a:schemeClr>
              </a:solidFill>
            </a:endParaRPr>
          </a:p>
          <a:p>
            <a:pPr lvl="1">
              <a:buSzPct val="80000"/>
            </a:pPr>
            <a:endParaRPr lang="en-US" dirty="0">
              <a:solidFill>
                <a:schemeClr val="bg1"/>
              </a:solidFill>
            </a:endParaRPr>
          </a:p>
          <a:p>
            <a:pPr marL="0" indent="0">
              <a:buSzPct val="80000"/>
              <a:buNone/>
            </a:pPr>
            <a:endParaRPr lang="en-US" dirty="0">
              <a:solidFill>
                <a:schemeClr val="bg2">
                  <a:lumMod val="60000"/>
                  <a:lumOff val="40000"/>
                </a:schemeClr>
              </a:solidFill>
            </a:endParaRPr>
          </a:p>
          <a:p>
            <a:pPr>
              <a:buSzPct val="80000"/>
            </a:pPr>
            <a:endParaRPr lang="en-US" dirty="0">
              <a:solidFill>
                <a:schemeClr val="bg2">
                  <a:lumMod val="60000"/>
                  <a:lumOff val="40000"/>
                </a:schemeClr>
              </a:solidFill>
            </a:endParaRPr>
          </a:p>
        </p:txBody>
      </p:sp>
    </p:spTree>
    <p:extLst>
      <p:ext uri="{BB962C8B-B14F-4D97-AF65-F5344CB8AC3E}">
        <p14:creationId xmlns:p14="http://schemas.microsoft.com/office/powerpoint/2010/main" val="252543284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General principles</a:t>
            </a:r>
          </a:p>
        </p:txBody>
      </p:sp>
      <p:sp>
        <p:nvSpPr>
          <p:cNvPr id="4101" name="Rectangle 5"/>
          <p:cNvSpPr>
            <a:spLocks noGrp="1" noChangeArrowheads="1"/>
          </p:cNvSpPr>
          <p:nvPr>
            <p:ph type="subTitle" idx="1"/>
          </p:nvPr>
        </p:nvSpPr>
        <p:spPr/>
        <p:txBody>
          <a:bodyPr/>
          <a:lstStyle/>
          <a:p>
            <a:r>
              <a:rPr lang="en-US" dirty="0"/>
              <a:t> </a:t>
            </a:r>
          </a:p>
        </p:txBody>
      </p:sp>
      <p:sp>
        <p:nvSpPr>
          <p:cNvPr id="7" name="Rectangle 5"/>
          <p:cNvSpPr txBox="1">
            <a:spLocks noChangeArrowheads="1"/>
          </p:cNvSpPr>
          <p:nvPr/>
        </p:nvSpPr>
        <p:spPr bwMode="auto">
          <a:xfrm>
            <a:off x="1055077" y="3978275"/>
            <a:ext cx="703384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0000"/>
              <a:buFontTx/>
              <a:buNone/>
              <a:defRPr sz="2800">
                <a:solidFill>
                  <a:schemeClr val="tx1"/>
                </a:solidFill>
                <a:latin typeface="+mn-lt"/>
                <a:ea typeface="+mn-ea"/>
                <a:cs typeface="+mn-cs"/>
              </a:defRPr>
            </a:lvl1pPr>
            <a:lvl2pPr marL="457200" indent="0" algn="ctr" rtl="0" eaLnBrk="0" fontAlgn="base" hangingPunct="0">
              <a:spcBef>
                <a:spcPct val="20000"/>
              </a:spcBef>
              <a:spcAft>
                <a:spcPct val="0"/>
              </a:spcAft>
              <a:buNone/>
              <a:defRPr sz="2400">
                <a:solidFill>
                  <a:schemeClr val="tx1"/>
                </a:solidFill>
                <a:latin typeface="+mn-lt"/>
              </a:defRPr>
            </a:lvl2pPr>
            <a:lvl3pPr marL="914400" indent="0" algn="ctr" rtl="0" eaLnBrk="0" fontAlgn="base" hangingPunct="0">
              <a:spcBef>
                <a:spcPct val="0"/>
              </a:spcBef>
              <a:spcAft>
                <a:spcPct val="0"/>
              </a:spcAft>
              <a:buNone/>
              <a:defRPr sz="2000">
                <a:solidFill>
                  <a:schemeClr val="tx1"/>
                </a:solidFill>
                <a:latin typeface="+mn-lt"/>
              </a:defRPr>
            </a:lvl3pPr>
            <a:lvl4pPr marL="1371600" indent="0" algn="ctr" rtl="0" eaLnBrk="0" fontAlgn="base" hangingPunct="0">
              <a:spcBef>
                <a:spcPct val="0"/>
              </a:spcBef>
              <a:spcAft>
                <a:spcPct val="0"/>
              </a:spcAft>
              <a:buNone/>
              <a:defRPr sz="2000">
                <a:solidFill>
                  <a:schemeClr val="tx1"/>
                </a:solidFill>
                <a:latin typeface="+mn-lt"/>
              </a:defRPr>
            </a:lvl4pPr>
            <a:lvl5pPr marL="1828800" indent="0" algn="ctr" rtl="0" eaLnBrk="0" fontAlgn="base" hangingPunct="0">
              <a:spcBef>
                <a:spcPct val="0"/>
              </a:spcBef>
              <a:spcAft>
                <a:spcPct val="0"/>
              </a:spcAft>
              <a:buNone/>
              <a:defRPr sz="2000">
                <a:solidFill>
                  <a:schemeClr val="tx1"/>
                </a:solidFill>
                <a:latin typeface="+mn-lt"/>
              </a:defRPr>
            </a:lvl5pPr>
            <a:lvl6pPr marL="2286000" indent="0" algn="ctr" rtl="0" eaLnBrk="0" fontAlgn="base" hangingPunct="0">
              <a:spcBef>
                <a:spcPct val="0"/>
              </a:spcBef>
              <a:spcAft>
                <a:spcPct val="0"/>
              </a:spcAft>
              <a:buNone/>
              <a:defRPr sz="2000">
                <a:solidFill>
                  <a:schemeClr val="tx1"/>
                </a:solidFill>
                <a:latin typeface="+mn-lt"/>
              </a:defRPr>
            </a:lvl6pPr>
            <a:lvl7pPr marL="2743200" indent="0" algn="ctr" rtl="0" eaLnBrk="0" fontAlgn="base" hangingPunct="0">
              <a:spcBef>
                <a:spcPct val="0"/>
              </a:spcBef>
              <a:spcAft>
                <a:spcPct val="0"/>
              </a:spcAft>
              <a:buNone/>
              <a:defRPr sz="2000">
                <a:solidFill>
                  <a:schemeClr val="tx1"/>
                </a:solidFill>
                <a:latin typeface="+mn-lt"/>
              </a:defRPr>
            </a:lvl7pPr>
            <a:lvl8pPr marL="3200400" indent="0" algn="ctr" rtl="0" eaLnBrk="0" fontAlgn="base" hangingPunct="0">
              <a:spcBef>
                <a:spcPct val="0"/>
              </a:spcBef>
              <a:spcAft>
                <a:spcPct val="0"/>
              </a:spcAft>
              <a:buNone/>
              <a:defRPr sz="2000">
                <a:solidFill>
                  <a:schemeClr val="tx1"/>
                </a:solidFill>
                <a:latin typeface="+mn-lt"/>
              </a:defRPr>
            </a:lvl8pPr>
            <a:lvl9pPr marL="3657600" indent="0" algn="ctr" rtl="0" eaLnBrk="0" fontAlgn="base" hangingPunct="0">
              <a:spcBef>
                <a:spcPct val="0"/>
              </a:spcBef>
              <a:spcAft>
                <a:spcPct val="0"/>
              </a:spcAft>
              <a:buNone/>
              <a:defRPr sz="2000">
                <a:solidFill>
                  <a:schemeClr val="tx1"/>
                </a:solidFill>
                <a:latin typeface="+mn-lt"/>
              </a:defRPr>
            </a:lvl9pPr>
          </a:lstStyle>
          <a:p>
            <a:endParaRPr lang="en-US" i="0" kern="0" dirty="0"/>
          </a:p>
        </p:txBody>
      </p:sp>
    </p:spTree>
    <p:extLst>
      <p:ext uri="{BB962C8B-B14F-4D97-AF65-F5344CB8AC3E}">
        <p14:creationId xmlns:p14="http://schemas.microsoft.com/office/powerpoint/2010/main" val="148712531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Lookahead policies</a:t>
            </a:r>
          </a:p>
        </p:txBody>
      </p:sp>
      <p:sp>
        <p:nvSpPr>
          <p:cNvPr id="3" name="Content Placeholder 2"/>
          <p:cNvSpPr>
            <a:spLocks noGrp="1"/>
          </p:cNvSpPr>
          <p:nvPr>
            <p:ph idx="1"/>
          </p:nvPr>
        </p:nvSpPr>
        <p:spPr/>
        <p:txBody>
          <a:bodyPr/>
          <a:lstStyle/>
          <a:p>
            <a:r>
              <a:rPr lang="en-US" dirty="0"/>
              <a:t>Planning your next chess move:</a:t>
            </a:r>
          </a:p>
          <a:p>
            <a:endParaRPr lang="en-US" dirty="0"/>
          </a:p>
          <a:p>
            <a:endParaRPr lang="en-US" dirty="0"/>
          </a:p>
          <a:p>
            <a:endParaRPr lang="en-US" dirty="0"/>
          </a:p>
          <a:p>
            <a:endParaRPr lang="en-US" dirty="0"/>
          </a:p>
          <a:p>
            <a:pPr lvl="1"/>
            <a:endParaRPr lang="en-US" dirty="0"/>
          </a:p>
          <a:p>
            <a:pPr lvl="1"/>
            <a:endParaRPr lang="en-US" dirty="0"/>
          </a:p>
          <a:p>
            <a:pPr lvl="1"/>
            <a:endParaRPr lang="en-US" dirty="0"/>
          </a:p>
          <a:p>
            <a:pPr lvl="1"/>
            <a:endParaRPr lang="en-US" dirty="0"/>
          </a:p>
          <a:p>
            <a:pPr lvl="1"/>
            <a:r>
              <a:rPr lang="en-US" dirty="0"/>
              <a:t>You put your finger on the piece while you think about moves into the future.  This is a </a:t>
            </a:r>
            <a:r>
              <a:rPr lang="en-US" dirty="0" err="1"/>
              <a:t>lookahead</a:t>
            </a:r>
            <a:r>
              <a:rPr lang="en-US" dirty="0"/>
              <a:t> policy, illustrated for a problem with discrete actions.</a:t>
            </a:r>
          </a:p>
        </p:txBody>
      </p:sp>
      <p:pic>
        <p:nvPicPr>
          <p:cNvPr id="4382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740" t="7853" r="8572" b="8008"/>
          <a:stretch/>
        </p:blipFill>
        <p:spPr bwMode="auto">
          <a:xfrm>
            <a:off x="2062480" y="1645919"/>
            <a:ext cx="3711484" cy="3731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82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6576" y="3532379"/>
            <a:ext cx="435293" cy="421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82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6576" y="3525119"/>
            <a:ext cx="435293" cy="428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8"/>
          <p:cNvGrpSpPr>
            <a:grpSpLocks noChangeAspect="1"/>
          </p:cNvGrpSpPr>
          <p:nvPr/>
        </p:nvGrpSpPr>
        <p:grpSpPr bwMode="auto">
          <a:xfrm rot="14294927">
            <a:off x="4427707" y="1416515"/>
            <a:ext cx="1346200" cy="1798638"/>
            <a:chOff x="4032" y="2132"/>
            <a:chExt cx="848" cy="1133"/>
          </a:xfrm>
        </p:grpSpPr>
        <p:sp>
          <p:nvSpPr>
            <p:cNvPr id="5" name="AutoShape 7"/>
            <p:cNvSpPr>
              <a:spLocks noChangeAspect="1" noChangeArrowheads="1" noTextEdit="1"/>
            </p:cNvSpPr>
            <p:nvPr/>
          </p:nvSpPr>
          <p:spPr bwMode="auto">
            <a:xfrm>
              <a:off x="4032" y="2132"/>
              <a:ext cx="848" cy="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10"/>
            <p:cNvSpPr>
              <a:spLocks/>
            </p:cNvSpPr>
            <p:nvPr/>
          </p:nvSpPr>
          <p:spPr bwMode="auto">
            <a:xfrm>
              <a:off x="4109" y="2144"/>
              <a:ext cx="542" cy="1120"/>
            </a:xfrm>
            <a:custGeom>
              <a:avLst/>
              <a:gdLst>
                <a:gd name="T0" fmla="*/ 708 w 1085"/>
                <a:gd name="T1" fmla="*/ 2241 h 2241"/>
                <a:gd name="T2" fmla="*/ 774 w 1085"/>
                <a:gd name="T3" fmla="*/ 1969 h 2241"/>
                <a:gd name="T4" fmla="*/ 800 w 1085"/>
                <a:gd name="T5" fmla="*/ 1947 h 2241"/>
                <a:gd name="T6" fmla="*/ 837 w 1085"/>
                <a:gd name="T7" fmla="*/ 1916 h 2241"/>
                <a:gd name="T8" fmla="*/ 868 w 1085"/>
                <a:gd name="T9" fmla="*/ 1891 h 2241"/>
                <a:gd name="T10" fmla="*/ 883 w 1085"/>
                <a:gd name="T11" fmla="*/ 1876 h 2241"/>
                <a:gd name="T12" fmla="*/ 903 w 1085"/>
                <a:gd name="T13" fmla="*/ 1830 h 2241"/>
                <a:gd name="T14" fmla="*/ 927 w 1085"/>
                <a:gd name="T15" fmla="*/ 1770 h 2241"/>
                <a:gd name="T16" fmla="*/ 946 w 1085"/>
                <a:gd name="T17" fmla="*/ 1727 h 2241"/>
                <a:gd name="T18" fmla="*/ 959 w 1085"/>
                <a:gd name="T19" fmla="*/ 1717 h 2241"/>
                <a:gd name="T20" fmla="*/ 984 w 1085"/>
                <a:gd name="T21" fmla="*/ 1695 h 2241"/>
                <a:gd name="T22" fmla="*/ 1013 w 1085"/>
                <a:gd name="T23" fmla="*/ 1666 h 2241"/>
                <a:gd name="T24" fmla="*/ 1033 w 1085"/>
                <a:gd name="T25" fmla="*/ 1644 h 2241"/>
                <a:gd name="T26" fmla="*/ 1072 w 1085"/>
                <a:gd name="T27" fmla="*/ 1176 h 2241"/>
                <a:gd name="T28" fmla="*/ 996 w 1085"/>
                <a:gd name="T29" fmla="*/ 825 h 2241"/>
                <a:gd name="T30" fmla="*/ 924 w 1085"/>
                <a:gd name="T31" fmla="*/ 304 h 2241"/>
                <a:gd name="T32" fmla="*/ 837 w 1085"/>
                <a:gd name="T33" fmla="*/ 0 h 2241"/>
                <a:gd name="T34" fmla="*/ 827 w 1085"/>
                <a:gd name="T35" fmla="*/ 0 h 2241"/>
                <a:gd name="T36" fmla="*/ 803 w 1085"/>
                <a:gd name="T37" fmla="*/ 2 h 2241"/>
                <a:gd name="T38" fmla="*/ 778 w 1085"/>
                <a:gd name="T39" fmla="*/ 6 h 2241"/>
                <a:gd name="T40" fmla="*/ 764 w 1085"/>
                <a:gd name="T41" fmla="*/ 13 h 2241"/>
                <a:gd name="T42" fmla="*/ 748 w 1085"/>
                <a:gd name="T43" fmla="*/ 51 h 2241"/>
                <a:gd name="T44" fmla="*/ 737 w 1085"/>
                <a:gd name="T45" fmla="*/ 94 h 2241"/>
                <a:gd name="T46" fmla="*/ 731 w 1085"/>
                <a:gd name="T47" fmla="*/ 129 h 2241"/>
                <a:gd name="T48" fmla="*/ 729 w 1085"/>
                <a:gd name="T49" fmla="*/ 144 h 2241"/>
                <a:gd name="T50" fmla="*/ 740 w 1085"/>
                <a:gd name="T51" fmla="*/ 437 h 2241"/>
                <a:gd name="T52" fmla="*/ 664 w 1085"/>
                <a:gd name="T53" fmla="*/ 777 h 2241"/>
                <a:gd name="T54" fmla="*/ 500 w 1085"/>
                <a:gd name="T55" fmla="*/ 877 h 2241"/>
                <a:gd name="T56" fmla="*/ 261 w 1085"/>
                <a:gd name="T57" fmla="*/ 961 h 2241"/>
                <a:gd name="T58" fmla="*/ 49 w 1085"/>
                <a:gd name="T59" fmla="*/ 1165 h 2241"/>
                <a:gd name="T60" fmla="*/ 0 w 1085"/>
                <a:gd name="T61" fmla="*/ 1301 h 2241"/>
                <a:gd name="T62" fmla="*/ 12 w 1085"/>
                <a:gd name="T63" fmla="*/ 1489 h 2241"/>
                <a:gd name="T64" fmla="*/ 44 w 1085"/>
                <a:gd name="T65" fmla="*/ 1788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5" h="2241">
                  <a:moveTo>
                    <a:pt x="109" y="2241"/>
                  </a:moveTo>
                  <a:lnTo>
                    <a:pt x="708" y="2241"/>
                  </a:lnTo>
                  <a:lnTo>
                    <a:pt x="769" y="1972"/>
                  </a:lnTo>
                  <a:lnTo>
                    <a:pt x="774" y="1969"/>
                  </a:lnTo>
                  <a:lnTo>
                    <a:pt x="784" y="1960"/>
                  </a:lnTo>
                  <a:lnTo>
                    <a:pt x="800" y="1947"/>
                  </a:lnTo>
                  <a:lnTo>
                    <a:pt x="818" y="1932"/>
                  </a:lnTo>
                  <a:lnTo>
                    <a:pt x="837" y="1916"/>
                  </a:lnTo>
                  <a:lnTo>
                    <a:pt x="854" y="1902"/>
                  </a:lnTo>
                  <a:lnTo>
                    <a:pt x="868" y="1891"/>
                  </a:lnTo>
                  <a:lnTo>
                    <a:pt x="876" y="1885"/>
                  </a:lnTo>
                  <a:lnTo>
                    <a:pt x="883" y="1876"/>
                  </a:lnTo>
                  <a:lnTo>
                    <a:pt x="892" y="1856"/>
                  </a:lnTo>
                  <a:lnTo>
                    <a:pt x="903" y="1830"/>
                  </a:lnTo>
                  <a:lnTo>
                    <a:pt x="914" y="1800"/>
                  </a:lnTo>
                  <a:lnTo>
                    <a:pt x="927" y="1770"/>
                  </a:lnTo>
                  <a:lnTo>
                    <a:pt x="937" y="1744"/>
                  </a:lnTo>
                  <a:lnTo>
                    <a:pt x="946" y="1727"/>
                  </a:lnTo>
                  <a:lnTo>
                    <a:pt x="952" y="1720"/>
                  </a:lnTo>
                  <a:lnTo>
                    <a:pt x="959" y="1717"/>
                  </a:lnTo>
                  <a:lnTo>
                    <a:pt x="971" y="1707"/>
                  </a:lnTo>
                  <a:lnTo>
                    <a:pt x="984" y="1695"/>
                  </a:lnTo>
                  <a:lnTo>
                    <a:pt x="999" y="1680"/>
                  </a:lnTo>
                  <a:lnTo>
                    <a:pt x="1013" y="1666"/>
                  </a:lnTo>
                  <a:lnTo>
                    <a:pt x="1025" y="1653"/>
                  </a:lnTo>
                  <a:lnTo>
                    <a:pt x="1033" y="1644"/>
                  </a:lnTo>
                  <a:lnTo>
                    <a:pt x="1036" y="1641"/>
                  </a:lnTo>
                  <a:lnTo>
                    <a:pt x="1072" y="1176"/>
                  </a:lnTo>
                  <a:lnTo>
                    <a:pt x="1085" y="1040"/>
                  </a:lnTo>
                  <a:lnTo>
                    <a:pt x="996" y="825"/>
                  </a:lnTo>
                  <a:lnTo>
                    <a:pt x="973" y="544"/>
                  </a:lnTo>
                  <a:lnTo>
                    <a:pt x="924" y="304"/>
                  </a:lnTo>
                  <a:lnTo>
                    <a:pt x="889" y="57"/>
                  </a:lnTo>
                  <a:lnTo>
                    <a:pt x="837" y="0"/>
                  </a:lnTo>
                  <a:lnTo>
                    <a:pt x="835" y="0"/>
                  </a:lnTo>
                  <a:lnTo>
                    <a:pt x="827" y="0"/>
                  </a:lnTo>
                  <a:lnTo>
                    <a:pt x="816" y="1"/>
                  </a:lnTo>
                  <a:lnTo>
                    <a:pt x="803" y="2"/>
                  </a:lnTo>
                  <a:lnTo>
                    <a:pt x="791" y="5"/>
                  </a:lnTo>
                  <a:lnTo>
                    <a:pt x="778" y="6"/>
                  </a:lnTo>
                  <a:lnTo>
                    <a:pt x="769" y="9"/>
                  </a:lnTo>
                  <a:lnTo>
                    <a:pt x="764" y="13"/>
                  </a:lnTo>
                  <a:lnTo>
                    <a:pt x="755" y="30"/>
                  </a:lnTo>
                  <a:lnTo>
                    <a:pt x="748" y="51"/>
                  </a:lnTo>
                  <a:lnTo>
                    <a:pt x="742" y="73"/>
                  </a:lnTo>
                  <a:lnTo>
                    <a:pt x="737" y="94"/>
                  </a:lnTo>
                  <a:lnTo>
                    <a:pt x="733" y="113"/>
                  </a:lnTo>
                  <a:lnTo>
                    <a:pt x="731" y="129"/>
                  </a:lnTo>
                  <a:lnTo>
                    <a:pt x="729" y="141"/>
                  </a:lnTo>
                  <a:lnTo>
                    <a:pt x="729" y="144"/>
                  </a:lnTo>
                  <a:lnTo>
                    <a:pt x="769" y="317"/>
                  </a:lnTo>
                  <a:lnTo>
                    <a:pt x="740" y="437"/>
                  </a:lnTo>
                  <a:lnTo>
                    <a:pt x="761" y="817"/>
                  </a:lnTo>
                  <a:lnTo>
                    <a:pt x="664" y="777"/>
                  </a:lnTo>
                  <a:lnTo>
                    <a:pt x="576" y="793"/>
                  </a:lnTo>
                  <a:lnTo>
                    <a:pt x="500" y="877"/>
                  </a:lnTo>
                  <a:lnTo>
                    <a:pt x="364" y="853"/>
                  </a:lnTo>
                  <a:lnTo>
                    <a:pt x="261" y="961"/>
                  </a:lnTo>
                  <a:lnTo>
                    <a:pt x="152" y="976"/>
                  </a:lnTo>
                  <a:lnTo>
                    <a:pt x="49" y="1165"/>
                  </a:lnTo>
                  <a:lnTo>
                    <a:pt x="4" y="1204"/>
                  </a:lnTo>
                  <a:lnTo>
                    <a:pt x="0" y="1301"/>
                  </a:lnTo>
                  <a:lnTo>
                    <a:pt x="44" y="1413"/>
                  </a:lnTo>
                  <a:lnTo>
                    <a:pt x="12" y="1489"/>
                  </a:lnTo>
                  <a:lnTo>
                    <a:pt x="68" y="1689"/>
                  </a:lnTo>
                  <a:lnTo>
                    <a:pt x="44" y="1788"/>
                  </a:lnTo>
                  <a:lnTo>
                    <a:pt x="109" y="2241"/>
                  </a:lnTo>
                  <a:close/>
                </a:path>
              </a:pathLst>
            </a:custGeom>
            <a:solidFill>
              <a:srgbClr val="E2BF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p:cNvSpPr>
            <p:nvPr/>
          </p:nvSpPr>
          <p:spPr bwMode="auto">
            <a:xfrm>
              <a:off x="4099" y="2133"/>
              <a:ext cx="566" cy="1132"/>
            </a:xfrm>
            <a:custGeom>
              <a:avLst/>
              <a:gdLst>
                <a:gd name="T0" fmla="*/ 740 w 1130"/>
                <a:gd name="T1" fmla="*/ 1991 h 2265"/>
                <a:gd name="T2" fmla="*/ 802 w 1130"/>
                <a:gd name="T3" fmla="*/ 1960 h 2265"/>
                <a:gd name="T4" fmla="*/ 933 w 1130"/>
                <a:gd name="T5" fmla="*/ 1774 h 2265"/>
                <a:gd name="T6" fmla="*/ 1021 w 1130"/>
                <a:gd name="T7" fmla="*/ 1671 h 2265"/>
                <a:gd name="T8" fmla="*/ 1040 w 1130"/>
                <a:gd name="T9" fmla="*/ 1398 h 2265"/>
                <a:gd name="T10" fmla="*/ 1013 w 1130"/>
                <a:gd name="T11" fmla="*/ 1151 h 2265"/>
                <a:gd name="T12" fmla="*/ 887 w 1130"/>
                <a:gd name="T13" fmla="*/ 1100 h 2265"/>
                <a:gd name="T14" fmla="*/ 849 w 1130"/>
                <a:gd name="T15" fmla="*/ 1217 h 2265"/>
                <a:gd name="T16" fmla="*/ 765 w 1130"/>
                <a:gd name="T17" fmla="*/ 1226 h 2265"/>
                <a:gd name="T18" fmla="*/ 699 w 1130"/>
                <a:gd name="T19" fmla="*/ 1029 h 2265"/>
                <a:gd name="T20" fmla="*/ 692 w 1130"/>
                <a:gd name="T21" fmla="*/ 1233 h 2265"/>
                <a:gd name="T22" fmla="*/ 912 w 1130"/>
                <a:gd name="T23" fmla="*/ 1364 h 2265"/>
                <a:gd name="T24" fmla="*/ 837 w 1130"/>
                <a:gd name="T25" fmla="*/ 1438 h 2265"/>
                <a:gd name="T26" fmla="*/ 885 w 1130"/>
                <a:gd name="T27" fmla="*/ 1553 h 2265"/>
                <a:gd name="T28" fmla="*/ 794 w 1130"/>
                <a:gd name="T29" fmla="*/ 1466 h 2265"/>
                <a:gd name="T30" fmla="*/ 925 w 1130"/>
                <a:gd name="T31" fmla="*/ 1643 h 2265"/>
                <a:gd name="T32" fmla="*/ 920 w 1130"/>
                <a:gd name="T33" fmla="*/ 1667 h 2265"/>
                <a:gd name="T34" fmla="*/ 751 w 1130"/>
                <a:gd name="T35" fmla="*/ 1447 h 2265"/>
                <a:gd name="T36" fmla="*/ 697 w 1130"/>
                <a:gd name="T37" fmla="*/ 1351 h 2265"/>
                <a:gd name="T38" fmla="*/ 619 w 1130"/>
                <a:gd name="T39" fmla="*/ 1393 h 2265"/>
                <a:gd name="T40" fmla="*/ 514 w 1130"/>
                <a:gd name="T41" fmla="*/ 1447 h 2265"/>
                <a:gd name="T42" fmla="*/ 463 w 1130"/>
                <a:gd name="T43" fmla="*/ 1638 h 2265"/>
                <a:gd name="T44" fmla="*/ 619 w 1130"/>
                <a:gd name="T45" fmla="*/ 1929 h 2265"/>
                <a:gd name="T46" fmla="*/ 654 w 1130"/>
                <a:gd name="T47" fmla="*/ 1979 h 2265"/>
                <a:gd name="T48" fmla="*/ 507 w 1130"/>
                <a:gd name="T49" fmla="*/ 1885 h 2265"/>
                <a:gd name="T50" fmla="*/ 428 w 1130"/>
                <a:gd name="T51" fmla="*/ 1650 h 2265"/>
                <a:gd name="T52" fmla="*/ 390 w 1130"/>
                <a:gd name="T53" fmla="*/ 1737 h 2265"/>
                <a:gd name="T54" fmla="*/ 286 w 1130"/>
                <a:gd name="T55" fmla="*/ 1524 h 2265"/>
                <a:gd name="T56" fmla="*/ 128 w 1130"/>
                <a:gd name="T57" fmla="*/ 1360 h 2265"/>
                <a:gd name="T58" fmla="*/ 127 w 1130"/>
                <a:gd name="T59" fmla="*/ 1301 h 2265"/>
                <a:gd name="T60" fmla="*/ 235 w 1130"/>
                <a:gd name="T61" fmla="*/ 1414 h 2265"/>
                <a:gd name="T62" fmla="*/ 372 w 1130"/>
                <a:gd name="T63" fmla="*/ 1513 h 2265"/>
                <a:gd name="T64" fmla="*/ 427 w 1130"/>
                <a:gd name="T65" fmla="*/ 1387 h 2265"/>
                <a:gd name="T66" fmla="*/ 316 w 1130"/>
                <a:gd name="T67" fmla="*/ 1158 h 2265"/>
                <a:gd name="T68" fmla="*/ 216 w 1130"/>
                <a:gd name="T69" fmla="*/ 1014 h 2265"/>
                <a:gd name="T70" fmla="*/ 80 w 1130"/>
                <a:gd name="T71" fmla="*/ 1204 h 2265"/>
                <a:gd name="T72" fmla="*/ 115 w 1130"/>
                <a:gd name="T73" fmla="*/ 1416 h 2265"/>
                <a:gd name="T74" fmla="*/ 201 w 1130"/>
                <a:gd name="T75" fmla="*/ 1711 h 2265"/>
                <a:gd name="T76" fmla="*/ 155 w 1130"/>
                <a:gd name="T77" fmla="*/ 1703 h 2265"/>
                <a:gd name="T78" fmla="*/ 99 w 1130"/>
                <a:gd name="T79" fmla="*/ 1467 h 2265"/>
                <a:gd name="T80" fmla="*/ 64 w 1130"/>
                <a:gd name="T81" fmla="*/ 1574 h 2265"/>
                <a:gd name="T82" fmla="*/ 131 w 1130"/>
                <a:gd name="T83" fmla="*/ 1820 h 2265"/>
                <a:gd name="T84" fmla="*/ 139 w 1130"/>
                <a:gd name="T85" fmla="*/ 2017 h 2265"/>
                <a:gd name="T86" fmla="*/ 83 w 1130"/>
                <a:gd name="T87" fmla="*/ 2210 h 2265"/>
                <a:gd name="T88" fmla="*/ 52 w 1130"/>
                <a:gd name="T89" fmla="*/ 1705 h 2265"/>
                <a:gd name="T90" fmla="*/ 15 w 1130"/>
                <a:gd name="T91" fmla="*/ 1374 h 2265"/>
                <a:gd name="T92" fmla="*/ 82 w 1130"/>
                <a:gd name="T93" fmla="*/ 1098 h 2265"/>
                <a:gd name="T94" fmla="*/ 259 w 1130"/>
                <a:gd name="T95" fmla="*/ 955 h 2265"/>
                <a:gd name="T96" fmla="*/ 390 w 1130"/>
                <a:gd name="T97" fmla="*/ 860 h 2265"/>
                <a:gd name="T98" fmla="*/ 555 w 1130"/>
                <a:gd name="T99" fmla="*/ 817 h 2265"/>
                <a:gd name="T100" fmla="*/ 728 w 1130"/>
                <a:gd name="T101" fmla="*/ 788 h 2265"/>
                <a:gd name="T102" fmla="*/ 744 w 1130"/>
                <a:gd name="T103" fmla="*/ 266 h 2265"/>
                <a:gd name="T104" fmla="*/ 789 w 1130"/>
                <a:gd name="T105" fmla="*/ 7 h 2265"/>
                <a:gd name="T106" fmla="*/ 874 w 1130"/>
                <a:gd name="T107" fmla="*/ 11 h 2265"/>
                <a:gd name="T108" fmla="*/ 971 w 1130"/>
                <a:gd name="T109" fmla="*/ 355 h 2265"/>
                <a:gd name="T110" fmla="*/ 1046 w 1130"/>
                <a:gd name="T111" fmla="*/ 849 h 2265"/>
                <a:gd name="T112" fmla="*/ 1123 w 1130"/>
                <a:gd name="T113" fmla="*/ 1256 h 2265"/>
                <a:gd name="T114" fmla="*/ 1092 w 1130"/>
                <a:gd name="T115" fmla="*/ 1659 h 2265"/>
                <a:gd name="T116" fmla="*/ 955 w 1130"/>
                <a:gd name="T117" fmla="*/ 1841 h 2265"/>
                <a:gd name="T118" fmla="*/ 781 w 1130"/>
                <a:gd name="T119" fmla="*/ 2133 h 2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0" h="2265">
                  <a:moveTo>
                    <a:pt x="696" y="2264"/>
                  </a:moveTo>
                  <a:lnTo>
                    <a:pt x="699" y="2225"/>
                  </a:lnTo>
                  <a:lnTo>
                    <a:pt x="703" y="2189"/>
                  </a:lnTo>
                  <a:lnTo>
                    <a:pt x="707" y="2156"/>
                  </a:lnTo>
                  <a:lnTo>
                    <a:pt x="713" y="2123"/>
                  </a:lnTo>
                  <a:lnTo>
                    <a:pt x="720" y="2093"/>
                  </a:lnTo>
                  <a:lnTo>
                    <a:pt x="729" y="2063"/>
                  </a:lnTo>
                  <a:lnTo>
                    <a:pt x="741" y="2033"/>
                  </a:lnTo>
                  <a:lnTo>
                    <a:pt x="756" y="2003"/>
                  </a:lnTo>
                  <a:lnTo>
                    <a:pt x="749" y="1998"/>
                  </a:lnTo>
                  <a:lnTo>
                    <a:pt x="740" y="1991"/>
                  </a:lnTo>
                  <a:lnTo>
                    <a:pt x="735" y="1984"/>
                  </a:lnTo>
                  <a:lnTo>
                    <a:pt x="737" y="1980"/>
                  </a:lnTo>
                  <a:lnTo>
                    <a:pt x="745" y="1978"/>
                  </a:lnTo>
                  <a:lnTo>
                    <a:pt x="752" y="1977"/>
                  </a:lnTo>
                  <a:lnTo>
                    <a:pt x="758" y="1976"/>
                  </a:lnTo>
                  <a:lnTo>
                    <a:pt x="763" y="1975"/>
                  </a:lnTo>
                  <a:lnTo>
                    <a:pt x="768" y="1974"/>
                  </a:lnTo>
                  <a:lnTo>
                    <a:pt x="773" y="1972"/>
                  </a:lnTo>
                  <a:lnTo>
                    <a:pt x="776" y="1971"/>
                  </a:lnTo>
                  <a:lnTo>
                    <a:pt x="781" y="1969"/>
                  </a:lnTo>
                  <a:lnTo>
                    <a:pt x="802" y="1960"/>
                  </a:lnTo>
                  <a:lnTo>
                    <a:pt x="820" y="1948"/>
                  </a:lnTo>
                  <a:lnTo>
                    <a:pt x="836" y="1934"/>
                  </a:lnTo>
                  <a:lnTo>
                    <a:pt x="851" y="1921"/>
                  </a:lnTo>
                  <a:lnTo>
                    <a:pt x="864" y="1904"/>
                  </a:lnTo>
                  <a:lnTo>
                    <a:pt x="877" y="1888"/>
                  </a:lnTo>
                  <a:lnTo>
                    <a:pt x="887" y="1870"/>
                  </a:lnTo>
                  <a:lnTo>
                    <a:pt x="897" y="1851"/>
                  </a:lnTo>
                  <a:lnTo>
                    <a:pt x="907" y="1833"/>
                  </a:lnTo>
                  <a:lnTo>
                    <a:pt x="916" y="1813"/>
                  </a:lnTo>
                  <a:lnTo>
                    <a:pt x="925" y="1794"/>
                  </a:lnTo>
                  <a:lnTo>
                    <a:pt x="933" y="1774"/>
                  </a:lnTo>
                  <a:lnTo>
                    <a:pt x="942" y="1755"/>
                  </a:lnTo>
                  <a:lnTo>
                    <a:pt x="952" y="1736"/>
                  </a:lnTo>
                  <a:lnTo>
                    <a:pt x="962" y="1718"/>
                  </a:lnTo>
                  <a:lnTo>
                    <a:pt x="972" y="1699"/>
                  </a:lnTo>
                  <a:lnTo>
                    <a:pt x="979" y="1701"/>
                  </a:lnTo>
                  <a:lnTo>
                    <a:pt x="987" y="1698"/>
                  </a:lnTo>
                  <a:lnTo>
                    <a:pt x="994" y="1695"/>
                  </a:lnTo>
                  <a:lnTo>
                    <a:pt x="1001" y="1689"/>
                  </a:lnTo>
                  <a:lnTo>
                    <a:pt x="1008" y="1683"/>
                  </a:lnTo>
                  <a:lnTo>
                    <a:pt x="1015" y="1676"/>
                  </a:lnTo>
                  <a:lnTo>
                    <a:pt x="1021" y="1671"/>
                  </a:lnTo>
                  <a:lnTo>
                    <a:pt x="1026" y="1665"/>
                  </a:lnTo>
                  <a:lnTo>
                    <a:pt x="1040" y="1615"/>
                  </a:lnTo>
                  <a:lnTo>
                    <a:pt x="1044" y="1561"/>
                  </a:lnTo>
                  <a:lnTo>
                    <a:pt x="1043" y="1507"/>
                  </a:lnTo>
                  <a:lnTo>
                    <a:pt x="1041" y="1454"/>
                  </a:lnTo>
                  <a:lnTo>
                    <a:pt x="1032" y="1447"/>
                  </a:lnTo>
                  <a:lnTo>
                    <a:pt x="1029" y="1438"/>
                  </a:lnTo>
                  <a:lnTo>
                    <a:pt x="1028" y="1429"/>
                  </a:lnTo>
                  <a:lnTo>
                    <a:pt x="1031" y="1419"/>
                  </a:lnTo>
                  <a:lnTo>
                    <a:pt x="1036" y="1409"/>
                  </a:lnTo>
                  <a:lnTo>
                    <a:pt x="1040" y="1398"/>
                  </a:lnTo>
                  <a:lnTo>
                    <a:pt x="1045" y="1388"/>
                  </a:lnTo>
                  <a:lnTo>
                    <a:pt x="1047" y="1378"/>
                  </a:lnTo>
                  <a:lnTo>
                    <a:pt x="1053" y="1349"/>
                  </a:lnTo>
                  <a:lnTo>
                    <a:pt x="1059" y="1319"/>
                  </a:lnTo>
                  <a:lnTo>
                    <a:pt x="1063" y="1288"/>
                  </a:lnTo>
                  <a:lnTo>
                    <a:pt x="1066" y="1258"/>
                  </a:lnTo>
                  <a:lnTo>
                    <a:pt x="1064" y="1229"/>
                  </a:lnTo>
                  <a:lnTo>
                    <a:pt x="1059" y="1203"/>
                  </a:lnTo>
                  <a:lnTo>
                    <a:pt x="1047" y="1178"/>
                  </a:lnTo>
                  <a:lnTo>
                    <a:pt x="1028" y="1156"/>
                  </a:lnTo>
                  <a:lnTo>
                    <a:pt x="1013" y="1151"/>
                  </a:lnTo>
                  <a:lnTo>
                    <a:pt x="1000" y="1144"/>
                  </a:lnTo>
                  <a:lnTo>
                    <a:pt x="988" y="1135"/>
                  </a:lnTo>
                  <a:lnTo>
                    <a:pt x="977" y="1125"/>
                  </a:lnTo>
                  <a:lnTo>
                    <a:pt x="964" y="1116"/>
                  </a:lnTo>
                  <a:lnTo>
                    <a:pt x="950" y="1110"/>
                  </a:lnTo>
                  <a:lnTo>
                    <a:pt x="934" y="1107"/>
                  </a:lnTo>
                  <a:lnTo>
                    <a:pt x="916" y="1110"/>
                  </a:lnTo>
                  <a:lnTo>
                    <a:pt x="909" y="1108"/>
                  </a:lnTo>
                  <a:lnTo>
                    <a:pt x="902" y="1106"/>
                  </a:lnTo>
                  <a:lnTo>
                    <a:pt x="894" y="1104"/>
                  </a:lnTo>
                  <a:lnTo>
                    <a:pt x="887" y="1100"/>
                  </a:lnTo>
                  <a:lnTo>
                    <a:pt x="879" y="1097"/>
                  </a:lnTo>
                  <a:lnTo>
                    <a:pt x="871" y="1093"/>
                  </a:lnTo>
                  <a:lnTo>
                    <a:pt x="864" y="1090"/>
                  </a:lnTo>
                  <a:lnTo>
                    <a:pt x="857" y="1086"/>
                  </a:lnTo>
                  <a:lnTo>
                    <a:pt x="859" y="1105"/>
                  </a:lnTo>
                  <a:lnTo>
                    <a:pt x="862" y="1123"/>
                  </a:lnTo>
                  <a:lnTo>
                    <a:pt x="864" y="1143"/>
                  </a:lnTo>
                  <a:lnTo>
                    <a:pt x="864" y="1161"/>
                  </a:lnTo>
                  <a:lnTo>
                    <a:pt x="862" y="1181"/>
                  </a:lnTo>
                  <a:lnTo>
                    <a:pt x="857" y="1199"/>
                  </a:lnTo>
                  <a:lnTo>
                    <a:pt x="849" y="1217"/>
                  </a:lnTo>
                  <a:lnTo>
                    <a:pt x="837" y="1233"/>
                  </a:lnTo>
                  <a:lnTo>
                    <a:pt x="832" y="1239"/>
                  </a:lnTo>
                  <a:lnTo>
                    <a:pt x="827" y="1243"/>
                  </a:lnTo>
                  <a:lnTo>
                    <a:pt x="821" y="1247"/>
                  </a:lnTo>
                  <a:lnTo>
                    <a:pt x="816" y="1249"/>
                  </a:lnTo>
                  <a:lnTo>
                    <a:pt x="810" y="1250"/>
                  </a:lnTo>
                  <a:lnTo>
                    <a:pt x="804" y="1250"/>
                  </a:lnTo>
                  <a:lnTo>
                    <a:pt x="797" y="1248"/>
                  </a:lnTo>
                  <a:lnTo>
                    <a:pt x="790" y="1243"/>
                  </a:lnTo>
                  <a:lnTo>
                    <a:pt x="778" y="1235"/>
                  </a:lnTo>
                  <a:lnTo>
                    <a:pt x="765" y="1226"/>
                  </a:lnTo>
                  <a:lnTo>
                    <a:pt x="753" y="1216"/>
                  </a:lnTo>
                  <a:lnTo>
                    <a:pt x="741" y="1205"/>
                  </a:lnTo>
                  <a:lnTo>
                    <a:pt x="729" y="1196"/>
                  </a:lnTo>
                  <a:lnTo>
                    <a:pt x="716" y="1186"/>
                  </a:lnTo>
                  <a:lnTo>
                    <a:pt x="705" y="1176"/>
                  </a:lnTo>
                  <a:lnTo>
                    <a:pt x="692" y="1168"/>
                  </a:lnTo>
                  <a:lnTo>
                    <a:pt x="698" y="1133"/>
                  </a:lnTo>
                  <a:lnTo>
                    <a:pt x="705" y="1096"/>
                  </a:lnTo>
                  <a:lnTo>
                    <a:pt x="708" y="1059"/>
                  </a:lnTo>
                  <a:lnTo>
                    <a:pt x="707" y="1023"/>
                  </a:lnTo>
                  <a:lnTo>
                    <a:pt x="699" y="1029"/>
                  </a:lnTo>
                  <a:lnTo>
                    <a:pt x="692" y="1036"/>
                  </a:lnTo>
                  <a:lnTo>
                    <a:pt x="688" y="1044"/>
                  </a:lnTo>
                  <a:lnTo>
                    <a:pt x="684" y="1053"/>
                  </a:lnTo>
                  <a:lnTo>
                    <a:pt x="681" y="1062"/>
                  </a:lnTo>
                  <a:lnTo>
                    <a:pt x="677" y="1072"/>
                  </a:lnTo>
                  <a:lnTo>
                    <a:pt x="674" y="1081"/>
                  </a:lnTo>
                  <a:lnTo>
                    <a:pt x="670" y="1090"/>
                  </a:lnTo>
                  <a:lnTo>
                    <a:pt x="666" y="1127"/>
                  </a:lnTo>
                  <a:lnTo>
                    <a:pt x="669" y="1164"/>
                  </a:lnTo>
                  <a:lnTo>
                    <a:pt x="678" y="1198"/>
                  </a:lnTo>
                  <a:lnTo>
                    <a:pt x="692" y="1233"/>
                  </a:lnTo>
                  <a:lnTo>
                    <a:pt x="711" y="1264"/>
                  </a:lnTo>
                  <a:lnTo>
                    <a:pt x="733" y="1295"/>
                  </a:lnTo>
                  <a:lnTo>
                    <a:pt x="758" y="1323"/>
                  </a:lnTo>
                  <a:lnTo>
                    <a:pt x="784" y="1348"/>
                  </a:lnTo>
                  <a:lnTo>
                    <a:pt x="802" y="1356"/>
                  </a:lnTo>
                  <a:lnTo>
                    <a:pt x="819" y="1361"/>
                  </a:lnTo>
                  <a:lnTo>
                    <a:pt x="837" y="1364"/>
                  </a:lnTo>
                  <a:lnTo>
                    <a:pt x="857" y="1365"/>
                  </a:lnTo>
                  <a:lnTo>
                    <a:pt x="875" y="1365"/>
                  </a:lnTo>
                  <a:lnTo>
                    <a:pt x="894" y="1365"/>
                  </a:lnTo>
                  <a:lnTo>
                    <a:pt x="912" y="1364"/>
                  </a:lnTo>
                  <a:lnTo>
                    <a:pt x="930" y="1364"/>
                  </a:lnTo>
                  <a:lnTo>
                    <a:pt x="930" y="1366"/>
                  </a:lnTo>
                  <a:lnTo>
                    <a:pt x="925" y="1370"/>
                  </a:lnTo>
                  <a:lnTo>
                    <a:pt x="917" y="1376"/>
                  </a:lnTo>
                  <a:lnTo>
                    <a:pt x="907" y="1380"/>
                  </a:lnTo>
                  <a:lnTo>
                    <a:pt x="892" y="1386"/>
                  </a:lnTo>
                  <a:lnTo>
                    <a:pt x="873" y="1391"/>
                  </a:lnTo>
                  <a:lnTo>
                    <a:pt x="851" y="1393"/>
                  </a:lnTo>
                  <a:lnTo>
                    <a:pt x="826" y="1394"/>
                  </a:lnTo>
                  <a:lnTo>
                    <a:pt x="831" y="1416"/>
                  </a:lnTo>
                  <a:lnTo>
                    <a:pt x="837" y="1438"/>
                  </a:lnTo>
                  <a:lnTo>
                    <a:pt x="847" y="1459"/>
                  </a:lnTo>
                  <a:lnTo>
                    <a:pt x="857" y="1479"/>
                  </a:lnTo>
                  <a:lnTo>
                    <a:pt x="869" y="1500"/>
                  </a:lnTo>
                  <a:lnTo>
                    <a:pt x="882" y="1518"/>
                  </a:lnTo>
                  <a:lnTo>
                    <a:pt x="899" y="1536"/>
                  </a:lnTo>
                  <a:lnTo>
                    <a:pt x="916" y="1552"/>
                  </a:lnTo>
                  <a:lnTo>
                    <a:pt x="918" y="1557"/>
                  </a:lnTo>
                  <a:lnTo>
                    <a:pt x="916" y="1561"/>
                  </a:lnTo>
                  <a:lnTo>
                    <a:pt x="912" y="1565"/>
                  </a:lnTo>
                  <a:lnTo>
                    <a:pt x="908" y="1567"/>
                  </a:lnTo>
                  <a:lnTo>
                    <a:pt x="885" y="1553"/>
                  </a:lnTo>
                  <a:lnTo>
                    <a:pt x="864" y="1535"/>
                  </a:lnTo>
                  <a:lnTo>
                    <a:pt x="846" y="1514"/>
                  </a:lnTo>
                  <a:lnTo>
                    <a:pt x="829" y="1491"/>
                  </a:lnTo>
                  <a:lnTo>
                    <a:pt x="814" y="1466"/>
                  </a:lnTo>
                  <a:lnTo>
                    <a:pt x="803" y="1440"/>
                  </a:lnTo>
                  <a:lnTo>
                    <a:pt x="795" y="1414"/>
                  </a:lnTo>
                  <a:lnTo>
                    <a:pt x="789" y="1388"/>
                  </a:lnTo>
                  <a:lnTo>
                    <a:pt x="779" y="1386"/>
                  </a:lnTo>
                  <a:lnTo>
                    <a:pt x="783" y="1413"/>
                  </a:lnTo>
                  <a:lnTo>
                    <a:pt x="788" y="1439"/>
                  </a:lnTo>
                  <a:lnTo>
                    <a:pt x="794" y="1466"/>
                  </a:lnTo>
                  <a:lnTo>
                    <a:pt x="801" y="1492"/>
                  </a:lnTo>
                  <a:lnTo>
                    <a:pt x="809" y="1518"/>
                  </a:lnTo>
                  <a:lnTo>
                    <a:pt x="818" y="1544"/>
                  </a:lnTo>
                  <a:lnTo>
                    <a:pt x="829" y="1569"/>
                  </a:lnTo>
                  <a:lnTo>
                    <a:pt x="842" y="1595"/>
                  </a:lnTo>
                  <a:lnTo>
                    <a:pt x="855" y="1604"/>
                  </a:lnTo>
                  <a:lnTo>
                    <a:pt x="869" y="1613"/>
                  </a:lnTo>
                  <a:lnTo>
                    <a:pt x="881" y="1622"/>
                  </a:lnTo>
                  <a:lnTo>
                    <a:pt x="896" y="1629"/>
                  </a:lnTo>
                  <a:lnTo>
                    <a:pt x="910" y="1637"/>
                  </a:lnTo>
                  <a:lnTo>
                    <a:pt x="925" y="1643"/>
                  </a:lnTo>
                  <a:lnTo>
                    <a:pt x="940" y="1650"/>
                  </a:lnTo>
                  <a:lnTo>
                    <a:pt x="956" y="1654"/>
                  </a:lnTo>
                  <a:lnTo>
                    <a:pt x="957" y="1658"/>
                  </a:lnTo>
                  <a:lnTo>
                    <a:pt x="958" y="1662"/>
                  </a:lnTo>
                  <a:lnTo>
                    <a:pt x="957" y="1666"/>
                  </a:lnTo>
                  <a:lnTo>
                    <a:pt x="956" y="1671"/>
                  </a:lnTo>
                  <a:lnTo>
                    <a:pt x="948" y="1673"/>
                  </a:lnTo>
                  <a:lnTo>
                    <a:pt x="941" y="1674"/>
                  </a:lnTo>
                  <a:lnTo>
                    <a:pt x="934" y="1673"/>
                  </a:lnTo>
                  <a:lnTo>
                    <a:pt x="927" y="1669"/>
                  </a:lnTo>
                  <a:lnTo>
                    <a:pt x="920" y="1667"/>
                  </a:lnTo>
                  <a:lnTo>
                    <a:pt x="913" y="1664"/>
                  </a:lnTo>
                  <a:lnTo>
                    <a:pt x="907" y="1660"/>
                  </a:lnTo>
                  <a:lnTo>
                    <a:pt x="900" y="1658"/>
                  </a:lnTo>
                  <a:lnTo>
                    <a:pt x="865" y="1648"/>
                  </a:lnTo>
                  <a:lnTo>
                    <a:pt x="836" y="1629"/>
                  </a:lnTo>
                  <a:lnTo>
                    <a:pt x="812" y="1605"/>
                  </a:lnTo>
                  <a:lnTo>
                    <a:pt x="794" y="1576"/>
                  </a:lnTo>
                  <a:lnTo>
                    <a:pt x="779" y="1545"/>
                  </a:lnTo>
                  <a:lnTo>
                    <a:pt x="767" y="1512"/>
                  </a:lnTo>
                  <a:lnTo>
                    <a:pt x="758" y="1478"/>
                  </a:lnTo>
                  <a:lnTo>
                    <a:pt x="751" y="1447"/>
                  </a:lnTo>
                  <a:lnTo>
                    <a:pt x="749" y="1432"/>
                  </a:lnTo>
                  <a:lnTo>
                    <a:pt x="749" y="1417"/>
                  </a:lnTo>
                  <a:lnTo>
                    <a:pt x="749" y="1401"/>
                  </a:lnTo>
                  <a:lnTo>
                    <a:pt x="750" y="1385"/>
                  </a:lnTo>
                  <a:lnTo>
                    <a:pt x="749" y="1371"/>
                  </a:lnTo>
                  <a:lnTo>
                    <a:pt x="744" y="1357"/>
                  </a:lnTo>
                  <a:lnTo>
                    <a:pt x="735" y="1346"/>
                  </a:lnTo>
                  <a:lnTo>
                    <a:pt x="720" y="1338"/>
                  </a:lnTo>
                  <a:lnTo>
                    <a:pt x="713" y="1345"/>
                  </a:lnTo>
                  <a:lnTo>
                    <a:pt x="705" y="1349"/>
                  </a:lnTo>
                  <a:lnTo>
                    <a:pt x="697" y="1351"/>
                  </a:lnTo>
                  <a:lnTo>
                    <a:pt x="688" y="1351"/>
                  </a:lnTo>
                  <a:lnTo>
                    <a:pt x="677" y="1349"/>
                  </a:lnTo>
                  <a:lnTo>
                    <a:pt x="667" y="1347"/>
                  </a:lnTo>
                  <a:lnTo>
                    <a:pt x="655" y="1345"/>
                  </a:lnTo>
                  <a:lnTo>
                    <a:pt x="643" y="1342"/>
                  </a:lnTo>
                  <a:lnTo>
                    <a:pt x="639" y="1346"/>
                  </a:lnTo>
                  <a:lnTo>
                    <a:pt x="636" y="1351"/>
                  </a:lnTo>
                  <a:lnTo>
                    <a:pt x="635" y="1360"/>
                  </a:lnTo>
                  <a:lnTo>
                    <a:pt x="635" y="1370"/>
                  </a:lnTo>
                  <a:lnTo>
                    <a:pt x="627" y="1381"/>
                  </a:lnTo>
                  <a:lnTo>
                    <a:pt x="619" y="1393"/>
                  </a:lnTo>
                  <a:lnTo>
                    <a:pt x="612" y="1406"/>
                  </a:lnTo>
                  <a:lnTo>
                    <a:pt x="604" y="1417"/>
                  </a:lnTo>
                  <a:lnTo>
                    <a:pt x="594" y="1429"/>
                  </a:lnTo>
                  <a:lnTo>
                    <a:pt x="584" y="1438"/>
                  </a:lnTo>
                  <a:lnTo>
                    <a:pt x="571" y="1445"/>
                  </a:lnTo>
                  <a:lnTo>
                    <a:pt x="556" y="1448"/>
                  </a:lnTo>
                  <a:lnTo>
                    <a:pt x="548" y="1449"/>
                  </a:lnTo>
                  <a:lnTo>
                    <a:pt x="540" y="1451"/>
                  </a:lnTo>
                  <a:lnTo>
                    <a:pt x="531" y="1451"/>
                  </a:lnTo>
                  <a:lnTo>
                    <a:pt x="522" y="1449"/>
                  </a:lnTo>
                  <a:lnTo>
                    <a:pt x="514" y="1447"/>
                  </a:lnTo>
                  <a:lnTo>
                    <a:pt x="504" y="1445"/>
                  </a:lnTo>
                  <a:lnTo>
                    <a:pt x="495" y="1442"/>
                  </a:lnTo>
                  <a:lnTo>
                    <a:pt x="487" y="1440"/>
                  </a:lnTo>
                  <a:lnTo>
                    <a:pt x="483" y="1461"/>
                  </a:lnTo>
                  <a:lnTo>
                    <a:pt x="476" y="1479"/>
                  </a:lnTo>
                  <a:lnTo>
                    <a:pt x="466" y="1498"/>
                  </a:lnTo>
                  <a:lnTo>
                    <a:pt x="458" y="1516"/>
                  </a:lnTo>
                  <a:lnTo>
                    <a:pt x="457" y="1546"/>
                  </a:lnTo>
                  <a:lnTo>
                    <a:pt x="457" y="1577"/>
                  </a:lnTo>
                  <a:lnTo>
                    <a:pt x="460" y="1607"/>
                  </a:lnTo>
                  <a:lnTo>
                    <a:pt x="463" y="1638"/>
                  </a:lnTo>
                  <a:lnTo>
                    <a:pt x="468" y="1668"/>
                  </a:lnTo>
                  <a:lnTo>
                    <a:pt x="475" y="1698"/>
                  </a:lnTo>
                  <a:lnTo>
                    <a:pt x="483" y="1728"/>
                  </a:lnTo>
                  <a:lnTo>
                    <a:pt x="493" y="1757"/>
                  </a:lnTo>
                  <a:lnTo>
                    <a:pt x="504" y="1786"/>
                  </a:lnTo>
                  <a:lnTo>
                    <a:pt x="518" y="1812"/>
                  </a:lnTo>
                  <a:lnTo>
                    <a:pt x="534" y="1839"/>
                  </a:lnTo>
                  <a:lnTo>
                    <a:pt x="552" y="1863"/>
                  </a:lnTo>
                  <a:lnTo>
                    <a:pt x="571" y="1887"/>
                  </a:lnTo>
                  <a:lnTo>
                    <a:pt x="594" y="1909"/>
                  </a:lnTo>
                  <a:lnTo>
                    <a:pt x="619" y="1929"/>
                  </a:lnTo>
                  <a:lnTo>
                    <a:pt x="645" y="1947"/>
                  </a:lnTo>
                  <a:lnTo>
                    <a:pt x="651" y="1953"/>
                  </a:lnTo>
                  <a:lnTo>
                    <a:pt x="658" y="1959"/>
                  </a:lnTo>
                  <a:lnTo>
                    <a:pt x="665" y="1965"/>
                  </a:lnTo>
                  <a:lnTo>
                    <a:pt x="672" y="1971"/>
                  </a:lnTo>
                  <a:lnTo>
                    <a:pt x="677" y="1977"/>
                  </a:lnTo>
                  <a:lnTo>
                    <a:pt x="682" y="1982"/>
                  </a:lnTo>
                  <a:lnTo>
                    <a:pt x="685" y="1984"/>
                  </a:lnTo>
                  <a:lnTo>
                    <a:pt x="687" y="1985"/>
                  </a:lnTo>
                  <a:lnTo>
                    <a:pt x="670" y="1983"/>
                  </a:lnTo>
                  <a:lnTo>
                    <a:pt x="654" y="1979"/>
                  </a:lnTo>
                  <a:lnTo>
                    <a:pt x="638" y="1975"/>
                  </a:lnTo>
                  <a:lnTo>
                    <a:pt x="623" y="1970"/>
                  </a:lnTo>
                  <a:lnTo>
                    <a:pt x="608" y="1963"/>
                  </a:lnTo>
                  <a:lnTo>
                    <a:pt x="593" y="1956"/>
                  </a:lnTo>
                  <a:lnTo>
                    <a:pt x="579" y="1948"/>
                  </a:lnTo>
                  <a:lnTo>
                    <a:pt x="567" y="1940"/>
                  </a:lnTo>
                  <a:lnTo>
                    <a:pt x="553" y="1931"/>
                  </a:lnTo>
                  <a:lnTo>
                    <a:pt x="541" y="1921"/>
                  </a:lnTo>
                  <a:lnTo>
                    <a:pt x="529" y="1909"/>
                  </a:lnTo>
                  <a:lnTo>
                    <a:pt x="517" y="1898"/>
                  </a:lnTo>
                  <a:lnTo>
                    <a:pt x="507" y="1885"/>
                  </a:lnTo>
                  <a:lnTo>
                    <a:pt x="496" y="1872"/>
                  </a:lnTo>
                  <a:lnTo>
                    <a:pt x="487" y="1858"/>
                  </a:lnTo>
                  <a:lnTo>
                    <a:pt x="478" y="1845"/>
                  </a:lnTo>
                  <a:lnTo>
                    <a:pt x="471" y="1820"/>
                  </a:lnTo>
                  <a:lnTo>
                    <a:pt x="464" y="1796"/>
                  </a:lnTo>
                  <a:lnTo>
                    <a:pt x="457" y="1772"/>
                  </a:lnTo>
                  <a:lnTo>
                    <a:pt x="450" y="1748"/>
                  </a:lnTo>
                  <a:lnTo>
                    <a:pt x="445" y="1724"/>
                  </a:lnTo>
                  <a:lnTo>
                    <a:pt x="439" y="1699"/>
                  </a:lnTo>
                  <a:lnTo>
                    <a:pt x="433" y="1674"/>
                  </a:lnTo>
                  <a:lnTo>
                    <a:pt x="428" y="1650"/>
                  </a:lnTo>
                  <a:lnTo>
                    <a:pt x="427" y="1654"/>
                  </a:lnTo>
                  <a:lnTo>
                    <a:pt x="426" y="1668"/>
                  </a:lnTo>
                  <a:lnTo>
                    <a:pt x="423" y="1688"/>
                  </a:lnTo>
                  <a:lnTo>
                    <a:pt x="419" y="1710"/>
                  </a:lnTo>
                  <a:lnTo>
                    <a:pt x="413" y="1734"/>
                  </a:lnTo>
                  <a:lnTo>
                    <a:pt x="407" y="1756"/>
                  </a:lnTo>
                  <a:lnTo>
                    <a:pt x="400" y="1773"/>
                  </a:lnTo>
                  <a:lnTo>
                    <a:pt x="392" y="1783"/>
                  </a:lnTo>
                  <a:lnTo>
                    <a:pt x="386" y="1768"/>
                  </a:lnTo>
                  <a:lnTo>
                    <a:pt x="387" y="1755"/>
                  </a:lnTo>
                  <a:lnTo>
                    <a:pt x="390" y="1737"/>
                  </a:lnTo>
                  <a:lnTo>
                    <a:pt x="394" y="1719"/>
                  </a:lnTo>
                  <a:lnTo>
                    <a:pt x="394" y="1681"/>
                  </a:lnTo>
                  <a:lnTo>
                    <a:pt x="396" y="1642"/>
                  </a:lnTo>
                  <a:lnTo>
                    <a:pt x="398" y="1601"/>
                  </a:lnTo>
                  <a:lnTo>
                    <a:pt x="400" y="1562"/>
                  </a:lnTo>
                  <a:lnTo>
                    <a:pt x="377" y="1563"/>
                  </a:lnTo>
                  <a:lnTo>
                    <a:pt x="356" y="1562"/>
                  </a:lnTo>
                  <a:lnTo>
                    <a:pt x="336" y="1557"/>
                  </a:lnTo>
                  <a:lnTo>
                    <a:pt x="318" y="1548"/>
                  </a:lnTo>
                  <a:lnTo>
                    <a:pt x="302" y="1537"/>
                  </a:lnTo>
                  <a:lnTo>
                    <a:pt x="286" y="1524"/>
                  </a:lnTo>
                  <a:lnTo>
                    <a:pt x="271" y="1510"/>
                  </a:lnTo>
                  <a:lnTo>
                    <a:pt x="256" y="1494"/>
                  </a:lnTo>
                  <a:lnTo>
                    <a:pt x="242" y="1478"/>
                  </a:lnTo>
                  <a:lnTo>
                    <a:pt x="228" y="1461"/>
                  </a:lnTo>
                  <a:lnTo>
                    <a:pt x="214" y="1444"/>
                  </a:lnTo>
                  <a:lnTo>
                    <a:pt x="200" y="1426"/>
                  </a:lnTo>
                  <a:lnTo>
                    <a:pt x="185" y="1410"/>
                  </a:lnTo>
                  <a:lnTo>
                    <a:pt x="170" y="1395"/>
                  </a:lnTo>
                  <a:lnTo>
                    <a:pt x="155" y="1383"/>
                  </a:lnTo>
                  <a:lnTo>
                    <a:pt x="138" y="1371"/>
                  </a:lnTo>
                  <a:lnTo>
                    <a:pt x="128" y="1360"/>
                  </a:lnTo>
                  <a:lnTo>
                    <a:pt x="118" y="1347"/>
                  </a:lnTo>
                  <a:lnTo>
                    <a:pt x="109" y="1335"/>
                  </a:lnTo>
                  <a:lnTo>
                    <a:pt x="102" y="1323"/>
                  </a:lnTo>
                  <a:lnTo>
                    <a:pt x="98" y="1311"/>
                  </a:lnTo>
                  <a:lnTo>
                    <a:pt x="95" y="1298"/>
                  </a:lnTo>
                  <a:lnTo>
                    <a:pt x="95" y="1287"/>
                  </a:lnTo>
                  <a:lnTo>
                    <a:pt x="100" y="1274"/>
                  </a:lnTo>
                  <a:lnTo>
                    <a:pt x="108" y="1279"/>
                  </a:lnTo>
                  <a:lnTo>
                    <a:pt x="115" y="1286"/>
                  </a:lnTo>
                  <a:lnTo>
                    <a:pt x="121" y="1293"/>
                  </a:lnTo>
                  <a:lnTo>
                    <a:pt x="127" y="1301"/>
                  </a:lnTo>
                  <a:lnTo>
                    <a:pt x="131" y="1309"/>
                  </a:lnTo>
                  <a:lnTo>
                    <a:pt x="137" y="1317"/>
                  </a:lnTo>
                  <a:lnTo>
                    <a:pt x="143" y="1325"/>
                  </a:lnTo>
                  <a:lnTo>
                    <a:pt x="150" y="1332"/>
                  </a:lnTo>
                  <a:lnTo>
                    <a:pt x="166" y="1340"/>
                  </a:lnTo>
                  <a:lnTo>
                    <a:pt x="180" y="1349"/>
                  </a:lnTo>
                  <a:lnTo>
                    <a:pt x="193" y="1361"/>
                  </a:lnTo>
                  <a:lnTo>
                    <a:pt x="205" y="1372"/>
                  </a:lnTo>
                  <a:lnTo>
                    <a:pt x="215" y="1386"/>
                  </a:lnTo>
                  <a:lnTo>
                    <a:pt x="226" y="1399"/>
                  </a:lnTo>
                  <a:lnTo>
                    <a:pt x="235" y="1414"/>
                  </a:lnTo>
                  <a:lnTo>
                    <a:pt x="245" y="1427"/>
                  </a:lnTo>
                  <a:lnTo>
                    <a:pt x="254" y="1441"/>
                  </a:lnTo>
                  <a:lnTo>
                    <a:pt x="265" y="1455"/>
                  </a:lnTo>
                  <a:lnTo>
                    <a:pt x="275" y="1469"/>
                  </a:lnTo>
                  <a:lnTo>
                    <a:pt x="286" y="1482"/>
                  </a:lnTo>
                  <a:lnTo>
                    <a:pt x="298" y="1492"/>
                  </a:lnTo>
                  <a:lnTo>
                    <a:pt x="311" y="1502"/>
                  </a:lnTo>
                  <a:lnTo>
                    <a:pt x="326" y="1512"/>
                  </a:lnTo>
                  <a:lnTo>
                    <a:pt x="342" y="1518"/>
                  </a:lnTo>
                  <a:lnTo>
                    <a:pt x="358" y="1517"/>
                  </a:lnTo>
                  <a:lnTo>
                    <a:pt x="372" y="1513"/>
                  </a:lnTo>
                  <a:lnTo>
                    <a:pt x="387" y="1506"/>
                  </a:lnTo>
                  <a:lnTo>
                    <a:pt x="400" y="1495"/>
                  </a:lnTo>
                  <a:lnTo>
                    <a:pt x="411" y="1484"/>
                  </a:lnTo>
                  <a:lnTo>
                    <a:pt x="422" y="1471"/>
                  </a:lnTo>
                  <a:lnTo>
                    <a:pt x="431" y="1459"/>
                  </a:lnTo>
                  <a:lnTo>
                    <a:pt x="439" y="1446"/>
                  </a:lnTo>
                  <a:lnTo>
                    <a:pt x="443" y="1432"/>
                  </a:lnTo>
                  <a:lnTo>
                    <a:pt x="443" y="1421"/>
                  </a:lnTo>
                  <a:lnTo>
                    <a:pt x="440" y="1409"/>
                  </a:lnTo>
                  <a:lnTo>
                    <a:pt x="434" y="1398"/>
                  </a:lnTo>
                  <a:lnTo>
                    <a:pt x="427" y="1387"/>
                  </a:lnTo>
                  <a:lnTo>
                    <a:pt x="420" y="1377"/>
                  </a:lnTo>
                  <a:lnTo>
                    <a:pt x="415" y="1365"/>
                  </a:lnTo>
                  <a:lnTo>
                    <a:pt x="411" y="1354"/>
                  </a:lnTo>
                  <a:lnTo>
                    <a:pt x="400" y="1328"/>
                  </a:lnTo>
                  <a:lnTo>
                    <a:pt x="389" y="1303"/>
                  </a:lnTo>
                  <a:lnTo>
                    <a:pt x="379" y="1278"/>
                  </a:lnTo>
                  <a:lnTo>
                    <a:pt x="369" y="1252"/>
                  </a:lnTo>
                  <a:lnTo>
                    <a:pt x="357" y="1228"/>
                  </a:lnTo>
                  <a:lnTo>
                    <a:pt x="345" y="1204"/>
                  </a:lnTo>
                  <a:lnTo>
                    <a:pt x="332" y="1180"/>
                  </a:lnTo>
                  <a:lnTo>
                    <a:pt x="316" y="1158"/>
                  </a:lnTo>
                  <a:lnTo>
                    <a:pt x="307" y="1141"/>
                  </a:lnTo>
                  <a:lnTo>
                    <a:pt x="298" y="1123"/>
                  </a:lnTo>
                  <a:lnTo>
                    <a:pt x="290" y="1106"/>
                  </a:lnTo>
                  <a:lnTo>
                    <a:pt x="283" y="1089"/>
                  </a:lnTo>
                  <a:lnTo>
                    <a:pt x="276" y="1070"/>
                  </a:lnTo>
                  <a:lnTo>
                    <a:pt x="269" y="1053"/>
                  </a:lnTo>
                  <a:lnTo>
                    <a:pt x="264" y="1035"/>
                  </a:lnTo>
                  <a:lnTo>
                    <a:pt x="259" y="1016"/>
                  </a:lnTo>
                  <a:lnTo>
                    <a:pt x="244" y="1014"/>
                  </a:lnTo>
                  <a:lnTo>
                    <a:pt x="230" y="1013"/>
                  </a:lnTo>
                  <a:lnTo>
                    <a:pt x="216" y="1014"/>
                  </a:lnTo>
                  <a:lnTo>
                    <a:pt x="203" y="1017"/>
                  </a:lnTo>
                  <a:lnTo>
                    <a:pt x="190" y="1022"/>
                  </a:lnTo>
                  <a:lnTo>
                    <a:pt x="177" y="1029"/>
                  </a:lnTo>
                  <a:lnTo>
                    <a:pt x="166" y="1036"/>
                  </a:lnTo>
                  <a:lnTo>
                    <a:pt x="154" y="1045"/>
                  </a:lnTo>
                  <a:lnTo>
                    <a:pt x="140" y="1070"/>
                  </a:lnTo>
                  <a:lnTo>
                    <a:pt x="129" y="1098"/>
                  </a:lnTo>
                  <a:lnTo>
                    <a:pt x="117" y="1125"/>
                  </a:lnTo>
                  <a:lnTo>
                    <a:pt x="107" y="1152"/>
                  </a:lnTo>
                  <a:lnTo>
                    <a:pt x="94" y="1179"/>
                  </a:lnTo>
                  <a:lnTo>
                    <a:pt x="80" y="1204"/>
                  </a:lnTo>
                  <a:lnTo>
                    <a:pt x="63" y="1228"/>
                  </a:lnTo>
                  <a:lnTo>
                    <a:pt x="42" y="1249"/>
                  </a:lnTo>
                  <a:lnTo>
                    <a:pt x="34" y="1282"/>
                  </a:lnTo>
                  <a:lnTo>
                    <a:pt x="36" y="1319"/>
                  </a:lnTo>
                  <a:lnTo>
                    <a:pt x="42" y="1356"/>
                  </a:lnTo>
                  <a:lnTo>
                    <a:pt x="59" y="1389"/>
                  </a:lnTo>
                  <a:lnTo>
                    <a:pt x="71" y="1393"/>
                  </a:lnTo>
                  <a:lnTo>
                    <a:pt x="83" y="1398"/>
                  </a:lnTo>
                  <a:lnTo>
                    <a:pt x="94" y="1402"/>
                  </a:lnTo>
                  <a:lnTo>
                    <a:pt x="106" y="1408"/>
                  </a:lnTo>
                  <a:lnTo>
                    <a:pt x="115" y="1416"/>
                  </a:lnTo>
                  <a:lnTo>
                    <a:pt x="124" y="1425"/>
                  </a:lnTo>
                  <a:lnTo>
                    <a:pt x="131" y="1436"/>
                  </a:lnTo>
                  <a:lnTo>
                    <a:pt x="137" y="1447"/>
                  </a:lnTo>
                  <a:lnTo>
                    <a:pt x="146" y="1482"/>
                  </a:lnTo>
                  <a:lnTo>
                    <a:pt x="148" y="1517"/>
                  </a:lnTo>
                  <a:lnTo>
                    <a:pt x="146" y="1553"/>
                  </a:lnTo>
                  <a:lnTo>
                    <a:pt x="144" y="1590"/>
                  </a:lnTo>
                  <a:lnTo>
                    <a:pt x="144" y="1624"/>
                  </a:lnTo>
                  <a:lnTo>
                    <a:pt x="152" y="1657"/>
                  </a:lnTo>
                  <a:lnTo>
                    <a:pt x="169" y="1687"/>
                  </a:lnTo>
                  <a:lnTo>
                    <a:pt x="201" y="1711"/>
                  </a:lnTo>
                  <a:lnTo>
                    <a:pt x="203" y="1717"/>
                  </a:lnTo>
                  <a:lnTo>
                    <a:pt x="206" y="1728"/>
                  </a:lnTo>
                  <a:lnTo>
                    <a:pt x="208" y="1742"/>
                  </a:lnTo>
                  <a:lnTo>
                    <a:pt x="210" y="1755"/>
                  </a:lnTo>
                  <a:lnTo>
                    <a:pt x="199" y="1751"/>
                  </a:lnTo>
                  <a:lnTo>
                    <a:pt x="190" y="1745"/>
                  </a:lnTo>
                  <a:lnTo>
                    <a:pt x="183" y="1737"/>
                  </a:lnTo>
                  <a:lnTo>
                    <a:pt x="176" y="1729"/>
                  </a:lnTo>
                  <a:lnTo>
                    <a:pt x="170" y="1720"/>
                  </a:lnTo>
                  <a:lnTo>
                    <a:pt x="163" y="1711"/>
                  </a:lnTo>
                  <a:lnTo>
                    <a:pt x="155" y="1703"/>
                  </a:lnTo>
                  <a:lnTo>
                    <a:pt x="146" y="1697"/>
                  </a:lnTo>
                  <a:lnTo>
                    <a:pt x="130" y="1674"/>
                  </a:lnTo>
                  <a:lnTo>
                    <a:pt x="120" y="1650"/>
                  </a:lnTo>
                  <a:lnTo>
                    <a:pt x="114" y="1623"/>
                  </a:lnTo>
                  <a:lnTo>
                    <a:pt x="110" y="1598"/>
                  </a:lnTo>
                  <a:lnTo>
                    <a:pt x="109" y="1570"/>
                  </a:lnTo>
                  <a:lnTo>
                    <a:pt x="109" y="1544"/>
                  </a:lnTo>
                  <a:lnTo>
                    <a:pt x="110" y="1516"/>
                  </a:lnTo>
                  <a:lnTo>
                    <a:pt x="110" y="1489"/>
                  </a:lnTo>
                  <a:lnTo>
                    <a:pt x="104" y="1478"/>
                  </a:lnTo>
                  <a:lnTo>
                    <a:pt x="99" y="1467"/>
                  </a:lnTo>
                  <a:lnTo>
                    <a:pt x="93" y="1455"/>
                  </a:lnTo>
                  <a:lnTo>
                    <a:pt x="84" y="1445"/>
                  </a:lnTo>
                  <a:lnTo>
                    <a:pt x="79" y="1456"/>
                  </a:lnTo>
                  <a:lnTo>
                    <a:pt x="74" y="1467"/>
                  </a:lnTo>
                  <a:lnTo>
                    <a:pt x="68" y="1477"/>
                  </a:lnTo>
                  <a:lnTo>
                    <a:pt x="61" y="1489"/>
                  </a:lnTo>
                  <a:lnTo>
                    <a:pt x="56" y="1500"/>
                  </a:lnTo>
                  <a:lnTo>
                    <a:pt x="52" y="1512"/>
                  </a:lnTo>
                  <a:lnTo>
                    <a:pt x="49" y="1524"/>
                  </a:lnTo>
                  <a:lnTo>
                    <a:pt x="51" y="1538"/>
                  </a:lnTo>
                  <a:lnTo>
                    <a:pt x="64" y="1574"/>
                  </a:lnTo>
                  <a:lnTo>
                    <a:pt x="78" y="1608"/>
                  </a:lnTo>
                  <a:lnTo>
                    <a:pt x="93" y="1644"/>
                  </a:lnTo>
                  <a:lnTo>
                    <a:pt x="106" y="1680"/>
                  </a:lnTo>
                  <a:lnTo>
                    <a:pt x="118" y="1715"/>
                  </a:lnTo>
                  <a:lnTo>
                    <a:pt x="130" y="1752"/>
                  </a:lnTo>
                  <a:lnTo>
                    <a:pt x="140" y="1789"/>
                  </a:lnTo>
                  <a:lnTo>
                    <a:pt x="147" y="1826"/>
                  </a:lnTo>
                  <a:lnTo>
                    <a:pt x="146" y="1830"/>
                  </a:lnTo>
                  <a:lnTo>
                    <a:pt x="143" y="1830"/>
                  </a:lnTo>
                  <a:lnTo>
                    <a:pt x="138" y="1826"/>
                  </a:lnTo>
                  <a:lnTo>
                    <a:pt x="131" y="1820"/>
                  </a:lnTo>
                  <a:lnTo>
                    <a:pt x="124" y="1811"/>
                  </a:lnTo>
                  <a:lnTo>
                    <a:pt x="116" y="1797"/>
                  </a:lnTo>
                  <a:lnTo>
                    <a:pt x="108" y="1780"/>
                  </a:lnTo>
                  <a:lnTo>
                    <a:pt x="100" y="1759"/>
                  </a:lnTo>
                  <a:lnTo>
                    <a:pt x="98" y="1797"/>
                  </a:lnTo>
                  <a:lnTo>
                    <a:pt x="100" y="1834"/>
                  </a:lnTo>
                  <a:lnTo>
                    <a:pt x="106" y="1871"/>
                  </a:lnTo>
                  <a:lnTo>
                    <a:pt x="114" y="1908"/>
                  </a:lnTo>
                  <a:lnTo>
                    <a:pt x="123" y="1945"/>
                  </a:lnTo>
                  <a:lnTo>
                    <a:pt x="131" y="1980"/>
                  </a:lnTo>
                  <a:lnTo>
                    <a:pt x="139" y="2017"/>
                  </a:lnTo>
                  <a:lnTo>
                    <a:pt x="145" y="2054"/>
                  </a:lnTo>
                  <a:lnTo>
                    <a:pt x="147" y="2077"/>
                  </a:lnTo>
                  <a:lnTo>
                    <a:pt x="152" y="2103"/>
                  </a:lnTo>
                  <a:lnTo>
                    <a:pt x="157" y="2130"/>
                  </a:lnTo>
                  <a:lnTo>
                    <a:pt x="162" y="2159"/>
                  </a:lnTo>
                  <a:lnTo>
                    <a:pt x="169" y="2188"/>
                  </a:lnTo>
                  <a:lnTo>
                    <a:pt x="175" y="2215"/>
                  </a:lnTo>
                  <a:lnTo>
                    <a:pt x="182" y="2242"/>
                  </a:lnTo>
                  <a:lnTo>
                    <a:pt x="189" y="2265"/>
                  </a:lnTo>
                  <a:lnTo>
                    <a:pt x="92" y="2265"/>
                  </a:lnTo>
                  <a:lnTo>
                    <a:pt x="83" y="2210"/>
                  </a:lnTo>
                  <a:lnTo>
                    <a:pt x="76" y="2152"/>
                  </a:lnTo>
                  <a:lnTo>
                    <a:pt x="70" y="2093"/>
                  </a:lnTo>
                  <a:lnTo>
                    <a:pt x="65" y="2033"/>
                  </a:lnTo>
                  <a:lnTo>
                    <a:pt x="61" y="1975"/>
                  </a:lnTo>
                  <a:lnTo>
                    <a:pt x="55" y="1917"/>
                  </a:lnTo>
                  <a:lnTo>
                    <a:pt x="48" y="1862"/>
                  </a:lnTo>
                  <a:lnTo>
                    <a:pt x="39" y="1811"/>
                  </a:lnTo>
                  <a:lnTo>
                    <a:pt x="38" y="1786"/>
                  </a:lnTo>
                  <a:lnTo>
                    <a:pt x="40" y="1759"/>
                  </a:lnTo>
                  <a:lnTo>
                    <a:pt x="46" y="1733"/>
                  </a:lnTo>
                  <a:lnTo>
                    <a:pt x="52" y="1705"/>
                  </a:lnTo>
                  <a:lnTo>
                    <a:pt x="54" y="1680"/>
                  </a:lnTo>
                  <a:lnTo>
                    <a:pt x="53" y="1654"/>
                  </a:lnTo>
                  <a:lnTo>
                    <a:pt x="45" y="1630"/>
                  </a:lnTo>
                  <a:lnTo>
                    <a:pt x="26" y="1610"/>
                  </a:lnTo>
                  <a:lnTo>
                    <a:pt x="17" y="1563"/>
                  </a:lnTo>
                  <a:lnTo>
                    <a:pt x="15" y="1516"/>
                  </a:lnTo>
                  <a:lnTo>
                    <a:pt x="21" y="1468"/>
                  </a:lnTo>
                  <a:lnTo>
                    <a:pt x="37" y="1424"/>
                  </a:lnTo>
                  <a:lnTo>
                    <a:pt x="34" y="1406"/>
                  </a:lnTo>
                  <a:lnTo>
                    <a:pt x="25" y="1389"/>
                  </a:lnTo>
                  <a:lnTo>
                    <a:pt x="15" y="1374"/>
                  </a:lnTo>
                  <a:lnTo>
                    <a:pt x="7" y="1358"/>
                  </a:lnTo>
                  <a:lnTo>
                    <a:pt x="2" y="1332"/>
                  </a:lnTo>
                  <a:lnTo>
                    <a:pt x="0" y="1303"/>
                  </a:lnTo>
                  <a:lnTo>
                    <a:pt x="1" y="1273"/>
                  </a:lnTo>
                  <a:lnTo>
                    <a:pt x="4" y="1244"/>
                  </a:lnTo>
                  <a:lnTo>
                    <a:pt x="11" y="1217"/>
                  </a:lnTo>
                  <a:lnTo>
                    <a:pt x="23" y="1190"/>
                  </a:lnTo>
                  <a:lnTo>
                    <a:pt x="39" y="1167"/>
                  </a:lnTo>
                  <a:lnTo>
                    <a:pt x="61" y="1148"/>
                  </a:lnTo>
                  <a:lnTo>
                    <a:pt x="72" y="1125"/>
                  </a:lnTo>
                  <a:lnTo>
                    <a:pt x="82" y="1098"/>
                  </a:lnTo>
                  <a:lnTo>
                    <a:pt x="90" y="1072"/>
                  </a:lnTo>
                  <a:lnTo>
                    <a:pt x="99" y="1046"/>
                  </a:lnTo>
                  <a:lnTo>
                    <a:pt x="109" y="1022"/>
                  </a:lnTo>
                  <a:lnTo>
                    <a:pt x="124" y="1000"/>
                  </a:lnTo>
                  <a:lnTo>
                    <a:pt x="144" y="984"/>
                  </a:lnTo>
                  <a:lnTo>
                    <a:pt x="170" y="972"/>
                  </a:lnTo>
                  <a:lnTo>
                    <a:pt x="188" y="969"/>
                  </a:lnTo>
                  <a:lnTo>
                    <a:pt x="206" y="966"/>
                  </a:lnTo>
                  <a:lnTo>
                    <a:pt x="224" y="963"/>
                  </a:lnTo>
                  <a:lnTo>
                    <a:pt x="243" y="960"/>
                  </a:lnTo>
                  <a:lnTo>
                    <a:pt x="259" y="955"/>
                  </a:lnTo>
                  <a:lnTo>
                    <a:pt x="275" y="947"/>
                  </a:lnTo>
                  <a:lnTo>
                    <a:pt x="288" y="934"/>
                  </a:lnTo>
                  <a:lnTo>
                    <a:pt x="297" y="917"/>
                  </a:lnTo>
                  <a:lnTo>
                    <a:pt x="305" y="902"/>
                  </a:lnTo>
                  <a:lnTo>
                    <a:pt x="316" y="891"/>
                  </a:lnTo>
                  <a:lnTo>
                    <a:pt x="326" y="881"/>
                  </a:lnTo>
                  <a:lnTo>
                    <a:pt x="337" y="873"/>
                  </a:lnTo>
                  <a:lnTo>
                    <a:pt x="350" y="868"/>
                  </a:lnTo>
                  <a:lnTo>
                    <a:pt x="363" y="863"/>
                  </a:lnTo>
                  <a:lnTo>
                    <a:pt x="377" y="861"/>
                  </a:lnTo>
                  <a:lnTo>
                    <a:pt x="390" y="860"/>
                  </a:lnTo>
                  <a:lnTo>
                    <a:pt x="405" y="860"/>
                  </a:lnTo>
                  <a:lnTo>
                    <a:pt x="420" y="860"/>
                  </a:lnTo>
                  <a:lnTo>
                    <a:pt x="435" y="861"/>
                  </a:lnTo>
                  <a:lnTo>
                    <a:pt x="450" y="863"/>
                  </a:lnTo>
                  <a:lnTo>
                    <a:pt x="465" y="864"/>
                  </a:lnTo>
                  <a:lnTo>
                    <a:pt x="480" y="866"/>
                  </a:lnTo>
                  <a:lnTo>
                    <a:pt x="494" y="869"/>
                  </a:lnTo>
                  <a:lnTo>
                    <a:pt x="509" y="870"/>
                  </a:lnTo>
                  <a:lnTo>
                    <a:pt x="522" y="853"/>
                  </a:lnTo>
                  <a:lnTo>
                    <a:pt x="538" y="834"/>
                  </a:lnTo>
                  <a:lnTo>
                    <a:pt x="555" y="817"/>
                  </a:lnTo>
                  <a:lnTo>
                    <a:pt x="574" y="801"/>
                  </a:lnTo>
                  <a:lnTo>
                    <a:pt x="594" y="787"/>
                  </a:lnTo>
                  <a:lnTo>
                    <a:pt x="616" y="778"/>
                  </a:lnTo>
                  <a:lnTo>
                    <a:pt x="639" y="773"/>
                  </a:lnTo>
                  <a:lnTo>
                    <a:pt x="662" y="774"/>
                  </a:lnTo>
                  <a:lnTo>
                    <a:pt x="674" y="775"/>
                  </a:lnTo>
                  <a:lnTo>
                    <a:pt x="685" y="778"/>
                  </a:lnTo>
                  <a:lnTo>
                    <a:pt x="696" y="780"/>
                  </a:lnTo>
                  <a:lnTo>
                    <a:pt x="707" y="782"/>
                  </a:lnTo>
                  <a:lnTo>
                    <a:pt x="718" y="785"/>
                  </a:lnTo>
                  <a:lnTo>
                    <a:pt x="728" y="788"/>
                  </a:lnTo>
                  <a:lnTo>
                    <a:pt x="737" y="792"/>
                  </a:lnTo>
                  <a:lnTo>
                    <a:pt x="748" y="795"/>
                  </a:lnTo>
                  <a:lnTo>
                    <a:pt x="756" y="737"/>
                  </a:lnTo>
                  <a:lnTo>
                    <a:pt x="758" y="679"/>
                  </a:lnTo>
                  <a:lnTo>
                    <a:pt x="758" y="620"/>
                  </a:lnTo>
                  <a:lnTo>
                    <a:pt x="757" y="562"/>
                  </a:lnTo>
                  <a:lnTo>
                    <a:pt x="745" y="504"/>
                  </a:lnTo>
                  <a:lnTo>
                    <a:pt x="741" y="443"/>
                  </a:lnTo>
                  <a:lnTo>
                    <a:pt x="743" y="380"/>
                  </a:lnTo>
                  <a:lnTo>
                    <a:pt x="752" y="316"/>
                  </a:lnTo>
                  <a:lnTo>
                    <a:pt x="744" y="266"/>
                  </a:lnTo>
                  <a:lnTo>
                    <a:pt x="737" y="214"/>
                  </a:lnTo>
                  <a:lnTo>
                    <a:pt x="735" y="161"/>
                  </a:lnTo>
                  <a:lnTo>
                    <a:pt x="740" y="110"/>
                  </a:lnTo>
                  <a:lnTo>
                    <a:pt x="742" y="96"/>
                  </a:lnTo>
                  <a:lnTo>
                    <a:pt x="745" y="82"/>
                  </a:lnTo>
                  <a:lnTo>
                    <a:pt x="749" y="68"/>
                  </a:lnTo>
                  <a:lnTo>
                    <a:pt x="754" y="55"/>
                  </a:lnTo>
                  <a:lnTo>
                    <a:pt x="760" y="43"/>
                  </a:lnTo>
                  <a:lnTo>
                    <a:pt x="767" y="31"/>
                  </a:lnTo>
                  <a:lnTo>
                    <a:pt x="778" y="19"/>
                  </a:lnTo>
                  <a:lnTo>
                    <a:pt x="789" y="7"/>
                  </a:lnTo>
                  <a:lnTo>
                    <a:pt x="799" y="5"/>
                  </a:lnTo>
                  <a:lnTo>
                    <a:pt x="810" y="2"/>
                  </a:lnTo>
                  <a:lnTo>
                    <a:pt x="819" y="1"/>
                  </a:lnTo>
                  <a:lnTo>
                    <a:pt x="827" y="1"/>
                  </a:lnTo>
                  <a:lnTo>
                    <a:pt x="834" y="0"/>
                  </a:lnTo>
                  <a:lnTo>
                    <a:pt x="841" y="1"/>
                  </a:lnTo>
                  <a:lnTo>
                    <a:pt x="848" y="1"/>
                  </a:lnTo>
                  <a:lnTo>
                    <a:pt x="854" y="2"/>
                  </a:lnTo>
                  <a:lnTo>
                    <a:pt x="862" y="5"/>
                  </a:lnTo>
                  <a:lnTo>
                    <a:pt x="869" y="7"/>
                  </a:lnTo>
                  <a:lnTo>
                    <a:pt x="874" y="11"/>
                  </a:lnTo>
                  <a:lnTo>
                    <a:pt x="880" y="15"/>
                  </a:lnTo>
                  <a:lnTo>
                    <a:pt x="885" y="20"/>
                  </a:lnTo>
                  <a:lnTo>
                    <a:pt x="889" y="24"/>
                  </a:lnTo>
                  <a:lnTo>
                    <a:pt x="895" y="30"/>
                  </a:lnTo>
                  <a:lnTo>
                    <a:pt x="900" y="36"/>
                  </a:lnTo>
                  <a:lnTo>
                    <a:pt x="927" y="80"/>
                  </a:lnTo>
                  <a:lnTo>
                    <a:pt x="943" y="134"/>
                  </a:lnTo>
                  <a:lnTo>
                    <a:pt x="954" y="189"/>
                  </a:lnTo>
                  <a:lnTo>
                    <a:pt x="961" y="244"/>
                  </a:lnTo>
                  <a:lnTo>
                    <a:pt x="965" y="300"/>
                  </a:lnTo>
                  <a:lnTo>
                    <a:pt x="971" y="355"/>
                  </a:lnTo>
                  <a:lnTo>
                    <a:pt x="980" y="409"/>
                  </a:lnTo>
                  <a:lnTo>
                    <a:pt x="994" y="463"/>
                  </a:lnTo>
                  <a:lnTo>
                    <a:pt x="1015" y="516"/>
                  </a:lnTo>
                  <a:lnTo>
                    <a:pt x="1021" y="554"/>
                  </a:lnTo>
                  <a:lnTo>
                    <a:pt x="1018" y="593"/>
                  </a:lnTo>
                  <a:lnTo>
                    <a:pt x="1017" y="633"/>
                  </a:lnTo>
                  <a:lnTo>
                    <a:pt x="1025" y="671"/>
                  </a:lnTo>
                  <a:lnTo>
                    <a:pt x="1025" y="717"/>
                  </a:lnTo>
                  <a:lnTo>
                    <a:pt x="1030" y="762"/>
                  </a:lnTo>
                  <a:lnTo>
                    <a:pt x="1038" y="805"/>
                  </a:lnTo>
                  <a:lnTo>
                    <a:pt x="1046" y="849"/>
                  </a:lnTo>
                  <a:lnTo>
                    <a:pt x="1061" y="888"/>
                  </a:lnTo>
                  <a:lnTo>
                    <a:pt x="1079" y="926"/>
                  </a:lnTo>
                  <a:lnTo>
                    <a:pt x="1098" y="966"/>
                  </a:lnTo>
                  <a:lnTo>
                    <a:pt x="1114" y="1005"/>
                  </a:lnTo>
                  <a:lnTo>
                    <a:pt x="1125" y="1045"/>
                  </a:lnTo>
                  <a:lnTo>
                    <a:pt x="1130" y="1085"/>
                  </a:lnTo>
                  <a:lnTo>
                    <a:pt x="1125" y="1126"/>
                  </a:lnTo>
                  <a:lnTo>
                    <a:pt x="1108" y="1168"/>
                  </a:lnTo>
                  <a:lnTo>
                    <a:pt x="1119" y="1196"/>
                  </a:lnTo>
                  <a:lnTo>
                    <a:pt x="1123" y="1226"/>
                  </a:lnTo>
                  <a:lnTo>
                    <a:pt x="1123" y="1256"/>
                  </a:lnTo>
                  <a:lnTo>
                    <a:pt x="1120" y="1287"/>
                  </a:lnTo>
                  <a:lnTo>
                    <a:pt x="1115" y="1319"/>
                  </a:lnTo>
                  <a:lnTo>
                    <a:pt x="1109" y="1350"/>
                  </a:lnTo>
                  <a:lnTo>
                    <a:pt x="1105" y="1383"/>
                  </a:lnTo>
                  <a:lnTo>
                    <a:pt x="1102" y="1414"/>
                  </a:lnTo>
                  <a:lnTo>
                    <a:pt x="1102" y="1453"/>
                  </a:lnTo>
                  <a:lnTo>
                    <a:pt x="1104" y="1494"/>
                  </a:lnTo>
                  <a:lnTo>
                    <a:pt x="1105" y="1537"/>
                  </a:lnTo>
                  <a:lnTo>
                    <a:pt x="1104" y="1578"/>
                  </a:lnTo>
                  <a:lnTo>
                    <a:pt x="1100" y="1620"/>
                  </a:lnTo>
                  <a:lnTo>
                    <a:pt x="1092" y="1659"/>
                  </a:lnTo>
                  <a:lnTo>
                    <a:pt x="1077" y="1697"/>
                  </a:lnTo>
                  <a:lnTo>
                    <a:pt x="1054" y="1730"/>
                  </a:lnTo>
                  <a:lnTo>
                    <a:pt x="1044" y="1742"/>
                  </a:lnTo>
                  <a:lnTo>
                    <a:pt x="1034" y="1752"/>
                  </a:lnTo>
                  <a:lnTo>
                    <a:pt x="1023" y="1763"/>
                  </a:lnTo>
                  <a:lnTo>
                    <a:pt x="1013" y="1772"/>
                  </a:lnTo>
                  <a:lnTo>
                    <a:pt x="1002" y="1781"/>
                  </a:lnTo>
                  <a:lnTo>
                    <a:pt x="991" y="1790"/>
                  </a:lnTo>
                  <a:lnTo>
                    <a:pt x="979" y="1801"/>
                  </a:lnTo>
                  <a:lnTo>
                    <a:pt x="966" y="1810"/>
                  </a:lnTo>
                  <a:lnTo>
                    <a:pt x="955" y="1841"/>
                  </a:lnTo>
                  <a:lnTo>
                    <a:pt x="943" y="1873"/>
                  </a:lnTo>
                  <a:lnTo>
                    <a:pt x="928" y="1903"/>
                  </a:lnTo>
                  <a:lnTo>
                    <a:pt x="911" y="1932"/>
                  </a:lnTo>
                  <a:lnTo>
                    <a:pt x="892" y="1959"/>
                  </a:lnTo>
                  <a:lnTo>
                    <a:pt x="869" y="1982"/>
                  </a:lnTo>
                  <a:lnTo>
                    <a:pt x="841" y="2001"/>
                  </a:lnTo>
                  <a:lnTo>
                    <a:pt x="810" y="2016"/>
                  </a:lnTo>
                  <a:lnTo>
                    <a:pt x="799" y="2048"/>
                  </a:lnTo>
                  <a:lnTo>
                    <a:pt x="793" y="2077"/>
                  </a:lnTo>
                  <a:lnTo>
                    <a:pt x="786" y="2105"/>
                  </a:lnTo>
                  <a:lnTo>
                    <a:pt x="781" y="2133"/>
                  </a:lnTo>
                  <a:lnTo>
                    <a:pt x="778" y="2160"/>
                  </a:lnTo>
                  <a:lnTo>
                    <a:pt x="774" y="2191"/>
                  </a:lnTo>
                  <a:lnTo>
                    <a:pt x="771" y="2225"/>
                  </a:lnTo>
                  <a:lnTo>
                    <a:pt x="766" y="2264"/>
                  </a:lnTo>
                  <a:lnTo>
                    <a:pt x="696" y="22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2"/>
            <p:cNvSpPr>
              <a:spLocks/>
            </p:cNvSpPr>
            <p:nvPr/>
          </p:nvSpPr>
          <p:spPr bwMode="auto">
            <a:xfrm>
              <a:off x="4492" y="2156"/>
              <a:ext cx="139" cy="538"/>
            </a:xfrm>
            <a:custGeom>
              <a:avLst/>
              <a:gdLst>
                <a:gd name="T0" fmla="*/ 95 w 278"/>
                <a:gd name="T1" fmla="*/ 29 h 1076"/>
                <a:gd name="T2" fmla="*/ 113 w 278"/>
                <a:gd name="T3" fmla="*/ 81 h 1076"/>
                <a:gd name="T4" fmla="*/ 131 w 278"/>
                <a:gd name="T5" fmla="*/ 204 h 1076"/>
                <a:gd name="T6" fmla="*/ 140 w 278"/>
                <a:gd name="T7" fmla="*/ 331 h 1076"/>
                <a:gd name="T8" fmla="*/ 157 w 278"/>
                <a:gd name="T9" fmla="*/ 423 h 1076"/>
                <a:gd name="T10" fmla="*/ 174 w 278"/>
                <a:gd name="T11" fmla="*/ 499 h 1076"/>
                <a:gd name="T12" fmla="*/ 179 w 278"/>
                <a:gd name="T13" fmla="*/ 579 h 1076"/>
                <a:gd name="T14" fmla="*/ 188 w 278"/>
                <a:gd name="T15" fmla="*/ 633 h 1076"/>
                <a:gd name="T16" fmla="*/ 202 w 278"/>
                <a:gd name="T17" fmla="*/ 738 h 1076"/>
                <a:gd name="T18" fmla="*/ 235 w 278"/>
                <a:gd name="T19" fmla="*/ 863 h 1076"/>
                <a:gd name="T20" fmla="*/ 278 w 278"/>
                <a:gd name="T21" fmla="*/ 987 h 1076"/>
                <a:gd name="T22" fmla="*/ 275 w 278"/>
                <a:gd name="T23" fmla="*/ 1054 h 1076"/>
                <a:gd name="T24" fmla="*/ 239 w 278"/>
                <a:gd name="T25" fmla="*/ 1061 h 1076"/>
                <a:gd name="T26" fmla="*/ 185 w 278"/>
                <a:gd name="T27" fmla="*/ 1036 h 1076"/>
                <a:gd name="T28" fmla="*/ 131 w 278"/>
                <a:gd name="T29" fmla="*/ 1014 h 1076"/>
                <a:gd name="T30" fmla="*/ 149 w 278"/>
                <a:gd name="T31" fmla="*/ 992 h 1076"/>
                <a:gd name="T32" fmla="*/ 172 w 278"/>
                <a:gd name="T33" fmla="*/ 974 h 1076"/>
                <a:gd name="T34" fmla="*/ 196 w 278"/>
                <a:gd name="T35" fmla="*/ 962 h 1076"/>
                <a:gd name="T36" fmla="*/ 218 w 278"/>
                <a:gd name="T37" fmla="*/ 969 h 1076"/>
                <a:gd name="T38" fmla="*/ 234 w 278"/>
                <a:gd name="T39" fmla="*/ 967 h 1076"/>
                <a:gd name="T40" fmla="*/ 225 w 278"/>
                <a:gd name="T41" fmla="*/ 948 h 1076"/>
                <a:gd name="T42" fmla="*/ 206 w 278"/>
                <a:gd name="T43" fmla="*/ 938 h 1076"/>
                <a:gd name="T44" fmla="*/ 182 w 278"/>
                <a:gd name="T45" fmla="*/ 937 h 1076"/>
                <a:gd name="T46" fmla="*/ 136 w 278"/>
                <a:gd name="T47" fmla="*/ 959 h 1076"/>
                <a:gd name="T48" fmla="*/ 93 w 278"/>
                <a:gd name="T49" fmla="*/ 987 h 1076"/>
                <a:gd name="T50" fmla="*/ 60 w 278"/>
                <a:gd name="T51" fmla="*/ 965 h 1076"/>
                <a:gd name="T52" fmla="*/ 59 w 278"/>
                <a:gd name="T53" fmla="*/ 892 h 1076"/>
                <a:gd name="T54" fmla="*/ 40 w 278"/>
                <a:gd name="T55" fmla="*/ 824 h 1076"/>
                <a:gd name="T56" fmla="*/ 29 w 278"/>
                <a:gd name="T57" fmla="*/ 732 h 1076"/>
                <a:gd name="T58" fmla="*/ 45 w 278"/>
                <a:gd name="T59" fmla="*/ 657 h 1076"/>
                <a:gd name="T60" fmla="*/ 75 w 278"/>
                <a:gd name="T61" fmla="*/ 657 h 1076"/>
                <a:gd name="T62" fmla="*/ 98 w 278"/>
                <a:gd name="T63" fmla="*/ 651 h 1076"/>
                <a:gd name="T64" fmla="*/ 106 w 278"/>
                <a:gd name="T65" fmla="*/ 635 h 1076"/>
                <a:gd name="T66" fmla="*/ 93 w 278"/>
                <a:gd name="T67" fmla="*/ 622 h 1076"/>
                <a:gd name="T68" fmla="*/ 67 w 278"/>
                <a:gd name="T69" fmla="*/ 626 h 1076"/>
                <a:gd name="T70" fmla="*/ 42 w 278"/>
                <a:gd name="T71" fmla="*/ 625 h 1076"/>
                <a:gd name="T72" fmla="*/ 33 w 278"/>
                <a:gd name="T73" fmla="*/ 607 h 1076"/>
                <a:gd name="T74" fmla="*/ 34 w 278"/>
                <a:gd name="T75" fmla="*/ 588 h 1076"/>
                <a:gd name="T76" fmla="*/ 70 w 278"/>
                <a:gd name="T77" fmla="*/ 591 h 1076"/>
                <a:gd name="T78" fmla="*/ 104 w 278"/>
                <a:gd name="T79" fmla="*/ 584 h 1076"/>
                <a:gd name="T80" fmla="*/ 97 w 278"/>
                <a:gd name="T81" fmla="*/ 567 h 1076"/>
                <a:gd name="T82" fmla="*/ 71 w 278"/>
                <a:gd name="T83" fmla="*/ 565 h 1076"/>
                <a:gd name="T84" fmla="*/ 45 w 278"/>
                <a:gd name="T85" fmla="*/ 559 h 1076"/>
                <a:gd name="T86" fmla="*/ 22 w 278"/>
                <a:gd name="T87" fmla="*/ 450 h 1076"/>
                <a:gd name="T88" fmla="*/ 32 w 278"/>
                <a:gd name="T89" fmla="*/ 307 h 1076"/>
                <a:gd name="T90" fmla="*/ 56 w 278"/>
                <a:gd name="T91" fmla="*/ 301 h 1076"/>
                <a:gd name="T92" fmla="*/ 79 w 278"/>
                <a:gd name="T93" fmla="*/ 295 h 1076"/>
                <a:gd name="T94" fmla="*/ 79 w 278"/>
                <a:gd name="T95" fmla="*/ 287 h 1076"/>
                <a:gd name="T96" fmla="*/ 50 w 278"/>
                <a:gd name="T97" fmla="*/ 281 h 1076"/>
                <a:gd name="T98" fmla="*/ 25 w 278"/>
                <a:gd name="T99" fmla="*/ 262 h 1076"/>
                <a:gd name="T100" fmla="*/ 0 w 278"/>
                <a:gd name="T101" fmla="*/ 121 h 1076"/>
                <a:gd name="T102" fmla="*/ 11 w 278"/>
                <a:gd name="T103" fmla="*/ 34 h 1076"/>
                <a:gd name="T104" fmla="*/ 38 w 278"/>
                <a:gd name="T105" fmla="*/ 2 h 1076"/>
                <a:gd name="T106" fmla="*/ 58 w 278"/>
                <a:gd name="T107" fmla="*/ 0 h 1076"/>
                <a:gd name="T108" fmla="*/ 73 w 278"/>
                <a:gd name="T109" fmla="*/ 5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8" h="1076">
                  <a:moveTo>
                    <a:pt x="78" y="7"/>
                  </a:moveTo>
                  <a:lnTo>
                    <a:pt x="88" y="18"/>
                  </a:lnTo>
                  <a:lnTo>
                    <a:pt x="95" y="29"/>
                  </a:lnTo>
                  <a:lnTo>
                    <a:pt x="98" y="38"/>
                  </a:lnTo>
                  <a:lnTo>
                    <a:pt x="100" y="42"/>
                  </a:lnTo>
                  <a:lnTo>
                    <a:pt x="113" y="81"/>
                  </a:lnTo>
                  <a:lnTo>
                    <a:pt x="121" y="121"/>
                  </a:lnTo>
                  <a:lnTo>
                    <a:pt x="127" y="163"/>
                  </a:lnTo>
                  <a:lnTo>
                    <a:pt x="131" y="204"/>
                  </a:lnTo>
                  <a:lnTo>
                    <a:pt x="133" y="247"/>
                  </a:lnTo>
                  <a:lnTo>
                    <a:pt x="135" y="290"/>
                  </a:lnTo>
                  <a:lnTo>
                    <a:pt x="140" y="331"/>
                  </a:lnTo>
                  <a:lnTo>
                    <a:pt x="147" y="371"/>
                  </a:lnTo>
                  <a:lnTo>
                    <a:pt x="151" y="397"/>
                  </a:lnTo>
                  <a:lnTo>
                    <a:pt x="157" y="423"/>
                  </a:lnTo>
                  <a:lnTo>
                    <a:pt x="164" y="449"/>
                  </a:lnTo>
                  <a:lnTo>
                    <a:pt x="170" y="474"/>
                  </a:lnTo>
                  <a:lnTo>
                    <a:pt x="174" y="499"/>
                  </a:lnTo>
                  <a:lnTo>
                    <a:pt x="179" y="526"/>
                  </a:lnTo>
                  <a:lnTo>
                    <a:pt x="180" y="552"/>
                  </a:lnTo>
                  <a:lnTo>
                    <a:pt x="179" y="579"/>
                  </a:lnTo>
                  <a:lnTo>
                    <a:pt x="184" y="597"/>
                  </a:lnTo>
                  <a:lnTo>
                    <a:pt x="187" y="614"/>
                  </a:lnTo>
                  <a:lnTo>
                    <a:pt x="188" y="633"/>
                  </a:lnTo>
                  <a:lnTo>
                    <a:pt x="187" y="652"/>
                  </a:lnTo>
                  <a:lnTo>
                    <a:pt x="194" y="695"/>
                  </a:lnTo>
                  <a:lnTo>
                    <a:pt x="202" y="738"/>
                  </a:lnTo>
                  <a:lnTo>
                    <a:pt x="212" y="779"/>
                  </a:lnTo>
                  <a:lnTo>
                    <a:pt x="223" y="822"/>
                  </a:lnTo>
                  <a:lnTo>
                    <a:pt x="235" y="863"/>
                  </a:lnTo>
                  <a:lnTo>
                    <a:pt x="248" y="905"/>
                  </a:lnTo>
                  <a:lnTo>
                    <a:pt x="263" y="946"/>
                  </a:lnTo>
                  <a:lnTo>
                    <a:pt x="278" y="987"/>
                  </a:lnTo>
                  <a:lnTo>
                    <a:pt x="277" y="1010"/>
                  </a:lnTo>
                  <a:lnTo>
                    <a:pt x="276" y="1031"/>
                  </a:lnTo>
                  <a:lnTo>
                    <a:pt x="275" y="1054"/>
                  </a:lnTo>
                  <a:lnTo>
                    <a:pt x="276" y="1076"/>
                  </a:lnTo>
                  <a:lnTo>
                    <a:pt x="257" y="1069"/>
                  </a:lnTo>
                  <a:lnTo>
                    <a:pt x="239" y="1061"/>
                  </a:lnTo>
                  <a:lnTo>
                    <a:pt x="222" y="1053"/>
                  </a:lnTo>
                  <a:lnTo>
                    <a:pt x="203" y="1045"/>
                  </a:lnTo>
                  <a:lnTo>
                    <a:pt x="185" y="1036"/>
                  </a:lnTo>
                  <a:lnTo>
                    <a:pt x="168" y="1029"/>
                  </a:lnTo>
                  <a:lnTo>
                    <a:pt x="149" y="1021"/>
                  </a:lnTo>
                  <a:lnTo>
                    <a:pt x="131" y="1014"/>
                  </a:lnTo>
                  <a:lnTo>
                    <a:pt x="136" y="1007"/>
                  </a:lnTo>
                  <a:lnTo>
                    <a:pt x="142" y="999"/>
                  </a:lnTo>
                  <a:lnTo>
                    <a:pt x="149" y="992"/>
                  </a:lnTo>
                  <a:lnTo>
                    <a:pt x="157" y="985"/>
                  </a:lnTo>
                  <a:lnTo>
                    <a:pt x="164" y="980"/>
                  </a:lnTo>
                  <a:lnTo>
                    <a:pt x="172" y="974"/>
                  </a:lnTo>
                  <a:lnTo>
                    <a:pt x="180" y="968"/>
                  </a:lnTo>
                  <a:lnTo>
                    <a:pt x="188" y="963"/>
                  </a:lnTo>
                  <a:lnTo>
                    <a:pt x="196" y="962"/>
                  </a:lnTo>
                  <a:lnTo>
                    <a:pt x="204" y="963"/>
                  </a:lnTo>
                  <a:lnTo>
                    <a:pt x="211" y="966"/>
                  </a:lnTo>
                  <a:lnTo>
                    <a:pt x="218" y="969"/>
                  </a:lnTo>
                  <a:lnTo>
                    <a:pt x="225" y="972"/>
                  </a:lnTo>
                  <a:lnTo>
                    <a:pt x="231" y="970"/>
                  </a:lnTo>
                  <a:lnTo>
                    <a:pt x="234" y="967"/>
                  </a:lnTo>
                  <a:lnTo>
                    <a:pt x="238" y="957"/>
                  </a:lnTo>
                  <a:lnTo>
                    <a:pt x="232" y="953"/>
                  </a:lnTo>
                  <a:lnTo>
                    <a:pt x="225" y="948"/>
                  </a:lnTo>
                  <a:lnTo>
                    <a:pt x="219" y="945"/>
                  </a:lnTo>
                  <a:lnTo>
                    <a:pt x="212" y="942"/>
                  </a:lnTo>
                  <a:lnTo>
                    <a:pt x="206" y="938"/>
                  </a:lnTo>
                  <a:lnTo>
                    <a:pt x="199" y="937"/>
                  </a:lnTo>
                  <a:lnTo>
                    <a:pt x="191" y="936"/>
                  </a:lnTo>
                  <a:lnTo>
                    <a:pt x="182" y="937"/>
                  </a:lnTo>
                  <a:lnTo>
                    <a:pt x="165" y="940"/>
                  </a:lnTo>
                  <a:lnTo>
                    <a:pt x="150" y="948"/>
                  </a:lnTo>
                  <a:lnTo>
                    <a:pt x="136" y="959"/>
                  </a:lnTo>
                  <a:lnTo>
                    <a:pt x="123" y="969"/>
                  </a:lnTo>
                  <a:lnTo>
                    <a:pt x="109" y="980"/>
                  </a:lnTo>
                  <a:lnTo>
                    <a:pt x="93" y="987"/>
                  </a:lnTo>
                  <a:lnTo>
                    <a:pt x="76" y="991"/>
                  </a:lnTo>
                  <a:lnTo>
                    <a:pt x="57" y="989"/>
                  </a:lnTo>
                  <a:lnTo>
                    <a:pt x="60" y="965"/>
                  </a:lnTo>
                  <a:lnTo>
                    <a:pt x="62" y="940"/>
                  </a:lnTo>
                  <a:lnTo>
                    <a:pt x="62" y="916"/>
                  </a:lnTo>
                  <a:lnTo>
                    <a:pt x="59" y="892"/>
                  </a:lnTo>
                  <a:lnTo>
                    <a:pt x="56" y="869"/>
                  </a:lnTo>
                  <a:lnTo>
                    <a:pt x="49" y="846"/>
                  </a:lnTo>
                  <a:lnTo>
                    <a:pt x="40" y="824"/>
                  </a:lnTo>
                  <a:lnTo>
                    <a:pt x="27" y="803"/>
                  </a:lnTo>
                  <a:lnTo>
                    <a:pt x="27" y="769"/>
                  </a:lnTo>
                  <a:lnTo>
                    <a:pt x="29" y="732"/>
                  </a:lnTo>
                  <a:lnTo>
                    <a:pt x="33" y="695"/>
                  </a:lnTo>
                  <a:lnTo>
                    <a:pt x="34" y="658"/>
                  </a:lnTo>
                  <a:lnTo>
                    <a:pt x="45" y="657"/>
                  </a:lnTo>
                  <a:lnTo>
                    <a:pt x="56" y="657"/>
                  </a:lnTo>
                  <a:lnTo>
                    <a:pt x="66" y="657"/>
                  </a:lnTo>
                  <a:lnTo>
                    <a:pt x="75" y="657"/>
                  </a:lnTo>
                  <a:lnTo>
                    <a:pt x="83" y="656"/>
                  </a:lnTo>
                  <a:lnTo>
                    <a:pt x="91" y="655"/>
                  </a:lnTo>
                  <a:lnTo>
                    <a:pt x="98" y="651"/>
                  </a:lnTo>
                  <a:lnTo>
                    <a:pt x="104" y="648"/>
                  </a:lnTo>
                  <a:lnTo>
                    <a:pt x="105" y="642"/>
                  </a:lnTo>
                  <a:lnTo>
                    <a:pt x="106" y="635"/>
                  </a:lnTo>
                  <a:lnTo>
                    <a:pt x="105" y="628"/>
                  </a:lnTo>
                  <a:lnTo>
                    <a:pt x="101" y="622"/>
                  </a:lnTo>
                  <a:lnTo>
                    <a:pt x="93" y="622"/>
                  </a:lnTo>
                  <a:lnTo>
                    <a:pt x="85" y="624"/>
                  </a:lnTo>
                  <a:lnTo>
                    <a:pt x="76" y="625"/>
                  </a:lnTo>
                  <a:lnTo>
                    <a:pt x="67" y="626"/>
                  </a:lnTo>
                  <a:lnTo>
                    <a:pt x="58" y="627"/>
                  </a:lnTo>
                  <a:lnTo>
                    <a:pt x="50" y="627"/>
                  </a:lnTo>
                  <a:lnTo>
                    <a:pt x="42" y="625"/>
                  </a:lnTo>
                  <a:lnTo>
                    <a:pt x="34" y="621"/>
                  </a:lnTo>
                  <a:lnTo>
                    <a:pt x="34" y="617"/>
                  </a:lnTo>
                  <a:lnTo>
                    <a:pt x="33" y="607"/>
                  </a:lnTo>
                  <a:lnTo>
                    <a:pt x="30" y="597"/>
                  </a:lnTo>
                  <a:lnTo>
                    <a:pt x="27" y="590"/>
                  </a:lnTo>
                  <a:lnTo>
                    <a:pt x="34" y="588"/>
                  </a:lnTo>
                  <a:lnTo>
                    <a:pt x="44" y="588"/>
                  </a:lnTo>
                  <a:lnTo>
                    <a:pt x="57" y="589"/>
                  </a:lnTo>
                  <a:lnTo>
                    <a:pt x="70" y="591"/>
                  </a:lnTo>
                  <a:lnTo>
                    <a:pt x="82" y="591"/>
                  </a:lnTo>
                  <a:lnTo>
                    <a:pt x="94" y="590"/>
                  </a:lnTo>
                  <a:lnTo>
                    <a:pt x="104" y="584"/>
                  </a:lnTo>
                  <a:lnTo>
                    <a:pt x="110" y="574"/>
                  </a:lnTo>
                  <a:lnTo>
                    <a:pt x="104" y="569"/>
                  </a:lnTo>
                  <a:lnTo>
                    <a:pt x="97" y="567"/>
                  </a:lnTo>
                  <a:lnTo>
                    <a:pt x="89" y="566"/>
                  </a:lnTo>
                  <a:lnTo>
                    <a:pt x="80" y="565"/>
                  </a:lnTo>
                  <a:lnTo>
                    <a:pt x="71" y="565"/>
                  </a:lnTo>
                  <a:lnTo>
                    <a:pt x="63" y="565"/>
                  </a:lnTo>
                  <a:lnTo>
                    <a:pt x="53" y="563"/>
                  </a:lnTo>
                  <a:lnTo>
                    <a:pt x="45" y="559"/>
                  </a:lnTo>
                  <a:lnTo>
                    <a:pt x="32" y="525"/>
                  </a:lnTo>
                  <a:lnTo>
                    <a:pt x="26" y="488"/>
                  </a:lnTo>
                  <a:lnTo>
                    <a:pt x="22" y="450"/>
                  </a:lnTo>
                  <a:lnTo>
                    <a:pt x="18" y="413"/>
                  </a:lnTo>
                  <a:lnTo>
                    <a:pt x="23" y="309"/>
                  </a:lnTo>
                  <a:lnTo>
                    <a:pt x="32" y="307"/>
                  </a:lnTo>
                  <a:lnTo>
                    <a:pt x="40" y="305"/>
                  </a:lnTo>
                  <a:lnTo>
                    <a:pt x="48" y="303"/>
                  </a:lnTo>
                  <a:lnTo>
                    <a:pt x="56" y="301"/>
                  </a:lnTo>
                  <a:lnTo>
                    <a:pt x="64" y="300"/>
                  </a:lnTo>
                  <a:lnTo>
                    <a:pt x="72" y="298"/>
                  </a:lnTo>
                  <a:lnTo>
                    <a:pt x="79" y="295"/>
                  </a:lnTo>
                  <a:lnTo>
                    <a:pt x="87" y="291"/>
                  </a:lnTo>
                  <a:lnTo>
                    <a:pt x="85" y="288"/>
                  </a:lnTo>
                  <a:lnTo>
                    <a:pt x="79" y="287"/>
                  </a:lnTo>
                  <a:lnTo>
                    <a:pt x="71" y="286"/>
                  </a:lnTo>
                  <a:lnTo>
                    <a:pt x="60" y="285"/>
                  </a:lnTo>
                  <a:lnTo>
                    <a:pt x="50" y="281"/>
                  </a:lnTo>
                  <a:lnTo>
                    <a:pt x="40" y="278"/>
                  </a:lnTo>
                  <a:lnTo>
                    <a:pt x="30" y="271"/>
                  </a:lnTo>
                  <a:lnTo>
                    <a:pt x="25" y="262"/>
                  </a:lnTo>
                  <a:lnTo>
                    <a:pt x="11" y="216"/>
                  </a:lnTo>
                  <a:lnTo>
                    <a:pt x="3" y="170"/>
                  </a:lnTo>
                  <a:lnTo>
                    <a:pt x="0" y="121"/>
                  </a:lnTo>
                  <a:lnTo>
                    <a:pt x="3" y="71"/>
                  </a:lnTo>
                  <a:lnTo>
                    <a:pt x="5" y="52"/>
                  </a:lnTo>
                  <a:lnTo>
                    <a:pt x="11" y="34"/>
                  </a:lnTo>
                  <a:lnTo>
                    <a:pt x="19" y="18"/>
                  </a:lnTo>
                  <a:lnTo>
                    <a:pt x="30" y="4"/>
                  </a:lnTo>
                  <a:lnTo>
                    <a:pt x="38" y="2"/>
                  </a:lnTo>
                  <a:lnTo>
                    <a:pt x="45" y="0"/>
                  </a:lnTo>
                  <a:lnTo>
                    <a:pt x="52" y="0"/>
                  </a:lnTo>
                  <a:lnTo>
                    <a:pt x="58" y="0"/>
                  </a:lnTo>
                  <a:lnTo>
                    <a:pt x="64" y="2"/>
                  </a:lnTo>
                  <a:lnTo>
                    <a:pt x="68" y="3"/>
                  </a:lnTo>
                  <a:lnTo>
                    <a:pt x="73" y="5"/>
                  </a:lnTo>
                  <a:lnTo>
                    <a:pt x="78" y="7"/>
                  </a:lnTo>
                  <a:close/>
                </a:path>
              </a:pathLst>
            </a:custGeom>
            <a:solidFill>
              <a:srgbClr val="E2BF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3"/>
            <p:cNvSpPr>
              <a:spLocks/>
            </p:cNvSpPr>
            <p:nvPr/>
          </p:nvSpPr>
          <p:spPr bwMode="auto">
            <a:xfrm>
              <a:off x="4377" y="2546"/>
              <a:ext cx="124" cy="237"/>
            </a:xfrm>
            <a:custGeom>
              <a:avLst/>
              <a:gdLst>
                <a:gd name="T0" fmla="*/ 245 w 249"/>
                <a:gd name="T1" fmla="*/ 116 h 475"/>
                <a:gd name="T2" fmla="*/ 247 w 249"/>
                <a:gd name="T3" fmla="*/ 135 h 475"/>
                <a:gd name="T4" fmla="*/ 249 w 249"/>
                <a:gd name="T5" fmla="*/ 152 h 475"/>
                <a:gd name="T6" fmla="*/ 249 w 249"/>
                <a:gd name="T7" fmla="*/ 171 h 475"/>
                <a:gd name="T8" fmla="*/ 244 w 249"/>
                <a:gd name="T9" fmla="*/ 190 h 475"/>
                <a:gd name="T10" fmla="*/ 234 w 249"/>
                <a:gd name="T11" fmla="*/ 186 h 475"/>
                <a:gd name="T12" fmla="*/ 224 w 249"/>
                <a:gd name="T13" fmla="*/ 180 h 475"/>
                <a:gd name="T14" fmla="*/ 214 w 249"/>
                <a:gd name="T15" fmla="*/ 174 h 475"/>
                <a:gd name="T16" fmla="*/ 204 w 249"/>
                <a:gd name="T17" fmla="*/ 167 h 475"/>
                <a:gd name="T18" fmla="*/ 194 w 249"/>
                <a:gd name="T19" fmla="*/ 163 h 475"/>
                <a:gd name="T20" fmla="*/ 183 w 249"/>
                <a:gd name="T21" fmla="*/ 157 h 475"/>
                <a:gd name="T22" fmla="*/ 173 w 249"/>
                <a:gd name="T23" fmla="*/ 152 h 475"/>
                <a:gd name="T24" fmla="*/ 161 w 249"/>
                <a:gd name="T25" fmla="*/ 149 h 475"/>
                <a:gd name="T26" fmla="*/ 149 w 249"/>
                <a:gd name="T27" fmla="*/ 156 h 475"/>
                <a:gd name="T28" fmla="*/ 135 w 249"/>
                <a:gd name="T29" fmla="*/ 164 h 475"/>
                <a:gd name="T30" fmla="*/ 122 w 249"/>
                <a:gd name="T31" fmla="*/ 172 h 475"/>
                <a:gd name="T32" fmla="*/ 109 w 249"/>
                <a:gd name="T33" fmla="*/ 181 h 475"/>
                <a:gd name="T34" fmla="*/ 98 w 249"/>
                <a:gd name="T35" fmla="*/ 191 h 475"/>
                <a:gd name="T36" fmla="*/ 88 w 249"/>
                <a:gd name="T37" fmla="*/ 203 h 475"/>
                <a:gd name="T38" fmla="*/ 80 w 249"/>
                <a:gd name="T39" fmla="*/ 214 h 475"/>
                <a:gd name="T40" fmla="*/ 73 w 249"/>
                <a:gd name="T41" fmla="*/ 228 h 475"/>
                <a:gd name="T42" fmla="*/ 65 w 249"/>
                <a:gd name="T43" fmla="*/ 262 h 475"/>
                <a:gd name="T44" fmla="*/ 63 w 249"/>
                <a:gd name="T45" fmla="*/ 295 h 475"/>
                <a:gd name="T46" fmla="*/ 67 w 249"/>
                <a:gd name="T47" fmla="*/ 327 h 475"/>
                <a:gd name="T48" fmla="*/ 75 w 249"/>
                <a:gd name="T49" fmla="*/ 358 h 475"/>
                <a:gd name="T50" fmla="*/ 85 w 249"/>
                <a:gd name="T51" fmla="*/ 390 h 475"/>
                <a:gd name="T52" fmla="*/ 99 w 249"/>
                <a:gd name="T53" fmla="*/ 418 h 475"/>
                <a:gd name="T54" fmla="*/ 115 w 249"/>
                <a:gd name="T55" fmla="*/ 447 h 475"/>
                <a:gd name="T56" fmla="*/ 131 w 249"/>
                <a:gd name="T57" fmla="*/ 474 h 475"/>
                <a:gd name="T58" fmla="*/ 126 w 249"/>
                <a:gd name="T59" fmla="*/ 475 h 475"/>
                <a:gd name="T60" fmla="*/ 119 w 249"/>
                <a:gd name="T61" fmla="*/ 475 h 475"/>
                <a:gd name="T62" fmla="*/ 113 w 249"/>
                <a:gd name="T63" fmla="*/ 475 h 475"/>
                <a:gd name="T64" fmla="*/ 107 w 249"/>
                <a:gd name="T65" fmla="*/ 474 h 475"/>
                <a:gd name="T66" fmla="*/ 101 w 249"/>
                <a:gd name="T67" fmla="*/ 472 h 475"/>
                <a:gd name="T68" fmla="*/ 97 w 249"/>
                <a:gd name="T69" fmla="*/ 471 h 475"/>
                <a:gd name="T70" fmla="*/ 91 w 249"/>
                <a:gd name="T71" fmla="*/ 469 h 475"/>
                <a:gd name="T72" fmla="*/ 85 w 249"/>
                <a:gd name="T73" fmla="*/ 467 h 475"/>
                <a:gd name="T74" fmla="*/ 69 w 249"/>
                <a:gd name="T75" fmla="*/ 422 h 475"/>
                <a:gd name="T76" fmla="*/ 20 w 249"/>
                <a:gd name="T77" fmla="*/ 129 h 475"/>
                <a:gd name="T78" fmla="*/ 16 w 249"/>
                <a:gd name="T79" fmla="*/ 116 h 475"/>
                <a:gd name="T80" fmla="*/ 12 w 249"/>
                <a:gd name="T81" fmla="*/ 105 h 475"/>
                <a:gd name="T82" fmla="*/ 7 w 249"/>
                <a:gd name="T83" fmla="*/ 92 h 475"/>
                <a:gd name="T84" fmla="*/ 0 w 249"/>
                <a:gd name="T85" fmla="*/ 81 h 475"/>
                <a:gd name="T86" fmla="*/ 8 w 249"/>
                <a:gd name="T87" fmla="*/ 67 h 475"/>
                <a:gd name="T88" fmla="*/ 17 w 249"/>
                <a:gd name="T89" fmla="*/ 53 h 475"/>
                <a:gd name="T90" fmla="*/ 28 w 249"/>
                <a:gd name="T91" fmla="*/ 39 h 475"/>
                <a:gd name="T92" fmla="*/ 39 w 249"/>
                <a:gd name="T93" fmla="*/ 28 h 475"/>
                <a:gd name="T94" fmla="*/ 52 w 249"/>
                <a:gd name="T95" fmla="*/ 16 h 475"/>
                <a:gd name="T96" fmla="*/ 67 w 249"/>
                <a:gd name="T97" fmla="*/ 8 h 475"/>
                <a:gd name="T98" fmla="*/ 82 w 249"/>
                <a:gd name="T99" fmla="*/ 2 h 475"/>
                <a:gd name="T100" fmla="*/ 98 w 249"/>
                <a:gd name="T101" fmla="*/ 0 h 475"/>
                <a:gd name="T102" fmla="*/ 122 w 249"/>
                <a:gd name="T103" fmla="*/ 2 h 475"/>
                <a:gd name="T104" fmla="*/ 146 w 249"/>
                <a:gd name="T105" fmla="*/ 9 h 475"/>
                <a:gd name="T106" fmla="*/ 169 w 249"/>
                <a:gd name="T107" fmla="*/ 20 h 475"/>
                <a:gd name="T108" fmla="*/ 191 w 249"/>
                <a:gd name="T109" fmla="*/ 34 h 475"/>
                <a:gd name="T110" fmla="*/ 210 w 249"/>
                <a:gd name="T111" fmla="*/ 51 h 475"/>
                <a:gd name="T112" fmla="*/ 226 w 249"/>
                <a:gd name="T113" fmla="*/ 70 h 475"/>
                <a:gd name="T114" fmla="*/ 237 w 249"/>
                <a:gd name="T115" fmla="*/ 92 h 475"/>
                <a:gd name="T116" fmla="*/ 245 w 249"/>
                <a:gd name="T117" fmla="*/ 116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9" h="475">
                  <a:moveTo>
                    <a:pt x="245" y="116"/>
                  </a:moveTo>
                  <a:lnTo>
                    <a:pt x="247" y="135"/>
                  </a:lnTo>
                  <a:lnTo>
                    <a:pt x="249" y="152"/>
                  </a:lnTo>
                  <a:lnTo>
                    <a:pt x="249" y="171"/>
                  </a:lnTo>
                  <a:lnTo>
                    <a:pt x="244" y="190"/>
                  </a:lnTo>
                  <a:lnTo>
                    <a:pt x="234" y="186"/>
                  </a:lnTo>
                  <a:lnTo>
                    <a:pt x="224" y="180"/>
                  </a:lnTo>
                  <a:lnTo>
                    <a:pt x="214" y="174"/>
                  </a:lnTo>
                  <a:lnTo>
                    <a:pt x="204" y="167"/>
                  </a:lnTo>
                  <a:lnTo>
                    <a:pt x="194" y="163"/>
                  </a:lnTo>
                  <a:lnTo>
                    <a:pt x="183" y="157"/>
                  </a:lnTo>
                  <a:lnTo>
                    <a:pt x="173" y="152"/>
                  </a:lnTo>
                  <a:lnTo>
                    <a:pt x="161" y="149"/>
                  </a:lnTo>
                  <a:lnTo>
                    <a:pt x="149" y="156"/>
                  </a:lnTo>
                  <a:lnTo>
                    <a:pt x="135" y="164"/>
                  </a:lnTo>
                  <a:lnTo>
                    <a:pt x="122" y="172"/>
                  </a:lnTo>
                  <a:lnTo>
                    <a:pt x="109" y="181"/>
                  </a:lnTo>
                  <a:lnTo>
                    <a:pt x="98" y="191"/>
                  </a:lnTo>
                  <a:lnTo>
                    <a:pt x="88" y="203"/>
                  </a:lnTo>
                  <a:lnTo>
                    <a:pt x="80" y="214"/>
                  </a:lnTo>
                  <a:lnTo>
                    <a:pt x="73" y="228"/>
                  </a:lnTo>
                  <a:lnTo>
                    <a:pt x="65" y="262"/>
                  </a:lnTo>
                  <a:lnTo>
                    <a:pt x="63" y="295"/>
                  </a:lnTo>
                  <a:lnTo>
                    <a:pt x="67" y="327"/>
                  </a:lnTo>
                  <a:lnTo>
                    <a:pt x="75" y="358"/>
                  </a:lnTo>
                  <a:lnTo>
                    <a:pt x="85" y="390"/>
                  </a:lnTo>
                  <a:lnTo>
                    <a:pt x="99" y="418"/>
                  </a:lnTo>
                  <a:lnTo>
                    <a:pt x="115" y="447"/>
                  </a:lnTo>
                  <a:lnTo>
                    <a:pt x="131" y="474"/>
                  </a:lnTo>
                  <a:lnTo>
                    <a:pt x="126" y="475"/>
                  </a:lnTo>
                  <a:lnTo>
                    <a:pt x="119" y="475"/>
                  </a:lnTo>
                  <a:lnTo>
                    <a:pt x="113" y="475"/>
                  </a:lnTo>
                  <a:lnTo>
                    <a:pt x="107" y="474"/>
                  </a:lnTo>
                  <a:lnTo>
                    <a:pt x="101" y="472"/>
                  </a:lnTo>
                  <a:lnTo>
                    <a:pt x="97" y="471"/>
                  </a:lnTo>
                  <a:lnTo>
                    <a:pt x="91" y="469"/>
                  </a:lnTo>
                  <a:lnTo>
                    <a:pt x="85" y="467"/>
                  </a:lnTo>
                  <a:lnTo>
                    <a:pt x="69" y="422"/>
                  </a:lnTo>
                  <a:lnTo>
                    <a:pt x="20" y="129"/>
                  </a:lnTo>
                  <a:lnTo>
                    <a:pt x="16" y="116"/>
                  </a:lnTo>
                  <a:lnTo>
                    <a:pt x="12" y="105"/>
                  </a:lnTo>
                  <a:lnTo>
                    <a:pt x="7" y="92"/>
                  </a:lnTo>
                  <a:lnTo>
                    <a:pt x="0" y="81"/>
                  </a:lnTo>
                  <a:lnTo>
                    <a:pt x="8" y="67"/>
                  </a:lnTo>
                  <a:lnTo>
                    <a:pt x="17" y="53"/>
                  </a:lnTo>
                  <a:lnTo>
                    <a:pt x="28" y="39"/>
                  </a:lnTo>
                  <a:lnTo>
                    <a:pt x="39" y="28"/>
                  </a:lnTo>
                  <a:lnTo>
                    <a:pt x="52" y="16"/>
                  </a:lnTo>
                  <a:lnTo>
                    <a:pt x="67" y="8"/>
                  </a:lnTo>
                  <a:lnTo>
                    <a:pt x="82" y="2"/>
                  </a:lnTo>
                  <a:lnTo>
                    <a:pt x="98" y="0"/>
                  </a:lnTo>
                  <a:lnTo>
                    <a:pt x="122" y="2"/>
                  </a:lnTo>
                  <a:lnTo>
                    <a:pt x="146" y="9"/>
                  </a:lnTo>
                  <a:lnTo>
                    <a:pt x="169" y="20"/>
                  </a:lnTo>
                  <a:lnTo>
                    <a:pt x="191" y="34"/>
                  </a:lnTo>
                  <a:lnTo>
                    <a:pt x="210" y="51"/>
                  </a:lnTo>
                  <a:lnTo>
                    <a:pt x="226" y="70"/>
                  </a:lnTo>
                  <a:lnTo>
                    <a:pt x="237" y="92"/>
                  </a:lnTo>
                  <a:lnTo>
                    <a:pt x="245" y="116"/>
                  </a:lnTo>
                  <a:close/>
                </a:path>
              </a:pathLst>
            </a:custGeom>
            <a:solidFill>
              <a:srgbClr val="E2BF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4"/>
            <p:cNvSpPr>
              <a:spLocks/>
            </p:cNvSpPr>
            <p:nvPr/>
          </p:nvSpPr>
          <p:spPr bwMode="auto">
            <a:xfrm>
              <a:off x="4250" y="2586"/>
              <a:ext cx="154" cy="254"/>
            </a:xfrm>
            <a:custGeom>
              <a:avLst/>
              <a:gdLst>
                <a:gd name="T0" fmla="*/ 230 w 307"/>
                <a:gd name="T1" fmla="*/ 59 h 508"/>
                <a:gd name="T2" fmla="*/ 247 w 307"/>
                <a:gd name="T3" fmla="*/ 105 h 508"/>
                <a:gd name="T4" fmla="*/ 283 w 307"/>
                <a:gd name="T5" fmla="*/ 335 h 508"/>
                <a:gd name="T6" fmla="*/ 287 w 307"/>
                <a:gd name="T7" fmla="*/ 357 h 508"/>
                <a:gd name="T8" fmla="*/ 291 w 307"/>
                <a:gd name="T9" fmla="*/ 378 h 508"/>
                <a:gd name="T10" fmla="*/ 298 w 307"/>
                <a:gd name="T11" fmla="*/ 398 h 508"/>
                <a:gd name="T12" fmla="*/ 307 w 307"/>
                <a:gd name="T13" fmla="*/ 417 h 508"/>
                <a:gd name="T14" fmla="*/ 303 w 307"/>
                <a:gd name="T15" fmla="*/ 432 h 508"/>
                <a:gd name="T16" fmla="*/ 296 w 307"/>
                <a:gd name="T17" fmla="*/ 446 h 508"/>
                <a:gd name="T18" fmla="*/ 289 w 307"/>
                <a:gd name="T19" fmla="*/ 459 h 508"/>
                <a:gd name="T20" fmla="*/ 280 w 307"/>
                <a:gd name="T21" fmla="*/ 473 h 508"/>
                <a:gd name="T22" fmla="*/ 269 w 307"/>
                <a:gd name="T23" fmla="*/ 485 h 508"/>
                <a:gd name="T24" fmla="*/ 258 w 307"/>
                <a:gd name="T25" fmla="*/ 494 h 508"/>
                <a:gd name="T26" fmla="*/ 244 w 307"/>
                <a:gd name="T27" fmla="*/ 501 h 508"/>
                <a:gd name="T28" fmla="*/ 228 w 307"/>
                <a:gd name="T29" fmla="*/ 506 h 508"/>
                <a:gd name="T30" fmla="*/ 222 w 307"/>
                <a:gd name="T31" fmla="*/ 508 h 508"/>
                <a:gd name="T32" fmla="*/ 215 w 307"/>
                <a:gd name="T33" fmla="*/ 508 h 508"/>
                <a:gd name="T34" fmla="*/ 209 w 307"/>
                <a:gd name="T35" fmla="*/ 508 h 508"/>
                <a:gd name="T36" fmla="*/ 204 w 307"/>
                <a:gd name="T37" fmla="*/ 506 h 508"/>
                <a:gd name="T38" fmla="*/ 198 w 307"/>
                <a:gd name="T39" fmla="*/ 503 h 508"/>
                <a:gd name="T40" fmla="*/ 192 w 307"/>
                <a:gd name="T41" fmla="*/ 501 h 508"/>
                <a:gd name="T42" fmla="*/ 186 w 307"/>
                <a:gd name="T43" fmla="*/ 497 h 508"/>
                <a:gd name="T44" fmla="*/ 182 w 307"/>
                <a:gd name="T45" fmla="*/ 495 h 508"/>
                <a:gd name="T46" fmla="*/ 171 w 307"/>
                <a:gd name="T47" fmla="*/ 480 h 508"/>
                <a:gd name="T48" fmla="*/ 162 w 307"/>
                <a:gd name="T49" fmla="*/ 465 h 508"/>
                <a:gd name="T50" fmla="*/ 156 w 307"/>
                <a:gd name="T51" fmla="*/ 449 h 508"/>
                <a:gd name="T52" fmla="*/ 151 w 307"/>
                <a:gd name="T53" fmla="*/ 432 h 508"/>
                <a:gd name="T54" fmla="*/ 145 w 307"/>
                <a:gd name="T55" fmla="*/ 416 h 508"/>
                <a:gd name="T56" fmla="*/ 139 w 307"/>
                <a:gd name="T57" fmla="*/ 398 h 508"/>
                <a:gd name="T58" fmla="*/ 132 w 307"/>
                <a:gd name="T59" fmla="*/ 382 h 508"/>
                <a:gd name="T60" fmla="*/ 123 w 307"/>
                <a:gd name="T61" fmla="*/ 366 h 508"/>
                <a:gd name="T62" fmla="*/ 111 w 307"/>
                <a:gd name="T63" fmla="*/ 334 h 508"/>
                <a:gd name="T64" fmla="*/ 95 w 307"/>
                <a:gd name="T65" fmla="*/ 302 h 508"/>
                <a:gd name="T66" fmla="*/ 76 w 307"/>
                <a:gd name="T67" fmla="*/ 272 h 508"/>
                <a:gd name="T68" fmla="*/ 56 w 307"/>
                <a:gd name="T69" fmla="*/ 242 h 508"/>
                <a:gd name="T70" fmla="*/ 37 w 307"/>
                <a:gd name="T71" fmla="*/ 212 h 508"/>
                <a:gd name="T72" fmla="*/ 20 w 307"/>
                <a:gd name="T73" fmla="*/ 182 h 508"/>
                <a:gd name="T74" fmla="*/ 7 w 307"/>
                <a:gd name="T75" fmla="*/ 150 h 508"/>
                <a:gd name="T76" fmla="*/ 0 w 307"/>
                <a:gd name="T77" fmla="*/ 116 h 508"/>
                <a:gd name="T78" fmla="*/ 5 w 307"/>
                <a:gd name="T79" fmla="*/ 100 h 508"/>
                <a:gd name="T80" fmla="*/ 11 w 307"/>
                <a:gd name="T81" fmla="*/ 86 h 508"/>
                <a:gd name="T82" fmla="*/ 17 w 307"/>
                <a:gd name="T83" fmla="*/ 74 h 508"/>
                <a:gd name="T84" fmla="*/ 24 w 307"/>
                <a:gd name="T85" fmla="*/ 60 h 508"/>
                <a:gd name="T86" fmla="*/ 33 w 307"/>
                <a:gd name="T87" fmla="*/ 47 h 508"/>
                <a:gd name="T88" fmla="*/ 45 w 307"/>
                <a:gd name="T89" fmla="*/ 34 h 508"/>
                <a:gd name="T90" fmla="*/ 58 w 307"/>
                <a:gd name="T91" fmla="*/ 21 h 508"/>
                <a:gd name="T92" fmla="*/ 76 w 307"/>
                <a:gd name="T93" fmla="*/ 4 h 508"/>
                <a:gd name="T94" fmla="*/ 92 w 307"/>
                <a:gd name="T95" fmla="*/ 0 h 508"/>
                <a:gd name="T96" fmla="*/ 109 w 307"/>
                <a:gd name="T97" fmla="*/ 0 h 508"/>
                <a:gd name="T98" fmla="*/ 126 w 307"/>
                <a:gd name="T99" fmla="*/ 1 h 508"/>
                <a:gd name="T100" fmla="*/ 144 w 307"/>
                <a:gd name="T101" fmla="*/ 6 h 508"/>
                <a:gd name="T102" fmla="*/ 161 w 307"/>
                <a:gd name="T103" fmla="*/ 11 h 508"/>
                <a:gd name="T104" fmla="*/ 178 w 307"/>
                <a:gd name="T105" fmla="*/ 18 h 508"/>
                <a:gd name="T106" fmla="*/ 194 w 307"/>
                <a:gd name="T107" fmla="*/ 24 h 508"/>
                <a:gd name="T108" fmla="*/ 209 w 307"/>
                <a:gd name="T109" fmla="*/ 31 h 508"/>
                <a:gd name="T110" fmla="*/ 230 w 307"/>
                <a:gd name="T111" fmla="*/ 59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7" h="508">
                  <a:moveTo>
                    <a:pt x="230" y="59"/>
                  </a:moveTo>
                  <a:lnTo>
                    <a:pt x="247" y="105"/>
                  </a:lnTo>
                  <a:lnTo>
                    <a:pt x="283" y="335"/>
                  </a:lnTo>
                  <a:lnTo>
                    <a:pt x="287" y="357"/>
                  </a:lnTo>
                  <a:lnTo>
                    <a:pt x="291" y="378"/>
                  </a:lnTo>
                  <a:lnTo>
                    <a:pt x="298" y="398"/>
                  </a:lnTo>
                  <a:lnTo>
                    <a:pt x="307" y="417"/>
                  </a:lnTo>
                  <a:lnTo>
                    <a:pt x="303" y="432"/>
                  </a:lnTo>
                  <a:lnTo>
                    <a:pt x="296" y="446"/>
                  </a:lnTo>
                  <a:lnTo>
                    <a:pt x="289" y="459"/>
                  </a:lnTo>
                  <a:lnTo>
                    <a:pt x="280" y="473"/>
                  </a:lnTo>
                  <a:lnTo>
                    <a:pt x="269" y="485"/>
                  </a:lnTo>
                  <a:lnTo>
                    <a:pt x="258" y="494"/>
                  </a:lnTo>
                  <a:lnTo>
                    <a:pt x="244" y="501"/>
                  </a:lnTo>
                  <a:lnTo>
                    <a:pt x="228" y="506"/>
                  </a:lnTo>
                  <a:lnTo>
                    <a:pt x="222" y="508"/>
                  </a:lnTo>
                  <a:lnTo>
                    <a:pt x="215" y="508"/>
                  </a:lnTo>
                  <a:lnTo>
                    <a:pt x="209" y="508"/>
                  </a:lnTo>
                  <a:lnTo>
                    <a:pt x="204" y="506"/>
                  </a:lnTo>
                  <a:lnTo>
                    <a:pt x="198" y="503"/>
                  </a:lnTo>
                  <a:lnTo>
                    <a:pt x="192" y="501"/>
                  </a:lnTo>
                  <a:lnTo>
                    <a:pt x="186" y="497"/>
                  </a:lnTo>
                  <a:lnTo>
                    <a:pt x="182" y="495"/>
                  </a:lnTo>
                  <a:lnTo>
                    <a:pt x="171" y="480"/>
                  </a:lnTo>
                  <a:lnTo>
                    <a:pt x="162" y="465"/>
                  </a:lnTo>
                  <a:lnTo>
                    <a:pt x="156" y="449"/>
                  </a:lnTo>
                  <a:lnTo>
                    <a:pt x="151" y="432"/>
                  </a:lnTo>
                  <a:lnTo>
                    <a:pt x="145" y="416"/>
                  </a:lnTo>
                  <a:lnTo>
                    <a:pt x="139" y="398"/>
                  </a:lnTo>
                  <a:lnTo>
                    <a:pt x="132" y="382"/>
                  </a:lnTo>
                  <a:lnTo>
                    <a:pt x="123" y="366"/>
                  </a:lnTo>
                  <a:lnTo>
                    <a:pt x="111" y="334"/>
                  </a:lnTo>
                  <a:lnTo>
                    <a:pt x="95" y="302"/>
                  </a:lnTo>
                  <a:lnTo>
                    <a:pt x="76" y="272"/>
                  </a:lnTo>
                  <a:lnTo>
                    <a:pt x="56" y="242"/>
                  </a:lnTo>
                  <a:lnTo>
                    <a:pt x="37" y="212"/>
                  </a:lnTo>
                  <a:lnTo>
                    <a:pt x="20" y="182"/>
                  </a:lnTo>
                  <a:lnTo>
                    <a:pt x="7" y="150"/>
                  </a:lnTo>
                  <a:lnTo>
                    <a:pt x="0" y="116"/>
                  </a:lnTo>
                  <a:lnTo>
                    <a:pt x="5" y="100"/>
                  </a:lnTo>
                  <a:lnTo>
                    <a:pt x="11" y="86"/>
                  </a:lnTo>
                  <a:lnTo>
                    <a:pt x="17" y="74"/>
                  </a:lnTo>
                  <a:lnTo>
                    <a:pt x="24" y="60"/>
                  </a:lnTo>
                  <a:lnTo>
                    <a:pt x="33" y="47"/>
                  </a:lnTo>
                  <a:lnTo>
                    <a:pt x="45" y="34"/>
                  </a:lnTo>
                  <a:lnTo>
                    <a:pt x="58" y="21"/>
                  </a:lnTo>
                  <a:lnTo>
                    <a:pt x="76" y="4"/>
                  </a:lnTo>
                  <a:lnTo>
                    <a:pt x="92" y="0"/>
                  </a:lnTo>
                  <a:lnTo>
                    <a:pt x="109" y="0"/>
                  </a:lnTo>
                  <a:lnTo>
                    <a:pt x="126" y="1"/>
                  </a:lnTo>
                  <a:lnTo>
                    <a:pt x="144" y="6"/>
                  </a:lnTo>
                  <a:lnTo>
                    <a:pt x="161" y="11"/>
                  </a:lnTo>
                  <a:lnTo>
                    <a:pt x="178" y="18"/>
                  </a:lnTo>
                  <a:lnTo>
                    <a:pt x="194" y="24"/>
                  </a:lnTo>
                  <a:lnTo>
                    <a:pt x="209" y="31"/>
                  </a:lnTo>
                  <a:lnTo>
                    <a:pt x="230" y="59"/>
                  </a:lnTo>
                  <a:close/>
                </a:path>
              </a:pathLst>
            </a:custGeom>
            <a:solidFill>
              <a:srgbClr val="E2BF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5"/>
            <p:cNvSpPr>
              <a:spLocks/>
            </p:cNvSpPr>
            <p:nvPr/>
          </p:nvSpPr>
          <p:spPr bwMode="auto">
            <a:xfrm>
              <a:off x="4259" y="2608"/>
              <a:ext cx="65" cy="41"/>
            </a:xfrm>
            <a:custGeom>
              <a:avLst/>
              <a:gdLst>
                <a:gd name="T0" fmla="*/ 129 w 129"/>
                <a:gd name="T1" fmla="*/ 3 h 83"/>
                <a:gd name="T2" fmla="*/ 121 w 129"/>
                <a:gd name="T3" fmla="*/ 10 h 83"/>
                <a:gd name="T4" fmla="*/ 112 w 129"/>
                <a:gd name="T5" fmla="*/ 16 h 83"/>
                <a:gd name="T6" fmla="*/ 103 w 129"/>
                <a:gd name="T7" fmla="*/ 20 h 83"/>
                <a:gd name="T8" fmla="*/ 92 w 129"/>
                <a:gd name="T9" fmla="*/ 24 h 83"/>
                <a:gd name="T10" fmla="*/ 82 w 129"/>
                <a:gd name="T11" fmla="*/ 28 h 83"/>
                <a:gd name="T12" fmla="*/ 71 w 129"/>
                <a:gd name="T13" fmla="*/ 33 h 83"/>
                <a:gd name="T14" fmla="*/ 61 w 129"/>
                <a:gd name="T15" fmla="*/ 38 h 83"/>
                <a:gd name="T16" fmla="*/ 51 w 129"/>
                <a:gd name="T17" fmla="*/ 44 h 83"/>
                <a:gd name="T18" fmla="*/ 44 w 129"/>
                <a:gd name="T19" fmla="*/ 49 h 83"/>
                <a:gd name="T20" fmla="*/ 37 w 129"/>
                <a:gd name="T21" fmla="*/ 55 h 83"/>
                <a:gd name="T22" fmla="*/ 31 w 129"/>
                <a:gd name="T23" fmla="*/ 59 h 83"/>
                <a:gd name="T24" fmla="*/ 25 w 129"/>
                <a:gd name="T25" fmla="*/ 65 h 83"/>
                <a:gd name="T26" fmla="*/ 20 w 129"/>
                <a:gd name="T27" fmla="*/ 70 h 83"/>
                <a:gd name="T28" fmla="*/ 15 w 129"/>
                <a:gd name="T29" fmla="*/ 74 h 83"/>
                <a:gd name="T30" fmla="*/ 8 w 129"/>
                <a:gd name="T31" fmla="*/ 79 h 83"/>
                <a:gd name="T32" fmla="*/ 2 w 129"/>
                <a:gd name="T33" fmla="*/ 83 h 83"/>
                <a:gd name="T34" fmla="*/ 0 w 129"/>
                <a:gd name="T35" fmla="*/ 74 h 83"/>
                <a:gd name="T36" fmla="*/ 0 w 129"/>
                <a:gd name="T37" fmla="*/ 68 h 83"/>
                <a:gd name="T38" fmla="*/ 3 w 129"/>
                <a:gd name="T39" fmla="*/ 61 h 83"/>
                <a:gd name="T40" fmla="*/ 9 w 129"/>
                <a:gd name="T41" fmla="*/ 54 h 83"/>
                <a:gd name="T42" fmla="*/ 15 w 129"/>
                <a:gd name="T43" fmla="*/ 47 h 83"/>
                <a:gd name="T44" fmla="*/ 21 w 129"/>
                <a:gd name="T45" fmla="*/ 40 h 83"/>
                <a:gd name="T46" fmla="*/ 26 w 129"/>
                <a:gd name="T47" fmla="*/ 33 h 83"/>
                <a:gd name="T48" fmla="*/ 30 w 129"/>
                <a:gd name="T49" fmla="*/ 26 h 83"/>
                <a:gd name="T50" fmla="*/ 47 w 129"/>
                <a:gd name="T51" fmla="*/ 13 h 83"/>
                <a:gd name="T52" fmla="*/ 66 w 129"/>
                <a:gd name="T53" fmla="*/ 6 h 83"/>
                <a:gd name="T54" fmla="*/ 82 w 129"/>
                <a:gd name="T55" fmla="*/ 2 h 83"/>
                <a:gd name="T56" fmla="*/ 97 w 129"/>
                <a:gd name="T57" fmla="*/ 0 h 83"/>
                <a:gd name="T58" fmla="*/ 111 w 129"/>
                <a:gd name="T59" fmla="*/ 0 h 83"/>
                <a:gd name="T60" fmla="*/ 120 w 129"/>
                <a:gd name="T61" fmla="*/ 1 h 83"/>
                <a:gd name="T62" fmla="*/ 127 w 129"/>
                <a:gd name="T63" fmla="*/ 2 h 83"/>
                <a:gd name="T64" fmla="*/ 129 w 129"/>
                <a:gd name="T65" fmla="*/ 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9" h="83">
                  <a:moveTo>
                    <a:pt x="129" y="3"/>
                  </a:moveTo>
                  <a:lnTo>
                    <a:pt x="121" y="10"/>
                  </a:lnTo>
                  <a:lnTo>
                    <a:pt x="112" y="16"/>
                  </a:lnTo>
                  <a:lnTo>
                    <a:pt x="103" y="20"/>
                  </a:lnTo>
                  <a:lnTo>
                    <a:pt x="92" y="24"/>
                  </a:lnTo>
                  <a:lnTo>
                    <a:pt x="82" y="28"/>
                  </a:lnTo>
                  <a:lnTo>
                    <a:pt x="71" y="33"/>
                  </a:lnTo>
                  <a:lnTo>
                    <a:pt x="61" y="38"/>
                  </a:lnTo>
                  <a:lnTo>
                    <a:pt x="51" y="44"/>
                  </a:lnTo>
                  <a:lnTo>
                    <a:pt x="44" y="49"/>
                  </a:lnTo>
                  <a:lnTo>
                    <a:pt x="37" y="55"/>
                  </a:lnTo>
                  <a:lnTo>
                    <a:pt x="31" y="59"/>
                  </a:lnTo>
                  <a:lnTo>
                    <a:pt x="25" y="65"/>
                  </a:lnTo>
                  <a:lnTo>
                    <a:pt x="20" y="70"/>
                  </a:lnTo>
                  <a:lnTo>
                    <a:pt x="15" y="74"/>
                  </a:lnTo>
                  <a:lnTo>
                    <a:pt x="8" y="79"/>
                  </a:lnTo>
                  <a:lnTo>
                    <a:pt x="2" y="83"/>
                  </a:lnTo>
                  <a:lnTo>
                    <a:pt x="0" y="74"/>
                  </a:lnTo>
                  <a:lnTo>
                    <a:pt x="0" y="68"/>
                  </a:lnTo>
                  <a:lnTo>
                    <a:pt x="3" y="61"/>
                  </a:lnTo>
                  <a:lnTo>
                    <a:pt x="9" y="54"/>
                  </a:lnTo>
                  <a:lnTo>
                    <a:pt x="15" y="47"/>
                  </a:lnTo>
                  <a:lnTo>
                    <a:pt x="21" y="40"/>
                  </a:lnTo>
                  <a:lnTo>
                    <a:pt x="26" y="33"/>
                  </a:lnTo>
                  <a:lnTo>
                    <a:pt x="30" y="26"/>
                  </a:lnTo>
                  <a:lnTo>
                    <a:pt x="47" y="13"/>
                  </a:lnTo>
                  <a:lnTo>
                    <a:pt x="66" y="6"/>
                  </a:lnTo>
                  <a:lnTo>
                    <a:pt x="82" y="2"/>
                  </a:lnTo>
                  <a:lnTo>
                    <a:pt x="97" y="0"/>
                  </a:lnTo>
                  <a:lnTo>
                    <a:pt x="111" y="0"/>
                  </a:lnTo>
                  <a:lnTo>
                    <a:pt x="120" y="1"/>
                  </a:lnTo>
                  <a:lnTo>
                    <a:pt x="127" y="2"/>
                  </a:lnTo>
                  <a:lnTo>
                    <a:pt x="12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6"/>
            <p:cNvSpPr>
              <a:spLocks/>
            </p:cNvSpPr>
            <p:nvPr/>
          </p:nvSpPr>
          <p:spPr bwMode="auto">
            <a:xfrm>
              <a:off x="4461" y="2649"/>
              <a:ext cx="53" cy="95"/>
            </a:xfrm>
            <a:custGeom>
              <a:avLst/>
              <a:gdLst>
                <a:gd name="T0" fmla="*/ 106 w 106"/>
                <a:gd name="T1" fmla="*/ 117 h 190"/>
                <a:gd name="T2" fmla="*/ 103 w 106"/>
                <a:gd name="T3" fmla="*/ 137 h 190"/>
                <a:gd name="T4" fmla="*/ 99 w 106"/>
                <a:gd name="T5" fmla="*/ 157 h 190"/>
                <a:gd name="T6" fmla="*/ 93 w 106"/>
                <a:gd name="T7" fmla="*/ 175 h 190"/>
                <a:gd name="T8" fmla="*/ 81 w 106"/>
                <a:gd name="T9" fmla="*/ 190 h 190"/>
                <a:gd name="T10" fmla="*/ 71 w 106"/>
                <a:gd name="T11" fmla="*/ 185 h 190"/>
                <a:gd name="T12" fmla="*/ 60 w 106"/>
                <a:gd name="T13" fmla="*/ 178 h 190"/>
                <a:gd name="T14" fmla="*/ 50 w 106"/>
                <a:gd name="T15" fmla="*/ 170 h 190"/>
                <a:gd name="T16" fmla="*/ 41 w 106"/>
                <a:gd name="T17" fmla="*/ 160 h 190"/>
                <a:gd name="T18" fmla="*/ 30 w 106"/>
                <a:gd name="T19" fmla="*/ 151 h 190"/>
                <a:gd name="T20" fmla="*/ 20 w 106"/>
                <a:gd name="T21" fmla="*/ 142 h 190"/>
                <a:gd name="T22" fmla="*/ 11 w 106"/>
                <a:gd name="T23" fmla="*/ 134 h 190"/>
                <a:gd name="T24" fmla="*/ 0 w 106"/>
                <a:gd name="T25" fmla="*/ 127 h 190"/>
                <a:gd name="T26" fmla="*/ 10 w 106"/>
                <a:gd name="T27" fmla="*/ 97 h 190"/>
                <a:gd name="T28" fmla="*/ 14 w 106"/>
                <a:gd name="T29" fmla="*/ 64 h 190"/>
                <a:gd name="T30" fmla="*/ 17 w 106"/>
                <a:gd name="T31" fmla="*/ 31 h 190"/>
                <a:gd name="T32" fmla="*/ 20 w 106"/>
                <a:gd name="T33" fmla="*/ 0 h 190"/>
                <a:gd name="T34" fmla="*/ 35 w 106"/>
                <a:gd name="T35" fmla="*/ 13 h 190"/>
                <a:gd name="T36" fmla="*/ 50 w 106"/>
                <a:gd name="T37" fmla="*/ 25 h 190"/>
                <a:gd name="T38" fmla="*/ 65 w 106"/>
                <a:gd name="T39" fmla="*/ 36 h 190"/>
                <a:gd name="T40" fmla="*/ 80 w 106"/>
                <a:gd name="T41" fmla="*/ 49 h 190"/>
                <a:gd name="T42" fmla="*/ 91 w 106"/>
                <a:gd name="T43" fmla="*/ 63 h 190"/>
                <a:gd name="T44" fmla="*/ 101 w 106"/>
                <a:gd name="T45" fmla="*/ 78 h 190"/>
                <a:gd name="T46" fmla="*/ 106 w 106"/>
                <a:gd name="T47" fmla="*/ 96 h 190"/>
                <a:gd name="T48" fmla="*/ 106 w 106"/>
                <a:gd name="T49" fmla="*/ 117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6" h="190">
                  <a:moveTo>
                    <a:pt x="106" y="117"/>
                  </a:moveTo>
                  <a:lnTo>
                    <a:pt x="103" y="137"/>
                  </a:lnTo>
                  <a:lnTo>
                    <a:pt x="99" y="157"/>
                  </a:lnTo>
                  <a:lnTo>
                    <a:pt x="93" y="175"/>
                  </a:lnTo>
                  <a:lnTo>
                    <a:pt x="81" y="190"/>
                  </a:lnTo>
                  <a:lnTo>
                    <a:pt x="71" y="185"/>
                  </a:lnTo>
                  <a:lnTo>
                    <a:pt x="60" y="178"/>
                  </a:lnTo>
                  <a:lnTo>
                    <a:pt x="50" y="170"/>
                  </a:lnTo>
                  <a:lnTo>
                    <a:pt x="41" y="160"/>
                  </a:lnTo>
                  <a:lnTo>
                    <a:pt x="30" y="151"/>
                  </a:lnTo>
                  <a:lnTo>
                    <a:pt x="20" y="142"/>
                  </a:lnTo>
                  <a:lnTo>
                    <a:pt x="11" y="134"/>
                  </a:lnTo>
                  <a:lnTo>
                    <a:pt x="0" y="127"/>
                  </a:lnTo>
                  <a:lnTo>
                    <a:pt x="10" y="97"/>
                  </a:lnTo>
                  <a:lnTo>
                    <a:pt x="14" y="64"/>
                  </a:lnTo>
                  <a:lnTo>
                    <a:pt x="17" y="31"/>
                  </a:lnTo>
                  <a:lnTo>
                    <a:pt x="20" y="0"/>
                  </a:lnTo>
                  <a:lnTo>
                    <a:pt x="35" y="13"/>
                  </a:lnTo>
                  <a:lnTo>
                    <a:pt x="50" y="25"/>
                  </a:lnTo>
                  <a:lnTo>
                    <a:pt x="65" y="36"/>
                  </a:lnTo>
                  <a:lnTo>
                    <a:pt x="80" y="49"/>
                  </a:lnTo>
                  <a:lnTo>
                    <a:pt x="91" y="63"/>
                  </a:lnTo>
                  <a:lnTo>
                    <a:pt x="101" y="78"/>
                  </a:lnTo>
                  <a:lnTo>
                    <a:pt x="106" y="96"/>
                  </a:lnTo>
                  <a:lnTo>
                    <a:pt x="106" y="117"/>
                  </a:lnTo>
                  <a:close/>
                </a:path>
              </a:pathLst>
            </a:custGeom>
            <a:solidFill>
              <a:srgbClr val="F2E0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7"/>
            <p:cNvSpPr>
              <a:spLocks/>
            </p:cNvSpPr>
            <p:nvPr/>
          </p:nvSpPr>
          <p:spPr bwMode="auto">
            <a:xfrm>
              <a:off x="4180" y="2721"/>
              <a:ext cx="59" cy="61"/>
            </a:xfrm>
            <a:custGeom>
              <a:avLst/>
              <a:gdLst>
                <a:gd name="T0" fmla="*/ 118 w 118"/>
                <a:gd name="T1" fmla="*/ 9 h 122"/>
                <a:gd name="T2" fmla="*/ 114 w 118"/>
                <a:gd name="T3" fmla="*/ 14 h 122"/>
                <a:gd name="T4" fmla="*/ 110 w 118"/>
                <a:gd name="T5" fmla="*/ 18 h 122"/>
                <a:gd name="T6" fmla="*/ 104 w 118"/>
                <a:gd name="T7" fmla="*/ 21 h 122"/>
                <a:gd name="T8" fmla="*/ 98 w 118"/>
                <a:gd name="T9" fmla="*/ 24 h 122"/>
                <a:gd name="T10" fmla="*/ 91 w 118"/>
                <a:gd name="T11" fmla="*/ 26 h 122"/>
                <a:gd name="T12" fmla="*/ 85 w 118"/>
                <a:gd name="T13" fmla="*/ 27 h 122"/>
                <a:gd name="T14" fmla="*/ 80 w 118"/>
                <a:gd name="T15" fmla="*/ 31 h 122"/>
                <a:gd name="T16" fmla="*/ 74 w 118"/>
                <a:gd name="T17" fmla="*/ 34 h 122"/>
                <a:gd name="T18" fmla="*/ 62 w 118"/>
                <a:gd name="T19" fmla="*/ 42 h 122"/>
                <a:gd name="T20" fmla="*/ 52 w 118"/>
                <a:gd name="T21" fmla="*/ 50 h 122"/>
                <a:gd name="T22" fmla="*/ 43 w 118"/>
                <a:gd name="T23" fmla="*/ 61 h 122"/>
                <a:gd name="T24" fmla="*/ 35 w 118"/>
                <a:gd name="T25" fmla="*/ 70 h 122"/>
                <a:gd name="T26" fmla="*/ 28 w 118"/>
                <a:gd name="T27" fmla="*/ 81 h 122"/>
                <a:gd name="T28" fmla="*/ 22 w 118"/>
                <a:gd name="T29" fmla="*/ 93 h 122"/>
                <a:gd name="T30" fmla="*/ 17 w 118"/>
                <a:gd name="T31" fmla="*/ 104 h 122"/>
                <a:gd name="T32" fmla="*/ 15 w 118"/>
                <a:gd name="T33" fmla="*/ 118 h 122"/>
                <a:gd name="T34" fmla="*/ 12 w 118"/>
                <a:gd name="T35" fmla="*/ 122 h 122"/>
                <a:gd name="T36" fmla="*/ 8 w 118"/>
                <a:gd name="T37" fmla="*/ 120 h 122"/>
                <a:gd name="T38" fmla="*/ 4 w 118"/>
                <a:gd name="T39" fmla="*/ 118 h 122"/>
                <a:gd name="T40" fmla="*/ 0 w 118"/>
                <a:gd name="T41" fmla="*/ 116 h 122"/>
                <a:gd name="T42" fmla="*/ 0 w 118"/>
                <a:gd name="T43" fmla="*/ 103 h 122"/>
                <a:gd name="T44" fmla="*/ 1 w 118"/>
                <a:gd name="T45" fmla="*/ 92 h 122"/>
                <a:gd name="T46" fmla="*/ 2 w 118"/>
                <a:gd name="T47" fmla="*/ 80 h 122"/>
                <a:gd name="T48" fmla="*/ 7 w 118"/>
                <a:gd name="T49" fmla="*/ 69 h 122"/>
                <a:gd name="T50" fmla="*/ 12 w 118"/>
                <a:gd name="T51" fmla="*/ 58 h 122"/>
                <a:gd name="T52" fmla="*/ 17 w 118"/>
                <a:gd name="T53" fmla="*/ 47 h 122"/>
                <a:gd name="T54" fmla="*/ 24 w 118"/>
                <a:gd name="T55" fmla="*/ 36 h 122"/>
                <a:gd name="T56" fmla="*/ 34 w 118"/>
                <a:gd name="T57" fmla="*/ 25 h 122"/>
                <a:gd name="T58" fmla="*/ 43 w 118"/>
                <a:gd name="T59" fmla="*/ 18 h 122"/>
                <a:gd name="T60" fmla="*/ 53 w 118"/>
                <a:gd name="T61" fmla="*/ 11 h 122"/>
                <a:gd name="T62" fmla="*/ 65 w 118"/>
                <a:gd name="T63" fmla="*/ 5 h 122"/>
                <a:gd name="T64" fmla="*/ 75 w 118"/>
                <a:gd name="T65" fmla="*/ 1 h 122"/>
                <a:gd name="T66" fmla="*/ 87 w 118"/>
                <a:gd name="T67" fmla="*/ 0 h 122"/>
                <a:gd name="T68" fmla="*/ 97 w 118"/>
                <a:gd name="T69" fmla="*/ 0 h 122"/>
                <a:gd name="T70" fmla="*/ 107 w 118"/>
                <a:gd name="T71" fmla="*/ 2 h 122"/>
                <a:gd name="T72" fmla="*/ 118 w 118"/>
                <a:gd name="T73" fmla="*/ 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122">
                  <a:moveTo>
                    <a:pt x="118" y="9"/>
                  </a:moveTo>
                  <a:lnTo>
                    <a:pt x="114" y="14"/>
                  </a:lnTo>
                  <a:lnTo>
                    <a:pt x="110" y="18"/>
                  </a:lnTo>
                  <a:lnTo>
                    <a:pt x="104" y="21"/>
                  </a:lnTo>
                  <a:lnTo>
                    <a:pt x="98" y="24"/>
                  </a:lnTo>
                  <a:lnTo>
                    <a:pt x="91" y="26"/>
                  </a:lnTo>
                  <a:lnTo>
                    <a:pt x="85" y="27"/>
                  </a:lnTo>
                  <a:lnTo>
                    <a:pt x="80" y="31"/>
                  </a:lnTo>
                  <a:lnTo>
                    <a:pt x="74" y="34"/>
                  </a:lnTo>
                  <a:lnTo>
                    <a:pt x="62" y="42"/>
                  </a:lnTo>
                  <a:lnTo>
                    <a:pt x="52" y="50"/>
                  </a:lnTo>
                  <a:lnTo>
                    <a:pt x="43" y="61"/>
                  </a:lnTo>
                  <a:lnTo>
                    <a:pt x="35" y="70"/>
                  </a:lnTo>
                  <a:lnTo>
                    <a:pt x="28" y="81"/>
                  </a:lnTo>
                  <a:lnTo>
                    <a:pt x="22" y="93"/>
                  </a:lnTo>
                  <a:lnTo>
                    <a:pt x="17" y="104"/>
                  </a:lnTo>
                  <a:lnTo>
                    <a:pt x="15" y="118"/>
                  </a:lnTo>
                  <a:lnTo>
                    <a:pt x="12" y="122"/>
                  </a:lnTo>
                  <a:lnTo>
                    <a:pt x="8" y="120"/>
                  </a:lnTo>
                  <a:lnTo>
                    <a:pt x="4" y="118"/>
                  </a:lnTo>
                  <a:lnTo>
                    <a:pt x="0" y="116"/>
                  </a:lnTo>
                  <a:lnTo>
                    <a:pt x="0" y="103"/>
                  </a:lnTo>
                  <a:lnTo>
                    <a:pt x="1" y="92"/>
                  </a:lnTo>
                  <a:lnTo>
                    <a:pt x="2" y="80"/>
                  </a:lnTo>
                  <a:lnTo>
                    <a:pt x="7" y="69"/>
                  </a:lnTo>
                  <a:lnTo>
                    <a:pt x="12" y="58"/>
                  </a:lnTo>
                  <a:lnTo>
                    <a:pt x="17" y="47"/>
                  </a:lnTo>
                  <a:lnTo>
                    <a:pt x="24" y="36"/>
                  </a:lnTo>
                  <a:lnTo>
                    <a:pt x="34" y="25"/>
                  </a:lnTo>
                  <a:lnTo>
                    <a:pt x="43" y="18"/>
                  </a:lnTo>
                  <a:lnTo>
                    <a:pt x="53" y="11"/>
                  </a:lnTo>
                  <a:lnTo>
                    <a:pt x="65" y="5"/>
                  </a:lnTo>
                  <a:lnTo>
                    <a:pt x="75" y="1"/>
                  </a:lnTo>
                  <a:lnTo>
                    <a:pt x="87" y="0"/>
                  </a:lnTo>
                  <a:lnTo>
                    <a:pt x="97" y="0"/>
                  </a:lnTo>
                  <a:lnTo>
                    <a:pt x="107" y="2"/>
                  </a:lnTo>
                  <a:lnTo>
                    <a:pt x="118"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8"/>
            <p:cNvSpPr>
              <a:spLocks/>
            </p:cNvSpPr>
            <p:nvPr/>
          </p:nvSpPr>
          <p:spPr bwMode="auto">
            <a:xfrm>
              <a:off x="4196" y="3083"/>
              <a:ext cx="150" cy="50"/>
            </a:xfrm>
            <a:custGeom>
              <a:avLst/>
              <a:gdLst>
                <a:gd name="T0" fmla="*/ 170 w 300"/>
                <a:gd name="T1" fmla="*/ 75 h 100"/>
                <a:gd name="T2" fmla="*/ 186 w 300"/>
                <a:gd name="T3" fmla="*/ 71 h 100"/>
                <a:gd name="T4" fmla="*/ 203 w 300"/>
                <a:gd name="T5" fmla="*/ 68 h 100"/>
                <a:gd name="T6" fmla="*/ 220 w 300"/>
                <a:gd name="T7" fmla="*/ 63 h 100"/>
                <a:gd name="T8" fmla="*/ 239 w 300"/>
                <a:gd name="T9" fmla="*/ 60 h 100"/>
                <a:gd name="T10" fmla="*/ 255 w 300"/>
                <a:gd name="T11" fmla="*/ 59 h 100"/>
                <a:gd name="T12" fmla="*/ 272 w 300"/>
                <a:gd name="T13" fmla="*/ 61 h 100"/>
                <a:gd name="T14" fmla="*/ 287 w 300"/>
                <a:gd name="T15" fmla="*/ 68 h 100"/>
                <a:gd name="T16" fmla="*/ 300 w 300"/>
                <a:gd name="T17" fmla="*/ 79 h 100"/>
                <a:gd name="T18" fmla="*/ 299 w 300"/>
                <a:gd name="T19" fmla="*/ 84 h 100"/>
                <a:gd name="T20" fmla="*/ 296 w 300"/>
                <a:gd name="T21" fmla="*/ 86 h 100"/>
                <a:gd name="T22" fmla="*/ 293 w 300"/>
                <a:gd name="T23" fmla="*/ 89 h 100"/>
                <a:gd name="T24" fmla="*/ 290 w 300"/>
                <a:gd name="T25" fmla="*/ 91 h 100"/>
                <a:gd name="T26" fmla="*/ 271 w 300"/>
                <a:gd name="T27" fmla="*/ 89 h 100"/>
                <a:gd name="T28" fmla="*/ 252 w 300"/>
                <a:gd name="T29" fmla="*/ 89 h 100"/>
                <a:gd name="T30" fmla="*/ 232 w 300"/>
                <a:gd name="T31" fmla="*/ 90 h 100"/>
                <a:gd name="T32" fmla="*/ 210 w 300"/>
                <a:gd name="T33" fmla="*/ 92 h 100"/>
                <a:gd name="T34" fmla="*/ 188 w 300"/>
                <a:gd name="T35" fmla="*/ 94 h 100"/>
                <a:gd name="T36" fmla="*/ 167 w 300"/>
                <a:gd name="T37" fmla="*/ 97 h 100"/>
                <a:gd name="T38" fmla="*/ 146 w 300"/>
                <a:gd name="T39" fmla="*/ 99 h 100"/>
                <a:gd name="T40" fmla="*/ 124 w 300"/>
                <a:gd name="T41" fmla="*/ 100 h 100"/>
                <a:gd name="T42" fmla="*/ 104 w 300"/>
                <a:gd name="T43" fmla="*/ 99 h 100"/>
                <a:gd name="T44" fmla="*/ 84 w 300"/>
                <a:gd name="T45" fmla="*/ 97 h 100"/>
                <a:gd name="T46" fmla="*/ 66 w 300"/>
                <a:gd name="T47" fmla="*/ 92 h 100"/>
                <a:gd name="T48" fmla="*/ 49 w 300"/>
                <a:gd name="T49" fmla="*/ 85 h 100"/>
                <a:gd name="T50" fmla="*/ 34 w 300"/>
                <a:gd name="T51" fmla="*/ 74 h 100"/>
                <a:gd name="T52" fmla="*/ 21 w 300"/>
                <a:gd name="T53" fmla="*/ 59 h 100"/>
                <a:gd name="T54" fmla="*/ 11 w 300"/>
                <a:gd name="T55" fmla="*/ 40 h 100"/>
                <a:gd name="T56" fmla="*/ 3 w 300"/>
                <a:gd name="T57" fmla="*/ 16 h 100"/>
                <a:gd name="T58" fmla="*/ 0 w 300"/>
                <a:gd name="T59" fmla="*/ 10 h 100"/>
                <a:gd name="T60" fmla="*/ 3 w 300"/>
                <a:gd name="T61" fmla="*/ 5 h 100"/>
                <a:gd name="T62" fmla="*/ 6 w 300"/>
                <a:gd name="T63" fmla="*/ 0 h 100"/>
                <a:gd name="T64" fmla="*/ 13 w 300"/>
                <a:gd name="T65" fmla="*/ 0 h 100"/>
                <a:gd name="T66" fmla="*/ 28 w 300"/>
                <a:gd name="T67" fmla="*/ 22 h 100"/>
                <a:gd name="T68" fmla="*/ 44 w 300"/>
                <a:gd name="T69" fmla="*/ 39 h 100"/>
                <a:gd name="T70" fmla="*/ 63 w 300"/>
                <a:gd name="T71" fmla="*/ 52 h 100"/>
                <a:gd name="T72" fmla="*/ 82 w 300"/>
                <a:gd name="T73" fmla="*/ 61 h 100"/>
                <a:gd name="T74" fmla="*/ 103 w 300"/>
                <a:gd name="T75" fmla="*/ 68 h 100"/>
                <a:gd name="T76" fmla="*/ 124 w 300"/>
                <a:gd name="T77" fmla="*/ 71 h 100"/>
                <a:gd name="T78" fmla="*/ 147 w 300"/>
                <a:gd name="T79" fmla="*/ 74 h 100"/>
                <a:gd name="T80" fmla="*/ 170 w 300"/>
                <a:gd name="T81" fmla="*/ 7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0" h="100">
                  <a:moveTo>
                    <a:pt x="170" y="75"/>
                  </a:moveTo>
                  <a:lnTo>
                    <a:pt x="186" y="71"/>
                  </a:lnTo>
                  <a:lnTo>
                    <a:pt x="203" y="68"/>
                  </a:lnTo>
                  <a:lnTo>
                    <a:pt x="220" y="63"/>
                  </a:lnTo>
                  <a:lnTo>
                    <a:pt x="239" y="60"/>
                  </a:lnTo>
                  <a:lnTo>
                    <a:pt x="255" y="59"/>
                  </a:lnTo>
                  <a:lnTo>
                    <a:pt x="272" y="61"/>
                  </a:lnTo>
                  <a:lnTo>
                    <a:pt x="287" y="68"/>
                  </a:lnTo>
                  <a:lnTo>
                    <a:pt x="300" y="79"/>
                  </a:lnTo>
                  <a:lnTo>
                    <a:pt x="299" y="84"/>
                  </a:lnTo>
                  <a:lnTo>
                    <a:pt x="296" y="86"/>
                  </a:lnTo>
                  <a:lnTo>
                    <a:pt x="293" y="89"/>
                  </a:lnTo>
                  <a:lnTo>
                    <a:pt x="290" y="91"/>
                  </a:lnTo>
                  <a:lnTo>
                    <a:pt x="271" y="89"/>
                  </a:lnTo>
                  <a:lnTo>
                    <a:pt x="252" y="89"/>
                  </a:lnTo>
                  <a:lnTo>
                    <a:pt x="232" y="90"/>
                  </a:lnTo>
                  <a:lnTo>
                    <a:pt x="210" y="92"/>
                  </a:lnTo>
                  <a:lnTo>
                    <a:pt x="188" y="94"/>
                  </a:lnTo>
                  <a:lnTo>
                    <a:pt x="167" y="97"/>
                  </a:lnTo>
                  <a:lnTo>
                    <a:pt x="146" y="99"/>
                  </a:lnTo>
                  <a:lnTo>
                    <a:pt x="124" y="100"/>
                  </a:lnTo>
                  <a:lnTo>
                    <a:pt x="104" y="99"/>
                  </a:lnTo>
                  <a:lnTo>
                    <a:pt x="84" y="97"/>
                  </a:lnTo>
                  <a:lnTo>
                    <a:pt x="66" y="92"/>
                  </a:lnTo>
                  <a:lnTo>
                    <a:pt x="49" y="85"/>
                  </a:lnTo>
                  <a:lnTo>
                    <a:pt x="34" y="74"/>
                  </a:lnTo>
                  <a:lnTo>
                    <a:pt x="21" y="59"/>
                  </a:lnTo>
                  <a:lnTo>
                    <a:pt x="11" y="40"/>
                  </a:lnTo>
                  <a:lnTo>
                    <a:pt x="3" y="16"/>
                  </a:lnTo>
                  <a:lnTo>
                    <a:pt x="0" y="10"/>
                  </a:lnTo>
                  <a:lnTo>
                    <a:pt x="3" y="5"/>
                  </a:lnTo>
                  <a:lnTo>
                    <a:pt x="6" y="0"/>
                  </a:lnTo>
                  <a:lnTo>
                    <a:pt x="13" y="0"/>
                  </a:lnTo>
                  <a:lnTo>
                    <a:pt x="28" y="22"/>
                  </a:lnTo>
                  <a:lnTo>
                    <a:pt x="44" y="39"/>
                  </a:lnTo>
                  <a:lnTo>
                    <a:pt x="63" y="52"/>
                  </a:lnTo>
                  <a:lnTo>
                    <a:pt x="82" y="61"/>
                  </a:lnTo>
                  <a:lnTo>
                    <a:pt x="103" y="68"/>
                  </a:lnTo>
                  <a:lnTo>
                    <a:pt x="124" y="71"/>
                  </a:lnTo>
                  <a:lnTo>
                    <a:pt x="147" y="74"/>
                  </a:lnTo>
                  <a:lnTo>
                    <a:pt x="170"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9"/>
            <p:cNvSpPr>
              <a:spLocks/>
            </p:cNvSpPr>
            <p:nvPr/>
          </p:nvSpPr>
          <p:spPr bwMode="auto">
            <a:xfrm>
              <a:off x="4351" y="2848"/>
              <a:ext cx="200" cy="251"/>
            </a:xfrm>
            <a:custGeom>
              <a:avLst/>
              <a:gdLst>
                <a:gd name="T0" fmla="*/ 0 w 400"/>
                <a:gd name="T1" fmla="*/ 129 h 502"/>
                <a:gd name="T2" fmla="*/ 3 w 400"/>
                <a:gd name="T3" fmla="*/ 137 h 502"/>
                <a:gd name="T4" fmla="*/ 8 w 400"/>
                <a:gd name="T5" fmla="*/ 158 h 502"/>
                <a:gd name="T6" fmla="*/ 16 w 400"/>
                <a:gd name="T7" fmla="*/ 189 h 502"/>
                <a:gd name="T8" fmla="*/ 27 w 400"/>
                <a:gd name="T9" fmla="*/ 226 h 502"/>
                <a:gd name="T10" fmla="*/ 38 w 400"/>
                <a:gd name="T11" fmla="*/ 265 h 502"/>
                <a:gd name="T12" fmla="*/ 50 w 400"/>
                <a:gd name="T13" fmla="*/ 303 h 502"/>
                <a:gd name="T14" fmla="*/ 60 w 400"/>
                <a:gd name="T15" fmla="*/ 334 h 502"/>
                <a:gd name="T16" fmla="*/ 68 w 400"/>
                <a:gd name="T17" fmla="*/ 357 h 502"/>
                <a:gd name="T18" fmla="*/ 79 w 400"/>
                <a:gd name="T19" fmla="*/ 376 h 502"/>
                <a:gd name="T20" fmla="*/ 90 w 400"/>
                <a:gd name="T21" fmla="*/ 394 h 502"/>
                <a:gd name="T22" fmla="*/ 103 w 400"/>
                <a:gd name="T23" fmla="*/ 410 h 502"/>
                <a:gd name="T24" fmla="*/ 117 w 400"/>
                <a:gd name="T25" fmla="*/ 425 h 502"/>
                <a:gd name="T26" fmla="*/ 132 w 400"/>
                <a:gd name="T27" fmla="*/ 439 h 502"/>
                <a:gd name="T28" fmla="*/ 148 w 400"/>
                <a:gd name="T29" fmla="*/ 452 h 502"/>
                <a:gd name="T30" fmla="*/ 163 w 400"/>
                <a:gd name="T31" fmla="*/ 462 h 502"/>
                <a:gd name="T32" fmla="*/ 179 w 400"/>
                <a:gd name="T33" fmla="*/ 472 h 502"/>
                <a:gd name="T34" fmla="*/ 194 w 400"/>
                <a:gd name="T35" fmla="*/ 480 h 502"/>
                <a:gd name="T36" fmla="*/ 209 w 400"/>
                <a:gd name="T37" fmla="*/ 488 h 502"/>
                <a:gd name="T38" fmla="*/ 223 w 400"/>
                <a:gd name="T39" fmla="*/ 494 h 502"/>
                <a:gd name="T40" fmla="*/ 235 w 400"/>
                <a:gd name="T41" fmla="*/ 498 h 502"/>
                <a:gd name="T42" fmla="*/ 247 w 400"/>
                <a:gd name="T43" fmla="*/ 501 h 502"/>
                <a:gd name="T44" fmla="*/ 256 w 400"/>
                <a:gd name="T45" fmla="*/ 502 h 502"/>
                <a:gd name="T46" fmla="*/ 264 w 400"/>
                <a:gd name="T47" fmla="*/ 502 h 502"/>
                <a:gd name="T48" fmla="*/ 269 w 400"/>
                <a:gd name="T49" fmla="*/ 501 h 502"/>
                <a:gd name="T50" fmla="*/ 277 w 400"/>
                <a:gd name="T51" fmla="*/ 494 h 502"/>
                <a:gd name="T52" fmla="*/ 287 w 400"/>
                <a:gd name="T53" fmla="*/ 483 h 502"/>
                <a:gd name="T54" fmla="*/ 299 w 400"/>
                <a:gd name="T55" fmla="*/ 469 h 502"/>
                <a:gd name="T56" fmla="*/ 311 w 400"/>
                <a:gd name="T57" fmla="*/ 454 h 502"/>
                <a:gd name="T58" fmla="*/ 324 w 400"/>
                <a:gd name="T59" fmla="*/ 438 h 502"/>
                <a:gd name="T60" fmla="*/ 337 w 400"/>
                <a:gd name="T61" fmla="*/ 423 h 502"/>
                <a:gd name="T62" fmla="*/ 349 w 400"/>
                <a:gd name="T63" fmla="*/ 410 h 502"/>
                <a:gd name="T64" fmla="*/ 361 w 400"/>
                <a:gd name="T65" fmla="*/ 401 h 502"/>
                <a:gd name="T66" fmla="*/ 370 w 400"/>
                <a:gd name="T67" fmla="*/ 390 h 502"/>
                <a:gd name="T68" fmla="*/ 378 w 400"/>
                <a:gd name="T69" fmla="*/ 376 h 502"/>
                <a:gd name="T70" fmla="*/ 385 w 400"/>
                <a:gd name="T71" fmla="*/ 357 h 502"/>
                <a:gd name="T72" fmla="*/ 391 w 400"/>
                <a:gd name="T73" fmla="*/ 339 h 502"/>
                <a:gd name="T74" fmla="*/ 396 w 400"/>
                <a:gd name="T75" fmla="*/ 321 h 502"/>
                <a:gd name="T76" fmla="*/ 398 w 400"/>
                <a:gd name="T77" fmla="*/ 306 h 502"/>
                <a:gd name="T78" fmla="*/ 400 w 400"/>
                <a:gd name="T79" fmla="*/ 296 h 502"/>
                <a:gd name="T80" fmla="*/ 400 w 400"/>
                <a:gd name="T81" fmla="*/ 293 h 502"/>
                <a:gd name="T82" fmla="*/ 245 w 400"/>
                <a:gd name="T83" fmla="*/ 152 h 502"/>
                <a:gd name="T84" fmla="*/ 217 w 400"/>
                <a:gd name="T85" fmla="*/ 0 h 502"/>
                <a:gd name="T86" fmla="*/ 84 w 400"/>
                <a:gd name="T87" fmla="*/ 56 h 502"/>
                <a:gd name="T88" fmla="*/ 0 w 400"/>
                <a:gd name="T89" fmla="*/ 129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0" h="502">
                  <a:moveTo>
                    <a:pt x="0" y="129"/>
                  </a:moveTo>
                  <a:lnTo>
                    <a:pt x="3" y="137"/>
                  </a:lnTo>
                  <a:lnTo>
                    <a:pt x="8" y="158"/>
                  </a:lnTo>
                  <a:lnTo>
                    <a:pt x="16" y="189"/>
                  </a:lnTo>
                  <a:lnTo>
                    <a:pt x="27" y="226"/>
                  </a:lnTo>
                  <a:lnTo>
                    <a:pt x="38" y="265"/>
                  </a:lnTo>
                  <a:lnTo>
                    <a:pt x="50" y="303"/>
                  </a:lnTo>
                  <a:lnTo>
                    <a:pt x="60" y="334"/>
                  </a:lnTo>
                  <a:lnTo>
                    <a:pt x="68" y="357"/>
                  </a:lnTo>
                  <a:lnTo>
                    <a:pt x="79" y="376"/>
                  </a:lnTo>
                  <a:lnTo>
                    <a:pt x="90" y="394"/>
                  </a:lnTo>
                  <a:lnTo>
                    <a:pt x="103" y="410"/>
                  </a:lnTo>
                  <a:lnTo>
                    <a:pt x="117" y="425"/>
                  </a:lnTo>
                  <a:lnTo>
                    <a:pt x="132" y="439"/>
                  </a:lnTo>
                  <a:lnTo>
                    <a:pt x="148" y="452"/>
                  </a:lnTo>
                  <a:lnTo>
                    <a:pt x="163" y="462"/>
                  </a:lnTo>
                  <a:lnTo>
                    <a:pt x="179" y="472"/>
                  </a:lnTo>
                  <a:lnTo>
                    <a:pt x="194" y="480"/>
                  </a:lnTo>
                  <a:lnTo>
                    <a:pt x="209" y="488"/>
                  </a:lnTo>
                  <a:lnTo>
                    <a:pt x="223" y="494"/>
                  </a:lnTo>
                  <a:lnTo>
                    <a:pt x="235" y="498"/>
                  </a:lnTo>
                  <a:lnTo>
                    <a:pt x="247" y="501"/>
                  </a:lnTo>
                  <a:lnTo>
                    <a:pt x="256" y="502"/>
                  </a:lnTo>
                  <a:lnTo>
                    <a:pt x="264" y="502"/>
                  </a:lnTo>
                  <a:lnTo>
                    <a:pt x="269" y="501"/>
                  </a:lnTo>
                  <a:lnTo>
                    <a:pt x="277" y="494"/>
                  </a:lnTo>
                  <a:lnTo>
                    <a:pt x="287" y="483"/>
                  </a:lnTo>
                  <a:lnTo>
                    <a:pt x="299" y="469"/>
                  </a:lnTo>
                  <a:lnTo>
                    <a:pt x="311" y="454"/>
                  </a:lnTo>
                  <a:lnTo>
                    <a:pt x="324" y="438"/>
                  </a:lnTo>
                  <a:lnTo>
                    <a:pt x="337" y="423"/>
                  </a:lnTo>
                  <a:lnTo>
                    <a:pt x="349" y="410"/>
                  </a:lnTo>
                  <a:lnTo>
                    <a:pt x="361" y="401"/>
                  </a:lnTo>
                  <a:lnTo>
                    <a:pt x="370" y="390"/>
                  </a:lnTo>
                  <a:lnTo>
                    <a:pt x="378" y="376"/>
                  </a:lnTo>
                  <a:lnTo>
                    <a:pt x="385" y="357"/>
                  </a:lnTo>
                  <a:lnTo>
                    <a:pt x="391" y="339"/>
                  </a:lnTo>
                  <a:lnTo>
                    <a:pt x="396" y="321"/>
                  </a:lnTo>
                  <a:lnTo>
                    <a:pt x="398" y="306"/>
                  </a:lnTo>
                  <a:lnTo>
                    <a:pt x="400" y="296"/>
                  </a:lnTo>
                  <a:lnTo>
                    <a:pt x="400" y="293"/>
                  </a:lnTo>
                  <a:lnTo>
                    <a:pt x="245" y="152"/>
                  </a:lnTo>
                  <a:lnTo>
                    <a:pt x="217" y="0"/>
                  </a:lnTo>
                  <a:lnTo>
                    <a:pt x="84" y="56"/>
                  </a:lnTo>
                  <a:lnTo>
                    <a:pt x="0" y="129"/>
                  </a:lnTo>
                  <a:close/>
                </a:path>
              </a:pathLst>
            </a:custGeom>
            <a:solidFill>
              <a:srgbClr val="EDD6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0"/>
            <p:cNvSpPr>
              <a:spLocks/>
            </p:cNvSpPr>
            <p:nvPr/>
          </p:nvSpPr>
          <p:spPr bwMode="auto">
            <a:xfrm>
              <a:off x="4177" y="2870"/>
              <a:ext cx="176" cy="239"/>
            </a:xfrm>
            <a:custGeom>
              <a:avLst/>
              <a:gdLst>
                <a:gd name="T0" fmla="*/ 42 w 354"/>
                <a:gd name="T1" fmla="*/ 335 h 478"/>
                <a:gd name="T2" fmla="*/ 43 w 354"/>
                <a:gd name="T3" fmla="*/ 339 h 478"/>
                <a:gd name="T4" fmla="*/ 45 w 354"/>
                <a:gd name="T5" fmla="*/ 349 h 478"/>
                <a:gd name="T6" fmla="*/ 49 w 354"/>
                <a:gd name="T7" fmla="*/ 364 h 478"/>
                <a:gd name="T8" fmla="*/ 56 w 354"/>
                <a:gd name="T9" fmla="*/ 381 h 478"/>
                <a:gd name="T10" fmla="*/ 64 w 354"/>
                <a:gd name="T11" fmla="*/ 401 h 478"/>
                <a:gd name="T12" fmla="*/ 74 w 354"/>
                <a:gd name="T13" fmla="*/ 419 h 478"/>
                <a:gd name="T14" fmla="*/ 87 w 354"/>
                <a:gd name="T15" fmla="*/ 438 h 478"/>
                <a:gd name="T16" fmla="*/ 102 w 354"/>
                <a:gd name="T17" fmla="*/ 451 h 478"/>
                <a:gd name="T18" fmla="*/ 118 w 354"/>
                <a:gd name="T19" fmla="*/ 462 h 478"/>
                <a:gd name="T20" fmla="*/ 133 w 354"/>
                <a:gd name="T21" fmla="*/ 470 h 478"/>
                <a:gd name="T22" fmla="*/ 148 w 354"/>
                <a:gd name="T23" fmla="*/ 475 h 478"/>
                <a:gd name="T24" fmla="*/ 162 w 354"/>
                <a:gd name="T25" fmla="*/ 477 h 478"/>
                <a:gd name="T26" fmla="*/ 175 w 354"/>
                <a:gd name="T27" fmla="*/ 478 h 478"/>
                <a:gd name="T28" fmla="*/ 190 w 354"/>
                <a:gd name="T29" fmla="*/ 478 h 478"/>
                <a:gd name="T30" fmla="*/ 205 w 354"/>
                <a:gd name="T31" fmla="*/ 477 h 478"/>
                <a:gd name="T32" fmla="*/ 221 w 354"/>
                <a:gd name="T33" fmla="*/ 476 h 478"/>
                <a:gd name="T34" fmla="*/ 240 w 354"/>
                <a:gd name="T35" fmla="*/ 473 h 478"/>
                <a:gd name="T36" fmla="*/ 261 w 354"/>
                <a:gd name="T37" fmla="*/ 472 h 478"/>
                <a:gd name="T38" fmla="*/ 282 w 354"/>
                <a:gd name="T39" fmla="*/ 470 h 478"/>
                <a:gd name="T40" fmla="*/ 304 w 354"/>
                <a:gd name="T41" fmla="*/ 468 h 478"/>
                <a:gd name="T42" fmla="*/ 324 w 354"/>
                <a:gd name="T43" fmla="*/ 465 h 478"/>
                <a:gd name="T44" fmla="*/ 339 w 354"/>
                <a:gd name="T45" fmla="*/ 464 h 478"/>
                <a:gd name="T46" fmla="*/ 350 w 354"/>
                <a:gd name="T47" fmla="*/ 463 h 478"/>
                <a:gd name="T48" fmla="*/ 354 w 354"/>
                <a:gd name="T49" fmla="*/ 463 h 478"/>
                <a:gd name="T50" fmla="*/ 285 w 354"/>
                <a:gd name="T51" fmla="*/ 356 h 478"/>
                <a:gd name="T52" fmla="*/ 202 w 354"/>
                <a:gd name="T53" fmla="*/ 304 h 478"/>
                <a:gd name="T54" fmla="*/ 213 w 354"/>
                <a:gd name="T55" fmla="*/ 139 h 478"/>
                <a:gd name="T56" fmla="*/ 81 w 354"/>
                <a:gd name="T57" fmla="*/ 52 h 478"/>
                <a:gd name="T58" fmla="*/ 29 w 354"/>
                <a:gd name="T59" fmla="*/ 0 h 478"/>
                <a:gd name="T60" fmla="*/ 28 w 354"/>
                <a:gd name="T61" fmla="*/ 4 h 478"/>
                <a:gd name="T62" fmla="*/ 23 w 354"/>
                <a:gd name="T63" fmla="*/ 17 h 478"/>
                <a:gd name="T64" fmla="*/ 19 w 354"/>
                <a:gd name="T65" fmla="*/ 36 h 478"/>
                <a:gd name="T66" fmla="*/ 12 w 354"/>
                <a:gd name="T67" fmla="*/ 57 h 478"/>
                <a:gd name="T68" fmla="*/ 7 w 354"/>
                <a:gd name="T69" fmla="*/ 81 h 478"/>
                <a:gd name="T70" fmla="*/ 3 w 354"/>
                <a:gd name="T71" fmla="*/ 102 h 478"/>
                <a:gd name="T72" fmla="*/ 0 w 354"/>
                <a:gd name="T73" fmla="*/ 122 h 478"/>
                <a:gd name="T74" fmla="*/ 1 w 354"/>
                <a:gd name="T75" fmla="*/ 136 h 478"/>
                <a:gd name="T76" fmla="*/ 8 w 354"/>
                <a:gd name="T77" fmla="*/ 154 h 478"/>
                <a:gd name="T78" fmla="*/ 15 w 354"/>
                <a:gd name="T79" fmla="*/ 169 h 478"/>
                <a:gd name="T80" fmla="*/ 23 w 354"/>
                <a:gd name="T81" fmla="*/ 183 h 478"/>
                <a:gd name="T82" fmla="*/ 32 w 354"/>
                <a:gd name="T83" fmla="*/ 195 h 478"/>
                <a:gd name="T84" fmla="*/ 41 w 354"/>
                <a:gd name="T85" fmla="*/ 204 h 478"/>
                <a:gd name="T86" fmla="*/ 50 w 354"/>
                <a:gd name="T87" fmla="*/ 212 h 478"/>
                <a:gd name="T88" fmla="*/ 58 w 354"/>
                <a:gd name="T89" fmla="*/ 219 h 478"/>
                <a:gd name="T90" fmla="*/ 66 w 354"/>
                <a:gd name="T91" fmla="*/ 223 h 478"/>
                <a:gd name="T92" fmla="*/ 77 w 354"/>
                <a:gd name="T93" fmla="*/ 242 h 478"/>
                <a:gd name="T94" fmla="*/ 83 w 354"/>
                <a:gd name="T95" fmla="*/ 268 h 478"/>
                <a:gd name="T96" fmla="*/ 85 w 354"/>
                <a:gd name="T97" fmla="*/ 294 h 478"/>
                <a:gd name="T98" fmla="*/ 85 w 354"/>
                <a:gd name="T99" fmla="*/ 304 h 478"/>
                <a:gd name="T100" fmla="*/ 42 w 354"/>
                <a:gd name="T101" fmla="*/ 335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4" h="478">
                  <a:moveTo>
                    <a:pt x="42" y="335"/>
                  </a:moveTo>
                  <a:lnTo>
                    <a:pt x="43" y="339"/>
                  </a:lnTo>
                  <a:lnTo>
                    <a:pt x="45" y="349"/>
                  </a:lnTo>
                  <a:lnTo>
                    <a:pt x="49" y="364"/>
                  </a:lnTo>
                  <a:lnTo>
                    <a:pt x="56" y="381"/>
                  </a:lnTo>
                  <a:lnTo>
                    <a:pt x="64" y="401"/>
                  </a:lnTo>
                  <a:lnTo>
                    <a:pt x="74" y="419"/>
                  </a:lnTo>
                  <a:lnTo>
                    <a:pt x="87" y="438"/>
                  </a:lnTo>
                  <a:lnTo>
                    <a:pt x="102" y="451"/>
                  </a:lnTo>
                  <a:lnTo>
                    <a:pt x="118" y="462"/>
                  </a:lnTo>
                  <a:lnTo>
                    <a:pt x="133" y="470"/>
                  </a:lnTo>
                  <a:lnTo>
                    <a:pt x="148" y="475"/>
                  </a:lnTo>
                  <a:lnTo>
                    <a:pt x="162" y="477"/>
                  </a:lnTo>
                  <a:lnTo>
                    <a:pt x="175" y="478"/>
                  </a:lnTo>
                  <a:lnTo>
                    <a:pt x="190" y="478"/>
                  </a:lnTo>
                  <a:lnTo>
                    <a:pt x="205" y="477"/>
                  </a:lnTo>
                  <a:lnTo>
                    <a:pt x="221" y="476"/>
                  </a:lnTo>
                  <a:lnTo>
                    <a:pt x="240" y="473"/>
                  </a:lnTo>
                  <a:lnTo>
                    <a:pt x="261" y="472"/>
                  </a:lnTo>
                  <a:lnTo>
                    <a:pt x="282" y="470"/>
                  </a:lnTo>
                  <a:lnTo>
                    <a:pt x="304" y="468"/>
                  </a:lnTo>
                  <a:lnTo>
                    <a:pt x="324" y="465"/>
                  </a:lnTo>
                  <a:lnTo>
                    <a:pt x="339" y="464"/>
                  </a:lnTo>
                  <a:lnTo>
                    <a:pt x="350" y="463"/>
                  </a:lnTo>
                  <a:lnTo>
                    <a:pt x="354" y="463"/>
                  </a:lnTo>
                  <a:lnTo>
                    <a:pt x="285" y="356"/>
                  </a:lnTo>
                  <a:lnTo>
                    <a:pt x="202" y="304"/>
                  </a:lnTo>
                  <a:lnTo>
                    <a:pt x="213" y="139"/>
                  </a:lnTo>
                  <a:lnTo>
                    <a:pt x="81" y="52"/>
                  </a:lnTo>
                  <a:lnTo>
                    <a:pt x="29" y="0"/>
                  </a:lnTo>
                  <a:lnTo>
                    <a:pt x="28" y="4"/>
                  </a:lnTo>
                  <a:lnTo>
                    <a:pt x="23" y="17"/>
                  </a:lnTo>
                  <a:lnTo>
                    <a:pt x="19" y="36"/>
                  </a:lnTo>
                  <a:lnTo>
                    <a:pt x="12" y="57"/>
                  </a:lnTo>
                  <a:lnTo>
                    <a:pt x="7" y="81"/>
                  </a:lnTo>
                  <a:lnTo>
                    <a:pt x="3" y="102"/>
                  </a:lnTo>
                  <a:lnTo>
                    <a:pt x="0" y="122"/>
                  </a:lnTo>
                  <a:lnTo>
                    <a:pt x="1" y="136"/>
                  </a:lnTo>
                  <a:lnTo>
                    <a:pt x="8" y="154"/>
                  </a:lnTo>
                  <a:lnTo>
                    <a:pt x="15" y="169"/>
                  </a:lnTo>
                  <a:lnTo>
                    <a:pt x="23" y="183"/>
                  </a:lnTo>
                  <a:lnTo>
                    <a:pt x="32" y="195"/>
                  </a:lnTo>
                  <a:lnTo>
                    <a:pt x="41" y="204"/>
                  </a:lnTo>
                  <a:lnTo>
                    <a:pt x="50" y="212"/>
                  </a:lnTo>
                  <a:lnTo>
                    <a:pt x="58" y="219"/>
                  </a:lnTo>
                  <a:lnTo>
                    <a:pt x="66" y="223"/>
                  </a:lnTo>
                  <a:lnTo>
                    <a:pt x="77" y="242"/>
                  </a:lnTo>
                  <a:lnTo>
                    <a:pt x="83" y="268"/>
                  </a:lnTo>
                  <a:lnTo>
                    <a:pt x="85" y="294"/>
                  </a:lnTo>
                  <a:lnTo>
                    <a:pt x="85" y="304"/>
                  </a:lnTo>
                  <a:lnTo>
                    <a:pt x="42" y="335"/>
                  </a:lnTo>
                  <a:close/>
                </a:path>
              </a:pathLst>
            </a:custGeom>
            <a:solidFill>
              <a:srgbClr val="EDD6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1"/>
            <p:cNvSpPr>
              <a:spLocks/>
            </p:cNvSpPr>
            <p:nvPr/>
          </p:nvSpPr>
          <p:spPr bwMode="auto">
            <a:xfrm>
              <a:off x="4505" y="2170"/>
              <a:ext cx="53" cy="126"/>
            </a:xfrm>
            <a:custGeom>
              <a:avLst/>
              <a:gdLst>
                <a:gd name="T0" fmla="*/ 16 w 106"/>
                <a:gd name="T1" fmla="*/ 8 h 252"/>
                <a:gd name="T2" fmla="*/ 8 w 106"/>
                <a:gd name="T3" fmla="*/ 32 h 252"/>
                <a:gd name="T4" fmla="*/ 2 w 106"/>
                <a:gd name="T5" fmla="*/ 78 h 252"/>
                <a:gd name="T6" fmla="*/ 0 w 106"/>
                <a:gd name="T7" fmla="*/ 128 h 252"/>
                <a:gd name="T8" fmla="*/ 1 w 106"/>
                <a:gd name="T9" fmla="*/ 161 h 252"/>
                <a:gd name="T10" fmla="*/ 8 w 106"/>
                <a:gd name="T11" fmla="*/ 188 h 252"/>
                <a:gd name="T12" fmla="*/ 15 w 106"/>
                <a:gd name="T13" fmla="*/ 211 h 252"/>
                <a:gd name="T14" fmla="*/ 21 w 106"/>
                <a:gd name="T15" fmla="*/ 228 h 252"/>
                <a:gd name="T16" fmla="*/ 23 w 106"/>
                <a:gd name="T17" fmla="*/ 234 h 252"/>
                <a:gd name="T18" fmla="*/ 106 w 106"/>
                <a:gd name="T19" fmla="*/ 252 h 252"/>
                <a:gd name="T20" fmla="*/ 92 w 106"/>
                <a:gd name="T21" fmla="*/ 78 h 252"/>
                <a:gd name="T22" fmla="*/ 90 w 106"/>
                <a:gd name="T23" fmla="*/ 70 h 252"/>
                <a:gd name="T24" fmla="*/ 85 w 106"/>
                <a:gd name="T25" fmla="*/ 51 h 252"/>
                <a:gd name="T26" fmla="*/ 77 w 106"/>
                <a:gd name="T27" fmla="*/ 30 h 252"/>
                <a:gd name="T28" fmla="*/ 68 w 106"/>
                <a:gd name="T29" fmla="*/ 14 h 252"/>
                <a:gd name="T30" fmla="*/ 61 w 106"/>
                <a:gd name="T31" fmla="*/ 8 h 252"/>
                <a:gd name="T32" fmla="*/ 55 w 106"/>
                <a:gd name="T33" fmla="*/ 5 h 252"/>
                <a:gd name="T34" fmla="*/ 48 w 106"/>
                <a:gd name="T35" fmla="*/ 1 h 252"/>
                <a:gd name="T36" fmla="*/ 40 w 106"/>
                <a:gd name="T37" fmla="*/ 0 h 252"/>
                <a:gd name="T38" fmla="*/ 33 w 106"/>
                <a:gd name="T39" fmla="*/ 1 h 252"/>
                <a:gd name="T40" fmla="*/ 28 w 106"/>
                <a:gd name="T41" fmla="*/ 2 h 252"/>
                <a:gd name="T42" fmla="*/ 22 w 106"/>
                <a:gd name="T43" fmla="*/ 5 h 252"/>
                <a:gd name="T44" fmla="*/ 16 w 106"/>
                <a:gd name="T45" fmla="*/ 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52">
                  <a:moveTo>
                    <a:pt x="16" y="8"/>
                  </a:moveTo>
                  <a:lnTo>
                    <a:pt x="8" y="32"/>
                  </a:lnTo>
                  <a:lnTo>
                    <a:pt x="2" y="78"/>
                  </a:lnTo>
                  <a:lnTo>
                    <a:pt x="0" y="128"/>
                  </a:lnTo>
                  <a:lnTo>
                    <a:pt x="1" y="161"/>
                  </a:lnTo>
                  <a:lnTo>
                    <a:pt x="8" y="188"/>
                  </a:lnTo>
                  <a:lnTo>
                    <a:pt x="15" y="211"/>
                  </a:lnTo>
                  <a:lnTo>
                    <a:pt x="21" y="228"/>
                  </a:lnTo>
                  <a:lnTo>
                    <a:pt x="23" y="234"/>
                  </a:lnTo>
                  <a:lnTo>
                    <a:pt x="106" y="252"/>
                  </a:lnTo>
                  <a:lnTo>
                    <a:pt x="92" y="78"/>
                  </a:lnTo>
                  <a:lnTo>
                    <a:pt x="90" y="70"/>
                  </a:lnTo>
                  <a:lnTo>
                    <a:pt x="85" y="51"/>
                  </a:lnTo>
                  <a:lnTo>
                    <a:pt x="77" y="30"/>
                  </a:lnTo>
                  <a:lnTo>
                    <a:pt x="68" y="14"/>
                  </a:lnTo>
                  <a:lnTo>
                    <a:pt x="61" y="8"/>
                  </a:lnTo>
                  <a:lnTo>
                    <a:pt x="55" y="5"/>
                  </a:lnTo>
                  <a:lnTo>
                    <a:pt x="48" y="1"/>
                  </a:lnTo>
                  <a:lnTo>
                    <a:pt x="40" y="0"/>
                  </a:lnTo>
                  <a:lnTo>
                    <a:pt x="33" y="1"/>
                  </a:lnTo>
                  <a:lnTo>
                    <a:pt x="28" y="2"/>
                  </a:lnTo>
                  <a:lnTo>
                    <a:pt x="22" y="5"/>
                  </a:lnTo>
                  <a:lnTo>
                    <a:pt x="16" y="8"/>
                  </a:lnTo>
                  <a:close/>
                </a:path>
              </a:pathLst>
            </a:custGeom>
            <a:solidFill>
              <a:srgbClr val="EDD6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417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55112E-17 -3.7037E-7 L 0.09063 -0.12986 " pathEditMode="relative" rAng="0" ptsTypes="AA">
                                      <p:cBhvr>
                                        <p:cTn id="6" dur="2000" fill="hold"/>
                                        <p:tgtEl>
                                          <p:spTgt spid="438276"/>
                                        </p:tgtEl>
                                        <p:attrNameLst>
                                          <p:attrName>ppt_x</p:attrName>
                                          <p:attrName>ppt_y</p:attrName>
                                        </p:attrNameLst>
                                      </p:cBhvr>
                                      <p:rCtr x="4531" y="-6505"/>
                                    </p:animMotion>
                                  </p:childTnLst>
                                </p:cTn>
                              </p:par>
                            </p:childTnLst>
                          </p:cTn>
                        </p:par>
                        <p:par>
                          <p:cTn id="7" fill="hold">
                            <p:stCondLst>
                              <p:cond delay="2000"/>
                            </p:stCondLst>
                            <p:childTnLst>
                              <p:par>
                                <p:cTn id="8" presetID="22" presetClass="entr" presetSubtype="2"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42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64"/>
          <a:stretch/>
        </p:blipFill>
        <p:spPr bwMode="auto">
          <a:xfrm>
            <a:off x="-1" y="0"/>
            <a:ext cx="914400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3193143" y="29029"/>
            <a:ext cx="1683657" cy="3744685"/>
          </a:xfrm>
          <a:custGeom>
            <a:avLst/>
            <a:gdLst>
              <a:gd name="connsiteX0" fmla="*/ 1538514 w 1683657"/>
              <a:gd name="connsiteY0" fmla="*/ 3744685 h 3744685"/>
              <a:gd name="connsiteX1" fmla="*/ 798286 w 1683657"/>
              <a:gd name="connsiteY1" fmla="*/ 3468914 h 3744685"/>
              <a:gd name="connsiteX2" fmla="*/ 1683657 w 1683657"/>
              <a:gd name="connsiteY2" fmla="*/ 1277257 h 3744685"/>
              <a:gd name="connsiteX3" fmla="*/ 0 w 1683657"/>
              <a:gd name="connsiteY3" fmla="*/ 682171 h 3744685"/>
              <a:gd name="connsiteX4" fmla="*/ 449943 w 1683657"/>
              <a:gd name="connsiteY4" fmla="*/ 0 h 3744685"/>
              <a:gd name="connsiteX5" fmla="*/ 449943 w 1683657"/>
              <a:gd name="connsiteY5" fmla="*/ 0 h 3744685"/>
              <a:gd name="connsiteX6" fmla="*/ 449943 w 1683657"/>
              <a:gd name="connsiteY6" fmla="*/ 0 h 3744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3657" h="3744685">
                <a:moveTo>
                  <a:pt x="1538514" y="3744685"/>
                </a:moveTo>
                <a:lnTo>
                  <a:pt x="798286" y="3468914"/>
                </a:lnTo>
                <a:lnTo>
                  <a:pt x="1683657" y="1277257"/>
                </a:lnTo>
                <a:lnTo>
                  <a:pt x="0" y="682171"/>
                </a:lnTo>
                <a:lnTo>
                  <a:pt x="449943" y="0"/>
                </a:lnTo>
                <a:lnTo>
                  <a:pt x="449943" y="0"/>
                </a:lnTo>
                <a:lnTo>
                  <a:pt x="449943" y="0"/>
                </a:lnTo>
              </a:path>
            </a:pathLst>
          </a:custGeom>
          <a:noFill/>
          <a:ln w="101600">
            <a:solidFill>
              <a:srgbClr val="3399FF"/>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3" name="Oval 2"/>
          <p:cNvSpPr/>
          <p:nvPr/>
        </p:nvSpPr>
        <p:spPr>
          <a:xfrm>
            <a:off x="4572000" y="3643086"/>
            <a:ext cx="304800" cy="304800"/>
          </a:xfrm>
          <a:prstGeom prst="ellipse">
            <a:avLst/>
          </a:prstGeom>
          <a:solidFill>
            <a:srgbClr val="3399FF"/>
          </a:solidFill>
          <a:ln w="28575">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74629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Lookahead</a:t>
            </a:r>
            <a:r>
              <a:rPr lang="en-US" dirty="0"/>
              <a:t> policies</a:t>
            </a:r>
          </a:p>
        </p:txBody>
      </p:sp>
      <p:sp>
        <p:nvSpPr>
          <p:cNvPr id="3" name="Content Placeholder 2"/>
          <p:cNvSpPr>
            <a:spLocks noGrp="1"/>
          </p:cNvSpPr>
          <p:nvPr>
            <p:ph idx="1"/>
          </p:nvPr>
        </p:nvSpPr>
        <p:spPr/>
        <p:txBody>
          <a:bodyPr/>
          <a:lstStyle/>
          <a:p>
            <a:r>
              <a:rPr lang="en-US" dirty="0"/>
              <a:t>Decision trees:</a:t>
            </a:r>
          </a:p>
        </p:txBody>
      </p:sp>
      <p:pic>
        <p:nvPicPr>
          <p:cNvPr id="1027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7537" y="1641813"/>
            <a:ext cx="6222567" cy="5133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232793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Lookahead policies</a:t>
            </a:r>
          </a:p>
        </p:txBody>
      </p:sp>
      <p:sp>
        <p:nvSpPr>
          <p:cNvPr id="3" name="Content Placeholder 2"/>
          <p:cNvSpPr>
            <a:spLocks noGrp="1"/>
          </p:cNvSpPr>
          <p:nvPr>
            <p:ph idx="1"/>
          </p:nvPr>
        </p:nvSpPr>
        <p:spPr>
          <a:xfrm>
            <a:off x="685800" y="1143000"/>
            <a:ext cx="7960490" cy="3266954"/>
          </a:xfrm>
        </p:spPr>
        <p:txBody>
          <a:bodyPr/>
          <a:lstStyle/>
          <a:p>
            <a:r>
              <a:rPr lang="en-US" dirty="0"/>
              <a:t>Modeling </a:t>
            </a:r>
            <a:r>
              <a:rPr lang="en-US" dirty="0" err="1"/>
              <a:t>lookahead</a:t>
            </a:r>
            <a:r>
              <a:rPr lang="en-US" dirty="0"/>
              <a:t> policies</a:t>
            </a:r>
          </a:p>
          <a:p>
            <a:pPr lvl="1"/>
            <a:r>
              <a:rPr lang="en-US" dirty="0" err="1"/>
              <a:t>Lookahead</a:t>
            </a:r>
            <a:r>
              <a:rPr lang="en-US" dirty="0"/>
              <a:t> policies solve a </a:t>
            </a:r>
            <a:r>
              <a:rPr lang="en-US" i="1" dirty="0" err="1"/>
              <a:t>lookahead</a:t>
            </a:r>
            <a:r>
              <a:rPr lang="en-US" i="1" dirty="0"/>
              <a:t> model</a:t>
            </a:r>
            <a:r>
              <a:rPr lang="en-US" dirty="0"/>
              <a:t>, which is an approximation of the future.</a:t>
            </a:r>
          </a:p>
          <a:p>
            <a:pPr lvl="1"/>
            <a:r>
              <a:rPr lang="en-US" dirty="0"/>
              <a:t>It is important to understand the difference between the:</a:t>
            </a:r>
          </a:p>
          <a:p>
            <a:pPr lvl="1"/>
            <a:endParaRPr lang="en-US" dirty="0"/>
          </a:p>
          <a:p>
            <a:pPr lvl="2"/>
            <a:r>
              <a:rPr lang="en-US" dirty="0"/>
              <a:t>Base model – this is the model we are trying to solve by finding the best policy. </a:t>
            </a:r>
          </a:p>
          <a:p>
            <a:pPr lvl="2"/>
            <a:endParaRPr lang="en-US" dirty="0"/>
          </a:p>
          <a:p>
            <a:pPr lvl="2"/>
            <a:r>
              <a:rPr lang="en-US" dirty="0"/>
              <a:t>The lookahead model, which is our approximation of the future using what we know now to help us make better decisions.</a:t>
            </a:r>
          </a:p>
          <a:p>
            <a:pPr lvl="2"/>
            <a:endParaRPr lang="en-US" dirty="0"/>
          </a:p>
          <a:p>
            <a:pPr lvl="1"/>
            <a:r>
              <a:rPr lang="en-US" dirty="0"/>
              <a:t>The base model is typically a simulator, or it might be the real world.</a:t>
            </a:r>
          </a:p>
          <a:p>
            <a:pPr lvl="2"/>
            <a:endParaRPr lang="en-US" dirty="0"/>
          </a:p>
          <a:p>
            <a:endParaRPr lang="en-US" dirty="0"/>
          </a:p>
          <a:p>
            <a:endParaRPr lang="en-US" dirty="0"/>
          </a:p>
          <a:p>
            <a:endParaRPr lang="en-US" dirty="0"/>
          </a:p>
          <a:p>
            <a:endParaRPr lang="en-US" dirty="0"/>
          </a:p>
          <a:p>
            <a:pPr lvl="1"/>
            <a:endParaRPr lang="en-US" dirty="0"/>
          </a:p>
          <a:p>
            <a:pPr lvl="1"/>
            <a:endParaRPr lang="en-US" dirty="0"/>
          </a:p>
          <a:p>
            <a:pPr lvl="2"/>
            <a:endParaRPr lang="en-US" dirty="0"/>
          </a:p>
        </p:txBody>
      </p:sp>
    </p:spTree>
    <p:extLst>
      <p:ext uri="{BB962C8B-B14F-4D97-AF65-F5344CB8AC3E}">
        <p14:creationId xmlns:p14="http://schemas.microsoft.com/office/powerpoint/2010/main" val="383037921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Lookahead</a:t>
            </a:r>
            <a:r>
              <a:rPr lang="en-US" dirty="0"/>
              <a:t> policies</a:t>
            </a:r>
          </a:p>
        </p:txBody>
      </p:sp>
      <p:sp>
        <p:nvSpPr>
          <p:cNvPr id="3" name="Content Placeholder 2"/>
          <p:cNvSpPr>
            <a:spLocks noGrp="1"/>
          </p:cNvSpPr>
          <p:nvPr>
            <p:ph idx="1"/>
          </p:nvPr>
        </p:nvSpPr>
        <p:spPr>
          <a:xfrm>
            <a:off x="685800" y="1143000"/>
            <a:ext cx="7772400" cy="2659743"/>
          </a:xfrm>
        </p:spPr>
        <p:txBody>
          <a:bodyPr/>
          <a:lstStyle/>
          <a:p>
            <a:r>
              <a:rPr lang="en-US" dirty="0" err="1"/>
              <a:t>Lookahead</a:t>
            </a:r>
            <a:r>
              <a:rPr lang="en-US" dirty="0"/>
              <a:t> models</a:t>
            </a:r>
          </a:p>
          <a:p>
            <a:pPr lvl="1"/>
            <a:r>
              <a:rPr lang="en-US" dirty="0"/>
              <a:t>Use tilde variables with double time indices.</a:t>
            </a:r>
          </a:p>
        </p:txBody>
      </p:sp>
      <p:cxnSp>
        <p:nvCxnSpPr>
          <p:cNvPr id="5" name="Straight Arrow Connector 4"/>
          <p:cNvCxnSpPr/>
          <p:nvPr/>
        </p:nvCxnSpPr>
        <p:spPr bwMode="auto">
          <a:xfrm>
            <a:off x="683986" y="5368471"/>
            <a:ext cx="7823200" cy="0"/>
          </a:xfrm>
          <a:prstGeom prst="straightConnector1">
            <a:avLst/>
          </a:prstGeom>
          <a:noFill/>
          <a:ln w="57150" cap="flat" cmpd="sng" algn="ctr">
            <a:solidFill>
              <a:schemeClr val="tx1"/>
            </a:solidFill>
            <a:prstDash val="solid"/>
            <a:round/>
            <a:headEnd type="none" w="med" len="med"/>
            <a:tailEnd type="arrow"/>
          </a:ln>
          <a:effectLst/>
        </p:spPr>
      </p:cxnSp>
      <p:cxnSp>
        <p:nvCxnSpPr>
          <p:cNvPr id="9" name="Straight Connector 8"/>
          <p:cNvCxnSpPr/>
          <p:nvPr/>
        </p:nvCxnSpPr>
        <p:spPr bwMode="auto">
          <a:xfrm>
            <a:off x="2106390" y="522332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691278" y="52305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3521508" y="5216074"/>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4935596" y="5218549"/>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6350714" y="5211295"/>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7760430" y="52080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30" name="Straight Arrow Connector 29"/>
          <p:cNvCxnSpPr/>
          <p:nvPr/>
        </p:nvCxnSpPr>
        <p:spPr bwMode="auto">
          <a:xfrm flipV="1">
            <a:off x="6912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3" name="Straight Arrow Connector 32"/>
          <p:cNvCxnSpPr/>
          <p:nvPr/>
        </p:nvCxnSpPr>
        <p:spPr bwMode="auto">
          <a:xfrm flipV="1">
            <a:off x="21136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4" name="Straight Arrow Connector 33"/>
          <p:cNvCxnSpPr/>
          <p:nvPr/>
        </p:nvCxnSpPr>
        <p:spPr bwMode="auto">
          <a:xfrm flipV="1">
            <a:off x="35233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flipV="1">
            <a:off x="4958478" y="2984500"/>
            <a:ext cx="4071222" cy="2376718"/>
          </a:xfrm>
          <a:prstGeom prst="straightConnector1">
            <a:avLst/>
          </a:prstGeom>
          <a:noFill/>
          <a:ln w="28575" cap="flat" cmpd="sng" algn="ctr">
            <a:solidFill>
              <a:schemeClr val="tx1"/>
            </a:solidFill>
            <a:prstDash val="solid"/>
            <a:round/>
            <a:headEnd type="none" w="med" len="med"/>
            <a:tailEnd type="arrow"/>
          </a:ln>
          <a:effectLst/>
        </p:spPr>
      </p:cxnSp>
      <p:sp>
        <p:nvSpPr>
          <p:cNvPr id="36" name="TextBox 35"/>
          <p:cNvSpPr txBox="1"/>
          <p:nvPr/>
        </p:nvSpPr>
        <p:spPr>
          <a:xfrm>
            <a:off x="7260205" y="3949700"/>
            <a:ext cx="1210588" cy="584775"/>
          </a:xfrm>
          <a:prstGeom prst="rect">
            <a:avLst/>
          </a:prstGeom>
          <a:noFill/>
        </p:spPr>
        <p:txBody>
          <a:bodyPr wrap="none" rtlCol="0">
            <a:spAutoFit/>
          </a:bodyPr>
          <a:lstStyle/>
          <a:p>
            <a:r>
              <a:rPr lang="en-US" sz="3200" i="0" dirty="0"/>
              <a:t>.  .  .  .</a:t>
            </a:r>
          </a:p>
        </p:txBody>
      </p:sp>
      <p:cxnSp>
        <p:nvCxnSpPr>
          <p:cNvPr id="38" name="Straight Arrow Connector 37"/>
          <p:cNvCxnSpPr/>
          <p:nvPr/>
        </p:nvCxnSpPr>
        <p:spPr bwMode="auto">
          <a:xfrm>
            <a:off x="2106390" y="4534475"/>
            <a:ext cx="0" cy="818756"/>
          </a:xfrm>
          <a:prstGeom prst="straightConnector1">
            <a:avLst/>
          </a:prstGeom>
          <a:noFill/>
          <a:ln w="28575" cap="flat" cmpd="sng" algn="ctr">
            <a:solidFill>
              <a:schemeClr val="tx1"/>
            </a:solidFill>
            <a:prstDash val="dash"/>
            <a:round/>
            <a:headEnd type="none" w="med" len="med"/>
            <a:tailEnd type="arrow"/>
          </a:ln>
          <a:effectLst/>
        </p:spPr>
      </p:cxnSp>
      <p:sp>
        <p:nvSpPr>
          <p:cNvPr id="43" name="TextBox 42"/>
          <p:cNvSpPr txBox="1"/>
          <p:nvPr/>
        </p:nvSpPr>
        <p:spPr>
          <a:xfrm rot="16200000">
            <a:off x="-1128056" y="3709658"/>
            <a:ext cx="2847254" cy="461665"/>
          </a:xfrm>
          <a:prstGeom prst="rect">
            <a:avLst/>
          </a:prstGeom>
          <a:noFill/>
        </p:spPr>
        <p:txBody>
          <a:bodyPr wrap="none" rtlCol="0">
            <a:spAutoFit/>
          </a:bodyPr>
          <a:lstStyle/>
          <a:p>
            <a:pPr algn="l"/>
            <a:r>
              <a:rPr lang="en-US" sz="2400" i="0" dirty="0"/>
              <a:t>The </a:t>
            </a:r>
            <a:r>
              <a:rPr lang="en-US" sz="2400" i="0" dirty="0" err="1"/>
              <a:t>lookahead</a:t>
            </a:r>
            <a:r>
              <a:rPr lang="en-US" sz="2400" i="0" dirty="0"/>
              <a:t> model</a:t>
            </a:r>
          </a:p>
        </p:txBody>
      </p:sp>
      <p:cxnSp>
        <p:nvCxnSpPr>
          <p:cNvPr id="45" name="Straight Arrow Connector 44"/>
          <p:cNvCxnSpPr>
            <a:endCxn id="3" idx="1"/>
          </p:cNvCxnSpPr>
          <p:nvPr/>
        </p:nvCxnSpPr>
        <p:spPr bwMode="auto">
          <a:xfrm flipV="1">
            <a:off x="683986" y="2472872"/>
            <a:ext cx="1814" cy="2735216"/>
          </a:xfrm>
          <a:prstGeom prst="straightConnector1">
            <a:avLst/>
          </a:prstGeom>
          <a:noFill/>
          <a:ln w="28575" cap="flat" cmpd="sng" algn="ctr">
            <a:solidFill>
              <a:schemeClr val="tx1"/>
            </a:solidFill>
            <a:prstDash val="solid"/>
            <a:round/>
            <a:headEnd type="arrow" w="med" len="med"/>
            <a:tailEnd type="arrow" w="med" len="med"/>
          </a:ln>
          <a:effectLst/>
        </p:spPr>
      </p:cxnSp>
      <p:graphicFrame>
        <p:nvGraphicFramePr>
          <p:cNvPr id="47" name="Object 46"/>
          <p:cNvGraphicFramePr>
            <a:graphicFrameLocks noChangeAspect="1"/>
          </p:cNvGraphicFramePr>
          <p:nvPr>
            <p:extLst/>
          </p:nvPr>
        </p:nvGraphicFramePr>
        <p:xfrm>
          <a:off x="591483" y="5588747"/>
          <a:ext cx="199589" cy="342153"/>
        </p:xfrm>
        <a:graphic>
          <a:graphicData uri="http://schemas.openxmlformats.org/presentationml/2006/ole">
            <mc:AlternateContent xmlns:mc="http://schemas.openxmlformats.org/markup-compatibility/2006">
              <mc:Choice xmlns:v="urn:schemas-microsoft-com:vml" Requires="v">
                <p:oleObj spid="_x0000_s2213796" name="Equation" r:id="rId4" imgW="88560" imgH="152280" progId="Equation.DSMT4">
                  <p:embed/>
                </p:oleObj>
              </mc:Choice>
              <mc:Fallback>
                <p:oleObj name="Equation" r:id="rId4" imgW="88560" imgH="152280" progId="Equation.DSMT4">
                  <p:embed/>
                  <p:pic>
                    <p:nvPicPr>
                      <p:cNvPr id="47" name="Object 46"/>
                      <p:cNvPicPr/>
                      <p:nvPr/>
                    </p:nvPicPr>
                    <p:blipFill>
                      <a:blip r:embed="rId5"/>
                      <a:stretch>
                        <a:fillRect/>
                      </a:stretch>
                    </p:blipFill>
                    <p:spPr>
                      <a:xfrm>
                        <a:off x="591483" y="5588747"/>
                        <a:ext cx="199589" cy="342153"/>
                      </a:xfrm>
                      <a:prstGeom prst="rect">
                        <a:avLst/>
                      </a:prstGeom>
                    </p:spPr>
                  </p:pic>
                </p:oleObj>
              </mc:Fallback>
            </mc:AlternateContent>
          </a:graphicData>
        </a:graphic>
      </p:graphicFrame>
      <p:graphicFrame>
        <p:nvGraphicFramePr>
          <p:cNvPr id="48" name="Object 47"/>
          <p:cNvGraphicFramePr>
            <a:graphicFrameLocks noChangeAspect="1"/>
          </p:cNvGraphicFramePr>
          <p:nvPr>
            <p:extLst/>
          </p:nvPr>
        </p:nvGraphicFramePr>
        <p:xfrm>
          <a:off x="1789113" y="5545965"/>
          <a:ext cx="625072" cy="400810"/>
        </p:xfrm>
        <a:graphic>
          <a:graphicData uri="http://schemas.openxmlformats.org/presentationml/2006/ole">
            <mc:AlternateContent xmlns:mc="http://schemas.openxmlformats.org/markup-compatibility/2006">
              <mc:Choice xmlns:v="urn:schemas-microsoft-com:vml" Requires="v">
                <p:oleObj spid="_x0000_s2213797" name="Equation" r:id="rId6" imgW="279360" imgH="177480" progId="Equation.DSMT4">
                  <p:embed/>
                </p:oleObj>
              </mc:Choice>
              <mc:Fallback>
                <p:oleObj name="Equation" r:id="rId6" imgW="279360" imgH="177480" progId="Equation.DSMT4">
                  <p:embed/>
                  <p:pic>
                    <p:nvPicPr>
                      <p:cNvPr id="48" name="Object 47"/>
                      <p:cNvPicPr>
                        <a:picLocks noChangeAspect="1" noChangeArrowheads="1"/>
                      </p:cNvPicPr>
                      <p:nvPr/>
                    </p:nvPicPr>
                    <p:blipFill>
                      <a:blip r:embed="rId7"/>
                      <a:srcRect/>
                      <a:stretch>
                        <a:fillRect/>
                      </a:stretch>
                    </p:blipFill>
                    <p:spPr bwMode="auto">
                      <a:xfrm>
                        <a:off x="1789113" y="5545965"/>
                        <a:ext cx="625072" cy="400810"/>
                      </a:xfrm>
                      <a:prstGeom prst="rect">
                        <a:avLst/>
                      </a:prstGeom>
                      <a:noFill/>
                      <a:ln>
                        <a:noFill/>
                      </a:ln>
                    </p:spPr>
                  </p:pic>
                </p:oleObj>
              </mc:Fallback>
            </mc:AlternateContent>
          </a:graphicData>
        </a:graphic>
      </p:graphicFrame>
      <p:graphicFrame>
        <p:nvGraphicFramePr>
          <p:cNvPr id="49" name="Object 48"/>
          <p:cNvGraphicFramePr>
            <a:graphicFrameLocks noChangeAspect="1"/>
          </p:cNvGraphicFramePr>
          <p:nvPr>
            <p:extLst/>
          </p:nvPr>
        </p:nvGraphicFramePr>
        <p:xfrm>
          <a:off x="3182938" y="5546725"/>
          <a:ext cx="682625" cy="400050"/>
        </p:xfrm>
        <a:graphic>
          <a:graphicData uri="http://schemas.openxmlformats.org/presentationml/2006/ole">
            <mc:AlternateContent xmlns:mc="http://schemas.openxmlformats.org/markup-compatibility/2006">
              <mc:Choice xmlns:v="urn:schemas-microsoft-com:vml" Requires="v">
                <p:oleObj spid="_x0000_s2213798" name="Equation" r:id="rId8" imgW="304560" imgH="177480" progId="Equation.DSMT4">
                  <p:embed/>
                </p:oleObj>
              </mc:Choice>
              <mc:Fallback>
                <p:oleObj name="Equation" r:id="rId8" imgW="304560" imgH="177480" progId="Equation.DSMT4">
                  <p:embed/>
                  <p:pic>
                    <p:nvPicPr>
                      <p:cNvPr id="49" name="Object 48"/>
                      <p:cNvPicPr>
                        <a:picLocks noChangeAspect="1" noChangeArrowheads="1"/>
                      </p:cNvPicPr>
                      <p:nvPr/>
                    </p:nvPicPr>
                    <p:blipFill>
                      <a:blip r:embed="rId9"/>
                      <a:srcRect/>
                      <a:stretch>
                        <a:fillRect/>
                      </a:stretch>
                    </p:blipFill>
                    <p:spPr bwMode="auto">
                      <a:xfrm>
                        <a:off x="3182938" y="5546725"/>
                        <a:ext cx="68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 name="Object 49"/>
          <p:cNvGraphicFramePr>
            <a:graphicFrameLocks noChangeAspect="1"/>
          </p:cNvGraphicFramePr>
          <p:nvPr>
            <p:extLst/>
          </p:nvPr>
        </p:nvGraphicFramePr>
        <p:xfrm>
          <a:off x="4657725" y="5546725"/>
          <a:ext cx="654050" cy="400050"/>
        </p:xfrm>
        <a:graphic>
          <a:graphicData uri="http://schemas.openxmlformats.org/presentationml/2006/ole">
            <mc:AlternateContent xmlns:mc="http://schemas.openxmlformats.org/markup-compatibility/2006">
              <mc:Choice xmlns:v="urn:schemas-microsoft-com:vml" Requires="v">
                <p:oleObj spid="_x0000_s2213799" name="Equation" r:id="rId10" imgW="291960" imgH="177480" progId="Equation.DSMT4">
                  <p:embed/>
                </p:oleObj>
              </mc:Choice>
              <mc:Fallback>
                <p:oleObj name="Equation" r:id="rId10" imgW="291960" imgH="177480" progId="Equation.DSMT4">
                  <p:embed/>
                  <p:pic>
                    <p:nvPicPr>
                      <p:cNvPr id="50" name="Object 49"/>
                      <p:cNvPicPr>
                        <a:picLocks noChangeAspect="1" noChangeArrowheads="1"/>
                      </p:cNvPicPr>
                      <p:nvPr/>
                    </p:nvPicPr>
                    <p:blipFill>
                      <a:blip r:embed="rId11"/>
                      <a:srcRect/>
                      <a:stretch>
                        <a:fillRect/>
                      </a:stretch>
                    </p:blipFill>
                    <p:spPr bwMode="auto">
                      <a:xfrm>
                        <a:off x="4657725" y="5546725"/>
                        <a:ext cx="654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9" name="Straight Arrow Connector 38"/>
          <p:cNvCxnSpPr/>
          <p:nvPr/>
        </p:nvCxnSpPr>
        <p:spPr bwMode="auto">
          <a:xfrm>
            <a:off x="3519698" y="3721100"/>
            <a:ext cx="0" cy="1619431"/>
          </a:xfrm>
          <a:prstGeom prst="straightConnector1">
            <a:avLst/>
          </a:prstGeom>
          <a:noFill/>
          <a:ln w="28575" cap="flat" cmpd="sng" algn="ctr">
            <a:solidFill>
              <a:schemeClr val="tx1"/>
            </a:solidFill>
            <a:prstDash val="dash"/>
            <a:round/>
            <a:headEnd type="none" w="med" len="med"/>
            <a:tailEnd type="arrow"/>
          </a:ln>
          <a:effectLst/>
        </p:spPr>
      </p:cxnSp>
      <p:graphicFrame>
        <p:nvGraphicFramePr>
          <p:cNvPr id="4" name="Object 3"/>
          <p:cNvGraphicFramePr>
            <a:graphicFrameLocks noChangeAspect="1"/>
          </p:cNvGraphicFramePr>
          <p:nvPr>
            <p:extLst>
              <p:ext uri="{D42A27DB-BD31-4B8C-83A1-F6EECF244321}">
                <p14:modId xmlns:p14="http://schemas.microsoft.com/office/powerpoint/2010/main" val="2948943072"/>
              </p:ext>
            </p:extLst>
          </p:nvPr>
        </p:nvGraphicFramePr>
        <p:xfrm>
          <a:off x="2216150" y="5976710"/>
          <a:ext cx="3808413" cy="552450"/>
        </p:xfrm>
        <a:graphic>
          <a:graphicData uri="http://schemas.openxmlformats.org/presentationml/2006/ole">
            <mc:AlternateContent xmlns:mc="http://schemas.openxmlformats.org/markup-compatibility/2006">
              <mc:Choice xmlns:v="urn:schemas-microsoft-com:vml" Requires="v">
                <p:oleObj spid="_x0000_s2213800" name="Equation" r:id="rId12" imgW="1574640" imgH="228600" progId="Equation.DSMT4">
                  <p:embed/>
                </p:oleObj>
              </mc:Choice>
              <mc:Fallback>
                <p:oleObj name="Equation" r:id="rId12" imgW="1574640" imgH="228600" progId="Equation.DSMT4">
                  <p:embed/>
                  <p:pic>
                    <p:nvPicPr>
                      <p:cNvPr id="0" name=""/>
                      <p:cNvPicPr/>
                      <p:nvPr/>
                    </p:nvPicPr>
                    <p:blipFill>
                      <a:blip r:embed="rId13"/>
                      <a:stretch>
                        <a:fillRect/>
                      </a:stretch>
                    </p:blipFill>
                    <p:spPr>
                      <a:xfrm>
                        <a:off x="2216150" y="5976710"/>
                        <a:ext cx="3808413" cy="552450"/>
                      </a:xfrm>
                      <a:prstGeom prst="rect">
                        <a:avLst/>
                      </a:prstGeom>
                    </p:spPr>
                  </p:pic>
                </p:oleObj>
              </mc:Fallback>
            </mc:AlternateContent>
          </a:graphicData>
        </a:graphic>
      </p:graphicFrame>
      <p:pic>
        <p:nvPicPr>
          <p:cNvPr id="7" name="Picture 6"/>
          <p:cNvPicPr>
            <a:picLocks noChangeAspect="1"/>
          </p:cNvPicPr>
          <p:nvPr/>
        </p:nvPicPr>
        <p:blipFill>
          <a:blip r:embed="rId14"/>
          <a:stretch>
            <a:fillRect/>
          </a:stretch>
        </p:blipFill>
        <p:spPr>
          <a:xfrm rot="19803842">
            <a:off x="885406" y="3829905"/>
            <a:ext cx="3177815" cy="419136"/>
          </a:xfrm>
          <a:prstGeom prst="rect">
            <a:avLst/>
          </a:prstGeom>
        </p:spPr>
      </p:pic>
      <p:pic>
        <p:nvPicPr>
          <p:cNvPr id="8" name="Picture 7"/>
          <p:cNvPicPr>
            <a:picLocks noChangeAspect="1"/>
          </p:cNvPicPr>
          <p:nvPr/>
        </p:nvPicPr>
        <p:blipFill>
          <a:blip r:embed="rId15"/>
          <a:stretch>
            <a:fillRect/>
          </a:stretch>
        </p:blipFill>
        <p:spPr>
          <a:xfrm rot="19754796">
            <a:off x="1959761" y="3516615"/>
            <a:ext cx="4854361" cy="434378"/>
          </a:xfrm>
          <a:prstGeom prst="rect">
            <a:avLst/>
          </a:prstGeom>
        </p:spPr>
      </p:pic>
      <p:pic>
        <p:nvPicPr>
          <p:cNvPr id="11" name="Picture 10"/>
          <p:cNvPicPr>
            <a:picLocks noChangeAspect="1"/>
          </p:cNvPicPr>
          <p:nvPr/>
        </p:nvPicPr>
        <p:blipFill>
          <a:blip r:embed="rId16"/>
          <a:stretch>
            <a:fillRect/>
          </a:stretch>
        </p:blipFill>
        <p:spPr>
          <a:xfrm rot="19796261">
            <a:off x="3521587" y="3410392"/>
            <a:ext cx="5090601" cy="403895"/>
          </a:xfrm>
          <a:prstGeom prst="rect">
            <a:avLst/>
          </a:prstGeom>
        </p:spPr>
      </p:pic>
    </p:spTree>
    <p:extLst>
      <p:ext uri="{BB962C8B-B14F-4D97-AF65-F5344CB8AC3E}">
        <p14:creationId xmlns:p14="http://schemas.microsoft.com/office/powerpoint/2010/main" val="291131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Lookahead</a:t>
            </a:r>
            <a:r>
              <a:rPr lang="en-US" dirty="0"/>
              <a:t> policies</a:t>
            </a:r>
          </a:p>
        </p:txBody>
      </p:sp>
      <p:sp>
        <p:nvSpPr>
          <p:cNvPr id="3" name="Content Placeholder 2"/>
          <p:cNvSpPr>
            <a:spLocks noGrp="1"/>
          </p:cNvSpPr>
          <p:nvPr>
            <p:ph idx="1"/>
          </p:nvPr>
        </p:nvSpPr>
        <p:spPr>
          <a:xfrm>
            <a:off x="685800" y="1143000"/>
            <a:ext cx="8208818" cy="4953000"/>
          </a:xfrm>
        </p:spPr>
        <p:txBody>
          <a:bodyPr/>
          <a:lstStyle/>
          <a:p>
            <a:r>
              <a:rPr lang="en-US" dirty="0"/>
              <a:t>Lookahead models use six classes of approximations:</a:t>
            </a:r>
          </a:p>
          <a:p>
            <a:pPr lvl="1"/>
            <a:r>
              <a:rPr lang="en-US" sz="2200" dirty="0"/>
              <a:t>Horizon truncation – Replacing a longer horizon problem with a shorter horizon</a:t>
            </a:r>
          </a:p>
          <a:p>
            <a:pPr lvl="1"/>
            <a:r>
              <a:rPr lang="en-US" sz="2200" dirty="0"/>
              <a:t>Stage aggregation – Replacing multistage problems with two-stage approximation.</a:t>
            </a:r>
          </a:p>
          <a:p>
            <a:pPr lvl="1"/>
            <a:r>
              <a:rPr lang="en-US" sz="2200" dirty="0"/>
              <a:t>Outcome aggregation/sampling – Simplifying the exogenous information process</a:t>
            </a:r>
          </a:p>
          <a:p>
            <a:pPr lvl="1"/>
            <a:r>
              <a:rPr lang="en-US" sz="2200" dirty="0"/>
              <a:t>Discretization – Of time, states and decisions</a:t>
            </a:r>
          </a:p>
          <a:p>
            <a:pPr lvl="1"/>
            <a:r>
              <a:rPr lang="en-US" sz="2200" dirty="0"/>
              <a:t>Policy restriction – Use a simplified policy in the lookahead</a:t>
            </a:r>
          </a:p>
          <a:p>
            <a:pPr lvl="1"/>
            <a:r>
              <a:rPr lang="en-US" sz="2200" dirty="0"/>
              <a:t>Dimensionality reduction – We may ignore some variables (such as forecasts) in the </a:t>
            </a:r>
            <a:r>
              <a:rPr lang="en-US" sz="2200" dirty="0" err="1"/>
              <a:t>lookahead</a:t>
            </a:r>
            <a:r>
              <a:rPr lang="en-US" sz="2200" dirty="0"/>
              <a:t> model that we capture in the base model (these become </a:t>
            </a:r>
            <a:r>
              <a:rPr lang="en-US" sz="2200" i="1" dirty="0"/>
              <a:t>latent</a:t>
            </a:r>
            <a:r>
              <a:rPr lang="en-US" sz="2200" dirty="0"/>
              <a:t> variables in the </a:t>
            </a:r>
            <a:r>
              <a:rPr lang="en-US" sz="2200" dirty="0" err="1"/>
              <a:t>lookahead</a:t>
            </a:r>
            <a:r>
              <a:rPr lang="en-US" sz="2200" dirty="0"/>
              <a:t> model).</a:t>
            </a:r>
          </a:p>
        </p:txBody>
      </p:sp>
      <p:sp>
        <p:nvSpPr>
          <p:cNvPr id="4" name="Slide Number Placeholder 5">
            <a:extLst>
              <a:ext uri="{FF2B5EF4-FFF2-40B4-BE49-F238E27FC236}">
                <a16:creationId xmlns:a16="http://schemas.microsoft.com/office/drawing/2014/main" id="{7E3728CF-7D1B-4A2E-8EB2-06D4B06AE188}"/>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149</a:t>
            </a:fld>
            <a:endParaRPr lang="en-US"/>
          </a:p>
        </p:txBody>
      </p:sp>
    </p:spTree>
    <p:extLst>
      <p:ext uri="{BB962C8B-B14F-4D97-AF65-F5344CB8AC3E}">
        <p14:creationId xmlns:p14="http://schemas.microsoft.com/office/powerpoint/2010/main" val="2568552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88803" name="Rectangle 3"/>
              <p:cNvSpPr>
                <a:spLocks noGrp="1" noChangeArrowheads="1"/>
              </p:cNvSpPr>
              <p:nvPr>
                <p:ph type="body" idx="1"/>
              </p:nvPr>
            </p:nvSpPr>
            <p:spPr/>
            <p:txBody>
              <a:bodyPr/>
              <a:lstStyle/>
              <a:p>
                <a:pPr>
                  <a:lnSpc>
                    <a:spcPct val="90000"/>
                  </a:lnSpc>
                </a:pPr>
                <a:r>
                  <a:rPr lang="en-US" dirty="0"/>
                  <a:t>A sequential decision problems</a:t>
                </a:r>
              </a:p>
              <a:p>
                <a:pPr lvl="1">
                  <a:lnSpc>
                    <a:spcPct val="90000"/>
                  </a:lnSpc>
                </a:pPr>
                <a:endParaRPr lang="en-US" dirty="0"/>
              </a:p>
              <a:p>
                <a:pPr lvl="1">
                  <a:lnSpc>
                    <a:spcPct val="90000"/>
                  </a:lnSpc>
                </a:pPr>
                <a:r>
                  <a:rPr lang="en-US" dirty="0"/>
                  <a:t>We often need to write this using a counter </a:t>
                </a:r>
                <a14:m>
                  <m:oMath xmlns:m="http://schemas.openxmlformats.org/officeDocument/2006/math">
                    <m:r>
                      <a:rPr lang="en-US" b="0" i="1" smtClean="0">
                        <a:latin typeface="Cambria Math" panose="02040503050406030204" pitchFamily="18" charset="0"/>
                      </a:rPr>
                      <m:t>𝑛</m:t>
                    </m:r>
                  </m:oMath>
                </a14:m>
                <a:r>
                  <a:rPr lang="en-US" dirty="0"/>
                  <a:t>:</a:t>
                </a:r>
              </a:p>
              <a:p>
                <a:pPr lvl="1">
                  <a:lnSpc>
                    <a:spcPct val="90000"/>
                  </a:lnSpc>
                </a:pPr>
                <a:endParaRPr lang="en-US" dirty="0"/>
              </a:p>
              <a:p>
                <a:pPr marL="914400" lvl="2" indent="0">
                  <a:lnSpc>
                    <a:spcPct val="90000"/>
                  </a:lnSpc>
                  <a:buNone/>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𝑆</m:t>
                          </m:r>
                        </m:e>
                        <m:sup>
                          <m:r>
                            <a:rPr lang="en-US" sz="2400" b="0" i="1" smtClean="0">
                              <a:latin typeface="Cambria Math" panose="02040503050406030204" pitchFamily="18" charset="0"/>
                            </a:rPr>
                            <m:t>0</m:t>
                          </m:r>
                        </m:sup>
                      </m:sSup>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0</m:t>
                          </m:r>
                        </m:sup>
                      </m:sSup>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𝑊</m:t>
                          </m:r>
                        </m:e>
                        <m:sup>
                          <m:r>
                            <a:rPr lang="en-US" sz="2400" b="0" i="1" smtClean="0">
                              <a:latin typeface="Cambria Math" panose="02040503050406030204" pitchFamily="18" charset="0"/>
                            </a:rPr>
                            <m:t>1</m:t>
                          </m:r>
                        </m:sup>
                      </m:sSup>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𝑆</m:t>
                          </m:r>
                        </m:e>
                        <m:sup>
                          <m:r>
                            <a:rPr lang="en-US" sz="2400" b="0" i="1" smtClean="0">
                              <a:latin typeface="Cambria Math" panose="02040503050406030204" pitchFamily="18" charset="0"/>
                            </a:rPr>
                            <m:t>𝑛</m:t>
                          </m:r>
                        </m:sup>
                      </m:sSup>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𝑛</m:t>
                          </m:r>
                        </m:sup>
                      </m:sSup>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𝑊</m:t>
                          </m:r>
                        </m:e>
                        <m:sup>
                          <m:r>
                            <a:rPr lang="en-US" sz="2400" b="0" i="1" smtClean="0">
                              <a:latin typeface="Cambria Math" panose="02040503050406030204" pitchFamily="18" charset="0"/>
                            </a:rPr>
                            <m:t>𝑛</m:t>
                          </m:r>
                          <m:r>
                            <a:rPr lang="en-US" sz="2400" b="0" i="1" smtClean="0">
                              <a:latin typeface="Cambria Math" panose="02040503050406030204" pitchFamily="18" charset="0"/>
                            </a:rPr>
                            <m:t>+1</m:t>
                          </m:r>
                        </m:sup>
                      </m:sSup>
                      <m:r>
                        <a:rPr lang="en-US" sz="2400" b="0" i="1" smtClean="0">
                          <a:latin typeface="Cambria Math" panose="02040503050406030204" pitchFamily="18" charset="0"/>
                        </a:rPr>
                        <m:t>,…</m:t>
                      </m:r>
                    </m:oMath>
                  </m:oMathPara>
                </a14:m>
                <a:endParaRPr lang="en-US" sz="2400" dirty="0"/>
              </a:p>
              <a:p>
                <a:pPr lvl="1">
                  <a:lnSpc>
                    <a:spcPct val="90000"/>
                  </a:lnSpc>
                </a:pPr>
                <a:endParaRPr lang="en-US" dirty="0"/>
              </a:p>
              <a:p>
                <a:pPr marL="914400" lvl="2" indent="0">
                  <a:lnSpc>
                    <a:spcPct val="90000"/>
                  </a:lnSpc>
                  <a:buNone/>
                </a:pPr>
                <a14:m>
                  <m:oMath xmlns:m="http://schemas.openxmlformats.org/officeDocument/2006/math">
                    <m:r>
                      <a:rPr lang="en-US" sz="2400" b="0" i="1" smtClean="0">
                        <a:latin typeface="Cambria Math" panose="02040503050406030204" pitchFamily="18" charset="0"/>
                      </a:rPr>
                      <m:t>𝑛</m:t>
                    </m:r>
                  </m:oMath>
                </a14:m>
                <a:r>
                  <a:rPr lang="en-US" sz="2400" dirty="0"/>
                  <a:t> might index experiments, arrivals, or iterations of an algorithm.</a:t>
                </a:r>
              </a:p>
              <a:p>
                <a:pPr lvl="2">
                  <a:lnSpc>
                    <a:spcPct val="90000"/>
                  </a:lnSpc>
                </a:pPr>
                <a:endParaRPr lang="en-US" dirty="0"/>
              </a:p>
              <a:p>
                <a:pPr lvl="1">
                  <a:lnSpc>
                    <a:spcPct val="90000"/>
                  </a:lnSpc>
                </a:pPr>
                <a:r>
                  <a:rPr lang="en-US" dirty="0"/>
                  <a:t>Sometimes we need to index both iterations and time</a:t>
                </a:r>
              </a:p>
              <a:p>
                <a:pPr lvl="1">
                  <a:lnSpc>
                    <a:spcPct val="90000"/>
                  </a:lnSpc>
                </a:pPr>
                <a:endParaRPr lang="en-US" dirty="0"/>
              </a:p>
              <a:p>
                <a:pPr marL="914400" lvl="2" indent="0">
                  <a:lnSpc>
                    <a:spcPct val="90000"/>
                  </a:lnSpc>
                  <a:buNone/>
                </a:pPr>
                <a14:m>
                  <m:oMathPara xmlns:m="http://schemas.openxmlformats.org/officeDocument/2006/math">
                    <m:oMathParaPr>
                      <m:jc m:val="centerGroup"/>
                    </m:oMathParaPr>
                    <m:oMath xmlns:m="http://schemas.openxmlformats.org/officeDocument/2006/math">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𝑆</m:t>
                          </m:r>
                        </m:e>
                        <m:sub>
                          <m:r>
                            <a:rPr lang="en-US" sz="2400" b="0" i="1" smtClean="0">
                              <a:latin typeface="Cambria Math" panose="02040503050406030204" pitchFamily="18" charset="0"/>
                            </a:rPr>
                            <m:t>0</m:t>
                          </m:r>
                        </m:sub>
                        <m:sup>
                          <m:r>
                            <a:rPr lang="en-US" sz="2400" b="0" i="1" smtClean="0">
                              <a:latin typeface="Cambria Math" panose="02040503050406030204" pitchFamily="18" charset="0"/>
                            </a:rPr>
                            <m:t>0</m:t>
                          </m:r>
                        </m:sup>
                      </m:sSubSup>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𝑥</m:t>
                          </m:r>
                        </m:e>
                        <m:sub>
                          <m:r>
                            <a:rPr lang="en-US" sz="2400" b="0" i="1" smtClean="0">
                              <a:latin typeface="Cambria Math" panose="02040503050406030204" pitchFamily="18" charset="0"/>
                            </a:rPr>
                            <m:t>0</m:t>
                          </m:r>
                        </m:sub>
                        <m:sup>
                          <m:r>
                            <a:rPr lang="en-US" sz="2400" b="0" i="1" smtClean="0">
                              <a:latin typeface="Cambria Math" panose="02040503050406030204" pitchFamily="18" charset="0"/>
                            </a:rPr>
                            <m:t>0</m:t>
                          </m:r>
                        </m:sup>
                      </m:sSubSup>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𝑊</m:t>
                          </m:r>
                        </m:e>
                        <m:sub>
                          <m:r>
                            <a:rPr lang="en-US" sz="2400" b="0" i="1" smtClean="0">
                              <a:latin typeface="Cambria Math" panose="02040503050406030204" pitchFamily="18" charset="0"/>
                            </a:rPr>
                            <m:t>1</m:t>
                          </m:r>
                        </m:sub>
                        <m:sup>
                          <m:r>
                            <a:rPr lang="en-US" sz="2400" b="0" i="1" smtClean="0">
                              <a:latin typeface="Cambria Math" panose="02040503050406030204" pitchFamily="18" charset="0"/>
                            </a:rPr>
                            <m:t>0</m:t>
                          </m:r>
                        </m:sup>
                      </m:sSubSup>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𝑆</m:t>
                          </m:r>
                        </m:e>
                        <m:sub>
                          <m:r>
                            <a:rPr lang="en-US" sz="2400" b="0" i="1" smtClean="0">
                              <a:latin typeface="Cambria Math" panose="02040503050406030204" pitchFamily="18" charset="0"/>
                            </a:rPr>
                            <m:t>𝑡</m:t>
                          </m:r>
                        </m:sub>
                        <m:sup>
                          <m:r>
                            <a:rPr lang="en-US" sz="2400" b="0" i="1" smtClean="0">
                              <a:latin typeface="Cambria Math" panose="02040503050406030204" pitchFamily="18" charset="0"/>
                            </a:rPr>
                            <m:t>0</m:t>
                          </m:r>
                        </m:sup>
                      </m:sSubSup>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𝑥</m:t>
                          </m:r>
                        </m:e>
                        <m:sub>
                          <m:r>
                            <a:rPr lang="en-US" sz="2400" b="0" i="1" smtClean="0">
                              <a:latin typeface="Cambria Math" panose="02040503050406030204" pitchFamily="18" charset="0"/>
                            </a:rPr>
                            <m:t>𝑡</m:t>
                          </m:r>
                        </m:sub>
                        <m:sup>
                          <m:r>
                            <a:rPr lang="en-US" sz="2400" b="0" i="1" smtClean="0">
                              <a:latin typeface="Cambria Math" panose="02040503050406030204" pitchFamily="18" charset="0"/>
                            </a:rPr>
                            <m:t>0</m:t>
                          </m:r>
                        </m:sup>
                      </m:sSubSup>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𝑊</m:t>
                          </m:r>
                        </m:e>
                        <m:sub>
                          <m:r>
                            <a:rPr lang="en-US" sz="2400" b="0" i="1" smtClean="0">
                              <a:latin typeface="Cambria Math" panose="02040503050406030204" pitchFamily="18" charset="0"/>
                            </a:rPr>
                            <m:t>𝑡</m:t>
                          </m:r>
                          <m:r>
                            <a:rPr lang="en-US" sz="2400" b="0" i="1" smtClean="0">
                              <a:latin typeface="Cambria Math" panose="02040503050406030204" pitchFamily="18" charset="0"/>
                            </a:rPr>
                            <m:t>+1</m:t>
                          </m:r>
                        </m:sub>
                        <m:sup>
                          <m:r>
                            <a:rPr lang="en-US" sz="2400" b="0" i="1" smtClean="0">
                              <a:latin typeface="Cambria Math" panose="02040503050406030204" pitchFamily="18" charset="0"/>
                            </a:rPr>
                            <m:t>0</m:t>
                          </m:r>
                        </m:sup>
                      </m:sSubSup>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𝑆</m:t>
                          </m:r>
                        </m:e>
                        <m:sub>
                          <m:r>
                            <a:rPr lang="en-US" sz="2400" b="0" i="1" smtClean="0">
                              <a:latin typeface="Cambria Math" panose="02040503050406030204" pitchFamily="18" charset="0"/>
                            </a:rPr>
                            <m:t>𝑡</m:t>
                          </m:r>
                        </m:sub>
                        <m:sup>
                          <m:r>
                            <a:rPr lang="en-US" sz="2400" b="0" i="1" smtClean="0">
                              <a:latin typeface="Cambria Math" panose="02040503050406030204" pitchFamily="18" charset="0"/>
                            </a:rPr>
                            <m:t>𝑛</m:t>
                          </m:r>
                        </m:sup>
                      </m:sSubSup>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𝑥</m:t>
                          </m:r>
                        </m:e>
                        <m:sub>
                          <m:r>
                            <a:rPr lang="en-US" sz="2400" b="0" i="1" smtClean="0">
                              <a:latin typeface="Cambria Math" panose="02040503050406030204" pitchFamily="18" charset="0"/>
                            </a:rPr>
                            <m:t>𝑡</m:t>
                          </m:r>
                        </m:sub>
                        <m:sup>
                          <m:r>
                            <a:rPr lang="en-US" sz="2400" b="0" i="1" smtClean="0">
                              <a:latin typeface="Cambria Math" panose="02040503050406030204" pitchFamily="18" charset="0"/>
                            </a:rPr>
                            <m:t>𝑛</m:t>
                          </m:r>
                        </m:sup>
                      </m:sSubSup>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𝑊</m:t>
                          </m:r>
                        </m:e>
                        <m:sub>
                          <m:r>
                            <a:rPr lang="en-US" sz="2400" b="0" i="1" smtClean="0">
                              <a:latin typeface="Cambria Math" panose="02040503050406030204" pitchFamily="18" charset="0"/>
                            </a:rPr>
                            <m:t>𝑡</m:t>
                          </m:r>
                          <m:r>
                            <a:rPr lang="en-US" sz="2400" b="0" i="1" smtClean="0">
                              <a:latin typeface="Cambria Math" panose="02040503050406030204" pitchFamily="18" charset="0"/>
                            </a:rPr>
                            <m:t>+1</m:t>
                          </m:r>
                        </m:sub>
                        <m:sup>
                          <m:r>
                            <a:rPr lang="en-US" sz="2400" b="0" i="1" smtClean="0">
                              <a:latin typeface="Cambria Math" panose="02040503050406030204" pitchFamily="18" charset="0"/>
                            </a:rPr>
                            <m:t>𝑛</m:t>
                          </m:r>
                        </m:sup>
                      </m:sSubSup>
                    </m:oMath>
                  </m:oMathPara>
                </a14:m>
                <a:endParaRPr lang="en-US" sz="2400" dirty="0"/>
              </a:p>
              <a:p>
                <a:pPr marL="914400" lvl="2" indent="0">
                  <a:lnSpc>
                    <a:spcPct val="90000"/>
                  </a:lnSpc>
                  <a:buNone/>
                </a:pPr>
                <a:endParaRPr lang="en-US" sz="2400" dirty="0"/>
              </a:p>
              <a:p>
                <a:pPr marL="914400" lvl="2" indent="0">
                  <a:lnSpc>
                    <a:spcPct val="90000"/>
                  </a:lnSpc>
                  <a:buNone/>
                </a:pPr>
                <a:r>
                  <a:rPr lang="en-US" sz="2400" i="1" dirty="0"/>
                  <a:t>t </a:t>
                </a:r>
                <a:r>
                  <a:rPr lang="en-US" sz="2400" dirty="0"/>
                  <a:t>might index hour of week, while </a:t>
                </a:r>
                <a:r>
                  <a:rPr lang="en-US" sz="2400" i="1" dirty="0"/>
                  <a:t>n</a:t>
                </a:r>
                <a:r>
                  <a:rPr lang="en-US" sz="2400" dirty="0"/>
                  <a:t> indexes the week.  </a:t>
                </a:r>
              </a:p>
            </p:txBody>
          </p:sp>
        </mc:Choice>
        <mc:Fallback xmlns="">
          <p:sp>
            <p:nvSpPr>
              <p:cNvPr id="588803" name="Rectangle 3"/>
              <p:cNvSpPr>
                <a:spLocks noGrp="1" noRot="1" noChangeAspect="1" noMove="1" noResize="1" noEditPoints="1" noAdjustHandles="1" noChangeArrowheads="1" noChangeShapeType="1" noTextEdit="1"/>
              </p:cNvSpPr>
              <p:nvPr>
                <p:ph type="body" idx="1"/>
              </p:nvPr>
            </p:nvSpPr>
            <p:spPr>
              <a:blipFill>
                <a:blip r:embed="rId3"/>
                <a:stretch>
                  <a:fillRect t="-2217" r="-2353" b="-6773"/>
                </a:stretch>
              </a:blipFill>
            </p:spPr>
            <p:txBody>
              <a:bodyPr/>
              <a:lstStyle/>
              <a:p>
                <a:r>
                  <a:rPr lang="en-US">
                    <a:noFill/>
                  </a:rPr>
                  <a:t> </a:t>
                </a:r>
              </a:p>
            </p:txBody>
          </p:sp>
        </mc:Fallback>
      </mc:AlternateContent>
      <p:sp>
        <p:nvSpPr>
          <p:cNvPr id="588802" name="Rectangle 2"/>
          <p:cNvSpPr>
            <a:spLocks noGrp="1" noChangeArrowheads="1"/>
          </p:cNvSpPr>
          <p:nvPr>
            <p:ph type="title"/>
          </p:nvPr>
        </p:nvSpPr>
        <p:spPr>
          <a:xfrm>
            <a:off x="246888" y="304800"/>
            <a:ext cx="7772400" cy="609600"/>
          </a:xfrm>
        </p:spPr>
        <p:txBody>
          <a:bodyPr/>
          <a:lstStyle/>
          <a:p>
            <a:r>
              <a:rPr lang="en-US" dirty="0"/>
              <a:t>Sequential decision problems</a:t>
            </a:r>
          </a:p>
        </p:txBody>
      </p:sp>
    </p:spTree>
    <p:extLst>
      <p:ext uri="{BB962C8B-B14F-4D97-AF65-F5344CB8AC3E}">
        <p14:creationId xmlns:p14="http://schemas.microsoft.com/office/powerpoint/2010/main" val="3767459478"/>
      </p:ext>
    </p:extLst>
  </p:cSld>
  <p:clrMapOvr>
    <a:masterClrMapping/>
  </p:clrMapOvr>
  <p:transition spd="slow">
    <p:wipe dir="d"/>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Lookahead</a:t>
            </a:r>
            <a:r>
              <a:rPr lang="en-US" dirty="0"/>
              <a:t> policies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85800" y="1143000"/>
                <a:ext cx="7946136" cy="4953000"/>
              </a:xfrm>
            </p:spPr>
            <p:txBody>
              <a:bodyPr/>
              <a:lstStyle/>
              <a:p>
                <a:r>
                  <a:rPr lang="en-US" dirty="0"/>
                  <a:t>The </a:t>
                </a:r>
                <a:r>
                  <a:rPr lang="en-US" dirty="0" err="1"/>
                  <a:t>lookahead</a:t>
                </a:r>
                <a:r>
                  <a:rPr lang="en-US" dirty="0"/>
                  <a:t> state variable</a:t>
                </a:r>
              </a:p>
              <a:p>
                <a:endParaRPr lang="en-US" dirty="0"/>
              </a:p>
              <a:p>
                <a:pPr lvl="1"/>
                <a:endParaRPr lang="en-US" dirty="0"/>
              </a:p>
              <a:p>
                <a:pPr lvl="1"/>
                <a:endParaRPr lang="en-US" dirty="0"/>
              </a:p>
              <a:p>
                <a:pPr lvl="2"/>
                <a:endParaRPr lang="en-US" dirty="0"/>
              </a:p>
              <a:p>
                <a:r>
                  <a:rPr lang="en-US" dirty="0"/>
                  <a:t>Common simplifications in lookahead models:</a:t>
                </a:r>
              </a:p>
              <a:p>
                <a:pPr lvl="2"/>
                <a:endParaRPr lang="en-US" sz="1200" dirty="0"/>
              </a:p>
              <a:p>
                <a:pPr lvl="1"/>
                <a:r>
                  <a:rPr lang="en-US" dirty="0"/>
                  <a:t>Ignore the updating of estimates of parameters </a:t>
                </a:r>
                <a14:m>
                  <m:oMath xmlns:m="http://schemas.openxmlformats.org/officeDocument/2006/math">
                    <m:sSub>
                      <m:sSubPr>
                        <m:ctrlPr>
                          <a:rPr lang="en-US" b="0"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𝜃</m:t>
                            </m:r>
                          </m:e>
                        </m:acc>
                      </m:e>
                      <m:sub>
                        <m:r>
                          <a:rPr lang="en-US" b="0" i="1" smtClean="0">
                            <a:latin typeface="Cambria Math" panose="02040503050406030204" pitchFamily="18" charset="0"/>
                          </a:rPr>
                          <m:t>𝑡𝑡</m:t>
                        </m:r>
                        <m:r>
                          <a:rPr lang="en-US" b="0" i="1" smtClean="0">
                            <a:latin typeface="Cambria Math" panose="02040503050406030204" pitchFamily="18" charset="0"/>
                          </a:rPr>
                          <m:t>′</m:t>
                        </m:r>
                      </m:sub>
                    </m:sSub>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𝜃</m:t>
                            </m:r>
                          </m:e>
                        </m:acc>
                      </m:e>
                      <m:sub>
                        <m:r>
                          <a:rPr lang="en-US" i="1">
                            <a:latin typeface="Cambria Math" panose="02040503050406030204" pitchFamily="18" charset="0"/>
                          </a:rPr>
                          <m:t>𝑡</m:t>
                        </m:r>
                      </m:sub>
                    </m:sSub>
                  </m:oMath>
                </a14:m>
                <a:endParaRPr lang="en-US" dirty="0"/>
              </a:p>
              <a:p>
                <a:pPr lvl="2"/>
                <a:endParaRPr lang="en-US" sz="1200" dirty="0"/>
              </a:p>
              <a:p>
                <a:pPr lvl="1"/>
                <a:r>
                  <a:rPr lang="en-US" dirty="0"/>
                  <a:t>Ignore the adaptive updating of forecasts </a:t>
                </a:r>
                <a14:m>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𝑓</m:t>
                            </m:r>
                          </m:e>
                        </m:acc>
                      </m:e>
                      <m:sub>
                        <m:r>
                          <a:rPr lang="en-US" b="0" i="1" smtClean="0">
                            <a:latin typeface="Cambria Math" panose="02040503050406030204" pitchFamily="18" charset="0"/>
                          </a:rPr>
                          <m:t>𝑡𝑡</m:t>
                        </m:r>
                        <m:r>
                          <a:rPr lang="en-US" b="0" i="1" smtClean="0">
                            <a:latin typeface="Cambria Math" panose="02040503050406030204" pitchFamily="18" charset="0"/>
                          </a:rPr>
                          <m:t>′</m:t>
                        </m:r>
                      </m:sub>
                      <m:sup>
                        <m:r>
                          <a:rPr lang="en-US" b="0" i="1" smtClean="0">
                            <a:latin typeface="Cambria Math" panose="02040503050406030204" pitchFamily="18" charset="0"/>
                          </a:rPr>
                          <m:t>𝐷</m:t>
                        </m:r>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𝑓</m:t>
                        </m:r>
                      </m:e>
                      <m:sub>
                        <m:r>
                          <a:rPr lang="en-US" b="0" i="1" smtClean="0">
                            <a:latin typeface="Cambria Math" panose="02040503050406030204" pitchFamily="18" charset="0"/>
                          </a:rPr>
                          <m:t>𝑡</m:t>
                        </m:r>
                      </m:sub>
                      <m:sup>
                        <m:r>
                          <a:rPr lang="en-US" b="0" i="1" smtClean="0">
                            <a:latin typeface="Cambria Math" panose="02040503050406030204" pitchFamily="18" charset="0"/>
                          </a:rPr>
                          <m:t>𝐷</m:t>
                        </m:r>
                      </m:sup>
                    </m:sSubSup>
                  </m:oMath>
                </a14:m>
                <a:endParaRPr lang="en-US" dirty="0"/>
              </a:p>
              <a:p>
                <a:pPr lvl="3"/>
                <a:endParaRPr lang="en-US" sz="1200" dirty="0"/>
              </a:p>
              <a:p>
                <a:r>
                  <a:rPr lang="en-US" dirty="0"/>
                  <a:t>Now our lookahead state variable is</a:t>
                </a:r>
              </a:p>
              <a:p>
                <a:pPr marL="457200" lvl="1"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85800" y="1143000"/>
                <a:ext cx="7946136" cy="4953000"/>
              </a:xfrm>
              <a:blipFill>
                <a:blip r:embed="rId3"/>
                <a:stretch>
                  <a:fillRect t="-1355" r="-1458"/>
                </a:stretch>
              </a:blipFill>
            </p:spPr>
            <p:txBody>
              <a:bodyPr/>
              <a:lstStyle/>
              <a:p>
                <a:r>
                  <a:rPr lang="en-US">
                    <a:noFill/>
                  </a:rPr>
                  <a:t> </a:t>
                </a:r>
              </a:p>
            </p:txBody>
          </p:sp>
        </mc:Fallback>
      </mc:AlternateContent>
      <p:graphicFrame>
        <p:nvGraphicFramePr>
          <p:cNvPr id="14" name="Object 13"/>
          <p:cNvGraphicFramePr>
            <a:graphicFrameLocks noChangeAspect="1"/>
          </p:cNvGraphicFramePr>
          <p:nvPr>
            <p:extLst/>
          </p:nvPr>
        </p:nvGraphicFramePr>
        <p:xfrm>
          <a:off x="1450975" y="1930400"/>
          <a:ext cx="6343650" cy="619125"/>
        </p:xfrm>
        <a:graphic>
          <a:graphicData uri="http://schemas.openxmlformats.org/presentationml/2006/ole">
            <mc:AlternateContent xmlns:mc="http://schemas.openxmlformats.org/markup-compatibility/2006">
              <mc:Choice xmlns:v="urn:schemas-microsoft-com:vml" Requires="v">
                <p:oleObj spid="_x0000_s2559046" name="Equation" r:id="rId4" imgW="3111480" imgH="304560" progId="Equation.DSMT4">
                  <p:embed/>
                </p:oleObj>
              </mc:Choice>
              <mc:Fallback>
                <p:oleObj name="Equation" r:id="rId4" imgW="3111480" imgH="304560" progId="Equation.DSMT4">
                  <p:embed/>
                  <p:pic>
                    <p:nvPicPr>
                      <p:cNvPr id="14" name="Object 13"/>
                      <p:cNvPicPr/>
                      <p:nvPr/>
                    </p:nvPicPr>
                    <p:blipFill>
                      <a:blip r:embed="rId5"/>
                      <a:stretch>
                        <a:fillRect/>
                      </a:stretch>
                    </p:blipFill>
                    <p:spPr>
                      <a:xfrm>
                        <a:off x="1450975" y="1930400"/>
                        <a:ext cx="6343650" cy="619125"/>
                      </a:xfrm>
                      <a:prstGeom prst="rect">
                        <a:avLst/>
                      </a:prstGeom>
                    </p:spPr>
                  </p:pic>
                </p:oleObj>
              </mc:Fallback>
            </mc:AlternateContent>
          </a:graphicData>
        </a:graphic>
      </p:graphicFrame>
      <p:grpSp>
        <p:nvGrpSpPr>
          <p:cNvPr id="18" name="Group 17">
            <a:extLst>
              <a:ext uri="{FF2B5EF4-FFF2-40B4-BE49-F238E27FC236}">
                <a16:creationId xmlns:a16="http://schemas.microsoft.com/office/drawing/2014/main" id="{DD4EF50E-0DE3-47CC-9D78-4B9A637D5E17}"/>
              </a:ext>
            </a:extLst>
          </p:cNvPr>
          <p:cNvGrpSpPr/>
          <p:nvPr/>
        </p:nvGrpSpPr>
        <p:grpSpPr>
          <a:xfrm>
            <a:off x="5958480" y="1834896"/>
            <a:ext cx="1164336" cy="1376494"/>
            <a:chOff x="5958480" y="1834896"/>
            <a:chExt cx="1164336" cy="1376494"/>
          </a:xfrm>
        </p:grpSpPr>
        <p:sp>
          <p:nvSpPr>
            <p:cNvPr id="15" name="Rectangle 14"/>
            <p:cNvSpPr/>
            <p:nvPr/>
          </p:nvSpPr>
          <p:spPr>
            <a:xfrm>
              <a:off x="5958480" y="1834896"/>
              <a:ext cx="1164336" cy="719963"/>
            </a:xfrm>
            <a:prstGeom prst="rect">
              <a:avLst/>
            </a:prstGeom>
            <a:solidFill>
              <a:srgbClr val="0000FF">
                <a:alpha val="14118"/>
              </a:srgbClr>
            </a:solidFill>
            <a:ln w="63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aphicFrame>
          <p:nvGraphicFramePr>
            <p:cNvPr id="4" name="Object 3">
              <a:extLst>
                <a:ext uri="{FF2B5EF4-FFF2-40B4-BE49-F238E27FC236}">
                  <a16:creationId xmlns:a16="http://schemas.microsoft.com/office/drawing/2014/main" id="{F3D22B74-058B-4D88-8637-2A8736C0711E}"/>
                </a:ext>
              </a:extLst>
            </p:cNvPr>
            <p:cNvGraphicFramePr>
              <a:graphicFrameLocks noChangeAspect="1"/>
            </p:cNvGraphicFramePr>
            <p:nvPr>
              <p:extLst/>
            </p:nvPr>
          </p:nvGraphicFramePr>
          <p:xfrm>
            <a:off x="6358942" y="2750728"/>
            <a:ext cx="363412" cy="460662"/>
          </p:xfrm>
          <a:graphic>
            <a:graphicData uri="http://schemas.openxmlformats.org/presentationml/2006/ole">
              <mc:AlternateContent xmlns:mc="http://schemas.openxmlformats.org/markup-compatibility/2006">
                <mc:Choice xmlns:v="urn:schemas-microsoft-com:vml" Requires="v">
                  <p:oleObj spid="_x0000_s2559047" name="Equation" r:id="rId6" imgW="190440" imgH="241200" progId="Equation.DSMT4">
                    <p:embed/>
                  </p:oleObj>
                </mc:Choice>
                <mc:Fallback>
                  <p:oleObj name="Equation" r:id="rId6" imgW="190440" imgH="241200" progId="Equation.DSMT4">
                    <p:embed/>
                    <p:pic>
                      <p:nvPicPr>
                        <p:cNvPr id="4" name="Object 3">
                          <a:extLst>
                            <a:ext uri="{FF2B5EF4-FFF2-40B4-BE49-F238E27FC236}">
                              <a16:creationId xmlns:a16="http://schemas.microsoft.com/office/drawing/2014/main" id="{F3D22B74-058B-4D88-8637-2A8736C0711E}"/>
                            </a:ext>
                          </a:extLst>
                        </p:cNvPr>
                        <p:cNvPicPr/>
                        <p:nvPr/>
                      </p:nvPicPr>
                      <p:blipFill>
                        <a:blip r:embed="rId7"/>
                        <a:stretch>
                          <a:fillRect/>
                        </a:stretch>
                      </p:blipFill>
                      <p:spPr>
                        <a:xfrm>
                          <a:off x="6358942" y="2750728"/>
                          <a:ext cx="363412" cy="460662"/>
                        </a:xfrm>
                        <a:prstGeom prst="rect">
                          <a:avLst/>
                        </a:prstGeom>
                      </p:spPr>
                    </p:pic>
                  </p:oleObj>
                </mc:Fallback>
              </mc:AlternateContent>
            </a:graphicData>
          </a:graphic>
        </p:graphicFrame>
      </p:grpSp>
      <p:grpSp>
        <p:nvGrpSpPr>
          <p:cNvPr id="19" name="Group 18">
            <a:extLst>
              <a:ext uri="{FF2B5EF4-FFF2-40B4-BE49-F238E27FC236}">
                <a16:creationId xmlns:a16="http://schemas.microsoft.com/office/drawing/2014/main" id="{C5B99974-B458-48BB-B292-727DCDBD5705}"/>
              </a:ext>
            </a:extLst>
          </p:cNvPr>
          <p:cNvGrpSpPr/>
          <p:nvPr/>
        </p:nvGrpSpPr>
        <p:grpSpPr>
          <a:xfrm>
            <a:off x="6881923" y="1828800"/>
            <a:ext cx="1600200" cy="1373900"/>
            <a:chOff x="6881923" y="1828800"/>
            <a:chExt cx="1600200" cy="1373900"/>
          </a:xfrm>
        </p:grpSpPr>
        <p:sp>
          <p:nvSpPr>
            <p:cNvPr id="5" name="Rectangle 4"/>
            <p:cNvSpPr/>
            <p:nvPr/>
          </p:nvSpPr>
          <p:spPr>
            <a:xfrm>
              <a:off x="7204316" y="1828800"/>
              <a:ext cx="487680" cy="719963"/>
            </a:xfrm>
            <a:prstGeom prst="rect">
              <a:avLst/>
            </a:prstGeom>
            <a:solidFill>
              <a:srgbClr val="0000FF">
                <a:alpha val="14118"/>
              </a:srgbClr>
            </a:solidFill>
            <a:ln w="63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aphicFrame>
          <p:nvGraphicFramePr>
            <p:cNvPr id="6" name="Object 5">
              <a:extLst>
                <a:ext uri="{FF2B5EF4-FFF2-40B4-BE49-F238E27FC236}">
                  <a16:creationId xmlns:a16="http://schemas.microsoft.com/office/drawing/2014/main" id="{24D95D55-6194-4CAC-89AF-20395CD6DE2B}"/>
                </a:ext>
              </a:extLst>
            </p:cNvPr>
            <p:cNvGraphicFramePr>
              <a:graphicFrameLocks noChangeAspect="1"/>
            </p:cNvGraphicFramePr>
            <p:nvPr>
              <p:extLst/>
            </p:nvPr>
          </p:nvGraphicFramePr>
          <p:xfrm>
            <a:off x="6881923" y="2742325"/>
            <a:ext cx="1600200" cy="460375"/>
          </p:xfrm>
          <a:graphic>
            <a:graphicData uri="http://schemas.openxmlformats.org/presentationml/2006/ole">
              <mc:AlternateContent xmlns:mc="http://schemas.openxmlformats.org/markup-compatibility/2006">
                <mc:Choice xmlns:v="urn:schemas-microsoft-com:vml" Requires="v">
                  <p:oleObj spid="_x0000_s2559048" name="Equation" r:id="rId8" imgW="838080" imgH="241200" progId="Equation.DSMT4">
                    <p:embed/>
                  </p:oleObj>
                </mc:Choice>
                <mc:Fallback>
                  <p:oleObj name="Equation" r:id="rId8" imgW="838080" imgH="241200" progId="Equation.DSMT4">
                    <p:embed/>
                    <p:pic>
                      <p:nvPicPr>
                        <p:cNvPr id="6" name="Object 5">
                          <a:extLst>
                            <a:ext uri="{FF2B5EF4-FFF2-40B4-BE49-F238E27FC236}">
                              <a16:creationId xmlns:a16="http://schemas.microsoft.com/office/drawing/2014/main" id="{24D95D55-6194-4CAC-89AF-20395CD6DE2B}"/>
                            </a:ext>
                          </a:extLst>
                        </p:cNvPr>
                        <p:cNvPicPr/>
                        <p:nvPr/>
                      </p:nvPicPr>
                      <p:blipFill>
                        <a:blip r:embed="rId9"/>
                        <a:stretch>
                          <a:fillRect/>
                        </a:stretch>
                      </p:blipFill>
                      <p:spPr>
                        <a:xfrm>
                          <a:off x="6881923" y="2742325"/>
                          <a:ext cx="1600200" cy="460375"/>
                        </a:xfrm>
                        <a:prstGeom prst="rect">
                          <a:avLst/>
                        </a:prstGeom>
                      </p:spPr>
                    </p:pic>
                  </p:oleObj>
                </mc:Fallback>
              </mc:AlternateContent>
            </a:graphicData>
          </a:graphic>
        </p:graphicFrame>
      </p:grpSp>
      <p:grpSp>
        <p:nvGrpSpPr>
          <p:cNvPr id="12" name="Group 11">
            <a:extLst>
              <a:ext uri="{FF2B5EF4-FFF2-40B4-BE49-F238E27FC236}">
                <a16:creationId xmlns:a16="http://schemas.microsoft.com/office/drawing/2014/main" id="{5AF0BACC-AA60-45A8-8E69-D6702B99A946}"/>
              </a:ext>
            </a:extLst>
          </p:cNvPr>
          <p:cNvGrpSpPr/>
          <p:nvPr/>
        </p:nvGrpSpPr>
        <p:grpSpPr>
          <a:xfrm>
            <a:off x="5914674" y="852485"/>
            <a:ext cx="2381832" cy="1857489"/>
            <a:chOff x="5914674" y="852485"/>
            <a:chExt cx="2381832" cy="1857489"/>
          </a:xfrm>
        </p:grpSpPr>
        <p:sp>
          <p:nvSpPr>
            <p:cNvPr id="16" name="TextBox 15"/>
            <p:cNvSpPr txBox="1"/>
            <p:nvPr/>
          </p:nvSpPr>
          <p:spPr>
            <a:xfrm>
              <a:off x="6470365" y="852485"/>
              <a:ext cx="1826141" cy="400110"/>
            </a:xfrm>
            <a:prstGeom prst="rect">
              <a:avLst/>
            </a:prstGeom>
            <a:noFill/>
            <a:ln w="19050">
              <a:solidFill>
                <a:schemeClr val="tx1"/>
              </a:solidFill>
            </a:ln>
          </p:spPr>
          <p:txBody>
            <a:bodyPr wrap="none" rtlCol="0">
              <a:spAutoFit/>
            </a:bodyPr>
            <a:lstStyle/>
            <a:p>
              <a:pPr algn="l"/>
              <a:r>
                <a:rPr lang="en-US" sz="2000" i="0" dirty="0">
                  <a:solidFill>
                    <a:srgbClr val="0033CC"/>
                  </a:solidFill>
                </a:rPr>
                <a:t>Latent variables</a:t>
              </a:r>
            </a:p>
          </p:txBody>
        </p:sp>
        <p:sp>
          <p:nvSpPr>
            <p:cNvPr id="8" name="Oval 7">
              <a:extLst>
                <a:ext uri="{FF2B5EF4-FFF2-40B4-BE49-F238E27FC236}">
                  <a16:creationId xmlns:a16="http://schemas.microsoft.com/office/drawing/2014/main" id="{0F6F4D92-218E-4BB0-BE67-75A6E909753B}"/>
                </a:ext>
              </a:extLst>
            </p:cNvPr>
            <p:cNvSpPr/>
            <p:nvPr/>
          </p:nvSpPr>
          <p:spPr>
            <a:xfrm>
              <a:off x="5914674" y="1763093"/>
              <a:ext cx="1923751" cy="946881"/>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0" name="Straight Arrow Connector 9">
              <a:extLst>
                <a:ext uri="{FF2B5EF4-FFF2-40B4-BE49-F238E27FC236}">
                  <a16:creationId xmlns:a16="http://schemas.microsoft.com/office/drawing/2014/main" id="{0973299F-9770-44F9-8964-85D97C378DC7}"/>
                </a:ext>
              </a:extLst>
            </p:cNvPr>
            <p:cNvCxnSpPr>
              <a:cxnSpLocks/>
              <a:stCxn id="8" idx="0"/>
              <a:endCxn id="16" idx="2"/>
            </p:cNvCxnSpPr>
            <p:nvPr/>
          </p:nvCxnSpPr>
          <p:spPr bwMode="auto">
            <a:xfrm flipV="1">
              <a:off x="6876550" y="1252595"/>
              <a:ext cx="506886" cy="510498"/>
            </a:xfrm>
            <a:prstGeom prst="straightConnector1">
              <a:avLst/>
            </a:prstGeom>
            <a:noFill/>
            <a:ln w="19050" cap="flat" cmpd="sng" algn="ctr">
              <a:solidFill>
                <a:srgbClr val="0033CC"/>
              </a:solidFill>
              <a:prstDash val="solid"/>
              <a:round/>
              <a:headEnd type="none" w="med" len="med"/>
              <a:tailEnd type="arrow" w="med" len="med"/>
            </a:ln>
            <a:effectLst/>
          </p:spPr>
        </p:cxnSp>
      </p:grpSp>
      <p:graphicFrame>
        <p:nvGraphicFramePr>
          <p:cNvPr id="13" name="Object 12">
            <a:extLst>
              <a:ext uri="{FF2B5EF4-FFF2-40B4-BE49-F238E27FC236}">
                <a16:creationId xmlns:a16="http://schemas.microsoft.com/office/drawing/2014/main" id="{482FE216-5C9A-4D02-A1B6-E75FCB0D42BA}"/>
              </a:ext>
            </a:extLst>
          </p:cNvPr>
          <p:cNvGraphicFramePr>
            <a:graphicFrameLocks noChangeAspect="1"/>
          </p:cNvGraphicFramePr>
          <p:nvPr>
            <p:extLst/>
          </p:nvPr>
        </p:nvGraphicFramePr>
        <p:xfrm>
          <a:off x="1569614" y="5993275"/>
          <a:ext cx="4345060" cy="540064"/>
        </p:xfrm>
        <a:graphic>
          <a:graphicData uri="http://schemas.openxmlformats.org/presentationml/2006/ole">
            <mc:AlternateContent xmlns:mc="http://schemas.openxmlformats.org/markup-compatibility/2006">
              <mc:Choice xmlns:v="urn:schemas-microsoft-com:vml" Requires="v">
                <p:oleObj spid="_x0000_s2559049" name="Equation" r:id="rId10" imgW="2247840" imgH="279360" progId="Equation.DSMT4">
                  <p:embed/>
                </p:oleObj>
              </mc:Choice>
              <mc:Fallback>
                <p:oleObj name="Equation" r:id="rId10" imgW="2247840" imgH="279360" progId="Equation.DSMT4">
                  <p:embed/>
                  <p:pic>
                    <p:nvPicPr>
                      <p:cNvPr id="13" name="Object 12">
                        <a:extLst>
                          <a:ext uri="{FF2B5EF4-FFF2-40B4-BE49-F238E27FC236}">
                            <a16:creationId xmlns:a16="http://schemas.microsoft.com/office/drawing/2014/main" id="{482FE216-5C9A-4D02-A1B6-E75FCB0D42BA}"/>
                          </a:ext>
                        </a:extLst>
                      </p:cNvPr>
                      <p:cNvPicPr/>
                      <p:nvPr/>
                    </p:nvPicPr>
                    <p:blipFill>
                      <a:blip r:embed="rId11"/>
                      <a:stretch>
                        <a:fillRect/>
                      </a:stretch>
                    </p:blipFill>
                    <p:spPr>
                      <a:xfrm>
                        <a:off x="1569614" y="5993275"/>
                        <a:ext cx="4345060" cy="540064"/>
                      </a:xfrm>
                      <a:prstGeom prst="rect">
                        <a:avLst/>
                      </a:prstGeom>
                    </p:spPr>
                  </p:pic>
                </p:oleObj>
              </mc:Fallback>
            </mc:AlternateContent>
          </a:graphicData>
        </a:graphic>
      </p:graphicFrame>
      <p:sp>
        <p:nvSpPr>
          <p:cNvPr id="20" name="Rectangle 19">
            <a:extLst>
              <a:ext uri="{FF2B5EF4-FFF2-40B4-BE49-F238E27FC236}">
                <a16:creationId xmlns:a16="http://schemas.microsoft.com/office/drawing/2014/main" id="{69ED64B7-2DFE-47FB-AA0F-5967038BB110}"/>
              </a:ext>
            </a:extLst>
          </p:cNvPr>
          <p:cNvSpPr/>
          <p:nvPr/>
        </p:nvSpPr>
        <p:spPr>
          <a:xfrm>
            <a:off x="334002" y="5240005"/>
            <a:ext cx="8612882" cy="1476088"/>
          </a:xfrm>
          <a:prstGeom prst="rect">
            <a:avLst/>
          </a:prstGeom>
          <a:solidFill>
            <a:schemeClr val="bg1"/>
          </a:solidFill>
          <a:ln w="28575">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06591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grpId="0" nodeType="clickEffect">
                                  <p:stCondLst>
                                    <p:cond delay="0"/>
                                  </p:stCondLst>
                                  <p:childTnLst>
                                    <p:animEffect transition="out" filter="wipe(left)">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Lookahead</a:t>
            </a:r>
            <a:r>
              <a:rPr lang="en-US" dirty="0"/>
              <a:t> policies</a:t>
            </a:r>
          </a:p>
        </p:txBody>
      </p:sp>
      <p:sp>
        <p:nvSpPr>
          <p:cNvPr id="3" name="Content Placeholder 2"/>
          <p:cNvSpPr>
            <a:spLocks noGrp="1"/>
          </p:cNvSpPr>
          <p:nvPr>
            <p:ph idx="1"/>
          </p:nvPr>
        </p:nvSpPr>
        <p:spPr/>
        <p:txBody>
          <a:bodyPr/>
          <a:lstStyle/>
          <a:p>
            <a:r>
              <a:rPr lang="en-US" dirty="0"/>
              <a:t>We can use this notation to create a policy based on our </a:t>
            </a:r>
            <a:r>
              <a:rPr lang="en-US" i="1" dirty="0" err="1"/>
              <a:t>lookahead</a:t>
            </a:r>
            <a:r>
              <a:rPr lang="en-US" i="1" dirty="0"/>
              <a:t> model</a:t>
            </a:r>
            <a:r>
              <a:rPr lang="en-US" dirty="0"/>
              <a:t>:</a:t>
            </a:r>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dirty="0"/>
          </a:p>
          <a:p>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413679383"/>
              </p:ext>
            </p:extLst>
          </p:nvPr>
        </p:nvGraphicFramePr>
        <p:xfrm>
          <a:off x="521572" y="2320925"/>
          <a:ext cx="8382000" cy="828675"/>
        </p:xfrm>
        <a:graphic>
          <a:graphicData uri="http://schemas.openxmlformats.org/presentationml/2006/ole">
            <mc:AlternateContent xmlns:mc="http://schemas.openxmlformats.org/markup-compatibility/2006">
              <mc:Choice xmlns:v="urn:schemas-microsoft-com:vml" Requires="v">
                <p:oleObj spid="_x0000_s2425959" name="Equation" r:id="rId3" imgW="4876560" imgH="482400" progId="Equation.DSMT4">
                  <p:embed/>
                </p:oleObj>
              </mc:Choice>
              <mc:Fallback>
                <p:oleObj name="Equation" r:id="rId3" imgW="4876560" imgH="482400" progId="Equation.DSMT4">
                  <p:embed/>
                  <p:pic>
                    <p:nvPicPr>
                      <p:cNvPr id="8" name="Object 7"/>
                      <p:cNvPicPr>
                        <a:picLocks noChangeAspect="1" noChangeArrowheads="1"/>
                      </p:cNvPicPr>
                      <p:nvPr/>
                    </p:nvPicPr>
                    <p:blipFill>
                      <a:blip r:embed="rId4"/>
                      <a:srcRect/>
                      <a:stretch>
                        <a:fillRect/>
                      </a:stretch>
                    </p:blipFill>
                    <p:spPr bwMode="auto">
                      <a:xfrm>
                        <a:off x="521572" y="2320925"/>
                        <a:ext cx="8382000" cy="828675"/>
                      </a:xfrm>
                      <a:prstGeom prst="rect">
                        <a:avLst/>
                      </a:prstGeom>
                      <a:noFill/>
                      <a:ln>
                        <a:noFill/>
                      </a:ln>
                      <a:effectLst/>
                      <a:extLst/>
                    </p:spPr>
                  </p:pic>
                </p:oleObj>
              </mc:Fallback>
            </mc:AlternateContent>
          </a:graphicData>
        </a:graphic>
      </p:graphicFrame>
      <p:grpSp>
        <p:nvGrpSpPr>
          <p:cNvPr id="13" name="Group 12"/>
          <p:cNvGrpSpPr/>
          <p:nvPr/>
        </p:nvGrpSpPr>
        <p:grpSpPr>
          <a:xfrm>
            <a:off x="1223148" y="2493818"/>
            <a:ext cx="3811990" cy="1259992"/>
            <a:chOff x="1223148" y="2493818"/>
            <a:chExt cx="3811990" cy="1259992"/>
          </a:xfrm>
        </p:grpSpPr>
        <p:sp>
          <p:nvSpPr>
            <p:cNvPr id="7" name="Oval 6"/>
            <p:cNvSpPr/>
            <p:nvPr/>
          </p:nvSpPr>
          <p:spPr bwMode="auto">
            <a:xfrm>
              <a:off x="4013860" y="2493818"/>
              <a:ext cx="1021278" cy="498764"/>
            </a:xfrm>
            <a:prstGeom prst="ellipse">
              <a:avLst/>
            </a:prstGeom>
            <a:noFill/>
            <a:ln w="19050" cap="flat" cmpd="sng" algn="ctr">
              <a:solidFill>
                <a:schemeClr val="accent2">
                  <a:lumMod val="75000"/>
                </a:schemeClr>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 name="TextBox 8"/>
            <p:cNvSpPr txBox="1"/>
            <p:nvPr/>
          </p:nvSpPr>
          <p:spPr>
            <a:xfrm>
              <a:off x="1223148" y="3384478"/>
              <a:ext cx="3461204" cy="369332"/>
            </a:xfrm>
            <a:prstGeom prst="rect">
              <a:avLst/>
            </a:prstGeom>
            <a:noFill/>
            <a:ln>
              <a:solidFill>
                <a:schemeClr val="accent2">
                  <a:lumMod val="75000"/>
                </a:schemeClr>
              </a:solidFill>
            </a:ln>
          </p:spPr>
          <p:txBody>
            <a:bodyPr wrap="none" rtlCol="0">
              <a:spAutoFit/>
            </a:bodyPr>
            <a:lstStyle/>
            <a:p>
              <a:pPr algn="l"/>
              <a:r>
                <a:rPr lang="en-US" i="0" dirty="0">
                  <a:solidFill>
                    <a:schemeClr val="accent2">
                      <a:lumMod val="75000"/>
                    </a:schemeClr>
                  </a:solidFill>
                </a:rPr>
                <a:t>Restricted/simplified set of policies</a:t>
              </a:r>
            </a:p>
          </p:txBody>
        </p:sp>
        <p:cxnSp>
          <p:nvCxnSpPr>
            <p:cNvPr id="11" name="Straight Arrow Connector 10"/>
            <p:cNvCxnSpPr>
              <a:stCxn id="7" idx="4"/>
            </p:cNvCxnSpPr>
            <p:nvPr/>
          </p:nvCxnSpPr>
          <p:spPr bwMode="auto">
            <a:xfrm>
              <a:off x="4524499" y="2992582"/>
              <a:ext cx="0" cy="391896"/>
            </a:xfrm>
            <a:prstGeom prst="straightConnector1">
              <a:avLst/>
            </a:prstGeom>
            <a:noFill/>
            <a:ln w="19050" cap="flat" cmpd="sng" algn="ctr">
              <a:solidFill>
                <a:schemeClr val="accent2">
                  <a:lumMod val="75000"/>
                </a:schemeClr>
              </a:solidFill>
              <a:prstDash val="solid"/>
              <a:round/>
              <a:headEnd type="none" w="med" len="med"/>
              <a:tailEnd type="arrow"/>
            </a:ln>
            <a:effectLst/>
          </p:spPr>
        </p:cxnSp>
      </p:grpSp>
      <p:grpSp>
        <p:nvGrpSpPr>
          <p:cNvPr id="15" name="Group 14"/>
          <p:cNvGrpSpPr/>
          <p:nvPr/>
        </p:nvGrpSpPr>
        <p:grpSpPr>
          <a:xfrm>
            <a:off x="2283258" y="2503718"/>
            <a:ext cx="4160113" cy="2554382"/>
            <a:chOff x="967108" y="2493818"/>
            <a:chExt cx="4160113" cy="2554382"/>
          </a:xfrm>
        </p:grpSpPr>
        <p:sp>
          <p:nvSpPr>
            <p:cNvPr id="16" name="Oval 15"/>
            <p:cNvSpPr/>
            <p:nvPr/>
          </p:nvSpPr>
          <p:spPr bwMode="auto">
            <a:xfrm>
              <a:off x="4524498" y="2493818"/>
              <a:ext cx="510639" cy="498764"/>
            </a:xfrm>
            <a:prstGeom prst="ellipse">
              <a:avLst/>
            </a:prstGeom>
            <a:noFill/>
            <a:ln w="19050" cap="flat" cmpd="sng" algn="ctr">
              <a:solidFill>
                <a:schemeClr val="accent2">
                  <a:lumMod val="75000"/>
                </a:schemeClr>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8" name="TextBox 17"/>
            <p:cNvSpPr txBox="1"/>
            <p:nvPr/>
          </p:nvSpPr>
          <p:spPr>
            <a:xfrm>
              <a:off x="967108" y="4678868"/>
              <a:ext cx="4160113" cy="369332"/>
            </a:xfrm>
            <a:prstGeom prst="rect">
              <a:avLst/>
            </a:prstGeom>
            <a:noFill/>
            <a:ln>
              <a:solidFill>
                <a:schemeClr val="accent2">
                  <a:lumMod val="75000"/>
                </a:schemeClr>
              </a:solidFill>
            </a:ln>
          </p:spPr>
          <p:txBody>
            <a:bodyPr wrap="none" rtlCol="0">
              <a:spAutoFit/>
            </a:bodyPr>
            <a:lstStyle/>
            <a:p>
              <a:pPr algn="l"/>
              <a:r>
                <a:rPr lang="en-US" i="0" dirty="0">
                  <a:solidFill>
                    <a:schemeClr val="accent2">
                      <a:lumMod val="75000"/>
                    </a:schemeClr>
                  </a:solidFill>
                </a:rPr>
                <a:t>Simplified/discretized set of state variables</a:t>
              </a:r>
            </a:p>
          </p:txBody>
        </p:sp>
        <p:cxnSp>
          <p:nvCxnSpPr>
            <p:cNvPr id="19" name="Straight Arrow Connector 18"/>
            <p:cNvCxnSpPr>
              <a:stCxn id="16" idx="4"/>
            </p:cNvCxnSpPr>
            <p:nvPr/>
          </p:nvCxnSpPr>
          <p:spPr bwMode="auto">
            <a:xfrm>
              <a:off x="4779818" y="2992582"/>
              <a:ext cx="0" cy="1686286"/>
            </a:xfrm>
            <a:prstGeom prst="straightConnector1">
              <a:avLst/>
            </a:prstGeom>
            <a:noFill/>
            <a:ln w="19050" cap="flat" cmpd="sng" algn="ctr">
              <a:solidFill>
                <a:schemeClr val="accent2">
                  <a:lumMod val="75000"/>
                </a:schemeClr>
              </a:solidFill>
              <a:prstDash val="solid"/>
              <a:round/>
              <a:headEnd type="none" w="med" len="med"/>
              <a:tailEnd type="arrow"/>
            </a:ln>
            <a:effectLst/>
          </p:spPr>
        </p:cxnSp>
      </p:grpSp>
      <p:grpSp>
        <p:nvGrpSpPr>
          <p:cNvPr id="21" name="Group 20"/>
          <p:cNvGrpSpPr/>
          <p:nvPr/>
        </p:nvGrpSpPr>
        <p:grpSpPr>
          <a:xfrm>
            <a:off x="2970033" y="2477993"/>
            <a:ext cx="4506362" cy="3076882"/>
            <a:chOff x="967108" y="2493818"/>
            <a:chExt cx="4506362" cy="3076882"/>
          </a:xfrm>
        </p:grpSpPr>
        <p:sp>
          <p:nvSpPr>
            <p:cNvPr id="22" name="Oval 21"/>
            <p:cNvSpPr/>
            <p:nvPr/>
          </p:nvSpPr>
          <p:spPr bwMode="auto">
            <a:xfrm>
              <a:off x="4348362" y="2493818"/>
              <a:ext cx="892661" cy="498764"/>
            </a:xfrm>
            <a:prstGeom prst="ellipse">
              <a:avLst/>
            </a:prstGeom>
            <a:noFill/>
            <a:ln w="19050" cap="flat" cmpd="sng" algn="ctr">
              <a:solidFill>
                <a:schemeClr val="accent2">
                  <a:lumMod val="75000"/>
                </a:schemeClr>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3" name="TextBox 22"/>
            <p:cNvSpPr txBox="1"/>
            <p:nvPr/>
          </p:nvSpPr>
          <p:spPr>
            <a:xfrm>
              <a:off x="967108" y="5201368"/>
              <a:ext cx="4506362" cy="369332"/>
            </a:xfrm>
            <a:prstGeom prst="rect">
              <a:avLst/>
            </a:prstGeom>
            <a:noFill/>
            <a:ln>
              <a:solidFill>
                <a:schemeClr val="accent2">
                  <a:lumMod val="75000"/>
                </a:schemeClr>
              </a:solidFill>
            </a:ln>
          </p:spPr>
          <p:txBody>
            <a:bodyPr wrap="none" rtlCol="0">
              <a:spAutoFit/>
            </a:bodyPr>
            <a:lstStyle/>
            <a:p>
              <a:pPr algn="l"/>
              <a:r>
                <a:rPr lang="en-US" i="0" dirty="0">
                  <a:solidFill>
                    <a:schemeClr val="accent2">
                      <a:lumMod val="75000"/>
                    </a:schemeClr>
                  </a:solidFill>
                </a:rPr>
                <a:t>Simplified/discretized set of decision variables</a:t>
              </a:r>
            </a:p>
          </p:txBody>
        </p:sp>
        <p:cxnSp>
          <p:nvCxnSpPr>
            <p:cNvPr id="24" name="Straight Arrow Connector 23"/>
            <p:cNvCxnSpPr>
              <a:stCxn id="22" idx="4"/>
            </p:cNvCxnSpPr>
            <p:nvPr/>
          </p:nvCxnSpPr>
          <p:spPr bwMode="auto">
            <a:xfrm>
              <a:off x="4794693" y="2992582"/>
              <a:ext cx="0" cy="2208786"/>
            </a:xfrm>
            <a:prstGeom prst="straightConnector1">
              <a:avLst/>
            </a:prstGeom>
            <a:noFill/>
            <a:ln w="19050" cap="flat" cmpd="sng" algn="ctr">
              <a:solidFill>
                <a:schemeClr val="accent2">
                  <a:lumMod val="75000"/>
                </a:schemeClr>
              </a:solidFill>
              <a:prstDash val="solid"/>
              <a:round/>
              <a:headEnd type="none" w="med" len="med"/>
              <a:tailEnd type="arrow"/>
            </a:ln>
            <a:effectLst/>
          </p:spPr>
        </p:cxnSp>
      </p:grpSp>
      <p:grpSp>
        <p:nvGrpSpPr>
          <p:cNvPr id="28" name="Group 27"/>
          <p:cNvGrpSpPr/>
          <p:nvPr/>
        </p:nvGrpSpPr>
        <p:grpSpPr>
          <a:xfrm>
            <a:off x="1043570" y="2501743"/>
            <a:ext cx="4692310" cy="2047631"/>
            <a:chOff x="788983" y="2493818"/>
            <a:chExt cx="4692310" cy="2047631"/>
          </a:xfrm>
        </p:grpSpPr>
        <p:sp>
          <p:nvSpPr>
            <p:cNvPr id="29" name="Oval 28"/>
            <p:cNvSpPr/>
            <p:nvPr/>
          </p:nvSpPr>
          <p:spPr bwMode="auto">
            <a:xfrm>
              <a:off x="4524498" y="2493818"/>
              <a:ext cx="510639" cy="498764"/>
            </a:xfrm>
            <a:prstGeom prst="ellipse">
              <a:avLst/>
            </a:prstGeom>
            <a:noFill/>
            <a:ln w="19050" cap="flat" cmpd="sng" algn="ctr">
              <a:solidFill>
                <a:schemeClr val="accent2">
                  <a:lumMod val="75000"/>
                </a:schemeClr>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30" name="TextBox 29"/>
            <p:cNvSpPr txBox="1"/>
            <p:nvPr/>
          </p:nvSpPr>
          <p:spPr>
            <a:xfrm>
              <a:off x="788983" y="3895118"/>
              <a:ext cx="4692310" cy="646331"/>
            </a:xfrm>
            <a:prstGeom prst="rect">
              <a:avLst/>
            </a:prstGeom>
            <a:noFill/>
            <a:ln>
              <a:solidFill>
                <a:schemeClr val="accent2">
                  <a:lumMod val="75000"/>
                </a:schemeClr>
              </a:solidFill>
            </a:ln>
          </p:spPr>
          <p:txBody>
            <a:bodyPr wrap="none" rtlCol="0">
              <a:spAutoFit/>
            </a:bodyPr>
            <a:lstStyle/>
            <a:p>
              <a:pPr algn="l"/>
              <a:r>
                <a:rPr lang="en-US" i="0" dirty="0">
                  <a:solidFill>
                    <a:schemeClr val="accent2">
                      <a:lumMod val="75000"/>
                    </a:schemeClr>
                  </a:solidFill>
                </a:rPr>
                <a:t>Sampled set of realizations (or deterministic);</a:t>
              </a:r>
            </a:p>
            <a:p>
              <a:pPr algn="l"/>
              <a:r>
                <a:rPr lang="en-US" i="0" dirty="0">
                  <a:solidFill>
                    <a:schemeClr val="accent2">
                      <a:lumMod val="75000"/>
                    </a:schemeClr>
                  </a:solidFill>
                </a:rPr>
                <a:t>Aggregated staging of decisions and information</a:t>
              </a:r>
            </a:p>
          </p:txBody>
        </p:sp>
        <p:cxnSp>
          <p:nvCxnSpPr>
            <p:cNvPr id="31" name="Straight Arrow Connector 30"/>
            <p:cNvCxnSpPr>
              <a:stCxn id="29" idx="4"/>
            </p:cNvCxnSpPr>
            <p:nvPr/>
          </p:nvCxnSpPr>
          <p:spPr bwMode="auto">
            <a:xfrm>
              <a:off x="4779818" y="2992582"/>
              <a:ext cx="0" cy="902536"/>
            </a:xfrm>
            <a:prstGeom prst="straightConnector1">
              <a:avLst/>
            </a:prstGeom>
            <a:noFill/>
            <a:ln w="19050" cap="flat" cmpd="sng" algn="ctr">
              <a:solidFill>
                <a:schemeClr val="accent2">
                  <a:lumMod val="75000"/>
                </a:schemeClr>
              </a:solidFill>
              <a:prstDash val="solid"/>
              <a:round/>
              <a:headEnd type="none" w="med" len="med"/>
              <a:tailEnd type="arrow"/>
            </a:ln>
            <a:effectLst/>
          </p:spPr>
        </p:cxnSp>
      </p:grpSp>
      <p:grpSp>
        <p:nvGrpSpPr>
          <p:cNvPr id="4" name="Group 3"/>
          <p:cNvGrpSpPr/>
          <p:nvPr/>
        </p:nvGrpSpPr>
        <p:grpSpPr>
          <a:xfrm>
            <a:off x="5207323" y="1800538"/>
            <a:ext cx="1809290" cy="782362"/>
            <a:chOff x="5207323" y="1800538"/>
            <a:chExt cx="1809290" cy="782362"/>
          </a:xfrm>
        </p:grpSpPr>
        <p:grpSp>
          <p:nvGrpSpPr>
            <p:cNvPr id="49" name="Group 48"/>
            <p:cNvGrpSpPr/>
            <p:nvPr/>
          </p:nvGrpSpPr>
          <p:grpSpPr>
            <a:xfrm>
              <a:off x="5207323" y="1800538"/>
              <a:ext cx="1809290" cy="782362"/>
              <a:chOff x="5207323" y="1800538"/>
              <a:chExt cx="1809290" cy="782362"/>
            </a:xfrm>
          </p:grpSpPr>
          <p:sp>
            <p:nvSpPr>
              <p:cNvPr id="44" name="Oval 43"/>
              <p:cNvSpPr/>
              <p:nvPr/>
            </p:nvSpPr>
            <p:spPr bwMode="auto">
              <a:xfrm>
                <a:off x="5207323" y="2333518"/>
                <a:ext cx="510639" cy="249382"/>
              </a:xfrm>
              <a:prstGeom prst="ellipse">
                <a:avLst/>
              </a:prstGeom>
              <a:noFill/>
              <a:ln w="19050" cap="flat" cmpd="sng" algn="ctr">
                <a:solidFill>
                  <a:schemeClr val="accent2">
                    <a:lumMod val="75000"/>
                  </a:schemeClr>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45" name="TextBox 44"/>
              <p:cNvSpPr txBox="1"/>
              <p:nvPr/>
            </p:nvSpPr>
            <p:spPr>
              <a:xfrm>
                <a:off x="5337948" y="1800538"/>
                <a:ext cx="1678665" cy="369332"/>
              </a:xfrm>
              <a:prstGeom prst="rect">
                <a:avLst/>
              </a:prstGeom>
              <a:noFill/>
              <a:ln>
                <a:solidFill>
                  <a:schemeClr val="accent2">
                    <a:lumMod val="75000"/>
                  </a:schemeClr>
                </a:solidFill>
              </a:ln>
            </p:spPr>
            <p:txBody>
              <a:bodyPr wrap="none" rtlCol="0">
                <a:spAutoFit/>
              </a:bodyPr>
              <a:lstStyle/>
              <a:p>
                <a:pPr algn="l"/>
                <a:r>
                  <a:rPr lang="en-US" i="0" dirty="0">
                    <a:solidFill>
                      <a:schemeClr val="accent2">
                        <a:lumMod val="75000"/>
                      </a:schemeClr>
                    </a:solidFill>
                  </a:rPr>
                  <a:t>Limited horizon</a:t>
                </a:r>
              </a:p>
            </p:txBody>
          </p:sp>
        </p:grpSp>
        <p:cxnSp>
          <p:nvCxnSpPr>
            <p:cNvPr id="47" name="Straight Arrow Connector 46"/>
            <p:cNvCxnSpPr>
              <a:stCxn id="44" idx="0"/>
            </p:cNvCxnSpPr>
            <p:nvPr/>
          </p:nvCxnSpPr>
          <p:spPr bwMode="auto">
            <a:xfrm flipV="1">
              <a:off x="5462643" y="2169870"/>
              <a:ext cx="0" cy="163648"/>
            </a:xfrm>
            <a:prstGeom prst="straightConnector1">
              <a:avLst/>
            </a:prstGeom>
            <a:noFill/>
            <a:ln w="9525" cap="flat" cmpd="sng" algn="ctr">
              <a:solidFill>
                <a:schemeClr val="accent2">
                  <a:lumMod val="75000"/>
                </a:schemeClr>
              </a:solidFill>
              <a:prstDash val="solid"/>
              <a:round/>
              <a:headEnd type="none" w="med" len="med"/>
              <a:tailEnd type="arrow" w="med" len="med"/>
            </a:ln>
            <a:effectLst/>
          </p:spPr>
        </p:cxnSp>
      </p:grpSp>
    </p:spTree>
    <p:extLst>
      <p:ext uri="{BB962C8B-B14F-4D97-AF65-F5344CB8AC3E}">
        <p14:creationId xmlns:p14="http://schemas.microsoft.com/office/powerpoint/2010/main" val="225841156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up)">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Inventory ordering problem</a:t>
            </a:r>
          </a:p>
        </p:txBody>
      </p:sp>
      <p:sp>
        <p:nvSpPr>
          <p:cNvPr id="4101" name="Rectangle 5"/>
          <p:cNvSpPr>
            <a:spLocks noGrp="1" noChangeArrowheads="1"/>
          </p:cNvSpPr>
          <p:nvPr>
            <p:ph type="subTitle" idx="1"/>
          </p:nvPr>
        </p:nvSpPr>
        <p:spPr/>
        <p:txBody>
          <a:bodyPr/>
          <a:lstStyle/>
          <a:p>
            <a:r>
              <a:rPr lang="en-US" dirty="0"/>
              <a:t> </a:t>
            </a:r>
          </a:p>
        </p:txBody>
      </p:sp>
      <p:sp>
        <p:nvSpPr>
          <p:cNvPr id="7" name="Rectangle 5"/>
          <p:cNvSpPr txBox="1">
            <a:spLocks noChangeArrowheads="1"/>
          </p:cNvSpPr>
          <p:nvPr/>
        </p:nvSpPr>
        <p:spPr bwMode="auto">
          <a:xfrm>
            <a:off x="1055077" y="3978275"/>
            <a:ext cx="703384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0000"/>
              <a:buFontTx/>
              <a:buNone/>
              <a:defRPr sz="2800">
                <a:solidFill>
                  <a:schemeClr val="tx1"/>
                </a:solidFill>
                <a:latin typeface="+mn-lt"/>
                <a:ea typeface="+mn-ea"/>
                <a:cs typeface="+mn-cs"/>
              </a:defRPr>
            </a:lvl1pPr>
            <a:lvl2pPr marL="457200" indent="0" algn="ctr" rtl="0" eaLnBrk="0" fontAlgn="base" hangingPunct="0">
              <a:spcBef>
                <a:spcPct val="20000"/>
              </a:spcBef>
              <a:spcAft>
                <a:spcPct val="0"/>
              </a:spcAft>
              <a:buNone/>
              <a:defRPr sz="2400">
                <a:solidFill>
                  <a:schemeClr val="tx1"/>
                </a:solidFill>
                <a:latin typeface="+mn-lt"/>
              </a:defRPr>
            </a:lvl2pPr>
            <a:lvl3pPr marL="914400" indent="0" algn="ctr" rtl="0" eaLnBrk="0" fontAlgn="base" hangingPunct="0">
              <a:spcBef>
                <a:spcPct val="0"/>
              </a:spcBef>
              <a:spcAft>
                <a:spcPct val="0"/>
              </a:spcAft>
              <a:buNone/>
              <a:defRPr sz="2000">
                <a:solidFill>
                  <a:schemeClr val="tx1"/>
                </a:solidFill>
                <a:latin typeface="+mn-lt"/>
              </a:defRPr>
            </a:lvl3pPr>
            <a:lvl4pPr marL="1371600" indent="0" algn="ctr" rtl="0" eaLnBrk="0" fontAlgn="base" hangingPunct="0">
              <a:spcBef>
                <a:spcPct val="0"/>
              </a:spcBef>
              <a:spcAft>
                <a:spcPct val="0"/>
              </a:spcAft>
              <a:buNone/>
              <a:defRPr sz="2000">
                <a:solidFill>
                  <a:schemeClr val="tx1"/>
                </a:solidFill>
                <a:latin typeface="+mn-lt"/>
              </a:defRPr>
            </a:lvl4pPr>
            <a:lvl5pPr marL="1828800" indent="0" algn="ctr" rtl="0" eaLnBrk="0" fontAlgn="base" hangingPunct="0">
              <a:spcBef>
                <a:spcPct val="0"/>
              </a:spcBef>
              <a:spcAft>
                <a:spcPct val="0"/>
              </a:spcAft>
              <a:buNone/>
              <a:defRPr sz="2000">
                <a:solidFill>
                  <a:schemeClr val="tx1"/>
                </a:solidFill>
                <a:latin typeface="+mn-lt"/>
              </a:defRPr>
            </a:lvl5pPr>
            <a:lvl6pPr marL="2286000" indent="0" algn="ctr" rtl="0" eaLnBrk="0" fontAlgn="base" hangingPunct="0">
              <a:spcBef>
                <a:spcPct val="0"/>
              </a:spcBef>
              <a:spcAft>
                <a:spcPct val="0"/>
              </a:spcAft>
              <a:buNone/>
              <a:defRPr sz="2000">
                <a:solidFill>
                  <a:schemeClr val="tx1"/>
                </a:solidFill>
                <a:latin typeface="+mn-lt"/>
              </a:defRPr>
            </a:lvl6pPr>
            <a:lvl7pPr marL="2743200" indent="0" algn="ctr" rtl="0" eaLnBrk="0" fontAlgn="base" hangingPunct="0">
              <a:spcBef>
                <a:spcPct val="0"/>
              </a:spcBef>
              <a:spcAft>
                <a:spcPct val="0"/>
              </a:spcAft>
              <a:buNone/>
              <a:defRPr sz="2000">
                <a:solidFill>
                  <a:schemeClr val="tx1"/>
                </a:solidFill>
                <a:latin typeface="+mn-lt"/>
              </a:defRPr>
            </a:lvl7pPr>
            <a:lvl8pPr marL="3200400" indent="0" algn="ctr" rtl="0" eaLnBrk="0" fontAlgn="base" hangingPunct="0">
              <a:spcBef>
                <a:spcPct val="0"/>
              </a:spcBef>
              <a:spcAft>
                <a:spcPct val="0"/>
              </a:spcAft>
              <a:buNone/>
              <a:defRPr sz="2000">
                <a:solidFill>
                  <a:schemeClr val="tx1"/>
                </a:solidFill>
                <a:latin typeface="+mn-lt"/>
              </a:defRPr>
            </a:lvl8pPr>
            <a:lvl9pPr marL="3657600" indent="0" algn="ctr" rtl="0" eaLnBrk="0" fontAlgn="base" hangingPunct="0">
              <a:spcBef>
                <a:spcPct val="0"/>
              </a:spcBef>
              <a:spcAft>
                <a:spcPct val="0"/>
              </a:spcAft>
              <a:buNone/>
              <a:defRPr sz="2000">
                <a:solidFill>
                  <a:schemeClr val="tx1"/>
                </a:solidFill>
                <a:latin typeface="+mn-lt"/>
              </a:defRPr>
            </a:lvl9pPr>
          </a:lstStyle>
          <a:p>
            <a:endParaRPr lang="en-US" i="0" kern="0" dirty="0"/>
          </a:p>
        </p:txBody>
      </p:sp>
    </p:spTree>
    <p:extLst>
      <p:ext uri="{BB962C8B-B14F-4D97-AF65-F5344CB8AC3E}">
        <p14:creationId xmlns:p14="http://schemas.microsoft.com/office/powerpoint/2010/main" val="172611198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Supply chain mgmt. for Pratt &amp; Whitney</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a:t>Designing policies:</a:t>
                </a:r>
              </a:p>
              <a:p>
                <a:pPr lvl="1"/>
                <a:r>
                  <a:rPr lang="en-US" dirty="0"/>
                  <a:t>Policy function approximation</a:t>
                </a:r>
              </a:p>
              <a:p>
                <a:pPr lvl="2"/>
                <a:endParaRPr lang="en-US" dirty="0"/>
              </a:p>
              <a:p>
                <a:pPr lvl="2"/>
                <a:r>
                  <a:rPr lang="en-US" sz="2200" dirty="0"/>
                  <a:t>“(</a:t>
                </a:r>
                <a:r>
                  <a:rPr lang="en-US" sz="2200" dirty="0" err="1"/>
                  <a:t>s,S</a:t>
                </a:r>
                <a:r>
                  <a:rPr lang="en-US" sz="2200" dirty="0"/>
                  <a:t>)” inventory policy - </a:t>
                </a:r>
                <a14:m>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𝑅</m:t>
                        </m:r>
                      </m:e>
                      <m:sub>
                        <m:r>
                          <a:rPr lang="en-US" sz="2200" b="0" i="1" smtClean="0">
                            <a:latin typeface="Cambria Math" panose="02040503050406030204" pitchFamily="18" charset="0"/>
                          </a:rPr>
                          <m:t>𝑡</m:t>
                        </m:r>
                      </m:sub>
                    </m:sSub>
                  </m:oMath>
                </a14:m>
                <a:r>
                  <a:rPr lang="en-US" sz="2200" dirty="0"/>
                  <a:t>=inventory</a:t>
                </a:r>
              </a:p>
              <a:p>
                <a:pPr lvl="2"/>
                <a:endParaRPr lang="en-US" dirty="0"/>
              </a:p>
              <a:p>
                <a:pPr lvl="1"/>
                <a:endParaRPr lang="en-US" dirty="0"/>
              </a:p>
              <a:p>
                <a:pPr marL="457200" lvl="1" indent="0">
                  <a:buNone/>
                </a:pPr>
                <a:endParaRPr lang="en-US" dirty="0"/>
              </a:p>
              <a:p>
                <a:pPr lvl="2"/>
                <a:r>
                  <a:rPr lang="en-US" sz="2200" dirty="0"/>
                  <a:t>Easy to understand, easy to compute …</a:t>
                </a:r>
              </a:p>
              <a:p>
                <a:pPr lvl="2"/>
                <a:r>
                  <a:rPr lang="en-US" sz="2200" dirty="0"/>
                  <a:t>… but ignores incoming flows, future events (e.g. shutdowns)</a:t>
                </a:r>
              </a:p>
              <a:p>
                <a:pPr lvl="1"/>
                <a:r>
                  <a:rPr lang="en-US" sz="2600" dirty="0"/>
                  <a:t>What if we want a policy that looks into the future?</a:t>
                </a:r>
              </a:p>
              <a:p>
                <a:pPr lvl="2"/>
                <a:endParaRPr lang="en-US" dirty="0"/>
              </a:p>
              <a:p>
                <a:pPr lvl="2"/>
                <a:endParaRPr lang="en-US" dirty="0"/>
              </a:p>
              <a:p>
                <a:pPr lvl="2"/>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t="-1355" r="-706"/>
                </a:stretch>
              </a:blipFill>
            </p:spPr>
            <p:txBody>
              <a:bodyPr/>
              <a:lstStyle/>
              <a:p>
                <a:r>
                  <a:rPr lang="en-US">
                    <a:noFill/>
                  </a:rPr>
                  <a:t> </a:t>
                </a:r>
              </a:p>
            </p:txBody>
          </p:sp>
        </mc:Fallback>
      </mc:AlternateContent>
      <p:graphicFrame>
        <p:nvGraphicFramePr>
          <p:cNvPr id="6" name="Object 5">
            <a:extLst>
              <a:ext uri="{FF2B5EF4-FFF2-40B4-BE49-F238E27FC236}">
                <a16:creationId xmlns:a16="http://schemas.microsoft.com/office/drawing/2014/main" id="{A17221B7-1B76-4411-86A3-A90D510DE579}"/>
              </a:ext>
            </a:extLst>
          </p:cNvPr>
          <p:cNvGraphicFramePr>
            <a:graphicFrameLocks noChangeAspect="1"/>
          </p:cNvGraphicFramePr>
          <p:nvPr>
            <p:extLst>
              <p:ext uri="{D42A27DB-BD31-4B8C-83A1-F6EECF244321}">
                <p14:modId xmlns:p14="http://schemas.microsoft.com/office/powerpoint/2010/main" val="1351226880"/>
              </p:ext>
            </p:extLst>
          </p:nvPr>
        </p:nvGraphicFramePr>
        <p:xfrm>
          <a:off x="1766888" y="2792413"/>
          <a:ext cx="5162550" cy="935037"/>
        </p:xfrm>
        <a:graphic>
          <a:graphicData uri="http://schemas.openxmlformats.org/presentationml/2006/ole">
            <mc:AlternateContent xmlns:mc="http://schemas.openxmlformats.org/markup-compatibility/2006">
              <mc:Choice xmlns:v="urn:schemas-microsoft-com:vml" Requires="v">
                <p:oleObj spid="_x0000_s2546711" name="Equation" r:id="rId4" imgW="2654280" imgH="482400" progId="Equation.DSMT4">
                  <p:embed/>
                </p:oleObj>
              </mc:Choice>
              <mc:Fallback>
                <p:oleObj name="Equation" r:id="rId4" imgW="2654280" imgH="482400" progId="Equation.DSMT4">
                  <p:embed/>
                  <p:pic>
                    <p:nvPicPr>
                      <p:cNvPr id="6" name="Object 5">
                        <a:extLst>
                          <a:ext uri="{FF2B5EF4-FFF2-40B4-BE49-F238E27FC236}">
                            <a16:creationId xmlns:a16="http://schemas.microsoft.com/office/drawing/2014/main" id="{A17221B7-1B76-4411-86A3-A90D510DE579}"/>
                          </a:ext>
                        </a:extLst>
                      </p:cNvPr>
                      <p:cNvPicPr/>
                      <p:nvPr/>
                    </p:nvPicPr>
                    <p:blipFill>
                      <a:blip r:embed="rId5"/>
                      <a:stretch>
                        <a:fillRect/>
                      </a:stretch>
                    </p:blipFill>
                    <p:spPr>
                      <a:xfrm>
                        <a:off x="1766888" y="2792413"/>
                        <a:ext cx="5162550" cy="935037"/>
                      </a:xfrm>
                      <a:prstGeom prst="rect">
                        <a:avLst/>
                      </a:prstGeom>
                    </p:spPr>
                  </p:pic>
                </p:oleObj>
              </mc:Fallback>
            </mc:AlternateContent>
          </a:graphicData>
        </a:graphic>
      </p:graphicFrame>
      <p:sp>
        <p:nvSpPr>
          <p:cNvPr id="7" name="Slide Number Placeholder 5">
            <a:extLst>
              <a:ext uri="{FF2B5EF4-FFF2-40B4-BE49-F238E27FC236}">
                <a16:creationId xmlns:a16="http://schemas.microsoft.com/office/drawing/2014/main" id="{13F5A5F6-4E0C-4187-9ECB-C12C49E13C81}"/>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dirty="0"/>
              <a:t>Slide </a:t>
            </a:r>
            <a:fld id="{CA1BF554-DF22-475E-92F9-B7E92000597D}" type="slidenum">
              <a:rPr lang="en-US" smtClean="0"/>
              <a:pPr>
                <a:defRPr/>
              </a:pPr>
              <a:t>153</a:t>
            </a:fld>
            <a:endParaRPr lang="en-US" dirty="0"/>
          </a:p>
        </p:txBody>
      </p:sp>
    </p:spTree>
    <p:extLst>
      <p:ext uri="{BB962C8B-B14F-4D97-AF65-F5344CB8AC3E}">
        <p14:creationId xmlns:p14="http://schemas.microsoft.com/office/powerpoint/2010/main" val="331186085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07B8DC61-85D2-4875-818F-743220ECF422}"/>
              </a:ext>
            </a:extLst>
          </p:cNvPr>
          <p:cNvSpPr>
            <a:spLocks noGrp="1"/>
          </p:cNvSpPr>
          <p:nvPr>
            <p:ph idx="1"/>
          </p:nvPr>
        </p:nvSpPr>
        <p:spPr>
          <a:xfrm>
            <a:off x="685800" y="1143000"/>
            <a:ext cx="7772400" cy="4953000"/>
          </a:xfrm>
        </p:spPr>
        <p:txBody>
          <a:bodyPr/>
          <a:lstStyle/>
          <a:p>
            <a:r>
              <a:rPr lang="en-US" dirty="0"/>
              <a:t>A stochastic lookahead policy</a:t>
            </a:r>
          </a:p>
          <a:p>
            <a:pPr lvl="1"/>
            <a:r>
              <a:rPr lang="en-US" dirty="0"/>
              <a:t>The optimal policy</a:t>
            </a:r>
          </a:p>
          <a:p>
            <a:pPr lvl="1"/>
            <a:endParaRPr lang="en-US" dirty="0"/>
          </a:p>
          <a:p>
            <a:pPr lvl="1"/>
            <a:endParaRPr lang="en-US" dirty="0"/>
          </a:p>
          <a:p>
            <a:pPr lvl="1"/>
            <a:r>
              <a:rPr lang="en-US" dirty="0"/>
              <a:t>We replace the full lookahead with an approximation</a:t>
            </a:r>
          </a:p>
          <a:p>
            <a:pPr lvl="1"/>
            <a:endParaRPr lang="en-US" dirty="0"/>
          </a:p>
          <a:p>
            <a:pPr lvl="1"/>
            <a:endParaRPr lang="en-US" dirty="0"/>
          </a:p>
          <a:p>
            <a:pPr lvl="1"/>
            <a:endParaRPr lang="en-US" dirty="0"/>
          </a:p>
          <a:p>
            <a:pPr lvl="1"/>
            <a:r>
              <a:rPr lang="en-US" dirty="0"/>
              <a:t>We can replace the expectations with Monte Carlo samples</a:t>
            </a:r>
          </a:p>
          <a:p>
            <a:pPr lvl="1"/>
            <a:r>
              <a:rPr lang="en-US" dirty="0"/>
              <a:t>Real challenge is designing the “policy within a policy” which can be any of our four classes of policies.</a:t>
            </a:r>
          </a:p>
          <a:p>
            <a:pPr marL="0" indent="0">
              <a:buNone/>
            </a:pPr>
            <a:endParaRPr lang="en-US" dirty="0"/>
          </a:p>
          <a:p>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mc:AlternateContent xmlns:mc="http://schemas.openxmlformats.org/markup-compatibility/2006" xmlns:a14="http://schemas.microsoft.com/office/drawing/2010/main">
        <mc:Choice Requires="a14">
          <p:sp>
            <p:nvSpPr>
              <p:cNvPr id="13" name="Object 12"/>
              <p:cNvSpPr txBox="1"/>
              <p:nvPr/>
            </p:nvSpPr>
            <p:spPr bwMode="auto">
              <a:xfrm>
                <a:off x="168276" y="3620567"/>
                <a:ext cx="9124950" cy="909638"/>
              </a:xfrm>
              <a:prstGeom prst="rect">
                <a:avLst/>
              </a:prstGeom>
              <a:noFill/>
              <a:ln>
                <a:noFill/>
              </a:ln>
              <a:extLst/>
            </p:spPr>
            <p:txBody>
              <a:bodyPr>
                <a:noAutofit/>
              </a:bodyPr>
              <a:lstStyle/>
              <a:p>
                <a:pPr/>
                <a14:m>
                  <m:oMathPara xmlns:m="http://schemas.openxmlformats.org/officeDocument/2006/math">
                    <m:oMathParaPr>
                      <m:jc m:val="centerGroup"/>
                    </m:oMathParaPr>
                    <m:oMath xmlns:m="http://schemas.openxmlformats.org/officeDocument/2006/math">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𝑋</m:t>
                          </m:r>
                        </m:e>
                        <m:sub>
                          <m:r>
                            <a:rPr lang="en-US" i="1">
                              <a:solidFill>
                                <a:srgbClr val="000000"/>
                              </a:solidFill>
                              <a:latin typeface="Cambria Math" panose="02040503050406030204" pitchFamily="18" charset="0"/>
                            </a:rPr>
                            <m:t>𝑡</m:t>
                          </m:r>
                        </m:sub>
                        <m:sup>
                          <m:r>
                            <a:rPr lang="en-US" i="1">
                              <a:solidFill>
                                <a:srgbClr val="000000"/>
                              </a:solidFill>
                              <a:latin typeface="Cambria Math" panose="02040503050406030204" pitchFamily="18" charset="0"/>
                            </a:rPr>
                            <m:t>𝐷𝐿𝐴</m:t>
                          </m:r>
                        </m:sup>
                      </m:sSubSup>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𝑆</m:t>
                          </m:r>
                        </m:e>
                        <m:sub>
                          <m:r>
                            <a:rPr lang="en-US" i="1">
                              <a:solidFill>
                                <a:srgbClr val="000000"/>
                              </a:solidFill>
                              <a:latin typeface="Cambria Math" panose="02040503050406030204" pitchFamily="18" charset="0"/>
                            </a:rPr>
                            <m:t>𝑡</m:t>
                          </m:r>
                        </m:sub>
                      </m:sSub>
                      <m:r>
                        <a:rPr lang="en-US" i="1">
                          <a:solidFill>
                            <a:srgbClr val="000000"/>
                          </a:solidFill>
                          <a:latin typeface="Cambria Math" panose="02040503050406030204" pitchFamily="18" charset="0"/>
                        </a:rPr>
                        <m:t>)=</m:t>
                      </m:r>
                      <m:func>
                        <m:funcPr>
                          <m:ctrlPr>
                            <a:rPr lang="en-US" i="1">
                              <a:solidFill>
                                <a:srgbClr val="000000"/>
                              </a:solidFill>
                              <a:latin typeface="Cambria Math" panose="02040503050406030204" pitchFamily="18" charset="0"/>
                            </a:rPr>
                          </m:ctrlPr>
                        </m:funcPr>
                        <m:fName>
                          <m:sSub>
                            <m:sSubPr>
                              <m:ctrlPr>
                                <a:rPr lang="en-US" i="1">
                                  <a:solidFill>
                                    <a:srgbClr val="000000"/>
                                  </a:solidFill>
                                  <a:latin typeface="Cambria Math" panose="02040503050406030204" pitchFamily="18" charset="0"/>
                                </a:rPr>
                              </m:ctrlPr>
                            </m:sSubPr>
                            <m:e>
                              <m:r>
                                <m:rPr>
                                  <m:sty m:val="p"/>
                                </m:rPr>
                                <a:rPr lang="en-US">
                                  <a:solidFill>
                                    <a:srgbClr val="000000"/>
                                  </a:solidFill>
                                  <a:latin typeface="Cambria Math" panose="02040503050406030204" pitchFamily="18" charset="0"/>
                                </a:rPr>
                                <m:t>argmax</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𝑡</m:t>
                                  </m:r>
                                </m:sub>
                              </m:sSub>
                            </m:sub>
                          </m:sSub>
                        </m:fName>
                        <m:e>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𝐶</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𝑆</m:t>
                                  </m:r>
                                </m:e>
                                <m:sub>
                                  <m:r>
                                    <a:rPr lang="en-US" i="1">
                                      <a:solidFill>
                                        <a:srgbClr val="000000"/>
                                      </a:solidFill>
                                      <a:latin typeface="Cambria Math" panose="02040503050406030204" pitchFamily="18" charset="0"/>
                                    </a:rPr>
                                    <m:t>𝑡</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𝑡</m:t>
                                  </m:r>
                                </m:sub>
                              </m:sSub>
                              <m:r>
                                <a:rPr lang="en-US" i="1">
                                  <a:solidFill>
                                    <a:srgbClr val="000000"/>
                                  </a:solidFill>
                                  <a:latin typeface="Cambria Math" panose="02040503050406030204" pitchFamily="18" charset="0"/>
                                </a:rPr>
                                <m:t>)+</m:t>
                              </m:r>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𝔼</m:t>
                                  </m:r>
                                </m:e>
                              </m:acc>
                              <m:d>
                                <m:dPr>
                                  <m:begChr m:val="{"/>
                                  <m:endChr m:val="}"/>
                                  <m:ctrlPr>
                                    <a:rPr lang="en-US" i="1">
                                      <a:solidFill>
                                        <a:srgbClr val="000000"/>
                                      </a:solidFill>
                                      <a:latin typeface="Cambria Math" panose="02040503050406030204" pitchFamily="18" charset="0"/>
                                    </a:rPr>
                                  </m:ctrlPr>
                                </m:dPr>
                                <m:e>
                                  <m:func>
                                    <m:funcPr>
                                      <m:ctrlPr>
                                        <a:rPr lang="en-US" i="1">
                                          <a:solidFill>
                                            <a:srgbClr val="000000"/>
                                          </a:solidFill>
                                          <a:latin typeface="Cambria Math" panose="02040503050406030204" pitchFamily="18" charset="0"/>
                                        </a:rPr>
                                      </m:ctrlPr>
                                    </m:funcPr>
                                    <m:fName>
                                      <m:sSub>
                                        <m:sSubPr>
                                          <m:ctrlPr>
                                            <a:rPr lang="en-US" i="1">
                                              <a:solidFill>
                                                <a:srgbClr val="000000"/>
                                              </a:solidFill>
                                              <a:latin typeface="Cambria Math" panose="02040503050406030204" pitchFamily="18" charset="0"/>
                                            </a:rPr>
                                          </m:ctrlPr>
                                        </m:sSubPr>
                                        <m:e>
                                          <m:r>
                                            <m:rPr>
                                              <m:sty m:val="p"/>
                                            </m:rPr>
                                            <a:rPr lang="en-US">
                                              <a:solidFill>
                                                <a:srgbClr val="000000"/>
                                              </a:solidFill>
                                              <a:latin typeface="Cambria Math" panose="02040503050406030204" pitchFamily="18" charset="0"/>
                                            </a:rPr>
                                            <m:t>max</m:t>
                                          </m:r>
                                        </m:e>
                                        <m:sub>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𝜋</m:t>
                                              </m:r>
                                            </m:e>
                                          </m:acc>
                                          <m:r>
                                            <a:rPr lang="en-US" i="1">
                                              <a:solidFill>
                                                <a:srgbClr val="000000"/>
                                              </a:solidFill>
                                              <a:latin typeface="Cambria Math" panose="02040503050406030204" pitchFamily="18" charset="0"/>
                                            </a:rPr>
                                            <m:t>∈</m:t>
                                          </m:r>
                                          <m:acc>
                                            <m:accPr>
                                              <m:chr m:val="̃"/>
                                              <m:ctrlPr>
                                                <a:rPr lang="en-US" i="1">
                                                  <a:solidFill>
                                                    <a:srgbClr val="000000"/>
                                                  </a:solidFill>
                                                  <a:latin typeface="Cambria Math" panose="02040503050406030204" pitchFamily="18" charset="0"/>
                                                </a:rPr>
                                              </m:ctrlPr>
                                            </m:accPr>
                                            <m:e>
                                              <m:r>
                                                <m:rPr>
                                                  <m:sty m:val="p"/>
                                                </m:rPr>
                                                <a:rPr lang="en-US" i="1">
                                                  <a:solidFill>
                                                    <a:srgbClr val="000000"/>
                                                  </a:solidFill>
                                                  <a:latin typeface="Cambria Math" panose="02040503050406030204" pitchFamily="18" charset="0"/>
                                                </a:rPr>
                                                <m:t>Π</m:t>
                                              </m:r>
                                            </m:e>
                                          </m:acc>
                                        </m:sub>
                                      </m:sSub>
                                    </m:fName>
                                    <m:e>
                                      <m:d>
                                        <m:dPr>
                                          <m:begChr m:val="{"/>
                                          <m:endChr m:val="}"/>
                                          <m:ctrlPr>
                                            <a:rPr lang="en-US" i="1">
                                              <a:solidFill>
                                                <a:srgbClr val="000000"/>
                                              </a:solidFill>
                                              <a:latin typeface="Cambria Math" panose="02040503050406030204" pitchFamily="18" charset="0"/>
                                            </a:rPr>
                                          </m:ctrlPr>
                                        </m:d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𝔼</m:t>
                                              </m:r>
                                            </m:e>
                                          </m:acc>
                                          <m:nary>
                                            <m:naryPr>
                                              <m:chr m:val="∑"/>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+1</m:t>
                                              </m:r>
                                            </m:sub>
                                            <m:sup>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𝐻</m:t>
                                              </m:r>
                                            </m:sup>
                                            <m:e>
                                              <m:r>
                                                <a:rPr lang="en-US" i="1">
                                                  <a:solidFill>
                                                    <a:srgbClr val="000000"/>
                                                  </a:solidFill>
                                                  <a:latin typeface="Cambria Math" panose="02040503050406030204" pitchFamily="18" charset="0"/>
                                                </a:rPr>
                                                <m:t>𝐶</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𝑆</m:t>
                                                      </m:r>
                                                    </m:e>
                                                  </m:acc>
                                                </m:e>
                                                <m:sub>
                                                  <m:r>
                                                    <a:rPr lang="en-US" i="1">
                                                      <a:solidFill>
                                                        <a:srgbClr val="000000"/>
                                                      </a:solidFill>
                                                      <a:latin typeface="Cambria Math" panose="02040503050406030204" pitchFamily="18" charset="0"/>
                                                    </a:rPr>
                                                    <m:t>𝑡𝑡</m:t>
                                                  </m:r>
                                                  <m:r>
                                                    <a:rPr lang="en-US" i="1">
                                                      <a:solidFill>
                                                        <a:srgbClr val="000000"/>
                                                      </a:solidFill>
                                                      <a:latin typeface="Cambria Math" panose="02040503050406030204" pitchFamily="18" charset="0"/>
                                                    </a:rPr>
                                                    <m:t>′</m:t>
                                                  </m:r>
                                                </m:sub>
                                              </m:sSub>
                                              <m:r>
                                                <a:rPr lang="en-US" i="1">
                                                  <a:solidFill>
                                                    <a:srgbClr val="000000"/>
                                                  </a:solidFill>
                                                  <a:latin typeface="Cambria Math" panose="02040503050406030204" pitchFamily="18" charset="0"/>
                                                </a:rPr>
                                                <m:t>,</m:t>
                                              </m:r>
                                              <m:sSubSup>
                                                <m:sSubSupPr>
                                                  <m:ctrlPr>
                                                    <a:rPr lang="en-US" i="1">
                                                      <a:solidFill>
                                                        <a:srgbClr val="000000"/>
                                                      </a:solidFill>
                                                      <a:latin typeface="Cambria Math" panose="02040503050406030204" pitchFamily="18" charset="0"/>
                                                    </a:rPr>
                                                  </m:ctrlPr>
                                                </m:sSubSup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𝑋</m:t>
                                                      </m:r>
                                                    </m:e>
                                                  </m:acc>
                                                </m:e>
                                                <m:sub>
                                                  <m:r>
                                                    <a:rPr lang="en-US" i="1">
                                                      <a:solidFill>
                                                        <a:srgbClr val="000000"/>
                                                      </a:solidFill>
                                                      <a:latin typeface="Cambria Math" panose="02040503050406030204" pitchFamily="18" charset="0"/>
                                                    </a:rPr>
                                                    <m:t>𝑡𝑡</m:t>
                                                  </m:r>
                                                  <m:r>
                                                    <a:rPr lang="en-US" i="1">
                                                      <a:solidFill>
                                                        <a:srgbClr val="000000"/>
                                                      </a:solidFill>
                                                      <a:latin typeface="Cambria Math" panose="02040503050406030204" pitchFamily="18" charset="0"/>
                                                    </a:rPr>
                                                    <m:t>′</m:t>
                                                  </m:r>
                                                </m:sub>
                                                <m:sup>
                                                  <m:r>
                                                    <a:rPr lang="en-US" i="1">
                                                      <a:solidFill>
                                                        <a:srgbClr val="000000"/>
                                                      </a:solidFill>
                                                      <a:latin typeface="Cambria Math" panose="02040503050406030204" pitchFamily="18" charset="0"/>
                                                    </a:rPr>
                                                    <m:t>𝜋</m:t>
                                                  </m:r>
                                                </m:sup>
                                              </m:sSubSup>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𝑆</m:t>
                                                      </m:r>
                                                    </m:e>
                                                  </m:acc>
                                                </m:e>
                                                <m:sub>
                                                  <m:r>
                                                    <a:rPr lang="en-US" i="1">
                                                      <a:solidFill>
                                                        <a:srgbClr val="000000"/>
                                                      </a:solidFill>
                                                      <a:latin typeface="Cambria Math" panose="02040503050406030204" pitchFamily="18" charset="0"/>
                                                    </a:rPr>
                                                    <m:t>𝑡𝑡</m:t>
                                                  </m:r>
                                                  <m:r>
                                                    <a:rPr lang="en-US" i="1">
                                                      <a:solidFill>
                                                        <a:srgbClr val="000000"/>
                                                      </a:solidFill>
                                                      <a:latin typeface="Cambria Math" panose="02040503050406030204" pitchFamily="18" charset="0"/>
                                                    </a:rPr>
                                                    <m:t>′</m:t>
                                                  </m:r>
                                                </m:sub>
                                              </m:sSub>
                                              <m:r>
                                                <a:rPr lang="en-US" i="1">
                                                  <a:solidFill>
                                                    <a:srgbClr val="000000"/>
                                                  </a:solidFill>
                                                  <a:latin typeface="Cambria Math" panose="02040503050406030204" pitchFamily="18" charset="0"/>
                                                </a:rPr>
                                                <m:t>))</m:t>
                                              </m:r>
                                            </m:e>
                                          </m:nary>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𝑆</m:t>
                                                  </m:r>
                                                </m:e>
                                              </m:acc>
                                            </m:e>
                                            <m:sub>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+1</m:t>
                                              </m:r>
                                            </m:sub>
                                          </m:sSub>
                                        </m:e>
                                      </m:d>
                                    </m:e>
                                  </m:func>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𝑆</m:t>
                                      </m:r>
                                    </m:e>
                                    <m:sub>
                                      <m:r>
                                        <a:rPr lang="en-US" i="1">
                                          <a:solidFill>
                                            <a:srgbClr val="000000"/>
                                          </a:solidFill>
                                          <a:latin typeface="Cambria Math" panose="02040503050406030204" pitchFamily="18" charset="0"/>
                                        </a:rPr>
                                        <m:t>𝑡</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𝑡</m:t>
                                      </m:r>
                                    </m:sub>
                                  </m:sSub>
                                </m:e>
                              </m:d>
                            </m:e>
                          </m:d>
                        </m:e>
                      </m:func>
                    </m:oMath>
                  </m:oMathPara>
                </a14:m>
                <a:endParaRPr lang="en-US" dirty="0">
                  <a:solidFill>
                    <a:prstClr val="black"/>
                  </a:solidFill>
                </a:endParaRPr>
              </a:p>
            </p:txBody>
          </p:sp>
        </mc:Choice>
        <mc:Fallback xmlns="">
          <p:sp>
            <p:nvSpPr>
              <p:cNvPr id="13" name="Object 12"/>
              <p:cNvSpPr txBox="1">
                <a:spLocks noRot="1" noChangeAspect="1" noMove="1" noResize="1" noEditPoints="1" noAdjustHandles="1" noChangeArrowheads="1" noChangeShapeType="1" noTextEdit="1"/>
              </p:cNvSpPr>
              <p:nvPr/>
            </p:nvSpPr>
            <p:spPr bwMode="auto">
              <a:xfrm>
                <a:off x="168276" y="3620567"/>
                <a:ext cx="9124950" cy="909638"/>
              </a:xfrm>
              <a:prstGeom prst="rect">
                <a:avLst/>
              </a:prstGeom>
              <a:blipFill>
                <a:blip r:embed="rId3"/>
                <a:stretch>
                  <a:fillRect b="-3356"/>
                </a:stretch>
              </a:blipFill>
              <a:ln>
                <a:noFill/>
              </a:ln>
              <a:extLst/>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a:t>Supply chain mgmt. for Pratt &amp; Whitney</a:t>
            </a:r>
          </a:p>
        </p:txBody>
      </p:sp>
      <p:sp>
        <p:nvSpPr>
          <p:cNvPr id="12" name="Oval 11"/>
          <p:cNvSpPr/>
          <p:nvPr/>
        </p:nvSpPr>
        <p:spPr>
          <a:xfrm>
            <a:off x="3979946" y="3905734"/>
            <a:ext cx="984360" cy="509583"/>
          </a:xfrm>
          <a:prstGeom prst="ellipse">
            <a:avLst/>
          </a:prstGeom>
          <a:ln w="28575">
            <a:solidFill>
              <a:srgbClr val="0000FF"/>
            </a:solidFill>
          </a:ln>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i="1">
              <a:solidFill>
                <a:prstClr val="black"/>
              </a:solidFill>
              <a:latin typeface="Times New Roman" pitchFamily="18" charset="0"/>
            </a:endParaRPr>
          </a:p>
        </p:txBody>
      </p:sp>
      <p:graphicFrame>
        <p:nvGraphicFramePr>
          <p:cNvPr id="6" name="Object 5">
            <a:extLst>
              <a:ext uri="{FF2B5EF4-FFF2-40B4-BE49-F238E27FC236}">
                <a16:creationId xmlns:a16="http://schemas.microsoft.com/office/drawing/2014/main" id="{A412ABFA-74BB-43EF-9596-1B998E11EE66}"/>
              </a:ext>
            </a:extLst>
          </p:cNvPr>
          <p:cNvGraphicFramePr>
            <a:graphicFrameLocks noChangeAspect="1"/>
          </p:cNvGraphicFramePr>
          <p:nvPr>
            <p:extLst/>
          </p:nvPr>
        </p:nvGraphicFramePr>
        <p:xfrm>
          <a:off x="343209" y="2097529"/>
          <a:ext cx="8689975" cy="904875"/>
        </p:xfrm>
        <a:graphic>
          <a:graphicData uri="http://schemas.openxmlformats.org/presentationml/2006/ole">
            <mc:AlternateContent xmlns:mc="http://schemas.openxmlformats.org/markup-compatibility/2006">
              <mc:Choice xmlns:v="urn:schemas-microsoft-com:vml" Requires="v">
                <p:oleObj spid="_x0000_s2547736" name="Equation" r:id="rId4" imgW="8689858" imgH="904941" progId="Equation.DSMT4">
                  <p:embed/>
                </p:oleObj>
              </mc:Choice>
              <mc:Fallback>
                <p:oleObj name="Equation" r:id="rId4" imgW="8689858" imgH="904941" progId="Equation.DSMT4">
                  <p:embed/>
                  <p:pic>
                    <p:nvPicPr>
                      <p:cNvPr id="6" name="Object 5">
                        <a:extLst>
                          <a:ext uri="{FF2B5EF4-FFF2-40B4-BE49-F238E27FC236}">
                            <a16:creationId xmlns:a16="http://schemas.microsoft.com/office/drawing/2014/main" id="{A412ABFA-74BB-43EF-9596-1B998E11EE66}"/>
                          </a:ext>
                        </a:extLst>
                      </p:cNvPr>
                      <p:cNvPicPr/>
                      <p:nvPr/>
                    </p:nvPicPr>
                    <p:blipFill>
                      <a:blip r:embed="rId5"/>
                      <a:stretch>
                        <a:fillRect/>
                      </a:stretch>
                    </p:blipFill>
                    <p:spPr>
                      <a:xfrm>
                        <a:off x="343209" y="2097529"/>
                        <a:ext cx="8689975" cy="904875"/>
                      </a:xfrm>
                      <a:prstGeom prst="rect">
                        <a:avLst/>
                      </a:prstGeom>
                    </p:spPr>
                  </p:pic>
                </p:oleObj>
              </mc:Fallback>
            </mc:AlternateContent>
          </a:graphicData>
        </a:graphic>
      </p:graphicFrame>
      <p:sp>
        <p:nvSpPr>
          <p:cNvPr id="8" name="Slide Number Placeholder 5">
            <a:extLst>
              <a:ext uri="{FF2B5EF4-FFF2-40B4-BE49-F238E27FC236}">
                <a16:creationId xmlns:a16="http://schemas.microsoft.com/office/drawing/2014/main" id="{856EA638-6070-4959-A58B-28D5E5666B74}"/>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dirty="0"/>
              <a:t>Slide </a:t>
            </a:r>
            <a:fld id="{CA1BF554-DF22-475E-92F9-B7E92000597D}" type="slidenum">
              <a:rPr lang="en-US" smtClean="0"/>
              <a:pPr>
                <a:defRPr/>
              </a:pPr>
              <a:t>154</a:t>
            </a:fld>
            <a:endParaRPr lang="en-US" dirty="0"/>
          </a:p>
        </p:txBody>
      </p:sp>
    </p:spTree>
    <p:extLst>
      <p:ext uri="{BB962C8B-B14F-4D97-AF65-F5344CB8AC3E}">
        <p14:creationId xmlns:p14="http://schemas.microsoft.com/office/powerpoint/2010/main" val="184692468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BB760-1BB3-43FB-A5C6-629DD57D1887}"/>
              </a:ext>
            </a:extLst>
          </p:cNvPr>
          <p:cNvSpPr>
            <a:spLocks noGrp="1"/>
          </p:cNvSpPr>
          <p:nvPr>
            <p:ph type="title"/>
          </p:nvPr>
        </p:nvSpPr>
        <p:spPr/>
        <p:txBody>
          <a:bodyPr/>
          <a:lstStyle/>
          <a:p>
            <a:r>
              <a:rPr lang="en-US" dirty="0"/>
              <a:t>Supply chain mgmt. for Pratt &amp; Whitney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AEFF55A-0A9B-489A-928D-D485E28F6FB8}"/>
                  </a:ext>
                </a:extLst>
              </p:cNvPr>
              <p:cNvSpPr>
                <a:spLocks noGrp="1"/>
              </p:cNvSpPr>
              <p:nvPr>
                <p:ph idx="1"/>
              </p:nvPr>
            </p:nvSpPr>
            <p:spPr/>
            <p:txBody>
              <a:bodyPr/>
              <a:lstStyle/>
              <a:p>
                <a:r>
                  <a:rPr lang="en-US" dirty="0"/>
                  <a:t>Methods for solving the lookahead:</a:t>
                </a:r>
              </a:p>
              <a:p>
                <a:pPr lvl="1"/>
                <a:r>
                  <a:rPr lang="en-US" dirty="0"/>
                  <a:t>Deterministic lookahead</a:t>
                </a:r>
              </a:p>
              <a:p>
                <a:pPr lvl="2"/>
                <a:r>
                  <a:rPr lang="en-US" dirty="0"/>
                  <a:t>Optimize over a horizon </a:t>
                </a:r>
                <a14:m>
                  <m:oMath xmlns:m="http://schemas.openxmlformats.org/officeDocument/2006/math">
                    <m:d>
                      <m:dPr>
                        <m:ctrlPr>
                          <a:rPr lang="en-US" i="1">
                            <a:latin typeface="Cambria Math" panose="02040503050406030204" pitchFamily="18" charset="0"/>
                          </a:rPr>
                        </m:ctrlPr>
                      </m:dPr>
                      <m:e>
                        <m:r>
                          <a:rPr lang="en-US" i="1">
                            <a:latin typeface="Cambria Math" panose="02040503050406030204" pitchFamily="18" charset="0"/>
                          </a:rPr>
                          <m:t>𝑡</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r>
                          <a:rPr lang="en-US" i="1">
                            <a:latin typeface="Cambria Math" panose="02040503050406030204" pitchFamily="18" charset="0"/>
                          </a:rPr>
                          <m:t>𝐻</m:t>
                        </m:r>
                      </m:e>
                    </m:d>
                  </m:oMath>
                </a14:m>
                <a:endParaRPr lang="en-US" dirty="0"/>
              </a:p>
              <a:p>
                <a:pPr lvl="2"/>
                <a:r>
                  <a:rPr lang="en-US" dirty="0"/>
                  <a:t>This can be a moderately difficult integer program for problems with long horizons </a:t>
                </a:r>
              </a:p>
              <a:p>
                <a:pPr lvl="2"/>
                <a:r>
                  <a:rPr lang="en-US" dirty="0"/>
                  <a:t>Ignores significant uncertainties</a:t>
                </a:r>
              </a:p>
              <a:p>
                <a:pPr lvl="1"/>
                <a:r>
                  <a:rPr lang="en-US" dirty="0"/>
                  <a:t>Two-stage stochastic programming</a:t>
                </a:r>
              </a:p>
              <a:p>
                <a:pPr lvl="2"/>
                <a:r>
                  <a:rPr lang="en-US" dirty="0"/>
                  <a:t>Very hard to solve two-stage stochastic integer programs.</a:t>
                </a:r>
              </a:p>
              <a:p>
                <a:pPr lvl="1"/>
                <a:r>
                  <a:rPr lang="en-US" dirty="0"/>
                  <a:t>Parameterized policies</a:t>
                </a:r>
              </a:p>
              <a:p>
                <a:pPr lvl="2"/>
                <a:r>
                  <a:rPr lang="en-US" dirty="0"/>
                  <a:t>For our supply chain problem, we could use an (</a:t>
                </a:r>
                <a:r>
                  <a:rPr lang="en-US" dirty="0" err="1"/>
                  <a:t>s,S</a:t>
                </a:r>
                <a:r>
                  <a:rPr lang="en-US" dirty="0"/>
                  <a:t>) policy in the lookahead.</a:t>
                </a:r>
              </a:p>
              <a:p>
                <a:pPr lvl="2"/>
                <a:r>
                  <a:rPr lang="en-US" dirty="0"/>
                  <a:t>This means running the basic (</a:t>
                </a:r>
                <a:r>
                  <a:rPr lang="en-US" dirty="0" err="1"/>
                  <a:t>s,S</a:t>
                </a:r>
                <a:r>
                  <a:rPr lang="en-US" dirty="0"/>
                  <a:t>) simulator for each possible decision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oMath>
                </a14:m>
                <a:r>
                  <a:rPr lang="en-US" dirty="0"/>
                  <a:t> at time </a:t>
                </a:r>
                <a14:m>
                  <m:oMath xmlns:m="http://schemas.openxmlformats.org/officeDocument/2006/math">
                    <m:r>
                      <a:rPr lang="en-US" i="1">
                        <a:latin typeface="Cambria Math" panose="02040503050406030204" pitchFamily="18" charset="0"/>
                      </a:rPr>
                      <m:t>𝑡</m:t>
                    </m:r>
                  </m:oMath>
                </a14:m>
                <a:r>
                  <a:rPr lang="en-US" dirty="0"/>
                  <a:t>.</a:t>
                </a:r>
              </a:p>
              <a:p>
                <a:pPr lvl="2"/>
                <a:r>
                  <a:rPr lang="en-US" dirty="0"/>
                  <a:t>We can also use rules that act on the results of the simulation.</a:t>
                </a:r>
              </a:p>
              <a:p>
                <a:pPr lvl="2"/>
                <a:endParaRPr lang="en-US" dirty="0"/>
              </a:p>
            </p:txBody>
          </p:sp>
        </mc:Choice>
        <mc:Fallback xmlns="">
          <p:sp>
            <p:nvSpPr>
              <p:cNvPr id="3" name="Content Placeholder 2">
                <a:extLst>
                  <a:ext uri="{FF2B5EF4-FFF2-40B4-BE49-F238E27FC236}">
                    <a16:creationId xmlns:a16="http://schemas.microsoft.com/office/drawing/2014/main" id="{5AEFF55A-0A9B-489A-928D-D485E28F6FB8}"/>
                  </a:ext>
                </a:extLst>
              </p:cNvPr>
              <p:cNvSpPr>
                <a:spLocks noGrp="1" noRot="1" noChangeAspect="1" noMove="1" noResize="1" noEditPoints="1" noAdjustHandles="1" noChangeArrowheads="1" noChangeShapeType="1" noTextEdit="1"/>
              </p:cNvSpPr>
              <p:nvPr>
                <p:ph idx="1"/>
              </p:nvPr>
            </p:nvSpPr>
            <p:spPr>
              <a:blipFill>
                <a:blip r:embed="rId2"/>
                <a:stretch>
                  <a:fillRect t="-1355" b="-739"/>
                </a:stretch>
              </a:blipFill>
            </p:spPr>
            <p:txBody>
              <a:bodyPr/>
              <a:lstStyle/>
              <a:p>
                <a:r>
                  <a:rPr lang="en-US">
                    <a:noFill/>
                  </a:rPr>
                  <a:t> </a:t>
                </a:r>
              </a:p>
            </p:txBody>
          </p:sp>
        </mc:Fallback>
      </mc:AlternateContent>
      <p:sp>
        <p:nvSpPr>
          <p:cNvPr id="4" name="Slide Number Placeholder 5">
            <a:extLst>
              <a:ext uri="{FF2B5EF4-FFF2-40B4-BE49-F238E27FC236}">
                <a16:creationId xmlns:a16="http://schemas.microsoft.com/office/drawing/2014/main" id="{98BFF705-268C-4CFE-94D5-BD0BEA84C94E}"/>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dirty="0"/>
              <a:t>Slide </a:t>
            </a:r>
            <a:fld id="{CA1BF554-DF22-475E-92F9-B7E92000597D}" type="slidenum">
              <a:rPr lang="en-US" smtClean="0"/>
              <a:pPr>
                <a:defRPr/>
              </a:pPr>
              <a:t>155</a:t>
            </a:fld>
            <a:endParaRPr lang="en-US" dirty="0"/>
          </a:p>
        </p:txBody>
      </p:sp>
    </p:spTree>
    <p:extLst>
      <p:ext uri="{BB962C8B-B14F-4D97-AF65-F5344CB8AC3E}">
        <p14:creationId xmlns:p14="http://schemas.microsoft.com/office/powerpoint/2010/main" val="22953287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228600" y="1109472"/>
                <a:ext cx="8915400" cy="5181600"/>
              </a:xfrm>
            </p:spPr>
            <p:txBody>
              <a:bodyPr/>
              <a:lstStyle/>
              <a:p>
                <a:r>
                  <a:rPr lang="en-US" sz="2400" dirty="0"/>
                  <a:t>To design a stochastic </a:t>
                </a:r>
                <a:r>
                  <a:rPr lang="en-US" sz="2400" dirty="0" err="1"/>
                  <a:t>lookahead</a:t>
                </a:r>
                <a:r>
                  <a:rPr lang="en-US" sz="2400" dirty="0"/>
                  <a:t> policy, we have to find a policy within our </a:t>
                </a:r>
                <a:r>
                  <a:rPr lang="en-US" sz="2400" dirty="0" err="1"/>
                  <a:t>lookahead</a:t>
                </a:r>
                <a:r>
                  <a:rPr lang="en-US" sz="2400" dirty="0"/>
                  <a:t> policy:</a:t>
                </a:r>
              </a:p>
              <a:p>
                <a:pPr lvl="1"/>
                <a:endParaRPr lang="en-US" dirty="0"/>
              </a:p>
              <a:p>
                <a:pPr marL="0" indent="0">
                  <a:buNone/>
                </a:pPr>
                <a:endParaRPr lang="en-US" dirty="0"/>
              </a:p>
              <a:p>
                <a:r>
                  <a:rPr lang="en-US" sz="2400" dirty="0"/>
                  <a:t>Alternatively we can use a parameterized approximation </a:t>
                </a:r>
                <a14:m>
                  <m:oMath xmlns:m="http://schemas.openxmlformats.org/officeDocument/2006/math">
                    <m:sSup>
                      <m:sSupPr>
                        <m:ctrlPr>
                          <a:rPr lang="en-US" sz="2000" i="1">
                            <a:latin typeface="Cambria Math" panose="02040503050406030204" pitchFamily="18" charset="0"/>
                          </a:rPr>
                        </m:ctrlPr>
                      </m:sSupPr>
                      <m:e>
                        <m:acc>
                          <m:accPr>
                            <m:chr m:val="̃"/>
                            <m:ctrlPr>
                              <a:rPr lang="en-US" sz="2000" i="1">
                                <a:latin typeface="Cambria Math" panose="02040503050406030204" pitchFamily="18" charset="0"/>
                              </a:rPr>
                            </m:ctrlPr>
                          </m:accPr>
                          <m:e>
                            <m:r>
                              <a:rPr lang="en-US" sz="2000" i="1">
                                <a:latin typeface="Cambria Math" panose="02040503050406030204" pitchFamily="18" charset="0"/>
                              </a:rPr>
                              <m:t>𝑋</m:t>
                            </m:r>
                          </m:e>
                        </m:acc>
                      </m:e>
                      <m:sup>
                        <m:acc>
                          <m:accPr>
                            <m:chr m:val="̃"/>
                            <m:ctrlPr>
                              <a:rPr lang="en-US" sz="2000" i="1">
                                <a:latin typeface="Cambria Math" panose="02040503050406030204" pitchFamily="18" charset="0"/>
                              </a:rPr>
                            </m:ctrlPr>
                          </m:accPr>
                          <m:e>
                            <m:r>
                              <a:rPr lang="en-US" sz="2000" i="1">
                                <a:latin typeface="Cambria Math" panose="02040503050406030204" pitchFamily="18" charset="0"/>
                              </a:rPr>
                              <m:t>𝜋</m:t>
                            </m:r>
                          </m:e>
                        </m:acc>
                      </m:sup>
                    </m:sSup>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𝑆</m:t>
                                </m:r>
                              </m:e>
                            </m:acc>
                          </m:e>
                          <m:sub>
                            <m:r>
                              <a:rPr lang="en-US" sz="2000" i="1">
                                <a:latin typeface="Cambria Math" panose="02040503050406030204" pitchFamily="18" charset="0"/>
                              </a:rPr>
                              <m:t>𝑡</m:t>
                            </m:r>
                            <m:sSup>
                              <m:sSupPr>
                                <m:ctrlPr>
                                  <a:rPr lang="en-US" sz="2000" i="1">
                                    <a:latin typeface="Cambria Math" panose="02040503050406030204" pitchFamily="18" charset="0"/>
                                  </a:rPr>
                                </m:ctrlPr>
                              </m:sSupPr>
                              <m:e>
                                <m:r>
                                  <a:rPr lang="en-US" sz="2000" i="1">
                                    <a:latin typeface="Cambria Math" panose="02040503050406030204" pitchFamily="18" charset="0"/>
                                  </a:rPr>
                                  <m:t>𝑡</m:t>
                                </m:r>
                              </m:e>
                              <m:sup>
                                <m:r>
                                  <a:rPr lang="en-US" sz="2000" i="1">
                                    <a:latin typeface="Cambria Math" panose="02040503050406030204" pitchFamily="18" charset="0"/>
                                  </a:rPr>
                                  <m:t>′</m:t>
                                </m:r>
                              </m:sup>
                            </m:sSup>
                          </m:sub>
                        </m:sSub>
                      </m:e>
                      <m:e>
                        <m:acc>
                          <m:accPr>
                            <m:chr m:val="̃"/>
                            <m:ctrlPr>
                              <a:rPr lang="en-US" sz="2000" i="1" smtClean="0">
                                <a:latin typeface="Cambria Math" panose="02040503050406030204" pitchFamily="18" charset="0"/>
                              </a:rPr>
                            </m:ctrlPr>
                          </m:accPr>
                          <m:e>
                            <m:r>
                              <a:rPr lang="en-US" sz="2000" b="0" i="1" smtClean="0">
                                <a:latin typeface="Cambria Math" panose="02040503050406030204" pitchFamily="18" charset="0"/>
                              </a:rPr>
                              <m:t>𝜃</m:t>
                            </m:r>
                          </m:e>
                        </m:acc>
                      </m:e>
                    </m:d>
                    <m:r>
                      <a:rPr lang="en-US" sz="2000" b="0" i="1" smtClean="0">
                        <a:latin typeface="Cambria Math" panose="02040503050406030204" pitchFamily="18" charset="0"/>
                      </a:rPr>
                      <m:t>.</m:t>
                    </m:r>
                  </m:oMath>
                </a14:m>
                <a:r>
                  <a:rPr lang="en-US" sz="2400" dirty="0"/>
                  <a:t> This means solving</a:t>
                </a:r>
              </a:p>
              <a:p>
                <a:endParaRPr lang="en-US" sz="2400" dirty="0"/>
              </a:p>
              <a:p>
                <a:endParaRPr lang="en-US" sz="2400" dirty="0"/>
              </a:p>
              <a:p>
                <a:r>
                  <a:rPr lang="en-US" sz="2400" dirty="0"/>
                  <a:t>This requires finding </a:t>
                </a:r>
                <a14:m>
                  <m:oMath xmlns:m="http://schemas.openxmlformats.org/officeDocument/2006/math">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b="0" i="1" smtClean="0">
                                <a:latin typeface="Cambria Math" panose="02040503050406030204" pitchFamily="18" charset="0"/>
                              </a:rPr>
                              <m:t>𝜃</m:t>
                            </m:r>
                          </m:e>
                        </m:acc>
                      </m:e>
                      <m:sub>
                        <m:r>
                          <a:rPr lang="en-US" sz="2400" i="1">
                            <a:latin typeface="Cambria Math" panose="02040503050406030204" pitchFamily="18" charset="0"/>
                          </a:rPr>
                          <m:t>𝑡</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𝑆</m:t>
                            </m:r>
                          </m:e>
                        </m:acc>
                      </m:e>
                      <m:sub>
                        <m:r>
                          <a:rPr lang="en-US" sz="2400" i="1">
                            <a:latin typeface="Cambria Math" panose="02040503050406030204" pitchFamily="18" charset="0"/>
                          </a:rPr>
                          <m:t>𝑡</m:t>
                        </m:r>
                        <m:r>
                          <a:rPr lang="en-US" sz="2400" i="1">
                            <a:latin typeface="Cambria Math" panose="02040503050406030204" pitchFamily="18" charset="0"/>
                          </a:rPr>
                          <m:t>,</m:t>
                        </m:r>
                        <m:r>
                          <a:rPr lang="en-US" sz="2400" i="1">
                            <a:latin typeface="Cambria Math" panose="02040503050406030204" pitchFamily="18" charset="0"/>
                          </a:rPr>
                          <m:t>𝑡</m:t>
                        </m:r>
                        <m:r>
                          <a:rPr lang="en-US" sz="2400" i="1">
                            <a:latin typeface="Cambria Math" panose="02040503050406030204" pitchFamily="18" charset="0"/>
                          </a:rPr>
                          <m:t>+1</m:t>
                        </m:r>
                      </m:sub>
                    </m:sSub>
                    <m:r>
                      <a:rPr lang="en-US" sz="2400" i="1">
                        <a:latin typeface="Cambria Math" panose="02040503050406030204" pitchFamily="18" charset="0"/>
                      </a:rPr>
                      <m:t>)</m:t>
                    </m:r>
                  </m:oMath>
                </a14:m>
                <a:r>
                  <a:rPr lang="en-US" sz="2400" dirty="0"/>
                  <a:t> (!!)  So, we replace it with a fixed parameter </a:t>
                </a:r>
                <a14:m>
                  <m:oMath xmlns:m="http://schemas.openxmlformats.org/officeDocument/2006/math">
                    <m:r>
                      <a:rPr lang="en-US" sz="2400" b="0" i="1" smtClean="0">
                        <a:latin typeface="Cambria Math" panose="02040503050406030204" pitchFamily="18" charset="0"/>
                      </a:rPr>
                      <m:t>𝜃</m:t>
                    </m:r>
                  </m:oMath>
                </a14:m>
                <a:r>
                  <a:rPr lang="en-US" sz="2400" dirty="0"/>
                  <a:t> and then solve the parameterized policy:</a:t>
                </a:r>
              </a:p>
              <a:p>
                <a:pPr marL="0" indent="0">
                  <a:buNone/>
                </a:pPr>
                <a:endParaRPr lang="en-US" sz="2400" dirty="0"/>
              </a:p>
              <a:p>
                <a:endParaRPr lang="en-US" sz="2400" dirty="0"/>
              </a:p>
              <a:p>
                <a:endParaRPr lang="en-US" sz="2400" dirty="0"/>
              </a:p>
              <a:p>
                <a:endParaRPr lang="en-US" sz="2400" dirty="0"/>
              </a:p>
              <a:p>
                <a:pPr lvl="1"/>
                <a:endParaRPr lang="en-US" i="1" dirty="0"/>
              </a:p>
              <a:p>
                <a:pPr lvl="1"/>
                <a:endParaRPr lang="en-US" i="1" dirty="0"/>
              </a:p>
              <a:p>
                <a:endParaRPr lang="en-US" sz="2400" dirty="0"/>
              </a:p>
              <a:p>
                <a:endParaRPr lang="en-US" sz="2400" dirty="0"/>
              </a:p>
              <a:p>
                <a:endParaRPr lang="en-US" sz="2400" dirty="0"/>
              </a:p>
              <a:p>
                <a:pPr marL="0" indent="0">
                  <a:buNone/>
                </a:pPr>
                <a:endParaRPr lang="en-US" sz="2400" dirty="0"/>
              </a:p>
              <a:p>
                <a:pPr marL="0" indent="0">
                  <a:buNone/>
                </a:pPr>
                <a:r>
                  <a:rPr lang="en-US" sz="2400" dirty="0"/>
                  <a:t>	</a:t>
                </a:r>
              </a:p>
              <a:p>
                <a:pPr lvl="1"/>
                <a:endParaRPr lang="en-US" dirty="0"/>
              </a:p>
              <a:p>
                <a:r>
                  <a:rPr lang="en-US" sz="2400" dirty="0"/>
                  <a:t>We are still left with a policy search problem.</a:t>
                </a:r>
              </a:p>
              <a:p>
                <a:pPr lvl="1"/>
                <a:endParaRPr lang="en-US" i="1" dirty="0"/>
              </a:p>
              <a:p>
                <a:pPr lvl="1"/>
                <a:endParaRPr lang="en-US" i="1" dirty="0"/>
              </a:p>
              <a:p>
                <a:pPr lvl="1"/>
                <a:endParaRPr lang="en-US" dirty="0"/>
              </a:p>
              <a:p>
                <a:endParaRPr lang="en-US" sz="2400" dirty="0"/>
              </a:p>
              <a:p>
                <a:endParaRPr lang="en-US" sz="2400"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sz="24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228600" y="1109472"/>
                <a:ext cx="8915400" cy="5181600"/>
              </a:xfrm>
              <a:blipFill>
                <a:blip r:embed="rId2"/>
                <a:stretch>
                  <a:fillRect t="-941" b="-95882"/>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a:t>Supply chain mgmt. for Pratt &amp; Whitney</a:t>
            </a:r>
          </a:p>
        </p:txBody>
      </p:sp>
      <p:sp>
        <p:nvSpPr>
          <p:cNvPr id="9" name="Oval 8"/>
          <p:cNvSpPr/>
          <p:nvPr/>
        </p:nvSpPr>
        <p:spPr>
          <a:xfrm>
            <a:off x="1153874" y="5703894"/>
            <a:ext cx="336173" cy="509583"/>
          </a:xfrm>
          <a:prstGeom prst="ellipse">
            <a:avLst/>
          </a:prstGeom>
          <a:ln w="28575">
            <a:solidFill>
              <a:srgbClr val="0000FF"/>
            </a:solidFill>
          </a:ln>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i="1">
              <a:solidFill>
                <a:prstClr val="black"/>
              </a:solidFill>
              <a:latin typeface="Times New Roman" pitchFamily="18" charset="0"/>
            </a:endParaRPr>
          </a:p>
        </p:txBody>
      </p:sp>
      <mc:AlternateContent xmlns:mc="http://schemas.openxmlformats.org/markup-compatibility/2006">
        <mc:Choice xmlns:a14="http://schemas.microsoft.com/office/drawing/2010/main" Requires="a14">
          <p:sp>
            <p:nvSpPr>
              <p:cNvPr id="10" name="Object 9"/>
              <p:cNvSpPr txBox="1"/>
              <p:nvPr/>
            </p:nvSpPr>
            <p:spPr bwMode="auto">
              <a:xfrm>
                <a:off x="95670" y="3638234"/>
                <a:ext cx="9085455" cy="894495"/>
              </a:xfrm>
              <a:prstGeom prst="rect">
                <a:avLst/>
              </a:prstGeom>
              <a:noFill/>
              <a:ln>
                <a:noFill/>
              </a:ln>
              <a:extLst/>
            </p:spPr>
            <p:txBody>
              <a:bodyPr>
                <a:no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𝑋</m:t>
                          </m:r>
                        </m:e>
                        <m:sub>
                          <m:r>
                            <a:rPr lang="en-US" i="1">
                              <a:solidFill>
                                <a:srgbClr val="000000"/>
                              </a:solidFill>
                              <a:latin typeface="Cambria Math" panose="02040503050406030204" pitchFamily="18" charset="0"/>
                            </a:rPr>
                            <m:t>𝑡</m:t>
                          </m:r>
                        </m:sub>
                        <m:sup>
                          <m:r>
                            <a:rPr lang="en-US" i="1">
                              <a:solidFill>
                                <a:srgbClr val="000000"/>
                              </a:solidFill>
                              <a:latin typeface="Cambria Math" panose="02040503050406030204" pitchFamily="18" charset="0"/>
                            </a:rPr>
                            <m:t>𝐷𝐿𝐴</m:t>
                          </m:r>
                        </m:sup>
                      </m:sSubSup>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𝑆</m:t>
                          </m:r>
                        </m:e>
                        <m:sub>
                          <m:r>
                            <a:rPr lang="en-US" i="1">
                              <a:solidFill>
                                <a:srgbClr val="000000"/>
                              </a:solidFill>
                              <a:latin typeface="Cambria Math" panose="02040503050406030204" pitchFamily="18" charset="0"/>
                            </a:rPr>
                            <m:t>𝑡</m:t>
                          </m:r>
                        </m:sub>
                      </m:sSub>
                      <m:r>
                        <a:rPr lang="en-US" i="1">
                          <a:solidFill>
                            <a:srgbClr val="000000"/>
                          </a:solidFill>
                          <a:latin typeface="Cambria Math" panose="02040503050406030204" pitchFamily="18" charset="0"/>
                        </a:rPr>
                        <m:t>)=</m:t>
                      </m:r>
                      <m:func>
                        <m:funcPr>
                          <m:ctrlPr>
                            <a:rPr lang="en-US" i="1">
                              <a:solidFill>
                                <a:srgbClr val="000000"/>
                              </a:solidFill>
                              <a:latin typeface="Cambria Math" panose="02040503050406030204" pitchFamily="18" charset="0"/>
                            </a:rPr>
                          </m:ctrlPr>
                        </m:funcPr>
                        <m:fName>
                          <m:sSub>
                            <m:sSubPr>
                              <m:ctrlPr>
                                <a:rPr lang="en-US" i="1">
                                  <a:solidFill>
                                    <a:srgbClr val="000000"/>
                                  </a:solidFill>
                                  <a:latin typeface="Cambria Math" panose="02040503050406030204" pitchFamily="18" charset="0"/>
                                </a:rPr>
                              </m:ctrlPr>
                            </m:sSubPr>
                            <m:e>
                              <m:r>
                                <m:rPr>
                                  <m:sty m:val="p"/>
                                </m:rPr>
                                <a:rPr lang="en-US">
                                  <a:solidFill>
                                    <a:srgbClr val="000000"/>
                                  </a:solidFill>
                                  <a:latin typeface="Cambria Math" panose="02040503050406030204" pitchFamily="18" charset="0"/>
                                </a:rPr>
                                <m:t>argmax</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𝑡</m:t>
                                  </m:r>
                                </m:sub>
                              </m:sSub>
                            </m:sub>
                          </m:sSub>
                        </m:fName>
                        <m:e>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𝐶</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𝑆</m:t>
                                  </m:r>
                                </m:e>
                                <m:sub>
                                  <m:r>
                                    <a:rPr lang="en-US" i="1">
                                      <a:solidFill>
                                        <a:srgbClr val="000000"/>
                                      </a:solidFill>
                                      <a:latin typeface="Cambria Math" panose="02040503050406030204" pitchFamily="18" charset="0"/>
                                    </a:rPr>
                                    <m:t>𝑡</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𝑡</m:t>
                                  </m:r>
                                </m:sub>
                              </m:sSub>
                              <m:r>
                                <a:rPr lang="en-US" i="1">
                                  <a:solidFill>
                                    <a:srgbClr val="000000"/>
                                  </a:solidFill>
                                  <a:latin typeface="Cambria Math" panose="02040503050406030204" pitchFamily="18" charset="0"/>
                                </a:rPr>
                                <m:t>)+</m:t>
                              </m:r>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𝔼</m:t>
                                  </m:r>
                                </m:e>
                              </m:acc>
                              <m:d>
                                <m:dPr>
                                  <m:begChr m:val="{"/>
                                  <m:endChr m:val="}"/>
                                  <m:ctrlPr>
                                    <a:rPr lang="en-US" i="1">
                                      <a:solidFill>
                                        <a:srgbClr val="000000"/>
                                      </a:solidFill>
                                      <a:latin typeface="Cambria Math" panose="02040503050406030204" pitchFamily="18" charset="0"/>
                                    </a:rPr>
                                  </m:ctrlPr>
                                </m:dPr>
                                <m:e>
                                  <m:func>
                                    <m:funcPr>
                                      <m:ctrlPr>
                                        <a:rPr lang="en-US" i="1">
                                          <a:solidFill>
                                            <a:srgbClr val="000000"/>
                                          </a:solidFill>
                                          <a:latin typeface="Cambria Math" panose="02040503050406030204" pitchFamily="18" charset="0"/>
                                        </a:rPr>
                                      </m:ctrlPr>
                                    </m:funcPr>
                                    <m:fName>
                                      <m:sSub>
                                        <m:sSubPr>
                                          <m:ctrlPr>
                                            <a:rPr lang="en-US" i="1">
                                              <a:solidFill>
                                                <a:srgbClr val="000000"/>
                                              </a:solidFill>
                                              <a:latin typeface="Cambria Math" panose="02040503050406030204" pitchFamily="18" charset="0"/>
                                            </a:rPr>
                                          </m:ctrlPr>
                                        </m:sSubPr>
                                        <m:e>
                                          <m:r>
                                            <m:rPr>
                                              <m:sty m:val="p"/>
                                            </m:rPr>
                                            <a:rPr lang="en-US">
                                              <a:solidFill>
                                                <a:srgbClr val="000000"/>
                                              </a:solidFill>
                                              <a:latin typeface="Cambria Math" panose="02040503050406030204" pitchFamily="18" charset="0"/>
                                            </a:rPr>
                                            <m:t>max</m:t>
                                          </m:r>
                                        </m:e>
                                        <m:sub>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b="0" i="1" smtClean="0">
                                                      <a:solidFill>
                                                        <a:srgbClr val="000000"/>
                                                      </a:solidFill>
                                                      <a:latin typeface="Cambria Math" panose="02040503050406030204" pitchFamily="18" charset="0"/>
                                                    </a:rPr>
                                                    <m:t>𝜃</m:t>
                                                  </m:r>
                                                </m:e>
                                              </m:acc>
                                            </m:e>
                                            <m:sub>
                                              <m:r>
                                                <a:rPr lang="en-US" i="1">
                                                  <a:solidFill>
                                                    <a:srgbClr val="000000"/>
                                                  </a:solidFill>
                                                  <a:latin typeface="Cambria Math" panose="02040503050406030204" pitchFamily="18" charset="0"/>
                                                </a:rPr>
                                                <m:t>𝑡</m:t>
                                              </m:r>
                                            </m:sub>
                                          </m:sSub>
                                        </m:sub>
                                      </m:sSub>
                                    </m:fName>
                                    <m:e>
                                      <m:d>
                                        <m:dPr>
                                          <m:begChr m:val="{"/>
                                          <m:endChr m:val="}"/>
                                          <m:ctrlPr>
                                            <a:rPr lang="en-US" i="1">
                                              <a:solidFill>
                                                <a:srgbClr val="000000"/>
                                              </a:solidFill>
                                              <a:latin typeface="Cambria Math" panose="02040503050406030204" pitchFamily="18" charset="0"/>
                                            </a:rPr>
                                          </m:ctrlPr>
                                        </m:d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𝔼</m:t>
                                              </m:r>
                                            </m:e>
                                          </m:acc>
                                          <m:nary>
                                            <m:naryPr>
                                              <m:chr m:val="∑"/>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+1</m:t>
                                              </m:r>
                                            </m:sub>
                                            <m:sup>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𝐻</m:t>
                                              </m:r>
                                            </m:sup>
                                            <m:e>
                                              <m:r>
                                                <a:rPr lang="en-US" i="1">
                                                  <a:solidFill>
                                                    <a:srgbClr val="000000"/>
                                                  </a:solidFill>
                                                  <a:latin typeface="Cambria Math" panose="02040503050406030204" pitchFamily="18" charset="0"/>
                                                </a:rPr>
                                                <m:t>𝐶</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𝑆</m:t>
                                                      </m:r>
                                                    </m:e>
                                                  </m:acc>
                                                </m:e>
                                                <m:sub>
                                                  <m:r>
                                                    <a:rPr lang="en-US" i="1">
                                                      <a:solidFill>
                                                        <a:srgbClr val="000000"/>
                                                      </a:solidFill>
                                                      <a:latin typeface="Cambria Math" panose="02040503050406030204" pitchFamily="18" charset="0"/>
                                                    </a:rPr>
                                                    <m:t>𝑡𝑡</m:t>
                                                  </m:r>
                                                  <m:r>
                                                    <a:rPr lang="en-US" i="1">
                                                      <a:solidFill>
                                                        <a:srgbClr val="000000"/>
                                                      </a:solidFill>
                                                      <a:latin typeface="Cambria Math" panose="02040503050406030204" pitchFamily="18" charset="0"/>
                                                    </a:rPr>
                                                    <m:t>′</m:t>
                                                  </m:r>
                                                </m:sub>
                                              </m:sSub>
                                              <m:r>
                                                <a:rPr lang="en-US" i="1">
                                                  <a:solidFill>
                                                    <a:srgbClr val="000000"/>
                                                  </a:solidFill>
                                                  <a:latin typeface="Cambria Math" panose="02040503050406030204" pitchFamily="18" charset="0"/>
                                                </a:rPr>
                                                <m:t>,</m:t>
                                              </m:r>
                                              <m:sSubSup>
                                                <m:sSubSupPr>
                                                  <m:ctrlPr>
                                                    <a:rPr lang="en-US" i="1">
                                                      <a:solidFill>
                                                        <a:srgbClr val="000000"/>
                                                      </a:solidFill>
                                                      <a:latin typeface="Cambria Math" panose="02040503050406030204" pitchFamily="18" charset="0"/>
                                                    </a:rPr>
                                                  </m:ctrlPr>
                                                </m:sSubSup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𝑋</m:t>
                                                      </m:r>
                                                    </m:e>
                                                  </m:acc>
                                                </m:e>
                                                <m:sub>
                                                  <m:r>
                                                    <a:rPr lang="en-US" i="1">
                                                      <a:solidFill>
                                                        <a:srgbClr val="000000"/>
                                                      </a:solidFill>
                                                      <a:latin typeface="Cambria Math" panose="02040503050406030204" pitchFamily="18" charset="0"/>
                                                    </a:rPr>
                                                    <m:t>𝑡𝑡</m:t>
                                                  </m:r>
                                                  <m:r>
                                                    <a:rPr lang="en-US" i="1">
                                                      <a:solidFill>
                                                        <a:srgbClr val="000000"/>
                                                      </a:solidFill>
                                                      <a:latin typeface="Cambria Math" panose="02040503050406030204" pitchFamily="18" charset="0"/>
                                                    </a:rPr>
                                                    <m:t>′</m:t>
                                                  </m:r>
                                                </m:sub>
                                                <m:sup>
                                                  <m:r>
                                                    <a:rPr lang="en-US" i="1">
                                                      <a:solidFill>
                                                        <a:srgbClr val="000000"/>
                                                      </a:solidFill>
                                                      <a:latin typeface="Cambria Math" panose="02040503050406030204" pitchFamily="18" charset="0"/>
                                                    </a:rPr>
                                                    <m:t>𝜋</m:t>
                                                  </m:r>
                                                </m:sup>
                                              </m:sSubSup>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𝑆</m:t>
                                                      </m:r>
                                                    </m:e>
                                                  </m:acc>
                                                </m:e>
                                                <m:sub>
                                                  <m:r>
                                                    <a:rPr lang="en-US" i="1">
                                                      <a:solidFill>
                                                        <a:srgbClr val="000000"/>
                                                      </a:solidFill>
                                                      <a:latin typeface="Cambria Math" panose="02040503050406030204" pitchFamily="18" charset="0"/>
                                                    </a:rPr>
                                                    <m:t>𝑡𝑡</m:t>
                                                  </m:r>
                                                  <m:r>
                                                    <a:rPr lang="en-US" i="1">
                                                      <a:solidFill>
                                                        <a:srgbClr val="000000"/>
                                                      </a:solidFill>
                                                      <a:latin typeface="Cambria Math" panose="02040503050406030204" pitchFamily="18" charset="0"/>
                                                    </a:rPr>
                                                    <m:t>′</m:t>
                                                  </m:r>
                                                </m:sub>
                                              </m:sSub>
                                              <m:r>
                                                <a:rPr lang="en-US" i="1">
                                                  <a:solidFill>
                                                    <a:srgbClr val="000000"/>
                                                  </a:solidFill>
                                                  <a:latin typeface="Cambria Math" panose="02040503050406030204" pitchFamily="18" charset="0"/>
                                                </a:rPr>
                                                <m:t>|</m:t>
                                              </m:r>
                                              <m:acc>
                                                <m:accPr>
                                                  <m:chr m:val="̃"/>
                                                  <m:ctrlPr>
                                                    <a:rPr lang="en-US" i="1" smtClean="0">
                                                      <a:solidFill>
                                                        <a:srgbClr val="000000"/>
                                                      </a:solidFill>
                                                      <a:latin typeface="Cambria Math" panose="02040503050406030204" pitchFamily="18" charset="0"/>
                                                    </a:rPr>
                                                  </m:ctrlPr>
                                                </m:accPr>
                                                <m:e>
                                                  <m:r>
                                                    <a:rPr lang="en-US" b="0" i="1" smtClean="0">
                                                      <a:solidFill>
                                                        <a:srgbClr val="000000"/>
                                                      </a:solidFill>
                                                      <a:latin typeface="Cambria Math" panose="02040503050406030204" pitchFamily="18" charset="0"/>
                                                    </a:rPr>
                                                    <m:t>𝜃</m:t>
                                                  </m:r>
                                                </m:e>
                                              </m:acc>
                                              <m:r>
                                                <a:rPr lang="en-US" i="1">
                                                  <a:solidFill>
                                                    <a:srgbClr val="000000"/>
                                                  </a:solidFill>
                                                  <a:latin typeface="Cambria Math" panose="02040503050406030204" pitchFamily="18" charset="0"/>
                                                </a:rPr>
                                                <m:t>))</m:t>
                                              </m:r>
                                            </m:e>
                                          </m:nary>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𝑆</m:t>
                                                  </m:r>
                                                </m:e>
                                              </m:acc>
                                            </m:e>
                                            <m:sub>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+1</m:t>
                                              </m:r>
                                            </m:sub>
                                          </m:sSub>
                                        </m:e>
                                      </m:d>
                                    </m:e>
                                  </m:func>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𝑆</m:t>
                                      </m:r>
                                    </m:e>
                                    <m:sub>
                                      <m:r>
                                        <a:rPr lang="en-US" i="1">
                                          <a:solidFill>
                                            <a:srgbClr val="000000"/>
                                          </a:solidFill>
                                          <a:latin typeface="Cambria Math" panose="02040503050406030204" pitchFamily="18" charset="0"/>
                                        </a:rPr>
                                        <m:t>𝑡</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𝑡</m:t>
                                      </m:r>
                                    </m:sub>
                                  </m:sSub>
                                </m:e>
                              </m:d>
                            </m:e>
                          </m:d>
                        </m:e>
                      </m:func>
                    </m:oMath>
                  </m:oMathPara>
                </a14:m>
                <a:endParaRPr lang="en-US" dirty="0">
                  <a:solidFill>
                    <a:prstClr val="black"/>
                  </a:solidFill>
                </a:endParaRPr>
              </a:p>
            </p:txBody>
          </p:sp>
        </mc:Choice>
        <mc:Fallback>
          <p:sp>
            <p:nvSpPr>
              <p:cNvPr id="10" name="Object 9"/>
              <p:cNvSpPr txBox="1">
                <a:spLocks noRot="1" noChangeAspect="1" noMove="1" noResize="1" noEditPoints="1" noAdjustHandles="1" noChangeArrowheads="1" noChangeShapeType="1" noTextEdit="1"/>
              </p:cNvSpPr>
              <p:nvPr/>
            </p:nvSpPr>
            <p:spPr bwMode="auto">
              <a:xfrm>
                <a:off x="95670" y="3638234"/>
                <a:ext cx="9085455" cy="894495"/>
              </a:xfrm>
              <a:prstGeom prst="rect">
                <a:avLst/>
              </a:prstGeom>
              <a:blipFill>
                <a:blip r:embed="rId3"/>
                <a:stretch>
                  <a:fillRect b="-4762"/>
                </a:stretch>
              </a:blipFill>
              <a:ln>
                <a:noFill/>
              </a:ln>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Object 10"/>
              <p:cNvSpPr txBox="1"/>
              <p:nvPr/>
            </p:nvSpPr>
            <p:spPr bwMode="auto">
              <a:xfrm>
                <a:off x="172833" y="5380037"/>
                <a:ext cx="8875713" cy="909637"/>
              </a:xfrm>
              <a:prstGeom prst="rect">
                <a:avLst/>
              </a:prstGeom>
              <a:noFill/>
              <a:ln>
                <a:noFill/>
              </a:ln>
              <a:extLst/>
            </p:spPr>
            <p:txBody>
              <a:bodyPr>
                <a:no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𝑋</m:t>
                          </m:r>
                        </m:e>
                        <m:sub>
                          <m:r>
                            <a:rPr lang="en-US" i="1">
                              <a:solidFill>
                                <a:srgbClr val="000000"/>
                              </a:solidFill>
                              <a:latin typeface="Cambria Math" panose="02040503050406030204" pitchFamily="18" charset="0"/>
                            </a:rPr>
                            <m:t>𝑡</m:t>
                          </m:r>
                        </m:sub>
                        <m:sup>
                          <m:r>
                            <a:rPr lang="en-US" i="1">
                              <a:solidFill>
                                <a:srgbClr val="000000"/>
                              </a:solidFill>
                              <a:latin typeface="Cambria Math" panose="02040503050406030204" pitchFamily="18" charset="0"/>
                            </a:rPr>
                            <m:t>𝐷𝐿𝐴</m:t>
                          </m:r>
                        </m:sup>
                      </m:sSubSup>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𝑆</m:t>
                          </m:r>
                        </m:e>
                        <m:sub>
                          <m:r>
                            <a:rPr lang="en-US" i="1">
                              <a:solidFill>
                                <a:srgbClr val="000000"/>
                              </a:solidFill>
                              <a:latin typeface="Cambria Math" panose="02040503050406030204" pitchFamily="18" charset="0"/>
                            </a:rPr>
                            <m:t>𝑡</m:t>
                          </m:r>
                        </m:sub>
                      </m:sSub>
                      <m:r>
                        <a:rPr lang="en-US" i="1">
                          <a:solidFill>
                            <a:srgbClr val="000000"/>
                          </a:solidFill>
                          <a:latin typeface="Cambria Math" panose="02040503050406030204" pitchFamily="18" charset="0"/>
                        </a:rPr>
                        <m:t>|</m:t>
                      </m:r>
                      <m:r>
                        <a:rPr lang="en-US" b="0" i="1" smtClean="0">
                          <a:solidFill>
                            <a:srgbClr val="000000"/>
                          </a:solidFill>
                          <a:latin typeface="Cambria Math" panose="02040503050406030204" pitchFamily="18" charset="0"/>
                        </a:rPr>
                        <m:t>𝜃</m:t>
                      </m:r>
                      <m:r>
                        <a:rPr lang="en-US" i="1">
                          <a:solidFill>
                            <a:srgbClr val="000000"/>
                          </a:solidFill>
                          <a:latin typeface="Cambria Math" panose="02040503050406030204" pitchFamily="18" charset="0"/>
                        </a:rPr>
                        <m:t>)=</m:t>
                      </m:r>
                      <m:func>
                        <m:funcPr>
                          <m:ctrlPr>
                            <a:rPr lang="en-US" i="1">
                              <a:solidFill>
                                <a:srgbClr val="000000"/>
                              </a:solidFill>
                              <a:latin typeface="Cambria Math" panose="02040503050406030204" pitchFamily="18" charset="0"/>
                            </a:rPr>
                          </m:ctrlPr>
                        </m:funcPr>
                        <m:fName>
                          <m:sSub>
                            <m:sSubPr>
                              <m:ctrlPr>
                                <a:rPr lang="en-US" i="1">
                                  <a:solidFill>
                                    <a:srgbClr val="000000"/>
                                  </a:solidFill>
                                  <a:latin typeface="Cambria Math" panose="02040503050406030204" pitchFamily="18" charset="0"/>
                                </a:rPr>
                              </m:ctrlPr>
                            </m:sSubPr>
                            <m:e>
                              <m:r>
                                <m:rPr>
                                  <m:sty m:val="p"/>
                                </m:rPr>
                                <a:rPr lang="en-US">
                                  <a:solidFill>
                                    <a:srgbClr val="000000"/>
                                  </a:solidFill>
                                  <a:latin typeface="Cambria Math" panose="02040503050406030204" pitchFamily="18" charset="0"/>
                                </a:rPr>
                                <m:t>argmax</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𝑡</m:t>
                                  </m:r>
                                </m:sub>
                              </m:sSub>
                            </m:sub>
                          </m:sSub>
                        </m:fName>
                        <m:e>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𝐶</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𝑆</m:t>
                                  </m:r>
                                </m:e>
                                <m:sub>
                                  <m:r>
                                    <a:rPr lang="en-US" i="1">
                                      <a:solidFill>
                                        <a:srgbClr val="000000"/>
                                      </a:solidFill>
                                      <a:latin typeface="Cambria Math" panose="02040503050406030204" pitchFamily="18" charset="0"/>
                                    </a:rPr>
                                    <m:t>𝑡</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𝑡</m:t>
                                  </m:r>
                                </m:sub>
                              </m:sSub>
                              <m:r>
                                <a:rPr lang="en-US" i="1">
                                  <a:solidFill>
                                    <a:srgbClr val="000000"/>
                                  </a:solidFill>
                                  <a:latin typeface="Cambria Math" panose="02040503050406030204" pitchFamily="18" charset="0"/>
                                </a:rPr>
                                <m:t>)+</m:t>
                              </m:r>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𝔼</m:t>
                                  </m:r>
                                </m:e>
                              </m:acc>
                              <m:d>
                                <m:dPr>
                                  <m:begChr m:val="{"/>
                                  <m:endChr m:val="}"/>
                                  <m:ctrlPr>
                                    <a:rPr lang="en-US" i="1">
                                      <a:solidFill>
                                        <a:srgbClr val="000000"/>
                                      </a:solidFill>
                                      <a:latin typeface="Cambria Math" panose="02040503050406030204" pitchFamily="18" charset="0"/>
                                    </a:rPr>
                                  </m:ctrlPr>
                                </m:dPr>
                                <m:e>
                                  <m:d>
                                    <m:dPr>
                                      <m:begChr m:val="{"/>
                                      <m:endChr m:val="}"/>
                                      <m:ctrlPr>
                                        <a:rPr lang="en-US" i="1">
                                          <a:solidFill>
                                            <a:srgbClr val="000000"/>
                                          </a:solidFill>
                                          <a:latin typeface="Cambria Math" panose="02040503050406030204" pitchFamily="18" charset="0"/>
                                        </a:rPr>
                                      </m:ctrlPr>
                                    </m:d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𝔼</m:t>
                                          </m:r>
                                        </m:e>
                                      </m:acc>
                                      <m:nary>
                                        <m:naryPr>
                                          <m:chr m:val="∑"/>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+1</m:t>
                                          </m:r>
                                        </m:sub>
                                        <m:sup>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𝐻</m:t>
                                          </m:r>
                                        </m:sup>
                                        <m:e>
                                          <m:r>
                                            <a:rPr lang="en-US" i="1">
                                              <a:solidFill>
                                                <a:srgbClr val="000000"/>
                                              </a:solidFill>
                                              <a:latin typeface="Cambria Math" panose="02040503050406030204" pitchFamily="18" charset="0"/>
                                            </a:rPr>
                                            <m:t>𝐶</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𝑆</m:t>
                                                  </m:r>
                                                </m:e>
                                              </m:acc>
                                            </m:e>
                                            <m:sub>
                                              <m:r>
                                                <a:rPr lang="en-US" i="1">
                                                  <a:solidFill>
                                                    <a:srgbClr val="000000"/>
                                                  </a:solidFill>
                                                  <a:latin typeface="Cambria Math" panose="02040503050406030204" pitchFamily="18" charset="0"/>
                                                </a:rPr>
                                                <m:t>𝑡𝑡</m:t>
                                              </m:r>
                                              <m:r>
                                                <a:rPr lang="en-US" i="1">
                                                  <a:solidFill>
                                                    <a:srgbClr val="000000"/>
                                                  </a:solidFill>
                                                  <a:latin typeface="Cambria Math" panose="02040503050406030204" pitchFamily="18" charset="0"/>
                                                </a:rPr>
                                                <m:t>′</m:t>
                                              </m:r>
                                            </m:sub>
                                          </m:sSub>
                                          <m:r>
                                            <a:rPr lang="en-US" i="1">
                                              <a:solidFill>
                                                <a:srgbClr val="000000"/>
                                              </a:solidFill>
                                              <a:latin typeface="Cambria Math" panose="02040503050406030204" pitchFamily="18" charset="0"/>
                                            </a:rPr>
                                            <m:t>,</m:t>
                                          </m:r>
                                          <m:sSubSup>
                                            <m:sSubSupPr>
                                              <m:ctrlPr>
                                                <a:rPr lang="en-US" i="1">
                                                  <a:solidFill>
                                                    <a:srgbClr val="000000"/>
                                                  </a:solidFill>
                                                  <a:latin typeface="Cambria Math" panose="02040503050406030204" pitchFamily="18" charset="0"/>
                                                </a:rPr>
                                              </m:ctrlPr>
                                            </m:sSubSup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𝑋</m:t>
                                                  </m:r>
                                                </m:e>
                                              </m:acc>
                                            </m:e>
                                            <m:sub>
                                              <m:r>
                                                <a:rPr lang="en-US" i="1">
                                                  <a:solidFill>
                                                    <a:srgbClr val="000000"/>
                                                  </a:solidFill>
                                                  <a:latin typeface="Cambria Math" panose="02040503050406030204" pitchFamily="18" charset="0"/>
                                                </a:rPr>
                                                <m:t>𝑡𝑡</m:t>
                                              </m:r>
                                              <m:r>
                                                <a:rPr lang="en-US" i="1">
                                                  <a:solidFill>
                                                    <a:srgbClr val="000000"/>
                                                  </a:solidFill>
                                                  <a:latin typeface="Cambria Math" panose="02040503050406030204" pitchFamily="18" charset="0"/>
                                                </a:rPr>
                                                <m:t>′</m:t>
                                              </m:r>
                                            </m:sub>
                                            <m:sup>
                                              <m:r>
                                                <a:rPr lang="en-US" i="1">
                                                  <a:solidFill>
                                                    <a:srgbClr val="000000"/>
                                                  </a:solidFill>
                                                  <a:latin typeface="Cambria Math" panose="02040503050406030204" pitchFamily="18" charset="0"/>
                                                </a:rPr>
                                                <m:t>𝜋</m:t>
                                              </m:r>
                                            </m:sup>
                                          </m:sSubSup>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𝑆</m:t>
                                                  </m:r>
                                                </m:e>
                                              </m:acc>
                                            </m:e>
                                            <m:sub>
                                              <m:r>
                                                <a:rPr lang="en-US" i="1">
                                                  <a:solidFill>
                                                    <a:srgbClr val="000000"/>
                                                  </a:solidFill>
                                                  <a:latin typeface="Cambria Math" panose="02040503050406030204" pitchFamily="18" charset="0"/>
                                                </a:rPr>
                                                <m:t>𝑡𝑡</m:t>
                                              </m:r>
                                              <m:r>
                                                <a:rPr lang="en-US" i="1">
                                                  <a:solidFill>
                                                    <a:srgbClr val="000000"/>
                                                  </a:solidFill>
                                                  <a:latin typeface="Cambria Math" panose="02040503050406030204" pitchFamily="18" charset="0"/>
                                                </a:rPr>
                                                <m:t>′</m:t>
                                              </m:r>
                                            </m:sub>
                                          </m:sSub>
                                          <m:r>
                                            <a:rPr lang="en-US" i="1">
                                              <a:solidFill>
                                                <a:srgbClr val="000000"/>
                                              </a:solidFill>
                                              <a:latin typeface="Cambria Math" panose="02040503050406030204" pitchFamily="18" charset="0"/>
                                            </a:rPr>
                                            <m:t>|</m:t>
                                          </m:r>
                                          <m:r>
                                            <a:rPr lang="en-US" b="0" i="1" smtClean="0">
                                              <a:solidFill>
                                                <a:srgbClr val="000000"/>
                                              </a:solidFill>
                                              <a:latin typeface="Cambria Math" panose="02040503050406030204" pitchFamily="18" charset="0"/>
                                            </a:rPr>
                                            <m:t>𝜃</m:t>
                                          </m:r>
                                          <m:r>
                                            <a:rPr lang="en-US" i="1">
                                              <a:solidFill>
                                                <a:srgbClr val="000000"/>
                                              </a:solidFill>
                                              <a:latin typeface="Cambria Math" panose="02040503050406030204" pitchFamily="18" charset="0"/>
                                            </a:rPr>
                                            <m:t>))</m:t>
                                          </m:r>
                                        </m:e>
                                      </m:nary>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𝑆</m:t>
                                              </m:r>
                                            </m:e>
                                          </m:acc>
                                        </m:e>
                                        <m:sub>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+1</m:t>
                                          </m:r>
                                        </m:sub>
                                      </m:sSub>
                                    </m:e>
                                  </m:d>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𝑆</m:t>
                                      </m:r>
                                    </m:e>
                                    <m:sub>
                                      <m:r>
                                        <a:rPr lang="en-US" i="1">
                                          <a:solidFill>
                                            <a:srgbClr val="000000"/>
                                          </a:solidFill>
                                          <a:latin typeface="Cambria Math" panose="02040503050406030204" pitchFamily="18" charset="0"/>
                                        </a:rPr>
                                        <m:t>𝑡</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𝑡</m:t>
                                      </m:r>
                                    </m:sub>
                                  </m:sSub>
                                </m:e>
                              </m:d>
                            </m:e>
                          </m:d>
                        </m:e>
                      </m:func>
                    </m:oMath>
                  </m:oMathPara>
                </a14:m>
                <a:endParaRPr lang="en-US" dirty="0">
                  <a:solidFill>
                    <a:prstClr val="black"/>
                  </a:solidFill>
                </a:endParaRPr>
              </a:p>
            </p:txBody>
          </p:sp>
        </mc:Choice>
        <mc:Fallback>
          <p:sp>
            <p:nvSpPr>
              <p:cNvPr id="11" name="Object 10"/>
              <p:cNvSpPr txBox="1">
                <a:spLocks noRot="1" noChangeAspect="1" noMove="1" noResize="1" noEditPoints="1" noAdjustHandles="1" noChangeArrowheads="1" noChangeShapeType="1" noTextEdit="1"/>
              </p:cNvSpPr>
              <p:nvPr/>
            </p:nvSpPr>
            <p:spPr bwMode="auto">
              <a:xfrm>
                <a:off x="172833" y="5380037"/>
                <a:ext cx="8875713" cy="909637"/>
              </a:xfrm>
              <a:prstGeom prst="rect">
                <a:avLst/>
              </a:prstGeom>
              <a:blipFill>
                <a:blip r:embed="rId4"/>
                <a:stretch>
                  <a:fillRect b="-18121"/>
                </a:stretch>
              </a:blipFill>
              <a:ln>
                <a:noFill/>
              </a:ln>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Object 19"/>
              <p:cNvSpPr txBox="1"/>
              <p:nvPr/>
            </p:nvSpPr>
            <p:spPr bwMode="auto">
              <a:xfrm>
                <a:off x="96087" y="1938021"/>
                <a:ext cx="8973058" cy="894496"/>
              </a:xfrm>
              <a:prstGeom prst="rect">
                <a:avLst/>
              </a:prstGeom>
              <a:noFill/>
              <a:ln>
                <a:noFill/>
              </a:ln>
              <a:extLst/>
            </p:spPr>
            <p:txBody>
              <a:bodyPr>
                <a:noAutofit/>
              </a:bodyPr>
              <a:lstStyle/>
              <a:p>
                <a:pPr/>
                <a14:m>
                  <m:oMathPara xmlns:m="http://schemas.openxmlformats.org/officeDocument/2006/math">
                    <m:oMathParaPr>
                      <m:jc m:val="centerGroup"/>
                    </m:oMathParaPr>
                    <m:oMath xmlns:m="http://schemas.openxmlformats.org/officeDocument/2006/math">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𝑋</m:t>
                          </m:r>
                        </m:e>
                        <m:sub>
                          <m:r>
                            <a:rPr lang="en-US" i="1">
                              <a:solidFill>
                                <a:srgbClr val="000000"/>
                              </a:solidFill>
                              <a:latin typeface="Cambria Math" panose="02040503050406030204" pitchFamily="18" charset="0"/>
                            </a:rPr>
                            <m:t>𝑡</m:t>
                          </m:r>
                        </m:sub>
                        <m:sup>
                          <m:r>
                            <a:rPr lang="en-US" i="1">
                              <a:solidFill>
                                <a:srgbClr val="000000"/>
                              </a:solidFill>
                              <a:latin typeface="Cambria Math" panose="02040503050406030204" pitchFamily="18" charset="0"/>
                            </a:rPr>
                            <m:t>𝐷𝐿𝐴</m:t>
                          </m:r>
                        </m:sup>
                      </m:sSubSup>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𝑆</m:t>
                          </m:r>
                        </m:e>
                        <m:sub>
                          <m:r>
                            <a:rPr lang="en-US" i="1">
                              <a:solidFill>
                                <a:srgbClr val="000000"/>
                              </a:solidFill>
                              <a:latin typeface="Cambria Math" panose="02040503050406030204" pitchFamily="18" charset="0"/>
                            </a:rPr>
                            <m:t>𝑡</m:t>
                          </m:r>
                        </m:sub>
                      </m:sSub>
                      <m:r>
                        <a:rPr lang="en-US" i="1">
                          <a:solidFill>
                            <a:srgbClr val="000000"/>
                          </a:solidFill>
                          <a:latin typeface="Cambria Math" panose="02040503050406030204" pitchFamily="18" charset="0"/>
                        </a:rPr>
                        <m:t>)=</m:t>
                      </m:r>
                      <m:func>
                        <m:funcPr>
                          <m:ctrlPr>
                            <a:rPr lang="en-US" i="1">
                              <a:solidFill>
                                <a:srgbClr val="000000"/>
                              </a:solidFill>
                              <a:latin typeface="Cambria Math" panose="02040503050406030204" pitchFamily="18" charset="0"/>
                            </a:rPr>
                          </m:ctrlPr>
                        </m:funcPr>
                        <m:fName>
                          <m:sSub>
                            <m:sSubPr>
                              <m:ctrlPr>
                                <a:rPr lang="en-US" i="1">
                                  <a:solidFill>
                                    <a:srgbClr val="000000"/>
                                  </a:solidFill>
                                  <a:latin typeface="Cambria Math" panose="02040503050406030204" pitchFamily="18" charset="0"/>
                                </a:rPr>
                              </m:ctrlPr>
                            </m:sSubPr>
                            <m:e>
                              <m:r>
                                <m:rPr>
                                  <m:sty m:val="p"/>
                                </m:rPr>
                                <a:rPr lang="en-US">
                                  <a:solidFill>
                                    <a:srgbClr val="000000"/>
                                  </a:solidFill>
                                  <a:latin typeface="Cambria Math" panose="02040503050406030204" pitchFamily="18" charset="0"/>
                                </a:rPr>
                                <m:t>argmax</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𝑡</m:t>
                                  </m:r>
                                </m:sub>
                              </m:sSub>
                            </m:sub>
                          </m:sSub>
                        </m:fName>
                        <m:e>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𝐶</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𝑆</m:t>
                                  </m:r>
                                </m:e>
                                <m:sub>
                                  <m:r>
                                    <a:rPr lang="en-US" i="1">
                                      <a:solidFill>
                                        <a:srgbClr val="000000"/>
                                      </a:solidFill>
                                      <a:latin typeface="Cambria Math" panose="02040503050406030204" pitchFamily="18" charset="0"/>
                                    </a:rPr>
                                    <m:t>𝑡</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𝑡</m:t>
                                  </m:r>
                                </m:sub>
                              </m:sSub>
                              <m:r>
                                <a:rPr lang="en-US" i="1">
                                  <a:solidFill>
                                    <a:srgbClr val="000000"/>
                                  </a:solidFill>
                                  <a:latin typeface="Cambria Math" panose="02040503050406030204" pitchFamily="18" charset="0"/>
                                </a:rPr>
                                <m:t>)+</m:t>
                              </m:r>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𝔼</m:t>
                                  </m:r>
                                </m:e>
                              </m:acc>
                              <m:d>
                                <m:dPr>
                                  <m:begChr m:val="{"/>
                                  <m:endChr m:val="}"/>
                                  <m:ctrlPr>
                                    <a:rPr lang="en-US" i="1">
                                      <a:solidFill>
                                        <a:srgbClr val="000000"/>
                                      </a:solidFill>
                                      <a:latin typeface="Cambria Math" panose="02040503050406030204" pitchFamily="18" charset="0"/>
                                    </a:rPr>
                                  </m:ctrlPr>
                                </m:dPr>
                                <m:e>
                                  <m:func>
                                    <m:funcPr>
                                      <m:ctrlPr>
                                        <a:rPr lang="en-US" i="1">
                                          <a:solidFill>
                                            <a:srgbClr val="000000"/>
                                          </a:solidFill>
                                          <a:latin typeface="Cambria Math" panose="02040503050406030204" pitchFamily="18" charset="0"/>
                                        </a:rPr>
                                      </m:ctrlPr>
                                    </m:funcPr>
                                    <m:fName>
                                      <m:sSub>
                                        <m:sSubPr>
                                          <m:ctrlPr>
                                            <a:rPr lang="en-US" i="1">
                                              <a:solidFill>
                                                <a:srgbClr val="000000"/>
                                              </a:solidFill>
                                              <a:latin typeface="Cambria Math" panose="02040503050406030204" pitchFamily="18" charset="0"/>
                                            </a:rPr>
                                          </m:ctrlPr>
                                        </m:sSubPr>
                                        <m:e>
                                          <m:r>
                                            <m:rPr>
                                              <m:sty m:val="p"/>
                                            </m:rPr>
                                            <a:rPr lang="en-US">
                                              <a:solidFill>
                                                <a:srgbClr val="000000"/>
                                              </a:solidFill>
                                              <a:latin typeface="Cambria Math" panose="02040503050406030204" pitchFamily="18" charset="0"/>
                                            </a:rPr>
                                            <m:t>max</m:t>
                                          </m:r>
                                        </m:e>
                                        <m:sub>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𝜋</m:t>
                                              </m:r>
                                            </m:e>
                                          </m:acc>
                                          <m:r>
                                            <a:rPr lang="en-US" i="1">
                                              <a:solidFill>
                                                <a:srgbClr val="000000"/>
                                              </a:solidFill>
                                              <a:latin typeface="Cambria Math" panose="02040503050406030204" pitchFamily="18" charset="0"/>
                                            </a:rPr>
                                            <m:t>∈</m:t>
                                          </m:r>
                                          <m:acc>
                                            <m:accPr>
                                              <m:chr m:val="̃"/>
                                              <m:ctrlPr>
                                                <a:rPr lang="en-US" i="1">
                                                  <a:solidFill>
                                                    <a:srgbClr val="000000"/>
                                                  </a:solidFill>
                                                  <a:latin typeface="Cambria Math" panose="02040503050406030204" pitchFamily="18" charset="0"/>
                                                </a:rPr>
                                              </m:ctrlPr>
                                            </m:accPr>
                                            <m:e>
                                              <m:r>
                                                <m:rPr>
                                                  <m:sty m:val="p"/>
                                                </m:rPr>
                                                <a:rPr lang="en-US" i="1">
                                                  <a:solidFill>
                                                    <a:srgbClr val="000000"/>
                                                  </a:solidFill>
                                                  <a:latin typeface="Cambria Math" panose="02040503050406030204" pitchFamily="18" charset="0"/>
                                                </a:rPr>
                                                <m:t>Π</m:t>
                                              </m:r>
                                            </m:e>
                                          </m:acc>
                                        </m:sub>
                                      </m:sSub>
                                    </m:fName>
                                    <m:e>
                                      <m:d>
                                        <m:dPr>
                                          <m:begChr m:val="{"/>
                                          <m:endChr m:val="}"/>
                                          <m:ctrlPr>
                                            <a:rPr lang="en-US" i="1">
                                              <a:solidFill>
                                                <a:srgbClr val="000000"/>
                                              </a:solidFill>
                                              <a:latin typeface="Cambria Math" panose="02040503050406030204" pitchFamily="18" charset="0"/>
                                            </a:rPr>
                                          </m:ctrlPr>
                                        </m:d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𝔼</m:t>
                                              </m:r>
                                            </m:e>
                                          </m:acc>
                                          <m:nary>
                                            <m:naryPr>
                                              <m:chr m:val="∑"/>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+1</m:t>
                                              </m:r>
                                            </m:sub>
                                            <m:sup>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𝐻</m:t>
                                              </m:r>
                                            </m:sup>
                                            <m:e>
                                              <m:r>
                                                <a:rPr lang="en-US" i="1">
                                                  <a:solidFill>
                                                    <a:srgbClr val="000000"/>
                                                  </a:solidFill>
                                                  <a:latin typeface="Cambria Math" panose="02040503050406030204" pitchFamily="18" charset="0"/>
                                                </a:rPr>
                                                <m:t>𝐶</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𝑆</m:t>
                                                      </m:r>
                                                    </m:e>
                                                  </m:acc>
                                                </m:e>
                                                <m:sub>
                                                  <m:r>
                                                    <a:rPr lang="en-US" i="1">
                                                      <a:solidFill>
                                                        <a:srgbClr val="000000"/>
                                                      </a:solidFill>
                                                      <a:latin typeface="Cambria Math" panose="02040503050406030204" pitchFamily="18" charset="0"/>
                                                    </a:rPr>
                                                    <m:t>𝑡𝑡</m:t>
                                                  </m:r>
                                                  <m:r>
                                                    <a:rPr lang="en-US" i="1">
                                                      <a:solidFill>
                                                        <a:srgbClr val="000000"/>
                                                      </a:solidFill>
                                                      <a:latin typeface="Cambria Math" panose="02040503050406030204" pitchFamily="18" charset="0"/>
                                                    </a:rPr>
                                                    <m:t>′</m:t>
                                                  </m:r>
                                                </m:sub>
                                              </m:sSub>
                                              <m:r>
                                                <a:rPr lang="en-US" i="1">
                                                  <a:solidFill>
                                                    <a:srgbClr val="000000"/>
                                                  </a:solidFill>
                                                  <a:latin typeface="Cambria Math" panose="02040503050406030204" pitchFamily="18" charset="0"/>
                                                </a:rPr>
                                                <m:t>,</m:t>
                                              </m:r>
                                              <m:sSubSup>
                                                <m:sSubSupPr>
                                                  <m:ctrlPr>
                                                    <a:rPr lang="en-US" i="1">
                                                      <a:solidFill>
                                                        <a:srgbClr val="000000"/>
                                                      </a:solidFill>
                                                      <a:latin typeface="Cambria Math" panose="02040503050406030204" pitchFamily="18" charset="0"/>
                                                    </a:rPr>
                                                  </m:ctrlPr>
                                                </m:sSubSup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𝑋</m:t>
                                                      </m:r>
                                                    </m:e>
                                                  </m:acc>
                                                </m:e>
                                                <m:sub>
                                                  <m:r>
                                                    <a:rPr lang="en-US" i="1">
                                                      <a:solidFill>
                                                        <a:srgbClr val="000000"/>
                                                      </a:solidFill>
                                                      <a:latin typeface="Cambria Math" panose="02040503050406030204" pitchFamily="18" charset="0"/>
                                                    </a:rPr>
                                                    <m:t>𝑡𝑡</m:t>
                                                  </m:r>
                                                  <m:r>
                                                    <a:rPr lang="en-US" i="1">
                                                      <a:solidFill>
                                                        <a:srgbClr val="000000"/>
                                                      </a:solidFill>
                                                      <a:latin typeface="Cambria Math" panose="02040503050406030204" pitchFamily="18" charset="0"/>
                                                    </a:rPr>
                                                    <m:t>′</m:t>
                                                  </m:r>
                                                </m:sub>
                                                <m:sup>
                                                  <m:r>
                                                    <a:rPr lang="en-US" i="1">
                                                      <a:solidFill>
                                                        <a:srgbClr val="000000"/>
                                                      </a:solidFill>
                                                      <a:latin typeface="Cambria Math" panose="02040503050406030204" pitchFamily="18" charset="0"/>
                                                    </a:rPr>
                                                    <m:t>𝜋</m:t>
                                                  </m:r>
                                                </m:sup>
                                              </m:sSubSup>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𝑆</m:t>
                                                      </m:r>
                                                    </m:e>
                                                  </m:acc>
                                                </m:e>
                                                <m:sub>
                                                  <m:r>
                                                    <a:rPr lang="en-US" i="1">
                                                      <a:solidFill>
                                                        <a:srgbClr val="000000"/>
                                                      </a:solidFill>
                                                      <a:latin typeface="Cambria Math" panose="02040503050406030204" pitchFamily="18" charset="0"/>
                                                    </a:rPr>
                                                    <m:t>𝑡𝑡</m:t>
                                                  </m:r>
                                                  <m:r>
                                                    <a:rPr lang="en-US" i="1">
                                                      <a:solidFill>
                                                        <a:srgbClr val="000000"/>
                                                      </a:solidFill>
                                                      <a:latin typeface="Cambria Math" panose="02040503050406030204" pitchFamily="18" charset="0"/>
                                                    </a:rPr>
                                                    <m:t>′</m:t>
                                                  </m:r>
                                                </m:sub>
                                              </m:sSub>
                                              <m:r>
                                                <a:rPr lang="en-US" i="1">
                                                  <a:solidFill>
                                                    <a:srgbClr val="000000"/>
                                                  </a:solidFill>
                                                  <a:latin typeface="Cambria Math" panose="02040503050406030204" pitchFamily="18" charset="0"/>
                                                </a:rPr>
                                                <m:t>))</m:t>
                                              </m:r>
                                            </m:e>
                                          </m:nary>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𝑆</m:t>
                                                  </m:r>
                                                </m:e>
                                              </m:acc>
                                            </m:e>
                                            <m:sub>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+1</m:t>
                                              </m:r>
                                            </m:sub>
                                          </m:sSub>
                                        </m:e>
                                      </m:d>
                                    </m:e>
                                  </m:func>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𝑆</m:t>
                                      </m:r>
                                    </m:e>
                                    <m:sub>
                                      <m:r>
                                        <a:rPr lang="en-US" i="1">
                                          <a:solidFill>
                                            <a:srgbClr val="000000"/>
                                          </a:solidFill>
                                          <a:latin typeface="Cambria Math" panose="02040503050406030204" pitchFamily="18" charset="0"/>
                                        </a:rPr>
                                        <m:t>𝑡</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𝑡</m:t>
                                      </m:r>
                                    </m:sub>
                                  </m:sSub>
                                </m:e>
                              </m:d>
                            </m:e>
                          </m:d>
                        </m:e>
                      </m:func>
                    </m:oMath>
                  </m:oMathPara>
                </a14:m>
                <a:endParaRPr lang="en-US" dirty="0">
                  <a:solidFill>
                    <a:prstClr val="black"/>
                  </a:solidFill>
                </a:endParaRPr>
              </a:p>
            </p:txBody>
          </p:sp>
        </mc:Choice>
        <mc:Fallback xmlns="">
          <p:sp>
            <p:nvSpPr>
              <p:cNvPr id="20" name="Object 19"/>
              <p:cNvSpPr txBox="1">
                <a:spLocks noRot="1" noChangeAspect="1" noMove="1" noResize="1" noEditPoints="1" noAdjustHandles="1" noChangeArrowheads="1" noChangeShapeType="1" noTextEdit="1"/>
              </p:cNvSpPr>
              <p:nvPr/>
            </p:nvSpPr>
            <p:spPr bwMode="auto">
              <a:xfrm>
                <a:off x="96087" y="1938021"/>
                <a:ext cx="8973058" cy="894496"/>
              </a:xfrm>
              <a:prstGeom prst="rect">
                <a:avLst/>
              </a:prstGeom>
              <a:blipFill>
                <a:blip r:embed="rId6"/>
                <a:stretch>
                  <a:fillRect b="-4762"/>
                </a:stretch>
              </a:blipFill>
              <a:ln>
                <a:noFill/>
              </a:ln>
              <a:extLst/>
            </p:spPr>
            <p:txBody>
              <a:bodyPr/>
              <a:lstStyle/>
              <a:p>
                <a:r>
                  <a:rPr lang="en-US">
                    <a:noFill/>
                  </a:rPr>
                  <a:t> </a:t>
                </a:r>
              </a:p>
            </p:txBody>
          </p:sp>
        </mc:Fallback>
      </mc:AlternateContent>
      <p:sp>
        <p:nvSpPr>
          <p:cNvPr id="8" name="Oval 7"/>
          <p:cNvSpPr/>
          <p:nvPr/>
        </p:nvSpPr>
        <p:spPr>
          <a:xfrm>
            <a:off x="3888506" y="3878750"/>
            <a:ext cx="854182" cy="509583"/>
          </a:xfrm>
          <a:prstGeom prst="ellipse">
            <a:avLst/>
          </a:prstGeom>
          <a:ln w="28575">
            <a:solidFill>
              <a:srgbClr val="0000FF"/>
            </a:solidFill>
          </a:ln>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i="1">
              <a:solidFill>
                <a:prstClr val="black"/>
              </a:solidFill>
              <a:latin typeface="Times New Roman" pitchFamily="18" charset="0"/>
            </a:endParaRPr>
          </a:p>
        </p:txBody>
      </p:sp>
      <p:sp>
        <p:nvSpPr>
          <p:cNvPr id="19" name="Oval 18"/>
          <p:cNvSpPr/>
          <p:nvPr/>
        </p:nvSpPr>
        <p:spPr>
          <a:xfrm>
            <a:off x="3871018" y="2177966"/>
            <a:ext cx="984360" cy="509583"/>
          </a:xfrm>
          <a:prstGeom prst="ellipse">
            <a:avLst/>
          </a:prstGeom>
          <a:ln w="28575">
            <a:solidFill>
              <a:srgbClr val="0000FF"/>
            </a:solidFill>
          </a:ln>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i="1">
              <a:solidFill>
                <a:prstClr val="black"/>
              </a:solidFill>
              <a:latin typeface="Times New Roman" pitchFamily="18" charset="0"/>
            </a:endParaRPr>
          </a:p>
        </p:txBody>
      </p:sp>
      <p:sp>
        <p:nvSpPr>
          <p:cNvPr id="14" name="Slide Number Placeholder 5">
            <a:extLst>
              <a:ext uri="{FF2B5EF4-FFF2-40B4-BE49-F238E27FC236}">
                <a16:creationId xmlns:a16="http://schemas.microsoft.com/office/drawing/2014/main" id="{83C17573-FC69-4204-8010-E7B8B4033F75}"/>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dirty="0"/>
              <a:t>Slide </a:t>
            </a:r>
            <a:fld id="{CA1BF554-DF22-475E-92F9-B7E92000597D}" type="slidenum">
              <a:rPr lang="en-US" smtClean="0"/>
              <a:pPr>
                <a:defRPr/>
              </a:pPr>
              <a:t>156</a:t>
            </a:fld>
            <a:endParaRPr lang="en-US" dirty="0"/>
          </a:p>
        </p:txBody>
      </p:sp>
    </p:spTree>
    <p:extLst>
      <p:ext uri="{BB962C8B-B14F-4D97-AF65-F5344CB8AC3E}">
        <p14:creationId xmlns:p14="http://schemas.microsoft.com/office/powerpoint/2010/main" val="162813656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9"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E5014-7ECC-419B-924C-9DCE66F1F4B1}"/>
              </a:ext>
            </a:extLst>
          </p:cNvPr>
          <p:cNvSpPr>
            <a:spLocks noGrp="1"/>
          </p:cNvSpPr>
          <p:nvPr>
            <p:ph type="title"/>
          </p:nvPr>
        </p:nvSpPr>
        <p:spPr/>
        <p:txBody>
          <a:bodyPr/>
          <a:lstStyle/>
          <a:p>
            <a:r>
              <a:rPr lang="en-US" dirty="0"/>
              <a:t>Supply chain mgmt. for Pratt &amp; Whitney</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F68C991-39AB-4ECB-81B6-3BC99000D674}"/>
                  </a:ext>
                </a:extLst>
              </p:cNvPr>
              <p:cNvSpPr>
                <a:spLocks noGrp="1"/>
              </p:cNvSpPr>
              <p:nvPr>
                <p:ph idx="1"/>
              </p:nvPr>
            </p:nvSpPr>
            <p:spPr/>
            <p:txBody>
              <a:bodyPr/>
              <a:lstStyle/>
              <a:p>
                <a:r>
                  <a:rPr lang="en-US" dirty="0"/>
                  <a:t>Policies:</a:t>
                </a:r>
              </a:p>
              <a:p>
                <a:pPr lvl="1"/>
                <a:r>
                  <a:rPr lang="en-US" dirty="0"/>
                  <a:t>Policy function approximation – </a:t>
                </a:r>
                <a14:m>
                  <m:oMath xmlns:m="http://schemas.openxmlformats.org/officeDocument/2006/math">
                    <m:r>
                      <a:rPr lang="en-US" b="0" i="1" smtClean="0">
                        <a:latin typeface="Cambria Math" panose="02040503050406030204" pitchFamily="18" charset="0"/>
                      </a:rPr>
                      <m:t>𝜃</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𝜃</m:t>
                        </m:r>
                      </m:e>
                      <m:sup>
                        <m:r>
                          <a:rPr lang="en-US" b="0" i="1" smtClean="0">
                            <a:latin typeface="Cambria Math" panose="02040503050406030204" pitchFamily="18" charset="0"/>
                          </a:rPr>
                          <m:t>𝑠</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𝜃</m:t>
                        </m:r>
                      </m:e>
                      <m:sup>
                        <m:r>
                          <a:rPr lang="en-US" b="0" i="1" smtClean="0">
                            <a:latin typeface="Cambria Math" panose="02040503050406030204" pitchFamily="18" charset="0"/>
                          </a:rPr>
                          <m:t>𝑆</m:t>
                        </m:r>
                      </m:sup>
                    </m:sSup>
                    <m:r>
                      <a:rPr lang="en-US" b="0" i="1" smtClean="0">
                        <a:latin typeface="Cambria Math" panose="02040503050406030204" pitchFamily="18" charset="0"/>
                      </a:rPr>
                      <m:t>)</m:t>
                    </m:r>
                  </m:oMath>
                </a14:m>
                <a:r>
                  <a:rPr lang="en-US" dirty="0"/>
                  <a:t> policy</a:t>
                </a:r>
              </a:p>
              <a:p>
                <a:pPr lvl="1"/>
                <a:endParaRPr lang="en-US" dirty="0"/>
              </a:p>
              <a:p>
                <a:pPr lvl="1"/>
                <a:endParaRPr lang="en-US" dirty="0"/>
              </a:p>
              <a:p>
                <a:pPr lvl="1"/>
                <a:endParaRPr lang="en-US" dirty="0"/>
              </a:p>
              <a:p>
                <a:pPr lvl="1"/>
                <a:r>
                  <a:rPr lang="en-US" dirty="0"/>
                  <a:t>Stochastic lookahead</a:t>
                </a:r>
              </a:p>
              <a:p>
                <a:pPr lvl="1"/>
                <a:endParaRPr lang="en-US" dirty="0"/>
              </a:p>
              <a:p>
                <a:pPr lvl="1"/>
                <a:endParaRPr lang="en-US" dirty="0"/>
              </a:p>
              <a:p>
                <a:pPr lvl="1"/>
                <a:endParaRPr lang="en-US" dirty="0"/>
              </a:p>
              <a:p>
                <a:pPr lvl="1"/>
                <a:endParaRPr lang="en-US" sz="2800" dirty="0"/>
              </a:p>
              <a:p>
                <a:pPr lvl="1"/>
                <a:r>
                  <a:rPr lang="en-US" dirty="0"/>
                  <a:t>So, our stochastic lookahead policy uses a simple </a:t>
                </a:r>
                <a14:m>
                  <m:oMath xmlns:m="http://schemas.openxmlformats.org/officeDocument/2006/math">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𝜃</m:t>
                        </m:r>
                      </m:e>
                      <m:sup>
                        <m:r>
                          <a:rPr lang="en-US" b="0" i="1" smtClean="0">
                            <a:latin typeface="Cambria Math" panose="02040503050406030204" pitchFamily="18" charset="0"/>
                          </a:rPr>
                          <m:t>𝑠</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𝜃</m:t>
                        </m:r>
                      </m:e>
                      <m:sup>
                        <m:r>
                          <a:rPr lang="en-US" b="0" i="1" smtClean="0">
                            <a:latin typeface="Cambria Math" panose="02040503050406030204" pitchFamily="18" charset="0"/>
                          </a:rPr>
                          <m:t>𝑆</m:t>
                        </m:r>
                      </m:sup>
                    </m:sSup>
                    <m:r>
                      <a:rPr lang="en-US" b="0" i="1" smtClean="0">
                        <a:latin typeface="Cambria Math" panose="02040503050406030204" pitchFamily="18" charset="0"/>
                      </a:rPr>
                      <m:t>)</m:t>
                    </m:r>
                  </m:oMath>
                </a14:m>
                <a:r>
                  <a:rPr lang="en-US" dirty="0"/>
                  <a:t> order-up-to policy.</a:t>
                </a:r>
              </a:p>
            </p:txBody>
          </p:sp>
        </mc:Choice>
        <mc:Fallback>
          <p:sp>
            <p:nvSpPr>
              <p:cNvPr id="3" name="Content Placeholder 2">
                <a:extLst>
                  <a:ext uri="{FF2B5EF4-FFF2-40B4-BE49-F238E27FC236}">
                    <a16:creationId xmlns:a16="http://schemas.microsoft.com/office/drawing/2014/main" id="{2F68C991-39AB-4ECB-81B6-3BC99000D674}"/>
                  </a:ext>
                </a:extLst>
              </p:cNvPr>
              <p:cNvSpPr>
                <a:spLocks noGrp="1" noRot="1" noChangeAspect="1" noMove="1" noResize="1" noEditPoints="1" noAdjustHandles="1" noChangeArrowheads="1" noChangeShapeType="1" noTextEdit="1"/>
              </p:cNvSpPr>
              <p:nvPr>
                <p:ph idx="1"/>
              </p:nvPr>
            </p:nvSpPr>
            <p:spPr>
              <a:blipFill>
                <a:blip r:embed="rId3"/>
                <a:stretch>
                  <a:fillRect t="-1355" b="-10837"/>
                </a:stretch>
              </a:blipFill>
            </p:spPr>
            <p:txBody>
              <a:bodyPr/>
              <a:lstStyle/>
              <a:p>
                <a:r>
                  <a:rPr lang="en-US">
                    <a:noFill/>
                  </a:rPr>
                  <a:t> </a:t>
                </a:r>
              </a:p>
            </p:txBody>
          </p:sp>
        </mc:Fallback>
      </mc:AlternateContent>
      <p:graphicFrame>
        <p:nvGraphicFramePr>
          <p:cNvPr id="4" name="Object 3">
            <a:extLst>
              <a:ext uri="{FF2B5EF4-FFF2-40B4-BE49-F238E27FC236}">
                <a16:creationId xmlns:a16="http://schemas.microsoft.com/office/drawing/2014/main" id="{1762D2C0-4477-4643-BC25-5112347A5FF0}"/>
              </a:ext>
            </a:extLst>
          </p:cNvPr>
          <p:cNvGraphicFramePr>
            <a:graphicFrameLocks noChangeAspect="1"/>
          </p:cNvGraphicFramePr>
          <p:nvPr>
            <p:extLst>
              <p:ext uri="{D42A27DB-BD31-4B8C-83A1-F6EECF244321}">
                <p14:modId xmlns:p14="http://schemas.microsoft.com/office/powerpoint/2010/main" val="857146675"/>
              </p:ext>
            </p:extLst>
          </p:nvPr>
        </p:nvGraphicFramePr>
        <p:xfrm>
          <a:off x="1658938" y="2336800"/>
          <a:ext cx="4160837" cy="757238"/>
        </p:xfrm>
        <a:graphic>
          <a:graphicData uri="http://schemas.openxmlformats.org/presentationml/2006/ole">
            <mc:AlternateContent xmlns:mc="http://schemas.openxmlformats.org/markup-compatibility/2006">
              <mc:Choice xmlns:v="urn:schemas-microsoft-com:vml" Requires="v">
                <p:oleObj spid="_x0000_s2548762" name="Equation" r:id="rId4" imgW="2654280" imgH="482400" progId="Equation.DSMT4">
                  <p:embed/>
                </p:oleObj>
              </mc:Choice>
              <mc:Fallback>
                <p:oleObj name="Equation" r:id="rId4" imgW="2654280" imgH="482400" progId="Equation.DSMT4">
                  <p:embed/>
                  <p:pic>
                    <p:nvPicPr>
                      <p:cNvPr id="4" name="Object 3">
                        <a:extLst>
                          <a:ext uri="{FF2B5EF4-FFF2-40B4-BE49-F238E27FC236}">
                            <a16:creationId xmlns:a16="http://schemas.microsoft.com/office/drawing/2014/main" id="{1762D2C0-4477-4643-BC25-5112347A5FF0}"/>
                          </a:ext>
                        </a:extLst>
                      </p:cNvPr>
                      <p:cNvPicPr/>
                      <p:nvPr/>
                    </p:nvPicPr>
                    <p:blipFill>
                      <a:blip r:embed="rId5"/>
                      <a:stretch>
                        <a:fillRect/>
                      </a:stretch>
                    </p:blipFill>
                    <p:spPr>
                      <a:xfrm>
                        <a:off x="1658938" y="2336800"/>
                        <a:ext cx="4160837" cy="757238"/>
                      </a:xfrm>
                      <a:prstGeom prst="rect">
                        <a:avLst/>
                      </a:prstGeom>
                    </p:spPr>
                  </p:pic>
                </p:oleObj>
              </mc:Fallback>
            </mc:AlternateContent>
          </a:graphicData>
        </a:graphic>
      </p:graphicFrame>
      <mc:AlternateContent xmlns:mc="http://schemas.openxmlformats.org/markup-compatibility/2006">
        <mc:Choice xmlns:a14="http://schemas.microsoft.com/office/drawing/2010/main" Requires="a14">
          <p:sp>
            <p:nvSpPr>
              <p:cNvPr id="5" name="Object 10">
                <a:extLst>
                  <a:ext uri="{FF2B5EF4-FFF2-40B4-BE49-F238E27FC236}">
                    <a16:creationId xmlns:a16="http://schemas.microsoft.com/office/drawing/2014/main" id="{84189B34-166D-4AA3-A3EA-636ABC5712CD}"/>
                  </a:ext>
                </a:extLst>
              </p:cNvPr>
              <p:cNvSpPr txBox="1"/>
              <p:nvPr/>
            </p:nvSpPr>
            <p:spPr bwMode="auto">
              <a:xfrm>
                <a:off x="172833" y="3859399"/>
                <a:ext cx="8875713" cy="909637"/>
              </a:xfrm>
              <a:prstGeom prst="rect">
                <a:avLst/>
              </a:prstGeom>
              <a:noFill/>
              <a:ln>
                <a:noFill/>
              </a:ln>
              <a:extLst/>
            </p:spPr>
            <p:txBody>
              <a:bodyPr>
                <a:no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𝑋</m:t>
                          </m:r>
                        </m:e>
                        <m:sub>
                          <m:r>
                            <a:rPr lang="en-US" i="1">
                              <a:solidFill>
                                <a:srgbClr val="000000"/>
                              </a:solidFill>
                              <a:latin typeface="Cambria Math" panose="02040503050406030204" pitchFamily="18" charset="0"/>
                            </a:rPr>
                            <m:t>𝑡</m:t>
                          </m:r>
                        </m:sub>
                        <m:sup>
                          <m:r>
                            <a:rPr lang="en-US" i="1">
                              <a:solidFill>
                                <a:srgbClr val="000000"/>
                              </a:solidFill>
                              <a:latin typeface="Cambria Math" panose="02040503050406030204" pitchFamily="18" charset="0"/>
                            </a:rPr>
                            <m:t>𝐷𝐿𝐴</m:t>
                          </m:r>
                        </m:sup>
                      </m:sSubSup>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𝑆</m:t>
                          </m:r>
                        </m:e>
                        <m:sub>
                          <m:r>
                            <a:rPr lang="en-US" i="1">
                              <a:solidFill>
                                <a:srgbClr val="000000"/>
                              </a:solidFill>
                              <a:latin typeface="Cambria Math" panose="02040503050406030204" pitchFamily="18" charset="0"/>
                            </a:rPr>
                            <m:t>𝑡</m:t>
                          </m:r>
                        </m:sub>
                      </m:sSub>
                      <m:r>
                        <a:rPr lang="en-US" b="0" i="1" smtClean="0">
                          <a:solidFill>
                            <a:srgbClr val="000000"/>
                          </a:solidFill>
                          <a:latin typeface="Cambria Math" panose="02040503050406030204" pitchFamily="18" charset="0"/>
                        </a:rPr>
                        <m:t>|</m:t>
                      </m:r>
                      <m:r>
                        <a:rPr lang="en-US" b="0" i="1" smtClean="0">
                          <a:solidFill>
                            <a:srgbClr val="000000"/>
                          </a:solidFill>
                          <a:latin typeface="Cambria Math" panose="02040503050406030204" pitchFamily="18" charset="0"/>
                        </a:rPr>
                        <m:t>𝜃</m:t>
                      </m:r>
                      <m:r>
                        <a:rPr lang="en-US" i="1">
                          <a:solidFill>
                            <a:srgbClr val="000000"/>
                          </a:solidFill>
                          <a:latin typeface="Cambria Math" panose="02040503050406030204" pitchFamily="18" charset="0"/>
                        </a:rPr>
                        <m:t>)=</m:t>
                      </m:r>
                      <m:func>
                        <m:funcPr>
                          <m:ctrlPr>
                            <a:rPr lang="en-US" i="1">
                              <a:solidFill>
                                <a:srgbClr val="000000"/>
                              </a:solidFill>
                              <a:latin typeface="Cambria Math" panose="02040503050406030204" pitchFamily="18" charset="0"/>
                            </a:rPr>
                          </m:ctrlPr>
                        </m:funcPr>
                        <m:fName>
                          <m:sSub>
                            <m:sSubPr>
                              <m:ctrlPr>
                                <a:rPr lang="en-US" i="1">
                                  <a:solidFill>
                                    <a:srgbClr val="000000"/>
                                  </a:solidFill>
                                  <a:latin typeface="Cambria Math" panose="02040503050406030204" pitchFamily="18" charset="0"/>
                                </a:rPr>
                              </m:ctrlPr>
                            </m:sSubPr>
                            <m:e>
                              <m:r>
                                <m:rPr>
                                  <m:sty m:val="p"/>
                                </m:rPr>
                                <a:rPr lang="en-US">
                                  <a:solidFill>
                                    <a:srgbClr val="000000"/>
                                  </a:solidFill>
                                  <a:latin typeface="Cambria Math" panose="02040503050406030204" pitchFamily="18" charset="0"/>
                                </a:rPr>
                                <m:t>argmax</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𝑡</m:t>
                                  </m:r>
                                </m:sub>
                              </m:sSub>
                            </m:sub>
                          </m:sSub>
                        </m:fName>
                        <m:e>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𝐶</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𝑆</m:t>
                                  </m:r>
                                </m:e>
                                <m:sub>
                                  <m:r>
                                    <a:rPr lang="en-US" i="1">
                                      <a:solidFill>
                                        <a:srgbClr val="000000"/>
                                      </a:solidFill>
                                      <a:latin typeface="Cambria Math" panose="02040503050406030204" pitchFamily="18" charset="0"/>
                                    </a:rPr>
                                    <m:t>𝑡</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𝑡</m:t>
                                  </m:r>
                                </m:sub>
                              </m:sSub>
                              <m:r>
                                <a:rPr lang="en-US" i="1">
                                  <a:solidFill>
                                    <a:srgbClr val="000000"/>
                                  </a:solidFill>
                                  <a:latin typeface="Cambria Math" panose="02040503050406030204" pitchFamily="18" charset="0"/>
                                </a:rPr>
                                <m:t>)+</m:t>
                              </m:r>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𝔼</m:t>
                                  </m:r>
                                </m:e>
                              </m:acc>
                              <m:d>
                                <m:dPr>
                                  <m:begChr m:val="{"/>
                                  <m:endChr m:val="}"/>
                                  <m:ctrlPr>
                                    <a:rPr lang="en-US" i="1">
                                      <a:solidFill>
                                        <a:srgbClr val="000000"/>
                                      </a:solidFill>
                                      <a:latin typeface="Cambria Math" panose="02040503050406030204" pitchFamily="18" charset="0"/>
                                    </a:rPr>
                                  </m:ctrlPr>
                                </m:dPr>
                                <m:e>
                                  <m:d>
                                    <m:dPr>
                                      <m:begChr m:val="{"/>
                                      <m:endChr m:val="}"/>
                                      <m:ctrlPr>
                                        <a:rPr lang="en-US" i="1">
                                          <a:solidFill>
                                            <a:srgbClr val="000000"/>
                                          </a:solidFill>
                                          <a:latin typeface="Cambria Math" panose="02040503050406030204" pitchFamily="18" charset="0"/>
                                        </a:rPr>
                                      </m:ctrlPr>
                                    </m:d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𝔼</m:t>
                                          </m:r>
                                        </m:e>
                                      </m:acc>
                                      <m:nary>
                                        <m:naryPr>
                                          <m:chr m:val="∑"/>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+1</m:t>
                                          </m:r>
                                        </m:sub>
                                        <m:sup>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𝐻</m:t>
                                          </m:r>
                                        </m:sup>
                                        <m:e>
                                          <m:r>
                                            <a:rPr lang="en-US" i="1">
                                              <a:solidFill>
                                                <a:srgbClr val="000000"/>
                                              </a:solidFill>
                                              <a:latin typeface="Cambria Math" panose="02040503050406030204" pitchFamily="18" charset="0"/>
                                            </a:rPr>
                                            <m:t>𝐶</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𝑆</m:t>
                                                  </m:r>
                                                </m:e>
                                              </m:acc>
                                            </m:e>
                                            <m:sub>
                                              <m:r>
                                                <a:rPr lang="en-US" i="1">
                                                  <a:solidFill>
                                                    <a:srgbClr val="000000"/>
                                                  </a:solidFill>
                                                  <a:latin typeface="Cambria Math" panose="02040503050406030204" pitchFamily="18" charset="0"/>
                                                </a:rPr>
                                                <m:t>𝑡𝑡</m:t>
                                              </m:r>
                                              <m:r>
                                                <a:rPr lang="en-US" i="1">
                                                  <a:solidFill>
                                                    <a:srgbClr val="000000"/>
                                                  </a:solidFill>
                                                  <a:latin typeface="Cambria Math" panose="02040503050406030204" pitchFamily="18" charset="0"/>
                                                </a:rPr>
                                                <m:t>′</m:t>
                                              </m:r>
                                            </m:sub>
                                          </m:sSub>
                                          <m:r>
                                            <a:rPr lang="en-US" i="1">
                                              <a:solidFill>
                                                <a:srgbClr val="000000"/>
                                              </a:solidFill>
                                              <a:latin typeface="Cambria Math" panose="02040503050406030204" pitchFamily="18" charset="0"/>
                                            </a:rPr>
                                            <m:t>,</m:t>
                                          </m:r>
                                          <m:sSubSup>
                                            <m:sSubSupPr>
                                              <m:ctrlPr>
                                                <a:rPr lang="en-US" i="1">
                                                  <a:solidFill>
                                                    <a:srgbClr val="000000"/>
                                                  </a:solidFill>
                                                  <a:latin typeface="Cambria Math" panose="02040503050406030204" pitchFamily="18" charset="0"/>
                                                </a:rPr>
                                              </m:ctrlPr>
                                            </m:sSubSup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𝑋</m:t>
                                                  </m:r>
                                                </m:e>
                                              </m:acc>
                                            </m:e>
                                            <m:sub>
                                              <m:r>
                                                <a:rPr lang="en-US" i="1">
                                                  <a:solidFill>
                                                    <a:srgbClr val="000000"/>
                                                  </a:solidFill>
                                                  <a:latin typeface="Cambria Math" panose="02040503050406030204" pitchFamily="18" charset="0"/>
                                                </a:rPr>
                                                <m:t>𝑡𝑡</m:t>
                                              </m:r>
                                              <m:r>
                                                <a:rPr lang="en-US" i="1">
                                                  <a:solidFill>
                                                    <a:srgbClr val="000000"/>
                                                  </a:solidFill>
                                                  <a:latin typeface="Cambria Math" panose="02040503050406030204" pitchFamily="18" charset="0"/>
                                                </a:rPr>
                                                <m:t>′</m:t>
                                              </m:r>
                                            </m:sub>
                                            <m:sup>
                                              <m:r>
                                                <a:rPr lang="en-US" i="1">
                                                  <a:solidFill>
                                                    <a:srgbClr val="000000"/>
                                                  </a:solidFill>
                                                  <a:latin typeface="Cambria Math" panose="02040503050406030204" pitchFamily="18" charset="0"/>
                                                </a:rPr>
                                                <m:t>𝜋</m:t>
                                              </m:r>
                                            </m:sup>
                                          </m:sSubSup>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𝑆</m:t>
                                                  </m:r>
                                                </m:e>
                                              </m:acc>
                                            </m:e>
                                            <m:sub>
                                              <m:r>
                                                <a:rPr lang="en-US" i="1">
                                                  <a:solidFill>
                                                    <a:srgbClr val="000000"/>
                                                  </a:solidFill>
                                                  <a:latin typeface="Cambria Math" panose="02040503050406030204" pitchFamily="18" charset="0"/>
                                                </a:rPr>
                                                <m:t>𝑡𝑡</m:t>
                                              </m:r>
                                              <m:r>
                                                <a:rPr lang="en-US" i="1">
                                                  <a:solidFill>
                                                    <a:srgbClr val="000000"/>
                                                  </a:solidFill>
                                                  <a:latin typeface="Cambria Math" panose="02040503050406030204" pitchFamily="18" charset="0"/>
                                                </a:rPr>
                                                <m:t>′</m:t>
                                              </m:r>
                                            </m:sub>
                                          </m:sSub>
                                          <m:r>
                                            <a:rPr lang="en-US" i="1">
                                              <a:solidFill>
                                                <a:srgbClr val="000000"/>
                                              </a:solidFill>
                                              <a:latin typeface="Cambria Math" panose="02040503050406030204" pitchFamily="18" charset="0"/>
                                            </a:rPr>
                                            <m:t>|</m:t>
                                          </m:r>
                                          <m:r>
                                            <a:rPr lang="en-US" b="0" i="1" smtClean="0">
                                              <a:solidFill>
                                                <a:srgbClr val="000000"/>
                                              </a:solidFill>
                                              <a:latin typeface="Cambria Math" panose="02040503050406030204" pitchFamily="18" charset="0"/>
                                            </a:rPr>
                                            <m:t>𝜃</m:t>
                                          </m:r>
                                          <m:r>
                                            <a:rPr lang="en-US" i="1">
                                              <a:solidFill>
                                                <a:srgbClr val="000000"/>
                                              </a:solidFill>
                                              <a:latin typeface="Cambria Math" panose="02040503050406030204" pitchFamily="18" charset="0"/>
                                            </a:rPr>
                                            <m:t>))</m:t>
                                          </m:r>
                                        </m:e>
                                      </m:nary>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𝑆</m:t>
                                              </m:r>
                                            </m:e>
                                          </m:acc>
                                        </m:e>
                                        <m:sub>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+1</m:t>
                                          </m:r>
                                        </m:sub>
                                      </m:sSub>
                                    </m:e>
                                  </m:d>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𝑆</m:t>
                                      </m:r>
                                    </m:e>
                                    <m:sub>
                                      <m:r>
                                        <a:rPr lang="en-US" i="1">
                                          <a:solidFill>
                                            <a:srgbClr val="000000"/>
                                          </a:solidFill>
                                          <a:latin typeface="Cambria Math" panose="02040503050406030204" pitchFamily="18" charset="0"/>
                                        </a:rPr>
                                        <m:t>𝑡</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𝑡</m:t>
                                      </m:r>
                                    </m:sub>
                                  </m:sSub>
                                </m:e>
                              </m:d>
                            </m:e>
                          </m:d>
                        </m:e>
                      </m:func>
                    </m:oMath>
                  </m:oMathPara>
                </a14:m>
                <a:endParaRPr lang="en-US" dirty="0">
                  <a:solidFill>
                    <a:prstClr val="black"/>
                  </a:solidFill>
                </a:endParaRPr>
              </a:p>
            </p:txBody>
          </p:sp>
        </mc:Choice>
        <mc:Fallback>
          <p:sp>
            <p:nvSpPr>
              <p:cNvPr id="5" name="Object 10">
                <a:extLst>
                  <a:ext uri="{FF2B5EF4-FFF2-40B4-BE49-F238E27FC236}">
                    <a16:creationId xmlns:a16="http://schemas.microsoft.com/office/drawing/2014/main" id="{84189B34-166D-4AA3-A3EA-636ABC5712CD}"/>
                  </a:ext>
                </a:extLst>
              </p:cNvPr>
              <p:cNvSpPr txBox="1">
                <a:spLocks noRot="1" noChangeAspect="1" noMove="1" noResize="1" noEditPoints="1" noAdjustHandles="1" noChangeArrowheads="1" noChangeShapeType="1" noTextEdit="1"/>
              </p:cNvSpPr>
              <p:nvPr/>
            </p:nvSpPr>
            <p:spPr bwMode="auto">
              <a:xfrm>
                <a:off x="172833" y="3859399"/>
                <a:ext cx="8875713" cy="909637"/>
              </a:xfrm>
              <a:prstGeom prst="rect">
                <a:avLst/>
              </a:prstGeom>
              <a:blipFill>
                <a:blip r:embed="rId6"/>
                <a:stretch>
                  <a:fillRect b="-18792"/>
                </a:stretch>
              </a:blipFill>
              <a:ln>
                <a:noFill/>
              </a:ln>
              <a:extLst/>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81B7D505-4770-4B6E-A402-DCA9F9B545AB}"/>
              </a:ext>
            </a:extLst>
          </p:cNvPr>
          <p:cNvGrpSpPr/>
          <p:nvPr/>
        </p:nvGrpSpPr>
        <p:grpSpPr>
          <a:xfrm>
            <a:off x="1576929" y="2461881"/>
            <a:ext cx="5531141" cy="2214416"/>
            <a:chOff x="1576929" y="2461881"/>
            <a:chExt cx="5531141" cy="2214416"/>
          </a:xfrm>
        </p:grpSpPr>
        <p:sp>
          <p:nvSpPr>
            <p:cNvPr id="6" name="Oval 5">
              <a:extLst>
                <a:ext uri="{FF2B5EF4-FFF2-40B4-BE49-F238E27FC236}">
                  <a16:creationId xmlns:a16="http://schemas.microsoft.com/office/drawing/2014/main" id="{0A4D6655-CD23-4189-B54D-C39B55128ABA}"/>
                </a:ext>
              </a:extLst>
            </p:cNvPr>
            <p:cNvSpPr/>
            <p:nvPr/>
          </p:nvSpPr>
          <p:spPr>
            <a:xfrm>
              <a:off x="5828443" y="4166714"/>
              <a:ext cx="1279627" cy="509583"/>
            </a:xfrm>
            <a:prstGeom prst="ellipse">
              <a:avLst/>
            </a:prstGeom>
            <a:ln w="12700">
              <a:solidFill>
                <a:srgbClr val="0000FF"/>
              </a:solidFill>
            </a:ln>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i="1">
                <a:solidFill>
                  <a:prstClr val="black"/>
                </a:solidFill>
                <a:latin typeface="Times New Roman" pitchFamily="18" charset="0"/>
              </a:endParaRPr>
            </a:p>
          </p:txBody>
        </p:sp>
        <p:sp>
          <p:nvSpPr>
            <p:cNvPr id="7" name="Oval 6">
              <a:extLst>
                <a:ext uri="{FF2B5EF4-FFF2-40B4-BE49-F238E27FC236}">
                  <a16:creationId xmlns:a16="http://schemas.microsoft.com/office/drawing/2014/main" id="{B1A3C926-7699-462A-8EA5-12328FCA58BF}"/>
                </a:ext>
              </a:extLst>
            </p:cNvPr>
            <p:cNvSpPr/>
            <p:nvPr/>
          </p:nvSpPr>
          <p:spPr>
            <a:xfrm>
              <a:off x="1576929" y="2461881"/>
              <a:ext cx="2131190" cy="509583"/>
            </a:xfrm>
            <a:prstGeom prst="ellipse">
              <a:avLst/>
            </a:prstGeom>
            <a:ln w="12700">
              <a:solidFill>
                <a:srgbClr val="0000FF"/>
              </a:solidFill>
            </a:ln>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i="1">
                <a:solidFill>
                  <a:prstClr val="black"/>
                </a:solidFill>
                <a:latin typeface="Times New Roman" pitchFamily="18" charset="0"/>
              </a:endParaRPr>
            </a:p>
          </p:txBody>
        </p:sp>
        <p:cxnSp>
          <p:nvCxnSpPr>
            <p:cNvPr id="9" name="Straight Arrow Connector 8">
              <a:extLst>
                <a:ext uri="{FF2B5EF4-FFF2-40B4-BE49-F238E27FC236}">
                  <a16:creationId xmlns:a16="http://schemas.microsoft.com/office/drawing/2014/main" id="{0FBE1232-A9B0-4701-91A7-FE5C11304BA4}"/>
                </a:ext>
              </a:extLst>
            </p:cNvPr>
            <p:cNvCxnSpPr>
              <a:cxnSpLocks/>
              <a:stCxn id="6" idx="0"/>
              <a:endCxn id="7" idx="4"/>
            </p:cNvCxnSpPr>
            <p:nvPr/>
          </p:nvCxnSpPr>
          <p:spPr bwMode="auto">
            <a:xfrm flipH="1" flipV="1">
              <a:off x="2642524" y="2971464"/>
              <a:ext cx="3825733" cy="1195250"/>
            </a:xfrm>
            <a:prstGeom prst="straightConnector1">
              <a:avLst/>
            </a:prstGeom>
            <a:noFill/>
            <a:ln w="12700" cap="flat" cmpd="sng" algn="ctr">
              <a:solidFill>
                <a:srgbClr val="0033CC"/>
              </a:solidFill>
              <a:prstDash val="solid"/>
              <a:round/>
              <a:headEnd type="arrow" w="med" len="med"/>
              <a:tailEnd type="none" w="med" len="med"/>
            </a:ln>
            <a:effectLst/>
          </p:spPr>
        </p:cxnSp>
      </p:grpSp>
      <p:grpSp>
        <p:nvGrpSpPr>
          <p:cNvPr id="20" name="Group 19">
            <a:extLst>
              <a:ext uri="{FF2B5EF4-FFF2-40B4-BE49-F238E27FC236}">
                <a16:creationId xmlns:a16="http://schemas.microsoft.com/office/drawing/2014/main" id="{2C683F96-F562-4CCC-9741-A0455165978A}"/>
              </a:ext>
            </a:extLst>
          </p:cNvPr>
          <p:cNvGrpSpPr/>
          <p:nvPr/>
        </p:nvGrpSpPr>
        <p:grpSpPr>
          <a:xfrm>
            <a:off x="3329219" y="4440656"/>
            <a:ext cx="2005677" cy="1167992"/>
            <a:chOff x="3364583" y="4369928"/>
            <a:chExt cx="2005677" cy="1167992"/>
          </a:xfrm>
        </p:grpSpPr>
        <p:sp>
          <p:nvSpPr>
            <p:cNvPr id="17" name="TextBox 16">
              <a:extLst>
                <a:ext uri="{FF2B5EF4-FFF2-40B4-BE49-F238E27FC236}">
                  <a16:creationId xmlns:a16="http://schemas.microsoft.com/office/drawing/2014/main" id="{38B74283-68E1-4855-B579-EDDCB8A2F186}"/>
                </a:ext>
              </a:extLst>
            </p:cNvPr>
            <p:cNvSpPr txBox="1"/>
            <p:nvPr/>
          </p:nvSpPr>
          <p:spPr>
            <a:xfrm>
              <a:off x="3364583" y="5137810"/>
              <a:ext cx="2005677" cy="400110"/>
            </a:xfrm>
            <a:prstGeom prst="rect">
              <a:avLst/>
            </a:prstGeom>
            <a:noFill/>
            <a:ln>
              <a:solidFill>
                <a:srgbClr val="0033CC"/>
              </a:solidFill>
            </a:ln>
          </p:spPr>
          <p:txBody>
            <a:bodyPr wrap="none" rtlCol="0">
              <a:spAutoFit/>
            </a:bodyPr>
            <a:lstStyle/>
            <a:p>
              <a:pPr algn="l"/>
              <a:r>
                <a:rPr lang="en-US" sz="2000" i="0" dirty="0">
                  <a:solidFill>
                    <a:srgbClr val="0033CC"/>
                  </a:solidFill>
                </a:rPr>
                <a:t>No max operator!</a:t>
              </a:r>
            </a:p>
          </p:txBody>
        </p:sp>
        <p:cxnSp>
          <p:nvCxnSpPr>
            <p:cNvPr id="19" name="Straight Arrow Connector 18">
              <a:extLst>
                <a:ext uri="{FF2B5EF4-FFF2-40B4-BE49-F238E27FC236}">
                  <a16:creationId xmlns:a16="http://schemas.microsoft.com/office/drawing/2014/main" id="{12A1D1A5-C0BA-42B6-9650-07239DA78CB6}"/>
                </a:ext>
              </a:extLst>
            </p:cNvPr>
            <p:cNvCxnSpPr>
              <a:cxnSpLocks/>
              <a:stCxn id="17" idx="0"/>
            </p:cNvCxnSpPr>
            <p:nvPr/>
          </p:nvCxnSpPr>
          <p:spPr bwMode="auto">
            <a:xfrm flipH="1" flipV="1">
              <a:off x="4344663" y="4369928"/>
              <a:ext cx="22759" cy="767882"/>
            </a:xfrm>
            <a:prstGeom prst="straightConnector1">
              <a:avLst/>
            </a:prstGeom>
            <a:noFill/>
            <a:ln w="12700" cap="flat" cmpd="sng" algn="ctr">
              <a:solidFill>
                <a:srgbClr val="0033CC"/>
              </a:solidFill>
              <a:prstDash val="solid"/>
              <a:round/>
              <a:headEnd type="none" w="med" len="med"/>
              <a:tailEnd type="arrow" w="med" len="med"/>
            </a:ln>
            <a:effectLst/>
          </p:spPr>
        </p:cxnSp>
      </p:grpSp>
      <p:grpSp>
        <p:nvGrpSpPr>
          <p:cNvPr id="18" name="Group 17">
            <a:extLst>
              <a:ext uri="{FF2B5EF4-FFF2-40B4-BE49-F238E27FC236}">
                <a16:creationId xmlns:a16="http://schemas.microsoft.com/office/drawing/2014/main" id="{DB9D2574-81F4-4C11-8832-9498A041C95B}"/>
              </a:ext>
            </a:extLst>
          </p:cNvPr>
          <p:cNvGrpSpPr/>
          <p:nvPr/>
        </p:nvGrpSpPr>
        <p:grpSpPr>
          <a:xfrm>
            <a:off x="693969" y="4572000"/>
            <a:ext cx="1585370" cy="815423"/>
            <a:chOff x="693969" y="4572000"/>
            <a:chExt cx="1585370" cy="815423"/>
          </a:xfrm>
        </p:grpSpPr>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29764ADE-150C-4E39-8505-5723629ACCA7}"/>
                    </a:ext>
                  </a:extLst>
                </p:cNvPr>
                <p:cNvSpPr txBox="1"/>
                <p:nvPr/>
              </p:nvSpPr>
              <p:spPr>
                <a:xfrm>
                  <a:off x="693969" y="4986288"/>
                  <a:ext cx="1585370" cy="401135"/>
                </a:xfrm>
                <a:prstGeom prst="rect">
                  <a:avLst/>
                </a:prstGeom>
                <a:noFill/>
                <a:ln>
                  <a:solidFill>
                    <a:srgbClr val="0033CC"/>
                  </a:solidFill>
                </a:ln>
              </p:spPr>
              <p:txBody>
                <a:bodyPr wrap="none" rtlCol="0">
                  <a:spAutoFit/>
                </a:bodyPr>
                <a:lstStyle/>
                <a:p>
                  <a:pPr algn="l"/>
                  <a:r>
                    <a:rPr lang="en-US" sz="2000" dirty="0">
                      <a:solidFill>
                        <a:srgbClr val="0033CC"/>
                      </a:solidFill>
                    </a:rPr>
                    <a:t> </a:t>
                  </a:r>
                  <a14:m>
                    <m:oMath xmlns:m="http://schemas.openxmlformats.org/officeDocument/2006/math">
                      <m:r>
                        <a:rPr lang="en-US" sz="2000" b="0" i="1" smtClean="0">
                          <a:solidFill>
                            <a:srgbClr val="0033CC"/>
                          </a:solidFill>
                          <a:latin typeface="Cambria Math" panose="02040503050406030204" pitchFamily="18" charset="0"/>
                        </a:rPr>
                        <m:t>𝜃</m:t>
                      </m:r>
                    </m:oMath>
                  </a14:m>
                  <a:r>
                    <a:rPr lang="en-US" sz="2000" b="0" dirty="0">
                      <a:solidFill>
                        <a:srgbClr val="0033CC"/>
                      </a:solidFill>
                    </a:rPr>
                    <a:t> </a:t>
                  </a:r>
                  <a14:m>
                    <m:oMath xmlns:m="http://schemas.openxmlformats.org/officeDocument/2006/math">
                      <m:r>
                        <a:rPr lang="en-US" sz="2000" b="0" i="1" smtClean="0">
                          <a:solidFill>
                            <a:srgbClr val="0033CC"/>
                          </a:solidFill>
                          <a:latin typeface="Cambria Math" panose="02040503050406030204" pitchFamily="18" charset="0"/>
                        </a:rPr>
                        <m:t>=(</m:t>
                      </m:r>
                      <m:sSup>
                        <m:sSupPr>
                          <m:ctrlPr>
                            <a:rPr lang="en-US" sz="2000" b="0" i="1" smtClean="0">
                              <a:solidFill>
                                <a:srgbClr val="0033CC"/>
                              </a:solidFill>
                              <a:latin typeface="Cambria Math" panose="02040503050406030204" pitchFamily="18" charset="0"/>
                            </a:rPr>
                          </m:ctrlPr>
                        </m:sSupPr>
                        <m:e>
                          <m:r>
                            <a:rPr lang="en-US" sz="2000" b="0" i="1" smtClean="0">
                              <a:solidFill>
                                <a:srgbClr val="0033CC"/>
                              </a:solidFill>
                              <a:latin typeface="Cambria Math" panose="02040503050406030204" pitchFamily="18" charset="0"/>
                            </a:rPr>
                            <m:t>𝜃</m:t>
                          </m:r>
                        </m:e>
                        <m:sup>
                          <m:r>
                            <a:rPr lang="en-US" sz="2000" b="0" i="1" smtClean="0">
                              <a:solidFill>
                                <a:srgbClr val="0033CC"/>
                              </a:solidFill>
                              <a:latin typeface="Cambria Math" panose="02040503050406030204" pitchFamily="18" charset="0"/>
                            </a:rPr>
                            <m:t>𝑠</m:t>
                          </m:r>
                        </m:sup>
                      </m:sSup>
                      <m:r>
                        <a:rPr lang="en-US" sz="2000" b="0" i="1" smtClean="0">
                          <a:solidFill>
                            <a:srgbClr val="0033CC"/>
                          </a:solidFill>
                          <a:latin typeface="Cambria Math" panose="02040503050406030204" pitchFamily="18" charset="0"/>
                        </a:rPr>
                        <m:t>,</m:t>
                      </m:r>
                      <m:sSup>
                        <m:sSupPr>
                          <m:ctrlPr>
                            <a:rPr lang="en-US" sz="2000" b="0" i="1" smtClean="0">
                              <a:solidFill>
                                <a:srgbClr val="0033CC"/>
                              </a:solidFill>
                              <a:latin typeface="Cambria Math" panose="02040503050406030204" pitchFamily="18" charset="0"/>
                            </a:rPr>
                          </m:ctrlPr>
                        </m:sSupPr>
                        <m:e>
                          <m:r>
                            <a:rPr lang="en-US" sz="2000" b="0" i="1" smtClean="0">
                              <a:solidFill>
                                <a:srgbClr val="0033CC"/>
                              </a:solidFill>
                              <a:latin typeface="Cambria Math" panose="02040503050406030204" pitchFamily="18" charset="0"/>
                            </a:rPr>
                            <m:t>𝜃</m:t>
                          </m:r>
                        </m:e>
                        <m:sup>
                          <m:r>
                            <a:rPr lang="en-US" sz="2000" b="0" i="1" smtClean="0">
                              <a:solidFill>
                                <a:srgbClr val="0033CC"/>
                              </a:solidFill>
                              <a:latin typeface="Cambria Math" panose="02040503050406030204" pitchFamily="18" charset="0"/>
                            </a:rPr>
                            <m:t>𝑆</m:t>
                          </m:r>
                        </m:sup>
                      </m:sSup>
                      <m:r>
                        <a:rPr lang="en-US" sz="2000" b="0" i="1" smtClean="0">
                          <a:solidFill>
                            <a:srgbClr val="0033CC"/>
                          </a:solidFill>
                          <a:latin typeface="Cambria Math" panose="02040503050406030204" pitchFamily="18" charset="0"/>
                        </a:rPr>
                        <m:t>)</m:t>
                      </m:r>
                    </m:oMath>
                  </a14:m>
                  <a:endParaRPr lang="en-US" sz="2000" i="0" dirty="0">
                    <a:solidFill>
                      <a:srgbClr val="0033CC"/>
                    </a:solidFill>
                  </a:endParaRPr>
                </a:p>
              </p:txBody>
            </p:sp>
          </mc:Choice>
          <mc:Fallback>
            <p:sp>
              <p:nvSpPr>
                <p:cNvPr id="15" name="TextBox 14">
                  <a:extLst>
                    <a:ext uri="{FF2B5EF4-FFF2-40B4-BE49-F238E27FC236}">
                      <a16:creationId xmlns:a16="http://schemas.microsoft.com/office/drawing/2014/main" id="{29764ADE-150C-4E39-8505-5723629ACCA7}"/>
                    </a:ext>
                  </a:extLst>
                </p:cNvPr>
                <p:cNvSpPr txBox="1">
                  <a:spLocks noRot="1" noChangeAspect="1" noMove="1" noResize="1" noEditPoints="1" noAdjustHandles="1" noChangeArrowheads="1" noChangeShapeType="1" noTextEdit="1"/>
                </p:cNvSpPr>
                <p:nvPr/>
              </p:nvSpPr>
              <p:spPr>
                <a:xfrm>
                  <a:off x="693969" y="4986288"/>
                  <a:ext cx="1585370" cy="401135"/>
                </a:xfrm>
                <a:prstGeom prst="rect">
                  <a:avLst/>
                </a:prstGeom>
                <a:blipFill>
                  <a:blip r:embed="rId7"/>
                  <a:stretch>
                    <a:fillRect r="-1145" b="-14706"/>
                  </a:stretch>
                </a:blipFill>
                <a:ln>
                  <a:solidFill>
                    <a:srgbClr val="0033CC"/>
                  </a:solidFill>
                </a:ln>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B3E2F74D-4BF5-44F1-9C63-2013D866B217}"/>
                </a:ext>
              </a:extLst>
            </p:cNvPr>
            <p:cNvCxnSpPr>
              <a:cxnSpLocks/>
              <a:stCxn id="15" idx="0"/>
            </p:cNvCxnSpPr>
            <p:nvPr/>
          </p:nvCxnSpPr>
          <p:spPr bwMode="auto">
            <a:xfrm flipH="1" flipV="1">
              <a:off x="1347883" y="4572000"/>
              <a:ext cx="138771" cy="414288"/>
            </a:xfrm>
            <a:prstGeom prst="straightConnector1">
              <a:avLst/>
            </a:prstGeom>
            <a:noFill/>
            <a:ln w="12700" cap="flat" cmpd="sng" algn="ctr">
              <a:solidFill>
                <a:srgbClr val="0033CC"/>
              </a:solidFill>
              <a:prstDash val="solid"/>
              <a:round/>
              <a:headEnd type="none" w="med" len="med"/>
              <a:tailEnd type="arrow" w="med" len="med"/>
            </a:ln>
            <a:effectLst/>
          </p:spPr>
        </p:cxnSp>
      </p:grpSp>
      <p:sp>
        <p:nvSpPr>
          <p:cNvPr id="21" name="Slide Number Placeholder 5">
            <a:extLst>
              <a:ext uri="{FF2B5EF4-FFF2-40B4-BE49-F238E27FC236}">
                <a16:creationId xmlns:a16="http://schemas.microsoft.com/office/drawing/2014/main" id="{8FBCC18A-4FBF-4655-8E7D-3C247032E9C2}"/>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dirty="0"/>
              <a:t>Slide </a:t>
            </a:r>
            <a:fld id="{CA1BF554-DF22-475E-92F9-B7E92000597D}" type="slidenum">
              <a:rPr lang="en-US" smtClean="0"/>
              <a:pPr>
                <a:defRPr/>
              </a:pPr>
              <a:t>157</a:t>
            </a:fld>
            <a:endParaRPr lang="en-US" dirty="0"/>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DAB768DB-4FB6-4192-B8E4-31C18E7726EF}"/>
                  </a:ext>
                </a:extLst>
              </p:cNvPr>
              <p:cNvSpPr txBox="1"/>
              <p:nvPr/>
            </p:nvSpPr>
            <p:spPr>
              <a:xfrm>
                <a:off x="6714035" y="2546178"/>
                <a:ext cx="1592487" cy="40113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𝜃</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𝜃</m:t>
                          </m:r>
                        </m:e>
                        <m:sup>
                          <m:r>
                            <a:rPr lang="en-US" sz="2000" b="0" i="1" smtClean="0">
                              <a:latin typeface="Cambria Math" panose="02040503050406030204" pitchFamily="18" charset="0"/>
                            </a:rPr>
                            <m:t>𝑠</m:t>
                          </m:r>
                        </m:sup>
                      </m:s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𝜃</m:t>
                          </m:r>
                        </m:e>
                        <m:sup>
                          <m:r>
                            <a:rPr lang="en-US" sz="2000" b="0" i="1" smtClean="0">
                              <a:latin typeface="Cambria Math" panose="02040503050406030204" pitchFamily="18" charset="0"/>
                            </a:rPr>
                            <m:t>𝑆</m:t>
                          </m:r>
                        </m:sup>
                      </m:sSup>
                      <m:r>
                        <a:rPr lang="en-US" sz="2000" b="0" i="1" smtClean="0">
                          <a:latin typeface="Cambria Math" panose="02040503050406030204" pitchFamily="18" charset="0"/>
                        </a:rPr>
                        <m:t>)</m:t>
                      </m:r>
                    </m:oMath>
                  </m:oMathPara>
                </a14:m>
                <a:endParaRPr lang="en-US" sz="2000" i="0" dirty="0"/>
              </a:p>
            </p:txBody>
          </p:sp>
        </mc:Choice>
        <mc:Fallback>
          <p:sp>
            <p:nvSpPr>
              <p:cNvPr id="8" name="TextBox 7">
                <a:extLst>
                  <a:ext uri="{FF2B5EF4-FFF2-40B4-BE49-F238E27FC236}">
                    <a16:creationId xmlns:a16="http://schemas.microsoft.com/office/drawing/2014/main" id="{DAB768DB-4FB6-4192-B8E4-31C18E7726EF}"/>
                  </a:ext>
                </a:extLst>
              </p:cNvPr>
              <p:cNvSpPr txBox="1">
                <a:spLocks noRot="1" noChangeAspect="1" noMove="1" noResize="1" noEditPoints="1" noAdjustHandles="1" noChangeArrowheads="1" noChangeShapeType="1" noTextEdit="1"/>
              </p:cNvSpPr>
              <p:nvPr/>
            </p:nvSpPr>
            <p:spPr>
              <a:xfrm>
                <a:off x="6714035" y="2546178"/>
                <a:ext cx="1592487" cy="401135"/>
              </a:xfrm>
              <a:prstGeom prst="rect">
                <a:avLst/>
              </a:prstGeom>
              <a:blipFill>
                <a:blip r:embed="rId8"/>
                <a:stretch>
                  <a:fillRect b="-18462"/>
                </a:stretch>
              </a:blipFill>
            </p:spPr>
            <p:txBody>
              <a:bodyPr/>
              <a:lstStyle/>
              <a:p>
                <a:r>
                  <a:rPr lang="en-US">
                    <a:noFill/>
                  </a:rPr>
                  <a:t> </a:t>
                </a:r>
              </a:p>
            </p:txBody>
          </p:sp>
        </mc:Fallback>
      </mc:AlternateContent>
    </p:spTree>
    <p:extLst>
      <p:ext uri="{BB962C8B-B14F-4D97-AF65-F5344CB8AC3E}">
        <p14:creationId xmlns:p14="http://schemas.microsoft.com/office/powerpoint/2010/main" val="249457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Supply chain mgmt. for Pratt &amp; Whitney</a:t>
            </a:r>
          </a:p>
        </p:txBody>
      </p:sp>
      <p:sp>
        <p:nvSpPr>
          <p:cNvPr id="3" name="Content Placeholder 2"/>
          <p:cNvSpPr>
            <a:spLocks noGrp="1"/>
          </p:cNvSpPr>
          <p:nvPr>
            <p:ph idx="1"/>
          </p:nvPr>
        </p:nvSpPr>
        <p:spPr>
          <a:xfrm>
            <a:off x="685800" y="1143000"/>
            <a:ext cx="7960490" cy="886937"/>
          </a:xfrm>
        </p:spPr>
        <p:txBody>
          <a:bodyPr/>
          <a:lstStyle/>
          <a:p>
            <a:r>
              <a:rPr lang="en-US" dirty="0"/>
              <a:t>Rollout policy</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a:p>
            <a:endParaRPr lang="en-US" dirty="0"/>
          </a:p>
          <a:p>
            <a:endParaRPr lang="en-US" dirty="0"/>
          </a:p>
          <a:p>
            <a:endParaRPr lang="en-US" dirty="0"/>
          </a:p>
          <a:p>
            <a:endParaRPr lang="en-US" dirty="0"/>
          </a:p>
          <a:p>
            <a:endParaRPr lang="en-US" dirty="0"/>
          </a:p>
          <a:p>
            <a:endParaRPr lang="en-US" dirty="0"/>
          </a:p>
          <a:p>
            <a:pPr lvl="1"/>
            <a:endParaRPr lang="en-US" dirty="0"/>
          </a:p>
          <a:p>
            <a:pPr lvl="1"/>
            <a:endParaRPr lang="en-US" dirty="0"/>
          </a:p>
          <a:p>
            <a:pPr lvl="2"/>
            <a:endParaRPr lang="en-US" dirty="0"/>
          </a:p>
        </p:txBody>
      </p:sp>
      <p:sp>
        <p:nvSpPr>
          <p:cNvPr id="48" name="Line 6"/>
          <p:cNvSpPr>
            <a:spLocks noChangeShapeType="1"/>
          </p:cNvSpPr>
          <p:nvPr/>
        </p:nvSpPr>
        <p:spPr bwMode="auto">
          <a:xfrm flipV="1">
            <a:off x="1428974" y="4418891"/>
            <a:ext cx="1473919" cy="47445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 name="Line 6"/>
          <p:cNvSpPr>
            <a:spLocks noChangeShapeType="1"/>
          </p:cNvSpPr>
          <p:nvPr/>
        </p:nvSpPr>
        <p:spPr bwMode="auto">
          <a:xfrm>
            <a:off x="1391608" y="4860247"/>
            <a:ext cx="1561135" cy="47627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 name="Line 6"/>
          <p:cNvSpPr>
            <a:spLocks noChangeShapeType="1"/>
          </p:cNvSpPr>
          <p:nvPr/>
        </p:nvSpPr>
        <p:spPr bwMode="auto">
          <a:xfrm flipV="1">
            <a:off x="1378552" y="3523540"/>
            <a:ext cx="1522853" cy="138647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3" name="Line 6"/>
          <p:cNvSpPr>
            <a:spLocks noChangeShapeType="1"/>
          </p:cNvSpPr>
          <p:nvPr/>
        </p:nvSpPr>
        <p:spPr bwMode="auto">
          <a:xfrm>
            <a:off x="1391609" y="4860247"/>
            <a:ext cx="1484044" cy="129306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62" name="Straight Connector 61"/>
          <p:cNvCxnSpPr>
            <a:cxnSpLocks/>
          </p:cNvCxnSpPr>
          <p:nvPr/>
        </p:nvCxnSpPr>
        <p:spPr>
          <a:xfrm>
            <a:off x="1410291" y="2480787"/>
            <a:ext cx="0" cy="2389840"/>
          </a:xfrm>
          <a:prstGeom prst="line">
            <a:avLst/>
          </a:prstGeom>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F123D833-982E-4C30-BDA9-A0081730354E}"/>
              </a:ext>
            </a:extLst>
          </p:cNvPr>
          <p:cNvGrpSpPr/>
          <p:nvPr/>
        </p:nvGrpSpPr>
        <p:grpSpPr>
          <a:xfrm>
            <a:off x="2551237" y="2745835"/>
            <a:ext cx="5034932" cy="816821"/>
            <a:chOff x="43043" y="3126338"/>
            <a:chExt cx="11571107" cy="2955374"/>
          </a:xfrm>
          <a:noFill/>
        </p:grpSpPr>
        <p:grpSp>
          <p:nvGrpSpPr>
            <p:cNvPr id="88" name="Group 87">
              <a:extLst>
                <a:ext uri="{FF2B5EF4-FFF2-40B4-BE49-F238E27FC236}">
                  <a16:creationId xmlns:a16="http://schemas.microsoft.com/office/drawing/2014/main" id="{2E577E21-27A6-4465-AB1F-AAC246364802}"/>
                </a:ext>
              </a:extLst>
            </p:cNvPr>
            <p:cNvGrpSpPr/>
            <p:nvPr/>
          </p:nvGrpSpPr>
          <p:grpSpPr>
            <a:xfrm>
              <a:off x="914400" y="3594099"/>
              <a:ext cx="10699750" cy="2487613"/>
              <a:chOff x="914400" y="3594099"/>
              <a:chExt cx="10699750" cy="2487613"/>
            </a:xfrm>
            <a:grpFill/>
          </p:grpSpPr>
          <p:sp>
            <p:nvSpPr>
              <p:cNvPr id="93" name="Line 4">
                <a:extLst>
                  <a:ext uri="{FF2B5EF4-FFF2-40B4-BE49-F238E27FC236}">
                    <a16:creationId xmlns:a16="http://schemas.microsoft.com/office/drawing/2014/main" id="{6C2666D9-ECF2-4BD6-9C04-460771C69F4C}"/>
                  </a:ext>
                </a:extLst>
              </p:cNvPr>
              <p:cNvSpPr>
                <a:spLocks noChangeShapeType="1"/>
              </p:cNvSpPr>
              <p:nvPr/>
            </p:nvSpPr>
            <p:spPr bwMode="auto">
              <a:xfrm flipV="1">
                <a:off x="914400" y="3594099"/>
                <a:ext cx="0" cy="2487613"/>
              </a:xfrm>
              <a:prstGeom prst="line">
                <a:avLst/>
              </a:prstGeom>
              <a:grpFill/>
              <a:ln w="28575">
                <a:solidFill>
                  <a:schemeClr val="tx1"/>
                </a:solidFill>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 name="Line 5">
                <a:extLst>
                  <a:ext uri="{FF2B5EF4-FFF2-40B4-BE49-F238E27FC236}">
                    <a16:creationId xmlns:a16="http://schemas.microsoft.com/office/drawing/2014/main" id="{3C07E85D-52BB-4D7D-AA87-A5FDDC71BFEA}"/>
                  </a:ext>
                </a:extLst>
              </p:cNvPr>
              <p:cNvSpPr>
                <a:spLocks noChangeShapeType="1"/>
              </p:cNvSpPr>
              <p:nvPr/>
            </p:nvSpPr>
            <p:spPr bwMode="auto">
              <a:xfrm>
                <a:off x="914400" y="6062663"/>
                <a:ext cx="10699750" cy="0"/>
              </a:xfrm>
              <a:prstGeom prst="line">
                <a:avLst/>
              </a:prstGeom>
              <a:grpFill/>
              <a:ln w="28575">
                <a:solidFill>
                  <a:schemeClr val="tx1"/>
                </a:solidFill>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5" name="Group 94">
                <a:extLst>
                  <a:ext uri="{FF2B5EF4-FFF2-40B4-BE49-F238E27FC236}">
                    <a16:creationId xmlns:a16="http://schemas.microsoft.com/office/drawing/2014/main" id="{FC80000A-E8C5-4D0A-8E06-E2AEA1F84A1D}"/>
                  </a:ext>
                </a:extLst>
              </p:cNvPr>
              <p:cNvGrpSpPr/>
              <p:nvPr/>
            </p:nvGrpSpPr>
            <p:grpSpPr>
              <a:xfrm>
                <a:off x="952500" y="3876676"/>
                <a:ext cx="10399180" cy="2063513"/>
                <a:chOff x="933450" y="3254376"/>
                <a:chExt cx="10399180" cy="2063513"/>
              </a:xfrm>
              <a:grpFill/>
            </p:grpSpPr>
            <p:sp>
              <p:nvSpPr>
                <p:cNvPr id="96" name="Freeform 6">
                  <a:extLst>
                    <a:ext uri="{FF2B5EF4-FFF2-40B4-BE49-F238E27FC236}">
                      <a16:creationId xmlns:a16="http://schemas.microsoft.com/office/drawing/2014/main" id="{13440659-6300-4736-A6F0-9112A00D4F50}"/>
                    </a:ext>
                  </a:extLst>
                </p:cNvPr>
                <p:cNvSpPr>
                  <a:spLocks/>
                </p:cNvSpPr>
                <p:nvPr/>
              </p:nvSpPr>
              <p:spPr bwMode="auto">
                <a:xfrm>
                  <a:off x="933450" y="3254376"/>
                  <a:ext cx="5204642" cy="1666208"/>
                </a:xfrm>
                <a:custGeom>
                  <a:avLst/>
                  <a:gdLst>
                    <a:gd name="T0" fmla="*/ 0 w 4716"/>
                    <a:gd name="T1" fmla="*/ 773113 h 1778"/>
                    <a:gd name="T2" fmla="*/ 285750 w 4716"/>
                    <a:gd name="T3" fmla="*/ 1023938 h 1778"/>
                    <a:gd name="T4" fmla="*/ 323850 w 4716"/>
                    <a:gd name="T5" fmla="*/ 1101725 h 1778"/>
                    <a:gd name="T6" fmla="*/ 533400 w 4716"/>
                    <a:gd name="T7" fmla="*/ 1198563 h 1778"/>
                    <a:gd name="T8" fmla="*/ 704850 w 4716"/>
                    <a:gd name="T9" fmla="*/ 1392238 h 1778"/>
                    <a:gd name="T10" fmla="*/ 990600 w 4716"/>
                    <a:gd name="T11" fmla="*/ 1604963 h 1778"/>
                    <a:gd name="T12" fmla="*/ 1047750 w 4716"/>
                    <a:gd name="T13" fmla="*/ 1662113 h 1778"/>
                    <a:gd name="T14" fmla="*/ 1314450 w 4716"/>
                    <a:gd name="T15" fmla="*/ 1681163 h 1778"/>
                    <a:gd name="T16" fmla="*/ 1409700 w 4716"/>
                    <a:gd name="T17" fmla="*/ 1739900 h 1778"/>
                    <a:gd name="T18" fmla="*/ 1676400 w 4716"/>
                    <a:gd name="T19" fmla="*/ 1778000 h 1778"/>
                    <a:gd name="T20" fmla="*/ 2038350 w 4716"/>
                    <a:gd name="T21" fmla="*/ 1990725 h 1778"/>
                    <a:gd name="T22" fmla="*/ 2171700 w 4716"/>
                    <a:gd name="T23" fmla="*/ 2106613 h 1778"/>
                    <a:gd name="T24" fmla="*/ 2552700 w 4716"/>
                    <a:gd name="T25" fmla="*/ 2184400 h 1778"/>
                    <a:gd name="T26" fmla="*/ 2552700 w 4716"/>
                    <a:gd name="T27" fmla="*/ 0 h 1778"/>
                    <a:gd name="T28" fmla="*/ 2762250 w 4716"/>
                    <a:gd name="T29" fmla="*/ 57150 h 1778"/>
                    <a:gd name="T30" fmla="*/ 2990850 w 4716"/>
                    <a:gd name="T31" fmla="*/ 269875 h 1778"/>
                    <a:gd name="T32" fmla="*/ 3448050 w 4716"/>
                    <a:gd name="T33" fmla="*/ 347663 h 1778"/>
                    <a:gd name="T34" fmla="*/ 3829050 w 4716"/>
                    <a:gd name="T35" fmla="*/ 695325 h 1778"/>
                    <a:gd name="T36" fmla="*/ 3943350 w 4716"/>
                    <a:gd name="T37" fmla="*/ 1004888 h 1778"/>
                    <a:gd name="T38" fmla="*/ 4057650 w 4716"/>
                    <a:gd name="T39" fmla="*/ 1198563 h 1778"/>
                    <a:gd name="T40" fmla="*/ 4152900 w 4716"/>
                    <a:gd name="T41" fmla="*/ 1392238 h 1778"/>
                    <a:gd name="T42" fmla="*/ 4191000 w 4716"/>
                    <a:gd name="T43" fmla="*/ 1565275 h 1778"/>
                    <a:gd name="T44" fmla="*/ 4552950 w 4716"/>
                    <a:gd name="T45" fmla="*/ 1739900 h 1778"/>
                    <a:gd name="T46" fmla="*/ 4743450 w 4716"/>
                    <a:gd name="T47" fmla="*/ 2049463 h 1778"/>
                    <a:gd name="T48" fmla="*/ 4819650 w 4716"/>
                    <a:gd name="T49" fmla="*/ 2165350 h 1778"/>
                    <a:gd name="T50" fmla="*/ 4933950 w 4716"/>
                    <a:gd name="T51" fmla="*/ 2243138 h 1778"/>
                    <a:gd name="T52" fmla="*/ 5048250 w 4716"/>
                    <a:gd name="T53" fmla="*/ 2338388 h 1778"/>
                    <a:gd name="T54" fmla="*/ 5181600 w 4716"/>
                    <a:gd name="T55" fmla="*/ 2513013 h 1778"/>
                    <a:gd name="T56" fmla="*/ 5334000 w 4716"/>
                    <a:gd name="T57" fmla="*/ 2628900 h 1778"/>
                    <a:gd name="T58" fmla="*/ 5524500 w 4716"/>
                    <a:gd name="T59" fmla="*/ 2784475 h 1778"/>
                    <a:gd name="T60" fmla="*/ 5791200 w 4716"/>
                    <a:gd name="T61" fmla="*/ 2822575 h 1778"/>
                    <a:gd name="T62" fmla="*/ 5905500 w 4716"/>
                    <a:gd name="T63" fmla="*/ 2803525 h 1778"/>
                    <a:gd name="T64" fmla="*/ 5854700 w 4716"/>
                    <a:gd name="T65" fmla="*/ 630238 h 1778"/>
                    <a:gd name="T66" fmla="*/ 6159500 w 4716"/>
                    <a:gd name="T67" fmla="*/ 700088 h 1778"/>
                    <a:gd name="T68" fmla="*/ 6419850 w 4716"/>
                    <a:gd name="T69" fmla="*/ 795338 h 1778"/>
                    <a:gd name="T70" fmla="*/ 6731000 w 4716"/>
                    <a:gd name="T71" fmla="*/ 884238 h 1778"/>
                    <a:gd name="T72" fmla="*/ 6858000 w 4716"/>
                    <a:gd name="T73" fmla="*/ 966788 h 1778"/>
                    <a:gd name="T74" fmla="*/ 6972300 w 4716"/>
                    <a:gd name="T75" fmla="*/ 1063625 h 1778"/>
                    <a:gd name="T76" fmla="*/ 7048500 w 4716"/>
                    <a:gd name="T77" fmla="*/ 1139825 h 1778"/>
                    <a:gd name="T78" fmla="*/ 7086600 w 4716"/>
                    <a:gd name="T79" fmla="*/ 1217613 h 1778"/>
                    <a:gd name="T80" fmla="*/ 7353300 w 4716"/>
                    <a:gd name="T81" fmla="*/ 1411288 h 1778"/>
                    <a:gd name="T82" fmla="*/ 7429500 w 4716"/>
                    <a:gd name="T83" fmla="*/ 1449388 h 1778"/>
                    <a:gd name="T84" fmla="*/ 7486650 w 4716"/>
                    <a:gd name="T85" fmla="*/ 1468438 h 17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716" h="1778">
                      <a:moveTo>
                        <a:pt x="0" y="487"/>
                      </a:moveTo>
                      <a:cubicBezTo>
                        <a:pt x="61" y="539"/>
                        <a:pt x="134" y="579"/>
                        <a:pt x="180" y="645"/>
                      </a:cubicBezTo>
                      <a:cubicBezTo>
                        <a:pt x="190" y="660"/>
                        <a:pt x="193" y="680"/>
                        <a:pt x="204" y="694"/>
                      </a:cubicBezTo>
                      <a:cubicBezTo>
                        <a:pt x="237" y="734"/>
                        <a:pt x="296" y="722"/>
                        <a:pt x="336" y="755"/>
                      </a:cubicBezTo>
                      <a:cubicBezTo>
                        <a:pt x="495" y="885"/>
                        <a:pt x="344" y="775"/>
                        <a:pt x="444" y="877"/>
                      </a:cubicBezTo>
                      <a:cubicBezTo>
                        <a:pt x="498" y="931"/>
                        <a:pt x="563" y="967"/>
                        <a:pt x="624" y="1011"/>
                      </a:cubicBezTo>
                      <a:cubicBezTo>
                        <a:pt x="638" y="1021"/>
                        <a:pt x="643" y="1043"/>
                        <a:pt x="660" y="1047"/>
                      </a:cubicBezTo>
                      <a:cubicBezTo>
                        <a:pt x="715" y="1060"/>
                        <a:pt x="772" y="1055"/>
                        <a:pt x="828" y="1059"/>
                      </a:cubicBezTo>
                      <a:cubicBezTo>
                        <a:pt x="848" y="1071"/>
                        <a:pt x="865" y="1090"/>
                        <a:pt x="888" y="1096"/>
                      </a:cubicBezTo>
                      <a:cubicBezTo>
                        <a:pt x="943" y="1110"/>
                        <a:pt x="1056" y="1120"/>
                        <a:pt x="1056" y="1120"/>
                      </a:cubicBezTo>
                      <a:cubicBezTo>
                        <a:pt x="1141" y="1149"/>
                        <a:pt x="1216" y="1195"/>
                        <a:pt x="1284" y="1254"/>
                      </a:cubicBezTo>
                      <a:cubicBezTo>
                        <a:pt x="1325" y="1290"/>
                        <a:pt x="1324" y="1305"/>
                        <a:pt x="1368" y="1327"/>
                      </a:cubicBezTo>
                      <a:cubicBezTo>
                        <a:pt x="1449" y="1369"/>
                        <a:pt x="1517" y="1376"/>
                        <a:pt x="1608" y="1376"/>
                      </a:cubicBezTo>
                      <a:lnTo>
                        <a:pt x="1608" y="0"/>
                      </a:lnTo>
                      <a:lnTo>
                        <a:pt x="1740" y="36"/>
                      </a:lnTo>
                      <a:cubicBezTo>
                        <a:pt x="1788" y="81"/>
                        <a:pt x="1825" y="143"/>
                        <a:pt x="1884" y="170"/>
                      </a:cubicBezTo>
                      <a:cubicBezTo>
                        <a:pt x="1973" y="211"/>
                        <a:pt x="2077" y="200"/>
                        <a:pt x="2172" y="219"/>
                      </a:cubicBezTo>
                      <a:cubicBezTo>
                        <a:pt x="2260" y="278"/>
                        <a:pt x="2355" y="346"/>
                        <a:pt x="2412" y="438"/>
                      </a:cubicBezTo>
                      <a:cubicBezTo>
                        <a:pt x="2448" y="496"/>
                        <a:pt x="2461" y="570"/>
                        <a:pt x="2484" y="633"/>
                      </a:cubicBezTo>
                      <a:cubicBezTo>
                        <a:pt x="2500" y="676"/>
                        <a:pt x="2532" y="718"/>
                        <a:pt x="2556" y="755"/>
                      </a:cubicBezTo>
                      <a:cubicBezTo>
                        <a:pt x="2581" y="792"/>
                        <a:pt x="2616" y="877"/>
                        <a:pt x="2616" y="877"/>
                      </a:cubicBezTo>
                      <a:cubicBezTo>
                        <a:pt x="2618" y="889"/>
                        <a:pt x="2636" y="982"/>
                        <a:pt x="2640" y="986"/>
                      </a:cubicBezTo>
                      <a:cubicBezTo>
                        <a:pt x="2702" y="1042"/>
                        <a:pt x="2800" y="1050"/>
                        <a:pt x="2868" y="1096"/>
                      </a:cubicBezTo>
                      <a:cubicBezTo>
                        <a:pt x="2904" y="1168"/>
                        <a:pt x="2919" y="1244"/>
                        <a:pt x="2988" y="1291"/>
                      </a:cubicBezTo>
                      <a:cubicBezTo>
                        <a:pt x="3004" y="1315"/>
                        <a:pt x="3020" y="1339"/>
                        <a:pt x="3036" y="1364"/>
                      </a:cubicBezTo>
                      <a:cubicBezTo>
                        <a:pt x="3052" y="1388"/>
                        <a:pt x="3085" y="1395"/>
                        <a:pt x="3108" y="1413"/>
                      </a:cubicBezTo>
                      <a:cubicBezTo>
                        <a:pt x="3133" y="1432"/>
                        <a:pt x="3159" y="1450"/>
                        <a:pt x="3180" y="1473"/>
                      </a:cubicBezTo>
                      <a:cubicBezTo>
                        <a:pt x="3211" y="1507"/>
                        <a:pt x="3236" y="1547"/>
                        <a:pt x="3264" y="1583"/>
                      </a:cubicBezTo>
                      <a:cubicBezTo>
                        <a:pt x="3296" y="1625"/>
                        <a:pt x="3325" y="1627"/>
                        <a:pt x="3360" y="1656"/>
                      </a:cubicBezTo>
                      <a:cubicBezTo>
                        <a:pt x="3399" y="1690"/>
                        <a:pt x="3435" y="1727"/>
                        <a:pt x="3480" y="1754"/>
                      </a:cubicBezTo>
                      <a:cubicBezTo>
                        <a:pt x="3519" y="1776"/>
                        <a:pt x="3638" y="1777"/>
                        <a:pt x="3648" y="1778"/>
                      </a:cubicBezTo>
                      <a:cubicBezTo>
                        <a:pt x="3712" y="1765"/>
                        <a:pt x="3688" y="1766"/>
                        <a:pt x="3720" y="1766"/>
                      </a:cubicBezTo>
                      <a:lnTo>
                        <a:pt x="3688" y="397"/>
                      </a:lnTo>
                      <a:cubicBezTo>
                        <a:pt x="3799" y="419"/>
                        <a:pt x="3744" y="421"/>
                        <a:pt x="3880" y="441"/>
                      </a:cubicBezTo>
                      <a:cubicBezTo>
                        <a:pt x="3960" y="453"/>
                        <a:pt x="3976" y="469"/>
                        <a:pt x="4044" y="501"/>
                      </a:cubicBezTo>
                      <a:cubicBezTo>
                        <a:pt x="4168" y="517"/>
                        <a:pt x="4088" y="513"/>
                        <a:pt x="4240" y="557"/>
                      </a:cubicBezTo>
                      <a:cubicBezTo>
                        <a:pt x="4286" y="571"/>
                        <a:pt x="4295" y="590"/>
                        <a:pt x="4320" y="609"/>
                      </a:cubicBezTo>
                      <a:cubicBezTo>
                        <a:pt x="4345" y="628"/>
                        <a:pt x="4372" y="652"/>
                        <a:pt x="4392" y="670"/>
                      </a:cubicBezTo>
                      <a:cubicBezTo>
                        <a:pt x="4407" y="687"/>
                        <a:pt x="4426" y="700"/>
                        <a:pt x="4440" y="718"/>
                      </a:cubicBezTo>
                      <a:cubicBezTo>
                        <a:pt x="4451" y="732"/>
                        <a:pt x="4453" y="753"/>
                        <a:pt x="4464" y="767"/>
                      </a:cubicBezTo>
                      <a:cubicBezTo>
                        <a:pt x="4492" y="800"/>
                        <a:pt x="4596" y="864"/>
                        <a:pt x="4632" y="889"/>
                      </a:cubicBezTo>
                      <a:cubicBezTo>
                        <a:pt x="4647" y="899"/>
                        <a:pt x="4664" y="906"/>
                        <a:pt x="4680" y="913"/>
                      </a:cubicBezTo>
                      <a:cubicBezTo>
                        <a:pt x="4692" y="918"/>
                        <a:pt x="4716" y="925"/>
                        <a:pt x="4716" y="925"/>
                      </a:cubicBezTo>
                    </a:path>
                  </a:pathLst>
                </a:cu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 name="Freeform 6">
                  <a:extLst>
                    <a:ext uri="{FF2B5EF4-FFF2-40B4-BE49-F238E27FC236}">
                      <a16:creationId xmlns:a16="http://schemas.microsoft.com/office/drawing/2014/main" id="{6F55EC39-EDCC-452C-9143-A67F13DF6317}"/>
                    </a:ext>
                  </a:extLst>
                </p:cNvPr>
                <p:cNvSpPr>
                  <a:spLocks/>
                </p:cNvSpPr>
                <p:nvPr/>
              </p:nvSpPr>
              <p:spPr bwMode="auto">
                <a:xfrm>
                  <a:off x="6127988" y="3651681"/>
                  <a:ext cx="5204642" cy="1666208"/>
                </a:xfrm>
                <a:custGeom>
                  <a:avLst/>
                  <a:gdLst>
                    <a:gd name="T0" fmla="*/ 0 w 4716"/>
                    <a:gd name="T1" fmla="*/ 773113 h 1778"/>
                    <a:gd name="T2" fmla="*/ 285750 w 4716"/>
                    <a:gd name="T3" fmla="*/ 1023938 h 1778"/>
                    <a:gd name="T4" fmla="*/ 323850 w 4716"/>
                    <a:gd name="T5" fmla="*/ 1101725 h 1778"/>
                    <a:gd name="T6" fmla="*/ 533400 w 4716"/>
                    <a:gd name="T7" fmla="*/ 1198563 h 1778"/>
                    <a:gd name="T8" fmla="*/ 704850 w 4716"/>
                    <a:gd name="T9" fmla="*/ 1392238 h 1778"/>
                    <a:gd name="T10" fmla="*/ 990600 w 4716"/>
                    <a:gd name="T11" fmla="*/ 1604963 h 1778"/>
                    <a:gd name="T12" fmla="*/ 1047750 w 4716"/>
                    <a:gd name="T13" fmla="*/ 1662113 h 1778"/>
                    <a:gd name="T14" fmla="*/ 1314450 w 4716"/>
                    <a:gd name="T15" fmla="*/ 1681163 h 1778"/>
                    <a:gd name="T16" fmla="*/ 1409700 w 4716"/>
                    <a:gd name="T17" fmla="*/ 1739900 h 1778"/>
                    <a:gd name="T18" fmla="*/ 1676400 w 4716"/>
                    <a:gd name="T19" fmla="*/ 1778000 h 1778"/>
                    <a:gd name="T20" fmla="*/ 2038350 w 4716"/>
                    <a:gd name="T21" fmla="*/ 1990725 h 1778"/>
                    <a:gd name="T22" fmla="*/ 2171700 w 4716"/>
                    <a:gd name="T23" fmla="*/ 2106613 h 1778"/>
                    <a:gd name="T24" fmla="*/ 2552700 w 4716"/>
                    <a:gd name="T25" fmla="*/ 2184400 h 1778"/>
                    <a:gd name="T26" fmla="*/ 2552700 w 4716"/>
                    <a:gd name="T27" fmla="*/ 0 h 1778"/>
                    <a:gd name="T28" fmla="*/ 2762250 w 4716"/>
                    <a:gd name="T29" fmla="*/ 57150 h 1778"/>
                    <a:gd name="T30" fmla="*/ 2990850 w 4716"/>
                    <a:gd name="T31" fmla="*/ 269875 h 1778"/>
                    <a:gd name="T32" fmla="*/ 3448050 w 4716"/>
                    <a:gd name="T33" fmla="*/ 347663 h 1778"/>
                    <a:gd name="T34" fmla="*/ 3829050 w 4716"/>
                    <a:gd name="T35" fmla="*/ 695325 h 1778"/>
                    <a:gd name="T36" fmla="*/ 3943350 w 4716"/>
                    <a:gd name="T37" fmla="*/ 1004888 h 1778"/>
                    <a:gd name="T38" fmla="*/ 4057650 w 4716"/>
                    <a:gd name="T39" fmla="*/ 1198563 h 1778"/>
                    <a:gd name="T40" fmla="*/ 4152900 w 4716"/>
                    <a:gd name="T41" fmla="*/ 1392238 h 1778"/>
                    <a:gd name="T42" fmla="*/ 4191000 w 4716"/>
                    <a:gd name="T43" fmla="*/ 1565275 h 1778"/>
                    <a:gd name="T44" fmla="*/ 4552950 w 4716"/>
                    <a:gd name="T45" fmla="*/ 1739900 h 1778"/>
                    <a:gd name="T46" fmla="*/ 4743450 w 4716"/>
                    <a:gd name="T47" fmla="*/ 2049463 h 1778"/>
                    <a:gd name="T48" fmla="*/ 4819650 w 4716"/>
                    <a:gd name="T49" fmla="*/ 2165350 h 1778"/>
                    <a:gd name="T50" fmla="*/ 4933950 w 4716"/>
                    <a:gd name="T51" fmla="*/ 2243138 h 1778"/>
                    <a:gd name="T52" fmla="*/ 5048250 w 4716"/>
                    <a:gd name="T53" fmla="*/ 2338388 h 1778"/>
                    <a:gd name="T54" fmla="*/ 5181600 w 4716"/>
                    <a:gd name="T55" fmla="*/ 2513013 h 1778"/>
                    <a:gd name="T56" fmla="*/ 5334000 w 4716"/>
                    <a:gd name="T57" fmla="*/ 2628900 h 1778"/>
                    <a:gd name="T58" fmla="*/ 5524500 w 4716"/>
                    <a:gd name="T59" fmla="*/ 2784475 h 1778"/>
                    <a:gd name="T60" fmla="*/ 5791200 w 4716"/>
                    <a:gd name="T61" fmla="*/ 2822575 h 1778"/>
                    <a:gd name="T62" fmla="*/ 5905500 w 4716"/>
                    <a:gd name="T63" fmla="*/ 2803525 h 1778"/>
                    <a:gd name="T64" fmla="*/ 5854700 w 4716"/>
                    <a:gd name="T65" fmla="*/ 630238 h 1778"/>
                    <a:gd name="T66" fmla="*/ 6159500 w 4716"/>
                    <a:gd name="T67" fmla="*/ 700088 h 1778"/>
                    <a:gd name="T68" fmla="*/ 6419850 w 4716"/>
                    <a:gd name="T69" fmla="*/ 795338 h 1778"/>
                    <a:gd name="T70" fmla="*/ 6731000 w 4716"/>
                    <a:gd name="T71" fmla="*/ 884238 h 1778"/>
                    <a:gd name="T72" fmla="*/ 6858000 w 4716"/>
                    <a:gd name="T73" fmla="*/ 966788 h 1778"/>
                    <a:gd name="T74" fmla="*/ 6972300 w 4716"/>
                    <a:gd name="T75" fmla="*/ 1063625 h 1778"/>
                    <a:gd name="T76" fmla="*/ 7048500 w 4716"/>
                    <a:gd name="T77" fmla="*/ 1139825 h 1778"/>
                    <a:gd name="T78" fmla="*/ 7086600 w 4716"/>
                    <a:gd name="T79" fmla="*/ 1217613 h 1778"/>
                    <a:gd name="T80" fmla="*/ 7353300 w 4716"/>
                    <a:gd name="T81" fmla="*/ 1411288 h 1778"/>
                    <a:gd name="T82" fmla="*/ 7429500 w 4716"/>
                    <a:gd name="T83" fmla="*/ 1449388 h 1778"/>
                    <a:gd name="T84" fmla="*/ 7486650 w 4716"/>
                    <a:gd name="T85" fmla="*/ 1468438 h 17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716" h="1778">
                      <a:moveTo>
                        <a:pt x="0" y="487"/>
                      </a:moveTo>
                      <a:cubicBezTo>
                        <a:pt x="61" y="539"/>
                        <a:pt x="134" y="579"/>
                        <a:pt x="180" y="645"/>
                      </a:cubicBezTo>
                      <a:cubicBezTo>
                        <a:pt x="190" y="660"/>
                        <a:pt x="193" y="680"/>
                        <a:pt x="204" y="694"/>
                      </a:cubicBezTo>
                      <a:cubicBezTo>
                        <a:pt x="237" y="734"/>
                        <a:pt x="296" y="722"/>
                        <a:pt x="336" y="755"/>
                      </a:cubicBezTo>
                      <a:cubicBezTo>
                        <a:pt x="495" y="885"/>
                        <a:pt x="344" y="775"/>
                        <a:pt x="444" y="877"/>
                      </a:cubicBezTo>
                      <a:cubicBezTo>
                        <a:pt x="498" y="931"/>
                        <a:pt x="563" y="967"/>
                        <a:pt x="624" y="1011"/>
                      </a:cubicBezTo>
                      <a:cubicBezTo>
                        <a:pt x="638" y="1021"/>
                        <a:pt x="643" y="1043"/>
                        <a:pt x="660" y="1047"/>
                      </a:cubicBezTo>
                      <a:cubicBezTo>
                        <a:pt x="715" y="1060"/>
                        <a:pt x="772" y="1055"/>
                        <a:pt x="828" y="1059"/>
                      </a:cubicBezTo>
                      <a:cubicBezTo>
                        <a:pt x="848" y="1071"/>
                        <a:pt x="865" y="1090"/>
                        <a:pt x="888" y="1096"/>
                      </a:cubicBezTo>
                      <a:cubicBezTo>
                        <a:pt x="943" y="1110"/>
                        <a:pt x="1056" y="1120"/>
                        <a:pt x="1056" y="1120"/>
                      </a:cubicBezTo>
                      <a:cubicBezTo>
                        <a:pt x="1141" y="1149"/>
                        <a:pt x="1216" y="1195"/>
                        <a:pt x="1284" y="1254"/>
                      </a:cubicBezTo>
                      <a:cubicBezTo>
                        <a:pt x="1325" y="1290"/>
                        <a:pt x="1324" y="1305"/>
                        <a:pt x="1368" y="1327"/>
                      </a:cubicBezTo>
                      <a:cubicBezTo>
                        <a:pt x="1449" y="1369"/>
                        <a:pt x="1517" y="1376"/>
                        <a:pt x="1608" y="1376"/>
                      </a:cubicBezTo>
                      <a:lnTo>
                        <a:pt x="1608" y="0"/>
                      </a:lnTo>
                      <a:lnTo>
                        <a:pt x="1740" y="36"/>
                      </a:lnTo>
                      <a:cubicBezTo>
                        <a:pt x="1788" y="81"/>
                        <a:pt x="1825" y="143"/>
                        <a:pt x="1884" y="170"/>
                      </a:cubicBezTo>
                      <a:cubicBezTo>
                        <a:pt x="1973" y="211"/>
                        <a:pt x="2077" y="200"/>
                        <a:pt x="2172" y="219"/>
                      </a:cubicBezTo>
                      <a:cubicBezTo>
                        <a:pt x="2260" y="278"/>
                        <a:pt x="2355" y="346"/>
                        <a:pt x="2412" y="438"/>
                      </a:cubicBezTo>
                      <a:cubicBezTo>
                        <a:pt x="2448" y="496"/>
                        <a:pt x="2461" y="570"/>
                        <a:pt x="2484" y="633"/>
                      </a:cubicBezTo>
                      <a:cubicBezTo>
                        <a:pt x="2500" y="676"/>
                        <a:pt x="2532" y="718"/>
                        <a:pt x="2556" y="755"/>
                      </a:cubicBezTo>
                      <a:cubicBezTo>
                        <a:pt x="2581" y="792"/>
                        <a:pt x="2616" y="877"/>
                        <a:pt x="2616" y="877"/>
                      </a:cubicBezTo>
                      <a:cubicBezTo>
                        <a:pt x="2618" y="889"/>
                        <a:pt x="2636" y="982"/>
                        <a:pt x="2640" y="986"/>
                      </a:cubicBezTo>
                      <a:cubicBezTo>
                        <a:pt x="2702" y="1042"/>
                        <a:pt x="2800" y="1050"/>
                        <a:pt x="2868" y="1096"/>
                      </a:cubicBezTo>
                      <a:cubicBezTo>
                        <a:pt x="2904" y="1168"/>
                        <a:pt x="2919" y="1244"/>
                        <a:pt x="2988" y="1291"/>
                      </a:cubicBezTo>
                      <a:cubicBezTo>
                        <a:pt x="3004" y="1315"/>
                        <a:pt x="3020" y="1339"/>
                        <a:pt x="3036" y="1364"/>
                      </a:cubicBezTo>
                      <a:cubicBezTo>
                        <a:pt x="3052" y="1388"/>
                        <a:pt x="3085" y="1395"/>
                        <a:pt x="3108" y="1413"/>
                      </a:cubicBezTo>
                      <a:cubicBezTo>
                        <a:pt x="3133" y="1432"/>
                        <a:pt x="3159" y="1450"/>
                        <a:pt x="3180" y="1473"/>
                      </a:cubicBezTo>
                      <a:cubicBezTo>
                        <a:pt x="3211" y="1507"/>
                        <a:pt x="3236" y="1547"/>
                        <a:pt x="3264" y="1583"/>
                      </a:cubicBezTo>
                      <a:cubicBezTo>
                        <a:pt x="3296" y="1625"/>
                        <a:pt x="3325" y="1627"/>
                        <a:pt x="3360" y="1656"/>
                      </a:cubicBezTo>
                      <a:cubicBezTo>
                        <a:pt x="3399" y="1690"/>
                        <a:pt x="3435" y="1727"/>
                        <a:pt x="3480" y="1754"/>
                      </a:cubicBezTo>
                      <a:cubicBezTo>
                        <a:pt x="3519" y="1776"/>
                        <a:pt x="3638" y="1777"/>
                        <a:pt x="3648" y="1778"/>
                      </a:cubicBezTo>
                      <a:cubicBezTo>
                        <a:pt x="3712" y="1765"/>
                        <a:pt x="3688" y="1766"/>
                        <a:pt x="3720" y="1766"/>
                      </a:cubicBezTo>
                      <a:lnTo>
                        <a:pt x="3688" y="397"/>
                      </a:lnTo>
                      <a:cubicBezTo>
                        <a:pt x="3799" y="419"/>
                        <a:pt x="3744" y="421"/>
                        <a:pt x="3880" y="441"/>
                      </a:cubicBezTo>
                      <a:cubicBezTo>
                        <a:pt x="3960" y="453"/>
                        <a:pt x="3976" y="469"/>
                        <a:pt x="4044" y="501"/>
                      </a:cubicBezTo>
                      <a:cubicBezTo>
                        <a:pt x="4168" y="517"/>
                        <a:pt x="4088" y="513"/>
                        <a:pt x="4240" y="557"/>
                      </a:cubicBezTo>
                      <a:cubicBezTo>
                        <a:pt x="4286" y="571"/>
                        <a:pt x="4295" y="590"/>
                        <a:pt x="4320" y="609"/>
                      </a:cubicBezTo>
                      <a:cubicBezTo>
                        <a:pt x="4345" y="628"/>
                        <a:pt x="4372" y="652"/>
                        <a:pt x="4392" y="670"/>
                      </a:cubicBezTo>
                      <a:cubicBezTo>
                        <a:pt x="4407" y="687"/>
                        <a:pt x="4426" y="700"/>
                        <a:pt x="4440" y="718"/>
                      </a:cubicBezTo>
                      <a:cubicBezTo>
                        <a:pt x="4451" y="732"/>
                        <a:pt x="4453" y="753"/>
                        <a:pt x="4464" y="767"/>
                      </a:cubicBezTo>
                      <a:cubicBezTo>
                        <a:pt x="4492" y="800"/>
                        <a:pt x="4596" y="864"/>
                        <a:pt x="4632" y="889"/>
                      </a:cubicBezTo>
                      <a:cubicBezTo>
                        <a:pt x="4647" y="899"/>
                        <a:pt x="4664" y="906"/>
                        <a:pt x="4680" y="913"/>
                      </a:cubicBezTo>
                      <a:cubicBezTo>
                        <a:pt x="4692" y="918"/>
                        <a:pt x="4716" y="925"/>
                        <a:pt x="4716" y="925"/>
                      </a:cubicBezTo>
                    </a:path>
                  </a:pathLst>
                </a:cu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cxnSp>
          <p:nvCxnSpPr>
            <p:cNvPr id="89" name="Straight Connector 88">
              <a:extLst>
                <a:ext uri="{FF2B5EF4-FFF2-40B4-BE49-F238E27FC236}">
                  <a16:creationId xmlns:a16="http://schemas.microsoft.com/office/drawing/2014/main" id="{F003E857-CD9A-4B09-9BF9-C672421F71D6}"/>
                </a:ext>
              </a:extLst>
            </p:cNvPr>
            <p:cNvCxnSpPr/>
            <p:nvPr/>
          </p:nvCxnSpPr>
          <p:spPr bwMode="auto">
            <a:xfrm>
              <a:off x="908050" y="5321300"/>
              <a:ext cx="10642600" cy="0"/>
            </a:xfrm>
            <a:prstGeom prst="line">
              <a:avLst/>
            </a:prstGeom>
            <a:grpFill/>
            <a:ln w="19050" cap="flat" cmpd="sng" algn="ctr">
              <a:solidFill>
                <a:schemeClr val="tx1"/>
              </a:solidFill>
              <a:prstDash val="solid"/>
              <a:round/>
              <a:headEnd type="none" w="med" len="med"/>
              <a:tailEnd type="none" w="med" len="med"/>
            </a:ln>
            <a:effectLst/>
          </p:spPr>
        </p:cxnSp>
        <p:cxnSp>
          <p:nvCxnSpPr>
            <p:cNvPr id="90" name="Straight Connector 89">
              <a:extLst>
                <a:ext uri="{FF2B5EF4-FFF2-40B4-BE49-F238E27FC236}">
                  <a16:creationId xmlns:a16="http://schemas.microsoft.com/office/drawing/2014/main" id="{A3700D25-BD5E-462E-B246-311DD8424FC1}"/>
                </a:ext>
              </a:extLst>
            </p:cNvPr>
            <p:cNvCxnSpPr/>
            <p:nvPr/>
          </p:nvCxnSpPr>
          <p:spPr bwMode="auto">
            <a:xfrm>
              <a:off x="927100" y="4241800"/>
              <a:ext cx="10642600" cy="0"/>
            </a:xfrm>
            <a:prstGeom prst="line">
              <a:avLst/>
            </a:prstGeom>
            <a:grpFill/>
            <a:ln w="19050"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1BC51C02-6BF7-42A6-A579-B13358F7BBC3}"/>
                    </a:ext>
                  </a:extLst>
                </p:cNvPr>
                <p:cNvSpPr txBox="1"/>
                <p:nvPr/>
              </p:nvSpPr>
              <p:spPr>
                <a:xfrm>
                  <a:off x="136751" y="4284302"/>
                  <a:ext cx="943537" cy="1670369"/>
                </a:xfrm>
                <a:prstGeom prst="rect">
                  <a:avLst/>
                </a:prstGeom>
                <a:grp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𝑠</m:t>
                        </m:r>
                      </m:oMath>
                    </m:oMathPara>
                  </a14:m>
                  <a:endParaRPr lang="en-US" sz="2800" i="0" dirty="0"/>
                </a:p>
              </p:txBody>
            </p:sp>
          </mc:Choice>
          <mc:Fallback xmlns="">
            <p:sp>
              <p:nvSpPr>
                <p:cNvPr id="91" name="TextBox 90">
                  <a:extLst>
                    <a:ext uri="{FF2B5EF4-FFF2-40B4-BE49-F238E27FC236}">
                      <a16:creationId xmlns:a16="http://schemas.microsoft.com/office/drawing/2014/main" id="{1BC51C02-6BF7-42A6-A579-B13358F7BBC3}"/>
                    </a:ext>
                  </a:extLst>
                </p:cNvPr>
                <p:cNvSpPr txBox="1">
                  <a:spLocks noRot="1" noChangeAspect="1" noMove="1" noResize="1" noEditPoints="1" noAdjustHandles="1" noChangeArrowheads="1" noChangeShapeType="1" noTextEdit="1"/>
                </p:cNvSpPr>
                <p:nvPr/>
              </p:nvSpPr>
              <p:spPr>
                <a:xfrm>
                  <a:off x="136751" y="4284302"/>
                  <a:ext cx="943537" cy="167036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7BF69D6D-6D8E-4642-8B99-CC112C5DBDEF}"/>
                    </a:ext>
                  </a:extLst>
                </p:cNvPr>
                <p:cNvSpPr txBox="1"/>
                <p:nvPr/>
              </p:nvSpPr>
              <p:spPr>
                <a:xfrm>
                  <a:off x="43043" y="3126338"/>
                  <a:ext cx="1085150" cy="1893084"/>
                </a:xfrm>
                <a:prstGeom prst="rect">
                  <a:avLst/>
                </a:prstGeom>
                <a:grp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𝑆</m:t>
                        </m:r>
                      </m:oMath>
                    </m:oMathPara>
                  </a14:m>
                  <a:endParaRPr lang="en-US" sz="3200" i="0" dirty="0"/>
                </a:p>
              </p:txBody>
            </p:sp>
          </mc:Choice>
          <mc:Fallback xmlns="">
            <p:sp>
              <p:nvSpPr>
                <p:cNvPr id="92" name="TextBox 91">
                  <a:extLst>
                    <a:ext uri="{FF2B5EF4-FFF2-40B4-BE49-F238E27FC236}">
                      <a16:creationId xmlns:a16="http://schemas.microsoft.com/office/drawing/2014/main" id="{7BF69D6D-6D8E-4642-8B99-CC112C5DBDEF}"/>
                    </a:ext>
                  </a:extLst>
                </p:cNvPr>
                <p:cNvSpPr txBox="1">
                  <a:spLocks noRot="1" noChangeAspect="1" noMove="1" noResize="1" noEditPoints="1" noAdjustHandles="1" noChangeArrowheads="1" noChangeShapeType="1" noTextEdit="1"/>
                </p:cNvSpPr>
                <p:nvPr/>
              </p:nvSpPr>
              <p:spPr>
                <a:xfrm>
                  <a:off x="43043" y="3126338"/>
                  <a:ext cx="1085150" cy="1893084"/>
                </a:xfrm>
                <a:prstGeom prst="rect">
                  <a:avLst/>
                </a:prstGeom>
                <a:blipFill>
                  <a:blip r:embed="rId5"/>
                  <a:stretch>
                    <a:fillRect/>
                  </a:stretch>
                </a:blipFill>
              </p:spPr>
              <p:txBody>
                <a:bodyPr/>
                <a:lstStyle/>
                <a:p>
                  <a:r>
                    <a:rPr lang="en-US">
                      <a:noFill/>
                    </a:rPr>
                    <a:t> </a:t>
                  </a:r>
                </a:p>
              </p:txBody>
            </p:sp>
          </mc:Fallback>
        </mc:AlternateContent>
      </p:grpSp>
      <p:grpSp>
        <p:nvGrpSpPr>
          <p:cNvPr id="98" name="Group 97">
            <a:extLst>
              <a:ext uri="{FF2B5EF4-FFF2-40B4-BE49-F238E27FC236}">
                <a16:creationId xmlns:a16="http://schemas.microsoft.com/office/drawing/2014/main" id="{43EDB280-9D21-43BA-8906-C5311C4C2D64}"/>
              </a:ext>
            </a:extLst>
          </p:cNvPr>
          <p:cNvGrpSpPr/>
          <p:nvPr/>
        </p:nvGrpSpPr>
        <p:grpSpPr>
          <a:xfrm>
            <a:off x="2551237" y="3641185"/>
            <a:ext cx="5034932" cy="816821"/>
            <a:chOff x="43043" y="3126338"/>
            <a:chExt cx="11571107" cy="2955374"/>
          </a:xfrm>
          <a:noFill/>
        </p:grpSpPr>
        <p:grpSp>
          <p:nvGrpSpPr>
            <p:cNvPr id="99" name="Group 98">
              <a:extLst>
                <a:ext uri="{FF2B5EF4-FFF2-40B4-BE49-F238E27FC236}">
                  <a16:creationId xmlns:a16="http://schemas.microsoft.com/office/drawing/2014/main" id="{5E23A7C1-2E82-4909-A19E-FC5090C37FFA}"/>
                </a:ext>
              </a:extLst>
            </p:cNvPr>
            <p:cNvGrpSpPr/>
            <p:nvPr/>
          </p:nvGrpSpPr>
          <p:grpSpPr>
            <a:xfrm>
              <a:off x="914400" y="3594099"/>
              <a:ext cx="10699750" cy="2487613"/>
              <a:chOff x="914400" y="3594099"/>
              <a:chExt cx="10699750" cy="2487613"/>
            </a:xfrm>
            <a:grpFill/>
          </p:grpSpPr>
          <p:sp>
            <p:nvSpPr>
              <p:cNvPr id="104" name="Line 4">
                <a:extLst>
                  <a:ext uri="{FF2B5EF4-FFF2-40B4-BE49-F238E27FC236}">
                    <a16:creationId xmlns:a16="http://schemas.microsoft.com/office/drawing/2014/main" id="{A7BE8569-717F-4A0A-8A0D-FF134D3DE016}"/>
                  </a:ext>
                </a:extLst>
              </p:cNvPr>
              <p:cNvSpPr>
                <a:spLocks noChangeShapeType="1"/>
              </p:cNvSpPr>
              <p:nvPr/>
            </p:nvSpPr>
            <p:spPr bwMode="auto">
              <a:xfrm flipV="1">
                <a:off x="914400" y="3594099"/>
                <a:ext cx="0" cy="2487613"/>
              </a:xfrm>
              <a:prstGeom prst="line">
                <a:avLst/>
              </a:prstGeom>
              <a:grpFill/>
              <a:ln w="28575">
                <a:solidFill>
                  <a:schemeClr val="tx1"/>
                </a:solidFill>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 name="Line 5">
                <a:extLst>
                  <a:ext uri="{FF2B5EF4-FFF2-40B4-BE49-F238E27FC236}">
                    <a16:creationId xmlns:a16="http://schemas.microsoft.com/office/drawing/2014/main" id="{03FEB38D-F548-41F9-A84B-C28F4CDDDD38}"/>
                  </a:ext>
                </a:extLst>
              </p:cNvPr>
              <p:cNvSpPr>
                <a:spLocks noChangeShapeType="1"/>
              </p:cNvSpPr>
              <p:nvPr/>
            </p:nvSpPr>
            <p:spPr bwMode="auto">
              <a:xfrm>
                <a:off x="914400" y="6062663"/>
                <a:ext cx="10699750" cy="0"/>
              </a:xfrm>
              <a:prstGeom prst="line">
                <a:avLst/>
              </a:prstGeom>
              <a:grpFill/>
              <a:ln w="28575">
                <a:solidFill>
                  <a:schemeClr val="tx1"/>
                </a:solidFill>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6" name="Group 105">
                <a:extLst>
                  <a:ext uri="{FF2B5EF4-FFF2-40B4-BE49-F238E27FC236}">
                    <a16:creationId xmlns:a16="http://schemas.microsoft.com/office/drawing/2014/main" id="{DD69909E-49C6-46AD-8527-CD811BD1AC41}"/>
                  </a:ext>
                </a:extLst>
              </p:cNvPr>
              <p:cNvGrpSpPr/>
              <p:nvPr/>
            </p:nvGrpSpPr>
            <p:grpSpPr>
              <a:xfrm>
                <a:off x="952500" y="3876676"/>
                <a:ext cx="10399180" cy="2063513"/>
                <a:chOff x="933450" y="3254376"/>
                <a:chExt cx="10399180" cy="2063513"/>
              </a:xfrm>
              <a:grpFill/>
            </p:grpSpPr>
            <p:sp>
              <p:nvSpPr>
                <p:cNvPr id="107" name="Freeform 6">
                  <a:extLst>
                    <a:ext uri="{FF2B5EF4-FFF2-40B4-BE49-F238E27FC236}">
                      <a16:creationId xmlns:a16="http://schemas.microsoft.com/office/drawing/2014/main" id="{E2444889-6278-4B5F-80B8-7B56B9880F84}"/>
                    </a:ext>
                  </a:extLst>
                </p:cNvPr>
                <p:cNvSpPr>
                  <a:spLocks/>
                </p:cNvSpPr>
                <p:nvPr/>
              </p:nvSpPr>
              <p:spPr bwMode="auto">
                <a:xfrm>
                  <a:off x="933450" y="3254376"/>
                  <a:ext cx="5204642" cy="1666208"/>
                </a:xfrm>
                <a:custGeom>
                  <a:avLst/>
                  <a:gdLst>
                    <a:gd name="T0" fmla="*/ 0 w 4716"/>
                    <a:gd name="T1" fmla="*/ 773113 h 1778"/>
                    <a:gd name="T2" fmla="*/ 285750 w 4716"/>
                    <a:gd name="T3" fmla="*/ 1023938 h 1778"/>
                    <a:gd name="T4" fmla="*/ 323850 w 4716"/>
                    <a:gd name="T5" fmla="*/ 1101725 h 1778"/>
                    <a:gd name="T6" fmla="*/ 533400 w 4716"/>
                    <a:gd name="T7" fmla="*/ 1198563 h 1778"/>
                    <a:gd name="T8" fmla="*/ 704850 w 4716"/>
                    <a:gd name="T9" fmla="*/ 1392238 h 1778"/>
                    <a:gd name="T10" fmla="*/ 990600 w 4716"/>
                    <a:gd name="T11" fmla="*/ 1604963 h 1778"/>
                    <a:gd name="T12" fmla="*/ 1047750 w 4716"/>
                    <a:gd name="T13" fmla="*/ 1662113 h 1778"/>
                    <a:gd name="T14" fmla="*/ 1314450 w 4716"/>
                    <a:gd name="T15" fmla="*/ 1681163 h 1778"/>
                    <a:gd name="T16" fmla="*/ 1409700 w 4716"/>
                    <a:gd name="T17" fmla="*/ 1739900 h 1778"/>
                    <a:gd name="T18" fmla="*/ 1676400 w 4716"/>
                    <a:gd name="T19" fmla="*/ 1778000 h 1778"/>
                    <a:gd name="T20" fmla="*/ 2038350 w 4716"/>
                    <a:gd name="T21" fmla="*/ 1990725 h 1778"/>
                    <a:gd name="T22" fmla="*/ 2171700 w 4716"/>
                    <a:gd name="T23" fmla="*/ 2106613 h 1778"/>
                    <a:gd name="T24" fmla="*/ 2552700 w 4716"/>
                    <a:gd name="T25" fmla="*/ 2184400 h 1778"/>
                    <a:gd name="T26" fmla="*/ 2552700 w 4716"/>
                    <a:gd name="T27" fmla="*/ 0 h 1778"/>
                    <a:gd name="T28" fmla="*/ 2762250 w 4716"/>
                    <a:gd name="T29" fmla="*/ 57150 h 1778"/>
                    <a:gd name="T30" fmla="*/ 2990850 w 4716"/>
                    <a:gd name="T31" fmla="*/ 269875 h 1778"/>
                    <a:gd name="T32" fmla="*/ 3448050 w 4716"/>
                    <a:gd name="T33" fmla="*/ 347663 h 1778"/>
                    <a:gd name="T34" fmla="*/ 3829050 w 4716"/>
                    <a:gd name="T35" fmla="*/ 695325 h 1778"/>
                    <a:gd name="T36" fmla="*/ 3943350 w 4716"/>
                    <a:gd name="T37" fmla="*/ 1004888 h 1778"/>
                    <a:gd name="T38" fmla="*/ 4057650 w 4716"/>
                    <a:gd name="T39" fmla="*/ 1198563 h 1778"/>
                    <a:gd name="T40" fmla="*/ 4152900 w 4716"/>
                    <a:gd name="T41" fmla="*/ 1392238 h 1778"/>
                    <a:gd name="T42" fmla="*/ 4191000 w 4716"/>
                    <a:gd name="T43" fmla="*/ 1565275 h 1778"/>
                    <a:gd name="T44" fmla="*/ 4552950 w 4716"/>
                    <a:gd name="T45" fmla="*/ 1739900 h 1778"/>
                    <a:gd name="T46" fmla="*/ 4743450 w 4716"/>
                    <a:gd name="T47" fmla="*/ 2049463 h 1778"/>
                    <a:gd name="T48" fmla="*/ 4819650 w 4716"/>
                    <a:gd name="T49" fmla="*/ 2165350 h 1778"/>
                    <a:gd name="T50" fmla="*/ 4933950 w 4716"/>
                    <a:gd name="T51" fmla="*/ 2243138 h 1778"/>
                    <a:gd name="T52" fmla="*/ 5048250 w 4716"/>
                    <a:gd name="T53" fmla="*/ 2338388 h 1778"/>
                    <a:gd name="T54" fmla="*/ 5181600 w 4716"/>
                    <a:gd name="T55" fmla="*/ 2513013 h 1778"/>
                    <a:gd name="T56" fmla="*/ 5334000 w 4716"/>
                    <a:gd name="T57" fmla="*/ 2628900 h 1778"/>
                    <a:gd name="T58" fmla="*/ 5524500 w 4716"/>
                    <a:gd name="T59" fmla="*/ 2784475 h 1778"/>
                    <a:gd name="T60" fmla="*/ 5791200 w 4716"/>
                    <a:gd name="T61" fmla="*/ 2822575 h 1778"/>
                    <a:gd name="T62" fmla="*/ 5905500 w 4716"/>
                    <a:gd name="T63" fmla="*/ 2803525 h 1778"/>
                    <a:gd name="T64" fmla="*/ 5854700 w 4716"/>
                    <a:gd name="T65" fmla="*/ 630238 h 1778"/>
                    <a:gd name="T66" fmla="*/ 6159500 w 4716"/>
                    <a:gd name="T67" fmla="*/ 700088 h 1778"/>
                    <a:gd name="T68" fmla="*/ 6419850 w 4716"/>
                    <a:gd name="T69" fmla="*/ 795338 h 1778"/>
                    <a:gd name="T70" fmla="*/ 6731000 w 4716"/>
                    <a:gd name="T71" fmla="*/ 884238 h 1778"/>
                    <a:gd name="T72" fmla="*/ 6858000 w 4716"/>
                    <a:gd name="T73" fmla="*/ 966788 h 1778"/>
                    <a:gd name="T74" fmla="*/ 6972300 w 4716"/>
                    <a:gd name="T75" fmla="*/ 1063625 h 1778"/>
                    <a:gd name="T76" fmla="*/ 7048500 w 4716"/>
                    <a:gd name="T77" fmla="*/ 1139825 h 1778"/>
                    <a:gd name="T78" fmla="*/ 7086600 w 4716"/>
                    <a:gd name="T79" fmla="*/ 1217613 h 1778"/>
                    <a:gd name="T80" fmla="*/ 7353300 w 4716"/>
                    <a:gd name="T81" fmla="*/ 1411288 h 1778"/>
                    <a:gd name="T82" fmla="*/ 7429500 w 4716"/>
                    <a:gd name="T83" fmla="*/ 1449388 h 1778"/>
                    <a:gd name="T84" fmla="*/ 7486650 w 4716"/>
                    <a:gd name="T85" fmla="*/ 1468438 h 17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716" h="1778">
                      <a:moveTo>
                        <a:pt x="0" y="487"/>
                      </a:moveTo>
                      <a:cubicBezTo>
                        <a:pt x="61" y="539"/>
                        <a:pt x="134" y="579"/>
                        <a:pt x="180" y="645"/>
                      </a:cubicBezTo>
                      <a:cubicBezTo>
                        <a:pt x="190" y="660"/>
                        <a:pt x="193" y="680"/>
                        <a:pt x="204" y="694"/>
                      </a:cubicBezTo>
                      <a:cubicBezTo>
                        <a:pt x="237" y="734"/>
                        <a:pt x="296" y="722"/>
                        <a:pt x="336" y="755"/>
                      </a:cubicBezTo>
                      <a:cubicBezTo>
                        <a:pt x="495" y="885"/>
                        <a:pt x="344" y="775"/>
                        <a:pt x="444" y="877"/>
                      </a:cubicBezTo>
                      <a:cubicBezTo>
                        <a:pt x="498" y="931"/>
                        <a:pt x="563" y="967"/>
                        <a:pt x="624" y="1011"/>
                      </a:cubicBezTo>
                      <a:cubicBezTo>
                        <a:pt x="638" y="1021"/>
                        <a:pt x="643" y="1043"/>
                        <a:pt x="660" y="1047"/>
                      </a:cubicBezTo>
                      <a:cubicBezTo>
                        <a:pt x="715" y="1060"/>
                        <a:pt x="772" y="1055"/>
                        <a:pt x="828" y="1059"/>
                      </a:cubicBezTo>
                      <a:cubicBezTo>
                        <a:pt x="848" y="1071"/>
                        <a:pt x="865" y="1090"/>
                        <a:pt x="888" y="1096"/>
                      </a:cubicBezTo>
                      <a:cubicBezTo>
                        <a:pt x="943" y="1110"/>
                        <a:pt x="1056" y="1120"/>
                        <a:pt x="1056" y="1120"/>
                      </a:cubicBezTo>
                      <a:cubicBezTo>
                        <a:pt x="1141" y="1149"/>
                        <a:pt x="1216" y="1195"/>
                        <a:pt x="1284" y="1254"/>
                      </a:cubicBezTo>
                      <a:cubicBezTo>
                        <a:pt x="1325" y="1290"/>
                        <a:pt x="1324" y="1305"/>
                        <a:pt x="1368" y="1327"/>
                      </a:cubicBezTo>
                      <a:cubicBezTo>
                        <a:pt x="1449" y="1369"/>
                        <a:pt x="1517" y="1376"/>
                        <a:pt x="1608" y="1376"/>
                      </a:cubicBezTo>
                      <a:lnTo>
                        <a:pt x="1608" y="0"/>
                      </a:lnTo>
                      <a:lnTo>
                        <a:pt x="1740" y="36"/>
                      </a:lnTo>
                      <a:cubicBezTo>
                        <a:pt x="1788" y="81"/>
                        <a:pt x="1825" y="143"/>
                        <a:pt x="1884" y="170"/>
                      </a:cubicBezTo>
                      <a:cubicBezTo>
                        <a:pt x="1973" y="211"/>
                        <a:pt x="2077" y="200"/>
                        <a:pt x="2172" y="219"/>
                      </a:cubicBezTo>
                      <a:cubicBezTo>
                        <a:pt x="2260" y="278"/>
                        <a:pt x="2355" y="346"/>
                        <a:pt x="2412" y="438"/>
                      </a:cubicBezTo>
                      <a:cubicBezTo>
                        <a:pt x="2448" y="496"/>
                        <a:pt x="2461" y="570"/>
                        <a:pt x="2484" y="633"/>
                      </a:cubicBezTo>
                      <a:cubicBezTo>
                        <a:pt x="2500" y="676"/>
                        <a:pt x="2532" y="718"/>
                        <a:pt x="2556" y="755"/>
                      </a:cubicBezTo>
                      <a:cubicBezTo>
                        <a:pt x="2581" y="792"/>
                        <a:pt x="2616" y="877"/>
                        <a:pt x="2616" y="877"/>
                      </a:cubicBezTo>
                      <a:cubicBezTo>
                        <a:pt x="2618" y="889"/>
                        <a:pt x="2636" y="982"/>
                        <a:pt x="2640" y="986"/>
                      </a:cubicBezTo>
                      <a:cubicBezTo>
                        <a:pt x="2702" y="1042"/>
                        <a:pt x="2800" y="1050"/>
                        <a:pt x="2868" y="1096"/>
                      </a:cubicBezTo>
                      <a:cubicBezTo>
                        <a:pt x="2904" y="1168"/>
                        <a:pt x="2919" y="1244"/>
                        <a:pt x="2988" y="1291"/>
                      </a:cubicBezTo>
                      <a:cubicBezTo>
                        <a:pt x="3004" y="1315"/>
                        <a:pt x="3020" y="1339"/>
                        <a:pt x="3036" y="1364"/>
                      </a:cubicBezTo>
                      <a:cubicBezTo>
                        <a:pt x="3052" y="1388"/>
                        <a:pt x="3085" y="1395"/>
                        <a:pt x="3108" y="1413"/>
                      </a:cubicBezTo>
                      <a:cubicBezTo>
                        <a:pt x="3133" y="1432"/>
                        <a:pt x="3159" y="1450"/>
                        <a:pt x="3180" y="1473"/>
                      </a:cubicBezTo>
                      <a:cubicBezTo>
                        <a:pt x="3211" y="1507"/>
                        <a:pt x="3236" y="1547"/>
                        <a:pt x="3264" y="1583"/>
                      </a:cubicBezTo>
                      <a:cubicBezTo>
                        <a:pt x="3296" y="1625"/>
                        <a:pt x="3325" y="1627"/>
                        <a:pt x="3360" y="1656"/>
                      </a:cubicBezTo>
                      <a:cubicBezTo>
                        <a:pt x="3399" y="1690"/>
                        <a:pt x="3435" y="1727"/>
                        <a:pt x="3480" y="1754"/>
                      </a:cubicBezTo>
                      <a:cubicBezTo>
                        <a:pt x="3519" y="1776"/>
                        <a:pt x="3638" y="1777"/>
                        <a:pt x="3648" y="1778"/>
                      </a:cubicBezTo>
                      <a:cubicBezTo>
                        <a:pt x="3712" y="1765"/>
                        <a:pt x="3688" y="1766"/>
                        <a:pt x="3720" y="1766"/>
                      </a:cubicBezTo>
                      <a:lnTo>
                        <a:pt x="3688" y="397"/>
                      </a:lnTo>
                      <a:cubicBezTo>
                        <a:pt x="3799" y="419"/>
                        <a:pt x="3744" y="421"/>
                        <a:pt x="3880" y="441"/>
                      </a:cubicBezTo>
                      <a:cubicBezTo>
                        <a:pt x="3960" y="453"/>
                        <a:pt x="3976" y="469"/>
                        <a:pt x="4044" y="501"/>
                      </a:cubicBezTo>
                      <a:cubicBezTo>
                        <a:pt x="4168" y="517"/>
                        <a:pt x="4088" y="513"/>
                        <a:pt x="4240" y="557"/>
                      </a:cubicBezTo>
                      <a:cubicBezTo>
                        <a:pt x="4286" y="571"/>
                        <a:pt x="4295" y="590"/>
                        <a:pt x="4320" y="609"/>
                      </a:cubicBezTo>
                      <a:cubicBezTo>
                        <a:pt x="4345" y="628"/>
                        <a:pt x="4372" y="652"/>
                        <a:pt x="4392" y="670"/>
                      </a:cubicBezTo>
                      <a:cubicBezTo>
                        <a:pt x="4407" y="687"/>
                        <a:pt x="4426" y="700"/>
                        <a:pt x="4440" y="718"/>
                      </a:cubicBezTo>
                      <a:cubicBezTo>
                        <a:pt x="4451" y="732"/>
                        <a:pt x="4453" y="753"/>
                        <a:pt x="4464" y="767"/>
                      </a:cubicBezTo>
                      <a:cubicBezTo>
                        <a:pt x="4492" y="800"/>
                        <a:pt x="4596" y="864"/>
                        <a:pt x="4632" y="889"/>
                      </a:cubicBezTo>
                      <a:cubicBezTo>
                        <a:pt x="4647" y="899"/>
                        <a:pt x="4664" y="906"/>
                        <a:pt x="4680" y="913"/>
                      </a:cubicBezTo>
                      <a:cubicBezTo>
                        <a:pt x="4692" y="918"/>
                        <a:pt x="4716" y="925"/>
                        <a:pt x="4716" y="925"/>
                      </a:cubicBezTo>
                    </a:path>
                  </a:pathLst>
                </a:cu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 name="Freeform 6">
                  <a:extLst>
                    <a:ext uri="{FF2B5EF4-FFF2-40B4-BE49-F238E27FC236}">
                      <a16:creationId xmlns:a16="http://schemas.microsoft.com/office/drawing/2014/main" id="{4675BEE5-74E2-4CDD-A1AE-483FD3A6FEC3}"/>
                    </a:ext>
                  </a:extLst>
                </p:cNvPr>
                <p:cNvSpPr>
                  <a:spLocks/>
                </p:cNvSpPr>
                <p:nvPr/>
              </p:nvSpPr>
              <p:spPr bwMode="auto">
                <a:xfrm>
                  <a:off x="6127988" y="3651681"/>
                  <a:ext cx="5204642" cy="1666208"/>
                </a:xfrm>
                <a:custGeom>
                  <a:avLst/>
                  <a:gdLst>
                    <a:gd name="T0" fmla="*/ 0 w 4716"/>
                    <a:gd name="T1" fmla="*/ 773113 h 1778"/>
                    <a:gd name="T2" fmla="*/ 285750 w 4716"/>
                    <a:gd name="T3" fmla="*/ 1023938 h 1778"/>
                    <a:gd name="T4" fmla="*/ 323850 w 4716"/>
                    <a:gd name="T5" fmla="*/ 1101725 h 1778"/>
                    <a:gd name="T6" fmla="*/ 533400 w 4716"/>
                    <a:gd name="T7" fmla="*/ 1198563 h 1778"/>
                    <a:gd name="T8" fmla="*/ 704850 w 4716"/>
                    <a:gd name="T9" fmla="*/ 1392238 h 1778"/>
                    <a:gd name="T10" fmla="*/ 990600 w 4716"/>
                    <a:gd name="T11" fmla="*/ 1604963 h 1778"/>
                    <a:gd name="T12" fmla="*/ 1047750 w 4716"/>
                    <a:gd name="T13" fmla="*/ 1662113 h 1778"/>
                    <a:gd name="T14" fmla="*/ 1314450 w 4716"/>
                    <a:gd name="T15" fmla="*/ 1681163 h 1778"/>
                    <a:gd name="T16" fmla="*/ 1409700 w 4716"/>
                    <a:gd name="T17" fmla="*/ 1739900 h 1778"/>
                    <a:gd name="T18" fmla="*/ 1676400 w 4716"/>
                    <a:gd name="T19" fmla="*/ 1778000 h 1778"/>
                    <a:gd name="T20" fmla="*/ 2038350 w 4716"/>
                    <a:gd name="T21" fmla="*/ 1990725 h 1778"/>
                    <a:gd name="T22" fmla="*/ 2171700 w 4716"/>
                    <a:gd name="T23" fmla="*/ 2106613 h 1778"/>
                    <a:gd name="T24" fmla="*/ 2552700 w 4716"/>
                    <a:gd name="T25" fmla="*/ 2184400 h 1778"/>
                    <a:gd name="T26" fmla="*/ 2552700 w 4716"/>
                    <a:gd name="T27" fmla="*/ 0 h 1778"/>
                    <a:gd name="T28" fmla="*/ 2762250 w 4716"/>
                    <a:gd name="T29" fmla="*/ 57150 h 1778"/>
                    <a:gd name="T30" fmla="*/ 2990850 w 4716"/>
                    <a:gd name="T31" fmla="*/ 269875 h 1778"/>
                    <a:gd name="T32" fmla="*/ 3448050 w 4716"/>
                    <a:gd name="T33" fmla="*/ 347663 h 1778"/>
                    <a:gd name="T34" fmla="*/ 3829050 w 4716"/>
                    <a:gd name="T35" fmla="*/ 695325 h 1778"/>
                    <a:gd name="T36" fmla="*/ 3943350 w 4716"/>
                    <a:gd name="T37" fmla="*/ 1004888 h 1778"/>
                    <a:gd name="T38" fmla="*/ 4057650 w 4716"/>
                    <a:gd name="T39" fmla="*/ 1198563 h 1778"/>
                    <a:gd name="T40" fmla="*/ 4152900 w 4716"/>
                    <a:gd name="T41" fmla="*/ 1392238 h 1778"/>
                    <a:gd name="T42" fmla="*/ 4191000 w 4716"/>
                    <a:gd name="T43" fmla="*/ 1565275 h 1778"/>
                    <a:gd name="T44" fmla="*/ 4552950 w 4716"/>
                    <a:gd name="T45" fmla="*/ 1739900 h 1778"/>
                    <a:gd name="T46" fmla="*/ 4743450 w 4716"/>
                    <a:gd name="T47" fmla="*/ 2049463 h 1778"/>
                    <a:gd name="T48" fmla="*/ 4819650 w 4716"/>
                    <a:gd name="T49" fmla="*/ 2165350 h 1778"/>
                    <a:gd name="T50" fmla="*/ 4933950 w 4716"/>
                    <a:gd name="T51" fmla="*/ 2243138 h 1778"/>
                    <a:gd name="T52" fmla="*/ 5048250 w 4716"/>
                    <a:gd name="T53" fmla="*/ 2338388 h 1778"/>
                    <a:gd name="T54" fmla="*/ 5181600 w 4716"/>
                    <a:gd name="T55" fmla="*/ 2513013 h 1778"/>
                    <a:gd name="T56" fmla="*/ 5334000 w 4716"/>
                    <a:gd name="T57" fmla="*/ 2628900 h 1778"/>
                    <a:gd name="T58" fmla="*/ 5524500 w 4716"/>
                    <a:gd name="T59" fmla="*/ 2784475 h 1778"/>
                    <a:gd name="T60" fmla="*/ 5791200 w 4716"/>
                    <a:gd name="T61" fmla="*/ 2822575 h 1778"/>
                    <a:gd name="T62" fmla="*/ 5905500 w 4716"/>
                    <a:gd name="T63" fmla="*/ 2803525 h 1778"/>
                    <a:gd name="T64" fmla="*/ 5854700 w 4716"/>
                    <a:gd name="T65" fmla="*/ 630238 h 1778"/>
                    <a:gd name="T66" fmla="*/ 6159500 w 4716"/>
                    <a:gd name="T67" fmla="*/ 700088 h 1778"/>
                    <a:gd name="T68" fmla="*/ 6419850 w 4716"/>
                    <a:gd name="T69" fmla="*/ 795338 h 1778"/>
                    <a:gd name="T70" fmla="*/ 6731000 w 4716"/>
                    <a:gd name="T71" fmla="*/ 884238 h 1778"/>
                    <a:gd name="T72" fmla="*/ 6858000 w 4716"/>
                    <a:gd name="T73" fmla="*/ 966788 h 1778"/>
                    <a:gd name="T74" fmla="*/ 6972300 w 4716"/>
                    <a:gd name="T75" fmla="*/ 1063625 h 1778"/>
                    <a:gd name="T76" fmla="*/ 7048500 w 4716"/>
                    <a:gd name="T77" fmla="*/ 1139825 h 1778"/>
                    <a:gd name="T78" fmla="*/ 7086600 w 4716"/>
                    <a:gd name="T79" fmla="*/ 1217613 h 1778"/>
                    <a:gd name="T80" fmla="*/ 7353300 w 4716"/>
                    <a:gd name="T81" fmla="*/ 1411288 h 1778"/>
                    <a:gd name="T82" fmla="*/ 7429500 w 4716"/>
                    <a:gd name="T83" fmla="*/ 1449388 h 1778"/>
                    <a:gd name="T84" fmla="*/ 7486650 w 4716"/>
                    <a:gd name="T85" fmla="*/ 1468438 h 17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716" h="1778">
                      <a:moveTo>
                        <a:pt x="0" y="487"/>
                      </a:moveTo>
                      <a:cubicBezTo>
                        <a:pt x="61" y="539"/>
                        <a:pt x="134" y="579"/>
                        <a:pt x="180" y="645"/>
                      </a:cubicBezTo>
                      <a:cubicBezTo>
                        <a:pt x="190" y="660"/>
                        <a:pt x="193" y="680"/>
                        <a:pt x="204" y="694"/>
                      </a:cubicBezTo>
                      <a:cubicBezTo>
                        <a:pt x="237" y="734"/>
                        <a:pt x="296" y="722"/>
                        <a:pt x="336" y="755"/>
                      </a:cubicBezTo>
                      <a:cubicBezTo>
                        <a:pt x="495" y="885"/>
                        <a:pt x="344" y="775"/>
                        <a:pt x="444" y="877"/>
                      </a:cubicBezTo>
                      <a:cubicBezTo>
                        <a:pt x="498" y="931"/>
                        <a:pt x="563" y="967"/>
                        <a:pt x="624" y="1011"/>
                      </a:cubicBezTo>
                      <a:cubicBezTo>
                        <a:pt x="638" y="1021"/>
                        <a:pt x="643" y="1043"/>
                        <a:pt x="660" y="1047"/>
                      </a:cubicBezTo>
                      <a:cubicBezTo>
                        <a:pt x="715" y="1060"/>
                        <a:pt x="772" y="1055"/>
                        <a:pt x="828" y="1059"/>
                      </a:cubicBezTo>
                      <a:cubicBezTo>
                        <a:pt x="848" y="1071"/>
                        <a:pt x="865" y="1090"/>
                        <a:pt x="888" y="1096"/>
                      </a:cubicBezTo>
                      <a:cubicBezTo>
                        <a:pt x="943" y="1110"/>
                        <a:pt x="1056" y="1120"/>
                        <a:pt x="1056" y="1120"/>
                      </a:cubicBezTo>
                      <a:cubicBezTo>
                        <a:pt x="1141" y="1149"/>
                        <a:pt x="1216" y="1195"/>
                        <a:pt x="1284" y="1254"/>
                      </a:cubicBezTo>
                      <a:cubicBezTo>
                        <a:pt x="1325" y="1290"/>
                        <a:pt x="1324" y="1305"/>
                        <a:pt x="1368" y="1327"/>
                      </a:cubicBezTo>
                      <a:cubicBezTo>
                        <a:pt x="1449" y="1369"/>
                        <a:pt x="1517" y="1376"/>
                        <a:pt x="1608" y="1376"/>
                      </a:cubicBezTo>
                      <a:lnTo>
                        <a:pt x="1608" y="0"/>
                      </a:lnTo>
                      <a:lnTo>
                        <a:pt x="1740" y="36"/>
                      </a:lnTo>
                      <a:cubicBezTo>
                        <a:pt x="1788" y="81"/>
                        <a:pt x="1825" y="143"/>
                        <a:pt x="1884" y="170"/>
                      </a:cubicBezTo>
                      <a:cubicBezTo>
                        <a:pt x="1973" y="211"/>
                        <a:pt x="2077" y="200"/>
                        <a:pt x="2172" y="219"/>
                      </a:cubicBezTo>
                      <a:cubicBezTo>
                        <a:pt x="2260" y="278"/>
                        <a:pt x="2355" y="346"/>
                        <a:pt x="2412" y="438"/>
                      </a:cubicBezTo>
                      <a:cubicBezTo>
                        <a:pt x="2448" y="496"/>
                        <a:pt x="2461" y="570"/>
                        <a:pt x="2484" y="633"/>
                      </a:cubicBezTo>
                      <a:cubicBezTo>
                        <a:pt x="2500" y="676"/>
                        <a:pt x="2532" y="718"/>
                        <a:pt x="2556" y="755"/>
                      </a:cubicBezTo>
                      <a:cubicBezTo>
                        <a:pt x="2581" y="792"/>
                        <a:pt x="2616" y="877"/>
                        <a:pt x="2616" y="877"/>
                      </a:cubicBezTo>
                      <a:cubicBezTo>
                        <a:pt x="2618" y="889"/>
                        <a:pt x="2636" y="982"/>
                        <a:pt x="2640" y="986"/>
                      </a:cubicBezTo>
                      <a:cubicBezTo>
                        <a:pt x="2702" y="1042"/>
                        <a:pt x="2800" y="1050"/>
                        <a:pt x="2868" y="1096"/>
                      </a:cubicBezTo>
                      <a:cubicBezTo>
                        <a:pt x="2904" y="1168"/>
                        <a:pt x="2919" y="1244"/>
                        <a:pt x="2988" y="1291"/>
                      </a:cubicBezTo>
                      <a:cubicBezTo>
                        <a:pt x="3004" y="1315"/>
                        <a:pt x="3020" y="1339"/>
                        <a:pt x="3036" y="1364"/>
                      </a:cubicBezTo>
                      <a:cubicBezTo>
                        <a:pt x="3052" y="1388"/>
                        <a:pt x="3085" y="1395"/>
                        <a:pt x="3108" y="1413"/>
                      </a:cubicBezTo>
                      <a:cubicBezTo>
                        <a:pt x="3133" y="1432"/>
                        <a:pt x="3159" y="1450"/>
                        <a:pt x="3180" y="1473"/>
                      </a:cubicBezTo>
                      <a:cubicBezTo>
                        <a:pt x="3211" y="1507"/>
                        <a:pt x="3236" y="1547"/>
                        <a:pt x="3264" y="1583"/>
                      </a:cubicBezTo>
                      <a:cubicBezTo>
                        <a:pt x="3296" y="1625"/>
                        <a:pt x="3325" y="1627"/>
                        <a:pt x="3360" y="1656"/>
                      </a:cubicBezTo>
                      <a:cubicBezTo>
                        <a:pt x="3399" y="1690"/>
                        <a:pt x="3435" y="1727"/>
                        <a:pt x="3480" y="1754"/>
                      </a:cubicBezTo>
                      <a:cubicBezTo>
                        <a:pt x="3519" y="1776"/>
                        <a:pt x="3638" y="1777"/>
                        <a:pt x="3648" y="1778"/>
                      </a:cubicBezTo>
                      <a:cubicBezTo>
                        <a:pt x="3712" y="1765"/>
                        <a:pt x="3688" y="1766"/>
                        <a:pt x="3720" y="1766"/>
                      </a:cubicBezTo>
                      <a:lnTo>
                        <a:pt x="3688" y="397"/>
                      </a:lnTo>
                      <a:cubicBezTo>
                        <a:pt x="3799" y="419"/>
                        <a:pt x="3744" y="421"/>
                        <a:pt x="3880" y="441"/>
                      </a:cubicBezTo>
                      <a:cubicBezTo>
                        <a:pt x="3960" y="453"/>
                        <a:pt x="3976" y="469"/>
                        <a:pt x="4044" y="501"/>
                      </a:cubicBezTo>
                      <a:cubicBezTo>
                        <a:pt x="4168" y="517"/>
                        <a:pt x="4088" y="513"/>
                        <a:pt x="4240" y="557"/>
                      </a:cubicBezTo>
                      <a:cubicBezTo>
                        <a:pt x="4286" y="571"/>
                        <a:pt x="4295" y="590"/>
                        <a:pt x="4320" y="609"/>
                      </a:cubicBezTo>
                      <a:cubicBezTo>
                        <a:pt x="4345" y="628"/>
                        <a:pt x="4372" y="652"/>
                        <a:pt x="4392" y="670"/>
                      </a:cubicBezTo>
                      <a:cubicBezTo>
                        <a:pt x="4407" y="687"/>
                        <a:pt x="4426" y="700"/>
                        <a:pt x="4440" y="718"/>
                      </a:cubicBezTo>
                      <a:cubicBezTo>
                        <a:pt x="4451" y="732"/>
                        <a:pt x="4453" y="753"/>
                        <a:pt x="4464" y="767"/>
                      </a:cubicBezTo>
                      <a:cubicBezTo>
                        <a:pt x="4492" y="800"/>
                        <a:pt x="4596" y="864"/>
                        <a:pt x="4632" y="889"/>
                      </a:cubicBezTo>
                      <a:cubicBezTo>
                        <a:pt x="4647" y="899"/>
                        <a:pt x="4664" y="906"/>
                        <a:pt x="4680" y="913"/>
                      </a:cubicBezTo>
                      <a:cubicBezTo>
                        <a:pt x="4692" y="918"/>
                        <a:pt x="4716" y="925"/>
                        <a:pt x="4716" y="925"/>
                      </a:cubicBezTo>
                    </a:path>
                  </a:pathLst>
                </a:cu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cxnSp>
          <p:nvCxnSpPr>
            <p:cNvPr id="100" name="Straight Connector 99">
              <a:extLst>
                <a:ext uri="{FF2B5EF4-FFF2-40B4-BE49-F238E27FC236}">
                  <a16:creationId xmlns:a16="http://schemas.microsoft.com/office/drawing/2014/main" id="{07601EC4-DFF5-428D-BA0A-90F5802BD0E0}"/>
                </a:ext>
              </a:extLst>
            </p:cNvPr>
            <p:cNvCxnSpPr/>
            <p:nvPr/>
          </p:nvCxnSpPr>
          <p:spPr bwMode="auto">
            <a:xfrm>
              <a:off x="908050" y="5321300"/>
              <a:ext cx="10642600" cy="0"/>
            </a:xfrm>
            <a:prstGeom prst="line">
              <a:avLst/>
            </a:prstGeom>
            <a:grpFill/>
            <a:ln w="19050" cap="flat" cmpd="sng" algn="ctr">
              <a:solidFill>
                <a:schemeClr val="tx1"/>
              </a:solidFill>
              <a:prstDash val="solid"/>
              <a:round/>
              <a:headEnd type="none" w="med" len="med"/>
              <a:tailEnd type="none" w="med" len="med"/>
            </a:ln>
            <a:effectLst/>
          </p:spPr>
        </p:cxnSp>
        <p:cxnSp>
          <p:nvCxnSpPr>
            <p:cNvPr id="101" name="Straight Connector 100">
              <a:extLst>
                <a:ext uri="{FF2B5EF4-FFF2-40B4-BE49-F238E27FC236}">
                  <a16:creationId xmlns:a16="http://schemas.microsoft.com/office/drawing/2014/main" id="{DC0D1198-1FA1-4F65-A9AA-26CDD0EA720B}"/>
                </a:ext>
              </a:extLst>
            </p:cNvPr>
            <p:cNvCxnSpPr/>
            <p:nvPr/>
          </p:nvCxnSpPr>
          <p:spPr bwMode="auto">
            <a:xfrm>
              <a:off x="927100" y="4241800"/>
              <a:ext cx="10642600" cy="0"/>
            </a:xfrm>
            <a:prstGeom prst="line">
              <a:avLst/>
            </a:prstGeom>
            <a:grpFill/>
            <a:ln w="19050"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3B882764-0A40-432B-B458-A5F1806619BD}"/>
                    </a:ext>
                  </a:extLst>
                </p:cNvPr>
                <p:cNvSpPr txBox="1"/>
                <p:nvPr/>
              </p:nvSpPr>
              <p:spPr>
                <a:xfrm>
                  <a:off x="136751" y="4284302"/>
                  <a:ext cx="943537" cy="1670369"/>
                </a:xfrm>
                <a:prstGeom prst="rect">
                  <a:avLst/>
                </a:prstGeom>
                <a:grp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𝑠</m:t>
                        </m:r>
                      </m:oMath>
                    </m:oMathPara>
                  </a14:m>
                  <a:endParaRPr lang="en-US" sz="2800" i="0" dirty="0"/>
                </a:p>
              </p:txBody>
            </p:sp>
          </mc:Choice>
          <mc:Fallback xmlns="">
            <p:sp>
              <p:nvSpPr>
                <p:cNvPr id="102" name="TextBox 101">
                  <a:extLst>
                    <a:ext uri="{FF2B5EF4-FFF2-40B4-BE49-F238E27FC236}">
                      <a16:creationId xmlns:a16="http://schemas.microsoft.com/office/drawing/2014/main" id="{3B882764-0A40-432B-B458-A5F1806619BD}"/>
                    </a:ext>
                  </a:extLst>
                </p:cNvPr>
                <p:cNvSpPr txBox="1">
                  <a:spLocks noRot="1" noChangeAspect="1" noMove="1" noResize="1" noEditPoints="1" noAdjustHandles="1" noChangeArrowheads="1" noChangeShapeType="1" noTextEdit="1"/>
                </p:cNvSpPr>
                <p:nvPr/>
              </p:nvSpPr>
              <p:spPr>
                <a:xfrm>
                  <a:off x="136751" y="4284302"/>
                  <a:ext cx="943537" cy="167036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9B31369C-157B-4C11-B87A-622F9C294A19}"/>
                    </a:ext>
                  </a:extLst>
                </p:cNvPr>
                <p:cNvSpPr txBox="1"/>
                <p:nvPr/>
              </p:nvSpPr>
              <p:spPr>
                <a:xfrm>
                  <a:off x="43043" y="3126338"/>
                  <a:ext cx="1085150" cy="1893084"/>
                </a:xfrm>
                <a:prstGeom prst="rect">
                  <a:avLst/>
                </a:prstGeom>
                <a:grp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𝑆</m:t>
                        </m:r>
                      </m:oMath>
                    </m:oMathPara>
                  </a14:m>
                  <a:endParaRPr lang="en-US" sz="3200" i="0" dirty="0"/>
                </a:p>
              </p:txBody>
            </p:sp>
          </mc:Choice>
          <mc:Fallback xmlns="">
            <p:sp>
              <p:nvSpPr>
                <p:cNvPr id="103" name="TextBox 102">
                  <a:extLst>
                    <a:ext uri="{FF2B5EF4-FFF2-40B4-BE49-F238E27FC236}">
                      <a16:creationId xmlns:a16="http://schemas.microsoft.com/office/drawing/2014/main" id="{9B31369C-157B-4C11-B87A-622F9C294A19}"/>
                    </a:ext>
                  </a:extLst>
                </p:cNvPr>
                <p:cNvSpPr txBox="1">
                  <a:spLocks noRot="1" noChangeAspect="1" noMove="1" noResize="1" noEditPoints="1" noAdjustHandles="1" noChangeArrowheads="1" noChangeShapeType="1" noTextEdit="1"/>
                </p:cNvSpPr>
                <p:nvPr/>
              </p:nvSpPr>
              <p:spPr>
                <a:xfrm>
                  <a:off x="43043" y="3126338"/>
                  <a:ext cx="1085150" cy="1893084"/>
                </a:xfrm>
                <a:prstGeom prst="rect">
                  <a:avLst/>
                </a:prstGeom>
                <a:blipFill>
                  <a:blip r:embed="rId7"/>
                  <a:stretch>
                    <a:fillRect/>
                  </a:stretch>
                </a:blipFill>
              </p:spPr>
              <p:txBody>
                <a:bodyPr/>
                <a:lstStyle/>
                <a:p>
                  <a:r>
                    <a:rPr lang="en-US">
                      <a:noFill/>
                    </a:rPr>
                    <a:t> </a:t>
                  </a:r>
                </a:p>
              </p:txBody>
            </p:sp>
          </mc:Fallback>
        </mc:AlternateContent>
      </p:grpSp>
      <p:grpSp>
        <p:nvGrpSpPr>
          <p:cNvPr id="109" name="Group 108">
            <a:extLst>
              <a:ext uri="{FF2B5EF4-FFF2-40B4-BE49-F238E27FC236}">
                <a16:creationId xmlns:a16="http://schemas.microsoft.com/office/drawing/2014/main" id="{D9318B65-0FD4-4FCF-BFD0-5D5B2FDB34C0}"/>
              </a:ext>
            </a:extLst>
          </p:cNvPr>
          <p:cNvGrpSpPr/>
          <p:nvPr/>
        </p:nvGrpSpPr>
        <p:grpSpPr>
          <a:xfrm>
            <a:off x="2557587" y="4523835"/>
            <a:ext cx="5034932" cy="816821"/>
            <a:chOff x="43043" y="3126338"/>
            <a:chExt cx="11571107" cy="2955374"/>
          </a:xfrm>
          <a:noFill/>
        </p:grpSpPr>
        <p:grpSp>
          <p:nvGrpSpPr>
            <p:cNvPr id="110" name="Group 109">
              <a:extLst>
                <a:ext uri="{FF2B5EF4-FFF2-40B4-BE49-F238E27FC236}">
                  <a16:creationId xmlns:a16="http://schemas.microsoft.com/office/drawing/2014/main" id="{17583928-427C-4FED-8C84-7BB917AB0FE0}"/>
                </a:ext>
              </a:extLst>
            </p:cNvPr>
            <p:cNvGrpSpPr/>
            <p:nvPr/>
          </p:nvGrpSpPr>
          <p:grpSpPr>
            <a:xfrm>
              <a:off x="914400" y="3594099"/>
              <a:ext cx="10699750" cy="2487613"/>
              <a:chOff x="914400" y="3594099"/>
              <a:chExt cx="10699750" cy="2487613"/>
            </a:xfrm>
            <a:grpFill/>
          </p:grpSpPr>
          <p:sp>
            <p:nvSpPr>
              <p:cNvPr id="115" name="Line 4">
                <a:extLst>
                  <a:ext uri="{FF2B5EF4-FFF2-40B4-BE49-F238E27FC236}">
                    <a16:creationId xmlns:a16="http://schemas.microsoft.com/office/drawing/2014/main" id="{948FF4FB-AFED-4776-88D5-B5A2E7244D00}"/>
                  </a:ext>
                </a:extLst>
              </p:cNvPr>
              <p:cNvSpPr>
                <a:spLocks noChangeShapeType="1"/>
              </p:cNvSpPr>
              <p:nvPr/>
            </p:nvSpPr>
            <p:spPr bwMode="auto">
              <a:xfrm flipV="1">
                <a:off x="914400" y="3594099"/>
                <a:ext cx="0" cy="2487613"/>
              </a:xfrm>
              <a:prstGeom prst="line">
                <a:avLst/>
              </a:prstGeom>
              <a:grpFill/>
              <a:ln w="28575">
                <a:solidFill>
                  <a:schemeClr val="tx1"/>
                </a:solidFill>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 name="Line 5">
                <a:extLst>
                  <a:ext uri="{FF2B5EF4-FFF2-40B4-BE49-F238E27FC236}">
                    <a16:creationId xmlns:a16="http://schemas.microsoft.com/office/drawing/2014/main" id="{D024E995-4971-456C-AC27-24EA8ED471B7}"/>
                  </a:ext>
                </a:extLst>
              </p:cNvPr>
              <p:cNvSpPr>
                <a:spLocks noChangeShapeType="1"/>
              </p:cNvSpPr>
              <p:nvPr/>
            </p:nvSpPr>
            <p:spPr bwMode="auto">
              <a:xfrm>
                <a:off x="914400" y="6062663"/>
                <a:ext cx="10699750" cy="0"/>
              </a:xfrm>
              <a:prstGeom prst="line">
                <a:avLst/>
              </a:prstGeom>
              <a:grpFill/>
              <a:ln w="28575">
                <a:solidFill>
                  <a:schemeClr val="tx1"/>
                </a:solidFill>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7" name="Group 116">
                <a:extLst>
                  <a:ext uri="{FF2B5EF4-FFF2-40B4-BE49-F238E27FC236}">
                    <a16:creationId xmlns:a16="http://schemas.microsoft.com/office/drawing/2014/main" id="{8DC7FE72-79BC-4FF9-AE04-CC4573335EF2}"/>
                  </a:ext>
                </a:extLst>
              </p:cNvPr>
              <p:cNvGrpSpPr/>
              <p:nvPr/>
            </p:nvGrpSpPr>
            <p:grpSpPr>
              <a:xfrm>
                <a:off x="952500" y="3876676"/>
                <a:ext cx="10399180" cy="2063513"/>
                <a:chOff x="933450" y="3254376"/>
                <a:chExt cx="10399180" cy="2063513"/>
              </a:xfrm>
              <a:grpFill/>
            </p:grpSpPr>
            <p:sp>
              <p:nvSpPr>
                <p:cNvPr id="118" name="Freeform 6">
                  <a:extLst>
                    <a:ext uri="{FF2B5EF4-FFF2-40B4-BE49-F238E27FC236}">
                      <a16:creationId xmlns:a16="http://schemas.microsoft.com/office/drawing/2014/main" id="{127A2EF3-0EE8-4DF1-AFA5-1CD73BF32B62}"/>
                    </a:ext>
                  </a:extLst>
                </p:cNvPr>
                <p:cNvSpPr>
                  <a:spLocks/>
                </p:cNvSpPr>
                <p:nvPr/>
              </p:nvSpPr>
              <p:spPr bwMode="auto">
                <a:xfrm>
                  <a:off x="933450" y="3254376"/>
                  <a:ext cx="5204642" cy="1666208"/>
                </a:xfrm>
                <a:custGeom>
                  <a:avLst/>
                  <a:gdLst>
                    <a:gd name="T0" fmla="*/ 0 w 4716"/>
                    <a:gd name="T1" fmla="*/ 773113 h 1778"/>
                    <a:gd name="T2" fmla="*/ 285750 w 4716"/>
                    <a:gd name="T3" fmla="*/ 1023938 h 1778"/>
                    <a:gd name="T4" fmla="*/ 323850 w 4716"/>
                    <a:gd name="T5" fmla="*/ 1101725 h 1778"/>
                    <a:gd name="T6" fmla="*/ 533400 w 4716"/>
                    <a:gd name="T7" fmla="*/ 1198563 h 1778"/>
                    <a:gd name="T8" fmla="*/ 704850 w 4716"/>
                    <a:gd name="T9" fmla="*/ 1392238 h 1778"/>
                    <a:gd name="T10" fmla="*/ 990600 w 4716"/>
                    <a:gd name="T11" fmla="*/ 1604963 h 1778"/>
                    <a:gd name="T12" fmla="*/ 1047750 w 4716"/>
                    <a:gd name="T13" fmla="*/ 1662113 h 1778"/>
                    <a:gd name="T14" fmla="*/ 1314450 w 4716"/>
                    <a:gd name="T15" fmla="*/ 1681163 h 1778"/>
                    <a:gd name="T16" fmla="*/ 1409700 w 4716"/>
                    <a:gd name="T17" fmla="*/ 1739900 h 1778"/>
                    <a:gd name="T18" fmla="*/ 1676400 w 4716"/>
                    <a:gd name="T19" fmla="*/ 1778000 h 1778"/>
                    <a:gd name="T20" fmla="*/ 2038350 w 4716"/>
                    <a:gd name="T21" fmla="*/ 1990725 h 1778"/>
                    <a:gd name="T22" fmla="*/ 2171700 w 4716"/>
                    <a:gd name="T23" fmla="*/ 2106613 h 1778"/>
                    <a:gd name="T24" fmla="*/ 2552700 w 4716"/>
                    <a:gd name="T25" fmla="*/ 2184400 h 1778"/>
                    <a:gd name="T26" fmla="*/ 2552700 w 4716"/>
                    <a:gd name="T27" fmla="*/ 0 h 1778"/>
                    <a:gd name="T28" fmla="*/ 2762250 w 4716"/>
                    <a:gd name="T29" fmla="*/ 57150 h 1778"/>
                    <a:gd name="T30" fmla="*/ 2990850 w 4716"/>
                    <a:gd name="T31" fmla="*/ 269875 h 1778"/>
                    <a:gd name="T32" fmla="*/ 3448050 w 4716"/>
                    <a:gd name="T33" fmla="*/ 347663 h 1778"/>
                    <a:gd name="T34" fmla="*/ 3829050 w 4716"/>
                    <a:gd name="T35" fmla="*/ 695325 h 1778"/>
                    <a:gd name="T36" fmla="*/ 3943350 w 4716"/>
                    <a:gd name="T37" fmla="*/ 1004888 h 1778"/>
                    <a:gd name="T38" fmla="*/ 4057650 w 4716"/>
                    <a:gd name="T39" fmla="*/ 1198563 h 1778"/>
                    <a:gd name="T40" fmla="*/ 4152900 w 4716"/>
                    <a:gd name="T41" fmla="*/ 1392238 h 1778"/>
                    <a:gd name="T42" fmla="*/ 4191000 w 4716"/>
                    <a:gd name="T43" fmla="*/ 1565275 h 1778"/>
                    <a:gd name="T44" fmla="*/ 4552950 w 4716"/>
                    <a:gd name="T45" fmla="*/ 1739900 h 1778"/>
                    <a:gd name="T46" fmla="*/ 4743450 w 4716"/>
                    <a:gd name="T47" fmla="*/ 2049463 h 1778"/>
                    <a:gd name="T48" fmla="*/ 4819650 w 4716"/>
                    <a:gd name="T49" fmla="*/ 2165350 h 1778"/>
                    <a:gd name="T50" fmla="*/ 4933950 w 4716"/>
                    <a:gd name="T51" fmla="*/ 2243138 h 1778"/>
                    <a:gd name="T52" fmla="*/ 5048250 w 4716"/>
                    <a:gd name="T53" fmla="*/ 2338388 h 1778"/>
                    <a:gd name="T54" fmla="*/ 5181600 w 4716"/>
                    <a:gd name="T55" fmla="*/ 2513013 h 1778"/>
                    <a:gd name="T56" fmla="*/ 5334000 w 4716"/>
                    <a:gd name="T57" fmla="*/ 2628900 h 1778"/>
                    <a:gd name="T58" fmla="*/ 5524500 w 4716"/>
                    <a:gd name="T59" fmla="*/ 2784475 h 1778"/>
                    <a:gd name="T60" fmla="*/ 5791200 w 4716"/>
                    <a:gd name="T61" fmla="*/ 2822575 h 1778"/>
                    <a:gd name="T62" fmla="*/ 5905500 w 4716"/>
                    <a:gd name="T63" fmla="*/ 2803525 h 1778"/>
                    <a:gd name="T64" fmla="*/ 5854700 w 4716"/>
                    <a:gd name="T65" fmla="*/ 630238 h 1778"/>
                    <a:gd name="T66" fmla="*/ 6159500 w 4716"/>
                    <a:gd name="T67" fmla="*/ 700088 h 1778"/>
                    <a:gd name="T68" fmla="*/ 6419850 w 4716"/>
                    <a:gd name="T69" fmla="*/ 795338 h 1778"/>
                    <a:gd name="T70" fmla="*/ 6731000 w 4716"/>
                    <a:gd name="T71" fmla="*/ 884238 h 1778"/>
                    <a:gd name="T72" fmla="*/ 6858000 w 4716"/>
                    <a:gd name="T73" fmla="*/ 966788 h 1778"/>
                    <a:gd name="T74" fmla="*/ 6972300 w 4716"/>
                    <a:gd name="T75" fmla="*/ 1063625 h 1778"/>
                    <a:gd name="T76" fmla="*/ 7048500 w 4716"/>
                    <a:gd name="T77" fmla="*/ 1139825 h 1778"/>
                    <a:gd name="T78" fmla="*/ 7086600 w 4716"/>
                    <a:gd name="T79" fmla="*/ 1217613 h 1778"/>
                    <a:gd name="T80" fmla="*/ 7353300 w 4716"/>
                    <a:gd name="T81" fmla="*/ 1411288 h 1778"/>
                    <a:gd name="T82" fmla="*/ 7429500 w 4716"/>
                    <a:gd name="T83" fmla="*/ 1449388 h 1778"/>
                    <a:gd name="T84" fmla="*/ 7486650 w 4716"/>
                    <a:gd name="T85" fmla="*/ 1468438 h 17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716" h="1778">
                      <a:moveTo>
                        <a:pt x="0" y="487"/>
                      </a:moveTo>
                      <a:cubicBezTo>
                        <a:pt x="61" y="539"/>
                        <a:pt x="134" y="579"/>
                        <a:pt x="180" y="645"/>
                      </a:cubicBezTo>
                      <a:cubicBezTo>
                        <a:pt x="190" y="660"/>
                        <a:pt x="193" y="680"/>
                        <a:pt x="204" y="694"/>
                      </a:cubicBezTo>
                      <a:cubicBezTo>
                        <a:pt x="237" y="734"/>
                        <a:pt x="296" y="722"/>
                        <a:pt x="336" y="755"/>
                      </a:cubicBezTo>
                      <a:cubicBezTo>
                        <a:pt x="495" y="885"/>
                        <a:pt x="344" y="775"/>
                        <a:pt x="444" y="877"/>
                      </a:cubicBezTo>
                      <a:cubicBezTo>
                        <a:pt x="498" y="931"/>
                        <a:pt x="563" y="967"/>
                        <a:pt x="624" y="1011"/>
                      </a:cubicBezTo>
                      <a:cubicBezTo>
                        <a:pt x="638" y="1021"/>
                        <a:pt x="643" y="1043"/>
                        <a:pt x="660" y="1047"/>
                      </a:cubicBezTo>
                      <a:cubicBezTo>
                        <a:pt x="715" y="1060"/>
                        <a:pt x="772" y="1055"/>
                        <a:pt x="828" y="1059"/>
                      </a:cubicBezTo>
                      <a:cubicBezTo>
                        <a:pt x="848" y="1071"/>
                        <a:pt x="865" y="1090"/>
                        <a:pt x="888" y="1096"/>
                      </a:cubicBezTo>
                      <a:cubicBezTo>
                        <a:pt x="943" y="1110"/>
                        <a:pt x="1056" y="1120"/>
                        <a:pt x="1056" y="1120"/>
                      </a:cubicBezTo>
                      <a:cubicBezTo>
                        <a:pt x="1141" y="1149"/>
                        <a:pt x="1216" y="1195"/>
                        <a:pt x="1284" y="1254"/>
                      </a:cubicBezTo>
                      <a:cubicBezTo>
                        <a:pt x="1325" y="1290"/>
                        <a:pt x="1324" y="1305"/>
                        <a:pt x="1368" y="1327"/>
                      </a:cubicBezTo>
                      <a:cubicBezTo>
                        <a:pt x="1449" y="1369"/>
                        <a:pt x="1517" y="1376"/>
                        <a:pt x="1608" y="1376"/>
                      </a:cubicBezTo>
                      <a:lnTo>
                        <a:pt x="1608" y="0"/>
                      </a:lnTo>
                      <a:lnTo>
                        <a:pt x="1740" y="36"/>
                      </a:lnTo>
                      <a:cubicBezTo>
                        <a:pt x="1788" y="81"/>
                        <a:pt x="1825" y="143"/>
                        <a:pt x="1884" y="170"/>
                      </a:cubicBezTo>
                      <a:cubicBezTo>
                        <a:pt x="1973" y="211"/>
                        <a:pt x="2077" y="200"/>
                        <a:pt x="2172" y="219"/>
                      </a:cubicBezTo>
                      <a:cubicBezTo>
                        <a:pt x="2260" y="278"/>
                        <a:pt x="2355" y="346"/>
                        <a:pt x="2412" y="438"/>
                      </a:cubicBezTo>
                      <a:cubicBezTo>
                        <a:pt x="2448" y="496"/>
                        <a:pt x="2461" y="570"/>
                        <a:pt x="2484" y="633"/>
                      </a:cubicBezTo>
                      <a:cubicBezTo>
                        <a:pt x="2500" y="676"/>
                        <a:pt x="2532" y="718"/>
                        <a:pt x="2556" y="755"/>
                      </a:cubicBezTo>
                      <a:cubicBezTo>
                        <a:pt x="2581" y="792"/>
                        <a:pt x="2616" y="877"/>
                        <a:pt x="2616" y="877"/>
                      </a:cubicBezTo>
                      <a:cubicBezTo>
                        <a:pt x="2618" y="889"/>
                        <a:pt x="2636" y="982"/>
                        <a:pt x="2640" y="986"/>
                      </a:cubicBezTo>
                      <a:cubicBezTo>
                        <a:pt x="2702" y="1042"/>
                        <a:pt x="2800" y="1050"/>
                        <a:pt x="2868" y="1096"/>
                      </a:cubicBezTo>
                      <a:cubicBezTo>
                        <a:pt x="2904" y="1168"/>
                        <a:pt x="2919" y="1244"/>
                        <a:pt x="2988" y="1291"/>
                      </a:cubicBezTo>
                      <a:cubicBezTo>
                        <a:pt x="3004" y="1315"/>
                        <a:pt x="3020" y="1339"/>
                        <a:pt x="3036" y="1364"/>
                      </a:cubicBezTo>
                      <a:cubicBezTo>
                        <a:pt x="3052" y="1388"/>
                        <a:pt x="3085" y="1395"/>
                        <a:pt x="3108" y="1413"/>
                      </a:cubicBezTo>
                      <a:cubicBezTo>
                        <a:pt x="3133" y="1432"/>
                        <a:pt x="3159" y="1450"/>
                        <a:pt x="3180" y="1473"/>
                      </a:cubicBezTo>
                      <a:cubicBezTo>
                        <a:pt x="3211" y="1507"/>
                        <a:pt x="3236" y="1547"/>
                        <a:pt x="3264" y="1583"/>
                      </a:cubicBezTo>
                      <a:cubicBezTo>
                        <a:pt x="3296" y="1625"/>
                        <a:pt x="3325" y="1627"/>
                        <a:pt x="3360" y="1656"/>
                      </a:cubicBezTo>
                      <a:cubicBezTo>
                        <a:pt x="3399" y="1690"/>
                        <a:pt x="3435" y="1727"/>
                        <a:pt x="3480" y="1754"/>
                      </a:cubicBezTo>
                      <a:cubicBezTo>
                        <a:pt x="3519" y="1776"/>
                        <a:pt x="3638" y="1777"/>
                        <a:pt x="3648" y="1778"/>
                      </a:cubicBezTo>
                      <a:cubicBezTo>
                        <a:pt x="3712" y="1765"/>
                        <a:pt x="3688" y="1766"/>
                        <a:pt x="3720" y="1766"/>
                      </a:cubicBezTo>
                      <a:lnTo>
                        <a:pt x="3688" y="397"/>
                      </a:lnTo>
                      <a:cubicBezTo>
                        <a:pt x="3799" y="419"/>
                        <a:pt x="3744" y="421"/>
                        <a:pt x="3880" y="441"/>
                      </a:cubicBezTo>
                      <a:cubicBezTo>
                        <a:pt x="3960" y="453"/>
                        <a:pt x="3976" y="469"/>
                        <a:pt x="4044" y="501"/>
                      </a:cubicBezTo>
                      <a:cubicBezTo>
                        <a:pt x="4168" y="517"/>
                        <a:pt x="4088" y="513"/>
                        <a:pt x="4240" y="557"/>
                      </a:cubicBezTo>
                      <a:cubicBezTo>
                        <a:pt x="4286" y="571"/>
                        <a:pt x="4295" y="590"/>
                        <a:pt x="4320" y="609"/>
                      </a:cubicBezTo>
                      <a:cubicBezTo>
                        <a:pt x="4345" y="628"/>
                        <a:pt x="4372" y="652"/>
                        <a:pt x="4392" y="670"/>
                      </a:cubicBezTo>
                      <a:cubicBezTo>
                        <a:pt x="4407" y="687"/>
                        <a:pt x="4426" y="700"/>
                        <a:pt x="4440" y="718"/>
                      </a:cubicBezTo>
                      <a:cubicBezTo>
                        <a:pt x="4451" y="732"/>
                        <a:pt x="4453" y="753"/>
                        <a:pt x="4464" y="767"/>
                      </a:cubicBezTo>
                      <a:cubicBezTo>
                        <a:pt x="4492" y="800"/>
                        <a:pt x="4596" y="864"/>
                        <a:pt x="4632" y="889"/>
                      </a:cubicBezTo>
                      <a:cubicBezTo>
                        <a:pt x="4647" y="899"/>
                        <a:pt x="4664" y="906"/>
                        <a:pt x="4680" y="913"/>
                      </a:cubicBezTo>
                      <a:cubicBezTo>
                        <a:pt x="4692" y="918"/>
                        <a:pt x="4716" y="925"/>
                        <a:pt x="4716" y="925"/>
                      </a:cubicBezTo>
                    </a:path>
                  </a:pathLst>
                </a:cu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Freeform 6">
                  <a:extLst>
                    <a:ext uri="{FF2B5EF4-FFF2-40B4-BE49-F238E27FC236}">
                      <a16:creationId xmlns:a16="http://schemas.microsoft.com/office/drawing/2014/main" id="{E28C12A0-1FFB-4271-9823-103BC5726389}"/>
                    </a:ext>
                  </a:extLst>
                </p:cNvPr>
                <p:cNvSpPr>
                  <a:spLocks/>
                </p:cNvSpPr>
                <p:nvPr/>
              </p:nvSpPr>
              <p:spPr bwMode="auto">
                <a:xfrm>
                  <a:off x="6127988" y="3651681"/>
                  <a:ext cx="5204642" cy="1666208"/>
                </a:xfrm>
                <a:custGeom>
                  <a:avLst/>
                  <a:gdLst>
                    <a:gd name="T0" fmla="*/ 0 w 4716"/>
                    <a:gd name="T1" fmla="*/ 773113 h 1778"/>
                    <a:gd name="T2" fmla="*/ 285750 w 4716"/>
                    <a:gd name="T3" fmla="*/ 1023938 h 1778"/>
                    <a:gd name="T4" fmla="*/ 323850 w 4716"/>
                    <a:gd name="T5" fmla="*/ 1101725 h 1778"/>
                    <a:gd name="T6" fmla="*/ 533400 w 4716"/>
                    <a:gd name="T7" fmla="*/ 1198563 h 1778"/>
                    <a:gd name="T8" fmla="*/ 704850 w 4716"/>
                    <a:gd name="T9" fmla="*/ 1392238 h 1778"/>
                    <a:gd name="T10" fmla="*/ 990600 w 4716"/>
                    <a:gd name="T11" fmla="*/ 1604963 h 1778"/>
                    <a:gd name="T12" fmla="*/ 1047750 w 4716"/>
                    <a:gd name="T13" fmla="*/ 1662113 h 1778"/>
                    <a:gd name="T14" fmla="*/ 1314450 w 4716"/>
                    <a:gd name="T15" fmla="*/ 1681163 h 1778"/>
                    <a:gd name="T16" fmla="*/ 1409700 w 4716"/>
                    <a:gd name="T17" fmla="*/ 1739900 h 1778"/>
                    <a:gd name="T18" fmla="*/ 1676400 w 4716"/>
                    <a:gd name="T19" fmla="*/ 1778000 h 1778"/>
                    <a:gd name="T20" fmla="*/ 2038350 w 4716"/>
                    <a:gd name="T21" fmla="*/ 1990725 h 1778"/>
                    <a:gd name="T22" fmla="*/ 2171700 w 4716"/>
                    <a:gd name="T23" fmla="*/ 2106613 h 1778"/>
                    <a:gd name="T24" fmla="*/ 2552700 w 4716"/>
                    <a:gd name="T25" fmla="*/ 2184400 h 1778"/>
                    <a:gd name="T26" fmla="*/ 2552700 w 4716"/>
                    <a:gd name="T27" fmla="*/ 0 h 1778"/>
                    <a:gd name="T28" fmla="*/ 2762250 w 4716"/>
                    <a:gd name="T29" fmla="*/ 57150 h 1778"/>
                    <a:gd name="T30" fmla="*/ 2990850 w 4716"/>
                    <a:gd name="T31" fmla="*/ 269875 h 1778"/>
                    <a:gd name="T32" fmla="*/ 3448050 w 4716"/>
                    <a:gd name="T33" fmla="*/ 347663 h 1778"/>
                    <a:gd name="T34" fmla="*/ 3829050 w 4716"/>
                    <a:gd name="T35" fmla="*/ 695325 h 1778"/>
                    <a:gd name="T36" fmla="*/ 3943350 w 4716"/>
                    <a:gd name="T37" fmla="*/ 1004888 h 1778"/>
                    <a:gd name="T38" fmla="*/ 4057650 w 4716"/>
                    <a:gd name="T39" fmla="*/ 1198563 h 1778"/>
                    <a:gd name="T40" fmla="*/ 4152900 w 4716"/>
                    <a:gd name="T41" fmla="*/ 1392238 h 1778"/>
                    <a:gd name="T42" fmla="*/ 4191000 w 4716"/>
                    <a:gd name="T43" fmla="*/ 1565275 h 1778"/>
                    <a:gd name="T44" fmla="*/ 4552950 w 4716"/>
                    <a:gd name="T45" fmla="*/ 1739900 h 1778"/>
                    <a:gd name="T46" fmla="*/ 4743450 w 4716"/>
                    <a:gd name="T47" fmla="*/ 2049463 h 1778"/>
                    <a:gd name="T48" fmla="*/ 4819650 w 4716"/>
                    <a:gd name="T49" fmla="*/ 2165350 h 1778"/>
                    <a:gd name="T50" fmla="*/ 4933950 w 4716"/>
                    <a:gd name="T51" fmla="*/ 2243138 h 1778"/>
                    <a:gd name="T52" fmla="*/ 5048250 w 4716"/>
                    <a:gd name="T53" fmla="*/ 2338388 h 1778"/>
                    <a:gd name="T54" fmla="*/ 5181600 w 4716"/>
                    <a:gd name="T55" fmla="*/ 2513013 h 1778"/>
                    <a:gd name="T56" fmla="*/ 5334000 w 4716"/>
                    <a:gd name="T57" fmla="*/ 2628900 h 1778"/>
                    <a:gd name="T58" fmla="*/ 5524500 w 4716"/>
                    <a:gd name="T59" fmla="*/ 2784475 h 1778"/>
                    <a:gd name="T60" fmla="*/ 5791200 w 4716"/>
                    <a:gd name="T61" fmla="*/ 2822575 h 1778"/>
                    <a:gd name="T62" fmla="*/ 5905500 w 4716"/>
                    <a:gd name="T63" fmla="*/ 2803525 h 1778"/>
                    <a:gd name="T64" fmla="*/ 5854700 w 4716"/>
                    <a:gd name="T65" fmla="*/ 630238 h 1778"/>
                    <a:gd name="T66" fmla="*/ 6159500 w 4716"/>
                    <a:gd name="T67" fmla="*/ 700088 h 1778"/>
                    <a:gd name="T68" fmla="*/ 6419850 w 4716"/>
                    <a:gd name="T69" fmla="*/ 795338 h 1778"/>
                    <a:gd name="T70" fmla="*/ 6731000 w 4716"/>
                    <a:gd name="T71" fmla="*/ 884238 h 1778"/>
                    <a:gd name="T72" fmla="*/ 6858000 w 4716"/>
                    <a:gd name="T73" fmla="*/ 966788 h 1778"/>
                    <a:gd name="T74" fmla="*/ 6972300 w 4716"/>
                    <a:gd name="T75" fmla="*/ 1063625 h 1778"/>
                    <a:gd name="T76" fmla="*/ 7048500 w 4716"/>
                    <a:gd name="T77" fmla="*/ 1139825 h 1778"/>
                    <a:gd name="T78" fmla="*/ 7086600 w 4716"/>
                    <a:gd name="T79" fmla="*/ 1217613 h 1778"/>
                    <a:gd name="T80" fmla="*/ 7353300 w 4716"/>
                    <a:gd name="T81" fmla="*/ 1411288 h 1778"/>
                    <a:gd name="T82" fmla="*/ 7429500 w 4716"/>
                    <a:gd name="T83" fmla="*/ 1449388 h 1778"/>
                    <a:gd name="T84" fmla="*/ 7486650 w 4716"/>
                    <a:gd name="T85" fmla="*/ 1468438 h 17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716" h="1778">
                      <a:moveTo>
                        <a:pt x="0" y="487"/>
                      </a:moveTo>
                      <a:cubicBezTo>
                        <a:pt x="61" y="539"/>
                        <a:pt x="134" y="579"/>
                        <a:pt x="180" y="645"/>
                      </a:cubicBezTo>
                      <a:cubicBezTo>
                        <a:pt x="190" y="660"/>
                        <a:pt x="193" y="680"/>
                        <a:pt x="204" y="694"/>
                      </a:cubicBezTo>
                      <a:cubicBezTo>
                        <a:pt x="237" y="734"/>
                        <a:pt x="296" y="722"/>
                        <a:pt x="336" y="755"/>
                      </a:cubicBezTo>
                      <a:cubicBezTo>
                        <a:pt x="495" y="885"/>
                        <a:pt x="344" y="775"/>
                        <a:pt x="444" y="877"/>
                      </a:cubicBezTo>
                      <a:cubicBezTo>
                        <a:pt x="498" y="931"/>
                        <a:pt x="563" y="967"/>
                        <a:pt x="624" y="1011"/>
                      </a:cubicBezTo>
                      <a:cubicBezTo>
                        <a:pt x="638" y="1021"/>
                        <a:pt x="643" y="1043"/>
                        <a:pt x="660" y="1047"/>
                      </a:cubicBezTo>
                      <a:cubicBezTo>
                        <a:pt x="715" y="1060"/>
                        <a:pt x="772" y="1055"/>
                        <a:pt x="828" y="1059"/>
                      </a:cubicBezTo>
                      <a:cubicBezTo>
                        <a:pt x="848" y="1071"/>
                        <a:pt x="865" y="1090"/>
                        <a:pt x="888" y="1096"/>
                      </a:cubicBezTo>
                      <a:cubicBezTo>
                        <a:pt x="943" y="1110"/>
                        <a:pt x="1056" y="1120"/>
                        <a:pt x="1056" y="1120"/>
                      </a:cubicBezTo>
                      <a:cubicBezTo>
                        <a:pt x="1141" y="1149"/>
                        <a:pt x="1216" y="1195"/>
                        <a:pt x="1284" y="1254"/>
                      </a:cubicBezTo>
                      <a:cubicBezTo>
                        <a:pt x="1325" y="1290"/>
                        <a:pt x="1324" y="1305"/>
                        <a:pt x="1368" y="1327"/>
                      </a:cubicBezTo>
                      <a:cubicBezTo>
                        <a:pt x="1449" y="1369"/>
                        <a:pt x="1517" y="1376"/>
                        <a:pt x="1608" y="1376"/>
                      </a:cubicBezTo>
                      <a:lnTo>
                        <a:pt x="1608" y="0"/>
                      </a:lnTo>
                      <a:lnTo>
                        <a:pt x="1740" y="36"/>
                      </a:lnTo>
                      <a:cubicBezTo>
                        <a:pt x="1788" y="81"/>
                        <a:pt x="1825" y="143"/>
                        <a:pt x="1884" y="170"/>
                      </a:cubicBezTo>
                      <a:cubicBezTo>
                        <a:pt x="1973" y="211"/>
                        <a:pt x="2077" y="200"/>
                        <a:pt x="2172" y="219"/>
                      </a:cubicBezTo>
                      <a:cubicBezTo>
                        <a:pt x="2260" y="278"/>
                        <a:pt x="2355" y="346"/>
                        <a:pt x="2412" y="438"/>
                      </a:cubicBezTo>
                      <a:cubicBezTo>
                        <a:pt x="2448" y="496"/>
                        <a:pt x="2461" y="570"/>
                        <a:pt x="2484" y="633"/>
                      </a:cubicBezTo>
                      <a:cubicBezTo>
                        <a:pt x="2500" y="676"/>
                        <a:pt x="2532" y="718"/>
                        <a:pt x="2556" y="755"/>
                      </a:cubicBezTo>
                      <a:cubicBezTo>
                        <a:pt x="2581" y="792"/>
                        <a:pt x="2616" y="877"/>
                        <a:pt x="2616" y="877"/>
                      </a:cubicBezTo>
                      <a:cubicBezTo>
                        <a:pt x="2618" y="889"/>
                        <a:pt x="2636" y="982"/>
                        <a:pt x="2640" y="986"/>
                      </a:cubicBezTo>
                      <a:cubicBezTo>
                        <a:pt x="2702" y="1042"/>
                        <a:pt x="2800" y="1050"/>
                        <a:pt x="2868" y="1096"/>
                      </a:cubicBezTo>
                      <a:cubicBezTo>
                        <a:pt x="2904" y="1168"/>
                        <a:pt x="2919" y="1244"/>
                        <a:pt x="2988" y="1291"/>
                      </a:cubicBezTo>
                      <a:cubicBezTo>
                        <a:pt x="3004" y="1315"/>
                        <a:pt x="3020" y="1339"/>
                        <a:pt x="3036" y="1364"/>
                      </a:cubicBezTo>
                      <a:cubicBezTo>
                        <a:pt x="3052" y="1388"/>
                        <a:pt x="3085" y="1395"/>
                        <a:pt x="3108" y="1413"/>
                      </a:cubicBezTo>
                      <a:cubicBezTo>
                        <a:pt x="3133" y="1432"/>
                        <a:pt x="3159" y="1450"/>
                        <a:pt x="3180" y="1473"/>
                      </a:cubicBezTo>
                      <a:cubicBezTo>
                        <a:pt x="3211" y="1507"/>
                        <a:pt x="3236" y="1547"/>
                        <a:pt x="3264" y="1583"/>
                      </a:cubicBezTo>
                      <a:cubicBezTo>
                        <a:pt x="3296" y="1625"/>
                        <a:pt x="3325" y="1627"/>
                        <a:pt x="3360" y="1656"/>
                      </a:cubicBezTo>
                      <a:cubicBezTo>
                        <a:pt x="3399" y="1690"/>
                        <a:pt x="3435" y="1727"/>
                        <a:pt x="3480" y="1754"/>
                      </a:cubicBezTo>
                      <a:cubicBezTo>
                        <a:pt x="3519" y="1776"/>
                        <a:pt x="3638" y="1777"/>
                        <a:pt x="3648" y="1778"/>
                      </a:cubicBezTo>
                      <a:cubicBezTo>
                        <a:pt x="3712" y="1765"/>
                        <a:pt x="3688" y="1766"/>
                        <a:pt x="3720" y="1766"/>
                      </a:cubicBezTo>
                      <a:lnTo>
                        <a:pt x="3688" y="397"/>
                      </a:lnTo>
                      <a:cubicBezTo>
                        <a:pt x="3799" y="419"/>
                        <a:pt x="3744" y="421"/>
                        <a:pt x="3880" y="441"/>
                      </a:cubicBezTo>
                      <a:cubicBezTo>
                        <a:pt x="3960" y="453"/>
                        <a:pt x="3976" y="469"/>
                        <a:pt x="4044" y="501"/>
                      </a:cubicBezTo>
                      <a:cubicBezTo>
                        <a:pt x="4168" y="517"/>
                        <a:pt x="4088" y="513"/>
                        <a:pt x="4240" y="557"/>
                      </a:cubicBezTo>
                      <a:cubicBezTo>
                        <a:pt x="4286" y="571"/>
                        <a:pt x="4295" y="590"/>
                        <a:pt x="4320" y="609"/>
                      </a:cubicBezTo>
                      <a:cubicBezTo>
                        <a:pt x="4345" y="628"/>
                        <a:pt x="4372" y="652"/>
                        <a:pt x="4392" y="670"/>
                      </a:cubicBezTo>
                      <a:cubicBezTo>
                        <a:pt x="4407" y="687"/>
                        <a:pt x="4426" y="700"/>
                        <a:pt x="4440" y="718"/>
                      </a:cubicBezTo>
                      <a:cubicBezTo>
                        <a:pt x="4451" y="732"/>
                        <a:pt x="4453" y="753"/>
                        <a:pt x="4464" y="767"/>
                      </a:cubicBezTo>
                      <a:cubicBezTo>
                        <a:pt x="4492" y="800"/>
                        <a:pt x="4596" y="864"/>
                        <a:pt x="4632" y="889"/>
                      </a:cubicBezTo>
                      <a:cubicBezTo>
                        <a:pt x="4647" y="899"/>
                        <a:pt x="4664" y="906"/>
                        <a:pt x="4680" y="913"/>
                      </a:cubicBezTo>
                      <a:cubicBezTo>
                        <a:pt x="4692" y="918"/>
                        <a:pt x="4716" y="925"/>
                        <a:pt x="4716" y="925"/>
                      </a:cubicBezTo>
                    </a:path>
                  </a:pathLst>
                </a:cu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cxnSp>
          <p:nvCxnSpPr>
            <p:cNvPr id="111" name="Straight Connector 110">
              <a:extLst>
                <a:ext uri="{FF2B5EF4-FFF2-40B4-BE49-F238E27FC236}">
                  <a16:creationId xmlns:a16="http://schemas.microsoft.com/office/drawing/2014/main" id="{39BAFDE2-D46D-417C-87B8-5B344D911001}"/>
                </a:ext>
              </a:extLst>
            </p:cNvPr>
            <p:cNvCxnSpPr/>
            <p:nvPr/>
          </p:nvCxnSpPr>
          <p:spPr bwMode="auto">
            <a:xfrm>
              <a:off x="908050" y="5321300"/>
              <a:ext cx="10642600" cy="0"/>
            </a:xfrm>
            <a:prstGeom prst="line">
              <a:avLst/>
            </a:prstGeom>
            <a:grpFill/>
            <a:ln w="19050" cap="flat" cmpd="sng" algn="ctr">
              <a:solidFill>
                <a:schemeClr val="tx1"/>
              </a:solidFill>
              <a:prstDash val="solid"/>
              <a:round/>
              <a:headEnd type="none" w="med" len="med"/>
              <a:tailEnd type="none" w="med" len="med"/>
            </a:ln>
            <a:effectLst/>
          </p:spPr>
        </p:cxnSp>
        <p:cxnSp>
          <p:nvCxnSpPr>
            <p:cNvPr id="112" name="Straight Connector 111">
              <a:extLst>
                <a:ext uri="{FF2B5EF4-FFF2-40B4-BE49-F238E27FC236}">
                  <a16:creationId xmlns:a16="http://schemas.microsoft.com/office/drawing/2014/main" id="{2ACDC65C-1D26-4CF1-9B6E-6127D869993E}"/>
                </a:ext>
              </a:extLst>
            </p:cNvPr>
            <p:cNvCxnSpPr/>
            <p:nvPr/>
          </p:nvCxnSpPr>
          <p:spPr bwMode="auto">
            <a:xfrm>
              <a:off x="927100" y="4241800"/>
              <a:ext cx="10642600" cy="0"/>
            </a:xfrm>
            <a:prstGeom prst="line">
              <a:avLst/>
            </a:prstGeom>
            <a:grpFill/>
            <a:ln w="19050"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30498996-6BB3-4402-B800-11EF61E96D8B}"/>
                    </a:ext>
                  </a:extLst>
                </p:cNvPr>
                <p:cNvSpPr txBox="1"/>
                <p:nvPr/>
              </p:nvSpPr>
              <p:spPr>
                <a:xfrm>
                  <a:off x="136751" y="4284302"/>
                  <a:ext cx="943537" cy="1670369"/>
                </a:xfrm>
                <a:prstGeom prst="rect">
                  <a:avLst/>
                </a:prstGeom>
                <a:grp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𝑠</m:t>
                        </m:r>
                      </m:oMath>
                    </m:oMathPara>
                  </a14:m>
                  <a:endParaRPr lang="en-US" sz="2800" i="0" dirty="0"/>
                </a:p>
              </p:txBody>
            </p:sp>
          </mc:Choice>
          <mc:Fallback xmlns="">
            <p:sp>
              <p:nvSpPr>
                <p:cNvPr id="113" name="TextBox 112">
                  <a:extLst>
                    <a:ext uri="{FF2B5EF4-FFF2-40B4-BE49-F238E27FC236}">
                      <a16:creationId xmlns:a16="http://schemas.microsoft.com/office/drawing/2014/main" id="{30498996-6BB3-4402-B800-11EF61E96D8B}"/>
                    </a:ext>
                  </a:extLst>
                </p:cNvPr>
                <p:cNvSpPr txBox="1">
                  <a:spLocks noRot="1" noChangeAspect="1" noMove="1" noResize="1" noEditPoints="1" noAdjustHandles="1" noChangeArrowheads="1" noChangeShapeType="1" noTextEdit="1"/>
                </p:cNvSpPr>
                <p:nvPr/>
              </p:nvSpPr>
              <p:spPr>
                <a:xfrm>
                  <a:off x="136751" y="4284302"/>
                  <a:ext cx="943537" cy="167036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A65C90C5-4575-49A1-8BA0-2461C59FF27C}"/>
                    </a:ext>
                  </a:extLst>
                </p:cNvPr>
                <p:cNvSpPr txBox="1"/>
                <p:nvPr/>
              </p:nvSpPr>
              <p:spPr>
                <a:xfrm>
                  <a:off x="43043" y="3126338"/>
                  <a:ext cx="1085150" cy="1893084"/>
                </a:xfrm>
                <a:prstGeom prst="rect">
                  <a:avLst/>
                </a:prstGeom>
                <a:grp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𝑆</m:t>
                        </m:r>
                      </m:oMath>
                    </m:oMathPara>
                  </a14:m>
                  <a:endParaRPr lang="en-US" sz="3200" i="0" dirty="0"/>
                </a:p>
              </p:txBody>
            </p:sp>
          </mc:Choice>
          <mc:Fallback xmlns="">
            <p:sp>
              <p:nvSpPr>
                <p:cNvPr id="114" name="TextBox 113">
                  <a:extLst>
                    <a:ext uri="{FF2B5EF4-FFF2-40B4-BE49-F238E27FC236}">
                      <a16:creationId xmlns:a16="http://schemas.microsoft.com/office/drawing/2014/main" id="{A65C90C5-4575-49A1-8BA0-2461C59FF27C}"/>
                    </a:ext>
                  </a:extLst>
                </p:cNvPr>
                <p:cNvSpPr txBox="1">
                  <a:spLocks noRot="1" noChangeAspect="1" noMove="1" noResize="1" noEditPoints="1" noAdjustHandles="1" noChangeArrowheads="1" noChangeShapeType="1" noTextEdit="1"/>
                </p:cNvSpPr>
                <p:nvPr/>
              </p:nvSpPr>
              <p:spPr>
                <a:xfrm>
                  <a:off x="43043" y="3126338"/>
                  <a:ext cx="1085150" cy="1893084"/>
                </a:xfrm>
                <a:prstGeom prst="rect">
                  <a:avLst/>
                </a:prstGeom>
                <a:blipFill>
                  <a:blip r:embed="rId9"/>
                  <a:stretch>
                    <a:fillRect/>
                  </a:stretch>
                </a:blipFill>
              </p:spPr>
              <p:txBody>
                <a:bodyPr/>
                <a:lstStyle/>
                <a:p>
                  <a:r>
                    <a:rPr lang="en-US">
                      <a:noFill/>
                    </a:rPr>
                    <a:t> </a:t>
                  </a:r>
                </a:p>
              </p:txBody>
            </p:sp>
          </mc:Fallback>
        </mc:AlternateContent>
      </p:grpSp>
      <p:grpSp>
        <p:nvGrpSpPr>
          <p:cNvPr id="120" name="Group 119">
            <a:extLst>
              <a:ext uri="{FF2B5EF4-FFF2-40B4-BE49-F238E27FC236}">
                <a16:creationId xmlns:a16="http://schemas.microsoft.com/office/drawing/2014/main" id="{91FFCEE8-4544-4D2E-B1F5-D7EB48131F60}"/>
              </a:ext>
            </a:extLst>
          </p:cNvPr>
          <p:cNvGrpSpPr/>
          <p:nvPr/>
        </p:nvGrpSpPr>
        <p:grpSpPr>
          <a:xfrm>
            <a:off x="2538537" y="5387435"/>
            <a:ext cx="5034932" cy="816821"/>
            <a:chOff x="43043" y="3126338"/>
            <a:chExt cx="11571107" cy="2955374"/>
          </a:xfrm>
          <a:noFill/>
        </p:grpSpPr>
        <p:grpSp>
          <p:nvGrpSpPr>
            <p:cNvPr id="121" name="Group 120">
              <a:extLst>
                <a:ext uri="{FF2B5EF4-FFF2-40B4-BE49-F238E27FC236}">
                  <a16:creationId xmlns:a16="http://schemas.microsoft.com/office/drawing/2014/main" id="{B5190176-B963-43FE-A2AD-C2ADE97C6B2C}"/>
                </a:ext>
              </a:extLst>
            </p:cNvPr>
            <p:cNvGrpSpPr/>
            <p:nvPr/>
          </p:nvGrpSpPr>
          <p:grpSpPr>
            <a:xfrm>
              <a:off x="914400" y="3594099"/>
              <a:ext cx="10699750" cy="2487613"/>
              <a:chOff x="914400" y="3594099"/>
              <a:chExt cx="10699750" cy="2487613"/>
            </a:xfrm>
            <a:grpFill/>
          </p:grpSpPr>
          <p:sp>
            <p:nvSpPr>
              <p:cNvPr id="126" name="Line 4">
                <a:extLst>
                  <a:ext uri="{FF2B5EF4-FFF2-40B4-BE49-F238E27FC236}">
                    <a16:creationId xmlns:a16="http://schemas.microsoft.com/office/drawing/2014/main" id="{401D518A-F251-49AF-9208-E3B3F2A7E723}"/>
                  </a:ext>
                </a:extLst>
              </p:cNvPr>
              <p:cNvSpPr>
                <a:spLocks noChangeShapeType="1"/>
              </p:cNvSpPr>
              <p:nvPr/>
            </p:nvSpPr>
            <p:spPr bwMode="auto">
              <a:xfrm flipV="1">
                <a:off x="914400" y="3594099"/>
                <a:ext cx="0" cy="2487613"/>
              </a:xfrm>
              <a:prstGeom prst="line">
                <a:avLst/>
              </a:prstGeom>
              <a:grpFill/>
              <a:ln w="28575">
                <a:solidFill>
                  <a:schemeClr val="tx1"/>
                </a:solidFill>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 name="Line 5">
                <a:extLst>
                  <a:ext uri="{FF2B5EF4-FFF2-40B4-BE49-F238E27FC236}">
                    <a16:creationId xmlns:a16="http://schemas.microsoft.com/office/drawing/2014/main" id="{1BF5DF77-DA16-47F5-B008-D27B022042AB}"/>
                  </a:ext>
                </a:extLst>
              </p:cNvPr>
              <p:cNvSpPr>
                <a:spLocks noChangeShapeType="1"/>
              </p:cNvSpPr>
              <p:nvPr/>
            </p:nvSpPr>
            <p:spPr bwMode="auto">
              <a:xfrm>
                <a:off x="914400" y="6062663"/>
                <a:ext cx="10699750" cy="0"/>
              </a:xfrm>
              <a:prstGeom prst="line">
                <a:avLst/>
              </a:prstGeom>
              <a:grpFill/>
              <a:ln w="28575">
                <a:solidFill>
                  <a:schemeClr val="tx1"/>
                </a:solidFill>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8" name="Group 127">
                <a:extLst>
                  <a:ext uri="{FF2B5EF4-FFF2-40B4-BE49-F238E27FC236}">
                    <a16:creationId xmlns:a16="http://schemas.microsoft.com/office/drawing/2014/main" id="{223E0CE3-9ED1-48E0-9E68-3C620F148FF4}"/>
                  </a:ext>
                </a:extLst>
              </p:cNvPr>
              <p:cNvGrpSpPr/>
              <p:nvPr/>
            </p:nvGrpSpPr>
            <p:grpSpPr>
              <a:xfrm>
                <a:off x="952500" y="3876676"/>
                <a:ext cx="10399180" cy="2063513"/>
                <a:chOff x="933450" y="3254376"/>
                <a:chExt cx="10399180" cy="2063513"/>
              </a:xfrm>
              <a:grpFill/>
            </p:grpSpPr>
            <p:sp>
              <p:nvSpPr>
                <p:cNvPr id="129" name="Freeform 6">
                  <a:extLst>
                    <a:ext uri="{FF2B5EF4-FFF2-40B4-BE49-F238E27FC236}">
                      <a16:creationId xmlns:a16="http://schemas.microsoft.com/office/drawing/2014/main" id="{F81843DB-0906-4E8C-829E-CE4E34C5C91E}"/>
                    </a:ext>
                  </a:extLst>
                </p:cNvPr>
                <p:cNvSpPr>
                  <a:spLocks/>
                </p:cNvSpPr>
                <p:nvPr/>
              </p:nvSpPr>
              <p:spPr bwMode="auto">
                <a:xfrm>
                  <a:off x="933450" y="3254376"/>
                  <a:ext cx="5204642" cy="1666208"/>
                </a:xfrm>
                <a:custGeom>
                  <a:avLst/>
                  <a:gdLst>
                    <a:gd name="T0" fmla="*/ 0 w 4716"/>
                    <a:gd name="T1" fmla="*/ 773113 h 1778"/>
                    <a:gd name="T2" fmla="*/ 285750 w 4716"/>
                    <a:gd name="T3" fmla="*/ 1023938 h 1778"/>
                    <a:gd name="T4" fmla="*/ 323850 w 4716"/>
                    <a:gd name="T5" fmla="*/ 1101725 h 1778"/>
                    <a:gd name="T6" fmla="*/ 533400 w 4716"/>
                    <a:gd name="T7" fmla="*/ 1198563 h 1778"/>
                    <a:gd name="T8" fmla="*/ 704850 w 4716"/>
                    <a:gd name="T9" fmla="*/ 1392238 h 1778"/>
                    <a:gd name="T10" fmla="*/ 990600 w 4716"/>
                    <a:gd name="T11" fmla="*/ 1604963 h 1778"/>
                    <a:gd name="T12" fmla="*/ 1047750 w 4716"/>
                    <a:gd name="T13" fmla="*/ 1662113 h 1778"/>
                    <a:gd name="T14" fmla="*/ 1314450 w 4716"/>
                    <a:gd name="T15" fmla="*/ 1681163 h 1778"/>
                    <a:gd name="T16" fmla="*/ 1409700 w 4716"/>
                    <a:gd name="T17" fmla="*/ 1739900 h 1778"/>
                    <a:gd name="T18" fmla="*/ 1676400 w 4716"/>
                    <a:gd name="T19" fmla="*/ 1778000 h 1778"/>
                    <a:gd name="T20" fmla="*/ 2038350 w 4716"/>
                    <a:gd name="T21" fmla="*/ 1990725 h 1778"/>
                    <a:gd name="T22" fmla="*/ 2171700 w 4716"/>
                    <a:gd name="T23" fmla="*/ 2106613 h 1778"/>
                    <a:gd name="T24" fmla="*/ 2552700 w 4716"/>
                    <a:gd name="T25" fmla="*/ 2184400 h 1778"/>
                    <a:gd name="T26" fmla="*/ 2552700 w 4716"/>
                    <a:gd name="T27" fmla="*/ 0 h 1778"/>
                    <a:gd name="T28" fmla="*/ 2762250 w 4716"/>
                    <a:gd name="T29" fmla="*/ 57150 h 1778"/>
                    <a:gd name="T30" fmla="*/ 2990850 w 4716"/>
                    <a:gd name="T31" fmla="*/ 269875 h 1778"/>
                    <a:gd name="T32" fmla="*/ 3448050 w 4716"/>
                    <a:gd name="T33" fmla="*/ 347663 h 1778"/>
                    <a:gd name="T34" fmla="*/ 3829050 w 4716"/>
                    <a:gd name="T35" fmla="*/ 695325 h 1778"/>
                    <a:gd name="T36" fmla="*/ 3943350 w 4716"/>
                    <a:gd name="T37" fmla="*/ 1004888 h 1778"/>
                    <a:gd name="T38" fmla="*/ 4057650 w 4716"/>
                    <a:gd name="T39" fmla="*/ 1198563 h 1778"/>
                    <a:gd name="T40" fmla="*/ 4152900 w 4716"/>
                    <a:gd name="T41" fmla="*/ 1392238 h 1778"/>
                    <a:gd name="T42" fmla="*/ 4191000 w 4716"/>
                    <a:gd name="T43" fmla="*/ 1565275 h 1778"/>
                    <a:gd name="T44" fmla="*/ 4552950 w 4716"/>
                    <a:gd name="T45" fmla="*/ 1739900 h 1778"/>
                    <a:gd name="T46" fmla="*/ 4743450 w 4716"/>
                    <a:gd name="T47" fmla="*/ 2049463 h 1778"/>
                    <a:gd name="T48" fmla="*/ 4819650 w 4716"/>
                    <a:gd name="T49" fmla="*/ 2165350 h 1778"/>
                    <a:gd name="T50" fmla="*/ 4933950 w 4716"/>
                    <a:gd name="T51" fmla="*/ 2243138 h 1778"/>
                    <a:gd name="T52" fmla="*/ 5048250 w 4716"/>
                    <a:gd name="T53" fmla="*/ 2338388 h 1778"/>
                    <a:gd name="T54" fmla="*/ 5181600 w 4716"/>
                    <a:gd name="T55" fmla="*/ 2513013 h 1778"/>
                    <a:gd name="T56" fmla="*/ 5334000 w 4716"/>
                    <a:gd name="T57" fmla="*/ 2628900 h 1778"/>
                    <a:gd name="T58" fmla="*/ 5524500 w 4716"/>
                    <a:gd name="T59" fmla="*/ 2784475 h 1778"/>
                    <a:gd name="T60" fmla="*/ 5791200 w 4716"/>
                    <a:gd name="T61" fmla="*/ 2822575 h 1778"/>
                    <a:gd name="T62" fmla="*/ 5905500 w 4716"/>
                    <a:gd name="T63" fmla="*/ 2803525 h 1778"/>
                    <a:gd name="T64" fmla="*/ 5854700 w 4716"/>
                    <a:gd name="T65" fmla="*/ 630238 h 1778"/>
                    <a:gd name="T66" fmla="*/ 6159500 w 4716"/>
                    <a:gd name="T67" fmla="*/ 700088 h 1778"/>
                    <a:gd name="T68" fmla="*/ 6419850 w 4716"/>
                    <a:gd name="T69" fmla="*/ 795338 h 1778"/>
                    <a:gd name="T70" fmla="*/ 6731000 w 4716"/>
                    <a:gd name="T71" fmla="*/ 884238 h 1778"/>
                    <a:gd name="T72" fmla="*/ 6858000 w 4716"/>
                    <a:gd name="T73" fmla="*/ 966788 h 1778"/>
                    <a:gd name="T74" fmla="*/ 6972300 w 4716"/>
                    <a:gd name="T75" fmla="*/ 1063625 h 1778"/>
                    <a:gd name="T76" fmla="*/ 7048500 w 4716"/>
                    <a:gd name="T77" fmla="*/ 1139825 h 1778"/>
                    <a:gd name="T78" fmla="*/ 7086600 w 4716"/>
                    <a:gd name="T79" fmla="*/ 1217613 h 1778"/>
                    <a:gd name="T80" fmla="*/ 7353300 w 4716"/>
                    <a:gd name="T81" fmla="*/ 1411288 h 1778"/>
                    <a:gd name="T82" fmla="*/ 7429500 w 4716"/>
                    <a:gd name="T83" fmla="*/ 1449388 h 1778"/>
                    <a:gd name="T84" fmla="*/ 7486650 w 4716"/>
                    <a:gd name="T85" fmla="*/ 1468438 h 17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716" h="1778">
                      <a:moveTo>
                        <a:pt x="0" y="487"/>
                      </a:moveTo>
                      <a:cubicBezTo>
                        <a:pt x="61" y="539"/>
                        <a:pt x="134" y="579"/>
                        <a:pt x="180" y="645"/>
                      </a:cubicBezTo>
                      <a:cubicBezTo>
                        <a:pt x="190" y="660"/>
                        <a:pt x="193" y="680"/>
                        <a:pt x="204" y="694"/>
                      </a:cubicBezTo>
                      <a:cubicBezTo>
                        <a:pt x="237" y="734"/>
                        <a:pt x="296" y="722"/>
                        <a:pt x="336" y="755"/>
                      </a:cubicBezTo>
                      <a:cubicBezTo>
                        <a:pt x="495" y="885"/>
                        <a:pt x="344" y="775"/>
                        <a:pt x="444" y="877"/>
                      </a:cubicBezTo>
                      <a:cubicBezTo>
                        <a:pt x="498" y="931"/>
                        <a:pt x="563" y="967"/>
                        <a:pt x="624" y="1011"/>
                      </a:cubicBezTo>
                      <a:cubicBezTo>
                        <a:pt x="638" y="1021"/>
                        <a:pt x="643" y="1043"/>
                        <a:pt x="660" y="1047"/>
                      </a:cubicBezTo>
                      <a:cubicBezTo>
                        <a:pt x="715" y="1060"/>
                        <a:pt x="772" y="1055"/>
                        <a:pt x="828" y="1059"/>
                      </a:cubicBezTo>
                      <a:cubicBezTo>
                        <a:pt x="848" y="1071"/>
                        <a:pt x="865" y="1090"/>
                        <a:pt x="888" y="1096"/>
                      </a:cubicBezTo>
                      <a:cubicBezTo>
                        <a:pt x="943" y="1110"/>
                        <a:pt x="1056" y="1120"/>
                        <a:pt x="1056" y="1120"/>
                      </a:cubicBezTo>
                      <a:cubicBezTo>
                        <a:pt x="1141" y="1149"/>
                        <a:pt x="1216" y="1195"/>
                        <a:pt x="1284" y="1254"/>
                      </a:cubicBezTo>
                      <a:cubicBezTo>
                        <a:pt x="1325" y="1290"/>
                        <a:pt x="1324" y="1305"/>
                        <a:pt x="1368" y="1327"/>
                      </a:cubicBezTo>
                      <a:cubicBezTo>
                        <a:pt x="1449" y="1369"/>
                        <a:pt x="1517" y="1376"/>
                        <a:pt x="1608" y="1376"/>
                      </a:cubicBezTo>
                      <a:lnTo>
                        <a:pt x="1608" y="0"/>
                      </a:lnTo>
                      <a:lnTo>
                        <a:pt x="1740" y="36"/>
                      </a:lnTo>
                      <a:cubicBezTo>
                        <a:pt x="1788" y="81"/>
                        <a:pt x="1825" y="143"/>
                        <a:pt x="1884" y="170"/>
                      </a:cubicBezTo>
                      <a:cubicBezTo>
                        <a:pt x="1973" y="211"/>
                        <a:pt x="2077" y="200"/>
                        <a:pt x="2172" y="219"/>
                      </a:cubicBezTo>
                      <a:cubicBezTo>
                        <a:pt x="2260" y="278"/>
                        <a:pt x="2355" y="346"/>
                        <a:pt x="2412" y="438"/>
                      </a:cubicBezTo>
                      <a:cubicBezTo>
                        <a:pt x="2448" y="496"/>
                        <a:pt x="2461" y="570"/>
                        <a:pt x="2484" y="633"/>
                      </a:cubicBezTo>
                      <a:cubicBezTo>
                        <a:pt x="2500" y="676"/>
                        <a:pt x="2532" y="718"/>
                        <a:pt x="2556" y="755"/>
                      </a:cubicBezTo>
                      <a:cubicBezTo>
                        <a:pt x="2581" y="792"/>
                        <a:pt x="2616" y="877"/>
                        <a:pt x="2616" y="877"/>
                      </a:cubicBezTo>
                      <a:cubicBezTo>
                        <a:pt x="2618" y="889"/>
                        <a:pt x="2636" y="982"/>
                        <a:pt x="2640" y="986"/>
                      </a:cubicBezTo>
                      <a:cubicBezTo>
                        <a:pt x="2702" y="1042"/>
                        <a:pt x="2800" y="1050"/>
                        <a:pt x="2868" y="1096"/>
                      </a:cubicBezTo>
                      <a:cubicBezTo>
                        <a:pt x="2904" y="1168"/>
                        <a:pt x="2919" y="1244"/>
                        <a:pt x="2988" y="1291"/>
                      </a:cubicBezTo>
                      <a:cubicBezTo>
                        <a:pt x="3004" y="1315"/>
                        <a:pt x="3020" y="1339"/>
                        <a:pt x="3036" y="1364"/>
                      </a:cubicBezTo>
                      <a:cubicBezTo>
                        <a:pt x="3052" y="1388"/>
                        <a:pt x="3085" y="1395"/>
                        <a:pt x="3108" y="1413"/>
                      </a:cubicBezTo>
                      <a:cubicBezTo>
                        <a:pt x="3133" y="1432"/>
                        <a:pt x="3159" y="1450"/>
                        <a:pt x="3180" y="1473"/>
                      </a:cubicBezTo>
                      <a:cubicBezTo>
                        <a:pt x="3211" y="1507"/>
                        <a:pt x="3236" y="1547"/>
                        <a:pt x="3264" y="1583"/>
                      </a:cubicBezTo>
                      <a:cubicBezTo>
                        <a:pt x="3296" y="1625"/>
                        <a:pt x="3325" y="1627"/>
                        <a:pt x="3360" y="1656"/>
                      </a:cubicBezTo>
                      <a:cubicBezTo>
                        <a:pt x="3399" y="1690"/>
                        <a:pt x="3435" y="1727"/>
                        <a:pt x="3480" y="1754"/>
                      </a:cubicBezTo>
                      <a:cubicBezTo>
                        <a:pt x="3519" y="1776"/>
                        <a:pt x="3638" y="1777"/>
                        <a:pt x="3648" y="1778"/>
                      </a:cubicBezTo>
                      <a:cubicBezTo>
                        <a:pt x="3712" y="1765"/>
                        <a:pt x="3688" y="1766"/>
                        <a:pt x="3720" y="1766"/>
                      </a:cubicBezTo>
                      <a:lnTo>
                        <a:pt x="3688" y="397"/>
                      </a:lnTo>
                      <a:cubicBezTo>
                        <a:pt x="3799" y="419"/>
                        <a:pt x="3744" y="421"/>
                        <a:pt x="3880" y="441"/>
                      </a:cubicBezTo>
                      <a:cubicBezTo>
                        <a:pt x="3960" y="453"/>
                        <a:pt x="3976" y="469"/>
                        <a:pt x="4044" y="501"/>
                      </a:cubicBezTo>
                      <a:cubicBezTo>
                        <a:pt x="4168" y="517"/>
                        <a:pt x="4088" y="513"/>
                        <a:pt x="4240" y="557"/>
                      </a:cubicBezTo>
                      <a:cubicBezTo>
                        <a:pt x="4286" y="571"/>
                        <a:pt x="4295" y="590"/>
                        <a:pt x="4320" y="609"/>
                      </a:cubicBezTo>
                      <a:cubicBezTo>
                        <a:pt x="4345" y="628"/>
                        <a:pt x="4372" y="652"/>
                        <a:pt x="4392" y="670"/>
                      </a:cubicBezTo>
                      <a:cubicBezTo>
                        <a:pt x="4407" y="687"/>
                        <a:pt x="4426" y="700"/>
                        <a:pt x="4440" y="718"/>
                      </a:cubicBezTo>
                      <a:cubicBezTo>
                        <a:pt x="4451" y="732"/>
                        <a:pt x="4453" y="753"/>
                        <a:pt x="4464" y="767"/>
                      </a:cubicBezTo>
                      <a:cubicBezTo>
                        <a:pt x="4492" y="800"/>
                        <a:pt x="4596" y="864"/>
                        <a:pt x="4632" y="889"/>
                      </a:cubicBezTo>
                      <a:cubicBezTo>
                        <a:pt x="4647" y="899"/>
                        <a:pt x="4664" y="906"/>
                        <a:pt x="4680" y="913"/>
                      </a:cubicBezTo>
                      <a:cubicBezTo>
                        <a:pt x="4692" y="918"/>
                        <a:pt x="4716" y="925"/>
                        <a:pt x="4716" y="925"/>
                      </a:cubicBezTo>
                    </a:path>
                  </a:pathLst>
                </a:cu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 name="Freeform 6">
                  <a:extLst>
                    <a:ext uri="{FF2B5EF4-FFF2-40B4-BE49-F238E27FC236}">
                      <a16:creationId xmlns:a16="http://schemas.microsoft.com/office/drawing/2014/main" id="{C2EADA86-621F-425E-A5A5-F264EED705D7}"/>
                    </a:ext>
                  </a:extLst>
                </p:cNvPr>
                <p:cNvSpPr>
                  <a:spLocks/>
                </p:cNvSpPr>
                <p:nvPr/>
              </p:nvSpPr>
              <p:spPr bwMode="auto">
                <a:xfrm>
                  <a:off x="6127988" y="3651681"/>
                  <a:ext cx="5204642" cy="1666208"/>
                </a:xfrm>
                <a:custGeom>
                  <a:avLst/>
                  <a:gdLst>
                    <a:gd name="T0" fmla="*/ 0 w 4716"/>
                    <a:gd name="T1" fmla="*/ 773113 h 1778"/>
                    <a:gd name="T2" fmla="*/ 285750 w 4716"/>
                    <a:gd name="T3" fmla="*/ 1023938 h 1778"/>
                    <a:gd name="T4" fmla="*/ 323850 w 4716"/>
                    <a:gd name="T5" fmla="*/ 1101725 h 1778"/>
                    <a:gd name="T6" fmla="*/ 533400 w 4716"/>
                    <a:gd name="T7" fmla="*/ 1198563 h 1778"/>
                    <a:gd name="T8" fmla="*/ 704850 w 4716"/>
                    <a:gd name="T9" fmla="*/ 1392238 h 1778"/>
                    <a:gd name="T10" fmla="*/ 990600 w 4716"/>
                    <a:gd name="T11" fmla="*/ 1604963 h 1778"/>
                    <a:gd name="T12" fmla="*/ 1047750 w 4716"/>
                    <a:gd name="T13" fmla="*/ 1662113 h 1778"/>
                    <a:gd name="T14" fmla="*/ 1314450 w 4716"/>
                    <a:gd name="T15" fmla="*/ 1681163 h 1778"/>
                    <a:gd name="T16" fmla="*/ 1409700 w 4716"/>
                    <a:gd name="T17" fmla="*/ 1739900 h 1778"/>
                    <a:gd name="T18" fmla="*/ 1676400 w 4716"/>
                    <a:gd name="T19" fmla="*/ 1778000 h 1778"/>
                    <a:gd name="T20" fmla="*/ 2038350 w 4716"/>
                    <a:gd name="T21" fmla="*/ 1990725 h 1778"/>
                    <a:gd name="T22" fmla="*/ 2171700 w 4716"/>
                    <a:gd name="T23" fmla="*/ 2106613 h 1778"/>
                    <a:gd name="T24" fmla="*/ 2552700 w 4716"/>
                    <a:gd name="T25" fmla="*/ 2184400 h 1778"/>
                    <a:gd name="T26" fmla="*/ 2552700 w 4716"/>
                    <a:gd name="T27" fmla="*/ 0 h 1778"/>
                    <a:gd name="T28" fmla="*/ 2762250 w 4716"/>
                    <a:gd name="T29" fmla="*/ 57150 h 1778"/>
                    <a:gd name="T30" fmla="*/ 2990850 w 4716"/>
                    <a:gd name="T31" fmla="*/ 269875 h 1778"/>
                    <a:gd name="T32" fmla="*/ 3448050 w 4716"/>
                    <a:gd name="T33" fmla="*/ 347663 h 1778"/>
                    <a:gd name="T34" fmla="*/ 3829050 w 4716"/>
                    <a:gd name="T35" fmla="*/ 695325 h 1778"/>
                    <a:gd name="T36" fmla="*/ 3943350 w 4716"/>
                    <a:gd name="T37" fmla="*/ 1004888 h 1778"/>
                    <a:gd name="T38" fmla="*/ 4057650 w 4716"/>
                    <a:gd name="T39" fmla="*/ 1198563 h 1778"/>
                    <a:gd name="T40" fmla="*/ 4152900 w 4716"/>
                    <a:gd name="T41" fmla="*/ 1392238 h 1778"/>
                    <a:gd name="T42" fmla="*/ 4191000 w 4716"/>
                    <a:gd name="T43" fmla="*/ 1565275 h 1778"/>
                    <a:gd name="T44" fmla="*/ 4552950 w 4716"/>
                    <a:gd name="T45" fmla="*/ 1739900 h 1778"/>
                    <a:gd name="T46" fmla="*/ 4743450 w 4716"/>
                    <a:gd name="T47" fmla="*/ 2049463 h 1778"/>
                    <a:gd name="T48" fmla="*/ 4819650 w 4716"/>
                    <a:gd name="T49" fmla="*/ 2165350 h 1778"/>
                    <a:gd name="T50" fmla="*/ 4933950 w 4716"/>
                    <a:gd name="T51" fmla="*/ 2243138 h 1778"/>
                    <a:gd name="T52" fmla="*/ 5048250 w 4716"/>
                    <a:gd name="T53" fmla="*/ 2338388 h 1778"/>
                    <a:gd name="T54" fmla="*/ 5181600 w 4716"/>
                    <a:gd name="T55" fmla="*/ 2513013 h 1778"/>
                    <a:gd name="T56" fmla="*/ 5334000 w 4716"/>
                    <a:gd name="T57" fmla="*/ 2628900 h 1778"/>
                    <a:gd name="T58" fmla="*/ 5524500 w 4716"/>
                    <a:gd name="T59" fmla="*/ 2784475 h 1778"/>
                    <a:gd name="T60" fmla="*/ 5791200 w 4716"/>
                    <a:gd name="T61" fmla="*/ 2822575 h 1778"/>
                    <a:gd name="T62" fmla="*/ 5905500 w 4716"/>
                    <a:gd name="T63" fmla="*/ 2803525 h 1778"/>
                    <a:gd name="T64" fmla="*/ 5854700 w 4716"/>
                    <a:gd name="T65" fmla="*/ 630238 h 1778"/>
                    <a:gd name="T66" fmla="*/ 6159500 w 4716"/>
                    <a:gd name="T67" fmla="*/ 700088 h 1778"/>
                    <a:gd name="T68" fmla="*/ 6419850 w 4716"/>
                    <a:gd name="T69" fmla="*/ 795338 h 1778"/>
                    <a:gd name="T70" fmla="*/ 6731000 w 4716"/>
                    <a:gd name="T71" fmla="*/ 884238 h 1778"/>
                    <a:gd name="T72" fmla="*/ 6858000 w 4716"/>
                    <a:gd name="T73" fmla="*/ 966788 h 1778"/>
                    <a:gd name="T74" fmla="*/ 6972300 w 4716"/>
                    <a:gd name="T75" fmla="*/ 1063625 h 1778"/>
                    <a:gd name="T76" fmla="*/ 7048500 w 4716"/>
                    <a:gd name="T77" fmla="*/ 1139825 h 1778"/>
                    <a:gd name="T78" fmla="*/ 7086600 w 4716"/>
                    <a:gd name="T79" fmla="*/ 1217613 h 1778"/>
                    <a:gd name="T80" fmla="*/ 7353300 w 4716"/>
                    <a:gd name="T81" fmla="*/ 1411288 h 1778"/>
                    <a:gd name="T82" fmla="*/ 7429500 w 4716"/>
                    <a:gd name="T83" fmla="*/ 1449388 h 1778"/>
                    <a:gd name="T84" fmla="*/ 7486650 w 4716"/>
                    <a:gd name="T85" fmla="*/ 1468438 h 17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716" h="1778">
                      <a:moveTo>
                        <a:pt x="0" y="487"/>
                      </a:moveTo>
                      <a:cubicBezTo>
                        <a:pt x="61" y="539"/>
                        <a:pt x="134" y="579"/>
                        <a:pt x="180" y="645"/>
                      </a:cubicBezTo>
                      <a:cubicBezTo>
                        <a:pt x="190" y="660"/>
                        <a:pt x="193" y="680"/>
                        <a:pt x="204" y="694"/>
                      </a:cubicBezTo>
                      <a:cubicBezTo>
                        <a:pt x="237" y="734"/>
                        <a:pt x="296" y="722"/>
                        <a:pt x="336" y="755"/>
                      </a:cubicBezTo>
                      <a:cubicBezTo>
                        <a:pt x="495" y="885"/>
                        <a:pt x="344" y="775"/>
                        <a:pt x="444" y="877"/>
                      </a:cubicBezTo>
                      <a:cubicBezTo>
                        <a:pt x="498" y="931"/>
                        <a:pt x="563" y="967"/>
                        <a:pt x="624" y="1011"/>
                      </a:cubicBezTo>
                      <a:cubicBezTo>
                        <a:pt x="638" y="1021"/>
                        <a:pt x="643" y="1043"/>
                        <a:pt x="660" y="1047"/>
                      </a:cubicBezTo>
                      <a:cubicBezTo>
                        <a:pt x="715" y="1060"/>
                        <a:pt x="772" y="1055"/>
                        <a:pt x="828" y="1059"/>
                      </a:cubicBezTo>
                      <a:cubicBezTo>
                        <a:pt x="848" y="1071"/>
                        <a:pt x="865" y="1090"/>
                        <a:pt x="888" y="1096"/>
                      </a:cubicBezTo>
                      <a:cubicBezTo>
                        <a:pt x="943" y="1110"/>
                        <a:pt x="1056" y="1120"/>
                        <a:pt x="1056" y="1120"/>
                      </a:cubicBezTo>
                      <a:cubicBezTo>
                        <a:pt x="1141" y="1149"/>
                        <a:pt x="1216" y="1195"/>
                        <a:pt x="1284" y="1254"/>
                      </a:cubicBezTo>
                      <a:cubicBezTo>
                        <a:pt x="1325" y="1290"/>
                        <a:pt x="1324" y="1305"/>
                        <a:pt x="1368" y="1327"/>
                      </a:cubicBezTo>
                      <a:cubicBezTo>
                        <a:pt x="1449" y="1369"/>
                        <a:pt x="1517" y="1376"/>
                        <a:pt x="1608" y="1376"/>
                      </a:cubicBezTo>
                      <a:lnTo>
                        <a:pt x="1608" y="0"/>
                      </a:lnTo>
                      <a:lnTo>
                        <a:pt x="1740" y="36"/>
                      </a:lnTo>
                      <a:cubicBezTo>
                        <a:pt x="1788" y="81"/>
                        <a:pt x="1825" y="143"/>
                        <a:pt x="1884" y="170"/>
                      </a:cubicBezTo>
                      <a:cubicBezTo>
                        <a:pt x="1973" y="211"/>
                        <a:pt x="2077" y="200"/>
                        <a:pt x="2172" y="219"/>
                      </a:cubicBezTo>
                      <a:cubicBezTo>
                        <a:pt x="2260" y="278"/>
                        <a:pt x="2355" y="346"/>
                        <a:pt x="2412" y="438"/>
                      </a:cubicBezTo>
                      <a:cubicBezTo>
                        <a:pt x="2448" y="496"/>
                        <a:pt x="2461" y="570"/>
                        <a:pt x="2484" y="633"/>
                      </a:cubicBezTo>
                      <a:cubicBezTo>
                        <a:pt x="2500" y="676"/>
                        <a:pt x="2532" y="718"/>
                        <a:pt x="2556" y="755"/>
                      </a:cubicBezTo>
                      <a:cubicBezTo>
                        <a:pt x="2581" y="792"/>
                        <a:pt x="2616" y="877"/>
                        <a:pt x="2616" y="877"/>
                      </a:cubicBezTo>
                      <a:cubicBezTo>
                        <a:pt x="2618" y="889"/>
                        <a:pt x="2636" y="982"/>
                        <a:pt x="2640" y="986"/>
                      </a:cubicBezTo>
                      <a:cubicBezTo>
                        <a:pt x="2702" y="1042"/>
                        <a:pt x="2800" y="1050"/>
                        <a:pt x="2868" y="1096"/>
                      </a:cubicBezTo>
                      <a:cubicBezTo>
                        <a:pt x="2904" y="1168"/>
                        <a:pt x="2919" y="1244"/>
                        <a:pt x="2988" y="1291"/>
                      </a:cubicBezTo>
                      <a:cubicBezTo>
                        <a:pt x="3004" y="1315"/>
                        <a:pt x="3020" y="1339"/>
                        <a:pt x="3036" y="1364"/>
                      </a:cubicBezTo>
                      <a:cubicBezTo>
                        <a:pt x="3052" y="1388"/>
                        <a:pt x="3085" y="1395"/>
                        <a:pt x="3108" y="1413"/>
                      </a:cubicBezTo>
                      <a:cubicBezTo>
                        <a:pt x="3133" y="1432"/>
                        <a:pt x="3159" y="1450"/>
                        <a:pt x="3180" y="1473"/>
                      </a:cubicBezTo>
                      <a:cubicBezTo>
                        <a:pt x="3211" y="1507"/>
                        <a:pt x="3236" y="1547"/>
                        <a:pt x="3264" y="1583"/>
                      </a:cubicBezTo>
                      <a:cubicBezTo>
                        <a:pt x="3296" y="1625"/>
                        <a:pt x="3325" y="1627"/>
                        <a:pt x="3360" y="1656"/>
                      </a:cubicBezTo>
                      <a:cubicBezTo>
                        <a:pt x="3399" y="1690"/>
                        <a:pt x="3435" y="1727"/>
                        <a:pt x="3480" y="1754"/>
                      </a:cubicBezTo>
                      <a:cubicBezTo>
                        <a:pt x="3519" y="1776"/>
                        <a:pt x="3638" y="1777"/>
                        <a:pt x="3648" y="1778"/>
                      </a:cubicBezTo>
                      <a:cubicBezTo>
                        <a:pt x="3712" y="1765"/>
                        <a:pt x="3688" y="1766"/>
                        <a:pt x="3720" y="1766"/>
                      </a:cubicBezTo>
                      <a:lnTo>
                        <a:pt x="3688" y="397"/>
                      </a:lnTo>
                      <a:cubicBezTo>
                        <a:pt x="3799" y="419"/>
                        <a:pt x="3744" y="421"/>
                        <a:pt x="3880" y="441"/>
                      </a:cubicBezTo>
                      <a:cubicBezTo>
                        <a:pt x="3960" y="453"/>
                        <a:pt x="3976" y="469"/>
                        <a:pt x="4044" y="501"/>
                      </a:cubicBezTo>
                      <a:cubicBezTo>
                        <a:pt x="4168" y="517"/>
                        <a:pt x="4088" y="513"/>
                        <a:pt x="4240" y="557"/>
                      </a:cubicBezTo>
                      <a:cubicBezTo>
                        <a:pt x="4286" y="571"/>
                        <a:pt x="4295" y="590"/>
                        <a:pt x="4320" y="609"/>
                      </a:cubicBezTo>
                      <a:cubicBezTo>
                        <a:pt x="4345" y="628"/>
                        <a:pt x="4372" y="652"/>
                        <a:pt x="4392" y="670"/>
                      </a:cubicBezTo>
                      <a:cubicBezTo>
                        <a:pt x="4407" y="687"/>
                        <a:pt x="4426" y="700"/>
                        <a:pt x="4440" y="718"/>
                      </a:cubicBezTo>
                      <a:cubicBezTo>
                        <a:pt x="4451" y="732"/>
                        <a:pt x="4453" y="753"/>
                        <a:pt x="4464" y="767"/>
                      </a:cubicBezTo>
                      <a:cubicBezTo>
                        <a:pt x="4492" y="800"/>
                        <a:pt x="4596" y="864"/>
                        <a:pt x="4632" y="889"/>
                      </a:cubicBezTo>
                      <a:cubicBezTo>
                        <a:pt x="4647" y="899"/>
                        <a:pt x="4664" y="906"/>
                        <a:pt x="4680" y="913"/>
                      </a:cubicBezTo>
                      <a:cubicBezTo>
                        <a:pt x="4692" y="918"/>
                        <a:pt x="4716" y="925"/>
                        <a:pt x="4716" y="925"/>
                      </a:cubicBezTo>
                    </a:path>
                  </a:pathLst>
                </a:cu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cxnSp>
          <p:nvCxnSpPr>
            <p:cNvPr id="122" name="Straight Connector 121">
              <a:extLst>
                <a:ext uri="{FF2B5EF4-FFF2-40B4-BE49-F238E27FC236}">
                  <a16:creationId xmlns:a16="http://schemas.microsoft.com/office/drawing/2014/main" id="{456E4258-2862-455C-BE0D-E333AE998E4C}"/>
                </a:ext>
              </a:extLst>
            </p:cNvPr>
            <p:cNvCxnSpPr/>
            <p:nvPr/>
          </p:nvCxnSpPr>
          <p:spPr bwMode="auto">
            <a:xfrm>
              <a:off x="908050" y="5321300"/>
              <a:ext cx="10642600" cy="0"/>
            </a:xfrm>
            <a:prstGeom prst="line">
              <a:avLst/>
            </a:prstGeom>
            <a:grpFill/>
            <a:ln w="19050" cap="flat" cmpd="sng" algn="ctr">
              <a:solidFill>
                <a:schemeClr val="tx1"/>
              </a:solidFill>
              <a:prstDash val="solid"/>
              <a:round/>
              <a:headEnd type="none" w="med" len="med"/>
              <a:tailEnd type="none" w="med" len="med"/>
            </a:ln>
            <a:effectLst/>
          </p:spPr>
        </p:cxnSp>
        <p:cxnSp>
          <p:nvCxnSpPr>
            <p:cNvPr id="123" name="Straight Connector 122">
              <a:extLst>
                <a:ext uri="{FF2B5EF4-FFF2-40B4-BE49-F238E27FC236}">
                  <a16:creationId xmlns:a16="http://schemas.microsoft.com/office/drawing/2014/main" id="{5BC43906-0382-4B75-ACB5-B748D511C3CA}"/>
                </a:ext>
              </a:extLst>
            </p:cNvPr>
            <p:cNvCxnSpPr/>
            <p:nvPr/>
          </p:nvCxnSpPr>
          <p:spPr bwMode="auto">
            <a:xfrm>
              <a:off x="927100" y="4241800"/>
              <a:ext cx="10642600" cy="0"/>
            </a:xfrm>
            <a:prstGeom prst="line">
              <a:avLst/>
            </a:prstGeom>
            <a:grpFill/>
            <a:ln w="19050"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42D1FA8D-3646-40A0-9E86-546A0B26EF99}"/>
                    </a:ext>
                  </a:extLst>
                </p:cNvPr>
                <p:cNvSpPr txBox="1"/>
                <p:nvPr/>
              </p:nvSpPr>
              <p:spPr>
                <a:xfrm>
                  <a:off x="136751" y="4284302"/>
                  <a:ext cx="943537" cy="1670369"/>
                </a:xfrm>
                <a:prstGeom prst="rect">
                  <a:avLst/>
                </a:prstGeom>
                <a:grp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𝑠</m:t>
                        </m:r>
                      </m:oMath>
                    </m:oMathPara>
                  </a14:m>
                  <a:endParaRPr lang="en-US" sz="2800" i="0" dirty="0"/>
                </a:p>
              </p:txBody>
            </p:sp>
          </mc:Choice>
          <mc:Fallback xmlns="">
            <p:sp>
              <p:nvSpPr>
                <p:cNvPr id="124" name="TextBox 123">
                  <a:extLst>
                    <a:ext uri="{FF2B5EF4-FFF2-40B4-BE49-F238E27FC236}">
                      <a16:creationId xmlns:a16="http://schemas.microsoft.com/office/drawing/2014/main" id="{42D1FA8D-3646-40A0-9E86-546A0B26EF99}"/>
                    </a:ext>
                  </a:extLst>
                </p:cNvPr>
                <p:cNvSpPr txBox="1">
                  <a:spLocks noRot="1" noChangeAspect="1" noMove="1" noResize="1" noEditPoints="1" noAdjustHandles="1" noChangeArrowheads="1" noChangeShapeType="1" noTextEdit="1"/>
                </p:cNvSpPr>
                <p:nvPr/>
              </p:nvSpPr>
              <p:spPr>
                <a:xfrm>
                  <a:off x="136751" y="4284302"/>
                  <a:ext cx="943537" cy="1670369"/>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5" name="TextBox 124">
                  <a:extLst>
                    <a:ext uri="{FF2B5EF4-FFF2-40B4-BE49-F238E27FC236}">
                      <a16:creationId xmlns:a16="http://schemas.microsoft.com/office/drawing/2014/main" id="{9BD87CB6-3C59-4F16-ACF1-B53559EEA477}"/>
                    </a:ext>
                  </a:extLst>
                </p:cNvPr>
                <p:cNvSpPr txBox="1"/>
                <p:nvPr/>
              </p:nvSpPr>
              <p:spPr>
                <a:xfrm>
                  <a:off x="43043" y="3126338"/>
                  <a:ext cx="1085150" cy="1893084"/>
                </a:xfrm>
                <a:prstGeom prst="rect">
                  <a:avLst/>
                </a:prstGeom>
                <a:grp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𝑆</m:t>
                        </m:r>
                      </m:oMath>
                    </m:oMathPara>
                  </a14:m>
                  <a:endParaRPr lang="en-US" sz="3200" i="0" dirty="0"/>
                </a:p>
              </p:txBody>
            </p:sp>
          </mc:Choice>
          <mc:Fallback xmlns="">
            <p:sp>
              <p:nvSpPr>
                <p:cNvPr id="125" name="TextBox 124">
                  <a:extLst>
                    <a:ext uri="{FF2B5EF4-FFF2-40B4-BE49-F238E27FC236}">
                      <a16:creationId xmlns:a16="http://schemas.microsoft.com/office/drawing/2014/main" id="{9BD87CB6-3C59-4F16-ACF1-B53559EEA477}"/>
                    </a:ext>
                  </a:extLst>
                </p:cNvPr>
                <p:cNvSpPr txBox="1">
                  <a:spLocks noRot="1" noChangeAspect="1" noMove="1" noResize="1" noEditPoints="1" noAdjustHandles="1" noChangeArrowheads="1" noChangeShapeType="1" noTextEdit="1"/>
                </p:cNvSpPr>
                <p:nvPr/>
              </p:nvSpPr>
              <p:spPr>
                <a:xfrm>
                  <a:off x="43043" y="3126338"/>
                  <a:ext cx="1085150" cy="1893084"/>
                </a:xfrm>
                <a:prstGeom prst="rect">
                  <a:avLst/>
                </a:prstGeom>
                <a:blipFill>
                  <a:blip r:embed="rId11"/>
                  <a:stretch>
                    <a:fillRect/>
                  </a:stretch>
                </a:blipFill>
              </p:spPr>
              <p:txBody>
                <a:bodyPr/>
                <a:lstStyle/>
                <a:p>
                  <a:r>
                    <a:rPr lang="en-US">
                      <a:noFill/>
                    </a:rPr>
                    <a:t> </a:t>
                  </a:r>
                </a:p>
              </p:txBody>
            </p:sp>
          </mc:Fallback>
        </mc:AlternateContent>
      </p:grpSp>
      <p:cxnSp>
        <p:nvCxnSpPr>
          <p:cNvPr id="131" name="Straight Connector 130">
            <a:extLst>
              <a:ext uri="{FF2B5EF4-FFF2-40B4-BE49-F238E27FC236}">
                <a16:creationId xmlns:a16="http://schemas.microsoft.com/office/drawing/2014/main" id="{254C405B-668F-499D-92B2-A68D14169361}"/>
              </a:ext>
            </a:extLst>
          </p:cNvPr>
          <p:cNvCxnSpPr>
            <a:cxnSpLocks/>
          </p:cNvCxnSpPr>
          <p:nvPr/>
        </p:nvCxnSpPr>
        <p:spPr>
          <a:xfrm>
            <a:off x="2960259" y="2489200"/>
            <a:ext cx="0" cy="385917"/>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E51E4E9-61DC-4E7B-AE88-424731548586}"/>
              </a:ext>
            </a:extLst>
          </p:cNvPr>
          <p:cNvCxnSpPr>
            <a:cxnSpLocks/>
          </p:cNvCxnSpPr>
          <p:nvPr/>
        </p:nvCxnSpPr>
        <p:spPr>
          <a:xfrm>
            <a:off x="7551309" y="2476500"/>
            <a:ext cx="0" cy="385917"/>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13" name="Object 12">
            <a:extLst>
              <a:ext uri="{FF2B5EF4-FFF2-40B4-BE49-F238E27FC236}">
                <a16:creationId xmlns:a16="http://schemas.microsoft.com/office/drawing/2014/main" id="{374DA478-A0DE-490A-AB6F-2C19AFD94ACC}"/>
              </a:ext>
            </a:extLst>
          </p:cNvPr>
          <p:cNvGraphicFramePr>
            <a:graphicFrameLocks noChangeAspect="1"/>
          </p:cNvGraphicFramePr>
          <p:nvPr>
            <p:extLst/>
          </p:nvPr>
        </p:nvGraphicFramePr>
        <p:xfrm>
          <a:off x="1380706" y="2083611"/>
          <a:ext cx="1604951" cy="1108180"/>
        </p:xfrm>
        <a:graphic>
          <a:graphicData uri="http://schemas.openxmlformats.org/presentationml/2006/ole">
            <mc:AlternateContent xmlns:mc="http://schemas.openxmlformats.org/markup-compatibility/2006">
              <mc:Choice xmlns:v="urn:schemas-microsoft-com:vml" Requires="v">
                <p:oleObj spid="_x0000_s2549806" name="Equation" r:id="rId12" imgW="533160" imgH="368280" progId="Equation.DSMT4">
                  <p:embed/>
                </p:oleObj>
              </mc:Choice>
              <mc:Fallback>
                <p:oleObj name="Equation" r:id="rId12" imgW="533160" imgH="368280" progId="Equation.DSMT4">
                  <p:embed/>
                  <p:pic>
                    <p:nvPicPr>
                      <p:cNvPr id="13" name="Object 12">
                        <a:extLst>
                          <a:ext uri="{FF2B5EF4-FFF2-40B4-BE49-F238E27FC236}">
                            <a16:creationId xmlns:a16="http://schemas.microsoft.com/office/drawing/2014/main" id="{374DA478-A0DE-490A-AB6F-2C19AFD94ACC}"/>
                          </a:ext>
                        </a:extLst>
                      </p:cNvPr>
                      <p:cNvPicPr/>
                      <p:nvPr/>
                    </p:nvPicPr>
                    <p:blipFill>
                      <a:blip r:embed="rId13"/>
                      <a:stretch>
                        <a:fillRect/>
                      </a:stretch>
                    </p:blipFill>
                    <p:spPr>
                      <a:xfrm>
                        <a:off x="1380706" y="2083611"/>
                        <a:ext cx="1604951" cy="110818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35123611-4EA3-4211-AD5D-14CFA6936FF2}"/>
              </a:ext>
            </a:extLst>
          </p:cNvPr>
          <p:cNvGraphicFramePr>
            <a:graphicFrameLocks noChangeAspect="1"/>
          </p:cNvGraphicFramePr>
          <p:nvPr>
            <p:extLst/>
          </p:nvPr>
        </p:nvGraphicFramePr>
        <p:xfrm>
          <a:off x="2897187" y="2127799"/>
          <a:ext cx="4754559" cy="971001"/>
        </p:xfrm>
        <a:graphic>
          <a:graphicData uri="http://schemas.openxmlformats.org/presentationml/2006/ole">
            <mc:AlternateContent xmlns:mc="http://schemas.openxmlformats.org/markup-compatibility/2006">
              <mc:Choice xmlns:v="urn:schemas-microsoft-com:vml" Requires="v">
                <p:oleObj spid="_x0000_s2549807" name="Equation" r:id="rId14" imgW="1803240" imgH="368280" progId="Equation.DSMT4">
                  <p:embed/>
                </p:oleObj>
              </mc:Choice>
              <mc:Fallback>
                <p:oleObj name="Equation" r:id="rId14" imgW="1803240" imgH="368280" progId="Equation.DSMT4">
                  <p:embed/>
                  <p:pic>
                    <p:nvPicPr>
                      <p:cNvPr id="14" name="Object 13">
                        <a:extLst>
                          <a:ext uri="{FF2B5EF4-FFF2-40B4-BE49-F238E27FC236}">
                            <a16:creationId xmlns:a16="http://schemas.microsoft.com/office/drawing/2014/main" id="{35123611-4EA3-4211-AD5D-14CFA6936FF2}"/>
                          </a:ext>
                        </a:extLst>
                      </p:cNvPr>
                      <p:cNvPicPr/>
                      <p:nvPr/>
                    </p:nvPicPr>
                    <p:blipFill>
                      <a:blip r:embed="rId15"/>
                      <a:stretch>
                        <a:fillRect/>
                      </a:stretch>
                    </p:blipFill>
                    <p:spPr>
                      <a:xfrm>
                        <a:off x="2897187" y="2127799"/>
                        <a:ext cx="4754559" cy="971001"/>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8A7EC21-D705-4D86-9F6A-682E1563C07B}"/>
                  </a:ext>
                </a:extLst>
              </p:cNvPr>
              <p:cNvSpPr txBox="1"/>
              <p:nvPr/>
            </p:nvSpPr>
            <p:spPr>
              <a:xfrm>
                <a:off x="1060450" y="1765300"/>
                <a:ext cx="2206053" cy="707886"/>
              </a:xfrm>
              <a:prstGeom prst="rect">
                <a:avLst/>
              </a:prstGeom>
              <a:noFill/>
            </p:spPr>
            <p:txBody>
              <a:bodyPr wrap="none" rtlCol="0">
                <a:spAutoFit/>
              </a:bodyPr>
              <a:lstStyle/>
              <a:p>
                <a:pPr algn="l"/>
                <a:r>
                  <a:rPr lang="en-US" sz="2000" i="0" dirty="0"/>
                  <a:t>Order decision now</a:t>
                </a:r>
              </a:p>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𝑡</m:t>
                          </m:r>
                        </m:sub>
                      </m:sSub>
                    </m:oMath>
                  </m:oMathPara>
                </a14:m>
                <a:endParaRPr lang="en-US" sz="2000" i="0" dirty="0"/>
              </a:p>
            </p:txBody>
          </p:sp>
        </mc:Choice>
        <mc:Fallback xmlns="">
          <p:sp>
            <p:nvSpPr>
              <p:cNvPr id="15" name="TextBox 14">
                <a:extLst>
                  <a:ext uri="{FF2B5EF4-FFF2-40B4-BE49-F238E27FC236}">
                    <a16:creationId xmlns:a16="http://schemas.microsoft.com/office/drawing/2014/main" id="{78A7EC21-D705-4D86-9F6A-682E1563C07B}"/>
                  </a:ext>
                </a:extLst>
              </p:cNvPr>
              <p:cNvSpPr txBox="1">
                <a:spLocks noRot="1" noChangeAspect="1" noMove="1" noResize="1" noEditPoints="1" noAdjustHandles="1" noChangeArrowheads="1" noChangeShapeType="1" noTextEdit="1"/>
              </p:cNvSpPr>
              <p:nvPr/>
            </p:nvSpPr>
            <p:spPr>
              <a:xfrm>
                <a:off x="1060450" y="1765300"/>
                <a:ext cx="2206053" cy="707886"/>
              </a:xfrm>
              <a:prstGeom prst="rect">
                <a:avLst/>
              </a:prstGeom>
              <a:blipFill>
                <a:blip r:embed="rId16"/>
                <a:stretch>
                  <a:fillRect l="-3039" t="-5172" r="-16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D21F15D2-6036-44F4-8ED8-4B6E78E7BF21}"/>
                  </a:ext>
                </a:extLst>
              </p:cNvPr>
              <p:cNvSpPr txBox="1"/>
              <p:nvPr/>
            </p:nvSpPr>
            <p:spPr>
              <a:xfrm>
                <a:off x="3441700" y="1746250"/>
                <a:ext cx="3674404" cy="707886"/>
              </a:xfrm>
              <a:prstGeom prst="rect">
                <a:avLst/>
              </a:prstGeom>
              <a:noFill/>
            </p:spPr>
            <p:txBody>
              <a:bodyPr wrap="none" rtlCol="0">
                <a:spAutoFit/>
              </a:bodyPr>
              <a:lstStyle/>
              <a:p>
                <a:pPr algn="l"/>
                <a:r>
                  <a:rPr lang="en-US" sz="2000" i="0" dirty="0"/>
                  <a:t>Future decisions from (</a:t>
                </a:r>
                <a:r>
                  <a:rPr lang="en-US" sz="2000" i="0" dirty="0" err="1"/>
                  <a:t>s,S</a:t>
                </a:r>
                <a:r>
                  <a:rPr lang="en-US" sz="2000" i="0" dirty="0"/>
                  <a:t>) policy</a:t>
                </a:r>
              </a:p>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𝑡</m:t>
                          </m:r>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𝑡</m:t>
                          </m:r>
                          <m:r>
                            <a:rPr lang="en-US" sz="2000" b="0" i="1" smtClean="0">
                              <a:latin typeface="Cambria Math" panose="02040503050406030204" pitchFamily="18" charset="0"/>
                            </a:rPr>
                            <m:t>+2</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𝑡</m:t>
                          </m:r>
                          <m:r>
                            <a:rPr lang="en-US" sz="2000" b="0" i="1" smtClean="0">
                              <a:latin typeface="Cambria Math" panose="02040503050406030204" pitchFamily="18" charset="0"/>
                            </a:rPr>
                            <m:t>+</m:t>
                          </m:r>
                          <m:r>
                            <a:rPr lang="en-US" sz="2000" b="0" i="1" smtClean="0">
                              <a:latin typeface="Cambria Math" panose="02040503050406030204" pitchFamily="18" charset="0"/>
                            </a:rPr>
                            <m:t>𝐻</m:t>
                          </m:r>
                        </m:sub>
                      </m:sSub>
                    </m:oMath>
                  </m:oMathPara>
                </a14:m>
                <a:endParaRPr lang="en-US" sz="2000" i="0" dirty="0"/>
              </a:p>
            </p:txBody>
          </p:sp>
        </mc:Choice>
        <mc:Fallback xmlns="">
          <p:sp>
            <p:nvSpPr>
              <p:cNvPr id="133" name="TextBox 132">
                <a:extLst>
                  <a:ext uri="{FF2B5EF4-FFF2-40B4-BE49-F238E27FC236}">
                    <a16:creationId xmlns:a16="http://schemas.microsoft.com/office/drawing/2014/main" id="{D21F15D2-6036-44F4-8ED8-4B6E78E7BF21}"/>
                  </a:ext>
                </a:extLst>
              </p:cNvPr>
              <p:cNvSpPr txBox="1">
                <a:spLocks noRot="1" noChangeAspect="1" noMove="1" noResize="1" noEditPoints="1" noAdjustHandles="1" noChangeArrowheads="1" noChangeShapeType="1" noTextEdit="1"/>
              </p:cNvSpPr>
              <p:nvPr/>
            </p:nvSpPr>
            <p:spPr>
              <a:xfrm>
                <a:off x="3441700" y="1746250"/>
                <a:ext cx="3674404" cy="707886"/>
              </a:xfrm>
              <a:prstGeom prst="rect">
                <a:avLst/>
              </a:prstGeom>
              <a:blipFill>
                <a:blip r:embed="rId17"/>
                <a:stretch>
                  <a:fillRect l="-1827" t="-4274" r="-4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AD4E162-E7AF-4F2F-B6BF-D987E0F24E7A}"/>
                  </a:ext>
                </a:extLst>
              </p:cNvPr>
              <p:cNvSpPr txBox="1"/>
              <p:nvPr/>
            </p:nvSpPr>
            <p:spPr>
              <a:xfrm rot="19100305">
                <a:off x="1598631" y="3754241"/>
                <a:ext cx="957442" cy="40011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𝑡</m:t>
                          </m:r>
                        </m:sub>
                      </m:sSub>
                      <m:r>
                        <a:rPr lang="en-US" sz="2000" b="0" i="1" smtClean="0">
                          <a:latin typeface="Cambria Math" panose="02040503050406030204" pitchFamily="18" charset="0"/>
                        </a:rPr>
                        <m:t>=0</m:t>
                      </m:r>
                    </m:oMath>
                  </m:oMathPara>
                </a14:m>
                <a:endParaRPr lang="en-US" sz="2000" i="0" dirty="0"/>
              </a:p>
            </p:txBody>
          </p:sp>
        </mc:Choice>
        <mc:Fallback xmlns="">
          <p:sp>
            <p:nvSpPr>
              <p:cNvPr id="17" name="TextBox 16">
                <a:extLst>
                  <a:ext uri="{FF2B5EF4-FFF2-40B4-BE49-F238E27FC236}">
                    <a16:creationId xmlns:a16="http://schemas.microsoft.com/office/drawing/2014/main" id="{4AD4E162-E7AF-4F2F-B6BF-D987E0F24E7A}"/>
                  </a:ext>
                </a:extLst>
              </p:cNvPr>
              <p:cNvSpPr txBox="1">
                <a:spLocks noRot="1" noChangeAspect="1" noMove="1" noResize="1" noEditPoints="1" noAdjustHandles="1" noChangeArrowheads="1" noChangeShapeType="1" noTextEdit="1"/>
              </p:cNvSpPr>
              <p:nvPr/>
            </p:nvSpPr>
            <p:spPr>
              <a:xfrm rot="19100305">
                <a:off x="1598631" y="3754241"/>
                <a:ext cx="957442" cy="400110"/>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1037E24C-EE06-4480-BA51-CF2E3F263E7F}"/>
                  </a:ext>
                </a:extLst>
              </p:cNvPr>
              <p:cNvSpPr txBox="1"/>
              <p:nvPr/>
            </p:nvSpPr>
            <p:spPr>
              <a:xfrm rot="20340970">
                <a:off x="1852631" y="4205091"/>
                <a:ext cx="957442" cy="40011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𝑡</m:t>
                          </m:r>
                        </m:sub>
                      </m:sSub>
                      <m:r>
                        <a:rPr lang="en-US" sz="2000" b="0" i="1" smtClean="0">
                          <a:latin typeface="Cambria Math" panose="02040503050406030204" pitchFamily="18" charset="0"/>
                        </a:rPr>
                        <m:t>=1</m:t>
                      </m:r>
                    </m:oMath>
                  </m:oMathPara>
                </a14:m>
                <a:endParaRPr lang="en-US" sz="2000" i="0" dirty="0"/>
              </a:p>
            </p:txBody>
          </p:sp>
        </mc:Choice>
        <mc:Fallback xmlns="">
          <p:sp>
            <p:nvSpPr>
              <p:cNvPr id="134" name="TextBox 133">
                <a:extLst>
                  <a:ext uri="{FF2B5EF4-FFF2-40B4-BE49-F238E27FC236}">
                    <a16:creationId xmlns:a16="http://schemas.microsoft.com/office/drawing/2014/main" id="{1037E24C-EE06-4480-BA51-CF2E3F263E7F}"/>
                  </a:ext>
                </a:extLst>
              </p:cNvPr>
              <p:cNvSpPr txBox="1">
                <a:spLocks noRot="1" noChangeAspect="1" noMove="1" noResize="1" noEditPoints="1" noAdjustHandles="1" noChangeArrowheads="1" noChangeShapeType="1" noTextEdit="1"/>
              </p:cNvSpPr>
              <p:nvPr/>
            </p:nvSpPr>
            <p:spPr>
              <a:xfrm rot="20340970">
                <a:off x="1852631" y="4205091"/>
                <a:ext cx="957442" cy="400110"/>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DC4820F3-22A2-4AA7-8025-B7BB3C1B0B42}"/>
                  </a:ext>
                </a:extLst>
              </p:cNvPr>
              <p:cNvSpPr txBox="1"/>
              <p:nvPr/>
            </p:nvSpPr>
            <p:spPr>
              <a:xfrm rot="1166241">
                <a:off x="1846281" y="4751191"/>
                <a:ext cx="957442" cy="40011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𝑡</m:t>
                          </m:r>
                        </m:sub>
                      </m:sSub>
                      <m:r>
                        <a:rPr lang="en-US" sz="2000" b="0" i="1" smtClean="0">
                          <a:latin typeface="Cambria Math" panose="02040503050406030204" pitchFamily="18" charset="0"/>
                        </a:rPr>
                        <m:t>=2</m:t>
                      </m:r>
                    </m:oMath>
                  </m:oMathPara>
                </a14:m>
                <a:endParaRPr lang="en-US" sz="2000" i="0" dirty="0"/>
              </a:p>
            </p:txBody>
          </p:sp>
        </mc:Choice>
        <mc:Fallback xmlns="">
          <p:sp>
            <p:nvSpPr>
              <p:cNvPr id="135" name="TextBox 134">
                <a:extLst>
                  <a:ext uri="{FF2B5EF4-FFF2-40B4-BE49-F238E27FC236}">
                    <a16:creationId xmlns:a16="http://schemas.microsoft.com/office/drawing/2014/main" id="{DC4820F3-22A2-4AA7-8025-B7BB3C1B0B42}"/>
                  </a:ext>
                </a:extLst>
              </p:cNvPr>
              <p:cNvSpPr txBox="1">
                <a:spLocks noRot="1" noChangeAspect="1" noMove="1" noResize="1" noEditPoints="1" noAdjustHandles="1" noChangeArrowheads="1" noChangeShapeType="1" noTextEdit="1"/>
              </p:cNvSpPr>
              <p:nvPr/>
            </p:nvSpPr>
            <p:spPr>
              <a:xfrm rot="1166241">
                <a:off x="1846281" y="4751191"/>
                <a:ext cx="957442" cy="400110"/>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6" name="TextBox 135">
                <a:extLst>
                  <a:ext uri="{FF2B5EF4-FFF2-40B4-BE49-F238E27FC236}">
                    <a16:creationId xmlns:a16="http://schemas.microsoft.com/office/drawing/2014/main" id="{F7176E68-941E-4614-B678-30A76587B98D}"/>
                  </a:ext>
                </a:extLst>
              </p:cNvPr>
              <p:cNvSpPr txBox="1"/>
              <p:nvPr/>
            </p:nvSpPr>
            <p:spPr>
              <a:xfrm rot="2758961">
                <a:off x="1839931" y="5246491"/>
                <a:ext cx="957442" cy="40011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𝑡</m:t>
                          </m:r>
                        </m:sub>
                      </m:sSub>
                      <m:r>
                        <a:rPr lang="en-US" sz="2000" b="0" i="1" smtClean="0">
                          <a:latin typeface="Cambria Math" panose="02040503050406030204" pitchFamily="18" charset="0"/>
                        </a:rPr>
                        <m:t>=3</m:t>
                      </m:r>
                    </m:oMath>
                  </m:oMathPara>
                </a14:m>
                <a:endParaRPr lang="en-US" sz="2000" i="0" dirty="0"/>
              </a:p>
            </p:txBody>
          </p:sp>
        </mc:Choice>
        <mc:Fallback xmlns="">
          <p:sp>
            <p:nvSpPr>
              <p:cNvPr id="136" name="TextBox 135">
                <a:extLst>
                  <a:ext uri="{FF2B5EF4-FFF2-40B4-BE49-F238E27FC236}">
                    <a16:creationId xmlns:a16="http://schemas.microsoft.com/office/drawing/2014/main" id="{F7176E68-941E-4614-B678-30A76587B98D}"/>
                  </a:ext>
                </a:extLst>
              </p:cNvPr>
              <p:cNvSpPr txBox="1">
                <a:spLocks noRot="1" noChangeAspect="1" noMove="1" noResize="1" noEditPoints="1" noAdjustHandles="1" noChangeArrowheads="1" noChangeShapeType="1" noTextEdit="1"/>
              </p:cNvSpPr>
              <p:nvPr/>
            </p:nvSpPr>
            <p:spPr>
              <a:xfrm rot="2758961">
                <a:off x="1839931" y="5246491"/>
                <a:ext cx="957442" cy="400110"/>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F85B8B4-74CD-4006-8D11-1EEC41DCD743}"/>
                  </a:ext>
                </a:extLst>
              </p:cNvPr>
              <p:cNvSpPr txBox="1"/>
              <p:nvPr/>
            </p:nvSpPr>
            <p:spPr>
              <a:xfrm>
                <a:off x="711200" y="6305550"/>
                <a:ext cx="7807265" cy="400110"/>
              </a:xfrm>
              <a:prstGeom prst="rect">
                <a:avLst/>
              </a:prstGeom>
              <a:noFill/>
            </p:spPr>
            <p:txBody>
              <a:bodyPr wrap="none" rtlCol="0">
                <a:spAutoFit/>
              </a:bodyPr>
              <a:lstStyle/>
              <a:p>
                <a:pPr algn="l"/>
                <a:r>
                  <a:rPr lang="en-US" sz="2000" i="0" dirty="0"/>
                  <a:t>Pick the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𝑡</m:t>
                        </m:r>
                      </m:sub>
                    </m:sSub>
                  </m:oMath>
                </a14:m>
                <a:r>
                  <a:rPr lang="en-US" sz="2000" i="0" dirty="0"/>
                  <a:t> that performs the best (using one or more forward simulations)</a:t>
                </a:r>
              </a:p>
            </p:txBody>
          </p:sp>
        </mc:Choice>
        <mc:Fallback xmlns="">
          <p:sp>
            <p:nvSpPr>
              <p:cNvPr id="18" name="TextBox 17">
                <a:extLst>
                  <a:ext uri="{FF2B5EF4-FFF2-40B4-BE49-F238E27FC236}">
                    <a16:creationId xmlns:a16="http://schemas.microsoft.com/office/drawing/2014/main" id="{BF85B8B4-74CD-4006-8D11-1EEC41DCD743}"/>
                  </a:ext>
                </a:extLst>
              </p:cNvPr>
              <p:cNvSpPr txBox="1">
                <a:spLocks noRot="1" noChangeAspect="1" noMove="1" noResize="1" noEditPoints="1" noAdjustHandles="1" noChangeArrowheads="1" noChangeShapeType="1" noTextEdit="1"/>
              </p:cNvSpPr>
              <p:nvPr/>
            </p:nvSpPr>
            <p:spPr>
              <a:xfrm>
                <a:off x="711200" y="6305550"/>
                <a:ext cx="7807265" cy="400110"/>
              </a:xfrm>
              <a:prstGeom prst="rect">
                <a:avLst/>
              </a:prstGeom>
              <a:blipFill>
                <a:blip r:embed="rId22"/>
                <a:stretch>
                  <a:fillRect l="-859" t="-7576" r="-156" b="-25758"/>
                </a:stretch>
              </a:blipFill>
            </p:spPr>
            <p:txBody>
              <a:bodyPr/>
              <a:lstStyle/>
              <a:p>
                <a:r>
                  <a:rPr lang="en-US">
                    <a:noFill/>
                  </a:rPr>
                  <a:t> </a:t>
                </a:r>
              </a:p>
            </p:txBody>
          </p:sp>
        </mc:Fallback>
      </mc:AlternateContent>
      <p:sp>
        <p:nvSpPr>
          <p:cNvPr id="64" name="Slide Number Placeholder 5">
            <a:extLst>
              <a:ext uri="{FF2B5EF4-FFF2-40B4-BE49-F238E27FC236}">
                <a16:creationId xmlns:a16="http://schemas.microsoft.com/office/drawing/2014/main" id="{25C14EB9-17E4-42E0-BE91-4B8D3B804DDF}"/>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dirty="0"/>
              <a:t>Slide </a:t>
            </a:r>
            <a:fld id="{CA1BF554-DF22-475E-92F9-B7E92000597D}" type="slidenum">
              <a:rPr lang="en-US" smtClean="0"/>
              <a:pPr>
                <a:defRPr/>
              </a:pPr>
              <a:t>158</a:t>
            </a:fld>
            <a:endParaRPr lang="en-US" dirty="0"/>
          </a:p>
        </p:txBody>
      </p:sp>
    </p:spTree>
    <p:extLst>
      <p:ext uri="{BB962C8B-B14F-4D97-AF65-F5344CB8AC3E}">
        <p14:creationId xmlns:p14="http://schemas.microsoft.com/office/powerpoint/2010/main" val="592446555"/>
      </p:ext>
    </p:extLst>
  </p:cSld>
  <p:clrMapOvr>
    <a:masterClrMapping/>
  </p:clrMapOvr>
  <p:transition spd="slow">
    <p:wipe dir="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Supply chain mgmt. for Pratt &amp; Whitney</a:t>
            </a:r>
          </a:p>
        </p:txBody>
      </p:sp>
      <p:sp>
        <p:nvSpPr>
          <p:cNvPr id="3" name="Content Placeholder 2"/>
          <p:cNvSpPr>
            <a:spLocks noGrp="1"/>
          </p:cNvSpPr>
          <p:nvPr>
            <p:ph idx="1"/>
          </p:nvPr>
        </p:nvSpPr>
        <p:spPr>
          <a:xfrm>
            <a:off x="685800" y="1143000"/>
            <a:ext cx="7960490" cy="886937"/>
          </a:xfrm>
        </p:spPr>
        <p:txBody>
          <a:bodyPr/>
          <a:lstStyle/>
          <a:p>
            <a:r>
              <a:rPr lang="en-US" dirty="0"/>
              <a:t>Rollout policy</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a:p>
            <a:endParaRPr lang="en-US" dirty="0"/>
          </a:p>
          <a:p>
            <a:endParaRPr lang="en-US" dirty="0"/>
          </a:p>
          <a:p>
            <a:endParaRPr lang="en-US" dirty="0"/>
          </a:p>
          <a:p>
            <a:endParaRPr lang="en-US" dirty="0"/>
          </a:p>
          <a:p>
            <a:endParaRPr lang="en-US" dirty="0"/>
          </a:p>
          <a:p>
            <a:endParaRPr lang="en-US" dirty="0"/>
          </a:p>
          <a:p>
            <a:pPr lvl="1"/>
            <a:endParaRPr lang="en-US" dirty="0"/>
          </a:p>
          <a:p>
            <a:pPr lvl="1"/>
            <a:endParaRPr lang="en-US" dirty="0"/>
          </a:p>
          <a:p>
            <a:pPr lvl="2"/>
            <a:endParaRPr lang="en-US" dirty="0"/>
          </a:p>
        </p:txBody>
      </p:sp>
      <p:sp>
        <p:nvSpPr>
          <p:cNvPr id="48" name="Line 6"/>
          <p:cNvSpPr>
            <a:spLocks noChangeShapeType="1"/>
          </p:cNvSpPr>
          <p:nvPr/>
        </p:nvSpPr>
        <p:spPr bwMode="auto">
          <a:xfrm flipV="1">
            <a:off x="1428974" y="4418891"/>
            <a:ext cx="1473919" cy="47445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62" name="Straight Connector 61"/>
          <p:cNvCxnSpPr>
            <a:cxnSpLocks/>
          </p:cNvCxnSpPr>
          <p:nvPr/>
        </p:nvCxnSpPr>
        <p:spPr>
          <a:xfrm>
            <a:off x="1410291" y="2480787"/>
            <a:ext cx="0" cy="2389840"/>
          </a:xfrm>
          <a:prstGeom prst="line">
            <a:avLst/>
          </a:prstGeom>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F123D833-982E-4C30-BDA9-A0081730354E}"/>
              </a:ext>
            </a:extLst>
          </p:cNvPr>
          <p:cNvGrpSpPr/>
          <p:nvPr/>
        </p:nvGrpSpPr>
        <p:grpSpPr>
          <a:xfrm>
            <a:off x="3733929" y="2745835"/>
            <a:ext cx="5034932" cy="816821"/>
            <a:chOff x="43043" y="3126338"/>
            <a:chExt cx="11571107" cy="2955374"/>
          </a:xfrm>
          <a:noFill/>
        </p:grpSpPr>
        <p:grpSp>
          <p:nvGrpSpPr>
            <p:cNvPr id="88" name="Group 87">
              <a:extLst>
                <a:ext uri="{FF2B5EF4-FFF2-40B4-BE49-F238E27FC236}">
                  <a16:creationId xmlns:a16="http://schemas.microsoft.com/office/drawing/2014/main" id="{2E577E21-27A6-4465-AB1F-AAC246364802}"/>
                </a:ext>
              </a:extLst>
            </p:cNvPr>
            <p:cNvGrpSpPr/>
            <p:nvPr/>
          </p:nvGrpSpPr>
          <p:grpSpPr>
            <a:xfrm>
              <a:off x="914400" y="3594099"/>
              <a:ext cx="10699750" cy="2487613"/>
              <a:chOff x="914400" y="3594099"/>
              <a:chExt cx="10699750" cy="2487613"/>
            </a:xfrm>
            <a:grpFill/>
          </p:grpSpPr>
          <p:sp>
            <p:nvSpPr>
              <p:cNvPr id="93" name="Line 4">
                <a:extLst>
                  <a:ext uri="{FF2B5EF4-FFF2-40B4-BE49-F238E27FC236}">
                    <a16:creationId xmlns:a16="http://schemas.microsoft.com/office/drawing/2014/main" id="{6C2666D9-ECF2-4BD6-9C04-460771C69F4C}"/>
                  </a:ext>
                </a:extLst>
              </p:cNvPr>
              <p:cNvSpPr>
                <a:spLocks noChangeShapeType="1"/>
              </p:cNvSpPr>
              <p:nvPr/>
            </p:nvSpPr>
            <p:spPr bwMode="auto">
              <a:xfrm flipV="1">
                <a:off x="914400" y="3594099"/>
                <a:ext cx="0" cy="2487613"/>
              </a:xfrm>
              <a:prstGeom prst="line">
                <a:avLst/>
              </a:prstGeom>
              <a:grpFill/>
              <a:ln w="28575">
                <a:solidFill>
                  <a:schemeClr val="tx1"/>
                </a:solidFill>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 name="Line 5">
                <a:extLst>
                  <a:ext uri="{FF2B5EF4-FFF2-40B4-BE49-F238E27FC236}">
                    <a16:creationId xmlns:a16="http://schemas.microsoft.com/office/drawing/2014/main" id="{3C07E85D-52BB-4D7D-AA87-A5FDDC71BFEA}"/>
                  </a:ext>
                </a:extLst>
              </p:cNvPr>
              <p:cNvSpPr>
                <a:spLocks noChangeShapeType="1"/>
              </p:cNvSpPr>
              <p:nvPr/>
            </p:nvSpPr>
            <p:spPr bwMode="auto">
              <a:xfrm>
                <a:off x="914400" y="6062663"/>
                <a:ext cx="10699750" cy="0"/>
              </a:xfrm>
              <a:prstGeom prst="line">
                <a:avLst/>
              </a:prstGeom>
              <a:grpFill/>
              <a:ln w="28575">
                <a:solidFill>
                  <a:schemeClr val="tx1"/>
                </a:solidFill>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5" name="Group 94">
                <a:extLst>
                  <a:ext uri="{FF2B5EF4-FFF2-40B4-BE49-F238E27FC236}">
                    <a16:creationId xmlns:a16="http://schemas.microsoft.com/office/drawing/2014/main" id="{FC80000A-E8C5-4D0A-8E06-E2AEA1F84A1D}"/>
                  </a:ext>
                </a:extLst>
              </p:cNvPr>
              <p:cNvGrpSpPr/>
              <p:nvPr/>
            </p:nvGrpSpPr>
            <p:grpSpPr>
              <a:xfrm>
                <a:off x="952500" y="3876676"/>
                <a:ext cx="10399180" cy="2063513"/>
                <a:chOff x="933450" y="3254376"/>
                <a:chExt cx="10399180" cy="2063513"/>
              </a:xfrm>
              <a:grpFill/>
            </p:grpSpPr>
            <p:sp>
              <p:nvSpPr>
                <p:cNvPr id="96" name="Freeform 6">
                  <a:extLst>
                    <a:ext uri="{FF2B5EF4-FFF2-40B4-BE49-F238E27FC236}">
                      <a16:creationId xmlns:a16="http://schemas.microsoft.com/office/drawing/2014/main" id="{13440659-6300-4736-A6F0-9112A00D4F50}"/>
                    </a:ext>
                  </a:extLst>
                </p:cNvPr>
                <p:cNvSpPr>
                  <a:spLocks/>
                </p:cNvSpPr>
                <p:nvPr/>
              </p:nvSpPr>
              <p:spPr bwMode="auto">
                <a:xfrm>
                  <a:off x="933450" y="3254376"/>
                  <a:ext cx="5204642" cy="1666208"/>
                </a:xfrm>
                <a:custGeom>
                  <a:avLst/>
                  <a:gdLst>
                    <a:gd name="T0" fmla="*/ 0 w 4716"/>
                    <a:gd name="T1" fmla="*/ 773113 h 1778"/>
                    <a:gd name="T2" fmla="*/ 285750 w 4716"/>
                    <a:gd name="T3" fmla="*/ 1023938 h 1778"/>
                    <a:gd name="T4" fmla="*/ 323850 w 4716"/>
                    <a:gd name="T5" fmla="*/ 1101725 h 1778"/>
                    <a:gd name="T6" fmla="*/ 533400 w 4716"/>
                    <a:gd name="T7" fmla="*/ 1198563 h 1778"/>
                    <a:gd name="T8" fmla="*/ 704850 w 4716"/>
                    <a:gd name="T9" fmla="*/ 1392238 h 1778"/>
                    <a:gd name="T10" fmla="*/ 990600 w 4716"/>
                    <a:gd name="T11" fmla="*/ 1604963 h 1778"/>
                    <a:gd name="T12" fmla="*/ 1047750 w 4716"/>
                    <a:gd name="T13" fmla="*/ 1662113 h 1778"/>
                    <a:gd name="T14" fmla="*/ 1314450 w 4716"/>
                    <a:gd name="T15" fmla="*/ 1681163 h 1778"/>
                    <a:gd name="T16" fmla="*/ 1409700 w 4716"/>
                    <a:gd name="T17" fmla="*/ 1739900 h 1778"/>
                    <a:gd name="T18" fmla="*/ 1676400 w 4716"/>
                    <a:gd name="T19" fmla="*/ 1778000 h 1778"/>
                    <a:gd name="T20" fmla="*/ 2038350 w 4716"/>
                    <a:gd name="T21" fmla="*/ 1990725 h 1778"/>
                    <a:gd name="T22" fmla="*/ 2171700 w 4716"/>
                    <a:gd name="T23" fmla="*/ 2106613 h 1778"/>
                    <a:gd name="T24" fmla="*/ 2552700 w 4716"/>
                    <a:gd name="T25" fmla="*/ 2184400 h 1778"/>
                    <a:gd name="T26" fmla="*/ 2552700 w 4716"/>
                    <a:gd name="T27" fmla="*/ 0 h 1778"/>
                    <a:gd name="T28" fmla="*/ 2762250 w 4716"/>
                    <a:gd name="T29" fmla="*/ 57150 h 1778"/>
                    <a:gd name="T30" fmla="*/ 2990850 w 4716"/>
                    <a:gd name="T31" fmla="*/ 269875 h 1778"/>
                    <a:gd name="T32" fmla="*/ 3448050 w 4716"/>
                    <a:gd name="T33" fmla="*/ 347663 h 1778"/>
                    <a:gd name="T34" fmla="*/ 3829050 w 4716"/>
                    <a:gd name="T35" fmla="*/ 695325 h 1778"/>
                    <a:gd name="T36" fmla="*/ 3943350 w 4716"/>
                    <a:gd name="T37" fmla="*/ 1004888 h 1778"/>
                    <a:gd name="T38" fmla="*/ 4057650 w 4716"/>
                    <a:gd name="T39" fmla="*/ 1198563 h 1778"/>
                    <a:gd name="T40" fmla="*/ 4152900 w 4716"/>
                    <a:gd name="T41" fmla="*/ 1392238 h 1778"/>
                    <a:gd name="T42" fmla="*/ 4191000 w 4716"/>
                    <a:gd name="T43" fmla="*/ 1565275 h 1778"/>
                    <a:gd name="T44" fmla="*/ 4552950 w 4716"/>
                    <a:gd name="T45" fmla="*/ 1739900 h 1778"/>
                    <a:gd name="T46" fmla="*/ 4743450 w 4716"/>
                    <a:gd name="T47" fmla="*/ 2049463 h 1778"/>
                    <a:gd name="T48" fmla="*/ 4819650 w 4716"/>
                    <a:gd name="T49" fmla="*/ 2165350 h 1778"/>
                    <a:gd name="T50" fmla="*/ 4933950 w 4716"/>
                    <a:gd name="T51" fmla="*/ 2243138 h 1778"/>
                    <a:gd name="T52" fmla="*/ 5048250 w 4716"/>
                    <a:gd name="T53" fmla="*/ 2338388 h 1778"/>
                    <a:gd name="T54" fmla="*/ 5181600 w 4716"/>
                    <a:gd name="T55" fmla="*/ 2513013 h 1778"/>
                    <a:gd name="T56" fmla="*/ 5334000 w 4716"/>
                    <a:gd name="T57" fmla="*/ 2628900 h 1778"/>
                    <a:gd name="T58" fmla="*/ 5524500 w 4716"/>
                    <a:gd name="T59" fmla="*/ 2784475 h 1778"/>
                    <a:gd name="T60" fmla="*/ 5791200 w 4716"/>
                    <a:gd name="T61" fmla="*/ 2822575 h 1778"/>
                    <a:gd name="T62" fmla="*/ 5905500 w 4716"/>
                    <a:gd name="T63" fmla="*/ 2803525 h 1778"/>
                    <a:gd name="T64" fmla="*/ 5854700 w 4716"/>
                    <a:gd name="T65" fmla="*/ 630238 h 1778"/>
                    <a:gd name="T66" fmla="*/ 6159500 w 4716"/>
                    <a:gd name="T67" fmla="*/ 700088 h 1778"/>
                    <a:gd name="T68" fmla="*/ 6419850 w 4716"/>
                    <a:gd name="T69" fmla="*/ 795338 h 1778"/>
                    <a:gd name="T70" fmla="*/ 6731000 w 4716"/>
                    <a:gd name="T71" fmla="*/ 884238 h 1778"/>
                    <a:gd name="T72" fmla="*/ 6858000 w 4716"/>
                    <a:gd name="T73" fmla="*/ 966788 h 1778"/>
                    <a:gd name="T74" fmla="*/ 6972300 w 4716"/>
                    <a:gd name="T75" fmla="*/ 1063625 h 1778"/>
                    <a:gd name="T76" fmla="*/ 7048500 w 4716"/>
                    <a:gd name="T77" fmla="*/ 1139825 h 1778"/>
                    <a:gd name="T78" fmla="*/ 7086600 w 4716"/>
                    <a:gd name="T79" fmla="*/ 1217613 h 1778"/>
                    <a:gd name="T80" fmla="*/ 7353300 w 4716"/>
                    <a:gd name="T81" fmla="*/ 1411288 h 1778"/>
                    <a:gd name="T82" fmla="*/ 7429500 w 4716"/>
                    <a:gd name="T83" fmla="*/ 1449388 h 1778"/>
                    <a:gd name="T84" fmla="*/ 7486650 w 4716"/>
                    <a:gd name="T85" fmla="*/ 1468438 h 17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716" h="1778">
                      <a:moveTo>
                        <a:pt x="0" y="487"/>
                      </a:moveTo>
                      <a:cubicBezTo>
                        <a:pt x="61" y="539"/>
                        <a:pt x="134" y="579"/>
                        <a:pt x="180" y="645"/>
                      </a:cubicBezTo>
                      <a:cubicBezTo>
                        <a:pt x="190" y="660"/>
                        <a:pt x="193" y="680"/>
                        <a:pt x="204" y="694"/>
                      </a:cubicBezTo>
                      <a:cubicBezTo>
                        <a:pt x="237" y="734"/>
                        <a:pt x="296" y="722"/>
                        <a:pt x="336" y="755"/>
                      </a:cubicBezTo>
                      <a:cubicBezTo>
                        <a:pt x="495" y="885"/>
                        <a:pt x="344" y="775"/>
                        <a:pt x="444" y="877"/>
                      </a:cubicBezTo>
                      <a:cubicBezTo>
                        <a:pt x="498" y="931"/>
                        <a:pt x="563" y="967"/>
                        <a:pt x="624" y="1011"/>
                      </a:cubicBezTo>
                      <a:cubicBezTo>
                        <a:pt x="638" y="1021"/>
                        <a:pt x="643" y="1043"/>
                        <a:pt x="660" y="1047"/>
                      </a:cubicBezTo>
                      <a:cubicBezTo>
                        <a:pt x="715" y="1060"/>
                        <a:pt x="772" y="1055"/>
                        <a:pt x="828" y="1059"/>
                      </a:cubicBezTo>
                      <a:cubicBezTo>
                        <a:pt x="848" y="1071"/>
                        <a:pt x="865" y="1090"/>
                        <a:pt x="888" y="1096"/>
                      </a:cubicBezTo>
                      <a:cubicBezTo>
                        <a:pt x="943" y="1110"/>
                        <a:pt x="1056" y="1120"/>
                        <a:pt x="1056" y="1120"/>
                      </a:cubicBezTo>
                      <a:cubicBezTo>
                        <a:pt x="1141" y="1149"/>
                        <a:pt x="1216" y="1195"/>
                        <a:pt x="1284" y="1254"/>
                      </a:cubicBezTo>
                      <a:cubicBezTo>
                        <a:pt x="1325" y="1290"/>
                        <a:pt x="1324" y="1305"/>
                        <a:pt x="1368" y="1327"/>
                      </a:cubicBezTo>
                      <a:cubicBezTo>
                        <a:pt x="1449" y="1369"/>
                        <a:pt x="1517" y="1376"/>
                        <a:pt x="1608" y="1376"/>
                      </a:cubicBezTo>
                      <a:lnTo>
                        <a:pt x="1608" y="0"/>
                      </a:lnTo>
                      <a:lnTo>
                        <a:pt x="1740" y="36"/>
                      </a:lnTo>
                      <a:cubicBezTo>
                        <a:pt x="1788" y="81"/>
                        <a:pt x="1825" y="143"/>
                        <a:pt x="1884" y="170"/>
                      </a:cubicBezTo>
                      <a:cubicBezTo>
                        <a:pt x="1973" y="211"/>
                        <a:pt x="2077" y="200"/>
                        <a:pt x="2172" y="219"/>
                      </a:cubicBezTo>
                      <a:cubicBezTo>
                        <a:pt x="2260" y="278"/>
                        <a:pt x="2355" y="346"/>
                        <a:pt x="2412" y="438"/>
                      </a:cubicBezTo>
                      <a:cubicBezTo>
                        <a:pt x="2448" y="496"/>
                        <a:pt x="2461" y="570"/>
                        <a:pt x="2484" y="633"/>
                      </a:cubicBezTo>
                      <a:cubicBezTo>
                        <a:pt x="2500" y="676"/>
                        <a:pt x="2532" y="718"/>
                        <a:pt x="2556" y="755"/>
                      </a:cubicBezTo>
                      <a:cubicBezTo>
                        <a:pt x="2581" y="792"/>
                        <a:pt x="2616" y="877"/>
                        <a:pt x="2616" y="877"/>
                      </a:cubicBezTo>
                      <a:cubicBezTo>
                        <a:pt x="2618" y="889"/>
                        <a:pt x="2636" y="982"/>
                        <a:pt x="2640" y="986"/>
                      </a:cubicBezTo>
                      <a:cubicBezTo>
                        <a:pt x="2702" y="1042"/>
                        <a:pt x="2800" y="1050"/>
                        <a:pt x="2868" y="1096"/>
                      </a:cubicBezTo>
                      <a:cubicBezTo>
                        <a:pt x="2904" y="1168"/>
                        <a:pt x="2919" y="1244"/>
                        <a:pt x="2988" y="1291"/>
                      </a:cubicBezTo>
                      <a:cubicBezTo>
                        <a:pt x="3004" y="1315"/>
                        <a:pt x="3020" y="1339"/>
                        <a:pt x="3036" y="1364"/>
                      </a:cubicBezTo>
                      <a:cubicBezTo>
                        <a:pt x="3052" y="1388"/>
                        <a:pt x="3085" y="1395"/>
                        <a:pt x="3108" y="1413"/>
                      </a:cubicBezTo>
                      <a:cubicBezTo>
                        <a:pt x="3133" y="1432"/>
                        <a:pt x="3159" y="1450"/>
                        <a:pt x="3180" y="1473"/>
                      </a:cubicBezTo>
                      <a:cubicBezTo>
                        <a:pt x="3211" y="1507"/>
                        <a:pt x="3236" y="1547"/>
                        <a:pt x="3264" y="1583"/>
                      </a:cubicBezTo>
                      <a:cubicBezTo>
                        <a:pt x="3296" y="1625"/>
                        <a:pt x="3325" y="1627"/>
                        <a:pt x="3360" y="1656"/>
                      </a:cubicBezTo>
                      <a:cubicBezTo>
                        <a:pt x="3399" y="1690"/>
                        <a:pt x="3435" y="1727"/>
                        <a:pt x="3480" y="1754"/>
                      </a:cubicBezTo>
                      <a:cubicBezTo>
                        <a:pt x="3519" y="1776"/>
                        <a:pt x="3638" y="1777"/>
                        <a:pt x="3648" y="1778"/>
                      </a:cubicBezTo>
                      <a:cubicBezTo>
                        <a:pt x="3712" y="1765"/>
                        <a:pt x="3688" y="1766"/>
                        <a:pt x="3720" y="1766"/>
                      </a:cubicBezTo>
                      <a:lnTo>
                        <a:pt x="3688" y="397"/>
                      </a:lnTo>
                      <a:cubicBezTo>
                        <a:pt x="3799" y="419"/>
                        <a:pt x="3744" y="421"/>
                        <a:pt x="3880" y="441"/>
                      </a:cubicBezTo>
                      <a:cubicBezTo>
                        <a:pt x="3960" y="453"/>
                        <a:pt x="3976" y="469"/>
                        <a:pt x="4044" y="501"/>
                      </a:cubicBezTo>
                      <a:cubicBezTo>
                        <a:pt x="4168" y="517"/>
                        <a:pt x="4088" y="513"/>
                        <a:pt x="4240" y="557"/>
                      </a:cubicBezTo>
                      <a:cubicBezTo>
                        <a:pt x="4286" y="571"/>
                        <a:pt x="4295" y="590"/>
                        <a:pt x="4320" y="609"/>
                      </a:cubicBezTo>
                      <a:cubicBezTo>
                        <a:pt x="4345" y="628"/>
                        <a:pt x="4372" y="652"/>
                        <a:pt x="4392" y="670"/>
                      </a:cubicBezTo>
                      <a:cubicBezTo>
                        <a:pt x="4407" y="687"/>
                        <a:pt x="4426" y="700"/>
                        <a:pt x="4440" y="718"/>
                      </a:cubicBezTo>
                      <a:cubicBezTo>
                        <a:pt x="4451" y="732"/>
                        <a:pt x="4453" y="753"/>
                        <a:pt x="4464" y="767"/>
                      </a:cubicBezTo>
                      <a:cubicBezTo>
                        <a:pt x="4492" y="800"/>
                        <a:pt x="4596" y="864"/>
                        <a:pt x="4632" y="889"/>
                      </a:cubicBezTo>
                      <a:cubicBezTo>
                        <a:pt x="4647" y="899"/>
                        <a:pt x="4664" y="906"/>
                        <a:pt x="4680" y="913"/>
                      </a:cubicBezTo>
                      <a:cubicBezTo>
                        <a:pt x="4692" y="918"/>
                        <a:pt x="4716" y="925"/>
                        <a:pt x="4716" y="925"/>
                      </a:cubicBezTo>
                    </a:path>
                  </a:pathLst>
                </a:cu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 name="Freeform 6">
                  <a:extLst>
                    <a:ext uri="{FF2B5EF4-FFF2-40B4-BE49-F238E27FC236}">
                      <a16:creationId xmlns:a16="http://schemas.microsoft.com/office/drawing/2014/main" id="{6F55EC39-EDCC-452C-9143-A67F13DF6317}"/>
                    </a:ext>
                  </a:extLst>
                </p:cNvPr>
                <p:cNvSpPr>
                  <a:spLocks/>
                </p:cNvSpPr>
                <p:nvPr/>
              </p:nvSpPr>
              <p:spPr bwMode="auto">
                <a:xfrm>
                  <a:off x="6127988" y="3651681"/>
                  <a:ext cx="5204642" cy="1666208"/>
                </a:xfrm>
                <a:custGeom>
                  <a:avLst/>
                  <a:gdLst>
                    <a:gd name="T0" fmla="*/ 0 w 4716"/>
                    <a:gd name="T1" fmla="*/ 773113 h 1778"/>
                    <a:gd name="T2" fmla="*/ 285750 w 4716"/>
                    <a:gd name="T3" fmla="*/ 1023938 h 1778"/>
                    <a:gd name="T4" fmla="*/ 323850 w 4716"/>
                    <a:gd name="T5" fmla="*/ 1101725 h 1778"/>
                    <a:gd name="T6" fmla="*/ 533400 w 4716"/>
                    <a:gd name="T7" fmla="*/ 1198563 h 1778"/>
                    <a:gd name="T8" fmla="*/ 704850 w 4716"/>
                    <a:gd name="T9" fmla="*/ 1392238 h 1778"/>
                    <a:gd name="T10" fmla="*/ 990600 w 4716"/>
                    <a:gd name="T11" fmla="*/ 1604963 h 1778"/>
                    <a:gd name="T12" fmla="*/ 1047750 w 4716"/>
                    <a:gd name="T13" fmla="*/ 1662113 h 1778"/>
                    <a:gd name="T14" fmla="*/ 1314450 w 4716"/>
                    <a:gd name="T15" fmla="*/ 1681163 h 1778"/>
                    <a:gd name="T16" fmla="*/ 1409700 w 4716"/>
                    <a:gd name="T17" fmla="*/ 1739900 h 1778"/>
                    <a:gd name="T18" fmla="*/ 1676400 w 4716"/>
                    <a:gd name="T19" fmla="*/ 1778000 h 1778"/>
                    <a:gd name="T20" fmla="*/ 2038350 w 4716"/>
                    <a:gd name="T21" fmla="*/ 1990725 h 1778"/>
                    <a:gd name="T22" fmla="*/ 2171700 w 4716"/>
                    <a:gd name="T23" fmla="*/ 2106613 h 1778"/>
                    <a:gd name="T24" fmla="*/ 2552700 w 4716"/>
                    <a:gd name="T25" fmla="*/ 2184400 h 1778"/>
                    <a:gd name="T26" fmla="*/ 2552700 w 4716"/>
                    <a:gd name="T27" fmla="*/ 0 h 1778"/>
                    <a:gd name="T28" fmla="*/ 2762250 w 4716"/>
                    <a:gd name="T29" fmla="*/ 57150 h 1778"/>
                    <a:gd name="T30" fmla="*/ 2990850 w 4716"/>
                    <a:gd name="T31" fmla="*/ 269875 h 1778"/>
                    <a:gd name="T32" fmla="*/ 3448050 w 4716"/>
                    <a:gd name="T33" fmla="*/ 347663 h 1778"/>
                    <a:gd name="T34" fmla="*/ 3829050 w 4716"/>
                    <a:gd name="T35" fmla="*/ 695325 h 1778"/>
                    <a:gd name="T36" fmla="*/ 3943350 w 4716"/>
                    <a:gd name="T37" fmla="*/ 1004888 h 1778"/>
                    <a:gd name="T38" fmla="*/ 4057650 w 4716"/>
                    <a:gd name="T39" fmla="*/ 1198563 h 1778"/>
                    <a:gd name="T40" fmla="*/ 4152900 w 4716"/>
                    <a:gd name="T41" fmla="*/ 1392238 h 1778"/>
                    <a:gd name="T42" fmla="*/ 4191000 w 4716"/>
                    <a:gd name="T43" fmla="*/ 1565275 h 1778"/>
                    <a:gd name="T44" fmla="*/ 4552950 w 4716"/>
                    <a:gd name="T45" fmla="*/ 1739900 h 1778"/>
                    <a:gd name="T46" fmla="*/ 4743450 w 4716"/>
                    <a:gd name="T47" fmla="*/ 2049463 h 1778"/>
                    <a:gd name="T48" fmla="*/ 4819650 w 4716"/>
                    <a:gd name="T49" fmla="*/ 2165350 h 1778"/>
                    <a:gd name="T50" fmla="*/ 4933950 w 4716"/>
                    <a:gd name="T51" fmla="*/ 2243138 h 1778"/>
                    <a:gd name="T52" fmla="*/ 5048250 w 4716"/>
                    <a:gd name="T53" fmla="*/ 2338388 h 1778"/>
                    <a:gd name="T54" fmla="*/ 5181600 w 4716"/>
                    <a:gd name="T55" fmla="*/ 2513013 h 1778"/>
                    <a:gd name="T56" fmla="*/ 5334000 w 4716"/>
                    <a:gd name="T57" fmla="*/ 2628900 h 1778"/>
                    <a:gd name="T58" fmla="*/ 5524500 w 4716"/>
                    <a:gd name="T59" fmla="*/ 2784475 h 1778"/>
                    <a:gd name="T60" fmla="*/ 5791200 w 4716"/>
                    <a:gd name="T61" fmla="*/ 2822575 h 1778"/>
                    <a:gd name="T62" fmla="*/ 5905500 w 4716"/>
                    <a:gd name="T63" fmla="*/ 2803525 h 1778"/>
                    <a:gd name="T64" fmla="*/ 5854700 w 4716"/>
                    <a:gd name="T65" fmla="*/ 630238 h 1778"/>
                    <a:gd name="T66" fmla="*/ 6159500 w 4716"/>
                    <a:gd name="T67" fmla="*/ 700088 h 1778"/>
                    <a:gd name="T68" fmla="*/ 6419850 w 4716"/>
                    <a:gd name="T69" fmla="*/ 795338 h 1778"/>
                    <a:gd name="T70" fmla="*/ 6731000 w 4716"/>
                    <a:gd name="T71" fmla="*/ 884238 h 1778"/>
                    <a:gd name="T72" fmla="*/ 6858000 w 4716"/>
                    <a:gd name="T73" fmla="*/ 966788 h 1778"/>
                    <a:gd name="T74" fmla="*/ 6972300 w 4716"/>
                    <a:gd name="T75" fmla="*/ 1063625 h 1778"/>
                    <a:gd name="T76" fmla="*/ 7048500 w 4716"/>
                    <a:gd name="T77" fmla="*/ 1139825 h 1778"/>
                    <a:gd name="T78" fmla="*/ 7086600 w 4716"/>
                    <a:gd name="T79" fmla="*/ 1217613 h 1778"/>
                    <a:gd name="T80" fmla="*/ 7353300 w 4716"/>
                    <a:gd name="T81" fmla="*/ 1411288 h 1778"/>
                    <a:gd name="T82" fmla="*/ 7429500 w 4716"/>
                    <a:gd name="T83" fmla="*/ 1449388 h 1778"/>
                    <a:gd name="T84" fmla="*/ 7486650 w 4716"/>
                    <a:gd name="T85" fmla="*/ 1468438 h 17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716" h="1778">
                      <a:moveTo>
                        <a:pt x="0" y="487"/>
                      </a:moveTo>
                      <a:cubicBezTo>
                        <a:pt x="61" y="539"/>
                        <a:pt x="134" y="579"/>
                        <a:pt x="180" y="645"/>
                      </a:cubicBezTo>
                      <a:cubicBezTo>
                        <a:pt x="190" y="660"/>
                        <a:pt x="193" y="680"/>
                        <a:pt x="204" y="694"/>
                      </a:cubicBezTo>
                      <a:cubicBezTo>
                        <a:pt x="237" y="734"/>
                        <a:pt x="296" y="722"/>
                        <a:pt x="336" y="755"/>
                      </a:cubicBezTo>
                      <a:cubicBezTo>
                        <a:pt x="495" y="885"/>
                        <a:pt x="344" y="775"/>
                        <a:pt x="444" y="877"/>
                      </a:cubicBezTo>
                      <a:cubicBezTo>
                        <a:pt x="498" y="931"/>
                        <a:pt x="563" y="967"/>
                        <a:pt x="624" y="1011"/>
                      </a:cubicBezTo>
                      <a:cubicBezTo>
                        <a:pt x="638" y="1021"/>
                        <a:pt x="643" y="1043"/>
                        <a:pt x="660" y="1047"/>
                      </a:cubicBezTo>
                      <a:cubicBezTo>
                        <a:pt x="715" y="1060"/>
                        <a:pt x="772" y="1055"/>
                        <a:pt x="828" y="1059"/>
                      </a:cubicBezTo>
                      <a:cubicBezTo>
                        <a:pt x="848" y="1071"/>
                        <a:pt x="865" y="1090"/>
                        <a:pt x="888" y="1096"/>
                      </a:cubicBezTo>
                      <a:cubicBezTo>
                        <a:pt x="943" y="1110"/>
                        <a:pt x="1056" y="1120"/>
                        <a:pt x="1056" y="1120"/>
                      </a:cubicBezTo>
                      <a:cubicBezTo>
                        <a:pt x="1141" y="1149"/>
                        <a:pt x="1216" y="1195"/>
                        <a:pt x="1284" y="1254"/>
                      </a:cubicBezTo>
                      <a:cubicBezTo>
                        <a:pt x="1325" y="1290"/>
                        <a:pt x="1324" y="1305"/>
                        <a:pt x="1368" y="1327"/>
                      </a:cubicBezTo>
                      <a:cubicBezTo>
                        <a:pt x="1449" y="1369"/>
                        <a:pt x="1517" y="1376"/>
                        <a:pt x="1608" y="1376"/>
                      </a:cubicBezTo>
                      <a:lnTo>
                        <a:pt x="1608" y="0"/>
                      </a:lnTo>
                      <a:lnTo>
                        <a:pt x="1740" y="36"/>
                      </a:lnTo>
                      <a:cubicBezTo>
                        <a:pt x="1788" y="81"/>
                        <a:pt x="1825" y="143"/>
                        <a:pt x="1884" y="170"/>
                      </a:cubicBezTo>
                      <a:cubicBezTo>
                        <a:pt x="1973" y="211"/>
                        <a:pt x="2077" y="200"/>
                        <a:pt x="2172" y="219"/>
                      </a:cubicBezTo>
                      <a:cubicBezTo>
                        <a:pt x="2260" y="278"/>
                        <a:pt x="2355" y="346"/>
                        <a:pt x="2412" y="438"/>
                      </a:cubicBezTo>
                      <a:cubicBezTo>
                        <a:pt x="2448" y="496"/>
                        <a:pt x="2461" y="570"/>
                        <a:pt x="2484" y="633"/>
                      </a:cubicBezTo>
                      <a:cubicBezTo>
                        <a:pt x="2500" y="676"/>
                        <a:pt x="2532" y="718"/>
                        <a:pt x="2556" y="755"/>
                      </a:cubicBezTo>
                      <a:cubicBezTo>
                        <a:pt x="2581" y="792"/>
                        <a:pt x="2616" y="877"/>
                        <a:pt x="2616" y="877"/>
                      </a:cubicBezTo>
                      <a:cubicBezTo>
                        <a:pt x="2618" y="889"/>
                        <a:pt x="2636" y="982"/>
                        <a:pt x="2640" y="986"/>
                      </a:cubicBezTo>
                      <a:cubicBezTo>
                        <a:pt x="2702" y="1042"/>
                        <a:pt x="2800" y="1050"/>
                        <a:pt x="2868" y="1096"/>
                      </a:cubicBezTo>
                      <a:cubicBezTo>
                        <a:pt x="2904" y="1168"/>
                        <a:pt x="2919" y="1244"/>
                        <a:pt x="2988" y="1291"/>
                      </a:cubicBezTo>
                      <a:cubicBezTo>
                        <a:pt x="3004" y="1315"/>
                        <a:pt x="3020" y="1339"/>
                        <a:pt x="3036" y="1364"/>
                      </a:cubicBezTo>
                      <a:cubicBezTo>
                        <a:pt x="3052" y="1388"/>
                        <a:pt x="3085" y="1395"/>
                        <a:pt x="3108" y="1413"/>
                      </a:cubicBezTo>
                      <a:cubicBezTo>
                        <a:pt x="3133" y="1432"/>
                        <a:pt x="3159" y="1450"/>
                        <a:pt x="3180" y="1473"/>
                      </a:cubicBezTo>
                      <a:cubicBezTo>
                        <a:pt x="3211" y="1507"/>
                        <a:pt x="3236" y="1547"/>
                        <a:pt x="3264" y="1583"/>
                      </a:cubicBezTo>
                      <a:cubicBezTo>
                        <a:pt x="3296" y="1625"/>
                        <a:pt x="3325" y="1627"/>
                        <a:pt x="3360" y="1656"/>
                      </a:cubicBezTo>
                      <a:cubicBezTo>
                        <a:pt x="3399" y="1690"/>
                        <a:pt x="3435" y="1727"/>
                        <a:pt x="3480" y="1754"/>
                      </a:cubicBezTo>
                      <a:cubicBezTo>
                        <a:pt x="3519" y="1776"/>
                        <a:pt x="3638" y="1777"/>
                        <a:pt x="3648" y="1778"/>
                      </a:cubicBezTo>
                      <a:cubicBezTo>
                        <a:pt x="3712" y="1765"/>
                        <a:pt x="3688" y="1766"/>
                        <a:pt x="3720" y="1766"/>
                      </a:cubicBezTo>
                      <a:lnTo>
                        <a:pt x="3688" y="397"/>
                      </a:lnTo>
                      <a:cubicBezTo>
                        <a:pt x="3799" y="419"/>
                        <a:pt x="3744" y="421"/>
                        <a:pt x="3880" y="441"/>
                      </a:cubicBezTo>
                      <a:cubicBezTo>
                        <a:pt x="3960" y="453"/>
                        <a:pt x="3976" y="469"/>
                        <a:pt x="4044" y="501"/>
                      </a:cubicBezTo>
                      <a:cubicBezTo>
                        <a:pt x="4168" y="517"/>
                        <a:pt x="4088" y="513"/>
                        <a:pt x="4240" y="557"/>
                      </a:cubicBezTo>
                      <a:cubicBezTo>
                        <a:pt x="4286" y="571"/>
                        <a:pt x="4295" y="590"/>
                        <a:pt x="4320" y="609"/>
                      </a:cubicBezTo>
                      <a:cubicBezTo>
                        <a:pt x="4345" y="628"/>
                        <a:pt x="4372" y="652"/>
                        <a:pt x="4392" y="670"/>
                      </a:cubicBezTo>
                      <a:cubicBezTo>
                        <a:pt x="4407" y="687"/>
                        <a:pt x="4426" y="700"/>
                        <a:pt x="4440" y="718"/>
                      </a:cubicBezTo>
                      <a:cubicBezTo>
                        <a:pt x="4451" y="732"/>
                        <a:pt x="4453" y="753"/>
                        <a:pt x="4464" y="767"/>
                      </a:cubicBezTo>
                      <a:cubicBezTo>
                        <a:pt x="4492" y="800"/>
                        <a:pt x="4596" y="864"/>
                        <a:pt x="4632" y="889"/>
                      </a:cubicBezTo>
                      <a:cubicBezTo>
                        <a:pt x="4647" y="899"/>
                        <a:pt x="4664" y="906"/>
                        <a:pt x="4680" y="913"/>
                      </a:cubicBezTo>
                      <a:cubicBezTo>
                        <a:pt x="4692" y="918"/>
                        <a:pt x="4716" y="925"/>
                        <a:pt x="4716" y="925"/>
                      </a:cubicBezTo>
                    </a:path>
                  </a:pathLst>
                </a:cu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cxnSp>
          <p:nvCxnSpPr>
            <p:cNvPr id="89" name="Straight Connector 88">
              <a:extLst>
                <a:ext uri="{FF2B5EF4-FFF2-40B4-BE49-F238E27FC236}">
                  <a16:creationId xmlns:a16="http://schemas.microsoft.com/office/drawing/2014/main" id="{F003E857-CD9A-4B09-9BF9-C672421F71D6}"/>
                </a:ext>
              </a:extLst>
            </p:cNvPr>
            <p:cNvCxnSpPr/>
            <p:nvPr/>
          </p:nvCxnSpPr>
          <p:spPr bwMode="auto">
            <a:xfrm>
              <a:off x="908050" y="5321300"/>
              <a:ext cx="10642600" cy="0"/>
            </a:xfrm>
            <a:prstGeom prst="line">
              <a:avLst/>
            </a:prstGeom>
            <a:grpFill/>
            <a:ln w="19050" cap="flat" cmpd="sng" algn="ctr">
              <a:solidFill>
                <a:schemeClr val="tx1"/>
              </a:solidFill>
              <a:prstDash val="solid"/>
              <a:round/>
              <a:headEnd type="none" w="med" len="med"/>
              <a:tailEnd type="none" w="med" len="med"/>
            </a:ln>
            <a:effectLst/>
          </p:spPr>
        </p:cxnSp>
        <p:cxnSp>
          <p:nvCxnSpPr>
            <p:cNvPr id="90" name="Straight Connector 89">
              <a:extLst>
                <a:ext uri="{FF2B5EF4-FFF2-40B4-BE49-F238E27FC236}">
                  <a16:creationId xmlns:a16="http://schemas.microsoft.com/office/drawing/2014/main" id="{A3700D25-BD5E-462E-B246-311DD8424FC1}"/>
                </a:ext>
              </a:extLst>
            </p:cNvPr>
            <p:cNvCxnSpPr/>
            <p:nvPr/>
          </p:nvCxnSpPr>
          <p:spPr bwMode="auto">
            <a:xfrm>
              <a:off x="927100" y="4241800"/>
              <a:ext cx="10642600" cy="0"/>
            </a:xfrm>
            <a:prstGeom prst="line">
              <a:avLst/>
            </a:prstGeom>
            <a:grpFill/>
            <a:ln w="19050"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1BC51C02-6BF7-42A6-A579-B13358F7BBC3}"/>
                    </a:ext>
                  </a:extLst>
                </p:cNvPr>
                <p:cNvSpPr txBox="1"/>
                <p:nvPr/>
              </p:nvSpPr>
              <p:spPr>
                <a:xfrm>
                  <a:off x="136751" y="4284302"/>
                  <a:ext cx="943537" cy="1670369"/>
                </a:xfrm>
                <a:prstGeom prst="rect">
                  <a:avLst/>
                </a:prstGeom>
                <a:grp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𝑠</m:t>
                        </m:r>
                      </m:oMath>
                    </m:oMathPara>
                  </a14:m>
                  <a:endParaRPr lang="en-US" sz="2800" i="0" dirty="0"/>
                </a:p>
              </p:txBody>
            </p:sp>
          </mc:Choice>
          <mc:Fallback xmlns="">
            <p:sp>
              <p:nvSpPr>
                <p:cNvPr id="91" name="TextBox 90">
                  <a:extLst>
                    <a:ext uri="{FF2B5EF4-FFF2-40B4-BE49-F238E27FC236}">
                      <a16:creationId xmlns:a16="http://schemas.microsoft.com/office/drawing/2014/main" id="{1BC51C02-6BF7-42A6-A579-B13358F7BBC3}"/>
                    </a:ext>
                  </a:extLst>
                </p:cNvPr>
                <p:cNvSpPr txBox="1">
                  <a:spLocks noRot="1" noChangeAspect="1" noMove="1" noResize="1" noEditPoints="1" noAdjustHandles="1" noChangeArrowheads="1" noChangeShapeType="1" noTextEdit="1"/>
                </p:cNvSpPr>
                <p:nvPr/>
              </p:nvSpPr>
              <p:spPr>
                <a:xfrm>
                  <a:off x="136751" y="4284302"/>
                  <a:ext cx="943537" cy="167036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7BF69D6D-6D8E-4642-8B99-CC112C5DBDEF}"/>
                    </a:ext>
                  </a:extLst>
                </p:cNvPr>
                <p:cNvSpPr txBox="1"/>
                <p:nvPr/>
              </p:nvSpPr>
              <p:spPr>
                <a:xfrm>
                  <a:off x="43043" y="3126338"/>
                  <a:ext cx="1085150" cy="1893084"/>
                </a:xfrm>
                <a:prstGeom prst="rect">
                  <a:avLst/>
                </a:prstGeom>
                <a:grp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𝑆</m:t>
                        </m:r>
                      </m:oMath>
                    </m:oMathPara>
                  </a14:m>
                  <a:endParaRPr lang="en-US" sz="3200" i="0" dirty="0"/>
                </a:p>
              </p:txBody>
            </p:sp>
          </mc:Choice>
          <mc:Fallback xmlns="">
            <p:sp>
              <p:nvSpPr>
                <p:cNvPr id="92" name="TextBox 91">
                  <a:extLst>
                    <a:ext uri="{FF2B5EF4-FFF2-40B4-BE49-F238E27FC236}">
                      <a16:creationId xmlns:a16="http://schemas.microsoft.com/office/drawing/2014/main" id="{7BF69D6D-6D8E-4642-8B99-CC112C5DBDEF}"/>
                    </a:ext>
                  </a:extLst>
                </p:cNvPr>
                <p:cNvSpPr txBox="1">
                  <a:spLocks noRot="1" noChangeAspect="1" noMove="1" noResize="1" noEditPoints="1" noAdjustHandles="1" noChangeArrowheads="1" noChangeShapeType="1" noTextEdit="1"/>
                </p:cNvSpPr>
                <p:nvPr/>
              </p:nvSpPr>
              <p:spPr>
                <a:xfrm>
                  <a:off x="43043" y="3126338"/>
                  <a:ext cx="1085150" cy="1893084"/>
                </a:xfrm>
                <a:prstGeom prst="rect">
                  <a:avLst/>
                </a:prstGeom>
                <a:blipFill>
                  <a:blip r:embed="rId5"/>
                  <a:stretch>
                    <a:fillRect/>
                  </a:stretch>
                </a:blipFill>
              </p:spPr>
              <p:txBody>
                <a:bodyPr/>
                <a:lstStyle/>
                <a:p>
                  <a:r>
                    <a:rPr lang="en-US">
                      <a:noFill/>
                    </a:rPr>
                    <a:t> </a:t>
                  </a:r>
                </a:p>
              </p:txBody>
            </p:sp>
          </mc:Fallback>
        </mc:AlternateContent>
      </p:grpSp>
      <p:grpSp>
        <p:nvGrpSpPr>
          <p:cNvPr id="98" name="Group 97">
            <a:extLst>
              <a:ext uri="{FF2B5EF4-FFF2-40B4-BE49-F238E27FC236}">
                <a16:creationId xmlns:a16="http://schemas.microsoft.com/office/drawing/2014/main" id="{43EDB280-9D21-43BA-8906-C5311C4C2D64}"/>
              </a:ext>
            </a:extLst>
          </p:cNvPr>
          <p:cNvGrpSpPr/>
          <p:nvPr/>
        </p:nvGrpSpPr>
        <p:grpSpPr>
          <a:xfrm>
            <a:off x="3733929" y="3641185"/>
            <a:ext cx="5034932" cy="816821"/>
            <a:chOff x="43043" y="3126338"/>
            <a:chExt cx="11571107" cy="2955374"/>
          </a:xfrm>
          <a:noFill/>
        </p:grpSpPr>
        <p:grpSp>
          <p:nvGrpSpPr>
            <p:cNvPr id="99" name="Group 98">
              <a:extLst>
                <a:ext uri="{FF2B5EF4-FFF2-40B4-BE49-F238E27FC236}">
                  <a16:creationId xmlns:a16="http://schemas.microsoft.com/office/drawing/2014/main" id="{5E23A7C1-2E82-4909-A19E-FC5090C37FFA}"/>
                </a:ext>
              </a:extLst>
            </p:cNvPr>
            <p:cNvGrpSpPr/>
            <p:nvPr/>
          </p:nvGrpSpPr>
          <p:grpSpPr>
            <a:xfrm>
              <a:off x="914400" y="3594099"/>
              <a:ext cx="10699750" cy="2487613"/>
              <a:chOff x="914400" y="3594099"/>
              <a:chExt cx="10699750" cy="2487613"/>
            </a:xfrm>
            <a:grpFill/>
          </p:grpSpPr>
          <p:sp>
            <p:nvSpPr>
              <p:cNvPr id="104" name="Line 4">
                <a:extLst>
                  <a:ext uri="{FF2B5EF4-FFF2-40B4-BE49-F238E27FC236}">
                    <a16:creationId xmlns:a16="http://schemas.microsoft.com/office/drawing/2014/main" id="{A7BE8569-717F-4A0A-8A0D-FF134D3DE016}"/>
                  </a:ext>
                </a:extLst>
              </p:cNvPr>
              <p:cNvSpPr>
                <a:spLocks noChangeShapeType="1"/>
              </p:cNvSpPr>
              <p:nvPr/>
            </p:nvSpPr>
            <p:spPr bwMode="auto">
              <a:xfrm flipV="1">
                <a:off x="914400" y="3594099"/>
                <a:ext cx="0" cy="2487613"/>
              </a:xfrm>
              <a:prstGeom prst="line">
                <a:avLst/>
              </a:prstGeom>
              <a:grpFill/>
              <a:ln w="28575">
                <a:solidFill>
                  <a:schemeClr val="tx1"/>
                </a:solidFill>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 name="Line 5">
                <a:extLst>
                  <a:ext uri="{FF2B5EF4-FFF2-40B4-BE49-F238E27FC236}">
                    <a16:creationId xmlns:a16="http://schemas.microsoft.com/office/drawing/2014/main" id="{03FEB38D-F548-41F9-A84B-C28F4CDDDD38}"/>
                  </a:ext>
                </a:extLst>
              </p:cNvPr>
              <p:cNvSpPr>
                <a:spLocks noChangeShapeType="1"/>
              </p:cNvSpPr>
              <p:nvPr/>
            </p:nvSpPr>
            <p:spPr bwMode="auto">
              <a:xfrm>
                <a:off x="914400" y="6062663"/>
                <a:ext cx="10699750" cy="0"/>
              </a:xfrm>
              <a:prstGeom prst="line">
                <a:avLst/>
              </a:prstGeom>
              <a:grpFill/>
              <a:ln w="28575">
                <a:solidFill>
                  <a:schemeClr val="tx1"/>
                </a:solidFill>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6" name="Group 105">
                <a:extLst>
                  <a:ext uri="{FF2B5EF4-FFF2-40B4-BE49-F238E27FC236}">
                    <a16:creationId xmlns:a16="http://schemas.microsoft.com/office/drawing/2014/main" id="{DD69909E-49C6-46AD-8527-CD811BD1AC41}"/>
                  </a:ext>
                </a:extLst>
              </p:cNvPr>
              <p:cNvGrpSpPr/>
              <p:nvPr/>
            </p:nvGrpSpPr>
            <p:grpSpPr>
              <a:xfrm>
                <a:off x="952500" y="3876676"/>
                <a:ext cx="10399180" cy="2063513"/>
                <a:chOff x="933450" y="3254376"/>
                <a:chExt cx="10399180" cy="2063513"/>
              </a:xfrm>
              <a:grpFill/>
            </p:grpSpPr>
            <p:sp>
              <p:nvSpPr>
                <p:cNvPr id="107" name="Freeform 6">
                  <a:extLst>
                    <a:ext uri="{FF2B5EF4-FFF2-40B4-BE49-F238E27FC236}">
                      <a16:creationId xmlns:a16="http://schemas.microsoft.com/office/drawing/2014/main" id="{E2444889-6278-4B5F-80B8-7B56B9880F84}"/>
                    </a:ext>
                  </a:extLst>
                </p:cNvPr>
                <p:cNvSpPr>
                  <a:spLocks/>
                </p:cNvSpPr>
                <p:nvPr/>
              </p:nvSpPr>
              <p:spPr bwMode="auto">
                <a:xfrm>
                  <a:off x="933450" y="3254376"/>
                  <a:ext cx="5204642" cy="1666208"/>
                </a:xfrm>
                <a:custGeom>
                  <a:avLst/>
                  <a:gdLst>
                    <a:gd name="T0" fmla="*/ 0 w 4716"/>
                    <a:gd name="T1" fmla="*/ 773113 h 1778"/>
                    <a:gd name="T2" fmla="*/ 285750 w 4716"/>
                    <a:gd name="T3" fmla="*/ 1023938 h 1778"/>
                    <a:gd name="T4" fmla="*/ 323850 w 4716"/>
                    <a:gd name="T5" fmla="*/ 1101725 h 1778"/>
                    <a:gd name="T6" fmla="*/ 533400 w 4716"/>
                    <a:gd name="T7" fmla="*/ 1198563 h 1778"/>
                    <a:gd name="T8" fmla="*/ 704850 w 4716"/>
                    <a:gd name="T9" fmla="*/ 1392238 h 1778"/>
                    <a:gd name="T10" fmla="*/ 990600 w 4716"/>
                    <a:gd name="T11" fmla="*/ 1604963 h 1778"/>
                    <a:gd name="T12" fmla="*/ 1047750 w 4716"/>
                    <a:gd name="T13" fmla="*/ 1662113 h 1778"/>
                    <a:gd name="T14" fmla="*/ 1314450 w 4716"/>
                    <a:gd name="T15" fmla="*/ 1681163 h 1778"/>
                    <a:gd name="T16" fmla="*/ 1409700 w 4716"/>
                    <a:gd name="T17" fmla="*/ 1739900 h 1778"/>
                    <a:gd name="T18" fmla="*/ 1676400 w 4716"/>
                    <a:gd name="T19" fmla="*/ 1778000 h 1778"/>
                    <a:gd name="T20" fmla="*/ 2038350 w 4716"/>
                    <a:gd name="T21" fmla="*/ 1990725 h 1778"/>
                    <a:gd name="T22" fmla="*/ 2171700 w 4716"/>
                    <a:gd name="T23" fmla="*/ 2106613 h 1778"/>
                    <a:gd name="T24" fmla="*/ 2552700 w 4716"/>
                    <a:gd name="T25" fmla="*/ 2184400 h 1778"/>
                    <a:gd name="T26" fmla="*/ 2552700 w 4716"/>
                    <a:gd name="T27" fmla="*/ 0 h 1778"/>
                    <a:gd name="T28" fmla="*/ 2762250 w 4716"/>
                    <a:gd name="T29" fmla="*/ 57150 h 1778"/>
                    <a:gd name="T30" fmla="*/ 2990850 w 4716"/>
                    <a:gd name="T31" fmla="*/ 269875 h 1778"/>
                    <a:gd name="T32" fmla="*/ 3448050 w 4716"/>
                    <a:gd name="T33" fmla="*/ 347663 h 1778"/>
                    <a:gd name="T34" fmla="*/ 3829050 w 4716"/>
                    <a:gd name="T35" fmla="*/ 695325 h 1778"/>
                    <a:gd name="T36" fmla="*/ 3943350 w 4716"/>
                    <a:gd name="T37" fmla="*/ 1004888 h 1778"/>
                    <a:gd name="T38" fmla="*/ 4057650 w 4716"/>
                    <a:gd name="T39" fmla="*/ 1198563 h 1778"/>
                    <a:gd name="T40" fmla="*/ 4152900 w 4716"/>
                    <a:gd name="T41" fmla="*/ 1392238 h 1778"/>
                    <a:gd name="T42" fmla="*/ 4191000 w 4716"/>
                    <a:gd name="T43" fmla="*/ 1565275 h 1778"/>
                    <a:gd name="T44" fmla="*/ 4552950 w 4716"/>
                    <a:gd name="T45" fmla="*/ 1739900 h 1778"/>
                    <a:gd name="T46" fmla="*/ 4743450 w 4716"/>
                    <a:gd name="T47" fmla="*/ 2049463 h 1778"/>
                    <a:gd name="T48" fmla="*/ 4819650 w 4716"/>
                    <a:gd name="T49" fmla="*/ 2165350 h 1778"/>
                    <a:gd name="T50" fmla="*/ 4933950 w 4716"/>
                    <a:gd name="T51" fmla="*/ 2243138 h 1778"/>
                    <a:gd name="T52" fmla="*/ 5048250 w 4716"/>
                    <a:gd name="T53" fmla="*/ 2338388 h 1778"/>
                    <a:gd name="T54" fmla="*/ 5181600 w 4716"/>
                    <a:gd name="T55" fmla="*/ 2513013 h 1778"/>
                    <a:gd name="T56" fmla="*/ 5334000 w 4716"/>
                    <a:gd name="T57" fmla="*/ 2628900 h 1778"/>
                    <a:gd name="T58" fmla="*/ 5524500 w 4716"/>
                    <a:gd name="T59" fmla="*/ 2784475 h 1778"/>
                    <a:gd name="T60" fmla="*/ 5791200 w 4716"/>
                    <a:gd name="T61" fmla="*/ 2822575 h 1778"/>
                    <a:gd name="T62" fmla="*/ 5905500 w 4716"/>
                    <a:gd name="T63" fmla="*/ 2803525 h 1778"/>
                    <a:gd name="T64" fmla="*/ 5854700 w 4716"/>
                    <a:gd name="T65" fmla="*/ 630238 h 1778"/>
                    <a:gd name="T66" fmla="*/ 6159500 w 4716"/>
                    <a:gd name="T67" fmla="*/ 700088 h 1778"/>
                    <a:gd name="T68" fmla="*/ 6419850 w 4716"/>
                    <a:gd name="T69" fmla="*/ 795338 h 1778"/>
                    <a:gd name="T70" fmla="*/ 6731000 w 4716"/>
                    <a:gd name="T71" fmla="*/ 884238 h 1778"/>
                    <a:gd name="T72" fmla="*/ 6858000 w 4716"/>
                    <a:gd name="T73" fmla="*/ 966788 h 1778"/>
                    <a:gd name="T74" fmla="*/ 6972300 w 4716"/>
                    <a:gd name="T75" fmla="*/ 1063625 h 1778"/>
                    <a:gd name="T76" fmla="*/ 7048500 w 4716"/>
                    <a:gd name="T77" fmla="*/ 1139825 h 1778"/>
                    <a:gd name="T78" fmla="*/ 7086600 w 4716"/>
                    <a:gd name="T79" fmla="*/ 1217613 h 1778"/>
                    <a:gd name="T80" fmla="*/ 7353300 w 4716"/>
                    <a:gd name="T81" fmla="*/ 1411288 h 1778"/>
                    <a:gd name="T82" fmla="*/ 7429500 w 4716"/>
                    <a:gd name="T83" fmla="*/ 1449388 h 1778"/>
                    <a:gd name="T84" fmla="*/ 7486650 w 4716"/>
                    <a:gd name="T85" fmla="*/ 1468438 h 17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716" h="1778">
                      <a:moveTo>
                        <a:pt x="0" y="487"/>
                      </a:moveTo>
                      <a:cubicBezTo>
                        <a:pt x="61" y="539"/>
                        <a:pt x="134" y="579"/>
                        <a:pt x="180" y="645"/>
                      </a:cubicBezTo>
                      <a:cubicBezTo>
                        <a:pt x="190" y="660"/>
                        <a:pt x="193" y="680"/>
                        <a:pt x="204" y="694"/>
                      </a:cubicBezTo>
                      <a:cubicBezTo>
                        <a:pt x="237" y="734"/>
                        <a:pt x="296" y="722"/>
                        <a:pt x="336" y="755"/>
                      </a:cubicBezTo>
                      <a:cubicBezTo>
                        <a:pt x="495" y="885"/>
                        <a:pt x="344" y="775"/>
                        <a:pt x="444" y="877"/>
                      </a:cubicBezTo>
                      <a:cubicBezTo>
                        <a:pt x="498" y="931"/>
                        <a:pt x="563" y="967"/>
                        <a:pt x="624" y="1011"/>
                      </a:cubicBezTo>
                      <a:cubicBezTo>
                        <a:pt x="638" y="1021"/>
                        <a:pt x="643" y="1043"/>
                        <a:pt x="660" y="1047"/>
                      </a:cubicBezTo>
                      <a:cubicBezTo>
                        <a:pt x="715" y="1060"/>
                        <a:pt x="772" y="1055"/>
                        <a:pt x="828" y="1059"/>
                      </a:cubicBezTo>
                      <a:cubicBezTo>
                        <a:pt x="848" y="1071"/>
                        <a:pt x="865" y="1090"/>
                        <a:pt x="888" y="1096"/>
                      </a:cubicBezTo>
                      <a:cubicBezTo>
                        <a:pt x="943" y="1110"/>
                        <a:pt x="1056" y="1120"/>
                        <a:pt x="1056" y="1120"/>
                      </a:cubicBezTo>
                      <a:cubicBezTo>
                        <a:pt x="1141" y="1149"/>
                        <a:pt x="1216" y="1195"/>
                        <a:pt x="1284" y="1254"/>
                      </a:cubicBezTo>
                      <a:cubicBezTo>
                        <a:pt x="1325" y="1290"/>
                        <a:pt x="1324" y="1305"/>
                        <a:pt x="1368" y="1327"/>
                      </a:cubicBezTo>
                      <a:cubicBezTo>
                        <a:pt x="1449" y="1369"/>
                        <a:pt x="1517" y="1376"/>
                        <a:pt x="1608" y="1376"/>
                      </a:cubicBezTo>
                      <a:lnTo>
                        <a:pt x="1608" y="0"/>
                      </a:lnTo>
                      <a:lnTo>
                        <a:pt x="1740" y="36"/>
                      </a:lnTo>
                      <a:cubicBezTo>
                        <a:pt x="1788" y="81"/>
                        <a:pt x="1825" y="143"/>
                        <a:pt x="1884" y="170"/>
                      </a:cubicBezTo>
                      <a:cubicBezTo>
                        <a:pt x="1973" y="211"/>
                        <a:pt x="2077" y="200"/>
                        <a:pt x="2172" y="219"/>
                      </a:cubicBezTo>
                      <a:cubicBezTo>
                        <a:pt x="2260" y="278"/>
                        <a:pt x="2355" y="346"/>
                        <a:pt x="2412" y="438"/>
                      </a:cubicBezTo>
                      <a:cubicBezTo>
                        <a:pt x="2448" y="496"/>
                        <a:pt x="2461" y="570"/>
                        <a:pt x="2484" y="633"/>
                      </a:cubicBezTo>
                      <a:cubicBezTo>
                        <a:pt x="2500" y="676"/>
                        <a:pt x="2532" y="718"/>
                        <a:pt x="2556" y="755"/>
                      </a:cubicBezTo>
                      <a:cubicBezTo>
                        <a:pt x="2581" y="792"/>
                        <a:pt x="2616" y="877"/>
                        <a:pt x="2616" y="877"/>
                      </a:cubicBezTo>
                      <a:cubicBezTo>
                        <a:pt x="2618" y="889"/>
                        <a:pt x="2636" y="982"/>
                        <a:pt x="2640" y="986"/>
                      </a:cubicBezTo>
                      <a:cubicBezTo>
                        <a:pt x="2702" y="1042"/>
                        <a:pt x="2800" y="1050"/>
                        <a:pt x="2868" y="1096"/>
                      </a:cubicBezTo>
                      <a:cubicBezTo>
                        <a:pt x="2904" y="1168"/>
                        <a:pt x="2919" y="1244"/>
                        <a:pt x="2988" y="1291"/>
                      </a:cubicBezTo>
                      <a:cubicBezTo>
                        <a:pt x="3004" y="1315"/>
                        <a:pt x="3020" y="1339"/>
                        <a:pt x="3036" y="1364"/>
                      </a:cubicBezTo>
                      <a:cubicBezTo>
                        <a:pt x="3052" y="1388"/>
                        <a:pt x="3085" y="1395"/>
                        <a:pt x="3108" y="1413"/>
                      </a:cubicBezTo>
                      <a:cubicBezTo>
                        <a:pt x="3133" y="1432"/>
                        <a:pt x="3159" y="1450"/>
                        <a:pt x="3180" y="1473"/>
                      </a:cubicBezTo>
                      <a:cubicBezTo>
                        <a:pt x="3211" y="1507"/>
                        <a:pt x="3236" y="1547"/>
                        <a:pt x="3264" y="1583"/>
                      </a:cubicBezTo>
                      <a:cubicBezTo>
                        <a:pt x="3296" y="1625"/>
                        <a:pt x="3325" y="1627"/>
                        <a:pt x="3360" y="1656"/>
                      </a:cubicBezTo>
                      <a:cubicBezTo>
                        <a:pt x="3399" y="1690"/>
                        <a:pt x="3435" y="1727"/>
                        <a:pt x="3480" y="1754"/>
                      </a:cubicBezTo>
                      <a:cubicBezTo>
                        <a:pt x="3519" y="1776"/>
                        <a:pt x="3638" y="1777"/>
                        <a:pt x="3648" y="1778"/>
                      </a:cubicBezTo>
                      <a:cubicBezTo>
                        <a:pt x="3712" y="1765"/>
                        <a:pt x="3688" y="1766"/>
                        <a:pt x="3720" y="1766"/>
                      </a:cubicBezTo>
                      <a:lnTo>
                        <a:pt x="3688" y="397"/>
                      </a:lnTo>
                      <a:cubicBezTo>
                        <a:pt x="3799" y="419"/>
                        <a:pt x="3744" y="421"/>
                        <a:pt x="3880" y="441"/>
                      </a:cubicBezTo>
                      <a:cubicBezTo>
                        <a:pt x="3960" y="453"/>
                        <a:pt x="3976" y="469"/>
                        <a:pt x="4044" y="501"/>
                      </a:cubicBezTo>
                      <a:cubicBezTo>
                        <a:pt x="4168" y="517"/>
                        <a:pt x="4088" y="513"/>
                        <a:pt x="4240" y="557"/>
                      </a:cubicBezTo>
                      <a:cubicBezTo>
                        <a:pt x="4286" y="571"/>
                        <a:pt x="4295" y="590"/>
                        <a:pt x="4320" y="609"/>
                      </a:cubicBezTo>
                      <a:cubicBezTo>
                        <a:pt x="4345" y="628"/>
                        <a:pt x="4372" y="652"/>
                        <a:pt x="4392" y="670"/>
                      </a:cubicBezTo>
                      <a:cubicBezTo>
                        <a:pt x="4407" y="687"/>
                        <a:pt x="4426" y="700"/>
                        <a:pt x="4440" y="718"/>
                      </a:cubicBezTo>
                      <a:cubicBezTo>
                        <a:pt x="4451" y="732"/>
                        <a:pt x="4453" y="753"/>
                        <a:pt x="4464" y="767"/>
                      </a:cubicBezTo>
                      <a:cubicBezTo>
                        <a:pt x="4492" y="800"/>
                        <a:pt x="4596" y="864"/>
                        <a:pt x="4632" y="889"/>
                      </a:cubicBezTo>
                      <a:cubicBezTo>
                        <a:pt x="4647" y="899"/>
                        <a:pt x="4664" y="906"/>
                        <a:pt x="4680" y="913"/>
                      </a:cubicBezTo>
                      <a:cubicBezTo>
                        <a:pt x="4692" y="918"/>
                        <a:pt x="4716" y="925"/>
                        <a:pt x="4716" y="925"/>
                      </a:cubicBezTo>
                    </a:path>
                  </a:pathLst>
                </a:cu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 name="Freeform 6">
                  <a:extLst>
                    <a:ext uri="{FF2B5EF4-FFF2-40B4-BE49-F238E27FC236}">
                      <a16:creationId xmlns:a16="http://schemas.microsoft.com/office/drawing/2014/main" id="{4675BEE5-74E2-4CDD-A1AE-483FD3A6FEC3}"/>
                    </a:ext>
                  </a:extLst>
                </p:cNvPr>
                <p:cNvSpPr>
                  <a:spLocks/>
                </p:cNvSpPr>
                <p:nvPr/>
              </p:nvSpPr>
              <p:spPr bwMode="auto">
                <a:xfrm>
                  <a:off x="6127988" y="3651681"/>
                  <a:ext cx="5204642" cy="1666208"/>
                </a:xfrm>
                <a:custGeom>
                  <a:avLst/>
                  <a:gdLst>
                    <a:gd name="T0" fmla="*/ 0 w 4716"/>
                    <a:gd name="T1" fmla="*/ 773113 h 1778"/>
                    <a:gd name="T2" fmla="*/ 285750 w 4716"/>
                    <a:gd name="T3" fmla="*/ 1023938 h 1778"/>
                    <a:gd name="T4" fmla="*/ 323850 w 4716"/>
                    <a:gd name="T5" fmla="*/ 1101725 h 1778"/>
                    <a:gd name="T6" fmla="*/ 533400 w 4716"/>
                    <a:gd name="T7" fmla="*/ 1198563 h 1778"/>
                    <a:gd name="T8" fmla="*/ 704850 w 4716"/>
                    <a:gd name="T9" fmla="*/ 1392238 h 1778"/>
                    <a:gd name="T10" fmla="*/ 990600 w 4716"/>
                    <a:gd name="T11" fmla="*/ 1604963 h 1778"/>
                    <a:gd name="T12" fmla="*/ 1047750 w 4716"/>
                    <a:gd name="T13" fmla="*/ 1662113 h 1778"/>
                    <a:gd name="T14" fmla="*/ 1314450 w 4716"/>
                    <a:gd name="T15" fmla="*/ 1681163 h 1778"/>
                    <a:gd name="T16" fmla="*/ 1409700 w 4716"/>
                    <a:gd name="T17" fmla="*/ 1739900 h 1778"/>
                    <a:gd name="T18" fmla="*/ 1676400 w 4716"/>
                    <a:gd name="T19" fmla="*/ 1778000 h 1778"/>
                    <a:gd name="T20" fmla="*/ 2038350 w 4716"/>
                    <a:gd name="T21" fmla="*/ 1990725 h 1778"/>
                    <a:gd name="T22" fmla="*/ 2171700 w 4716"/>
                    <a:gd name="T23" fmla="*/ 2106613 h 1778"/>
                    <a:gd name="T24" fmla="*/ 2552700 w 4716"/>
                    <a:gd name="T25" fmla="*/ 2184400 h 1778"/>
                    <a:gd name="T26" fmla="*/ 2552700 w 4716"/>
                    <a:gd name="T27" fmla="*/ 0 h 1778"/>
                    <a:gd name="T28" fmla="*/ 2762250 w 4716"/>
                    <a:gd name="T29" fmla="*/ 57150 h 1778"/>
                    <a:gd name="T30" fmla="*/ 2990850 w 4716"/>
                    <a:gd name="T31" fmla="*/ 269875 h 1778"/>
                    <a:gd name="T32" fmla="*/ 3448050 w 4716"/>
                    <a:gd name="T33" fmla="*/ 347663 h 1778"/>
                    <a:gd name="T34" fmla="*/ 3829050 w 4716"/>
                    <a:gd name="T35" fmla="*/ 695325 h 1778"/>
                    <a:gd name="T36" fmla="*/ 3943350 w 4716"/>
                    <a:gd name="T37" fmla="*/ 1004888 h 1778"/>
                    <a:gd name="T38" fmla="*/ 4057650 w 4716"/>
                    <a:gd name="T39" fmla="*/ 1198563 h 1778"/>
                    <a:gd name="T40" fmla="*/ 4152900 w 4716"/>
                    <a:gd name="T41" fmla="*/ 1392238 h 1778"/>
                    <a:gd name="T42" fmla="*/ 4191000 w 4716"/>
                    <a:gd name="T43" fmla="*/ 1565275 h 1778"/>
                    <a:gd name="T44" fmla="*/ 4552950 w 4716"/>
                    <a:gd name="T45" fmla="*/ 1739900 h 1778"/>
                    <a:gd name="T46" fmla="*/ 4743450 w 4716"/>
                    <a:gd name="T47" fmla="*/ 2049463 h 1778"/>
                    <a:gd name="T48" fmla="*/ 4819650 w 4716"/>
                    <a:gd name="T49" fmla="*/ 2165350 h 1778"/>
                    <a:gd name="T50" fmla="*/ 4933950 w 4716"/>
                    <a:gd name="T51" fmla="*/ 2243138 h 1778"/>
                    <a:gd name="T52" fmla="*/ 5048250 w 4716"/>
                    <a:gd name="T53" fmla="*/ 2338388 h 1778"/>
                    <a:gd name="T54" fmla="*/ 5181600 w 4716"/>
                    <a:gd name="T55" fmla="*/ 2513013 h 1778"/>
                    <a:gd name="T56" fmla="*/ 5334000 w 4716"/>
                    <a:gd name="T57" fmla="*/ 2628900 h 1778"/>
                    <a:gd name="T58" fmla="*/ 5524500 w 4716"/>
                    <a:gd name="T59" fmla="*/ 2784475 h 1778"/>
                    <a:gd name="T60" fmla="*/ 5791200 w 4716"/>
                    <a:gd name="T61" fmla="*/ 2822575 h 1778"/>
                    <a:gd name="T62" fmla="*/ 5905500 w 4716"/>
                    <a:gd name="T63" fmla="*/ 2803525 h 1778"/>
                    <a:gd name="T64" fmla="*/ 5854700 w 4716"/>
                    <a:gd name="T65" fmla="*/ 630238 h 1778"/>
                    <a:gd name="T66" fmla="*/ 6159500 w 4716"/>
                    <a:gd name="T67" fmla="*/ 700088 h 1778"/>
                    <a:gd name="T68" fmla="*/ 6419850 w 4716"/>
                    <a:gd name="T69" fmla="*/ 795338 h 1778"/>
                    <a:gd name="T70" fmla="*/ 6731000 w 4716"/>
                    <a:gd name="T71" fmla="*/ 884238 h 1778"/>
                    <a:gd name="T72" fmla="*/ 6858000 w 4716"/>
                    <a:gd name="T73" fmla="*/ 966788 h 1778"/>
                    <a:gd name="T74" fmla="*/ 6972300 w 4716"/>
                    <a:gd name="T75" fmla="*/ 1063625 h 1778"/>
                    <a:gd name="T76" fmla="*/ 7048500 w 4716"/>
                    <a:gd name="T77" fmla="*/ 1139825 h 1778"/>
                    <a:gd name="T78" fmla="*/ 7086600 w 4716"/>
                    <a:gd name="T79" fmla="*/ 1217613 h 1778"/>
                    <a:gd name="T80" fmla="*/ 7353300 w 4716"/>
                    <a:gd name="T81" fmla="*/ 1411288 h 1778"/>
                    <a:gd name="T82" fmla="*/ 7429500 w 4716"/>
                    <a:gd name="T83" fmla="*/ 1449388 h 1778"/>
                    <a:gd name="T84" fmla="*/ 7486650 w 4716"/>
                    <a:gd name="T85" fmla="*/ 1468438 h 17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716" h="1778">
                      <a:moveTo>
                        <a:pt x="0" y="487"/>
                      </a:moveTo>
                      <a:cubicBezTo>
                        <a:pt x="61" y="539"/>
                        <a:pt x="134" y="579"/>
                        <a:pt x="180" y="645"/>
                      </a:cubicBezTo>
                      <a:cubicBezTo>
                        <a:pt x="190" y="660"/>
                        <a:pt x="193" y="680"/>
                        <a:pt x="204" y="694"/>
                      </a:cubicBezTo>
                      <a:cubicBezTo>
                        <a:pt x="237" y="734"/>
                        <a:pt x="296" y="722"/>
                        <a:pt x="336" y="755"/>
                      </a:cubicBezTo>
                      <a:cubicBezTo>
                        <a:pt x="495" y="885"/>
                        <a:pt x="344" y="775"/>
                        <a:pt x="444" y="877"/>
                      </a:cubicBezTo>
                      <a:cubicBezTo>
                        <a:pt x="498" y="931"/>
                        <a:pt x="563" y="967"/>
                        <a:pt x="624" y="1011"/>
                      </a:cubicBezTo>
                      <a:cubicBezTo>
                        <a:pt x="638" y="1021"/>
                        <a:pt x="643" y="1043"/>
                        <a:pt x="660" y="1047"/>
                      </a:cubicBezTo>
                      <a:cubicBezTo>
                        <a:pt x="715" y="1060"/>
                        <a:pt x="772" y="1055"/>
                        <a:pt x="828" y="1059"/>
                      </a:cubicBezTo>
                      <a:cubicBezTo>
                        <a:pt x="848" y="1071"/>
                        <a:pt x="865" y="1090"/>
                        <a:pt x="888" y="1096"/>
                      </a:cubicBezTo>
                      <a:cubicBezTo>
                        <a:pt x="943" y="1110"/>
                        <a:pt x="1056" y="1120"/>
                        <a:pt x="1056" y="1120"/>
                      </a:cubicBezTo>
                      <a:cubicBezTo>
                        <a:pt x="1141" y="1149"/>
                        <a:pt x="1216" y="1195"/>
                        <a:pt x="1284" y="1254"/>
                      </a:cubicBezTo>
                      <a:cubicBezTo>
                        <a:pt x="1325" y="1290"/>
                        <a:pt x="1324" y="1305"/>
                        <a:pt x="1368" y="1327"/>
                      </a:cubicBezTo>
                      <a:cubicBezTo>
                        <a:pt x="1449" y="1369"/>
                        <a:pt x="1517" y="1376"/>
                        <a:pt x="1608" y="1376"/>
                      </a:cubicBezTo>
                      <a:lnTo>
                        <a:pt x="1608" y="0"/>
                      </a:lnTo>
                      <a:lnTo>
                        <a:pt x="1740" y="36"/>
                      </a:lnTo>
                      <a:cubicBezTo>
                        <a:pt x="1788" y="81"/>
                        <a:pt x="1825" y="143"/>
                        <a:pt x="1884" y="170"/>
                      </a:cubicBezTo>
                      <a:cubicBezTo>
                        <a:pt x="1973" y="211"/>
                        <a:pt x="2077" y="200"/>
                        <a:pt x="2172" y="219"/>
                      </a:cubicBezTo>
                      <a:cubicBezTo>
                        <a:pt x="2260" y="278"/>
                        <a:pt x="2355" y="346"/>
                        <a:pt x="2412" y="438"/>
                      </a:cubicBezTo>
                      <a:cubicBezTo>
                        <a:pt x="2448" y="496"/>
                        <a:pt x="2461" y="570"/>
                        <a:pt x="2484" y="633"/>
                      </a:cubicBezTo>
                      <a:cubicBezTo>
                        <a:pt x="2500" y="676"/>
                        <a:pt x="2532" y="718"/>
                        <a:pt x="2556" y="755"/>
                      </a:cubicBezTo>
                      <a:cubicBezTo>
                        <a:pt x="2581" y="792"/>
                        <a:pt x="2616" y="877"/>
                        <a:pt x="2616" y="877"/>
                      </a:cubicBezTo>
                      <a:cubicBezTo>
                        <a:pt x="2618" y="889"/>
                        <a:pt x="2636" y="982"/>
                        <a:pt x="2640" y="986"/>
                      </a:cubicBezTo>
                      <a:cubicBezTo>
                        <a:pt x="2702" y="1042"/>
                        <a:pt x="2800" y="1050"/>
                        <a:pt x="2868" y="1096"/>
                      </a:cubicBezTo>
                      <a:cubicBezTo>
                        <a:pt x="2904" y="1168"/>
                        <a:pt x="2919" y="1244"/>
                        <a:pt x="2988" y="1291"/>
                      </a:cubicBezTo>
                      <a:cubicBezTo>
                        <a:pt x="3004" y="1315"/>
                        <a:pt x="3020" y="1339"/>
                        <a:pt x="3036" y="1364"/>
                      </a:cubicBezTo>
                      <a:cubicBezTo>
                        <a:pt x="3052" y="1388"/>
                        <a:pt x="3085" y="1395"/>
                        <a:pt x="3108" y="1413"/>
                      </a:cubicBezTo>
                      <a:cubicBezTo>
                        <a:pt x="3133" y="1432"/>
                        <a:pt x="3159" y="1450"/>
                        <a:pt x="3180" y="1473"/>
                      </a:cubicBezTo>
                      <a:cubicBezTo>
                        <a:pt x="3211" y="1507"/>
                        <a:pt x="3236" y="1547"/>
                        <a:pt x="3264" y="1583"/>
                      </a:cubicBezTo>
                      <a:cubicBezTo>
                        <a:pt x="3296" y="1625"/>
                        <a:pt x="3325" y="1627"/>
                        <a:pt x="3360" y="1656"/>
                      </a:cubicBezTo>
                      <a:cubicBezTo>
                        <a:pt x="3399" y="1690"/>
                        <a:pt x="3435" y="1727"/>
                        <a:pt x="3480" y="1754"/>
                      </a:cubicBezTo>
                      <a:cubicBezTo>
                        <a:pt x="3519" y="1776"/>
                        <a:pt x="3638" y="1777"/>
                        <a:pt x="3648" y="1778"/>
                      </a:cubicBezTo>
                      <a:cubicBezTo>
                        <a:pt x="3712" y="1765"/>
                        <a:pt x="3688" y="1766"/>
                        <a:pt x="3720" y="1766"/>
                      </a:cubicBezTo>
                      <a:lnTo>
                        <a:pt x="3688" y="397"/>
                      </a:lnTo>
                      <a:cubicBezTo>
                        <a:pt x="3799" y="419"/>
                        <a:pt x="3744" y="421"/>
                        <a:pt x="3880" y="441"/>
                      </a:cubicBezTo>
                      <a:cubicBezTo>
                        <a:pt x="3960" y="453"/>
                        <a:pt x="3976" y="469"/>
                        <a:pt x="4044" y="501"/>
                      </a:cubicBezTo>
                      <a:cubicBezTo>
                        <a:pt x="4168" y="517"/>
                        <a:pt x="4088" y="513"/>
                        <a:pt x="4240" y="557"/>
                      </a:cubicBezTo>
                      <a:cubicBezTo>
                        <a:pt x="4286" y="571"/>
                        <a:pt x="4295" y="590"/>
                        <a:pt x="4320" y="609"/>
                      </a:cubicBezTo>
                      <a:cubicBezTo>
                        <a:pt x="4345" y="628"/>
                        <a:pt x="4372" y="652"/>
                        <a:pt x="4392" y="670"/>
                      </a:cubicBezTo>
                      <a:cubicBezTo>
                        <a:pt x="4407" y="687"/>
                        <a:pt x="4426" y="700"/>
                        <a:pt x="4440" y="718"/>
                      </a:cubicBezTo>
                      <a:cubicBezTo>
                        <a:pt x="4451" y="732"/>
                        <a:pt x="4453" y="753"/>
                        <a:pt x="4464" y="767"/>
                      </a:cubicBezTo>
                      <a:cubicBezTo>
                        <a:pt x="4492" y="800"/>
                        <a:pt x="4596" y="864"/>
                        <a:pt x="4632" y="889"/>
                      </a:cubicBezTo>
                      <a:cubicBezTo>
                        <a:pt x="4647" y="899"/>
                        <a:pt x="4664" y="906"/>
                        <a:pt x="4680" y="913"/>
                      </a:cubicBezTo>
                      <a:cubicBezTo>
                        <a:pt x="4692" y="918"/>
                        <a:pt x="4716" y="925"/>
                        <a:pt x="4716" y="925"/>
                      </a:cubicBezTo>
                    </a:path>
                  </a:pathLst>
                </a:cu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cxnSp>
          <p:nvCxnSpPr>
            <p:cNvPr id="100" name="Straight Connector 99">
              <a:extLst>
                <a:ext uri="{FF2B5EF4-FFF2-40B4-BE49-F238E27FC236}">
                  <a16:creationId xmlns:a16="http://schemas.microsoft.com/office/drawing/2014/main" id="{07601EC4-DFF5-428D-BA0A-90F5802BD0E0}"/>
                </a:ext>
              </a:extLst>
            </p:cNvPr>
            <p:cNvCxnSpPr/>
            <p:nvPr/>
          </p:nvCxnSpPr>
          <p:spPr bwMode="auto">
            <a:xfrm>
              <a:off x="908050" y="5321300"/>
              <a:ext cx="10642600" cy="0"/>
            </a:xfrm>
            <a:prstGeom prst="line">
              <a:avLst/>
            </a:prstGeom>
            <a:grpFill/>
            <a:ln w="19050" cap="flat" cmpd="sng" algn="ctr">
              <a:solidFill>
                <a:schemeClr val="tx1"/>
              </a:solidFill>
              <a:prstDash val="solid"/>
              <a:round/>
              <a:headEnd type="none" w="med" len="med"/>
              <a:tailEnd type="none" w="med" len="med"/>
            </a:ln>
            <a:effectLst/>
          </p:spPr>
        </p:cxnSp>
        <p:cxnSp>
          <p:nvCxnSpPr>
            <p:cNvPr id="101" name="Straight Connector 100">
              <a:extLst>
                <a:ext uri="{FF2B5EF4-FFF2-40B4-BE49-F238E27FC236}">
                  <a16:creationId xmlns:a16="http://schemas.microsoft.com/office/drawing/2014/main" id="{DC0D1198-1FA1-4F65-A9AA-26CDD0EA720B}"/>
                </a:ext>
              </a:extLst>
            </p:cNvPr>
            <p:cNvCxnSpPr/>
            <p:nvPr/>
          </p:nvCxnSpPr>
          <p:spPr bwMode="auto">
            <a:xfrm>
              <a:off x="927100" y="4241800"/>
              <a:ext cx="10642600" cy="0"/>
            </a:xfrm>
            <a:prstGeom prst="line">
              <a:avLst/>
            </a:prstGeom>
            <a:grpFill/>
            <a:ln w="19050"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3B882764-0A40-432B-B458-A5F1806619BD}"/>
                    </a:ext>
                  </a:extLst>
                </p:cNvPr>
                <p:cNvSpPr txBox="1"/>
                <p:nvPr/>
              </p:nvSpPr>
              <p:spPr>
                <a:xfrm>
                  <a:off x="136751" y="4284302"/>
                  <a:ext cx="943537" cy="1670369"/>
                </a:xfrm>
                <a:prstGeom prst="rect">
                  <a:avLst/>
                </a:prstGeom>
                <a:grp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𝑠</m:t>
                        </m:r>
                      </m:oMath>
                    </m:oMathPara>
                  </a14:m>
                  <a:endParaRPr lang="en-US" sz="2800" i="0" dirty="0"/>
                </a:p>
              </p:txBody>
            </p:sp>
          </mc:Choice>
          <mc:Fallback xmlns="">
            <p:sp>
              <p:nvSpPr>
                <p:cNvPr id="102" name="TextBox 101">
                  <a:extLst>
                    <a:ext uri="{FF2B5EF4-FFF2-40B4-BE49-F238E27FC236}">
                      <a16:creationId xmlns:a16="http://schemas.microsoft.com/office/drawing/2014/main" id="{3B882764-0A40-432B-B458-A5F1806619BD}"/>
                    </a:ext>
                  </a:extLst>
                </p:cNvPr>
                <p:cNvSpPr txBox="1">
                  <a:spLocks noRot="1" noChangeAspect="1" noMove="1" noResize="1" noEditPoints="1" noAdjustHandles="1" noChangeArrowheads="1" noChangeShapeType="1" noTextEdit="1"/>
                </p:cNvSpPr>
                <p:nvPr/>
              </p:nvSpPr>
              <p:spPr>
                <a:xfrm>
                  <a:off x="136751" y="4284302"/>
                  <a:ext cx="943537" cy="167036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9B31369C-157B-4C11-B87A-622F9C294A19}"/>
                    </a:ext>
                  </a:extLst>
                </p:cNvPr>
                <p:cNvSpPr txBox="1"/>
                <p:nvPr/>
              </p:nvSpPr>
              <p:spPr>
                <a:xfrm>
                  <a:off x="43043" y="3126338"/>
                  <a:ext cx="1085150" cy="1893084"/>
                </a:xfrm>
                <a:prstGeom prst="rect">
                  <a:avLst/>
                </a:prstGeom>
                <a:grp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𝑆</m:t>
                        </m:r>
                      </m:oMath>
                    </m:oMathPara>
                  </a14:m>
                  <a:endParaRPr lang="en-US" sz="3200" i="0" dirty="0"/>
                </a:p>
              </p:txBody>
            </p:sp>
          </mc:Choice>
          <mc:Fallback xmlns="">
            <p:sp>
              <p:nvSpPr>
                <p:cNvPr id="103" name="TextBox 102">
                  <a:extLst>
                    <a:ext uri="{FF2B5EF4-FFF2-40B4-BE49-F238E27FC236}">
                      <a16:creationId xmlns:a16="http://schemas.microsoft.com/office/drawing/2014/main" id="{9B31369C-157B-4C11-B87A-622F9C294A19}"/>
                    </a:ext>
                  </a:extLst>
                </p:cNvPr>
                <p:cNvSpPr txBox="1">
                  <a:spLocks noRot="1" noChangeAspect="1" noMove="1" noResize="1" noEditPoints="1" noAdjustHandles="1" noChangeArrowheads="1" noChangeShapeType="1" noTextEdit="1"/>
                </p:cNvSpPr>
                <p:nvPr/>
              </p:nvSpPr>
              <p:spPr>
                <a:xfrm>
                  <a:off x="43043" y="3126338"/>
                  <a:ext cx="1085150" cy="1893084"/>
                </a:xfrm>
                <a:prstGeom prst="rect">
                  <a:avLst/>
                </a:prstGeom>
                <a:blipFill>
                  <a:blip r:embed="rId7"/>
                  <a:stretch>
                    <a:fillRect/>
                  </a:stretch>
                </a:blipFill>
              </p:spPr>
              <p:txBody>
                <a:bodyPr/>
                <a:lstStyle/>
                <a:p>
                  <a:r>
                    <a:rPr lang="en-US">
                      <a:noFill/>
                    </a:rPr>
                    <a:t> </a:t>
                  </a:r>
                </a:p>
              </p:txBody>
            </p:sp>
          </mc:Fallback>
        </mc:AlternateContent>
      </p:grpSp>
      <p:grpSp>
        <p:nvGrpSpPr>
          <p:cNvPr id="109" name="Group 108">
            <a:extLst>
              <a:ext uri="{FF2B5EF4-FFF2-40B4-BE49-F238E27FC236}">
                <a16:creationId xmlns:a16="http://schemas.microsoft.com/office/drawing/2014/main" id="{D9318B65-0FD4-4FCF-BFD0-5D5B2FDB34C0}"/>
              </a:ext>
            </a:extLst>
          </p:cNvPr>
          <p:cNvGrpSpPr/>
          <p:nvPr/>
        </p:nvGrpSpPr>
        <p:grpSpPr>
          <a:xfrm>
            <a:off x="3740279" y="4523835"/>
            <a:ext cx="5034932" cy="816821"/>
            <a:chOff x="43043" y="3126338"/>
            <a:chExt cx="11571107" cy="2955374"/>
          </a:xfrm>
          <a:noFill/>
        </p:grpSpPr>
        <p:grpSp>
          <p:nvGrpSpPr>
            <p:cNvPr id="110" name="Group 109">
              <a:extLst>
                <a:ext uri="{FF2B5EF4-FFF2-40B4-BE49-F238E27FC236}">
                  <a16:creationId xmlns:a16="http://schemas.microsoft.com/office/drawing/2014/main" id="{17583928-427C-4FED-8C84-7BB917AB0FE0}"/>
                </a:ext>
              </a:extLst>
            </p:cNvPr>
            <p:cNvGrpSpPr/>
            <p:nvPr/>
          </p:nvGrpSpPr>
          <p:grpSpPr>
            <a:xfrm>
              <a:off x="914400" y="3594099"/>
              <a:ext cx="10699750" cy="2487613"/>
              <a:chOff x="914400" y="3594099"/>
              <a:chExt cx="10699750" cy="2487613"/>
            </a:xfrm>
            <a:grpFill/>
          </p:grpSpPr>
          <p:sp>
            <p:nvSpPr>
              <p:cNvPr id="115" name="Line 4">
                <a:extLst>
                  <a:ext uri="{FF2B5EF4-FFF2-40B4-BE49-F238E27FC236}">
                    <a16:creationId xmlns:a16="http://schemas.microsoft.com/office/drawing/2014/main" id="{948FF4FB-AFED-4776-88D5-B5A2E7244D00}"/>
                  </a:ext>
                </a:extLst>
              </p:cNvPr>
              <p:cNvSpPr>
                <a:spLocks noChangeShapeType="1"/>
              </p:cNvSpPr>
              <p:nvPr/>
            </p:nvSpPr>
            <p:spPr bwMode="auto">
              <a:xfrm flipV="1">
                <a:off x="914400" y="3594099"/>
                <a:ext cx="0" cy="2487613"/>
              </a:xfrm>
              <a:prstGeom prst="line">
                <a:avLst/>
              </a:prstGeom>
              <a:grpFill/>
              <a:ln w="28575">
                <a:solidFill>
                  <a:schemeClr val="tx1"/>
                </a:solidFill>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 name="Line 5">
                <a:extLst>
                  <a:ext uri="{FF2B5EF4-FFF2-40B4-BE49-F238E27FC236}">
                    <a16:creationId xmlns:a16="http://schemas.microsoft.com/office/drawing/2014/main" id="{D024E995-4971-456C-AC27-24EA8ED471B7}"/>
                  </a:ext>
                </a:extLst>
              </p:cNvPr>
              <p:cNvSpPr>
                <a:spLocks noChangeShapeType="1"/>
              </p:cNvSpPr>
              <p:nvPr/>
            </p:nvSpPr>
            <p:spPr bwMode="auto">
              <a:xfrm>
                <a:off x="914400" y="6062663"/>
                <a:ext cx="10699750" cy="0"/>
              </a:xfrm>
              <a:prstGeom prst="line">
                <a:avLst/>
              </a:prstGeom>
              <a:grpFill/>
              <a:ln w="28575">
                <a:solidFill>
                  <a:schemeClr val="tx1"/>
                </a:solidFill>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7" name="Group 116">
                <a:extLst>
                  <a:ext uri="{FF2B5EF4-FFF2-40B4-BE49-F238E27FC236}">
                    <a16:creationId xmlns:a16="http://schemas.microsoft.com/office/drawing/2014/main" id="{8DC7FE72-79BC-4FF9-AE04-CC4573335EF2}"/>
                  </a:ext>
                </a:extLst>
              </p:cNvPr>
              <p:cNvGrpSpPr/>
              <p:nvPr/>
            </p:nvGrpSpPr>
            <p:grpSpPr>
              <a:xfrm>
                <a:off x="952500" y="3876676"/>
                <a:ext cx="10399180" cy="2063513"/>
                <a:chOff x="933450" y="3254376"/>
                <a:chExt cx="10399180" cy="2063513"/>
              </a:xfrm>
              <a:grpFill/>
            </p:grpSpPr>
            <p:sp>
              <p:nvSpPr>
                <p:cNvPr id="118" name="Freeform 6">
                  <a:extLst>
                    <a:ext uri="{FF2B5EF4-FFF2-40B4-BE49-F238E27FC236}">
                      <a16:creationId xmlns:a16="http://schemas.microsoft.com/office/drawing/2014/main" id="{127A2EF3-0EE8-4DF1-AFA5-1CD73BF32B62}"/>
                    </a:ext>
                  </a:extLst>
                </p:cNvPr>
                <p:cNvSpPr>
                  <a:spLocks/>
                </p:cNvSpPr>
                <p:nvPr/>
              </p:nvSpPr>
              <p:spPr bwMode="auto">
                <a:xfrm>
                  <a:off x="933450" y="3254376"/>
                  <a:ext cx="5204642" cy="1666208"/>
                </a:xfrm>
                <a:custGeom>
                  <a:avLst/>
                  <a:gdLst>
                    <a:gd name="T0" fmla="*/ 0 w 4716"/>
                    <a:gd name="T1" fmla="*/ 773113 h 1778"/>
                    <a:gd name="T2" fmla="*/ 285750 w 4716"/>
                    <a:gd name="T3" fmla="*/ 1023938 h 1778"/>
                    <a:gd name="T4" fmla="*/ 323850 w 4716"/>
                    <a:gd name="T5" fmla="*/ 1101725 h 1778"/>
                    <a:gd name="T6" fmla="*/ 533400 w 4716"/>
                    <a:gd name="T7" fmla="*/ 1198563 h 1778"/>
                    <a:gd name="T8" fmla="*/ 704850 w 4716"/>
                    <a:gd name="T9" fmla="*/ 1392238 h 1778"/>
                    <a:gd name="T10" fmla="*/ 990600 w 4716"/>
                    <a:gd name="T11" fmla="*/ 1604963 h 1778"/>
                    <a:gd name="T12" fmla="*/ 1047750 w 4716"/>
                    <a:gd name="T13" fmla="*/ 1662113 h 1778"/>
                    <a:gd name="T14" fmla="*/ 1314450 w 4716"/>
                    <a:gd name="T15" fmla="*/ 1681163 h 1778"/>
                    <a:gd name="T16" fmla="*/ 1409700 w 4716"/>
                    <a:gd name="T17" fmla="*/ 1739900 h 1778"/>
                    <a:gd name="T18" fmla="*/ 1676400 w 4716"/>
                    <a:gd name="T19" fmla="*/ 1778000 h 1778"/>
                    <a:gd name="T20" fmla="*/ 2038350 w 4716"/>
                    <a:gd name="T21" fmla="*/ 1990725 h 1778"/>
                    <a:gd name="T22" fmla="*/ 2171700 w 4716"/>
                    <a:gd name="T23" fmla="*/ 2106613 h 1778"/>
                    <a:gd name="T24" fmla="*/ 2552700 w 4716"/>
                    <a:gd name="T25" fmla="*/ 2184400 h 1778"/>
                    <a:gd name="T26" fmla="*/ 2552700 w 4716"/>
                    <a:gd name="T27" fmla="*/ 0 h 1778"/>
                    <a:gd name="T28" fmla="*/ 2762250 w 4716"/>
                    <a:gd name="T29" fmla="*/ 57150 h 1778"/>
                    <a:gd name="T30" fmla="*/ 2990850 w 4716"/>
                    <a:gd name="T31" fmla="*/ 269875 h 1778"/>
                    <a:gd name="T32" fmla="*/ 3448050 w 4716"/>
                    <a:gd name="T33" fmla="*/ 347663 h 1778"/>
                    <a:gd name="T34" fmla="*/ 3829050 w 4716"/>
                    <a:gd name="T35" fmla="*/ 695325 h 1778"/>
                    <a:gd name="T36" fmla="*/ 3943350 w 4716"/>
                    <a:gd name="T37" fmla="*/ 1004888 h 1778"/>
                    <a:gd name="T38" fmla="*/ 4057650 w 4716"/>
                    <a:gd name="T39" fmla="*/ 1198563 h 1778"/>
                    <a:gd name="T40" fmla="*/ 4152900 w 4716"/>
                    <a:gd name="T41" fmla="*/ 1392238 h 1778"/>
                    <a:gd name="T42" fmla="*/ 4191000 w 4716"/>
                    <a:gd name="T43" fmla="*/ 1565275 h 1778"/>
                    <a:gd name="T44" fmla="*/ 4552950 w 4716"/>
                    <a:gd name="T45" fmla="*/ 1739900 h 1778"/>
                    <a:gd name="T46" fmla="*/ 4743450 w 4716"/>
                    <a:gd name="T47" fmla="*/ 2049463 h 1778"/>
                    <a:gd name="T48" fmla="*/ 4819650 w 4716"/>
                    <a:gd name="T49" fmla="*/ 2165350 h 1778"/>
                    <a:gd name="T50" fmla="*/ 4933950 w 4716"/>
                    <a:gd name="T51" fmla="*/ 2243138 h 1778"/>
                    <a:gd name="T52" fmla="*/ 5048250 w 4716"/>
                    <a:gd name="T53" fmla="*/ 2338388 h 1778"/>
                    <a:gd name="T54" fmla="*/ 5181600 w 4716"/>
                    <a:gd name="T55" fmla="*/ 2513013 h 1778"/>
                    <a:gd name="T56" fmla="*/ 5334000 w 4716"/>
                    <a:gd name="T57" fmla="*/ 2628900 h 1778"/>
                    <a:gd name="T58" fmla="*/ 5524500 w 4716"/>
                    <a:gd name="T59" fmla="*/ 2784475 h 1778"/>
                    <a:gd name="T60" fmla="*/ 5791200 w 4716"/>
                    <a:gd name="T61" fmla="*/ 2822575 h 1778"/>
                    <a:gd name="T62" fmla="*/ 5905500 w 4716"/>
                    <a:gd name="T63" fmla="*/ 2803525 h 1778"/>
                    <a:gd name="T64" fmla="*/ 5854700 w 4716"/>
                    <a:gd name="T65" fmla="*/ 630238 h 1778"/>
                    <a:gd name="T66" fmla="*/ 6159500 w 4716"/>
                    <a:gd name="T67" fmla="*/ 700088 h 1778"/>
                    <a:gd name="T68" fmla="*/ 6419850 w 4716"/>
                    <a:gd name="T69" fmla="*/ 795338 h 1778"/>
                    <a:gd name="T70" fmla="*/ 6731000 w 4716"/>
                    <a:gd name="T71" fmla="*/ 884238 h 1778"/>
                    <a:gd name="T72" fmla="*/ 6858000 w 4716"/>
                    <a:gd name="T73" fmla="*/ 966788 h 1778"/>
                    <a:gd name="T74" fmla="*/ 6972300 w 4716"/>
                    <a:gd name="T75" fmla="*/ 1063625 h 1778"/>
                    <a:gd name="T76" fmla="*/ 7048500 w 4716"/>
                    <a:gd name="T77" fmla="*/ 1139825 h 1778"/>
                    <a:gd name="T78" fmla="*/ 7086600 w 4716"/>
                    <a:gd name="T79" fmla="*/ 1217613 h 1778"/>
                    <a:gd name="T80" fmla="*/ 7353300 w 4716"/>
                    <a:gd name="T81" fmla="*/ 1411288 h 1778"/>
                    <a:gd name="T82" fmla="*/ 7429500 w 4716"/>
                    <a:gd name="T83" fmla="*/ 1449388 h 1778"/>
                    <a:gd name="T84" fmla="*/ 7486650 w 4716"/>
                    <a:gd name="T85" fmla="*/ 1468438 h 17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716" h="1778">
                      <a:moveTo>
                        <a:pt x="0" y="487"/>
                      </a:moveTo>
                      <a:cubicBezTo>
                        <a:pt x="61" y="539"/>
                        <a:pt x="134" y="579"/>
                        <a:pt x="180" y="645"/>
                      </a:cubicBezTo>
                      <a:cubicBezTo>
                        <a:pt x="190" y="660"/>
                        <a:pt x="193" y="680"/>
                        <a:pt x="204" y="694"/>
                      </a:cubicBezTo>
                      <a:cubicBezTo>
                        <a:pt x="237" y="734"/>
                        <a:pt x="296" y="722"/>
                        <a:pt x="336" y="755"/>
                      </a:cubicBezTo>
                      <a:cubicBezTo>
                        <a:pt x="495" y="885"/>
                        <a:pt x="344" y="775"/>
                        <a:pt x="444" y="877"/>
                      </a:cubicBezTo>
                      <a:cubicBezTo>
                        <a:pt x="498" y="931"/>
                        <a:pt x="563" y="967"/>
                        <a:pt x="624" y="1011"/>
                      </a:cubicBezTo>
                      <a:cubicBezTo>
                        <a:pt x="638" y="1021"/>
                        <a:pt x="643" y="1043"/>
                        <a:pt x="660" y="1047"/>
                      </a:cubicBezTo>
                      <a:cubicBezTo>
                        <a:pt x="715" y="1060"/>
                        <a:pt x="772" y="1055"/>
                        <a:pt x="828" y="1059"/>
                      </a:cubicBezTo>
                      <a:cubicBezTo>
                        <a:pt x="848" y="1071"/>
                        <a:pt x="865" y="1090"/>
                        <a:pt x="888" y="1096"/>
                      </a:cubicBezTo>
                      <a:cubicBezTo>
                        <a:pt x="943" y="1110"/>
                        <a:pt x="1056" y="1120"/>
                        <a:pt x="1056" y="1120"/>
                      </a:cubicBezTo>
                      <a:cubicBezTo>
                        <a:pt x="1141" y="1149"/>
                        <a:pt x="1216" y="1195"/>
                        <a:pt x="1284" y="1254"/>
                      </a:cubicBezTo>
                      <a:cubicBezTo>
                        <a:pt x="1325" y="1290"/>
                        <a:pt x="1324" y="1305"/>
                        <a:pt x="1368" y="1327"/>
                      </a:cubicBezTo>
                      <a:cubicBezTo>
                        <a:pt x="1449" y="1369"/>
                        <a:pt x="1517" y="1376"/>
                        <a:pt x="1608" y="1376"/>
                      </a:cubicBezTo>
                      <a:lnTo>
                        <a:pt x="1608" y="0"/>
                      </a:lnTo>
                      <a:lnTo>
                        <a:pt x="1740" y="36"/>
                      </a:lnTo>
                      <a:cubicBezTo>
                        <a:pt x="1788" y="81"/>
                        <a:pt x="1825" y="143"/>
                        <a:pt x="1884" y="170"/>
                      </a:cubicBezTo>
                      <a:cubicBezTo>
                        <a:pt x="1973" y="211"/>
                        <a:pt x="2077" y="200"/>
                        <a:pt x="2172" y="219"/>
                      </a:cubicBezTo>
                      <a:cubicBezTo>
                        <a:pt x="2260" y="278"/>
                        <a:pt x="2355" y="346"/>
                        <a:pt x="2412" y="438"/>
                      </a:cubicBezTo>
                      <a:cubicBezTo>
                        <a:pt x="2448" y="496"/>
                        <a:pt x="2461" y="570"/>
                        <a:pt x="2484" y="633"/>
                      </a:cubicBezTo>
                      <a:cubicBezTo>
                        <a:pt x="2500" y="676"/>
                        <a:pt x="2532" y="718"/>
                        <a:pt x="2556" y="755"/>
                      </a:cubicBezTo>
                      <a:cubicBezTo>
                        <a:pt x="2581" y="792"/>
                        <a:pt x="2616" y="877"/>
                        <a:pt x="2616" y="877"/>
                      </a:cubicBezTo>
                      <a:cubicBezTo>
                        <a:pt x="2618" y="889"/>
                        <a:pt x="2636" y="982"/>
                        <a:pt x="2640" y="986"/>
                      </a:cubicBezTo>
                      <a:cubicBezTo>
                        <a:pt x="2702" y="1042"/>
                        <a:pt x="2800" y="1050"/>
                        <a:pt x="2868" y="1096"/>
                      </a:cubicBezTo>
                      <a:cubicBezTo>
                        <a:pt x="2904" y="1168"/>
                        <a:pt x="2919" y="1244"/>
                        <a:pt x="2988" y="1291"/>
                      </a:cubicBezTo>
                      <a:cubicBezTo>
                        <a:pt x="3004" y="1315"/>
                        <a:pt x="3020" y="1339"/>
                        <a:pt x="3036" y="1364"/>
                      </a:cubicBezTo>
                      <a:cubicBezTo>
                        <a:pt x="3052" y="1388"/>
                        <a:pt x="3085" y="1395"/>
                        <a:pt x="3108" y="1413"/>
                      </a:cubicBezTo>
                      <a:cubicBezTo>
                        <a:pt x="3133" y="1432"/>
                        <a:pt x="3159" y="1450"/>
                        <a:pt x="3180" y="1473"/>
                      </a:cubicBezTo>
                      <a:cubicBezTo>
                        <a:pt x="3211" y="1507"/>
                        <a:pt x="3236" y="1547"/>
                        <a:pt x="3264" y="1583"/>
                      </a:cubicBezTo>
                      <a:cubicBezTo>
                        <a:pt x="3296" y="1625"/>
                        <a:pt x="3325" y="1627"/>
                        <a:pt x="3360" y="1656"/>
                      </a:cubicBezTo>
                      <a:cubicBezTo>
                        <a:pt x="3399" y="1690"/>
                        <a:pt x="3435" y="1727"/>
                        <a:pt x="3480" y="1754"/>
                      </a:cubicBezTo>
                      <a:cubicBezTo>
                        <a:pt x="3519" y="1776"/>
                        <a:pt x="3638" y="1777"/>
                        <a:pt x="3648" y="1778"/>
                      </a:cubicBezTo>
                      <a:cubicBezTo>
                        <a:pt x="3712" y="1765"/>
                        <a:pt x="3688" y="1766"/>
                        <a:pt x="3720" y="1766"/>
                      </a:cubicBezTo>
                      <a:lnTo>
                        <a:pt x="3688" y="397"/>
                      </a:lnTo>
                      <a:cubicBezTo>
                        <a:pt x="3799" y="419"/>
                        <a:pt x="3744" y="421"/>
                        <a:pt x="3880" y="441"/>
                      </a:cubicBezTo>
                      <a:cubicBezTo>
                        <a:pt x="3960" y="453"/>
                        <a:pt x="3976" y="469"/>
                        <a:pt x="4044" y="501"/>
                      </a:cubicBezTo>
                      <a:cubicBezTo>
                        <a:pt x="4168" y="517"/>
                        <a:pt x="4088" y="513"/>
                        <a:pt x="4240" y="557"/>
                      </a:cubicBezTo>
                      <a:cubicBezTo>
                        <a:pt x="4286" y="571"/>
                        <a:pt x="4295" y="590"/>
                        <a:pt x="4320" y="609"/>
                      </a:cubicBezTo>
                      <a:cubicBezTo>
                        <a:pt x="4345" y="628"/>
                        <a:pt x="4372" y="652"/>
                        <a:pt x="4392" y="670"/>
                      </a:cubicBezTo>
                      <a:cubicBezTo>
                        <a:pt x="4407" y="687"/>
                        <a:pt x="4426" y="700"/>
                        <a:pt x="4440" y="718"/>
                      </a:cubicBezTo>
                      <a:cubicBezTo>
                        <a:pt x="4451" y="732"/>
                        <a:pt x="4453" y="753"/>
                        <a:pt x="4464" y="767"/>
                      </a:cubicBezTo>
                      <a:cubicBezTo>
                        <a:pt x="4492" y="800"/>
                        <a:pt x="4596" y="864"/>
                        <a:pt x="4632" y="889"/>
                      </a:cubicBezTo>
                      <a:cubicBezTo>
                        <a:pt x="4647" y="899"/>
                        <a:pt x="4664" y="906"/>
                        <a:pt x="4680" y="913"/>
                      </a:cubicBezTo>
                      <a:cubicBezTo>
                        <a:pt x="4692" y="918"/>
                        <a:pt x="4716" y="925"/>
                        <a:pt x="4716" y="925"/>
                      </a:cubicBezTo>
                    </a:path>
                  </a:pathLst>
                </a:cu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Freeform 6">
                  <a:extLst>
                    <a:ext uri="{FF2B5EF4-FFF2-40B4-BE49-F238E27FC236}">
                      <a16:creationId xmlns:a16="http://schemas.microsoft.com/office/drawing/2014/main" id="{E28C12A0-1FFB-4271-9823-103BC5726389}"/>
                    </a:ext>
                  </a:extLst>
                </p:cNvPr>
                <p:cNvSpPr>
                  <a:spLocks/>
                </p:cNvSpPr>
                <p:nvPr/>
              </p:nvSpPr>
              <p:spPr bwMode="auto">
                <a:xfrm>
                  <a:off x="6127988" y="3651681"/>
                  <a:ext cx="5204642" cy="1666208"/>
                </a:xfrm>
                <a:custGeom>
                  <a:avLst/>
                  <a:gdLst>
                    <a:gd name="T0" fmla="*/ 0 w 4716"/>
                    <a:gd name="T1" fmla="*/ 773113 h 1778"/>
                    <a:gd name="T2" fmla="*/ 285750 w 4716"/>
                    <a:gd name="T3" fmla="*/ 1023938 h 1778"/>
                    <a:gd name="T4" fmla="*/ 323850 w 4716"/>
                    <a:gd name="T5" fmla="*/ 1101725 h 1778"/>
                    <a:gd name="T6" fmla="*/ 533400 w 4716"/>
                    <a:gd name="T7" fmla="*/ 1198563 h 1778"/>
                    <a:gd name="T8" fmla="*/ 704850 w 4716"/>
                    <a:gd name="T9" fmla="*/ 1392238 h 1778"/>
                    <a:gd name="T10" fmla="*/ 990600 w 4716"/>
                    <a:gd name="T11" fmla="*/ 1604963 h 1778"/>
                    <a:gd name="T12" fmla="*/ 1047750 w 4716"/>
                    <a:gd name="T13" fmla="*/ 1662113 h 1778"/>
                    <a:gd name="T14" fmla="*/ 1314450 w 4716"/>
                    <a:gd name="T15" fmla="*/ 1681163 h 1778"/>
                    <a:gd name="T16" fmla="*/ 1409700 w 4716"/>
                    <a:gd name="T17" fmla="*/ 1739900 h 1778"/>
                    <a:gd name="T18" fmla="*/ 1676400 w 4716"/>
                    <a:gd name="T19" fmla="*/ 1778000 h 1778"/>
                    <a:gd name="T20" fmla="*/ 2038350 w 4716"/>
                    <a:gd name="T21" fmla="*/ 1990725 h 1778"/>
                    <a:gd name="T22" fmla="*/ 2171700 w 4716"/>
                    <a:gd name="T23" fmla="*/ 2106613 h 1778"/>
                    <a:gd name="T24" fmla="*/ 2552700 w 4716"/>
                    <a:gd name="T25" fmla="*/ 2184400 h 1778"/>
                    <a:gd name="T26" fmla="*/ 2552700 w 4716"/>
                    <a:gd name="T27" fmla="*/ 0 h 1778"/>
                    <a:gd name="T28" fmla="*/ 2762250 w 4716"/>
                    <a:gd name="T29" fmla="*/ 57150 h 1778"/>
                    <a:gd name="T30" fmla="*/ 2990850 w 4716"/>
                    <a:gd name="T31" fmla="*/ 269875 h 1778"/>
                    <a:gd name="T32" fmla="*/ 3448050 w 4716"/>
                    <a:gd name="T33" fmla="*/ 347663 h 1778"/>
                    <a:gd name="T34" fmla="*/ 3829050 w 4716"/>
                    <a:gd name="T35" fmla="*/ 695325 h 1778"/>
                    <a:gd name="T36" fmla="*/ 3943350 w 4716"/>
                    <a:gd name="T37" fmla="*/ 1004888 h 1778"/>
                    <a:gd name="T38" fmla="*/ 4057650 w 4716"/>
                    <a:gd name="T39" fmla="*/ 1198563 h 1778"/>
                    <a:gd name="T40" fmla="*/ 4152900 w 4716"/>
                    <a:gd name="T41" fmla="*/ 1392238 h 1778"/>
                    <a:gd name="T42" fmla="*/ 4191000 w 4716"/>
                    <a:gd name="T43" fmla="*/ 1565275 h 1778"/>
                    <a:gd name="T44" fmla="*/ 4552950 w 4716"/>
                    <a:gd name="T45" fmla="*/ 1739900 h 1778"/>
                    <a:gd name="T46" fmla="*/ 4743450 w 4716"/>
                    <a:gd name="T47" fmla="*/ 2049463 h 1778"/>
                    <a:gd name="T48" fmla="*/ 4819650 w 4716"/>
                    <a:gd name="T49" fmla="*/ 2165350 h 1778"/>
                    <a:gd name="T50" fmla="*/ 4933950 w 4716"/>
                    <a:gd name="T51" fmla="*/ 2243138 h 1778"/>
                    <a:gd name="T52" fmla="*/ 5048250 w 4716"/>
                    <a:gd name="T53" fmla="*/ 2338388 h 1778"/>
                    <a:gd name="T54" fmla="*/ 5181600 w 4716"/>
                    <a:gd name="T55" fmla="*/ 2513013 h 1778"/>
                    <a:gd name="T56" fmla="*/ 5334000 w 4716"/>
                    <a:gd name="T57" fmla="*/ 2628900 h 1778"/>
                    <a:gd name="T58" fmla="*/ 5524500 w 4716"/>
                    <a:gd name="T59" fmla="*/ 2784475 h 1778"/>
                    <a:gd name="T60" fmla="*/ 5791200 w 4716"/>
                    <a:gd name="T61" fmla="*/ 2822575 h 1778"/>
                    <a:gd name="T62" fmla="*/ 5905500 w 4716"/>
                    <a:gd name="T63" fmla="*/ 2803525 h 1778"/>
                    <a:gd name="T64" fmla="*/ 5854700 w 4716"/>
                    <a:gd name="T65" fmla="*/ 630238 h 1778"/>
                    <a:gd name="T66" fmla="*/ 6159500 w 4716"/>
                    <a:gd name="T67" fmla="*/ 700088 h 1778"/>
                    <a:gd name="T68" fmla="*/ 6419850 w 4716"/>
                    <a:gd name="T69" fmla="*/ 795338 h 1778"/>
                    <a:gd name="T70" fmla="*/ 6731000 w 4716"/>
                    <a:gd name="T71" fmla="*/ 884238 h 1778"/>
                    <a:gd name="T72" fmla="*/ 6858000 w 4716"/>
                    <a:gd name="T73" fmla="*/ 966788 h 1778"/>
                    <a:gd name="T74" fmla="*/ 6972300 w 4716"/>
                    <a:gd name="T75" fmla="*/ 1063625 h 1778"/>
                    <a:gd name="T76" fmla="*/ 7048500 w 4716"/>
                    <a:gd name="T77" fmla="*/ 1139825 h 1778"/>
                    <a:gd name="T78" fmla="*/ 7086600 w 4716"/>
                    <a:gd name="T79" fmla="*/ 1217613 h 1778"/>
                    <a:gd name="T80" fmla="*/ 7353300 w 4716"/>
                    <a:gd name="T81" fmla="*/ 1411288 h 1778"/>
                    <a:gd name="T82" fmla="*/ 7429500 w 4716"/>
                    <a:gd name="T83" fmla="*/ 1449388 h 1778"/>
                    <a:gd name="T84" fmla="*/ 7486650 w 4716"/>
                    <a:gd name="T85" fmla="*/ 1468438 h 17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716" h="1778">
                      <a:moveTo>
                        <a:pt x="0" y="487"/>
                      </a:moveTo>
                      <a:cubicBezTo>
                        <a:pt x="61" y="539"/>
                        <a:pt x="134" y="579"/>
                        <a:pt x="180" y="645"/>
                      </a:cubicBezTo>
                      <a:cubicBezTo>
                        <a:pt x="190" y="660"/>
                        <a:pt x="193" y="680"/>
                        <a:pt x="204" y="694"/>
                      </a:cubicBezTo>
                      <a:cubicBezTo>
                        <a:pt x="237" y="734"/>
                        <a:pt x="296" y="722"/>
                        <a:pt x="336" y="755"/>
                      </a:cubicBezTo>
                      <a:cubicBezTo>
                        <a:pt x="495" y="885"/>
                        <a:pt x="344" y="775"/>
                        <a:pt x="444" y="877"/>
                      </a:cubicBezTo>
                      <a:cubicBezTo>
                        <a:pt x="498" y="931"/>
                        <a:pt x="563" y="967"/>
                        <a:pt x="624" y="1011"/>
                      </a:cubicBezTo>
                      <a:cubicBezTo>
                        <a:pt x="638" y="1021"/>
                        <a:pt x="643" y="1043"/>
                        <a:pt x="660" y="1047"/>
                      </a:cubicBezTo>
                      <a:cubicBezTo>
                        <a:pt x="715" y="1060"/>
                        <a:pt x="772" y="1055"/>
                        <a:pt x="828" y="1059"/>
                      </a:cubicBezTo>
                      <a:cubicBezTo>
                        <a:pt x="848" y="1071"/>
                        <a:pt x="865" y="1090"/>
                        <a:pt x="888" y="1096"/>
                      </a:cubicBezTo>
                      <a:cubicBezTo>
                        <a:pt x="943" y="1110"/>
                        <a:pt x="1056" y="1120"/>
                        <a:pt x="1056" y="1120"/>
                      </a:cubicBezTo>
                      <a:cubicBezTo>
                        <a:pt x="1141" y="1149"/>
                        <a:pt x="1216" y="1195"/>
                        <a:pt x="1284" y="1254"/>
                      </a:cubicBezTo>
                      <a:cubicBezTo>
                        <a:pt x="1325" y="1290"/>
                        <a:pt x="1324" y="1305"/>
                        <a:pt x="1368" y="1327"/>
                      </a:cubicBezTo>
                      <a:cubicBezTo>
                        <a:pt x="1449" y="1369"/>
                        <a:pt x="1517" y="1376"/>
                        <a:pt x="1608" y="1376"/>
                      </a:cubicBezTo>
                      <a:lnTo>
                        <a:pt x="1608" y="0"/>
                      </a:lnTo>
                      <a:lnTo>
                        <a:pt x="1740" y="36"/>
                      </a:lnTo>
                      <a:cubicBezTo>
                        <a:pt x="1788" y="81"/>
                        <a:pt x="1825" y="143"/>
                        <a:pt x="1884" y="170"/>
                      </a:cubicBezTo>
                      <a:cubicBezTo>
                        <a:pt x="1973" y="211"/>
                        <a:pt x="2077" y="200"/>
                        <a:pt x="2172" y="219"/>
                      </a:cubicBezTo>
                      <a:cubicBezTo>
                        <a:pt x="2260" y="278"/>
                        <a:pt x="2355" y="346"/>
                        <a:pt x="2412" y="438"/>
                      </a:cubicBezTo>
                      <a:cubicBezTo>
                        <a:pt x="2448" y="496"/>
                        <a:pt x="2461" y="570"/>
                        <a:pt x="2484" y="633"/>
                      </a:cubicBezTo>
                      <a:cubicBezTo>
                        <a:pt x="2500" y="676"/>
                        <a:pt x="2532" y="718"/>
                        <a:pt x="2556" y="755"/>
                      </a:cubicBezTo>
                      <a:cubicBezTo>
                        <a:pt x="2581" y="792"/>
                        <a:pt x="2616" y="877"/>
                        <a:pt x="2616" y="877"/>
                      </a:cubicBezTo>
                      <a:cubicBezTo>
                        <a:pt x="2618" y="889"/>
                        <a:pt x="2636" y="982"/>
                        <a:pt x="2640" y="986"/>
                      </a:cubicBezTo>
                      <a:cubicBezTo>
                        <a:pt x="2702" y="1042"/>
                        <a:pt x="2800" y="1050"/>
                        <a:pt x="2868" y="1096"/>
                      </a:cubicBezTo>
                      <a:cubicBezTo>
                        <a:pt x="2904" y="1168"/>
                        <a:pt x="2919" y="1244"/>
                        <a:pt x="2988" y="1291"/>
                      </a:cubicBezTo>
                      <a:cubicBezTo>
                        <a:pt x="3004" y="1315"/>
                        <a:pt x="3020" y="1339"/>
                        <a:pt x="3036" y="1364"/>
                      </a:cubicBezTo>
                      <a:cubicBezTo>
                        <a:pt x="3052" y="1388"/>
                        <a:pt x="3085" y="1395"/>
                        <a:pt x="3108" y="1413"/>
                      </a:cubicBezTo>
                      <a:cubicBezTo>
                        <a:pt x="3133" y="1432"/>
                        <a:pt x="3159" y="1450"/>
                        <a:pt x="3180" y="1473"/>
                      </a:cubicBezTo>
                      <a:cubicBezTo>
                        <a:pt x="3211" y="1507"/>
                        <a:pt x="3236" y="1547"/>
                        <a:pt x="3264" y="1583"/>
                      </a:cubicBezTo>
                      <a:cubicBezTo>
                        <a:pt x="3296" y="1625"/>
                        <a:pt x="3325" y="1627"/>
                        <a:pt x="3360" y="1656"/>
                      </a:cubicBezTo>
                      <a:cubicBezTo>
                        <a:pt x="3399" y="1690"/>
                        <a:pt x="3435" y="1727"/>
                        <a:pt x="3480" y="1754"/>
                      </a:cubicBezTo>
                      <a:cubicBezTo>
                        <a:pt x="3519" y="1776"/>
                        <a:pt x="3638" y="1777"/>
                        <a:pt x="3648" y="1778"/>
                      </a:cubicBezTo>
                      <a:cubicBezTo>
                        <a:pt x="3712" y="1765"/>
                        <a:pt x="3688" y="1766"/>
                        <a:pt x="3720" y="1766"/>
                      </a:cubicBezTo>
                      <a:lnTo>
                        <a:pt x="3688" y="397"/>
                      </a:lnTo>
                      <a:cubicBezTo>
                        <a:pt x="3799" y="419"/>
                        <a:pt x="3744" y="421"/>
                        <a:pt x="3880" y="441"/>
                      </a:cubicBezTo>
                      <a:cubicBezTo>
                        <a:pt x="3960" y="453"/>
                        <a:pt x="3976" y="469"/>
                        <a:pt x="4044" y="501"/>
                      </a:cubicBezTo>
                      <a:cubicBezTo>
                        <a:pt x="4168" y="517"/>
                        <a:pt x="4088" y="513"/>
                        <a:pt x="4240" y="557"/>
                      </a:cubicBezTo>
                      <a:cubicBezTo>
                        <a:pt x="4286" y="571"/>
                        <a:pt x="4295" y="590"/>
                        <a:pt x="4320" y="609"/>
                      </a:cubicBezTo>
                      <a:cubicBezTo>
                        <a:pt x="4345" y="628"/>
                        <a:pt x="4372" y="652"/>
                        <a:pt x="4392" y="670"/>
                      </a:cubicBezTo>
                      <a:cubicBezTo>
                        <a:pt x="4407" y="687"/>
                        <a:pt x="4426" y="700"/>
                        <a:pt x="4440" y="718"/>
                      </a:cubicBezTo>
                      <a:cubicBezTo>
                        <a:pt x="4451" y="732"/>
                        <a:pt x="4453" y="753"/>
                        <a:pt x="4464" y="767"/>
                      </a:cubicBezTo>
                      <a:cubicBezTo>
                        <a:pt x="4492" y="800"/>
                        <a:pt x="4596" y="864"/>
                        <a:pt x="4632" y="889"/>
                      </a:cubicBezTo>
                      <a:cubicBezTo>
                        <a:pt x="4647" y="899"/>
                        <a:pt x="4664" y="906"/>
                        <a:pt x="4680" y="913"/>
                      </a:cubicBezTo>
                      <a:cubicBezTo>
                        <a:pt x="4692" y="918"/>
                        <a:pt x="4716" y="925"/>
                        <a:pt x="4716" y="925"/>
                      </a:cubicBezTo>
                    </a:path>
                  </a:pathLst>
                </a:cu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cxnSp>
          <p:nvCxnSpPr>
            <p:cNvPr id="111" name="Straight Connector 110">
              <a:extLst>
                <a:ext uri="{FF2B5EF4-FFF2-40B4-BE49-F238E27FC236}">
                  <a16:creationId xmlns:a16="http://schemas.microsoft.com/office/drawing/2014/main" id="{39BAFDE2-D46D-417C-87B8-5B344D911001}"/>
                </a:ext>
              </a:extLst>
            </p:cNvPr>
            <p:cNvCxnSpPr/>
            <p:nvPr/>
          </p:nvCxnSpPr>
          <p:spPr bwMode="auto">
            <a:xfrm>
              <a:off x="908050" y="5321300"/>
              <a:ext cx="10642600" cy="0"/>
            </a:xfrm>
            <a:prstGeom prst="line">
              <a:avLst/>
            </a:prstGeom>
            <a:grpFill/>
            <a:ln w="19050" cap="flat" cmpd="sng" algn="ctr">
              <a:solidFill>
                <a:schemeClr val="tx1"/>
              </a:solidFill>
              <a:prstDash val="solid"/>
              <a:round/>
              <a:headEnd type="none" w="med" len="med"/>
              <a:tailEnd type="none" w="med" len="med"/>
            </a:ln>
            <a:effectLst/>
          </p:spPr>
        </p:cxnSp>
        <p:cxnSp>
          <p:nvCxnSpPr>
            <p:cNvPr id="112" name="Straight Connector 111">
              <a:extLst>
                <a:ext uri="{FF2B5EF4-FFF2-40B4-BE49-F238E27FC236}">
                  <a16:creationId xmlns:a16="http://schemas.microsoft.com/office/drawing/2014/main" id="{2ACDC65C-1D26-4CF1-9B6E-6127D869993E}"/>
                </a:ext>
              </a:extLst>
            </p:cNvPr>
            <p:cNvCxnSpPr/>
            <p:nvPr/>
          </p:nvCxnSpPr>
          <p:spPr bwMode="auto">
            <a:xfrm>
              <a:off x="927100" y="4241800"/>
              <a:ext cx="10642600" cy="0"/>
            </a:xfrm>
            <a:prstGeom prst="line">
              <a:avLst/>
            </a:prstGeom>
            <a:grpFill/>
            <a:ln w="19050"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30498996-6BB3-4402-B800-11EF61E96D8B}"/>
                    </a:ext>
                  </a:extLst>
                </p:cNvPr>
                <p:cNvSpPr txBox="1"/>
                <p:nvPr/>
              </p:nvSpPr>
              <p:spPr>
                <a:xfrm>
                  <a:off x="136751" y="4284302"/>
                  <a:ext cx="943537" cy="1670369"/>
                </a:xfrm>
                <a:prstGeom prst="rect">
                  <a:avLst/>
                </a:prstGeom>
                <a:grp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𝑠</m:t>
                        </m:r>
                      </m:oMath>
                    </m:oMathPara>
                  </a14:m>
                  <a:endParaRPr lang="en-US" sz="2800" i="0" dirty="0"/>
                </a:p>
              </p:txBody>
            </p:sp>
          </mc:Choice>
          <mc:Fallback xmlns="">
            <p:sp>
              <p:nvSpPr>
                <p:cNvPr id="113" name="TextBox 112">
                  <a:extLst>
                    <a:ext uri="{FF2B5EF4-FFF2-40B4-BE49-F238E27FC236}">
                      <a16:creationId xmlns:a16="http://schemas.microsoft.com/office/drawing/2014/main" id="{30498996-6BB3-4402-B800-11EF61E96D8B}"/>
                    </a:ext>
                  </a:extLst>
                </p:cNvPr>
                <p:cNvSpPr txBox="1">
                  <a:spLocks noRot="1" noChangeAspect="1" noMove="1" noResize="1" noEditPoints="1" noAdjustHandles="1" noChangeArrowheads="1" noChangeShapeType="1" noTextEdit="1"/>
                </p:cNvSpPr>
                <p:nvPr/>
              </p:nvSpPr>
              <p:spPr>
                <a:xfrm>
                  <a:off x="136751" y="4284302"/>
                  <a:ext cx="943537" cy="167036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A65C90C5-4575-49A1-8BA0-2461C59FF27C}"/>
                    </a:ext>
                  </a:extLst>
                </p:cNvPr>
                <p:cNvSpPr txBox="1"/>
                <p:nvPr/>
              </p:nvSpPr>
              <p:spPr>
                <a:xfrm>
                  <a:off x="43043" y="3126338"/>
                  <a:ext cx="1085150" cy="1893084"/>
                </a:xfrm>
                <a:prstGeom prst="rect">
                  <a:avLst/>
                </a:prstGeom>
                <a:grp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𝑆</m:t>
                        </m:r>
                      </m:oMath>
                    </m:oMathPara>
                  </a14:m>
                  <a:endParaRPr lang="en-US" sz="3200" i="0" dirty="0"/>
                </a:p>
              </p:txBody>
            </p:sp>
          </mc:Choice>
          <mc:Fallback xmlns="">
            <p:sp>
              <p:nvSpPr>
                <p:cNvPr id="114" name="TextBox 113">
                  <a:extLst>
                    <a:ext uri="{FF2B5EF4-FFF2-40B4-BE49-F238E27FC236}">
                      <a16:creationId xmlns:a16="http://schemas.microsoft.com/office/drawing/2014/main" id="{A65C90C5-4575-49A1-8BA0-2461C59FF27C}"/>
                    </a:ext>
                  </a:extLst>
                </p:cNvPr>
                <p:cNvSpPr txBox="1">
                  <a:spLocks noRot="1" noChangeAspect="1" noMove="1" noResize="1" noEditPoints="1" noAdjustHandles="1" noChangeArrowheads="1" noChangeShapeType="1" noTextEdit="1"/>
                </p:cNvSpPr>
                <p:nvPr/>
              </p:nvSpPr>
              <p:spPr>
                <a:xfrm>
                  <a:off x="43043" y="3126338"/>
                  <a:ext cx="1085150" cy="1893084"/>
                </a:xfrm>
                <a:prstGeom prst="rect">
                  <a:avLst/>
                </a:prstGeom>
                <a:blipFill>
                  <a:blip r:embed="rId9"/>
                  <a:stretch>
                    <a:fillRect/>
                  </a:stretch>
                </a:blipFill>
              </p:spPr>
              <p:txBody>
                <a:bodyPr/>
                <a:lstStyle/>
                <a:p>
                  <a:r>
                    <a:rPr lang="en-US">
                      <a:noFill/>
                    </a:rPr>
                    <a:t> </a:t>
                  </a:r>
                </a:p>
              </p:txBody>
            </p:sp>
          </mc:Fallback>
        </mc:AlternateContent>
      </p:grpSp>
      <p:grpSp>
        <p:nvGrpSpPr>
          <p:cNvPr id="120" name="Group 119">
            <a:extLst>
              <a:ext uri="{FF2B5EF4-FFF2-40B4-BE49-F238E27FC236}">
                <a16:creationId xmlns:a16="http://schemas.microsoft.com/office/drawing/2014/main" id="{91FFCEE8-4544-4D2E-B1F5-D7EB48131F60}"/>
              </a:ext>
            </a:extLst>
          </p:cNvPr>
          <p:cNvGrpSpPr/>
          <p:nvPr/>
        </p:nvGrpSpPr>
        <p:grpSpPr>
          <a:xfrm>
            <a:off x="3721229" y="5387435"/>
            <a:ext cx="5034932" cy="816821"/>
            <a:chOff x="43043" y="3126338"/>
            <a:chExt cx="11571107" cy="2955374"/>
          </a:xfrm>
          <a:noFill/>
        </p:grpSpPr>
        <p:grpSp>
          <p:nvGrpSpPr>
            <p:cNvPr id="121" name="Group 120">
              <a:extLst>
                <a:ext uri="{FF2B5EF4-FFF2-40B4-BE49-F238E27FC236}">
                  <a16:creationId xmlns:a16="http://schemas.microsoft.com/office/drawing/2014/main" id="{B5190176-B963-43FE-A2AD-C2ADE97C6B2C}"/>
                </a:ext>
              </a:extLst>
            </p:cNvPr>
            <p:cNvGrpSpPr/>
            <p:nvPr/>
          </p:nvGrpSpPr>
          <p:grpSpPr>
            <a:xfrm>
              <a:off x="914400" y="3594099"/>
              <a:ext cx="10699750" cy="2487613"/>
              <a:chOff x="914400" y="3594099"/>
              <a:chExt cx="10699750" cy="2487613"/>
            </a:xfrm>
            <a:grpFill/>
          </p:grpSpPr>
          <p:sp>
            <p:nvSpPr>
              <p:cNvPr id="126" name="Line 4">
                <a:extLst>
                  <a:ext uri="{FF2B5EF4-FFF2-40B4-BE49-F238E27FC236}">
                    <a16:creationId xmlns:a16="http://schemas.microsoft.com/office/drawing/2014/main" id="{401D518A-F251-49AF-9208-E3B3F2A7E723}"/>
                  </a:ext>
                </a:extLst>
              </p:cNvPr>
              <p:cNvSpPr>
                <a:spLocks noChangeShapeType="1"/>
              </p:cNvSpPr>
              <p:nvPr/>
            </p:nvSpPr>
            <p:spPr bwMode="auto">
              <a:xfrm flipV="1">
                <a:off x="914400" y="3594099"/>
                <a:ext cx="0" cy="2487613"/>
              </a:xfrm>
              <a:prstGeom prst="line">
                <a:avLst/>
              </a:prstGeom>
              <a:grpFill/>
              <a:ln w="28575">
                <a:solidFill>
                  <a:schemeClr val="tx1"/>
                </a:solidFill>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 name="Line 5">
                <a:extLst>
                  <a:ext uri="{FF2B5EF4-FFF2-40B4-BE49-F238E27FC236}">
                    <a16:creationId xmlns:a16="http://schemas.microsoft.com/office/drawing/2014/main" id="{1BF5DF77-DA16-47F5-B008-D27B022042AB}"/>
                  </a:ext>
                </a:extLst>
              </p:cNvPr>
              <p:cNvSpPr>
                <a:spLocks noChangeShapeType="1"/>
              </p:cNvSpPr>
              <p:nvPr/>
            </p:nvSpPr>
            <p:spPr bwMode="auto">
              <a:xfrm>
                <a:off x="914400" y="6062663"/>
                <a:ext cx="10699750" cy="0"/>
              </a:xfrm>
              <a:prstGeom prst="line">
                <a:avLst/>
              </a:prstGeom>
              <a:grpFill/>
              <a:ln w="28575">
                <a:solidFill>
                  <a:schemeClr val="tx1"/>
                </a:solidFill>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8" name="Group 127">
                <a:extLst>
                  <a:ext uri="{FF2B5EF4-FFF2-40B4-BE49-F238E27FC236}">
                    <a16:creationId xmlns:a16="http://schemas.microsoft.com/office/drawing/2014/main" id="{223E0CE3-9ED1-48E0-9E68-3C620F148FF4}"/>
                  </a:ext>
                </a:extLst>
              </p:cNvPr>
              <p:cNvGrpSpPr/>
              <p:nvPr/>
            </p:nvGrpSpPr>
            <p:grpSpPr>
              <a:xfrm>
                <a:off x="952500" y="3876676"/>
                <a:ext cx="10399180" cy="2063513"/>
                <a:chOff x="933450" y="3254376"/>
                <a:chExt cx="10399180" cy="2063513"/>
              </a:xfrm>
              <a:grpFill/>
            </p:grpSpPr>
            <p:sp>
              <p:nvSpPr>
                <p:cNvPr id="129" name="Freeform 6">
                  <a:extLst>
                    <a:ext uri="{FF2B5EF4-FFF2-40B4-BE49-F238E27FC236}">
                      <a16:creationId xmlns:a16="http://schemas.microsoft.com/office/drawing/2014/main" id="{F81843DB-0906-4E8C-829E-CE4E34C5C91E}"/>
                    </a:ext>
                  </a:extLst>
                </p:cNvPr>
                <p:cNvSpPr>
                  <a:spLocks/>
                </p:cNvSpPr>
                <p:nvPr/>
              </p:nvSpPr>
              <p:spPr bwMode="auto">
                <a:xfrm>
                  <a:off x="933450" y="3254376"/>
                  <a:ext cx="5204642" cy="1666208"/>
                </a:xfrm>
                <a:custGeom>
                  <a:avLst/>
                  <a:gdLst>
                    <a:gd name="T0" fmla="*/ 0 w 4716"/>
                    <a:gd name="T1" fmla="*/ 773113 h 1778"/>
                    <a:gd name="T2" fmla="*/ 285750 w 4716"/>
                    <a:gd name="T3" fmla="*/ 1023938 h 1778"/>
                    <a:gd name="T4" fmla="*/ 323850 w 4716"/>
                    <a:gd name="T5" fmla="*/ 1101725 h 1778"/>
                    <a:gd name="T6" fmla="*/ 533400 w 4716"/>
                    <a:gd name="T7" fmla="*/ 1198563 h 1778"/>
                    <a:gd name="T8" fmla="*/ 704850 w 4716"/>
                    <a:gd name="T9" fmla="*/ 1392238 h 1778"/>
                    <a:gd name="T10" fmla="*/ 990600 w 4716"/>
                    <a:gd name="T11" fmla="*/ 1604963 h 1778"/>
                    <a:gd name="T12" fmla="*/ 1047750 w 4716"/>
                    <a:gd name="T13" fmla="*/ 1662113 h 1778"/>
                    <a:gd name="T14" fmla="*/ 1314450 w 4716"/>
                    <a:gd name="T15" fmla="*/ 1681163 h 1778"/>
                    <a:gd name="T16" fmla="*/ 1409700 w 4716"/>
                    <a:gd name="T17" fmla="*/ 1739900 h 1778"/>
                    <a:gd name="T18" fmla="*/ 1676400 w 4716"/>
                    <a:gd name="T19" fmla="*/ 1778000 h 1778"/>
                    <a:gd name="T20" fmla="*/ 2038350 w 4716"/>
                    <a:gd name="T21" fmla="*/ 1990725 h 1778"/>
                    <a:gd name="T22" fmla="*/ 2171700 w 4716"/>
                    <a:gd name="T23" fmla="*/ 2106613 h 1778"/>
                    <a:gd name="T24" fmla="*/ 2552700 w 4716"/>
                    <a:gd name="T25" fmla="*/ 2184400 h 1778"/>
                    <a:gd name="T26" fmla="*/ 2552700 w 4716"/>
                    <a:gd name="T27" fmla="*/ 0 h 1778"/>
                    <a:gd name="T28" fmla="*/ 2762250 w 4716"/>
                    <a:gd name="T29" fmla="*/ 57150 h 1778"/>
                    <a:gd name="T30" fmla="*/ 2990850 w 4716"/>
                    <a:gd name="T31" fmla="*/ 269875 h 1778"/>
                    <a:gd name="T32" fmla="*/ 3448050 w 4716"/>
                    <a:gd name="T33" fmla="*/ 347663 h 1778"/>
                    <a:gd name="T34" fmla="*/ 3829050 w 4716"/>
                    <a:gd name="T35" fmla="*/ 695325 h 1778"/>
                    <a:gd name="T36" fmla="*/ 3943350 w 4716"/>
                    <a:gd name="T37" fmla="*/ 1004888 h 1778"/>
                    <a:gd name="T38" fmla="*/ 4057650 w 4716"/>
                    <a:gd name="T39" fmla="*/ 1198563 h 1778"/>
                    <a:gd name="T40" fmla="*/ 4152900 w 4716"/>
                    <a:gd name="T41" fmla="*/ 1392238 h 1778"/>
                    <a:gd name="T42" fmla="*/ 4191000 w 4716"/>
                    <a:gd name="T43" fmla="*/ 1565275 h 1778"/>
                    <a:gd name="T44" fmla="*/ 4552950 w 4716"/>
                    <a:gd name="T45" fmla="*/ 1739900 h 1778"/>
                    <a:gd name="T46" fmla="*/ 4743450 w 4716"/>
                    <a:gd name="T47" fmla="*/ 2049463 h 1778"/>
                    <a:gd name="T48" fmla="*/ 4819650 w 4716"/>
                    <a:gd name="T49" fmla="*/ 2165350 h 1778"/>
                    <a:gd name="T50" fmla="*/ 4933950 w 4716"/>
                    <a:gd name="T51" fmla="*/ 2243138 h 1778"/>
                    <a:gd name="T52" fmla="*/ 5048250 w 4716"/>
                    <a:gd name="T53" fmla="*/ 2338388 h 1778"/>
                    <a:gd name="T54" fmla="*/ 5181600 w 4716"/>
                    <a:gd name="T55" fmla="*/ 2513013 h 1778"/>
                    <a:gd name="T56" fmla="*/ 5334000 w 4716"/>
                    <a:gd name="T57" fmla="*/ 2628900 h 1778"/>
                    <a:gd name="T58" fmla="*/ 5524500 w 4716"/>
                    <a:gd name="T59" fmla="*/ 2784475 h 1778"/>
                    <a:gd name="T60" fmla="*/ 5791200 w 4716"/>
                    <a:gd name="T61" fmla="*/ 2822575 h 1778"/>
                    <a:gd name="T62" fmla="*/ 5905500 w 4716"/>
                    <a:gd name="T63" fmla="*/ 2803525 h 1778"/>
                    <a:gd name="T64" fmla="*/ 5854700 w 4716"/>
                    <a:gd name="T65" fmla="*/ 630238 h 1778"/>
                    <a:gd name="T66" fmla="*/ 6159500 w 4716"/>
                    <a:gd name="T67" fmla="*/ 700088 h 1778"/>
                    <a:gd name="T68" fmla="*/ 6419850 w 4716"/>
                    <a:gd name="T69" fmla="*/ 795338 h 1778"/>
                    <a:gd name="T70" fmla="*/ 6731000 w 4716"/>
                    <a:gd name="T71" fmla="*/ 884238 h 1778"/>
                    <a:gd name="T72" fmla="*/ 6858000 w 4716"/>
                    <a:gd name="T73" fmla="*/ 966788 h 1778"/>
                    <a:gd name="T74" fmla="*/ 6972300 w 4716"/>
                    <a:gd name="T75" fmla="*/ 1063625 h 1778"/>
                    <a:gd name="T76" fmla="*/ 7048500 w 4716"/>
                    <a:gd name="T77" fmla="*/ 1139825 h 1778"/>
                    <a:gd name="T78" fmla="*/ 7086600 w 4716"/>
                    <a:gd name="T79" fmla="*/ 1217613 h 1778"/>
                    <a:gd name="T80" fmla="*/ 7353300 w 4716"/>
                    <a:gd name="T81" fmla="*/ 1411288 h 1778"/>
                    <a:gd name="T82" fmla="*/ 7429500 w 4716"/>
                    <a:gd name="T83" fmla="*/ 1449388 h 1778"/>
                    <a:gd name="T84" fmla="*/ 7486650 w 4716"/>
                    <a:gd name="T85" fmla="*/ 1468438 h 17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716" h="1778">
                      <a:moveTo>
                        <a:pt x="0" y="487"/>
                      </a:moveTo>
                      <a:cubicBezTo>
                        <a:pt x="61" y="539"/>
                        <a:pt x="134" y="579"/>
                        <a:pt x="180" y="645"/>
                      </a:cubicBezTo>
                      <a:cubicBezTo>
                        <a:pt x="190" y="660"/>
                        <a:pt x="193" y="680"/>
                        <a:pt x="204" y="694"/>
                      </a:cubicBezTo>
                      <a:cubicBezTo>
                        <a:pt x="237" y="734"/>
                        <a:pt x="296" y="722"/>
                        <a:pt x="336" y="755"/>
                      </a:cubicBezTo>
                      <a:cubicBezTo>
                        <a:pt x="495" y="885"/>
                        <a:pt x="344" y="775"/>
                        <a:pt x="444" y="877"/>
                      </a:cubicBezTo>
                      <a:cubicBezTo>
                        <a:pt x="498" y="931"/>
                        <a:pt x="563" y="967"/>
                        <a:pt x="624" y="1011"/>
                      </a:cubicBezTo>
                      <a:cubicBezTo>
                        <a:pt x="638" y="1021"/>
                        <a:pt x="643" y="1043"/>
                        <a:pt x="660" y="1047"/>
                      </a:cubicBezTo>
                      <a:cubicBezTo>
                        <a:pt x="715" y="1060"/>
                        <a:pt x="772" y="1055"/>
                        <a:pt x="828" y="1059"/>
                      </a:cubicBezTo>
                      <a:cubicBezTo>
                        <a:pt x="848" y="1071"/>
                        <a:pt x="865" y="1090"/>
                        <a:pt x="888" y="1096"/>
                      </a:cubicBezTo>
                      <a:cubicBezTo>
                        <a:pt x="943" y="1110"/>
                        <a:pt x="1056" y="1120"/>
                        <a:pt x="1056" y="1120"/>
                      </a:cubicBezTo>
                      <a:cubicBezTo>
                        <a:pt x="1141" y="1149"/>
                        <a:pt x="1216" y="1195"/>
                        <a:pt x="1284" y="1254"/>
                      </a:cubicBezTo>
                      <a:cubicBezTo>
                        <a:pt x="1325" y="1290"/>
                        <a:pt x="1324" y="1305"/>
                        <a:pt x="1368" y="1327"/>
                      </a:cubicBezTo>
                      <a:cubicBezTo>
                        <a:pt x="1449" y="1369"/>
                        <a:pt x="1517" y="1376"/>
                        <a:pt x="1608" y="1376"/>
                      </a:cubicBezTo>
                      <a:lnTo>
                        <a:pt x="1608" y="0"/>
                      </a:lnTo>
                      <a:lnTo>
                        <a:pt x="1740" y="36"/>
                      </a:lnTo>
                      <a:cubicBezTo>
                        <a:pt x="1788" y="81"/>
                        <a:pt x="1825" y="143"/>
                        <a:pt x="1884" y="170"/>
                      </a:cubicBezTo>
                      <a:cubicBezTo>
                        <a:pt x="1973" y="211"/>
                        <a:pt x="2077" y="200"/>
                        <a:pt x="2172" y="219"/>
                      </a:cubicBezTo>
                      <a:cubicBezTo>
                        <a:pt x="2260" y="278"/>
                        <a:pt x="2355" y="346"/>
                        <a:pt x="2412" y="438"/>
                      </a:cubicBezTo>
                      <a:cubicBezTo>
                        <a:pt x="2448" y="496"/>
                        <a:pt x="2461" y="570"/>
                        <a:pt x="2484" y="633"/>
                      </a:cubicBezTo>
                      <a:cubicBezTo>
                        <a:pt x="2500" y="676"/>
                        <a:pt x="2532" y="718"/>
                        <a:pt x="2556" y="755"/>
                      </a:cubicBezTo>
                      <a:cubicBezTo>
                        <a:pt x="2581" y="792"/>
                        <a:pt x="2616" y="877"/>
                        <a:pt x="2616" y="877"/>
                      </a:cubicBezTo>
                      <a:cubicBezTo>
                        <a:pt x="2618" y="889"/>
                        <a:pt x="2636" y="982"/>
                        <a:pt x="2640" y="986"/>
                      </a:cubicBezTo>
                      <a:cubicBezTo>
                        <a:pt x="2702" y="1042"/>
                        <a:pt x="2800" y="1050"/>
                        <a:pt x="2868" y="1096"/>
                      </a:cubicBezTo>
                      <a:cubicBezTo>
                        <a:pt x="2904" y="1168"/>
                        <a:pt x="2919" y="1244"/>
                        <a:pt x="2988" y="1291"/>
                      </a:cubicBezTo>
                      <a:cubicBezTo>
                        <a:pt x="3004" y="1315"/>
                        <a:pt x="3020" y="1339"/>
                        <a:pt x="3036" y="1364"/>
                      </a:cubicBezTo>
                      <a:cubicBezTo>
                        <a:pt x="3052" y="1388"/>
                        <a:pt x="3085" y="1395"/>
                        <a:pt x="3108" y="1413"/>
                      </a:cubicBezTo>
                      <a:cubicBezTo>
                        <a:pt x="3133" y="1432"/>
                        <a:pt x="3159" y="1450"/>
                        <a:pt x="3180" y="1473"/>
                      </a:cubicBezTo>
                      <a:cubicBezTo>
                        <a:pt x="3211" y="1507"/>
                        <a:pt x="3236" y="1547"/>
                        <a:pt x="3264" y="1583"/>
                      </a:cubicBezTo>
                      <a:cubicBezTo>
                        <a:pt x="3296" y="1625"/>
                        <a:pt x="3325" y="1627"/>
                        <a:pt x="3360" y="1656"/>
                      </a:cubicBezTo>
                      <a:cubicBezTo>
                        <a:pt x="3399" y="1690"/>
                        <a:pt x="3435" y="1727"/>
                        <a:pt x="3480" y="1754"/>
                      </a:cubicBezTo>
                      <a:cubicBezTo>
                        <a:pt x="3519" y="1776"/>
                        <a:pt x="3638" y="1777"/>
                        <a:pt x="3648" y="1778"/>
                      </a:cubicBezTo>
                      <a:cubicBezTo>
                        <a:pt x="3712" y="1765"/>
                        <a:pt x="3688" y="1766"/>
                        <a:pt x="3720" y="1766"/>
                      </a:cubicBezTo>
                      <a:lnTo>
                        <a:pt x="3688" y="397"/>
                      </a:lnTo>
                      <a:cubicBezTo>
                        <a:pt x="3799" y="419"/>
                        <a:pt x="3744" y="421"/>
                        <a:pt x="3880" y="441"/>
                      </a:cubicBezTo>
                      <a:cubicBezTo>
                        <a:pt x="3960" y="453"/>
                        <a:pt x="3976" y="469"/>
                        <a:pt x="4044" y="501"/>
                      </a:cubicBezTo>
                      <a:cubicBezTo>
                        <a:pt x="4168" y="517"/>
                        <a:pt x="4088" y="513"/>
                        <a:pt x="4240" y="557"/>
                      </a:cubicBezTo>
                      <a:cubicBezTo>
                        <a:pt x="4286" y="571"/>
                        <a:pt x="4295" y="590"/>
                        <a:pt x="4320" y="609"/>
                      </a:cubicBezTo>
                      <a:cubicBezTo>
                        <a:pt x="4345" y="628"/>
                        <a:pt x="4372" y="652"/>
                        <a:pt x="4392" y="670"/>
                      </a:cubicBezTo>
                      <a:cubicBezTo>
                        <a:pt x="4407" y="687"/>
                        <a:pt x="4426" y="700"/>
                        <a:pt x="4440" y="718"/>
                      </a:cubicBezTo>
                      <a:cubicBezTo>
                        <a:pt x="4451" y="732"/>
                        <a:pt x="4453" y="753"/>
                        <a:pt x="4464" y="767"/>
                      </a:cubicBezTo>
                      <a:cubicBezTo>
                        <a:pt x="4492" y="800"/>
                        <a:pt x="4596" y="864"/>
                        <a:pt x="4632" y="889"/>
                      </a:cubicBezTo>
                      <a:cubicBezTo>
                        <a:pt x="4647" y="899"/>
                        <a:pt x="4664" y="906"/>
                        <a:pt x="4680" y="913"/>
                      </a:cubicBezTo>
                      <a:cubicBezTo>
                        <a:pt x="4692" y="918"/>
                        <a:pt x="4716" y="925"/>
                        <a:pt x="4716" y="925"/>
                      </a:cubicBezTo>
                    </a:path>
                  </a:pathLst>
                </a:cu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 name="Freeform 6">
                  <a:extLst>
                    <a:ext uri="{FF2B5EF4-FFF2-40B4-BE49-F238E27FC236}">
                      <a16:creationId xmlns:a16="http://schemas.microsoft.com/office/drawing/2014/main" id="{C2EADA86-621F-425E-A5A5-F264EED705D7}"/>
                    </a:ext>
                  </a:extLst>
                </p:cNvPr>
                <p:cNvSpPr>
                  <a:spLocks/>
                </p:cNvSpPr>
                <p:nvPr/>
              </p:nvSpPr>
              <p:spPr bwMode="auto">
                <a:xfrm>
                  <a:off x="6127988" y="3651681"/>
                  <a:ext cx="5204642" cy="1666208"/>
                </a:xfrm>
                <a:custGeom>
                  <a:avLst/>
                  <a:gdLst>
                    <a:gd name="T0" fmla="*/ 0 w 4716"/>
                    <a:gd name="T1" fmla="*/ 773113 h 1778"/>
                    <a:gd name="T2" fmla="*/ 285750 w 4716"/>
                    <a:gd name="T3" fmla="*/ 1023938 h 1778"/>
                    <a:gd name="T4" fmla="*/ 323850 w 4716"/>
                    <a:gd name="T5" fmla="*/ 1101725 h 1778"/>
                    <a:gd name="T6" fmla="*/ 533400 w 4716"/>
                    <a:gd name="T7" fmla="*/ 1198563 h 1778"/>
                    <a:gd name="T8" fmla="*/ 704850 w 4716"/>
                    <a:gd name="T9" fmla="*/ 1392238 h 1778"/>
                    <a:gd name="T10" fmla="*/ 990600 w 4716"/>
                    <a:gd name="T11" fmla="*/ 1604963 h 1778"/>
                    <a:gd name="T12" fmla="*/ 1047750 w 4716"/>
                    <a:gd name="T13" fmla="*/ 1662113 h 1778"/>
                    <a:gd name="T14" fmla="*/ 1314450 w 4716"/>
                    <a:gd name="T15" fmla="*/ 1681163 h 1778"/>
                    <a:gd name="T16" fmla="*/ 1409700 w 4716"/>
                    <a:gd name="T17" fmla="*/ 1739900 h 1778"/>
                    <a:gd name="T18" fmla="*/ 1676400 w 4716"/>
                    <a:gd name="T19" fmla="*/ 1778000 h 1778"/>
                    <a:gd name="T20" fmla="*/ 2038350 w 4716"/>
                    <a:gd name="T21" fmla="*/ 1990725 h 1778"/>
                    <a:gd name="T22" fmla="*/ 2171700 w 4716"/>
                    <a:gd name="T23" fmla="*/ 2106613 h 1778"/>
                    <a:gd name="T24" fmla="*/ 2552700 w 4716"/>
                    <a:gd name="T25" fmla="*/ 2184400 h 1778"/>
                    <a:gd name="T26" fmla="*/ 2552700 w 4716"/>
                    <a:gd name="T27" fmla="*/ 0 h 1778"/>
                    <a:gd name="T28" fmla="*/ 2762250 w 4716"/>
                    <a:gd name="T29" fmla="*/ 57150 h 1778"/>
                    <a:gd name="T30" fmla="*/ 2990850 w 4716"/>
                    <a:gd name="T31" fmla="*/ 269875 h 1778"/>
                    <a:gd name="T32" fmla="*/ 3448050 w 4716"/>
                    <a:gd name="T33" fmla="*/ 347663 h 1778"/>
                    <a:gd name="T34" fmla="*/ 3829050 w 4716"/>
                    <a:gd name="T35" fmla="*/ 695325 h 1778"/>
                    <a:gd name="T36" fmla="*/ 3943350 w 4716"/>
                    <a:gd name="T37" fmla="*/ 1004888 h 1778"/>
                    <a:gd name="T38" fmla="*/ 4057650 w 4716"/>
                    <a:gd name="T39" fmla="*/ 1198563 h 1778"/>
                    <a:gd name="T40" fmla="*/ 4152900 w 4716"/>
                    <a:gd name="T41" fmla="*/ 1392238 h 1778"/>
                    <a:gd name="T42" fmla="*/ 4191000 w 4716"/>
                    <a:gd name="T43" fmla="*/ 1565275 h 1778"/>
                    <a:gd name="T44" fmla="*/ 4552950 w 4716"/>
                    <a:gd name="T45" fmla="*/ 1739900 h 1778"/>
                    <a:gd name="T46" fmla="*/ 4743450 w 4716"/>
                    <a:gd name="T47" fmla="*/ 2049463 h 1778"/>
                    <a:gd name="T48" fmla="*/ 4819650 w 4716"/>
                    <a:gd name="T49" fmla="*/ 2165350 h 1778"/>
                    <a:gd name="T50" fmla="*/ 4933950 w 4716"/>
                    <a:gd name="T51" fmla="*/ 2243138 h 1778"/>
                    <a:gd name="T52" fmla="*/ 5048250 w 4716"/>
                    <a:gd name="T53" fmla="*/ 2338388 h 1778"/>
                    <a:gd name="T54" fmla="*/ 5181600 w 4716"/>
                    <a:gd name="T55" fmla="*/ 2513013 h 1778"/>
                    <a:gd name="T56" fmla="*/ 5334000 w 4716"/>
                    <a:gd name="T57" fmla="*/ 2628900 h 1778"/>
                    <a:gd name="T58" fmla="*/ 5524500 w 4716"/>
                    <a:gd name="T59" fmla="*/ 2784475 h 1778"/>
                    <a:gd name="T60" fmla="*/ 5791200 w 4716"/>
                    <a:gd name="T61" fmla="*/ 2822575 h 1778"/>
                    <a:gd name="T62" fmla="*/ 5905500 w 4716"/>
                    <a:gd name="T63" fmla="*/ 2803525 h 1778"/>
                    <a:gd name="T64" fmla="*/ 5854700 w 4716"/>
                    <a:gd name="T65" fmla="*/ 630238 h 1778"/>
                    <a:gd name="T66" fmla="*/ 6159500 w 4716"/>
                    <a:gd name="T67" fmla="*/ 700088 h 1778"/>
                    <a:gd name="T68" fmla="*/ 6419850 w 4716"/>
                    <a:gd name="T69" fmla="*/ 795338 h 1778"/>
                    <a:gd name="T70" fmla="*/ 6731000 w 4716"/>
                    <a:gd name="T71" fmla="*/ 884238 h 1778"/>
                    <a:gd name="T72" fmla="*/ 6858000 w 4716"/>
                    <a:gd name="T73" fmla="*/ 966788 h 1778"/>
                    <a:gd name="T74" fmla="*/ 6972300 w 4716"/>
                    <a:gd name="T75" fmla="*/ 1063625 h 1778"/>
                    <a:gd name="T76" fmla="*/ 7048500 w 4716"/>
                    <a:gd name="T77" fmla="*/ 1139825 h 1778"/>
                    <a:gd name="T78" fmla="*/ 7086600 w 4716"/>
                    <a:gd name="T79" fmla="*/ 1217613 h 1778"/>
                    <a:gd name="T80" fmla="*/ 7353300 w 4716"/>
                    <a:gd name="T81" fmla="*/ 1411288 h 1778"/>
                    <a:gd name="T82" fmla="*/ 7429500 w 4716"/>
                    <a:gd name="T83" fmla="*/ 1449388 h 1778"/>
                    <a:gd name="T84" fmla="*/ 7486650 w 4716"/>
                    <a:gd name="T85" fmla="*/ 1468438 h 17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716" h="1778">
                      <a:moveTo>
                        <a:pt x="0" y="487"/>
                      </a:moveTo>
                      <a:cubicBezTo>
                        <a:pt x="61" y="539"/>
                        <a:pt x="134" y="579"/>
                        <a:pt x="180" y="645"/>
                      </a:cubicBezTo>
                      <a:cubicBezTo>
                        <a:pt x="190" y="660"/>
                        <a:pt x="193" y="680"/>
                        <a:pt x="204" y="694"/>
                      </a:cubicBezTo>
                      <a:cubicBezTo>
                        <a:pt x="237" y="734"/>
                        <a:pt x="296" y="722"/>
                        <a:pt x="336" y="755"/>
                      </a:cubicBezTo>
                      <a:cubicBezTo>
                        <a:pt x="495" y="885"/>
                        <a:pt x="344" y="775"/>
                        <a:pt x="444" y="877"/>
                      </a:cubicBezTo>
                      <a:cubicBezTo>
                        <a:pt x="498" y="931"/>
                        <a:pt x="563" y="967"/>
                        <a:pt x="624" y="1011"/>
                      </a:cubicBezTo>
                      <a:cubicBezTo>
                        <a:pt x="638" y="1021"/>
                        <a:pt x="643" y="1043"/>
                        <a:pt x="660" y="1047"/>
                      </a:cubicBezTo>
                      <a:cubicBezTo>
                        <a:pt x="715" y="1060"/>
                        <a:pt x="772" y="1055"/>
                        <a:pt x="828" y="1059"/>
                      </a:cubicBezTo>
                      <a:cubicBezTo>
                        <a:pt x="848" y="1071"/>
                        <a:pt x="865" y="1090"/>
                        <a:pt x="888" y="1096"/>
                      </a:cubicBezTo>
                      <a:cubicBezTo>
                        <a:pt x="943" y="1110"/>
                        <a:pt x="1056" y="1120"/>
                        <a:pt x="1056" y="1120"/>
                      </a:cubicBezTo>
                      <a:cubicBezTo>
                        <a:pt x="1141" y="1149"/>
                        <a:pt x="1216" y="1195"/>
                        <a:pt x="1284" y="1254"/>
                      </a:cubicBezTo>
                      <a:cubicBezTo>
                        <a:pt x="1325" y="1290"/>
                        <a:pt x="1324" y="1305"/>
                        <a:pt x="1368" y="1327"/>
                      </a:cubicBezTo>
                      <a:cubicBezTo>
                        <a:pt x="1449" y="1369"/>
                        <a:pt x="1517" y="1376"/>
                        <a:pt x="1608" y="1376"/>
                      </a:cubicBezTo>
                      <a:lnTo>
                        <a:pt x="1608" y="0"/>
                      </a:lnTo>
                      <a:lnTo>
                        <a:pt x="1740" y="36"/>
                      </a:lnTo>
                      <a:cubicBezTo>
                        <a:pt x="1788" y="81"/>
                        <a:pt x="1825" y="143"/>
                        <a:pt x="1884" y="170"/>
                      </a:cubicBezTo>
                      <a:cubicBezTo>
                        <a:pt x="1973" y="211"/>
                        <a:pt x="2077" y="200"/>
                        <a:pt x="2172" y="219"/>
                      </a:cubicBezTo>
                      <a:cubicBezTo>
                        <a:pt x="2260" y="278"/>
                        <a:pt x="2355" y="346"/>
                        <a:pt x="2412" y="438"/>
                      </a:cubicBezTo>
                      <a:cubicBezTo>
                        <a:pt x="2448" y="496"/>
                        <a:pt x="2461" y="570"/>
                        <a:pt x="2484" y="633"/>
                      </a:cubicBezTo>
                      <a:cubicBezTo>
                        <a:pt x="2500" y="676"/>
                        <a:pt x="2532" y="718"/>
                        <a:pt x="2556" y="755"/>
                      </a:cubicBezTo>
                      <a:cubicBezTo>
                        <a:pt x="2581" y="792"/>
                        <a:pt x="2616" y="877"/>
                        <a:pt x="2616" y="877"/>
                      </a:cubicBezTo>
                      <a:cubicBezTo>
                        <a:pt x="2618" y="889"/>
                        <a:pt x="2636" y="982"/>
                        <a:pt x="2640" y="986"/>
                      </a:cubicBezTo>
                      <a:cubicBezTo>
                        <a:pt x="2702" y="1042"/>
                        <a:pt x="2800" y="1050"/>
                        <a:pt x="2868" y="1096"/>
                      </a:cubicBezTo>
                      <a:cubicBezTo>
                        <a:pt x="2904" y="1168"/>
                        <a:pt x="2919" y="1244"/>
                        <a:pt x="2988" y="1291"/>
                      </a:cubicBezTo>
                      <a:cubicBezTo>
                        <a:pt x="3004" y="1315"/>
                        <a:pt x="3020" y="1339"/>
                        <a:pt x="3036" y="1364"/>
                      </a:cubicBezTo>
                      <a:cubicBezTo>
                        <a:pt x="3052" y="1388"/>
                        <a:pt x="3085" y="1395"/>
                        <a:pt x="3108" y="1413"/>
                      </a:cubicBezTo>
                      <a:cubicBezTo>
                        <a:pt x="3133" y="1432"/>
                        <a:pt x="3159" y="1450"/>
                        <a:pt x="3180" y="1473"/>
                      </a:cubicBezTo>
                      <a:cubicBezTo>
                        <a:pt x="3211" y="1507"/>
                        <a:pt x="3236" y="1547"/>
                        <a:pt x="3264" y="1583"/>
                      </a:cubicBezTo>
                      <a:cubicBezTo>
                        <a:pt x="3296" y="1625"/>
                        <a:pt x="3325" y="1627"/>
                        <a:pt x="3360" y="1656"/>
                      </a:cubicBezTo>
                      <a:cubicBezTo>
                        <a:pt x="3399" y="1690"/>
                        <a:pt x="3435" y="1727"/>
                        <a:pt x="3480" y="1754"/>
                      </a:cubicBezTo>
                      <a:cubicBezTo>
                        <a:pt x="3519" y="1776"/>
                        <a:pt x="3638" y="1777"/>
                        <a:pt x="3648" y="1778"/>
                      </a:cubicBezTo>
                      <a:cubicBezTo>
                        <a:pt x="3712" y="1765"/>
                        <a:pt x="3688" y="1766"/>
                        <a:pt x="3720" y="1766"/>
                      </a:cubicBezTo>
                      <a:lnTo>
                        <a:pt x="3688" y="397"/>
                      </a:lnTo>
                      <a:cubicBezTo>
                        <a:pt x="3799" y="419"/>
                        <a:pt x="3744" y="421"/>
                        <a:pt x="3880" y="441"/>
                      </a:cubicBezTo>
                      <a:cubicBezTo>
                        <a:pt x="3960" y="453"/>
                        <a:pt x="3976" y="469"/>
                        <a:pt x="4044" y="501"/>
                      </a:cubicBezTo>
                      <a:cubicBezTo>
                        <a:pt x="4168" y="517"/>
                        <a:pt x="4088" y="513"/>
                        <a:pt x="4240" y="557"/>
                      </a:cubicBezTo>
                      <a:cubicBezTo>
                        <a:pt x="4286" y="571"/>
                        <a:pt x="4295" y="590"/>
                        <a:pt x="4320" y="609"/>
                      </a:cubicBezTo>
                      <a:cubicBezTo>
                        <a:pt x="4345" y="628"/>
                        <a:pt x="4372" y="652"/>
                        <a:pt x="4392" y="670"/>
                      </a:cubicBezTo>
                      <a:cubicBezTo>
                        <a:pt x="4407" y="687"/>
                        <a:pt x="4426" y="700"/>
                        <a:pt x="4440" y="718"/>
                      </a:cubicBezTo>
                      <a:cubicBezTo>
                        <a:pt x="4451" y="732"/>
                        <a:pt x="4453" y="753"/>
                        <a:pt x="4464" y="767"/>
                      </a:cubicBezTo>
                      <a:cubicBezTo>
                        <a:pt x="4492" y="800"/>
                        <a:pt x="4596" y="864"/>
                        <a:pt x="4632" y="889"/>
                      </a:cubicBezTo>
                      <a:cubicBezTo>
                        <a:pt x="4647" y="899"/>
                        <a:pt x="4664" y="906"/>
                        <a:pt x="4680" y="913"/>
                      </a:cubicBezTo>
                      <a:cubicBezTo>
                        <a:pt x="4692" y="918"/>
                        <a:pt x="4716" y="925"/>
                        <a:pt x="4716" y="925"/>
                      </a:cubicBezTo>
                    </a:path>
                  </a:pathLst>
                </a:cu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cxnSp>
          <p:nvCxnSpPr>
            <p:cNvPr id="122" name="Straight Connector 121">
              <a:extLst>
                <a:ext uri="{FF2B5EF4-FFF2-40B4-BE49-F238E27FC236}">
                  <a16:creationId xmlns:a16="http://schemas.microsoft.com/office/drawing/2014/main" id="{456E4258-2862-455C-BE0D-E333AE998E4C}"/>
                </a:ext>
              </a:extLst>
            </p:cNvPr>
            <p:cNvCxnSpPr/>
            <p:nvPr/>
          </p:nvCxnSpPr>
          <p:spPr bwMode="auto">
            <a:xfrm>
              <a:off x="908050" y="5321300"/>
              <a:ext cx="10642600" cy="0"/>
            </a:xfrm>
            <a:prstGeom prst="line">
              <a:avLst/>
            </a:prstGeom>
            <a:grpFill/>
            <a:ln w="19050" cap="flat" cmpd="sng" algn="ctr">
              <a:solidFill>
                <a:schemeClr val="tx1"/>
              </a:solidFill>
              <a:prstDash val="solid"/>
              <a:round/>
              <a:headEnd type="none" w="med" len="med"/>
              <a:tailEnd type="none" w="med" len="med"/>
            </a:ln>
            <a:effectLst/>
          </p:spPr>
        </p:cxnSp>
        <p:cxnSp>
          <p:nvCxnSpPr>
            <p:cNvPr id="123" name="Straight Connector 122">
              <a:extLst>
                <a:ext uri="{FF2B5EF4-FFF2-40B4-BE49-F238E27FC236}">
                  <a16:creationId xmlns:a16="http://schemas.microsoft.com/office/drawing/2014/main" id="{5BC43906-0382-4B75-ACB5-B748D511C3CA}"/>
                </a:ext>
              </a:extLst>
            </p:cNvPr>
            <p:cNvCxnSpPr/>
            <p:nvPr/>
          </p:nvCxnSpPr>
          <p:spPr bwMode="auto">
            <a:xfrm>
              <a:off x="927100" y="4241800"/>
              <a:ext cx="10642600" cy="0"/>
            </a:xfrm>
            <a:prstGeom prst="line">
              <a:avLst/>
            </a:prstGeom>
            <a:grpFill/>
            <a:ln w="19050"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42D1FA8D-3646-40A0-9E86-546A0B26EF99}"/>
                    </a:ext>
                  </a:extLst>
                </p:cNvPr>
                <p:cNvSpPr txBox="1"/>
                <p:nvPr/>
              </p:nvSpPr>
              <p:spPr>
                <a:xfrm>
                  <a:off x="136751" y="4284302"/>
                  <a:ext cx="943537" cy="1670369"/>
                </a:xfrm>
                <a:prstGeom prst="rect">
                  <a:avLst/>
                </a:prstGeom>
                <a:grp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𝑠</m:t>
                        </m:r>
                      </m:oMath>
                    </m:oMathPara>
                  </a14:m>
                  <a:endParaRPr lang="en-US" sz="2800" i="0" dirty="0"/>
                </a:p>
              </p:txBody>
            </p:sp>
          </mc:Choice>
          <mc:Fallback xmlns="">
            <p:sp>
              <p:nvSpPr>
                <p:cNvPr id="124" name="TextBox 123">
                  <a:extLst>
                    <a:ext uri="{FF2B5EF4-FFF2-40B4-BE49-F238E27FC236}">
                      <a16:creationId xmlns:a16="http://schemas.microsoft.com/office/drawing/2014/main" id="{42D1FA8D-3646-40A0-9E86-546A0B26EF99}"/>
                    </a:ext>
                  </a:extLst>
                </p:cNvPr>
                <p:cNvSpPr txBox="1">
                  <a:spLocks noRot="1" noChangeAspect="1" noMove="1" noResize="1" noEditPoints="1" noAdjustHandles="1" noChangeArrowheads="1" noChangeShapeType="1" noTextEdit="1"/>
                </p:cNvSpPr>
                <p:nvPr/>
              </p:nvSpPr>
              <p:spPr>
                <a:xfrm>
                  <a:off x="136751" y="4284302"/>
                  <a:ext cx="943537" cy="1670369"/>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5" name="TextBox 124">
                  <a:extLst>
                    <a:ext uri="{FF2B5EF4-FFF2-40B4-BE49-F238E27FC236}">
                      <a16:creationId xmlns:a16="http://schemas.microsoft.com/office/drawing/2014/main" id="{9BD87CB6-3C59-4F16-ACF1-B53559EEA477}"/>
                    </a:ext>
                  </a:extLst>
                </p:cNvPr>
                <p:cNvSpPr txBox="1"/>
                <p:nvPr/>
              </p:nvSpPr>
              <p:spPr>
                <a:xfrm>
                  <a:off x="43043" y="3126338"/>
                  <a:ext cx="1085150" cy="1893084"/>
                </a:xfrm>
                <a:prstGeom prst="rect">
                  <a:avLst/>
                </a:prstGeom>
                <a:grp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𝑆</m:t>
                        </m:r>
                      </m:oMath>
                    </m:oMathPara>
                  </a14:m>
                  <a:endParaRPr lang="en-US" sz="3200" i="0" dirty="0"/>
                </a:p>
              </p:txBody>
            </p:sp>
          </mc:Choice>
          <mc:Fallback xmlns="">
            <p:sp>
              <p:nvSpPr>
                <p:cNvPr id="125" name="TextBox 124">
                  <a:extLst>
                    <a:ext uri="{FF2B5EF4-FFF2-40B4-BE49-F238E27FC236}">
                      <a16:creationId xmlns:a16="http://schemas.microsoft.com/office/drawing/2014/main" id="{9BD87CB6-3C59-4F16-ACF1-B53559EEA477}"/>
                    </a:ext>
                  </a:extLst>
                </p:cNvPr>
                <p:cNvSpPr txBox="1">
                  <a:spLocks noRot="1" noChangeAspect="1" noMove="1" noResize="1" noEditPoints="1" noAdjustHandles="1" noChangeArrowheads="1" noChangeShapeType="1" noTextEdit="1"/>
                </p:cNvSpPr>
                <p:nvPr/>
              </p:nvSpPr>
              <p:spPr>
                <a:xfrm>
                  <a:off x="43043" y="3126338"/>
                  <a:ext cx="1085150" cy="1893084"/>
                </a:xfrm>
                <a:prstGeom prst="rect">
                  <a:avLst/>
                </a:prstGeom>
                <a:blipFill>
                  <a:blip r:embed="rId11"/>
                  <a:stretch>
                    <a:fillRect/>
                  </a:stretch>
                </a:blipFill>
              </p:spPr>
              <p:txBody>
                <a:bodyPr/>
                <a:lstStyle/>
                <a:p>
                  <a:r>
                    <a:rPr lang="en-US">
                      <a:noFill/>
                    </a:rPr>
                    <a:t> </a:t>
                  </a:r>
                </a:p>
              </p:txBody>
            </p:sp>
          </mc:Fallback>
        </mc:AlternateContent>
      </p:grpSp>
      <p:cxnSp>
        <p:nvCxnSpPr>
          <p:cNvPr id="131" name="Straight Connector 130">
            <a:extLst>
              <a:ext uri="{FF2B5EF4-FFF2-40B4-BE49-F238E27FC236}">
                <a16:creationId xmlns:a16="http://schemas.microsoft.com/office/drawing/2014/main" id="{254C405B-668F-499D-92B2-A68D14169361}"/>
              </a:ext>
            </a:extLst>
          </p:cNvPr>
          <p:cNvCxnSpPr>
            <a:cxnSpLocks/>
          </p:cNvCxnSpPr>
          <p:nvPr/>
        </p:nvCxnSpPr>
        <p:spPr>
          <a:xfrm>
            <a:off x="4142951" y="2489200"/>
            <a:ext cx="0" cy="385917"/>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E51E4E9-61DC-4E7B-AE88-424731548586}"/>
              </a:ext>
            </a:extLst>
          </p:cNvPr>
          <p:cNvCxnSpPr>
            <a:cxnSpLocks/>
          </p:cNvCxnSpPr>
          <p:nvPr/>
        </p:nvCxnSpPr>
        <p:spPr>
          <a:xfrm>
            <a:off x="8734001" y="2476500"/>
            <a:ext cx="0" cy="385917"/>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13" name="Object 12">
            <a:extLst>
              <a:ext uri="{FF2B5EF4-FFF2-40B4-BE49-F238E27FC236}">
                <a16:creationId xmlns:a16="http://schemas.microsoft.com/office/drawing/2014/main" id="{374DA478-A0DE-490A-AB6F-2C19AFD94ACC}"/>
              </a:ext>
            </a:extLst>
          </p:cNvPr>
          <p:cNvGraphicFramePr>
            <a:graphicFrameLocks noChangeAspect="1"/>
          </p:cNvGraphicFramePr>
          <p:nvPr>
            <p:extLst/>
          </p:nvPr>
        </p:nvGraphicFramePr>
        <p:xfrm>
          <a:off x="1380706" y="2083611"/>
          <a:ext cx="1604951" cy="1108180"/>
        </p:xfrm>
        <a:graphic>
          <a:graphicData uri="http://schemas.openxmlformats.org/presentationml/2006/ole">
            <mc:AlternateContent xmlns:mc="http://schemas.openxmlformats.org/markup-compatibility/2006">
              <mc:Choice xmlns:v="urn:schemas-microsoft-com:vml" Requires="v">
                <p:oleObj spid="_x0000_s2560053" name="Equation" r:id="rId12" imgW="533160" imgH="368280" progId="Equation.DSMT4">
                  <p:embed/>
                </p:oleObj>
              </mc:Choice>
              <mc:Fallback>
                <p:oleObj name="Equation" r:id="rId12" imgW="533160" imgH="368280" progId="Equation.DSMT4">
                  <p:embed/>
                  <p:pic>
                    <p:nvPicPr>
                      <p:cNvPr id="13" name="Object 12">
                        <a:extLst>
                          <a:ext uri="{FF2B5EF4-FFF2-40B4-BE49-F238E27FC236}">
                            <a16:creationId xmlns:a16="http://schemas.microsoft.com/office/drawing/2014/main" id="{374DA478-A0DE-490A-AB6F-2C19AFD94ACC}"/>
                          </a:ext>
                        </a:extLst>
                      </p:cNvPr>
                      <p:cNvPicPr/>
                      <p:nvPr/>
                    </p:nvPicPr>
                    <p:blipFill>
                      <a:blip r:embed="rId13"/>
                      <a:stretch>
                        <a:fillRect/>
                      </a:stretch>
                    </p:blipFill>
                    <p:spPr>
                      <a:xfrm>
                        <a:off x="1380706" y="2083611"/>
                        <a:ext cx="1604951" cy="110818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35123611-4EA3-4211-AD5D-14CFA6936FF2}"/>
              </a:ext>
            </a:extLst>
          </p:cNvPr>
          <p:cNvGraphicFramePr>
            <a:graphicFrameLocks noChangeAspect="1"/>
          </p:cNvGraphicFramePr>
          <p:nvPr>
            <p:extLst>
              <p:ext uri="{D42A27DB-BD31-4B8C-83A1-F6EECF244321}">
                <p14:modId xmlns:p14="http://schemas.microsoft.com/office/powerpoint/2010/main" val="928848026"/>
              </p:ext>
            </p:extLst>
          </p:nvPr>
        </p:nvGraphicFramePr>
        <p:xfrm>
          <a:off x="4079879" y="2127799"/>
          <a:ext cx="4754559" cy="971001"/>
        </p:xfrm>
        <a:graphic>
          <a:graphicData uri="http://schemas.openxmlformats.org/presentationml/2006/ole">
            <mc:AlternateContent xmlns:mc="http://schemas.openxmlformats.org/markup-compatibility/2006">
              <mc:Choice xmlns:v="urn:schemas-microsoft-com:vml" Requires="v">
                <p:oleObj spid="_x0000_s2560054" name="Equation" r:id="rId14" imgW="1803240" imgH="368280" progId="Equation.DSMT4">
                  <p:embed/>
                </p:oleObj>
              </mc:Choice>
              <mc:Fallback>
                <p:oleObj name="Equation" r:id="rId14" imgW="1803240" imgH="368280" progId="Equation.DSMT4">
                  <p:embed/>
                  <p:pic>
                    <p:nvPicPr>
                      <p:cNvPr id="14" name="Object 13">
                        <a:extLst>
                          <a:ext uri="{FF2B5EF4-FFF2-40B4-BE49-F238E27FC236}">
                            <a16:creationId xmlns:a16="http://schemas.microsoft.com/office/drawing/2014/main" id="{35123611-4EA3-4211-AD5D-14CFA6936FF2}"/>
                          </a:ext>
                        </a:extLst>
                      </p:cNvPr>
                      <p:cNvPicPr/>
                      <p:nvPr/>
                    </p:nvPicPr>
                    <p:blipFill>
                      <a:blip r:embed="rId15"/>
                      <a:stretch>
                        <a:fillRect/>
                      </a:stretch>
                    </p:blipFill>
                    <p:spPr>
                      <a:xfrm>
                        <a:off x="4079879" y="2127799"/>
                        <a:ext cx="4754559" cy="971001"/>
                      </a:xfrm>
                      <a:prstGeom prst="rect">
                        <a:avLst/>
                      </a:prstGeom>
                    </p:spPr>
                  </p:pic>
                </p:oleObj>
              </mc:Fallback>
            </mc:AlternateContent>
          </a:graphicData>
        </a:graphic>
      </p:graphicFrame>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78A7EC21-D705-4D86-9F6A-682E1563C07B}"/>
                  </a:ext>
                </a:extLst>
              </p:cNvPr>
              <p:cNvSpPr txBox="1"/>
              <p:nvPr/>
            </p:nvSpPr>
            <p:spPr>
              <a:xfrm>
                <a:off x="1928981" y="1924084"/>
                <a:ext cx="47994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𝑡</m:t>
                          </m:r>
                        </m:sub>
                      </m:sSub>
                    </m:oMath>
                  </m:oMathPara>
                </a14:m>
                <a:endParaRPr lang="en-US" sz="2000" i="0" dirty="0"/>
              </a:p>
            </p:txBody>
          </p:sp>
        </mc:Choice>
        <mc:Fallback>
          <p:sp>
            <p:nvSpPr>
              <p:cNvPr id="15" name="TextBox 14">
                <a:extLst>
                  <a:ext uri="{FF2B5EF4-FFF2-40B4-BE49-F238E27FC236}">
                    <a16:creationId xmlns:a16="http://schemas.microsoft.com/office/drawing/2014/main" id="{78A7EC21-D705-4D86-9F6A-682E1563C07B}"/>
                  </a:ext>
                </a:extLst>
              </p:cNvPr>
              <p:cNvSpPr txBox="1">
                <a:spLocks noRot="1" noChangeAspect="1" noMove="1" noResize="1" noEditPoints="1" noAdjustHandles="1" noChangeArrowheads="1" noChangeShapeType="1" noTextEdit="1"/>
              </p:cNvSpPr>
              <p:nvPr/>
            </p:nvSpPr>
            <p:spPr>
              <a:xfrm>
                <a:off x="1928981" y="1924084"/>
                <a:ext cx="479940" cy="400110"/>
              </a:xfrm>
              <a:prstGeom prst="rect">
                <a:avLst/>
              </a:prstGeom>
              <a:blipFill>
                <a:blip r:embed="rId16"/>
                <a:stretch>
                  <a:fillRect b="-153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3" name="TextBox 132">
                <a:extLst>
                  <a:ext uri="{FF2B5EF4-FFF2-40B4-BE49-F238E27FC236}">
                    <a16:creationId xmlns:a16="http://schemas.microsoft.com/office/drawing/2014/main" id="{D21F15D2-6036-44F4-8ED8-4B6E78E7BF21}"/>
                  </a:ext>
                </a:extLst>
              </p:cNvPr>
              <p:cNvSpPr txBox="1"/>
              <p:nvPr/>
            </p:nvSpPr>
            <p:spPr>
              <a:xfrm>
                <a:off x="4583738" y="1899323"/>
                <a:ext cx="3667222" cy="41351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𝑡</m:t>
                          </m:r>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𝑊</m:t>
                              </m:r>
                            </m:e>
                            <m:sub>
                              <m:r>
                                <a:rPr lang="en-US" sz="2000" b="0" i="1" smtClean="0">
                                  <a:latin typeface="Cambria Math" panose="02040503050406030204" pitchFamily="18" charset="0"/>
                                </a:rPr>
                                <m:t>𝑡</m:t>
                              </m:r>
                              <m:r>
                                <a:rPr lang="en-US" sz="2000" b="0" i="1" smtClean="0">
                                  <a:latin typeface="Cambria Math" panose="02040503050406030204" pitchFamily="18" charset="0"/>
                                </a:rPr>
                                <m:t>+2,</m:t>
                              </m:r>
                            </m:sub>
                          </m:sSub>
                          <m:r>
                            <a:rPr lang="en-US" sz="2000" b="0" i="1" smtClean="0">
                              <a:latin typeface="Cambria Math" panose="02040503050406030204" pitchFamily="18" charset="0"/>
                            </a:rPr>
                            <m:t>,</m:t>
                          </m:r>
                          <m:r>
                            <a:rPr lang="en-US" sz="2000" b="0" i="1" smtClean="0">
                              <a:latin typeface="Cambria Math" panose="02040503050406030204" pitchFamily="18" charset="0"/>
                            </a:rPr>
                            <m:t>𝑥</m:t>
                          </m:r>
                        </m:e>
                        <m:sub>
                          <m:r>
                            <a:rPr lang="en-US" sz="2000" b="0" i="1" smtClean="0">
                              <a:latin typeface="Cambria Math" panose="02040503050406030204" pitchFamily="18" charset="0"/>
                            </a:rPr>
                            <m:t>𝑡</m:t>
                          </m:r>
                          <m:r>
                            <a:rPr lang="en-US" sz="2000" b="0" i="1" smtClean="0">
                              <a:latin typeface="Cambria Math" panose="02040503050406030204" pitchFamily="18" charset="0"/>
                            </a:rPr>
                            <m:t>+2</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𝑊</m:t>
                          </m:r>
                        </m:e>
                        <m:sub>
                          <m:r>
                            <a:rPr lang="en-US" sz="2000" b="0" i="1" smtClean="0">
                              <a:latin typeface="Cambria Math" panose="02040503050406030204" pitchFamily="18" charset="0"/>
                            </a:rPr>
                            <m:t>𝑡</m:t>
                          </m:r>
                          <m:r>
                            <a:rPr lang="en-US" sz="2000" b="0" i="1" smtClean="0">
                              <a:latin typeface="Cambria Math" panose="02040503050406030204" pitchFamily="18" charset="0"/>
                            </a:rPr>
                            <m:t>+3</m:t>
                          </m:r>
                        </m:sub>
                      </m:sSub>
                      <m:r>
                        <a:rPr lang="en-US" sz="2000" b="0" i="1" smtClean="0">
                          <a:latin typeface="Cambria Math" panose="02040503050406030204" pitchFamily="18" charset="0"/>
                        </a:rPr>
                        <m:t>,</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𝑡</m:t>
                          </m:r>
                          <m:r>
                            <a:rPr lang="en-US" sz="2000" b="0" i="1" smtClean="0">
                              <a:latin typeface="Cambria Math" panose="02040503050406030204" pitchFamily="18" charset="0"/>
                            </a:rPr>
                            <m:t>+</m:t>
                          </m:r>
                          <m:r>
                            <a:rPr lang="en-US" sz="2000" b="0" i="1" smtClean="0">
                              <a:latin typeface="Cambria Math" panose="02040503050406030204" pitchFamily="18" charset="0"/>
                            </a:rPr>
                            <m:t>𝐻</m:t>
                          </m:r>
                        </m:sub>
                      </m:sSub>
                    </m:oMath>
                  </m:oMathPara>
                </a14:m>
                <a:endParaRPr lang="en-US" sz="2000" i="0" dirty="0"/>
              </a:p>
            </p:txBody>
          </p:sp>
        </mc:Choice>
        <mc:Fallback>
          <p:sp>
            <p:nvSpPr>
              <p:cNvPr id="133" name="TextBox 132">
                <a:extLst>
                  <a:ext uri="{FF2B5EF4-FFF2-40B4-BE49-F238E27FC236}">
                    <a16:creationId xmlns:a16="http://schemas.microsoft.com/office/drawing/2014/main" id="{D21F15D2-6036-44F4-8ED8-4B6E78E7BF21}"/>
                  </a:ext>
                </a:extLst>
              </p:cNvPr>
              <p:cNvSpPr txBox="1">
                <a:spLocks noRot="1" noChangeAspect="1" noMove="1" noResize="1" noEditPoints="1" noAdjustHandles="1" noChangeArrowheads="1" noChangeShapeType="1" noTextEdit="1"/>
              </p:cNvSpPr>
              <p:nvPr/>
            </p:nvSpPr>
            <p:spPr>
              <a:xfrm>
                <a:off x="4583738" y="1899323"/>
                <a:ext cx="3667222" cy="413511"/>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1037E24C-EE06-4480-BA51-CF2E3F263E7F}"/>
                  </a:ext>
                </a:extLst>
              </p:cNvPr>
              <p:cNvSpPr txBox="1"/>
              <p:nvPr/>
            </p:nvSpPr>
            <p:spPr>
              <a:xfrm rot="20340970">
                <a:off x="1852631" y="4205091"/>
                <a:ext cx="957442" cy="40011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𝑡</m:t>
                          </m:r>
                        </m:sub>
                      </m:sSub>
                      <m:r>
                        <a:rPr lang="en-US" sz="2000" b="0" i="1" smtClean="0">
                          <a:latin typeface="Cambria Math" panose="02040503050406030204" pitchFamily="18" charset="0"/>
                        </a:rPr>
                        <m:t>=1</m:t>
                      </m:r>
                    </m:oMath>
                  </m:oMathPara>
                </a14:m>
                <a:endParaRPr lang="en-US" sz="2000" i="0" dirty="0"/>
              </a:p>
            </p:txBody>
          </p:sp>
        </mc:Choice>
        <mc:Fallback xmlns="">
          <p:sp>
            <p:nvSpPr>
              <p:cNvPr id="134" name="TextBox 133">
                <a:extLst>
                  <a:ext uri="{FF2B5EF4-FFF2-40B4-BE49-F238E27FC236}">
                    <a16:creationId xmlns:a16="http://schemas.microsoft.com/office/drawing/2014/main" id="{1037E24C-EE06-4480-BA51-CF2E3F263E7F}"/>
                  </a:ext>
                </a:extLst>
              </p:cNvPr>
              <p:cNvSpPr txBox="1">
                <a:spLocks noRot="1" noChangeAspect="1" noMove="1" noResize="1" noEditPoints="1" noAdjustHandles="1" noChangeArrowheads="1" noChangeShapeType="1" noTextEdit="1"/>
              </p:cNvSpPr>
              <p:nvPr/>
            </p:nvSpPr>
            <p:spPr>
              <a:xfrm rot="20340970">
                <a:off x="1852631" y="4205091"/>
                <a:ext cx="957442" cy="400110"/>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F85B8B4-74CD-4006-8D11-1EEC41DCD743}"/>
                  </a:ext>
                </a:extLst>
              </p:cNvPr>
              <p:cNvSpPr txBox="1"/>
              <p:nvPr/>
            </p:nvSpPr>
            <p:spPr>
              <a:xfrm>
                <a:off x="711200" y="6305550"/>
                <a:ext cx="7807265" cy="400110"/>
              </a:xfrm>
              <a:prstGeom prst="rect">
                <a:avLst/>
              </a:prstGeom>
              <a:noFill/>
            </p:spPr>
            <p:txBody>
              <a:bodyPr wrap="none" rtlCol="0">
                <a:spAutoFit/>
              </a:bodyPr>
              <a:lstStyle/>
              <a:p>
                <a:pPr algn="l"/>
                <a:r>
                  <a:rPr lang="en-US" sz="2000" i="0" dirty="0"/>
                  <a:t>Pick the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𝑡</m:t>
                        </m:r>
                      </m:sub>
                    </m:sSub>
                  </m:oMath>
                </a14:m>
                <a:r>
                  <a:rPr lang="en-US" sz="2000" i="0" dirty="0"/>
                  <a:t> that performs the best (using one or more forward simulations)</a:t>
                </a:r>
              </a:p>
            </p:txBody>
          </p:sp>
        </mc:Choice>
        <mc:Fallback xmlns="">
          <p:sp>
            <p:nvSpPr>
              <p:cNvPr id="18" name="TextBox 17">
                <a:extLst>
                  <a:ext uri="{FF2B5EF4-FFF2-40B4-BE49-F238E27FC236}">
                    <a16:creationId xmlns:a16="http://schemas.microsoft.com/office/drawing/2014/main" id="{BF85B8B4-74CD-4006-8D11-1EEC41DCD743}"/>
                  </a:ext>
                </a:extLst>
              </p:cNvPr>
              <p:cNvSpPr txBox="1">
                <a:spLocks noRot="1" noChangeAspect="1" noMove="1" noResize="1" noEditPoints="1" noAdjustHandles="1" noChangeArrowheads="1" noChangeShapeType="1" noTextEdit="1"/>
              </p:cNvSpPr>
              <p:nvPr/>
            </p:nvSpPr>
            <p:spPr>
              <a:xfrm>
                <a:off x="711200" y="6305550"/>
                <a:ext cx="7807265" cy="400110"/>
              </a:xfrm>
              <a:prstGeom prst="rect">
                <a:avLst/>
              </a:prstGeom>
              <a:blipFill>
                <a:blip r:embed="rId22"/>
                <a:stretch>
                  <a:fillRect l="-859" t="-7576" r="-156" b="-25758"/>
                </a:stretch>
              </a:blipFill>
            </p:spPr>
            <p:txBody>
              <a:bodyPr/>
              <a:lstStyle/>
              <a:p>
                <a:r>
                  <a:rPr lang="en-US">
                    <a:noFill/>
                  </a:rPr>
                  <a:t> </a:t>
                </a:r>
              </a:p>
            </p:txBody>
          </p:sp>
        </mc:Fallback>
      </mc:AlternateContent>
      <p:sp>
        <p:nvSpPr>
          <p:cNvPr id="64" name="Slide Number Placeholder 5">
            <a:extLst>
              <a:ext uri="{FF2B5EF4-FFF2-40B4-BE49-F238E27FC236}">
                <a16:creationId xmlns:a16="http://schemas.microsoft.com/office/drawing/2014/main" id="{25C14EB9-17E4-42E0-BE91-4B8D3B804DDF}"/>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dirty="0"/>
              <a:t>Slide </a:t>
            </a:r>
            <a:fld id="{CA1BF554-DF22-475E-92F9-B7E92000597D}" type="slidenum">
              <a:rPr lang="en-US" smtClean="0"/>
              <a:pPr>
                <a:defRPr/>
              </a:pPr>
              <a:t>159</a:t>
            </a:fld>
            <a:endParaRPr lang="en-US" dirty="0"/>
          </a:p>
        </p:txBody>
      </p:sp>
      <p:sp>
        <p:nvSpPr>
          <p:cNvPr id="65" name="Line 6">
            <a:extLst>
              <a:ext uri="{FF2B5EF4-FFF2-40B4-BE49-F238E27FC236}">
                <a16:creationId xmlns:a16="http://schemas.microsoft.com/office/drawing/2014/main" id="{EA2FA2A5-F254-4829-8B62-B1BBFD99D32D}"/>
              </a:ext>
            </a:extLst>
          </p:cNvPr>
          <p:cNvSpPr>
            <a:spLocks noChangeShapeType="1"/>
          </p:cNvSpPr>
          <p:nvPr/>
        </p:nvSpPr>
        <p:spPr bwMode="auto">
          <a:xfrm flipV="1">
            <a:off x="2902893" y="3315833"/>
            <a:ext cx="924738" cy="1088031"/>
          </a:xfrm>
          <a:prstGeom prst="line">
            <a:avLst/>
          </a:prstGeom>
          <a:noFill/>
          <a:ln w="2857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 name="Line 6">
            <a:extLst>
              <a:ext uri="{FF2B5EF4-FFF2-40B4-BE49-F238E27FC236}">
                <a16:creationId xmlns:a16="http://schemas.microsoft.com/office/drawing/2014/main" id="{327E65B6-849B-45C8-A56A-910BB836ABB6}"/>
              </a:ext>
            </a:extLst>
          </p:cNvPr>
          <p:cNvSpPr>
            <a:spLocks noChangeShapeType="1"/>
          </p:cNvSpPr>
          <p:nvPr/>
        </p:nvSpPr>
        <p:spPr bwMode="auto">
          <a:xfrm flipV="1">
            <a:off x="2897368" y="4111701"/>
            <a:ext cx="864627" cy="292163"/>
          </a:xfrm>
          <a:prstGeom prst="line">
            <a:avLst/>
          </a:prstGeom>
          <a:noFill/>
          <a:ln w="2857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 name="Line 6">
            <a:extLst>
              <a:ext uri="{FF2B5EF4-FFF2-40B4-BE49-F238E27FC236}">
                <a16:creationId xmlns:a16="http://schemas.microsoft.com/office/drawing/2014/main" id="{854B2CC4-ECB2-4C2E-B56D-A08253FA7ABA}"/>
              </a:ext>
            </a:extLst>
          </p:cNvPr>
          <p:cNvSpPr>
            <a:spLocks noChangeShapeType="1"/>
          </p:cNvSpPr>
          <p:nvPr/>
        </p:nvSpPr>
        <p:spPr bwMode="auto">
          <a:xfrm>
            <a:off x="2921575" y="4403864"/>
            <a:ext cx="859480" cy="588675"/>
          </a:xfrm>
          <a:prstGeom prst="line">
            <a:avLst/>
          </a:prstGeom>
          <a:noFill/>
          <a:ln w="2857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8" name="Line 6">
            <a:extLst>
              <a:ext uri="{FF2B5EF4-FFF2-40B4-BE49-F238E27FC236}">
                <a16:creationId xmlns:a16="http://schemas.microsoft.com/office/drawing/2014/main" id="{B79B3DAD-6D31-40FF-B578-125D18601E6B}"/>
              </a:ext>
            </a:extLst>
          </p:cNvPr>
          <p:cNvSpPr>
            <a:spLocks noChangeShapeType="1"/>
          </p:cNvSpPr>
          <p:nvPr/>
        </p:nvSpPr>
        <p:spPr bwMode="auto">
          <a:xfrm>
            <a:off x="2943668" y="4403864"/>
            <a:ext cx="820809" cy="1412203"/>
          </a:xfrm>
          <a:prstGeom prst="line">
            <a:avLst/>
          </a:prstGeom>
          <a:noFill/>
          <a:ln w="2857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4" name="Object 3">
            <a:extLst>
              <a:ext uri="{FF2B5EF4-FFF2-40B4-BE49-F238E27FC236}">
                <a16:creationId xmlns:a16="http://schemas.microsoft.com/office/drawing/2014/main" id="{638B58EA-7C98-440B-B4A5-92B339394A97}"/>
              </a:ext>
            </a:extLst>
          </p:cNvPr>
          <p:cNvGraphicFramePr>
            <a:graphicFrameLocks noChangeAspect="1"/>
          </p:cNvGraphicFramePr>
          <p:nvPr>
            <p:extLst>
              <p:ext uri="{D42A27DB-BD31-4B8C-83A1-F6EECF244321}">
                <p14:modId xmlns:p14="http://schemas.microsoft.com/office/powerpoint/2010/main" val="218927985"/>
              </p:ext>
            </p:extLst>
          </p:nvPr>
        </p:nvGraphicFramePr>
        <p:xfrm>
          <a:off x="2835597" y="2088086"/>
          <a:ext cx="1097698" cy="1104900"/>
        </p:xfrm>
        <a:graphic>
          <a:graphicData uri="http://schemas.openxmlformats.org/presentationml/2006/ole">
            <mc:AlternateContent xmlns:mc="http://schemas.openxmlformats.org/markup-compatibility/2006">
              <mc:Choice xmlns:v="urn:schemas-microsoft-com:vml" Requires="v">
                <p:oleObj spid="_x0000_s2560055" name="Equation" r:id="rId23" imgW="1600348" imgH="1104769" progId="Equation.DSMT4">
                  <p:embed/>
                </p:oleObj>
              </mc:Choice>
              <mc:Fallback>
                <p:oleObj name="Equation" r:id="rId23" imgW="1600348" imgH="1104769" progId="Equation.DSMT4">
                  <p:embed/>
                  <p:pic>
                    <p:nvPicPr>
                      <p:cNvPr id="0" name=""/>
                      <p:cNvPicPr/>
                      <p:nvPr/>
                    </p:nvPicPr>
                    <p:blipFill>
                      <a:blip r:embed="rId24"/>
                      <a:stretch>
                        <a:fillRect/>
                      </a:stretch>
                    </p:blipFill>
                    <p:spPr>
                      <a:xfrm>
                        <a:off x="2835597" y="2088086"/>
                        <a:ext cx="1097698" cy="1104900"/>
                      </a:xfrm>
                      <a:prstGeom prst="rect">
                        <a:avLst/>
                      </a:prstGeom>
                    </p:spPr>
                  </p:pic>
                </p:oleObj>
              </mc:Fallback>
            </mc:AlternateContent>
          </a:graphicData>
        </a:graphic>
      </p:graphicFrame>
      <mc:AlternateContent xmlns:mc="http://schemas.openxmlformats.org/markup-compatibility/2006">
        <mc:Choice xmlns:a14="http://schemas.microsoft.com/office/drawing/2010/main" Requires="a14">
          <p:sp>
            <p:nvSpPr>
              <p:cNvPr id="70" name="TextBox 69">
                <a:extLst>
                  <a:ext uri="{FF2B5EF4-FFF2-40B4-BE49-F238E27FC236}">
                    <a16:creationId xmlns:a16="http://schemas.microsoft.com/office/drawing/2014/main" id="{B9A7AE01-D6BE-4A2E-9C9C-9015FAB360B1}"/>
                  </a:ext>
                </a:extLst>
              </p:cNvPr>
              <p:cNvSpPr txBox="1"/>
              <p:nvPr/>
            </p:nvSpPr>
            <p:spPr>
              <a:xfrm>
                <a:off x="3150786" y="1921526"/>
                <a:ext cx="801053"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𝑊</m:t>
                          </m:r>
                        </m:e>
                        <m:sub>
                          <m:r>
                            <a:rPr lang="en-US" sz="2000" b="0" i="1" smtClean="0">
                              <a:latin typeface="Cambria Math" panose="02040503050406030204" pitchFamily="18" charset="0"/>
                            </a:rPr>
                            <m:t>𝑡</m:t>
                          </m:r>
                          <m:r>
                            <a:rPr lang="en-US" sz="2000" b="0" i="1" smtClean="0">
                              <a:latin typeface="Cambria Math" panose="02040503050406030204" pitchFamily="18" charset="0"/>
                            </a:rPr>
                            <m:t>+1</m:t>
                          </m:r>
                        </m:sub>
                      </m:sSub>
                    </m:oMath>
                  </m:oMathPara>
                </a14:m>
                <a:endParaRPr lang="en-US" sz="2000" i="0" dirty="0"/>
              </a:p>
            </p:txBody>
          </p:sp>
        </mc:Choice>
        <mc:Fallback>
          <p:sp>
            <p:nvSpPr>
              <p:cNvPr id="70" name="TextBox 69">
                <a:extLst>
                  <a:ext uri="{FF2B5EF4-FFF2-40B4-BE49-F238E27FC236}">
                    <a16:creationId xmlns:a16="http://schemas.microsoft.com/office/drawing/2014/main" id="{B9A7AE01-D6BE-4A2E-9C9C-9015FAB360B1}"/>
                  </a:ext>
                </a:extLst>
              </p:cNvPr>
              <p:cNvSpPr txBox="1">
                <a:spLocks noRot="1" noChangeAspect="1" noMove="1" noResize="1" noEditPoints="1" noAdjustHandles="1" noChangeArrowheads="1" noChangeShapeType="1" noTextEdit="1"/>
              </p:cNvSpPr>
              <p:nvPr/>
            </p:nvSpPr>
            <p:spPr>
              <a:xfrm>
                <a:off x="3150786" y="1921526"/>
                <a:ext cx="801053" cy="400110"/>
              </a:xfrm>
              <a:prstGeom prst="rect">
                <a:avLst/>
              </a:prstGeom>
              <a:blipFill>
                <a:blip r:embed="rId25"/>
                <a:stretch>
                  <a:fillRect b="-1515"/>
                </a:stretch>
              </a:blipFill>
            </p:spPr>
            <p:txBody>
              <a:bodyPr/>
              <a:lstStyle/>
              <a:p>
                <a:r>
                  <a:rPr lang="en-US">
                    <a:noFill/>
                  </a:rPr>
                  <a:t> </a:t>
                </a:r>
              </a:p>
            </p:txBody>
          </p:sp>
        </mc:Fallback>
      </mc:AlternateContent>
      <p:sp>
        <p:nvSpPr>
          <p:cNvPr id="5" name="Oval 4">
            <a:extLst>
              <a:ext uri="{FF2B5EF4-FFF2-40B4-BE49-F238E27FC236}">
                <a16:creationId xmlns:a16="http://schemas.microsoft.com/office/drawing/2014/main" id="{AF1CF7A8-E6CB-484E-98F4-E234A8E13521}"/>
              </a:ext>
            </a:extLst>
          </p:cNvPr>
          <p:cNvSpPr/>
          <p:nvPr/>
        </p:nvSpPr>
        <p:spPr>
          <a:xfrm>
            <a:off x="3329073" y="3294280"/>
            <a:ext cx="213932" cy="2361859"/>
          </a:xfrm>
          <a:prstGeom prst="ellipse">
            <a:avLst/>
          </a:prstGeom>
          <a:ln w="952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12638836"/>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B001E-992D-48E9-A82B-D3D1EEA8DB74}"/>
              </a:ext>
            </a:extLst>
          </p:cNvPr>
          <p:cNvSpPr>
            <a:spLocks noGrp="1"/>
          </p:cNvSpPr>
          <p:nvPr>
            <p:ph type="title"/>
          </p:nvPr>
        </p:nvSpPr>
        <p:spPr/>
        <p:txBody>
          <a:bodyPr/>
          <a:lstStyle/>
          <a:p>
            <a:r>
              <a:rPr lang="en-US" dirty="0"/>
              <a:t>Sequential decision problems</a:t>
            </a:r>
          </a:p>
        </p:txBody>
      </p:sp>
      <p:sp>
        <p:nvSpPr>
          <p:cNvPr id="3" name="Content Placeholder 2">
            <a:extLst>
              <a:ext uri="{FF2B5EF4-FFF2-40B4-BE49-F238E27FC236}">
                <a16:creationId xmlns:a16="http://schemas.microsoft.com/office/drawing/2014/main" id="{EDB3AFAF-9161-4A38-892E-17D4118FD320}"/>
              </a:ext>
            </a:extLst>
          </p:cNvPr>
          <p:cNvSpPr>
            <a:spLocks noGrp="1"/>
          </p:cNvSpPr>
          <p:nvPr>
            <p:ph idx="1"/>
          </p:nvPr>
        </p:nvSpPr>
        <p:spPr>
          <a:xfrm>
            <a:off x="685800" y="967788"/>
            <a:ext cx="7772400" cy="4953000"/>
          </a:xfrm>
        </p:spPr>
        <p:txBody>
          <a:bodyPr/>
          <a:lstStyle/>
          <a:p>
            <a:pPr>
              <a:lnSpc>
                <a:spcPct val="150000"/>
              </a:lnSpc>
            </a:pPr>
            <a:r>
              <a:rPr lang="en-US" dirty="0"/>
              <a:t>Major problem domains</a:t>
            </a:r>
          </a:p>
          <a:p>
            <a:pPr lvl="1">
              <a:lnSpc>
                <a:spcPct val="150000"/>
              </a:lnSpc>
            </a:pPr>
            <a:r>
              <a:rPr lang="en-US" dirty="0"/>
              <a:t>“Reinforcement learning” - Discrete</a:t>
            </a:r>
          </a:p>
          <a:p>
            <a:pPr lvl="1">
              <a:lnSpc>
                <a:spcPct val="150000"/>
              </a:lnSpc>
            </a:pPr>
            <a:r>
              <a:rPr lang="en-US" dirty="0"/>
              <a:t>Optimal control – Continuous</a:t>
            </a:r>
          </a:p>
          <a:p>
            <a:pPr lvl="1">
              <a:lnSpc>
                <a:spcPct val="150000"/>
              </a:lnSpc>
            </a:pPr>
            <a:r>
              <a:rPr lang="en-US" dirty="0"/>
              <a:t>Stochastic programming</a:t>
            </a:r>
          </a:p>
          <a:p>
            <a:pPr lvl="1">
              <a:lnSpc>
                <a:spcPct val="150000"/>
              </a:lnSpc>
            </a:pPr>
            <a:r>
              <a:rPr lang="en-US" dirty="0"/>
              <a:t>Simulation optimization</a:t>
            </a:r>
          </a:p>
          <a:p>
            <a:pPr lvl="1">
              <a:lnSpc>
                <a:spcPct val="150000"/>
              </a:lnSpc>
            </a:pPr>
            <a:r>
              <a:rPr lang="en-US" dirty="0"/>
              <a:t>Stochastic search (algorithms)</a:t>
            </a:r>
          </a:p>
          <a:p>
            <a:pPr lvl="1">
              <a:lnSpc>
                <a:spcPct val="150000"/>
              </a:lnSpc>
            </a:pPr>
            <a:r>
              <a:rPr lang="en-US" dirty="0"/>
              <a:t>Multiarmed bandit problems (“active learning”)</a:t>
            </a:r>
          </a:p>
          <a:p>
            <a:pPr lvl="1">
              <a:lnSpc>
                <a:spcPct val="150000"/>
              </a:lnSpc>
            </a:pPr>
            <a:r>
              <a:rPr lang="en-US" dirty="0"/>
              <a:t>Games (two agent)</a:t>
            </a:r>
          </a:p>
          <a:p>
            <a:pPr lvl="1">
              <a:lnSpc>
                <a:spcPct val="150000"/>
              </a:lnSpc>
            </a:pPr>
            <a:r>
              <a:rPr lang="en-US" dirty="0"/>
              <a:t>Multiagent systems</a:t>
            </a:r>
          </a:p>
        </p:txBody>
      </p:sp>
    </p:spTree>
    <p:extLst>
      <p:ext uri="{BB962C8B-B14F-4D97-AF65-F5344CB8AC3E}">
        <p14:creationId xmlns:p14="http://schemas.microsoft.com/office/powerpoint/2010/main" val="78665779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Supply chain mgmt. for Pratt &amp; Whitney</a:t>
            </a:r>
          </a:p>
        </p:txBody>
      </p:sp>
      <p:sp>
        <p:nvSpPr>
          <p:cNvPr id="3" name="Content Placeholder 2"/>
          <p:cNvSpPr>
            <a:spLocks noGrp="1"/>
          </p:cNvSpPr>
          <p:nvPr>
            <p:ph idx="1"/>
          </p:nvPr>
        </p:nvSpPr>
        <p:spPr>
          <a:xfrm>
            <a:off x="685800" y="1143000"/>
            <a:ext cx="7960490" cy="886937"/>
          </a:xfrm>
        </p:spPr>
        <p:txBody>
          <a:bodyPr/>
          <a:lstStyle/>
          <a:p>
            <a:r>
              <a:rPr lang="en-US" dirty="0"/>
              <a:t>Rollout policy</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a:p>
            <a:endParaRPr lang="en-US" dirty="0"/>
          </a:p>
          <a:p>
            <a:endParaRPr lang="en-US" dirty="0"/>
          </a:p>
          <a:p>
            <a:endParaRPr lang="en-US" dirty="0"/>
          </a:p>
          <a:p>
            <a:endParaRPr lang="en-US" dirty="0"/>
          </a:p>
          <a:p>
            <a:endParaRPr lang="en-US" dirty="0"/>
          </a:p>
          <a:p>
            <a:endParaRPr lang="en-US" dirty="0"/>
          </a:p>
          <a:p>
            <a:pPr lvl="1"/>
            <a:endParaRPr lang="en-US" dirty="0"/>
          </a:p>
          <a:p>
            <a:pPr lvl="1"/>
            <a:endParaRPr lang="en-US" dirty="0"/>
          </a:p>
          <a:p>
            <a:pPr lvl="2"/>
            <a:endParaRPr lang="en-US" dirty="0"/>
          </a:p>
        </p:txBody>
      </p:sp>
      <p:sp>
        <p:nvSpPr>
          <p:cNvPr id="48" name="Line 6"/>
          <p:cNvSpPr>
            <a:spLocks noChangeShapeType="1"/>
          </p:cNvSpPr>
          <p:nvPr/>
        </p:nvSpPr>
        <p:spPr bwMode="auto">
          <a:xfrm flipV="1">
            <a:off x="1428974" y="4418891"/>
            <a:ext cx="1473919" cy="47445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62" name="Straight Connector 61"/>
          <p:cNvCxnSpPr>
            <a:cxnSpLocks/>
          </p:cNvCxnSpPr>
          <p:nvPr/>
        </p:nvCxnSpPr>
        <p:spPr>
          <a:xfrm>
            <a:off x="1410291" y="2480787"/>
            <a:ext cx="0" cy="238984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3" name="Object 12">
            <a:extLst>
              <a:ext uri="{FF2B5EF4-FFF2-40B4-BE49-F238E27FC236}">
                <a16:creationId xmlns:a16="http://schemas.microsoft.com/office/drawing/2014/main" id="{374DA478-A0DE-490A-AB6F-2C19AFD94ACC}"/>
              </a:ext>
            </a:extLst>
          </p:cNvPr>
          <p:cNvGraphicFramePr>
            <a:graphicFrameLocks noChangeAspect="1"/>
          </p:cNvGraphicFramePr>
          <p:nvPr>
            <p:extLst/>
          </p:nvPr>
        </p:nvGraphicFramePr>
        <p:xfrm>
          <a:off x="1380706" y="2083611"/>
          <a:ext cx="1604951" cy="1108180"/>
        </p:xfrm>
        <a:graphic>
          <a:graphicData uri="http://schemas.openxmlformats.org/presentationml/2006/ole">
            <mc:AlternateContent xmlns:mc="http://schemas.openxmlformats.org/markup-compatibility/2006">
              <mc:Choice xmlns:v="urn:schemas-microsoft-com:vml" Requires="v">
                <p:oleObj spid="_x0000_s2562098" name="Equation" r:id="rId4" imgW="533160" imgH="368280" progId="Equation.DSMT4">
                  <p:embed/>
                </p:oleObj>
              </mc:Choice>
              <mc:Fallback>
                <p:oleObj name="Equation" r:id="rId4" imgW="533160" imgH="368280" progId="Equation.DSMT4">
                  <p:embed/>
                  <p:pic>
                    <p:nvPicPr>
                      <p:cNvPr id="13" name="Object 12">
                        <a:extLst>
                          <a:ext uri="{FF2B5EF4-FFF2-40B4-BE49-F238E27FC236}">
                            <a16:creationId xmlns:a16="http://schemas.microsoft.com/office/drawing/2014/main" id="{374DA478-A0DE-490A-AB6F-2C19AFD94ACC}"/>
                          </a:ext>
                        </a:extLst>
                      </p:cNvPr>
                      <p:cNvPicPr/>
                      <p:nvPr/>
                    </p:nvPicPr>
                    <p:blipFill>
                      <a:blip r:embed="rId5"/>
                      <a:stretch>
                        <a:fillRect/>
                      </a:stretch>
                    </p:blipFill>
                    <p:spPr>
                      <a:xfrm>
                        <a:off x="1380706" y="2083611"/>
                        <a:ext cx="1604951" cy="110818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35123611-4EA3-4211-AD5D-14CFA6936FF2}"/>
              </a:ext>
            </a:extLst>
          </p:cNvPr>
          <p:cNvGraphicFramePr>
            <a:graphicFrameLocks noChangeAspect="1"/>
          </p:cNvGraphicFramePr>
          <p:nvPr>
            <p:extLst>
              <p:ext uri="{D42A27DB-BD31-4B8C-83A1-F6EECF244321}">
                <p14:modId xmlns:p14="http://schemas.microsoft.com/office/powerpoint/2010/main" val="1309405346"/>
              </p:ext>
            </p:extLst>
          </p:nvPr>
        </p:nvGraphicFramePr>
        <p:xfrm>
          <a:off x="3852399" y="2145774"/>
          <a:ext cx="4453857" cy="971001"/>
        </p:xfrm>
        <a:graphic>
          <a:graphicData uri="http://schemas.openxmlformats.org/presentationml/2006/ole">
            <mc:AlternateContent xmlns:mc="http://schemas.openxmlformats.org/markup-compatibility/2006">
              <mc:Choice xmlns:v="urn:schemas-microsoft-com:vml" Requires="v">
                <p:oleObj spid="_x0000_s2562099" name="Equation" r:id="rId6" imgW="1803240" imgH="368280" progId="Equation.DSMT4">
                  <p:embed/>
                </p:oleObj>
              </mc:Choice>
              <mc:Fallback>
                <p:oleObj name="Equation" r:id="rId6" imgW="1803240" imgH="368280" progId="Equation.DSMT4">
                  <p:embed/>
                  <p:pic>
                    <p:nvPicPr>
                      <p:cNvPr id="14" name="Object 13">
                        <a:extLst>
                          <a:ext uri="{FF2B5EF4-FFF2-40B4-BE49-F238E27FC236}">
                            <a16:creationId xmlns:a16="http://schemas.microsoft.com/office/drawing/2014/main" id="{35123611-4EA3-4211-AD5D-14CFA6936FF2}"/>
                          </a:ext>
                        </a:extLst>
                      </p:cNvPr>
                      <p:cNvPicPr/>
                      <p:nvPr/>
                    </p:nvPicPr>
                    <p:blipFill>
                      <a:blip r:embed="rId7"/>
                      <a:stretch>
                        <a:fillRect/>
                      </a:stretch>
                    </p:blipFill>
                    <p:spPr>
                      <a:xfrm>
                        <a:off x="3852399" y="2145774"/>
                        <a:ext cx="4453857" cy="971001"/>
                      </a:xfrm>
                      <a:prstGeom prst="rect">
                        <a:avLst/>
                      </a:prstGeom>
                    </p:spPr>
                  </p:pic>
                </p:oleObj>
              </mc:Fallback>
            </mc:AlternateContent>
          </a:graphicData>
        </a:graphic>
      </p:graphicFrame>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78A7EC21-D705-4D86-9F6A-682E1563C07B}"/>
                  </a:ext>
                </a:extLst>
              </p:cNvPr>
              <p:cNvSpPr txBox="1"/>
              <p:nvPr/>
            </p:nvSpPr>
            <p:spPr>
              <a:xfrm>
                <a:off x="1928981" y="1924084"/>
                <a:ext cx="47994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𝑡</m:t>
                          </m:r>
                        </m:sub>
                      </m:sSub>
                    </m:oMath>
                  </m:oMathPara>
                </a14:m>
                <a:endParaRPr lang="en-US" sz="2000" i="0" dirty="0"/>
              </a:p>
            </p:txBody>
          </p:sp>
        </mc:Choice>
        <mc:Fallback>
          <p:sp>
            <p:nvSpPr>
              <p:cNvPr id="15" name="TextBox 14">
                <a:extLst>
                  <a:ext uri="{FF2B5EF4-FFF2-40B4-BE49-F238E27FC236}">
                    <a16:creationId xmlns:a16="http://schemas.microsoft.com/office/drawing/2014/main" id="{78A7EC21-D705-4D86-9F6A-682E1563C07B}"/>
                  </a:ext>
                </a:extLst>
              </p:cNvPr>
              <p:cNvSpPr txBox="1">
                <a:spLocks noRot="1" noChangeAspect="1" noMove="1" noResize="1" noEditPoints="1" noAdjustHandles="1" noChangeArrowheads="1" noChangeShapeType="1" noTextEdit="1"/>
              </p:cNvSpPr>
              <p:nvPr/>
            </p:nvSpPr>
            <p:spPr>
              <a:xfrm>
                <a:off x="1928981" y="1924084"/>
                <a:ext cx="479940" cy="400110"/>
              </a:xfrm>
              <a:prstGeom prst="rect">
                <a:avLst/>
              </a:prstGeom>
              <a:blipFill>
                <a:blip r:embed="rId8"/>
                <a:stretch>
                  <a:fillRect b="-153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3" name="TextBox 132">
                <a:extLst>
                  <a:ext uri="{FF2B5EF4-FFF2-40B4-BE49-F238E27FC236}">
                    <a16:creationId xmlns:a16="http://schemas.microsoft.com/office/drawing/2014/main" id="{D21F15D2-6036-44F4-8ED8-4B6E78E7BF21}"/>
                  </a:ext>
                </a:extLst>
              </p:cNvPr>
              <p:cNvSpPr txBox="1"/>
              <p:nvPr/>
            </p:nvSpPr>
            <p:spPr>
              <a:xfrm>
                <a:off x="4260689" y="1899323"/>
                <a:ext cx="3667222" cy="41351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𝑡</m:t>
                          </m:r>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𝑊</m:t>
                              </m:r>
                            </m:e>
                            <m:sub>
                              <m:r>
                                <a:rPr lang="en-US" sz="2000" b="0" i="1" smtClean="0">
                                  <a:latin typeface="Cambria Math" panose="02040503050406030204" pitchFamily="18" charset="0"/>
                                </a:rPr>
                                <m:t>𝑡</m:t>
                              </m:r>
                              <m:r>
                                <a:rPr lang="en-US" sz="2000" b="0" i="1" smtClean="0">
                                  <a:latin typeface="Cambria Math" panose="02040503050406030204" pitchFamily="18" charset="0"/>
                                </a:rPr>
                                <m:t>+2,</m:t>
                              </m:r>
                            </m:sub>
                          </m:sSub>
                          <m:r>
                            <a:rPr lang="en-US" sz="2000" b="0" i="1" smtClean="0">
                              <a:latin typeface="Cambria Math" panose="02040503050406030204" pitchFamily="18" charset="0"/>
                            </a:rPr>
                            <m:t>,</m:t>
                          </m:r>
                          <m:r>
                            <a:rPr lang="en-US" sz="2000" b="0" i="1" smtClean="0">
                              <a:latin typeface="Cambria Math" panose="02040503050406030204" pitchFamily="18" charset="0"/>
                            </a:rPr>
                            <m:t>𝑥</m:t>
                          </m:r>
                        </m:e>
                        <m:sub>
                          <m:r>
                            <a:rPr lang="en-US" sz="2000" b="0" i="1" smtClean="0">
                              <a:latin typeface="Cambria Math" panose="02040503050406030204" pitchFamily="18" charset="0"/>
                            </a:rPr>
                            <m:t>𝑡</m:t>
                          </m:r>
                          <m:r>
                            <a:rPr lang="en-US" sz="2000" b="0" i="1" smtClean="0">
                              <a:latin typeface="Cambria Math" panose="02040503050406030204" pitchFamily="18" charset="0"/>
                            </a:rPr>
                            <m:t>+2</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𝑊</m:t>
                          </m:r>
                        </m:e>
                        <m:sub>
                          <m:r>
                            <a:rPr lang="en-US" sz="2000" b="0" i="1" smtClean="0">
                              <a:latin typeface="Cambria Math" panose="02040503050406030204" pitchFamily="18" charset="0"/>
                            </a:rPr>
                            <m:t>𝑡</m:t>
                          </m:r>
                          <m:r>
                            <a:rPr lang="en-US" sz="2000" b="0" i="1" smtClean="0">
                              <a:latin typeface="Cambria Math" panose="02040503050406030204" pitchFamily="18" charset="0"/>
                            </a:rPr>
                            <m:t>+3</m:t>
                          </m:r>
                        </m:sub>
                      </m:sSub>
                      <m:r>
                        <a:rPr lang="en-US" sz="2000" b="0" i="1" smtClean="0">
                          <a:latin typeface="Cambria Math" panose="02040503050406030204" pitchFamily="18" charset="0"/>
                        </a:rPr>
                        <m:t>,</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𝑡</m:t>
                          </m:r>
                          <m:r>
                            <a:rPr lang="en-US" sz="2000" b="0" i="1" smtClean="0">
                              <a:latin typeface="Cambria Math" panose="02040503050406030204" pitchFamily="18" charset="0"/>
                            </a:rPr>
                            <m:t>+</m:t>
                          </m:r>
                          <m:r>
                            <a:rPr lang="en-US" sz="2000" b="0" i="1" smtClean="0">
                              <a:latin typeface="Cambria Math" panose="02040503050406030204" pitchFamily="18" charset="0"/>
                            </a:rPr>
                            <m:t>𝐻</m:t>
                          </m:r>
                        </m:sub>
                      </m:sSub>
                    </m:oMath>
                  </m:oMathPara>
                </a14:m>
                <a:endParaRPr lang="en-US" sz="2000" i="0" dirty="0"/>
              </a:p>
            </p:txBody>
          </p:sp>
        </mc:Choice>
        <mc:Fallback>
          <p:sp>
            <p:nvSpPr>
              <p:cNvPr id="133" name="TextBox 132">
                <a:extLst>
                  <a:ext uri="{FF2B5EF4-FFF2-40B4-BE49-F238E27FC236}">
                    <a16:creationId xmlns:a16="http://schemas.microsoft.com/office/drawing/2014/main" id="{D21F15D2-6036-44F4-8ED8-4B6E78E7BF21}"/>
                  </a:ext>
                </a:extLst>
              </p:cNvPr>
              <p:cNvSpPr txBox="1">
                <a:spLocks noRot="1" noChangeAspect="1" noMove="1" noResize="1" noEditPoints="1" noAdjustHandles="1" noChangeArrowheads="1" noChangeShapeType="1" noTextEdit="1"/>
              </p:cNvSpPr>
              <p:nvPr/>
            </p:nvSpPr>
            <p:spPr>
              <a:xfrm>
                <a:off x="4260689" y="1899323"/>
                <a:ext cx="3667222" cy="41351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1037E24C-EE06-4480-BA51-CF2E3F263E7F}"/>
                  </a:ext>
                </a:extLst>
              </p:cNvPr>
              <p:cNvSpPr txBox="1"/>
              <p:nvPr/>
            </p:nvSpPr>
            <p:spPr>
              <a:xfrm rot="20340970">
                <a:off x="1852631" y="4205091"/>
                <a:ext cx="957442" cy="40011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𝑡</m:t>
                          </m:r>
                        </m:sub>
                      </m:sSub>
                      <m:r>
                        <a:rPr lang="en-US" sz="2000" b="0" i="1" smtClean="0">
                          <a:latin typeface="Cambria Math" panose="02040503050406030204" pitchFamily="18" charset="0"/>
                        </a:rPr>
                        <m:t>=1</m:t>
                      </m:r>
                    </m:oMath>
                  </m:oMathPara>
                </a14:m>
                <a:endParaRPr lang="en-US" sz="2000" i="0" dirty="0"/>
              </a:p>
            </p:txBody>
          </p:sp>
        </mc:Choice>
        <mc:Fallback xmlns="">
          <p:sp>
            <p:nvSpPr>
              <p:cNvPr id="134" name="TextBox 133">
                <a:extLst>
                  <a:ext uri="{FF2B5EF4-FFF2-40B4-BE49-F238E27FC236}">
                    <a16:creationId xmlns:a16="http://schemas.microsoft.com/office/drawing/2014/main" id="{1037E24C-EE06-4480-BA51-CF2E3F263E7F}"/>
                  </a:ext>
                </a:extLst>
              </p:cNvPr>
              <p:cNvSpPr txBox="1">
                <a:spLocks noRot="1" noChangeAspect="1" noMove="1" noResize="1" noEditPoints="1" noAdjustHandles="1" noChangeArrowheads="1" noChangeShapeType="1" noTextEdit="1"/>
              </p:cNvSpPr>
              <p:nvPr/>
            </p:nvSpPr>
            <p:spPr>
              <a:xfrm rot="20340970">
                <a:off x="1852631" y="4205091"/>
                <a:ext cx="957442" cy="400110"/>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F85B8B4-74CD-4006-8D11-1EEC41DCD743}"/>
                  </a:ext>
                </a:extLst>
              </p:cNvPr>
              <p:cNvSpPr txBox="1"/>
              <p:nvPr/>
            </p:nvSpPr>
            <p:spPr>
              <a:xfrm>
                <a:off x="711200" y="6305550"/>
                <a:ext cx="7807265" cy="400110"/>
              </a:xfrm>
              <a:prstGeom prst="rect">
                <a:avLst/>
              </a:prstGeom>
              <a:noFill/>
            </p:spPr>
            <p:txBody>
              <a:bodyPr wrap="none" rtlCol="0">
                <a:spAutoFit/>
              </a:bodyPr>
              <a:lstStyle/>
              <a:p>
                <a:pPr algn="l"/>
                <a:r>
                  <a:rPr lang="en-US" sz="2000" i="0" dirty="0"/>
                  <a:t>Pick the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𝑡</m:t>
                        </m:r>
                      </m:sub>
                    </m:sSub>
                  </m:oMath>
                </a14:m>
                <a:r>
                  <a:rPr lang="en-US" sz="2000" i="0" dirty="0"/>
                  <a:t> that performs the best (using one or more forward simulations)</a:t>
                </a:r>
              </a:p>
            </p:txBody>
          </p:sp>
        </mc:Choice>
        <mc:Fallback xmlns="">
          <p:sp>
            <p:nvSpPr>
              <p:cNvPr id="18" name="TextBox 17">
                <a:extLst>
                  <a:ext uri="{FF2B5EF4-FFF2-40B4-BE49-F238E27FC236}">
                    <a16:creationId xmlns:a16="http://schemas.microsoft.com/office/drawing/2014/main" id="{BF85B8B4-74CD-4006-8D11-1EEC41DCD743}"/>
                  </a:ext>
                </a:extLst>
              </p:cNvPr>
              <p:cNvSpPr txBox="1">
                <a:spLocks noRot="1" noChangeAspect="1" noMove="1" noResize="1" noEditPoints="1" noAdjustHandles="1" noChangeArrowheads="1" noChangeShapeType="1" noTextEdit="1"/>
              </p:cNvSpPr>
              <p:nvPr/>
            </p:nvSpPr>
            <p:spPr>
              <a:xfrm>
                <a:off x="711200" y="6305550"/>
                <a:ext cx="7807265" cy="400110"/>
              </a:xfrm>
              <a:prstGeom prst="rect">
                <a:avLst/>
              </a:prstGeom>
              <a:blipFill>
                <a:blip r:embed="rId22"/>
                <a:stretch>
                  <a:fillRect l="-859" t="-7576" r="-156" b="-25758"/>
                </a:stretch>
              </a:blipFill>
            </p:spPr>
            <p:txBody>
              <a:bodyPr/>
              <a:lstStyle/>
              <a:p>
                <a:r>
                  <a:rPr lang="en-US">
                    <a:noFill/>
                  </a:rPr>
                  <a:t> </a:t>
                </a:r>
              </a:p>
            </p:txBody>
          </p:sp>
        </mc:Fallback>
      </mc:AlternateContent>
      <p:sp>
        <p:nvSpPr>
          <p:cNvPr id="64" name="Slide Number Placeholder 5">
            <a:extLst>
              <a:ext uri="{FF2B5EF4-FFF2-40B4-BE49-F238E27FC236}">
                <a16:creationId xmlns:a16="http://schemas.microsoft.com/office/drawing/2014/main" id="{25C14EB9-17E4-42E0-BE91-4B8D3B804DDF}"/>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dirty="0"/>
              <a:t>Slide </a:t>
            </a:r>
            <a:fld id="{CA1BF554-DF22-475E-92F9-B7E92000597D}" type="slidenum">
              <a:rPr lang="en-US" smtClean="0"/>
              <a:pPr>
                <a:defRPr/>
              </a:pPr>
              <a:t>160</a:t>
            </a:fld>
            <a:endParaRPr lang="en-US" dirty="0"/>
          </a:p>
        </p:txBody>
      </p:sp>
      <p:sp>
        <p:nvSpPr>
          <p:cNvPr id="66" name="Line 6">
            <a:extLst>
              <a:ext uri="{FF2B5EF4-FFF2-40B4-BE49-F238E27FC236}">
                <a16:creationId xmlns:a16="http://schemas.microsoft.com/office/drawing/2014/main" id="{327E65B6-849B-45C8-A56A-910BB836ABB6}"/>
              </a:ext>
            </a:extLst>
          </p:cNvPr>
          <p:cNvSpPr>
            <a:spLocks noChangeShapeType="1"/>
          </p:cNvSpPr>
          <p:nvPr/>
        </p:nvSpPr>
        <p:spPr bwMode="auto">
          <a:xfrm flipV="1">
            <a:off x="2897368" y="4111701"/>
            <a:ext cx="864627" cy="292163"/>
          </a:xfrm>
          <a:prstGeom prst="line">
            <a:avLst/>
          </a:prstGeom>
          <a:noFill/>
          <a:ln w="2857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4" name="Object 3">
            <a:extLst>
              <a:ext uri="{FF2B5EF4-FFF2-40B4-BE49-F238E27FC236}">
                <a16:creationId xmlns:a16="http://schemas.microsoft.com/office/drawing/2014/main" id="{638B58EA-7C98-440B-B4A5-92B339394A97}"/>
              </a:ext>
            </a:extLst>
          </p:cNvPr>
          <p:cNvGraphicFramePr>
            <a:graphicFrameLocks noChangeAspect="1"/>
          </p:cNvGraphicFramePr>
          <p:nvPr>
            <p:extLst>
              <p:ext uri="{D42A27DB-BD31-4B8C-83A1-F6EECF244321}">
                <p14:modId xmlns:p14="http://schemas.microsoft.com/office/powerpoint/2010/main" val="2895926957"/>
              </p:ext>
            </p:extLst>
          </p:nvPr>
        </p:nvGraphicFramePr>
        <p:xfrm>
          <a:off x="2884588" y="2274055"/>
          <a:ext cx="1067248" cy="651613"/>
        </p:xfrm>
        <a:graphic>
          <a:graphicData uri="http://schemas.openxmlformats.org/presentationml/2006/ole">
            <mc:AlternateContent xmlns:mc="http://schemas.openxmlformats.org/markup-compatibility/2006">
              <mc:Choice xmlns:v="urn:schemas-microsoft-com:vml" Requires="v">
                <p:oleObj spid="_x0000_s2562100" name="Equation" r:id="rId23" imgW="330120" imgH="355320" progId="Equation.DSMT4">
                  <p:embed/>
                </p:oleObj>
              </mc:Choice>
              <mc:Fallback>
                <p:oleObj name="Equation" r:id="rId23" imgW="330120" imgH="355320" progId="Equation.DSMT4">
                  <p:embed/>
                  <p:pic>
                    <p:nvPicPr>
                      <p:cNvPr id="4" name="Object 3">
                        <a:extLst>
                          <a:ext uri="{FF2B5EF4-FFF2-40B4-BE49-F238E27FC236}">
                            <a16:creationId xmlns:a16="http://schemas.microsoft.com/office/drawing/2014/main" id="{638B58EA-7C98-440B-B4A5-92B339394A97}"/>
                          </a:ext>
                        </a:extLst>
                      </p:cNvPr>
                      <p:cNvPicPr/>
                      <p:nvPr/>
                    </p:nvPicPr>
                    <p:blipFill>
                      <a:blip r:embed="rId24"/>
                      <a:stretch>
                        <a:fillRect/>
                      </a:stretch>
                    </p:blipFill>
                    <p:spPr>
                      <a:xfrm>
                        <a:off x="2884588" y="2274055"/>
                        <a:ext cx="1067248" cy="651613"/>
                      </a:xfrm>
                      <a:prstGeom prst="rect">
                        <a:avLst/>
                      </a:prstGeom>
                    </p:spPr>
                  </p:pic>
                </p:oleObj>
              </mc:Fallback>
            </mc:AlternateContent>
          </a:graphicData>
        </a:graphic>
      </p:graphicFrame>
      <mc:AlternateContent xmlns:mc="http://schemas.openxmlformats.org/markup-compatibility/2006">
        <mc:Choice xmlns:a14="http://schemas.microsoft.com/office/drawing/2010/main" Requires="a14">
          <p:sp>
            <p:nvSpPr>
              <p:cNvPr id="70" name="TextBox 69">
                <a:extLst>
                  <a:ext uri="{FF2B5EF4-FFF2-40B4-BE49-F238E27FC236}">
                    <a16:creationId xmlns:a16="http://schemas.microsoft.com/office/drawing/2014/main" id="{B9A7AE01-D6BE-4A2E-9C9C-9015FAB360B1}"/>
                  </a:ext>
                </a:extLst>
              </p:cNvPr>
              <p:cNvSpPr txBox="1"/>
              <p:nvPr/>
            </p:nvSpPr>
            <p:spPr>
              <a:xfrm>
                <a:off x="3035806" y="1921526"/>
                <a:ext cx="801053"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𝑊</m:t>
                          </m:r>
                        </m:e>
                        <m:sub>
                          <m:r>
                            <a:rPr lang="en-US" sz="2000" b="0" i="1" smtClean="0">
                              <a:latin typeface="Cambria Math" panose="02040503050406030204" pitchFamily="18" charset="0"/>
                            </a:rPr>
                            <m:t>𝑡</m:t>
                          </m:r>
                          <m:r>
                            <a:rPr lang="en-US" sz="2000" b="0" i="1" smtClean="0">
                              <a:latin typeface="Cambria Math" panose="02040503050406030204" pitchFamily="18" charset="0"/>
                            </a:rPr>
                            <m:t>+1</m:t>
                          </m:r>
                        </m:sub>
                      </m:sSub>
                    </m:oMath>
                  </m:oMathPara>
                </a14:m>
                <a:endParaRPr lang="en-US" sz="2000" i="0" dirty="0"/>
              </a:p>
            </p:txBody>
          </p:sp>
        </mc:Choice>
        <mc:Fallback>
          <p:sp>
            <p:nvSpPr>
              <p:cNvPr id="70" name="TextBox 69">
                <a:extLst>
                  <a:ext uri="{FF2B5EF4-FFF2-40B4-BE49-F238E27FC236}">
                    <a16:creationId xmlns:a16="http://schemas.microsoft.com/office/drawing/2014/main" id="{B9A7AE01-D6BE-4A2E-9C9C-9015FAB360B1}"/>
                  </a:ext>
                </a:extLst>
              </p:cNvPr>
              <p:cNvSpPr txBox="1">
                <a:spLocks noRot="1" noChangeAspect="1" noMove="1" noResize="1" noEditPoints="1" noAdjustHandles="1" noChangeArrowheads="1" noChangeShapeType="1" noTextEdit="1"/>
              </p:cNvSpPr>
              <p:nvPr/>
            </p:nvSpPr>
            <p:spPr>
              <a:xfrm>
                <a:off x="3035806" y="1921526"/>
                <a:ext cx="801053" cy="400110"/>
              </a:xfrm>
              <a:prstGeom prst="rect">
                <a:avLst/>
              </a:prstGeom>
              <a:blipFill>
                <a:blip r:embed="rId25"/>
                <a:stretch>
                  <a:fillRect b="-1515"/>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A961D110-2373-4B2E-A6C0-AC4453387DA9}"/>
              </a:ext>
            </a:extLst>
          </p:cNvPr>
          <p:cNvPicPr>
            <a:picLocks noChangeAspect="1"/>
          </p:cNvPicPr>
          <p:nvPr/>
        </p:nvPicPr>
        <p:blipFill>
          <a:blip r:embed="rId26"/>
          <a:stretch>
            <a:fillRect/>
          </a:stretch>
        </p:blipFill>
        <p:spPr>
          <a:xfrm>
            <a:off x="4711262" y="2786260"/>
            <a:ext cx="3702310" cy="2315995"/>
          </a:xfrm>
          <a:prstGeom prst="rect">
            <a:avLst/>
          </a:prstGeom>
        </p:spPr>
      </p:pic>
      <p:sp>
        <p:nvSpPr>
          <p:cNvPr id="69" name="Line 6">
            <a:extLst>
              <a:ext uri="{FF2B5EF4-FFF2-40B4-BE49-F238E27FC236}">
                <a16:creationId xmlns:a16="http://schemas.microsoft.com/office/drawing/2014/main" id="{BC110B1A-892C-4E66-A7FA-1460FA0DAE48}"/>
              </a:ext>
            </a:extLst>
          </p:cNvPr>
          <p:cNvSpPr>
            <a:spLocks noChangeShapeType="1"/>
          </p:cNvSpPr>
          <p:nvPr/>
        </p:nvSpPr>
        <p:spPr bwMode="auto">
          <a:xfrm flipV="1">
            <a:off x="3745083" y="3098799"/>
            <a:ext cx="928305" cy="1012899"/>
          </a:xfrm>
          <a:prstGeom prst="line">
            <a:avLst/>
          </a:prstGeom>
          <a:noFill/>
          <a:ln w="2857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 name="Line 6">
            <a:extLst>
              <a:ext uri="{FF2B5EF4-FFF2-40B4-BE49-F238E27FC236}">
                <a16:creationId xmlns:a16="http://schemas.microsoft.com/office/drawing/2014/main" id="{5AE64A43-F749-4DB9-8D33-A404C25BB51F}"/>
              </a:ext>
            </a:extLst>
          </p:cNvPr>
          <p:cNvSpPr>
            <a:spLocks noChangeShapeType="1"/>
          </p:cNvSpPr>
          <p:nvPr/>
        </p:nvSpPr>
        <p:spPr bwMode="auto">
          <a:xfrm flipV="1">
            <a:off x="3787775" y="3665013"/>
            <a:ext cx="885615" cy="431661"/>
          </a:xfrm>
          <a:prstGeom prst="line">
            <a:avLst/>
          </a:prstGeom>
          <a:noFill/>
          <a:ln w="2857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2" name="Line 6">
            <a:extLst>
              <a:ext uri="{FF2B5EF4-FFF2-40B4-BE49-F238E27FC236}">
                <a16:creationId xmlns:a16="http://schemas.microsoft.com/office/drawing/2014/main" id="{79EC4EB6-8EFF-493C-ACF0-1550484ECCF5}"/>
              </a:ext>
            </a:extLst>
          </p:cNvPr>
          <p:cNvSpPr>
            <a:spLocks noChangeShapeType="1"/>
          </p:cNvSpPr>
          <p:nvPr/>
        </p:nvSpPr>
        <p:spPr bwMode="auto">
          <a:xfrm>
            <a:off x="3761361" y="4096674"/>
            <a:ext cx="928305" cy="178463"/>
          </a:xfrm>
          <a:prstGeom prst="line">
            <a:avLst/>
          </a:prstGeom>
          <a:noFill/>
          <a:ln w="2857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3" name="Line 6">
            <a:extLst>
              <a:ext uri="{FF2B5EF4-FFF2-40B4-BE49-F238E27FC236}">
                <a16:creationId xmlns:a16="http://schemas.microsoft.com/office/drawing/2014/main" id="{EBBD0959-FEA8-4DE8-BD51-41D9EE5C072C}"/>
              </a:ext>
            </a:extLst>
          </p:cNvPr>
          <p:cNvSpPr>
            <a:spLocks noChangeShapeType="1"/>
          </p:cNvSpPr>
          <p:nvPr/>
        </p:nvSpPr>
        <p:spPr bwMode="auto">
          <a:xfrm>
            <a:off x="3775731" y="4111700"/>
            <a:ext cx="897659" cy="651665"/>
          </a:xfrm>
          <a:prstGeom prst="line">
            <a:avLst/>
          </a:prstGeom>
          <a:noFill/>
          <a:ln w="2857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5" name="Line 6">
            <a:extLst>
              <a:ext uri="{FF2B5EF4-FFF2-40B4-BE49-F238E27FC236}">
                <a16:creationId xmlns:a16="http://schemas.microsoft.com/office/drawing/2014/main" id="{5852BD86-B734-46E2-9747-0BB882709EF7}"/>
              </a:ext>
            </a:extLst>
          </p:cNvPr>
          <p:cNvSpPr>
            <a:spLocks noChangeShapeType="1"/>
          </p:cNvSpPr>
          <p:nvPr/>
        </p:nvSpPr>
        <p:spPr bwMode="auto">
          <a:xfrm flipV="1">
            <a:off x="2902893" y="3315833"/>
            <a:ext cx="924738" cy="1088031"/>
          </a:xfrm>
          <a:prstGeom prst="line">
            <a:avLst/>
          </a:prstGeom>
          <a:noFill/>
          <a:ln w="2857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6" name="Line 6">
            <a:extLst>
              <a:ext uri="{FF2B5EF4-FFF2-40B4-BE49-F238E27FC236}">
                <a16:creationId xmlns:a16="http://schemas.microsoft.com/office/drawing/2014/main" id="{D65BC8B3-C267-4E6E-8425-62097AA33D69}"/>
              </a:ext>
            </a:extLst>
          </p:cNvPr>
          <p:cNvSpPr>
            <a:spLocks noChangeShapeType="1"/>
          </p:cNvSpPr>
          <p:nvPr/>
        </p:nvSpPr>
        <p:spPr bwMode="auto">
          <a:xfrm>
            <a:off x="2921575" y="4403864"/>
            <a:ext cx="859480" cy="588675"/>
          </a:xfrm>
          <a:prstGeom prst="line">
            <a:avLst/>
          </a:prstGeom>
          <a:noFill/>
          <a:ln w="2857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7" name="Line 6">
            <a:extLst>
              <a:ext uri="{FF2B5EF4-FFF2-40B4-BE49-F238E27FC236}">
                <a16:creationId xmlns:a16="http://schemas.microsoft.com/office/drawing/2014/main" id="{370024AB-0A7A-4804-A934-09DD888F227D}"/>
              </a:ext>
            </a:extLst>
          </p:cNvPr>
          <p:cNvSpPr>
            <a:spLocks noChangeShapeType="1"/>
          </p:cNvSpPr>
          <p:nvPr/>
        </p:nvSpPr>
        <p:spPr bwMode="auto">
          <a:xfrm>
            <a:off x="2943668" y="4403864"/>
            <a:ext cx="820809" cy="1412203"/>
          </a:xfrm>
          <a:prstGeom prst="line">
            <a:avLst/>
          </a:prstGeom>
          <a:noFill/>
          <a:ln w="2857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8" name="Oval 77">
            <a:extLst>
              <a:ext uri="{FF2B5EF4-FFF2-40B4-BE49-F238E27FC236}">
                <a16:creationId xmlns:a16="http://schemas.microsoft.com/office/drawing/2014/main" id="{F719B099-1344-4BBC-A246-EE7D06FDBC2D}"/>
              </a:ext>
            </a:extLst>
          </p:cNvPr>
          <p:cNvSpPr/>
          <p:nvPr/>
        </p:nvSpPr>
        <p:spPr>
          <a:xfrm>
            <a:off x="3329073" y="3294280"/>
            <a:ext cx="213932" cy="2361859"/>
          </a:xfrm>
          <a:prstGeom prst="ellipse">
            <a:avLst/>
          </a:prstGeom>
          <a:ln w="952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9" name="Oval 78">
            <a:extLst>
              <a:ext uri="{FF2B5EF4-FFF2-40B4-BE49-F238E27FC236}">
                <a16:creationId xmlns:a16="http://schemas.microsoft.com/office/drawing/2014/main" id="{2619F8BA-7704-4A2F-A262-5E01B8655E85}"/>
              </a:ext>
            </a:extLst>
          </p:cNvPr>
          <p:cNvSpPr/>
          <p:nvPr/>
        </p:nvSpPr>
        <p:spPr>
          <a:xfrm>
            <a:off x="4190657" y="3234673"/>
            <a:ext cx="226278" cy="1463259"/>
          </a:xfrm>
          <a:prstGeom prst="ellipse">
            <a:avLst/>
          </a:prstGeom>
          <a:ln w="952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769438255"/>
      </p:ext>
    </p:extLst>
  </p:cSld>
  <p:clrMapOvr>
    <a:masterClrMapping/>
  </p:clrMapOvr>
  <p:transition spd="slow">
    <p:wipe dir="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Supply chain mgmt. for Pratt &amp; Whitney</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685800" y="1143000"/>
                <a:ext cx="7988300" cy="2659743"/>
              </a:xfrm>
            </p:spPr>
            <p:txBody>
              <a:bodyPr/>
              <a:lstStyle/>
              <a:p>
                <a:r>
                  <a:rPr lang="en-US" dirty="0"/>
                  <a:t>We simulate our </a:t>
                </a:r>
                <a14:m>
                  <m:oMath xmlns:m="http://schemas.openxmlformats.org/officeDocument/2006/math">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𝜃</m:t>
                        </m:r>
                      </m:e>
                      <m:sup>
                        <m:r>
                          <a:rPr lang="en-US" b="0" i="1" smtClean="0">
                            <a:latin typeface="Cambria Math" panose="02040503050406030204" pitchFamily="18" charset="0"/>
                          </a:rPr>
                          <m:t>𝑠</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𝜃</m:t>
                        </m:r>
                      </m:e>
                      <m:sup>
                        <m:r>
                          <a:rPr lang="en-US" b="0" i="1" smtClean="0">
                            <a:latin typeface="Cambria Math" panose="02040503050406030204" pitchFamily="18" charset="0"/>
                          </a:rPr>
                          <m:t>𝑆</m:t>
                        </m:r>
                      </m:sup>
                    </m:sSup>
                    <m:r>
                      <a:rPr lang="en-US" b="0" i="1" smtClean="0">
                        <a:latin typeface="Cambria Math" panose="02040503050406030204" pitchFamily="18" charset="0"/>
                      </a:rPr>
                      <m:t>)</m:t>
                    </m:r>
                  </m:oMath>
                </a14:m>
                <a:r>
                  <a:rPr lang="en-US" dirty="0"/>
                  <a:t> policy for each decision now.</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685800" y="1143000"/>
                <a:ext cx="7988300" cy="2659743"/>
              </a:xfrm>
              <a:blipFill>
                <a:blip r:embed="rId4"/>
                <a:stretch>
                  <a:fillRect t="-2294"/>
                </a:stretch>
              </a:blipFill>
            </p:spPr>
            <p:txBody>
              <a:bodyPr/>
              <a:lstStyle/>
              <a:p>
                <a:r>
                  <a:rPr lang="en-US">
                    <a:noFill/>
                  </a:rPr>
                  <a:t> </a:t>
                </a:r>
              </a:p>
            </p:txBody>
          </p:sp>
        </mc:Fallback>
      </mc:AlternateContent>
      <p:cxnSp>
        <p:nvCxnSpPr>
          <p:cNvPr id="5" name="Straight Arrow Connector 4"/>
          <p:cNvCxnSpPr/>
          <p:nvPr/>
        </p:nvCxnSpPr>
        <p:spPr bwMode="auto">
          <a:xfrm>
            <a:off x="683986" y="5368471"/>
            <a:ext cx="7823200" cy="0"/>
          </a:xfrm>
          <a:prstGeom prst="straightConnector1">
            <a:avLst/>
          </a:prstGeom>
          <a:noFill/>
          <a:ln w="57150" cap="flat" cmpd="sng" algn="ctr">
            <a:solidFill>
              <a:schemeClr val="tx1"/>
            </a:solidFill>
            <a:prstDash val="solid"/>
            <a:round/>
            <a:headEnd type="none" w="med" len="med"/>
            <a:tailEnd type="arrow"/>
          </a:ln>
          <a:effectLst/>
        </p:spPr>
      </p:cxnSp>
      <p:cxnSp>
        <p:nvCxnSpPr>
          <p:cNvPr id="9" name="Straight Connector 8"/>
          <p:cNvCxnSpPr/>
          <p:nvPr/>
        </p:nvCxnSpPr>
        <p:spPr bwMode="auto">
          <a:xfrm>
            <a:off x="2106390" y="522332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691278" y="52305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3521508" y="5216074"/>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4935596" y="5218549"/>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6350714" y="5211295"/>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7760430" y="52080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30" name="Straight Arrow Connector 29"/>
          <p:cNvCxnSpPr/>
          <p:nvPr/>
        </p:nvCxnSpPr>
        <p:spPr bwMode="auto">
          <a:xfrm flipV="1">
            <a:off x="6912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3" name="Straight Arrow Connector 32"/>
          <p:cNvCxnSpPr/>
          <p:nvPr/>
        </p:nvCxnSpPr>
        <p:spPr bwMode="auto">
          <a:xfrm flipV="1">
            <a:off x="21136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4" name="Straight Arrow Connector 33"/>
          <p:cNvCxnSpPr/>
          <p:nvPr/>
        </p:nvCxnSpPr>
        <p:spPr bwMode="auto">
          <a:xfrm flipV="1">
            <a:off x="35233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flipV="1">
            <a:off x="4958478" y="2984500"/>
            <a:ext cx="4071222" cy="2376718"/>
          </a:xfrm>
          <a:prstGeom prst="straightConnector1">
            <a:avLst/>
          </a:prstGeom>
          <a:noFill/>
          <a:ln w="28575" cap="flat" cmpd="sng" algn="ctr">
            <a:solidFill>
              <a:schemeClr val="tx1"/>
            </a:solidFill>
            <a:prstDash val="solid"/>
            <a:round/>
            <a:headEnd type="none" w="med" len="med"/>
            <a:tailEnd type="arrow"/>
          </a:ln>
          <a:effectLst/>
        </p:spPr>
      </p:cxnSp>
      <p:sp>
        <p:nvSpPr>
          <p:cNvPr id="36" name="TextBox 35"/>
          <p:cNvSpPr txBox="1"/>
          <p:nvPr/>
        </p:nvSpPr>
        <p:spPr>
          <a:xfrm>
            <a:off x="7260205" y="3949700"/>
            <a:ext cx="1210588" cy="584775"/>
          </a:xfrm>
          <a:prstGeom prst="rect">
            <a:avLst/>
          </a:prstGeom>
          <a:noFill/>
        </p:spPr>
        <p:txBody>
          <a:bodyPr wrap="none" rtlCol="0">
            <a:spAutoFit/>
          </a:bodyPr>
          <a:lstStyle/>
          <a:p>
            <a:r>
              <a:rPr lang="en-US" sz="3200" i="0" dirty="0"/>
              <a:t>.  .  .  .</a:t>
            </a:r>
          </a:p>
        </p:txBody>
      </p:sp>
      <p:cxnSp>
        <p:nvCxnSpPr>
          <p:cNvPr id="38" name="Straight Arrow Connector 37"/>
          <p:cNvCxnSpPr/>
          <p:nvPr/>
        </p:nvCxnSpPr>
        <p:spPr bwMode="auto">
          <a:xfrm>
            <a:off x="2106390" y="4534475"/>
            <a:ext cx="0" cy="818756"/>
          </a:xfrm>
          <a:prstGeom prst="straightConnector1">
            <a:avLst/>
          </a:prstGeom>
          <a:noFill/>
          <a:ln w="28575" cap="flat" cmpd="sng" algn="ctr">
            <a:solidFill>
              <a:schemeClr val="tx1"/>
            </a:solidFill>
            <a:prstDash val="dash"/>
            <a:round/>
            <a:headEnd type="none" w="med" len="med"/>
            <a:tailEnd type="arrow"/>
          </a:ln>
          <a:effectLst/>
        </p:spPr>
      </p:cxnSp>
      <p:graphicFrame>
        <p:nvGraphicFramePr>
          <p:cNvPr id="47" name="Object 46"/>
          <p:cNvGraphicFramePr>
            <a:graphicFrameLocks noChangeAspect="1"/>
          </p:cNvGraphicFramePr>
          <p:nvPr>
            <p:extLst/>
          </p:nvPr>
        </p:nvGraphicFramePr>
        <p:xfrm>
          <a:off x="591483" y="5588747"/>
          <a:ext cx="199589" cy="342153"/>
        </p:xfrm>
        <a:graphic>
          <a:graphicData uri="http://schemas.openxmlformats.org/presentationml/2006/ole">
            <mc:AlternateContent xmlns:mc="http://schemas.openxmlformats.org/markup-compatibility/2006">
              <mc:Choice xmlns:v="urn:schemas-microsoft-com:vml" Requires="v">
                <p:oleObj spid="_x0000_s2550870" name="Equation" r:id="rId5" imgW="88560" imgH="152280" progId="Equation.DSMT4">
                  <p:embed/>
                </p:oleObj>
              </mc:Choice>
              <mc:Fallback>
                <p:oleObj name="Equation" r:id="rId5" imgW="88560" imgH="152280" progId="Equation.DSMT4">
                  <p:embed/>
                  <p:pic>
                    <p:nvPicPr>
                      <p:cNvPr id="47" name="Object 46"/>
                      <p:cNvPicPr/>
                      <p:nvPr/>
                    </p:nvPicPr>
                    <p:blipFill>
                      <a:blip r:embed="rId6"/>
                      <a:stretch>
                        <a:fillRect/>
                      </a:stretch>
                    </p:blipFill>
                    <p:spPr>
                      <a:xfrm>
                        <a:off x="591483" y="5588747"/>
                        <a:ext cx="199589" cy="342153"/>
                      </a:xfrm>
                      <a:prstGeom prst="rect">
                        <a:avLst/>
                      </a:prstGeom>
                    </p:spPr>
                  </p:pic>
                </p:oleObj>
              </mc:Fallback>
            </mc:AlternateContent>
          </a:graphicData>
        </a:graphic>
      </p:graphicFrame>
      <p:graphicFrame>
        <p:nvGraphicFramePr>
          <p:cNvPr id="48" name="Object 47"/>
          <p:cNvGraphicFramePr>
            <a:graphicFrameLocks noChangeAspect="1"/>
          </p:cNvGraphicFramePr>
          <p:nvPr>
            <p:extLst/>
          </p:nvPr>
        </p:nvGraphicFramePr>
        <p:xfrm>
          <a:off x="1789113" y="5545965"/>
          <a:ext cx="625072" cy="400810"/>
        </p:xfrm>
        <a:graphic>
          <a:graphicData uri="http://schemas.openxmlformats.org/presentationml/2006/ole">
            <mc:AlternateContent xmlns:mc="http://schemas.openxmlformats.org/markup-compatibility/2006">
              <mc:Choice xmlns:v="urn:schemas-microsoft-com:vml" Requires="v">
                <p:oleObj spid="_x0000_s2550871" name="Equation" r:id="rId7" imgW="279360" imgH="177480" progId="Equation.DSMT4">
                  <p:embed/>
                </p:oleObj>
              </mc:Choice>
              <mc:Fallback>
                <p:oleObj name="Equation" r:id="rId7" imgW="279360" imgH="177480" progId="Equation.DSMT4">
                  <p:embed/>
                  <p:pic>
                    <p:nvPicPr>
                      <p:cNvPr id="48" name="Object 47"/>
                      <p:cNvPicPr>
                        <a:picLocks noChangeAspect="1" noChangeArrowheads="1"/>
                      </p:cNvPicPr>
                      <p:nvPr/>
                    </p:nvPicPr>
                    <p:blipFill>
                      <a:blip r:embed="rId8"/>
                      <a:srcRect/>
                      <a:stretch>
                        <a:fillRect/>
                      </a:stretch>
                    </p:blipFill>
                    <p:spPr bwMode="auto">
                      <a:xfrm>
                        <a:off x="1789113" y="5545965"/>
                        <a:ext cx="625072" cy="400810"/>
                      </a:xfrm>
                      <a:prstGeom prst="rect">
                        <a:avLst/>
                      </a:prstGeom>
                      <a:noFill/>
                      <a:ln>
                        <a:noFill/>
                      </a:ln>
                    </p:spPr>
                  </p:pic>
                </p:oleObj>
              </mc:Fallback>
            </mc:AlternateContent>
          </a:graphicData>
        </a:graphic>
      </p:graphicFrame>
      <p:graphicFrame>
        <p:nvGraphicFramePr>
          <p:cNvPr id="49" name="Object 48"/>
          <p:cNvGraphicFramePr>
            <a:graphicFrameLocks noChangeAspect="1"/>
          </p:cNvGraphicFramePr>
          <p:nvPr>
            <p:extLst/>
          </p:nvPr>
        </p:nvGraphicFramePr>
        <p:xfrm>
          <a:off x="3182938" y="5546725"/>
          <a:ext cx="682625" cy="400050"/>
        </p:xfrm>
        <a:graphic>
          <a:graphicData uri="http://schemas.openxmlformats.org/presentationml/2006/ole">
            <mc:AlternateContent xmlns:mc="http://schemas.openxmlformats.org/markup-compatibility/2006">
              <mc:Choice xmlns:v="urn:schemas-microsoft-com:vml" Requires="v">
                <p:oleObj spid="_x0000_s2550872" name="Equation" r:id="rId9" imgW="304560" imgH="177480" progId="Equation.DSMT4">
                  <p:embed/>
                </p:oleObj>
              </mc:Choice>
              <mc:Fallback>
                <p:oleObj name="Equation" r:id="rId9" imgW="304560" imgH="177480" progId="Equation.DSMT4">
                  <p:embed/>
                  <p:pic>
                    <p:nvPicPr>
                      <p:cNvPr id="49" name="Object 48"/>
                      <p:cNvPicPr>
                        <a:picLocks noChangeAspect="1" noChangeArrowheads="1"/>
                      </p:cNvPicPr>
                      <p:nvPr/>
                    </p:nvPicPr>
                    <p:blipFill>
                      <a:blip r:embed="rId10"/>
                      <a:srcRect/>
                      <a:stretch>
                        <a:fillRect/>
                      </a:stretch>
                    </p:blipFill>
                    <p:spPr bwMode="auto">
                      <a:xfrm>
                        <a:off x="3182938" y="5546725"/>
                        <a:ext cx="68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 name="Object 49"/>
          <p:cNvGraphicFramePr>
            <a:graphicFrameLocks noChangeAspect="1"/>
          </p:cNvGraphicFramePr>
          <p:nvPr>
            <p:extLst/>
          </p:nvPr>
        </p:nvGraphicFramePr>
        <p:xfrm>
          <a:off x="4657725" y="5546725"/>
          <a:ext cx="654050" cy="400050"/>
        </p:xfrm>
        <a:graphic>
          <a:graphicData uri="http://schemas.openxmlformats.org/presentationml/2006/ole">
            <mc:AlternateContent xmlns:mc="http://schemas.openxmlformats.org/markup-compatibility/2006">
              <mc:Choice xmlns:v="urn:schemas-microsoft-com:vml" Requires="v">
                <p:oleObj spid="_x0000_s2550873" name="Equation" r:id="rId11" imgW="291960" imgH="177480" progId="Equation.DSMT4">
                  <p:embed/>
                </p:oleObj>
              </mc:Choice>
              <mc:Fallback>
                <p:oleObj name="Equation" r:id="rId11" imgW="291960" imgH="177480" progId="Equation.DSMT4">
                  <p:embed/>
                  <p:pic>
                    <p:nvPicPr>
                      <p:cNvPr id="50" name="Object 49"/>
                      <p:cNvPicPr>
                        <a:picLocks noChangeAspect="1" noChangeArrowheads="1"/>
                      </p:cNvPicPr>
                      <p:nvPr/>
                    </p:nvPicPr>
                    <p:blipFill>
                      <a:blip r:embed="rId12"/>
                      <a:srcRect/>
                      <a:stretch>
                        <a:fillRect/>
                      </a:stretch>
                    </p:blipFill>
                    <p:spPr bwMode="auto">
                      <a:xfrm>
                        <a:off x="4657725" y="5546725"/>
                        <a:ext cx="654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9" name="Straight Arrow Connector 38"/>
          <p:cNvCxnSpPr/>
          <p:nvPr/>
        </p:nvCxnSpPr>
        <p:spPr bwMode="auto">
          <a:xfrm>
            <a:off x="3519698" y="3721100"/>
            <a:ext cx="0" cy="1619431"/>
          </a:xfrm>
          <a:prstGeom prst="straightConnector1">
            <a:avLst/>
          </a:prstGeom>
          <a:noFill/>
          <a:ln w="28575" cap="flat" cmpd="sng" algn="ctr">
            <a:solidFill>
              <a:schemeClr val="tx1"/>
            </a:solidFill>
            <a:prstDash val="dash"/>
            <a:round/>
            <a:headEnd type="none" w="med" len="med"/>
            <a:tailEnd type="arrow"/>
          </a:ln>
          <a:effectLst/>
        </p:spPr>
      </p:cxnSp>
      <p:sp>
        <p:nvSpPr>
          <p:cNvPr id="26" name="TextBox 25"/>
          <p:cNvSpPr txBox="1"/>
          <p:nvPr/>
        </p:nvSpPr>
        <p:spPr>
          <a:xfrm rot="16200000">
            <a:off x="-1128056" y="3709658"/>
            <a:ext cx="2847254" cy="461665"/>
          </a:xfrm>
          <a:prstGeom prst="rect">
            <a:avLst/>
          </a:prstGeom>
          <a:noFill/>
        </p:spPr>
        <p:txBody>
          <a:bodyPr wrap="none" rtlCol="0">
            <a:spAutoFit/>
          </a:bodyPr>
          <a:lstStyle/>
          <a:p>
            <a:pPr algn="l"/>
            <a:r>
              <a:rPr lang="en-US" sz="2400" i="0" dirty="0"/>
              <a:t>The </a:t>
            </a:r>
            <a:r>
              <a:rPr lang="en-US" sz="2400" i="0" dirty="0" err="1"/>
              <a:t>lookahead</a:t>
            </a:r>
            <a:r>
              <a:rPr lang="en-US" sz="2400" i="0" dirty="0"/>
              <a:t> model</a:t>
            </a:r>
          </a:p>
        </p:txBody>
      </p:sp>
      <p:sp>
        <p:nvSpPr>
          <p:cNvPr id="27" name="TextBox 26"/>
          <p:cNvSpPr txBox="1"/>
          <p:nvPr/>
        </p:nvSpPr>
        <p:spPr>
          <a:xfrm>
            <a:off x="3256115" y="6019800"/>
            <a:ext cx="2130711" cy="461665"/>
          </a:xfrm>
          <a:prstGeom prst="rect">
            <a:avLst/>
          </a:prstGeom>
          <a:noFill/>
        </p:spPr>
        <p:txBody>
          <a:bodyPr wrap="none" rtlCol="0">
            <a:spAutoFit/>
          </a:bodyPr>
          <a:lstStyle/>
          <a:p>
            <a:r>
              <a:rPr lang="en-US" sz="2400" i="0" dirty="0"/>
              <a:t>The base model</a:t>
            </a:r>
          </a:p>
        </p:txBody>
      </p:sp>
      <p:grpSp>
        <p:nvGrpSpPr>
          <p:cNvPr id="68" name="Group 67">
            <a:extLst>
              <a:ext uri="{FF2B5EF4-FFF2-40B4-BE49-F238E27FC236}">
                <a16:creationId xmlns:a16="http://schemas.microsoft.com/office/drawing/2014/main" id="{206595AB-B4B3-49FA-BCD5-83B72560E674}"/>
              </a:ext>
            </a:extLst>
          </p:cNvPr>
          <p:cNvGrpSpPr/>
          <p:nvPr/>
        </p:nvGrpSpPr>
        <p:grpSpPr>
          <a:xfrm rot="19789499">
            <a:off x="131886" y="3510528"/>
            <a:ext cx="4971433" cy="687539"/>
            <a:chOff x="188973" y="3594099"/>
            <a:chExt cx="11425177" cy="2487613"/>
          </a:xfrm>
          <a:solidFill>
            <a:schemeClr val="bg1"/>
          </a:solidFill>
        </p:grpSpPr>
        <p:grpSp>
          <p:nvGrpSpPr>
            <p:cNvPr id="69" name="Group 68">
              <a:extLst>
                <a:ext uri="{FF2B5EF4-FFF2-40B4-BE49-F238E27FC236}">
                  <a16:creationId xmlns:a16="http://schemas.microsoft.com/office/drawing/2014/main" id="{51955174-5763-4D22-8BCA-305F7F63C80F}"/>
                </a:ext>
              </a:extLst>
            </p:cNvPr>
            <p:cNvGrpSpPr/>
            <p:nvPr/>
          </p:nvGrpSpPr>
          <p:grpSpPr>
            <a:xfrm>
              <a:off x="914400" y="3594099"/>
              <a:ext cx="10699750" cy="2487613"/>
              <a:chOff x="914400" y="3594099"/>
              <a:chExt cx="10699750" cy="2487613"/>
            </a:xfrm>
            <a:grpFill/>
          </p:grpSpPr>
          <p:sp>
            <p:nvSpPr>
              <p:cNvPr id="74" name="Line 4">
                <a:extLst>
                  <a:ext uri="{FF2B5EF4-FFF2-40B4-BE49-F238E27FC236}">
                    <a16:creationId xmlns:a16="http://schemas.microsoft.com/office/drawing/2014/main" id="{671EC881-4C48-4B7F-9382-8F7D6815438D}"/>
                  </a:ext>
                </a:extLst>
              </p:cNvPr>
              <p:cNvSpPr>
                <a:spLocks noChangeShapeType="1"/>
              </p:cNvSpPr>
              <p:nvPr/>
            </p:nvSpPr>
            <p:spPr bwMode="auto">
              <a:xfrm flipV="1">
                <a:off x="914400" y="3594099"/>
                <a:ext cx="0" cy="2487613"/>
              </a:xfrm>
              <a:prstGeom prst="line">
                <a:avLst/>
              </a:prstGeom>
              <a:grpFill/>
              <a:ln w="28575">
                <a:solidFill>
                  <a:schemeClr val="tx1"/>
                </a:solidFill>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 name="Line 5">
                <a:extLst>
                  <a:ext uri="{FF2B5EF4-FFF2-40B4-BE49-F238E27FC236}">
                    <a16:creationId xmlns:a16="http://schemas.microsoft.com/office/drawing/2014/main" id="{42CEB21B-C5B0-4D08-B7F5-70A92E1790E9}"/>
                  </a:ext>
                </a:extLst>
              </p:cNvPr>
              <p:cNvSpPr>
                <a:spLocks noChangeShapeType="1"/>
              </p:cNvSpPr>
              <p:nvPr/>
            </p:nvSpPr>
            <p:spPr bwMode="auto">
              <a:xfrm>
                <a:off x="914400" y="6062663"/>
                <a:ext cx="10699750" cy="0"/>
              </a:xfrm>
              <a:prstGeom prst="line">
                <a:avLst/>
              </a:prstGeom>
              <a:grpFill/>
              <a:ln w="28575">
                <a:solidFill>
                  <a:schemeClr val="tx1"/>
                </a:solidFill>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6" name="Group 75">
                <a:extLst>
                  <a:ext uri="{FF2B5EF4-FFF2-40B4-BE49-F238E27FC236}">
                    <a16:creationId xmlns:a16="http://schemas.microsoft.com/office/drawing/2014/main" id="{754EBD7D-C6EF-456C-BFC6-87C0F5ABE37C}"/>
                  </a:ext>
                </a:extLst>
              </p:cNvPr>
              <p:cNvGrpSpPr/>
              <p:nvPr/>
            </p:nvGrpSpPr>
            <p:grpSpPr>
              <a:xfrm>
                <a:off x="952500" y="3876676"/>
                <a:ext cx="10399180" cy="2063513"/>
                <a:chOff x="933450" y="3254376"/>
                <a:chExt cx="10399180" cy="2063513"/>
              </a:xfrm>
              <a:grpFill/>
            </p:grpSpPr>
            <p:sp>
              <p:nvSpPr>
                <p:cNvPr id="77" name="Freeform 6">
                  <a:extLst>
                    <a:ext uri="{FF2B5EF4-FFF2-40B4-BE49-F238E27FC236}">
                      <a16:creationId xmlns:a16="http://schemas.microsoft.com/office/drawing/2014/main" id="{F2507F6D-EC18-4187-9C6A-F91626BE6E6D}"/>
                    </a:ext>
                  </a:extLst>
                </p:cNvPr>
                <p:cNvSpPr>
                  <a:spLocks/>
                </p:cNvSpPr>
                <p:nvPr/>
              </p:nvSpPr>
              <p:spPr bwMode="auto">
                <a:xfrm>
                  <a:off x="933450" y="3254376"/>
                  <a:ext cx="5204642" cy="1666208"/>
                </a:xfrm>
                <a:custGeom>
                  <a:avLst/>
                  <a:gdLst>
                    <a:gd name="T0" fmla="*/ 0 w 4716"/>
                    <a:gd name="T1" fmla="*/ 773113 h 1778"/>
                    <a:gd name="T2" fmla="*/ 285750 w 4716"/>
                    <a:gd name="T3" fmla="*/ 1023938 h 1778"/>
                    <a:gd name="T4" fmla="*/ 323850 w 4716"/>
                    <a:gd name="T5" fmla="*/ 1101725 h 1778"/>
                    <a:gd name="T6" fmla="*/ 533400 w 4716"/>
                    <a:gd name="T7" fmla="*/ 1198563 h 1778"/>
                    <a:gd name="T8" fmla="*/ 704850 w 4716"/>
                    <a:gd name="T9" fmla="*/ 1392238 h 1778"/>
                    <a:gd name="T10" fmla="*/ 990600 w 4716"/>
                    <a:gd name="T11" fmla="*/ 1604963 h 1778"/>
                    <a:gd name="T12" fmla="*/ 1047750 w 4716"/>
                    <a:gd name="T13" fmla="*/ 1662113 h 1778"/>
                    <a:gd name="T14" fmla="*/ 1314450 w 4716"/>
                    <a:gd name="T15" fmla="*/ 1681163 h 1778"/>
                    <a:gd name="T16" fmla="*/ 1409700 w 4716"/>
                    <a:gd name="T17" fmla="*/ 1739900 h 1778"/>
                    <a:gd name="T18" fmla="*/ 1676400 w 4716"/>
                    <a:gd name="T19" fmla="*/ 1778000 h 1778"/>
                    <a:gd name="T20" fmla="*/ 2038350 w 4716"/>
                    <a:gd name="T21" fmla="*/ 1990725 h 1778"/>
                    <a:gd name="T22" fmla="*/ 2171700 w 4716"/>
                    <a:gd name="T23" fmla="*/ 2106613 h 1778"/>
                    <a:gd name="T24" fmla="*/ 2552700 w 4716"/>
                    <a:gd name="T25" fmla="*/ 2184400 h 1778"/>
                    <a:gd name="T26" fmla="*/ 2552700 w 4716"/>
                    <a:gd name="T27" fmla="*/ 0 h 1778"/>
                    <a:gd name="T28" fmla="*/ 2762250 w 4716"/>
                    <a:gd name="T29" fmla="*/ 57150 h 1778"/>
                    <a:gd name="T30" fmla="*/ 2990850 w 4716"/>
                    <a:gd name="T31" fmla="*/ 269875 h 1778"/>
                    <a:gd name="T32" fmla="*/ 3448050 w 4716"/>
                    <a:gd name="T33" fmla="*/ 347663 h 1778"/>
                    <a:gd name="T34" fmla="*/ 3829050 w 4716"/>
                    <a:gd name="T35" fmla="*/ 695325 h 1778"/>
                    <a:gd name="T36" fmla="*/ 3943350 w 4716"/>
                    <a:gd name="T37" fmla="*/ 1004888 h 1778"/>
                    <a:gd name="T38" fmla="*/ 4057650 w 4716"/>
                    <a:gd name="T39" fmla="*/ 1198563 h 1778"/>
                    <a:gd name="T40" fmla="*/ 4152900 w 4716"/>
                    <a:gd name="T41" fmla="*/ 1392238 h 1778"/>
                    <a:gd name="T42" fmla="*/ 4191000 w 4716"/>
                    <a:gd name="T43" fmla="*/ 1565275 h 1778"/>
                    <a:gd name="T44" fmla="*/ 4552950 w 4716"/>
                    <a:gd name="T45" fmla="*/ 1739900 h 1778"/>
                    <a:gd name="T46" fmla="*/ 4743450 w 4716"/>
                    <a:gd name="T47" fmla="*/ 2049463 h 1778"/>
                    <a:gd name="T48" fmla="*/ 4819650 w 4716"/>
                    <a:gd name="T49" fmla="*/ 2165350 h 1778"/>
                    <a:gd name="T50" fmla="*/ 4933950 w 4716"/>
                    <a:gd name="T51" fmla="*/ 2243138 h 1778"/>
                    <a:gd name="T52" fmla="*/ 5048250 w 4716"/>
                    <a:gd name="T53" fmla="*/ 2338388 h 1778"/>
                    <a:gd name="T54" fmla="*/ 5181600 w 4716"/>
                    <a:gd name="T55" fmla="*/ 2513013 h 1778"/>
                    <a:gd name="T56" fmla="*/ 5334000 w 4716"/>
                    <a:gd name="T57" fmla="*/ 2628900 h 1778"/>
                    <a:gd name="T58" fmla="*/ 5524500 w 4716"/>
                    <a:gd name="T59" fmla="*/ 2784475 h 1778"/>
                    <a:gd name="T60" fmla="*/ 5791200 w 4716"/>
                    <a:gd name="T61" fmla="*/ 2822575 h 1778"/>
                    <a:gd name="T62" fmla="*/ 5905500 w 4716"/>
                    <a:gd name="T63" fmla="*/ 2803525 h 1778"/>
                    <a:gd name="T64" fmla="*/ 5854700 w 4716"/>
                    <a:gd name="T65" fmla="*/ 630238 h 1778"/>
                    <a:gd name="T66" fmla="*/ 6159500 w 4716"/>
                    <a:gd name="T67" fmla="*/ 700088 h 1778"/>
                    <a:gd name="T68" fmla="*/ 6419850 w 4716"/>
                    <a:gd name="T69" fmla="*/ 795338 h 1778"/>
                    <a:gd name="T70" fmla="*/ 6731000 w 4716"/>
                    <a:gd name="T71" fmla="*/ 884238 h 1778"/>
                    <a:gd name="T72" fmla="*/ 6858000 w 4716"/>
                    <a:gd name="T73" fmla="*/ 966788 h 1778"/>
                    <a:gd name="T74" fmla="*/ 6972300 w 4716"/>
                    <a:gd name="T75" fmla="*/ 1063625 h 1778"/>
                    <a:gd name="T76" fmla="*/ 7048500 w 4716"/>
                    <a:gd name="T77" fmla="*/ 1139825 h 1778"/>
                    <a:gd name="T78" fmla="*/ 7086600 w 4716"/>
                    <a:gd name="T79" fmla="*/ 1217613 h 1778"/>
                    <a:gd name="T80" fmla="*/ 7353300 w 4716"/>
                    <a:gd name="T81" fmla="*/ 1411288 h 1778"/>
                    <a:gd name="T82" fmla="*/ 7429500 w 4716"/>
                    <a:gd name="T83" fmla="*/ 1449388 h 1778"/>
                    <a:gd name="T84" fmla="*/ 7486650 w 4716"/>
                    <a:gd name="T85" fmla="*/ 1468438 h 17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716" h="1778">
                      <a:moveTo>
                        <a:pt x="0" y="487"/>
                      </a:moveTo>
                      <a:cubicBezTo>
                        <a:pt x="61" y="539"/>
                        <a:pt x="134" y="579"/>
                        <a:pt x="180" y="645"/>
                      </a:cubicBezTo>
                      <a:cubicBezTo>
                        <a:pt x="190" y="660"/>
                        <a:pt x="193" y="680"/>
                        <a:pt x="204" y="694"/>
                      </a:cubicBezTo>
                      <a:cubicBezTo>
                        <a:pt x="237" y="734"/>
                        <a:pt x="296" y="722"/>
                        <a:pt x="336" y="755"/>
                      </a:cubicBezTo>
                      <a:cubicBezTo>
                        <a:pt x="495" y="885"/>
                        <a:pt x="344" y="775"/>
                        <a:pt x="444" y="877"/>
                      </a:cubicBezTo>
                      <a:cubicBezTo>
                        <a:pt x="498" y="931"/>
                        <a:pt x="563" y="967"/>
                        <a:pt x="624" y="1011"/>
                      </a:cubicBezTo>
                      <a:cubicBezTo>
                        <a:pt x="638" y="1021"/>
                        <a:pt x="643" y="1043"/>
                        <a:pt x="660" y="1047"/>
                      </a:cubicBezTo>
                      <a:cubicBezTo>
                        <a:pt x="715" y="1060"/>
                        <a:pt x="772" y="1055"/>
                        <a:pt x="828" y="1059"/>
                      </a:cubicBezTo>
                      <a:cubicBezTo>
                        <a:pt x="848" y="1071"/>
                        <a:pt x="865" y="1090"/>
                        <a:pt x="888" y="1096"/>
                      </a:cubicBezTo>
                      <a:cubicBezTo>
                        <a:pt x="943" y="1110"/>
                        <a:pt x="1056" y="1120"/>
                        <a:pt x="1056" y="1120"/>
                      </a:cubicBezTo>
                      <a:cubicBezTo>
                        <a:pt x="1141" y="1149"/>
                        <a:pt x="1216" y="1195"/>
                        <a:pt x="1284" y="1254"/>
                      </a:cubicBezTo>
                      <a:cubicBezTo>
                        <a:pt x="1325" y="1290"/>
                        <a:pt x="1324" y="1305"/>
                        <a:pt x="1368" y="1327"/>
                      </a:cubicBezTo>
                      <a:cubicBezTo>
                        <a:pt x="1449" y="1369"/>
                        <a:pt x="1517" y="1376"/>
                        <a:pt x="1608" y="1376"/>
                      </a:cubicBezTo>
                      <a:lnTo>
                        <a:pt x="1608" y="0"/>
                      </a:lnTo>
                      <a:lnTo>
                        <a:pt x="1740" y="36"/>
                      </a:lnTo>
                      <a:cubicBezTo>
                        <a:pt x="1788" y="81"/>
                        <a:pt x="1825" y="143"/>
                        <a:pt x="1884" y="170"/>
                      </a:cubicBezTo>
                      <a:cubicBezTo>
                        <a:pt x="1973" y="211"/>
                        <a:pt x="2077" y="200"/>
                        <a:pt x="2172" y="219"/>
                      </a:cubicBezTo>
                      <a:cubicBezTo>
                        <a:pt x="2260" y="278"/>
                        <a:pt x="2355" y="346"/>
                        <a:pt x="2412" y="438"/>
                      </a:cubicBezTo>
                      <a:cubicBezTo>
                        <a:pt x="2448" y="496"/>
                        <a:pt x="2461" y="570"/>
                        <a:pt x="2484" y="633"/>
                      </a:cubicBezTo>
                      <a:cubicBezTo>
                        <a:pt x="2500" y="676"/>
                        <a:pt x="2532" y="718"/>
                        <a:pt x="2556" y="755"/>
                      </a:cubicBezTo>
                      <a:cubicBezTo>
                        <a:pt x="2581" y="792"/>
                        <a:pt x="2616" y="877"/>
                        <a:pt x="2616" y="877"/>
                      </a:cubicBezTo>
                      <a:cubicBezTo>
                        <a:pt x="2618" y="889"/>
                        <a:pt x="2636" y="982"/>
                        <a:pt x="2640" y="986"/>
                      </a:cubicBezTo>
                      <a:cubicBezTo>
                        <a:pt x="2702" y="1042"/>
                        <a:pt x="2800" y="1050"/>
                        <a:pt x="2868" y="1096"/>
                      </a:cubicBezTo>
                      <a:cubicBezTo>
                        <a:pt x="2904" y="1168"/>
                        <a:pt x="2919" y="1244"/>
                        <a:pt x="2988" y="1291"/>
                      </a:cubicBezTo>
                      <a:cubicBezTo>
                        <a:pt x="3004" y="1315"/>
                        <a:pt x="3020" y="1339"/>
                        <a:pt x="3036" y="1364"/>
                      </a:cubicBezTo>
                      <a:cubicBezTo>
                        <a:pt x="3052" y="1388"/>
                        <a:pt x="3085" y="1395"/>
                        <a:pt x="3108" y="1413"/>
                      </a:cubicBezTo>
                      <a:cubicBezTo>
                        <a:pt x="3133" y="1432"/>
                        <a:pt x="3159" y="1450"/>
                        <a:pt x="3180" y="1473"/>
                      </a:cubicBezTo>
                      <a:cubicBezTo>
                        <a:pt x="3211" y="1507"/>
                        <a:pt x="3236" y="1547"/>
                        <a:pt x="3264" y="1583"/>
                      </a:cubicBezTo>
                      <a:cubicBezTo>
                        <a:pt x="3296" y="1625"/>
                        <a:pt x="3325" y="1627"/>
                        <a:pt x="3360" y="1656"/>
                      </a:cubicBezTo>
                      <a:cubicBezTo>
                        <a:pt x="3399" y="1690"/>
                        <a:pt x="3435" y="1727"/>
                        <a:pt x="3480" y="1754"/>
                      </a:cubicBezTo>
                      <a:cubicBezTo>
                        <a:pt x="3519" y="1776"/>
                        <a:pt x="3638" y="1777"/>
                        <a:pt x="3648" y="1778"/>
                      </a:cubicBezTo>
                      <a:cubicBezTo>
                        <a:pt x="3712" y="1765"/>
                        <a:pt x="3688" y="1766"/>
                        <a:pt x="3720" y="1766"/>
                      </a:cubicBezTo>
                      <a:lnTo>
                        <a:pt x="3688" y="397"/>
                      </a:lnTo>
                      <a:cubicBezTo>
                        <a:pt x="3799" y="419"/>
                        <a:pt x="3744" y="421"/>
                        <a:pt x="3880" y="441"/>
                      </a:cubicBezTo>
                      <a:cubicBezTo>
                        <a:pt x="3960" y="453"/>
                        <a:pt x="3976" y="469"/>
                        <a:pt x="4044" y="501"/>
                      </a:cubicBezTo>
                      <a:cubicBezTo>
                        <a:pt x="4168" y="517"/>
                        <a:pt x="4088" y="513"/>
                        <a:pt x="4240" y="557"/>
                      </a:cubicBezTo>
                      <a:cubicBezTo>
                        <a:pt x="4286" y="571"/>
                        <a:pt x="4295" y="590"/>
                        <a:pt x="4320" y="609"/>
                      </a:cubicBezTo>
                      <a:cubicBezTo>
                        <a:pt x="4345" y="628"/>
                        <a:pt x="4372" y="652"/>
                        <a:pt x="4392" y="670"/>
                      </a:cubicBezTo>
                      <a:cubicBezTo>
                        <a:pt x="4407" y="687"/>
                        <a:pt x="4426" y="700"/>
                        <a:pt x="4440" y="718"/>
                      </a:cubicBezTo>
                      <a:cubicBezTo>
                        <a:pt x="4451" y="732"/>
                        <a:pt x="4453" y="753"/>
                        <a:pt x="4464" y="767"/>
                      </a:cubicBezTo>
                      <a:cubicBezTo>
                        <a:pt x="4492" y="800"/>
                        <a:pt x="4596" y="864"/>
                        <a:pt x="4632" y="889"/>
                      </a:cubicBezTo>
                      <a:cubicBezTo>
                        <a:pt x="4647" y="899"/>
                        <a:pt x="4664" y="906"/>
                        <a:pt x="4680" y="913"/>
                      </a:cubicBezTo>
                      <a:cubicBezTo>
                        <a:pt x="4692" y="918"/>
                        <a:pt x="4716" y="925"/>
                        <a:pt x="4716" y="925"/>
                      </a:cubicBezTo>
                    </a:path>
                  </a:pathLst>
                </a:cu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Freeform 6">
                  <a:extLst>
                    <a:ext uri="{FF2B5EF4-FFF2-40B4-BE49-F238E27FC236}">
                      <a16:creationId xmlns:a16="http://schemas.microsoft.com/office/drawing/2014/main" id="{9B5C859F-3E71-403A-89EF-9872DDEBAE3B}"/>
                    </a:ext>
                  </a:extLst>
                </p:cNvPr>
                <p:cNvSpPr>
                  <a:spLocks/>
                </p:cNvSpPr>
                <p:nvPr/>
              </p:nvSpPr>
              <p:spPr bwMode="auto">
                <a:xfrm>
                  <a:off x="6127988" y="3651681"/>
                  <a:ext cx="5204642" cy="1666208"/>
                </a:xfrm>
                <a:custGeom>
                  <a:avLst/>
                  <a:gdLst>
                    <a:gd name="T0" fmla="*/ 0 w 4716"/>
                    <a:gd name="T1" fmla="*/ 773113 h 1778"/>
                    <a:gd name="T2" fmla="*/ 285750 w 4716"/>
                    <a:gd name="T3" fmla="*/ 1023938 h 1778"/>
                    <a:gd name="T4" fmla="*/ 323850 w 4716"/>
                    <a:gd name="T5" fmla="*/ 1101725 h 1778"/>
                    <a:gd name="T6" fmla="*/ 533400 w 4716"/>
                    <a:gd name="T7" fmla="*/ 1198563 h 1778"/>
                    <a:gd name="T8" fmla="*/ 704850 w 4716"/>
                    <a:gd name="T9" fmla="*/ 1392238 h 1778"/>
                    <a:gd name="T10" fmla="*/ 990600 w 4716"/>
                    <a:gd name="T11" fmla="*/ 1604963 h 1778"/>
                    <a:gd name="T12" fmla="*/ 1047750 w 4716"/>
                    <a:gd name="T13" fmla="*/ 1662113 h 1778"/>
                    <a:gd name="T14" fmla="*/ 1314450 w 4716"/>
                    <a:gd name="T15" fmla="*/ 1681163 h 1778"/>
                    <a:gd name="T16" fmla="*/ 1409700 w 4716"/>
                    <a:gd name="T17" fmla="*/ 1739900 h 1778"/>
                    <a:gd name="T18" fmla="*/ 1676400 w 4716"/>
                    <a:gd name="T19" fmla="*/ 1778000 h 1778"/>
                    <a:gd name="T20" fmla="*/ 2038350 w 4716"/>
                    <a:gd name="T21" fmla="*/ 1990725 h 1778"/>
                    <a:gd name="T22" fmla="*/ 2171700 w 4716"/>
                    <a:gd name="T23" fmla="*/ 2106613 h 1778"/>
                    <a:gd name="T24" fmla="*/ 2552700 w 4716"/>
                    <a:gd name="T25" fmla="*/ 2184400 h 1778"/>
                    <a:gd name="T26" fmla="*/ 2552700 w 4716"/>
                    <a:gd name="T27" fmla="*/ 0 h 1778"/>
                    <a:gd name="T28" fmla="*/ 2762250 w 4716"/>
                    <a:gd name="T29" fmla="*/ 57150 h 1778"/>
                    <a:gd name="T30" fmla="*/ 2990850 w 4716"/>
                    <a:gd name="T31" fmla="*/ 269875 h 1778"/>
                    <a:gd name="T32" fmla="*/ 3448050 w 4716"/>
                    <a:gd name="T33" fmla="*/ 347663 h 1778"/>
                    <a:gd name="T34" fmla="*/ 3829050 w 4716"/>
                    <a:gd name="T35" fmla="*/ 695325 h 1778"/>
                    <a:gd name="T36" fmla="*/ 3943350 w 4716"/>
                    <a:gd name="T37" fmla="*/ 1004888 h 1778"/>
                    <a:gd name="T38" fmla="*/ 4057650 w 4716"/>
                    <a:gd name="T39" fmla="*/ 1198563 h 1778"/>
                    <a:gd name="T40" fmla="*/ 4152900 w 4716"/>
                    <a:gd name="T41" fmla="*/ 1392238 h 1778"/>
                    <a:gd name="T42" fmla="*/ 4191000 w 4716"/>
                    <a:gd name="T43" fmla="*/ 1565275 h 1778"/>
                    <a:gd name="T44" fmla="*/ 4552950 w 4716"/>
                    <a:gd name="T45" fmla="*/ 1739900 h 1778"/>
                    <a:gd name="T46" fmla="*/ 4743450 w 4716"/>
                    <a:gd name="T47" fmla="*/ 2049463 h 1778"/>
                    <a:gd name="T48" fmla="*/ 4819650 w 4716"/>
                    <a:gd name="T49" fmla="*/ 2165350 h 1778"/>
                    <a:gd name="T50" fmla="*/ 4933950 w 4716"/>
                    <a:gd name="T51" fmla="*/ 2243138 h 1778"/>
                    <a:gd name="T52" fmla="*/ 5048250 w 4716"/>
                    <a:gd name="T53" fmla="*/ 2338388 h 1778"/>
                    <a:gd name="T54" fmla="*/ 5181600 w 4716"/>
                    <a:gd name="T55" fmla="*/ 2513013 h 1778"/>
                    <a:gd name="T56" fmla="*/ 5334000 w 4716"/>
                    <a:gd name="T57" fmla="*/ 2628900 h 1778"/>
                    <a:gd name="T58" fmla="*/ 5524500 w 4716"/>
                    <a:gd name="T59" fmla="*/ 2784475 h 1778"/>
                    <a:gd name="T60" fmla="*/ 5791200 w 4716"/>
                    <a:gd name="T61" fmla="*/ 2822575 h 1778"/>
                    <a:gd name="T62" fmla="*/ 5905500 w 4716"/>
                    <a:gd name="T63" fmla="*/ 2803525 h 1778"/>
                    <a:gd name="T64" fmla="*/ 5854700 w 4716"/>
                    <a:gd name="T65" fmla="*/ 630238 h 1778"/>
                    <a:gd name="T66" fmla="*/ 6159500 w 4716"/>
                    <a:gd name="T67" fmla="*/ 700088 h 1778"/>
                    <a:gd name="T68" fmla="*/ 6419850 w 4716"/>
                    <a:gd name="T69" fmla="*/ 795338 h 1778"/>
                    <a:gd name="T70" fmla="*/ 6731000 w 4716"/>
                    <a:gd name="T71" fmla="*/ 884238 h 1778"/>
                    <a:gd name="T72" fmla="*/ 6858000 w 4716"/>
                    <a:gd name="T73" fmla="*/ 966788 h 1778"/>
                    <a:gd name="T74" fmla="*/ 6972300 w 4716"/>
                    <a:gd name="T75" fmla="*/ 1063625 h 1778"/>
                    <a:gd name="T76" fmla="*/ 7048500 w 4716"/>
                    <a:gd name="T77" fmla="*/ 1139825 h 1778"/>
                    <a:gd name="T78" fmla="*/ 7086600 w 4716"/>
                    <a:gd name="T79" fmla="*/ 1217613 h 1778"/>
                    <a:gd name="T80" fmla="*/ 7353300 w 4716"/>
                    <a:gd name="T81" fmla="*/ 1411288 h 1778"/>
                    <a:gd name="T82" fmla="*/ 7429500 w 4716"/>
                    <a:gd name="T83" fmla="*/ 1449388 h 1778"/>
                    <a:gd name="T84" fmla="*/ 7486650 w 4716"/>
                    <a:gd name="T85" fmla="*/ 1468438 h 17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716" h="1778">
                      <a:moveTo>
                        <a:pt x="0" y="487"/>
                      </a:moveTo>
                      <a:cubicBezTo>
                        <a:pt x="61" y="539"/>
                        <a:pt x="134" y="579"/>
                        <a:pt x="180" y="645"/>
                      </a:cubicBezTo>
                      <a:cubicBezTo>
                        <a:pt x="190" y="660"/>
                        <a:pt x="193" y="680"/>
                        <a:pt x="204" y="694"/>
                      </a:cubicBezTo>
                      <a:cubicBezTo>
                        <a:pt x="237" y="734"/>
                        <a:pt x="296" y="722"/>
                        <a:pt x="336" y="755"/>
                      </a:cubicBezTo>
                      <a:cubicBezTo>
                        <a:pt x="495" y="885"/>
                        <a:pt x="344" y="775"/>
                        <a:pt x="444" y="877"/>
                      </a:cubicBezTo>
                      <a:cubicBezTo>
                        <a:pt x="498" y="931"/>
                        <a:pt x="563" y="967"/>
                        <a:pt x="624" y="1011"/>
                      </a:cubicBezTo>
                      <a:cubicBezTo>
                        <a:pt x="638" y="1021"/>
                        <a:pt x="643" y="1043"/>
                        <a:pt x="660" y="1047"/>
                      </a:cubicBezTo>
                      <a:cubicBezTo>
                        <a:pt x="715" y="1060"/>
                        <a:pt x="772" y="1055"/>
                        <a:pt x="828" y="1059"/>
                      </a:cubicBezTo>
                      <a:cubicBezTo>
                        <a:pt x="848" y="1071"/>
                        <a:pt x="865" y="1090"/>
                        <a:pt x="888" y="1096"/>
                      </a:cubicBezTo>
                      <a:cubicBezTo>
                        <a:pt x="943" y="1110"/>
                        <a:pt x="1056" y="1120"/>
                        <a:pt x="1056" y="1120"/>
                      </a:cubicBezTo>
                      <a:cubicBezTo>
                        <a:pt x="1141" y="1149"/>
                        <a:pt x="1216" y="1195"/>
                        <a:pt x="1284" y="1254"/>
                      </a:cubicBezTo>
                      <a:cubicBezTo>
                        <a:pt x="1325" y="1290"/>
                        <a:pt x="1324" y="1305"/>
                        <a:pt x="1368" y="1327"/>
                      </a:cubicBezTo>
                      <a:cubicBezTo>
                        <a:pt x="1449" y="1369"/>
                        <a:pt x="1517" y="1376"/>
                        <a:pt x="1608" y="1376"/>
                      </a:cubicBezTo>
                      <a:lnTo>
                        <a:pt x="1608" y="0"/>
                      </a:lnTo>
                      <a:lnTo>
                        <a:pt x="1740" y="36"/>
                      </a:lnTo>
                      <a:cubicBezTo>
                        <a:pt x="1788" y="81"/>
                        <a:pt x="1825" y="143"/>
                        <a:pt x="1884" y="170"/>
                      </a:cubicBezTo>
                      <a:cubicBezTo>
                        <a:pt x="1973" y="211"/>
                        <a:pt x="2077" y="200"/>
                        <a:pt x="2172" y="219"/>
                      </a:cubicBezTo>
                      <a:cubicBezTo>
                        <a:pt x="2260" y="278"/>
                        <a:pt x="2355" y="346"/>
                        <a:pt x="2412" y="438"/>
                      </a:cubicBezTo>
                      <a:cubicBezTo>
                        <a:pt x="2448" y="496"/>
                        <a:pt x="2461" y="570"/>
                        <a:pt x="2484" y="633"/>
                      </a:cubicBezTo>
                      <a:cubicBezTo>
                        <a:pt x="2500" y="676"/>
                        <a:pt x="2532" y="718"/>
                        <a:pt x="2556" y="755"/>
                      </a:cubicBezTo>
                      <a:cubicBezTo>
                        <a:pt x="2581" y="792"/>
                        <a:pt x="2616" y="877"/>
                        <a:pt x="2616" y="877"/>
                      </a:cubicBezTo>
                      <a:cubicBezTo>
                        <a:pt x="2618" y="889"/>
                        <a:pt x="2636" y="982"/>
                        <a:pt x="2640" y="986"/>
                      </a:cubicBezTo>
                      <a:cubicBezTo>
                        <a:pt x="2702" y="1042"/>
                        <a:pt x="2800" y="1050"/>
                        <a:pt x="2868" y="1096"/>
                      </a:cubicBezTo>
                      <a:cubicBezTo>
                        <a:pt x="2904" y="1168"/>
                        <a:pt x="2919" y="1244"/>
                        <a:pt x="2988" y="1291"/>
                      </a:cubicBezTo>
                      <a:cubicBezTo>
                        <a:pt x="3004" y="1315"/>
                        <a:pt x="3020" y="1339"/>
                        <a:pt x="3036" y="1364"/>
                      </a:cubicBezTo>
                      <a:cubicBezTo>
                        <a:pt x="3052" y="1388"/>
                        <a:pt x="3085" y="1395"/>
                        <a:pt x="3108" y="1413"/>
                      </a:cubicBezTo>
                      <a:cubicBezTo>
                        <a:pt x="3133" y="1432"/>
                        <a:pt x="3159" y="1450"/>
                        <a:pt x="3180" y="1473"/>
                      </a:cubicBezTo>
                      <a:cubicBezTo>
                        <a:pt x="3211" y="1507"/>
                        <a:pt x="3236" y="1547"/>
                        <a:pt x="3264" y="1583"/>
                      </a:cubicBezTo>
                      <a:cubicBezTo>
                        <a:pt x="3296" y="1625"/>
                        <a:pt x="3325" y="1627"/>
                        <a:pt x="3360" y="1656"/>
                      </a:cubicBezTo>
                      <a:cubicBezTo>
                        <a:pt x="3399" y="1690"/>
                        <a:pt x="3435" y="1727"/>
                        <a:pt x="3480" y="1754"/>
                      </a:cubicBezTo>
                      <a:cubicBezTo>
                        <a:pt x="3519" y="1776"/>
                        <a:pt x="3638" y="1777"/>
                        <a:pt x="3648" y="1778"/>
                      </a:cubicBezTo>
                      <a:cubicBezTo>
                        <a:pt x="3712" y="1765"/>
                        <a:pt x="3688" y="1766"/>
                        <a:pt x="3720" y="1766"/>
                      </a:cubicBezTo>
                      <a:lnTo>
                        <a:pt x="3688" y="397"/>
                      </a:lnTo>
                      <a:cubicBezTo>
                        <a:pt x="3799" y="419"/>
                        <a:pt x="3744" y="421"/>
                        <a:pt x="3880" y="441"/>
                      </a:cubicBezTo>
                      <a:cubicBezTo>
                        <a:pt x="3960" y="453"/>
                        <a:pt x="3976" y="469"/>
                        <a:pt x="4044" y="501"/>
                      </a:cubicBezTo>
                      <a:cubicBezTo>
                        <a:pt x="4168" y="517"/>
                        <a:pt x="4088" y="513"/>
                        <a:pt x="4240" y="557"/>
                      </a:cubicBezTo>
                      <a:cubicBezTo>
                        <a:pt x="4286" y="571"/>
                        <a:pt x="4295" y="590"/>
                        <a:pt x="4320" y="609"/>
                      </a:cubicBezTo>
                      <a:cubicBezTo>
                        <a:pt x="4345" y="628"/>
                        <a:pt x="4372" y="652"/>
                        <a:pt x="4392" y="670"/>
                      </a:cubicBezTo>
                      <a:cubicBezTo>
                        <a:pt x="4407" y="687"/>
                        <a:pt x="4426" y="700"/>
                        <a:pt x="4440" y="718"/>
                      </a:cubicBezTo>
                      <a:cubicBezTo>
                        <a:pt x="4451" y="732"/>
                        <a:pt x="4453" y="753"/>
                        <a:pt x="4464" y="767"/>
                      </a:cubicBezTo>
                      <a:cubicBezTo>
                        <a:pt x="4492" y="800"/>
                        <a:pt x="4596" y="864"/>
                        <a:pt x="4632" y="889"/>
                      </a:cubicBezTo>
                      <a:cubicBezTo>
                        <a:pt x="4647" y="899"/>
                        <a:pt x="4664" y="906"/>
                        <a:pt x="4680" y="913"/>
                      </a:cubicBezTo>
                      <a:cubicBezTo>
                        <a:pt x="4692" y="918"/>
                        <a:pt x="4716" y="925"/>
                        <a:pt x="4716" y="925"/>
                      </a:cubicBezTo>
                    </a:path>
                  </a:pathLst>
                </a:cu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cxnSp>
          <p:nvCxnSpPr>
            <p:cNvPr id="70" name="Straight Connector 69">
              <a:extLst>
                <a:ext uri="{FF2B5EF4-FFF2-40B4-BE49-F238E27FC236}">
                  <a16:creationId xmlns:a16="http://schemas.microsoft.com/office/drawing/2014/main" id="{57618222-40BC-42A3-95C2-61A500A75073}"/>
                </a:ext>
              </a:extLst>
            </p:cNvPr>
            <p:cNvCxnSpPr/>
            <p:nvPr/>
          </p:nvCxnSpPr>
          <p:spPr bwMode="auto">
            <a:xfrm>
              <a:off x="908050" y="5321300"/>
              <a:ext cx="10642600" cy="0"/>
            </a:xfrm>
            <a:prstGeom prst="line">
              <a:avLst/>
            </a:prstGeom>
            <a:grpFill/>
            <a:ln w="28575" cap="flat" cmpd="sng" algn="ctr">
              <a:solidFill>
                <a:schemeClr val="tx1"/>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A0435712-9BB0-4E19-BC36-31AB2AB9C286}"/>
                </a:ext>
              </a:extLst>
            </p:cNvPr>
            <p:cNvCxnSpPr/>
            <p:nvPr/>
          </p:nvCxnSpPr>
          <p:spPr bwMode="auto">
            <a:xfrm>
              <a:off x="927100" y="4241800"/>
              <a:ext cx="10642600" cy="0"/>
            </a:xfrm>
            <a:prstGeom prst="line">
              <a:avLst/>
            </a:prstGeom>
            <a:grpFill/>
            <a:ln w="2857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D2255273-4648-4228-95AF-45704DFEF136}"/>
                    </a:ext>
                  </a:extLst>
                </p:cNvPr>
                <p:cNvSpPr txBox="1"/>
                <p:nvPr/>
              </p:nvSpPr>
              <p:spPr>
                <a:xfrm>
                  <a:off x="311873" y="4743806"/>
                  <a:ext cx="484813" cy="584776"/>
                </a:xfrm>
                <a:prstGeom prst="rect">
                  <a:avLst/>
                </a:prstGeom>
                <a:grp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𝑠</m:t>
                        </m:r>
                      </m:oMath>
                    </m:oMathPara>
                  </a14:m>
                  <a:endParaRPr lang="en-US" sz="3200" i="0" dirty="0"/>
                </a:p>
              </p:txBody>
            </p:sp>
          </mc:Choice>
          <mc:Fallback xmlns="">
            <p:sp>
              <p:nvSpPr>
                <p:cNvPr id="72" name="TextBox 71">
                  <a:extLst>
                    <a:ext uri="{FF2B5EF4-FFF2-40B4-BE49-F238E27FC236}">
                      <a16:creationId xmlns:a16="http://schemas.microsoft.com/office/drawing/2014/main" id="{D2255273-4648-4228-95AF-45704DFEF136}"/>
                    </a:ext>
                  </a:extLst>
                </p:cNvPr>
                <p:cNvSpPr txBox="1">
                  <a:spLocks noRot="1" noChangeAspect="1" noMove="1" noResize="1" noEditPoints="1" noAdjustHandles="1" noChangeArrowheads="1" noChangeShapeType="1" noTextEdit="1"/>
                </p:cNvSpPr>
                <p:nvPr/>
              </p:nvSpPr>
              <p:spPr>
                <a:xfrm>
                  <a:off x="311873" y="4743806"/>
                  <a:ext cx="484813" cy="584776"/>
                </a:xfrm>
                <a:prstGeom prst="rect">
                  <a:avLst/>
                </a:prstGeom>
                <a:blipFill>
                  <a:blip r:embed="rId13"/>
                  <a:stretch>
                    <a:fillRect r="-54545" b="-690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3A7861C3-2976-482D-B6B0-D38F01877122}"/>
                    </a:ext>
                  </a:extLst>
                </p:cNvPr>
                <p:cNvSpPr txBox="1"/>
                <p:nvPr/>
              </p:nvSpPr>
              <p:spPr>
                <a:xfrm>
                  <a:off x="188973" y="3608817"/>
                  <a:ext cx="552779" cy="646330"/>
                </a:xfrm>
                <a:prstGeom prst="rect">
                  <a:avLst/>
                </a:prstGeom>
                <a:grp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𝑆</m:t>
                        </m:r>
                      </m:oMath>
                    </m:oMathPara>
                  </a14:m>
                  <a:endParaRPr lang="en-US" sz="3600" i="0" dirty="0"/>
                </a:p>
              </p:txBody>
            </p:sp>
          </mc:Choice>
          <mc:Fallback xmlns="">
            <p:sp>
              <p:nvSpPr>
                <p:cNvPr id="73" name="TextBox 72">
                  <a:extLst>
                    <a:ext uri="{FF2B5EF4-FFF2-40B4-BE49-F238E27FC236}">
                      <a16:creationId xmlns:a16="http://schemas.microsoft.com/office/drawing/2014/main" id="{3A7861C3-2976-482D-B6B0-D38F01877122}"/>
                    </a:ext>
                  </a:extLst>
                </p:cNvPr>
                <p:cNvSpPr txBox="1">
                  <a:spLocks noRot="1" noChangeAspect="1" noMove="1" noResize="1" noEditPoints="1" noAdjustHandles="1" noChangeArrowheads="1" noChangeShapeType="1" noTextEdit="1"/>
                </p:cNvSpPr>
                <p:nvPr/>
              </p:nvSpPr>
              <p:spPr>
                <a:xfrm>
                  <a:off x="188973" y="3608817"/>
                  <a:ext cx="552779" cy="646330"/>
                </a:xfrm>
                <a:prstGeom prst="rect">
                  <a:avLst/>
                </a:prstGeom>
                <a:blipFill>
                  <a:blip r:embed="rId14"/>
                  <a:stretch>
                    <a:fillRect r="-54000" b="-73913"/>
                  </a:stretch>
                </a:blipFill>
              </p:spPr>
              <p:txBody>
                <a:bodyPr/>
                <a:lstStyle/>
                <a:p>
                  <a:r>
                    <a:rPr lang="en-US">
                      <a:noFill/>
                    </a:rPr>
                    <a:t> </a:t>
                  </a:r>
                </a:p>
              </p:txBody>
            </p:sp>
          </mc:Fallback>
        </mc:AlternateContent>
      </p:grpSp>
      <p:sp>
        <p:nvSpPr>
          <p:cNvPr id="37" name="Slide Number Placeholder 5">
            <a:extLst>
              <a:ext uri="{FF2B5EF4-FFF2-40B4-BE49-F238E27FC236}">
                <a16:creationId xmlns:a16="http://schemas.microsoft.com/office/drawing/2014/main" id="{5AA078DC-F320-48A8-9B6C-22594B22F252}"/>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dirty="0"/>
              <a:t>Slide </a:t>
            </a:r>
            <a:fld id="{CA1BF554-DF22-475E-92F9-B7E92000597D}" type="slidenum">
              <a:rPr lang="en-US" smtClean="0"/>
              <a:pPr>
                <a:defRPr/>
              </a:pPr>
              <a:t>161</a:t>
            </a:fld>
            <a:endParaRPr lang="en-US" dirty="0"/>
          </a:p>
        </p:txBody>
      </p:sp>
      <p:cxnSp>
        <p:nvCxnSpPr>
          <p:cNvPr id="40" name="Straight Arrow Connector 39">
            <a:extLst>
              <a:ext uri="{FF2B5EF4-FFF2-40B4-BE49-F238E27FC236}">
                <a16:creationId xmlns:a16="http://schemas.microsoft.com/office/drawing/2014/main" id="{789A60AC-2D8E-48BE-8404-16B1E4A87BED}"/>
              </a:ext>
            </a:extLst>
          </p:cNvPr>
          <p:cNvCxnSpPr/>
          <p:nvPr/>
        </p:nvCxnSpPr>
        <p:spPr bwMode="auto">
          <a:xfrm flipV="1">
            <a:off x="683986" y="2472872"/>
            <a:ext cx="1814" cy="2735216"/>
          </a:xfrm>
          <a:prstGeom prst="straightConnector1">
            <a:avLst/>
          </a:prstGeom>
          <a:noFill/>
          <a:ln w="28575" cap="flat" cmpd="sng" algn="ctr">
            <a:solidFill>
              <a:schemeClr val="tx1"/>
            </a:solidFill>
            <a:prstDash val="solid"/>
            <a:round/>
            <a:headEnd type="none" w="med" len="med"/>
            <a:tailEnd type="arrow" w="med" len="med"/>
          </a:ln>
          <a:effectLst/>
        </p:spPr>
      </p:cxnSp>
    </p:spTree>
    <p:extLst>
      <p:ext uri="{BB962C8B-B14F-4D97-AF65-F5344CB8AC3E}">
        <p14:creationId xmlns:p14="http://schemas.microsoft.com/office/powerpoint/2010/main" val="371599915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Supply chain mgmt. for Pratt &amp; Whitney</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685800" y="1143000"/>
                <a:ext cx="7988300" cy="2659743"/>
              </a:xfrm>
            </p:spPr>
            <p:txBody>
              <a:bodyPr/>
              <a:lstStyle/>
              <a:p>
                <a:r>
                  <a:rPr lang="en-US" dirty="0"/>
                  <a:t>We simulate our </a:t>
                </a:r>
                <a14:m>
                  <m:oMath xmlns:m="http://schemas.openxmlformats.org/officeDocument/2006/math">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𝜃</m:t>
                        </m:r>
                      </m:e>
                      <m:sup>
                        <m:r>
                          <a:rPr lang="en-US" i="1">
                            <a:latin typeface="Cambria Math" panose="02040503050406030204" pitchFamily="18" charset="0"/>
                          </a:rPr>
                          <m:t>𝑠</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𝜃</m:t>
                        </m:r>
                      </m:e>
                      <m:sup>
                        <m:r>
                          <a:rPr lang="en-US" i="1">
                            <a:latin typeface="Cambria Math" panose="02040503050406030204" pitchFamily="18" charset="0"/>
                          </a:rPr>
                          <m:t>𝑆</m:t>
                        </m:r>
                      </m:sup>
                    </m:sSup>
                    <m:r>
                      <a:rPr lang="en-US" i="1">
                        <a:latin typeface="Cambria Math" panose="02040503050406030204" pitchFamily="18" charset="0"/>
                      </a:rPr>
                      <m:t>)</m:t>
                    </m:r>
                  </m:oMath>
                </a14:m>
                <a:r>
                  <a:rPr lang="en-US" dirty="0"/>
                  <a:t> policy for each decision now.</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685800" y="1143000"/>
                <a:ext cx="7988300" cy="2659743"/>
              </a:xfrm>
              <a:blipFill>
                <a:blip r:embed="rId4"/>
                <a:stretch>
                  <a:fillRect t="-2294"/>
                </a:stretch>
              </a:blipFill>
            </p:spPr>
            <p:txBody>
              <a:bodyPr/>
              <a:lstStyle/>
              <a:p>
                <a:r>
                  <a:rPr lang="en-US">
                    <a:noFill/>
                  </a:rPr>
                  <a:t> </a:t>
                </a:r>
              </a:p>
            </p:txBody>
          </p:sp>
        </mc:Fallback>
      </mc:AlternateContent>
      <p:cxnSp>
        <p:nvCxnSpPr>
          <p:cNvPr id="5" name="Straight Arrow Connector 4"/>
          <p:cNvCxnSpPr/>
          <p:nvPr/>
        </p:nvCxnSpPr>
        <p:spPr bwMode="auto">
          <a:xfrm>
            <a:off x="683986" y="5368471"/>
            <a:ext cx="7823200" cy="0"/>
          </a:xfrm>
          <a:prstGeom prst="straightConnector1">
            <a:avLst/>
          </a:prstGeom>
          <a:noFill/>
          <a:ln w="57150" cap="flat" cmpd="sng" algn="ctr">
            <a:solidFill>
              <a:schemeClr val="tx1"/>
            </a:solidFill>
            <a:prstDash val="solid"/>
            <a:round/>
            <a:headEnd type="none" w="med" len="med"/>
            <a:tailEnd type="arrow"/>
          </a:ln>
          <a:effectLst/>
        </p:spPr>
      </p:cxnSp>
      <p:cxnSp>
        <p:nvCxnSpPr>
          <p:cNvPr id="9" name="Straight Connector 8"/>
          <p:cNvCxnSpPr/>
          <p:nvPr/>
        </p:nvCxnSpPr>
        <p:spPr bwMode="auto">
          <a:xfrm>
            <a:off x="2106390" y="522332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691278" y="52305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3521508" y="5216074"/>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4935596" y="5218549"/>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6350714" y="5211295"/>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7760430" y="52080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30" name="Straight Arrow Connector 29"/>
          <p:cNvCxnSpPr/>
          <p:nvPr/>
        </p:nvCxnSpPr>
        <p:spPr bwMode="auto">
          <a:xfrm flipV="1">
            <a:off x="6912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3" name="Straight Arrow Connector 32"/>
          <p:cNvCxnSpPr/>
          <p:nvPr/>
        </p:nvCxnSpPr>
        <p:spPr bwMode="auto">
          <a:xfrm flipV="1">
            <a:off x="21136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4" name="Straight Arrow Connector 33"/>
          <p:cNvCxnSpPr/>
          <p:nvPr/>
        </p:nvCxnSpPr>
        <p:spPr bwMode="auto">
          <a:xfrm flipV="1">
            <a:off x="35233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flipV="1">
            <a:off x="4958478" y="2984500"/>
            <a:ext cx="4071222" cy="2376718"/>
          </a:xfrm>
          <a:prstGeom prst="straightConnector1">
            <a:avLst/>
          </a:prstGeom>
          <a:noFill/>
          <a:ln w="28575" cap="flat" cmpd="sng" algn="ctr">
            <a:solidFill>
              <a:schemeClr val="tx1"/>
            </a:solidFill>
            <a:prstDash val="solid"/>
            <a:round/>
            <a:headEnd type="none" w="med" len="med"/>
            <a:tailEnd type="arrow"/>
          </a:ln>
          <a:effectLst/>
        </p:spPr>
      </p:cxnSp>
      <p:sp>
        <p:nvSpPr>
          <p:cNvPr id="36" name="TextBox 35"/>
          <p:cNvSpPr txBox="1"/>
          <p:nvPr/>
        </p:nvSpPr>
        <p:spPr>
          <a:xfrm>
            <a:off x="7260205" y="3949700"/>
            <a:ext cx="1210588" cy="584775"/>
          </a:xfrm>
          <a:prstGeom prst="rect">
            <a:avLst/>
          </a:prstGeom>
          <a:noFill/>
        </p:spPr>
        <p:txBody>
          <a:bodyPr wrap="none" rtlCol="0">
            <a:spAutoFit/>
          </a:bodyPr>
          <a:lstStyle/>
          <a:p>
            <a:r>
              <a:rPr lang="en-US" sz="3200" i="0" dirty="0"/>
              <a:t>.  .  .  .</a:t>
            </a:r>
          </a:p>
        </p:txBody>
      </p:sp>
      <p:cxnSp>
        <p:nvCxnSpPr>
          <p:cNvPr id="38" name="Straight Arrow Connector 37"/>
          <p:cNvCxnSpPr/>
          <p:nvPr/>
        </p:nvCxnSpPr>
        <p:spPr bwMode="auto">
          <a:xfrm>
            <a:off x="2106390" y="4534475"/>
            <a:ext cx="0" cy="818756"/>
          </a:xfrm>
          <a:prstGeom prst="straightConnector1">
            <a:avLst/>
          </a:prstGeom>
          <a:noFill/>
          <a:ln w="28575" cap="flat" cmpd="sng" algn="ctr">
            <a:solidFill>
              <a:schemeClr val="tx1"/>
            </a:solidFill>
            <a:prstDash val="dash"/>
            <a:round/>
            <a:headEnd type="none" w="med" len="med"/>
            <a:tailEnd type="arrow"/>
          </a:ln>
          <a:effectLst/>
        </p:spPr>
      </p:cxnSp>
      <p:cxnSp>
        <p:nvCxnSpPr>
          <p:cNvPr id="45" name="Straight Arrow Connector 44"/>
          <p:cNvCxnSpPr>
            <a:endCxn id="3" idx="1"/>
          </p:cNvCxnSpPr>
          <p:nvPr/>
        </p:nvCxnSpPr>
        <p:spPr bwMode="auto">
          <a:xfrm flipV="1">
            <a:off x="683986" y="2472872"/>
            <a:ext cx="1814" cy="2735216"/>
          </a:xfrm>
          <a:prstGeom prst="straightConnector1">
            <a:avLst/>
          </a:prstGeom>
          <a:noFill/>
          <a:ln w="28575" cap="flat" cmpd="sng" algn="ctr">
            <a:solidFill>
              <a:schemeClr val="tx1"/>
            </a:solidFill>
            <a:prstDash val="solid"/>
            <a:round/>
            <a:headEnd type="none" w="med" len="med"/>
            <a:tailEnd type="arrow" w="med" len="med"/>
          </a:ln>
          <a:effectLst/>
        </p:spPr>
      </p:cxnSp>
      <p:graphicFrame>
        <p:nvGraphicFramePr>
          <p:cNvPr id="47" name="Object 46"/>
          <p:cNvGraphicFramePr>
            <a:graphicFrameLocks noChangeAspect="1"/>
          </p:cNvGraphicFramePr>
          <p:nvPr>
            <p:extLst/>
          </p:nvPr>
        </p:nvGraphicFramePr>
        <p:xfrm>
          <a:off x="591483" y="5588747"/>
          <a:ext cx="199589" cy="342153"/>
        </p:xfrm>
        <a:graphic>
          <a:graphicData uri="http://schemas.openxmlformats.org/presentationml/2006/ole">
            <mc:AlternateContent xmlns:mc="http://schemas.openxmlformats.org/markup-compatibility/2006">
              <mc:Choice xmlns:v="urn:schemas-microsoft-com:vml" Requires="v">
                <p:oleObj spid="_x0000_s2551894" name="Equation" r:id="rId5" imgW="88560" imgH="152280" progId="Equation.DSMT4">
                  <p:embed/>
                </p:oleObj>
              </mc:Choice>
              <mc:Fallback>
                <p:oleObj name="Equation" r:id="rId5" imgW="88560" imgH="152280" progId="Equation.DSMT4">
                  <p:embed/>
                  <p:pic>
                    <p:nvPicPr>
                      <p:cNvPr id="47" name="Object 46"/>
                      <p:cNvPicPr/>
                      <p:nvPr/>
                    </p:nvPicPr>
                    <p:blipFill>
                      <a:blip r:embed="rId6"/>
                      <a:stretch>
                        <a:fillRect/>
                      </a:stretch>
                    </p:blipFill>
                    <p:spPr>
                      <a:xfrm>
                        <a:off x="591483" y="5588747"/>
                        <a:ext cx="199589" cy="342153"/>
                      </a:xfrm>
                      <a:prstGeom prst="rect">
                        <a:avLst/>
                      </a:prstGeom>
                    </p:spPr>
                  </p:pic>
                </p:oleObj>
              </mc:Fallback>
            </mc:AlternateContent>
          </a:graphicData>
        </a:graphic>
      </p:graphicFrame>
      <p:graphicFrame>
        <p:nvGraphicFramePr>
          <p:cNvPr id="48" name="Object 47"/>
          <p:cNvGraphicFramePr>
            <a:graphicFrameLocks noChangeAspect="1"/>
          </p:cNvGraphicFramePr>
          <p:nvPr>
            <p:extLst/>
          </p:nvPr>
        </p:nvGraphicFramePr>
        <p:xfrm>
          <a:off x="1789113" y="5545965"/>
          <a:ext cx="625072" cy="400810"/>
        </p:xfrm>
        <a:graphic>
          <a:graphicData uri="http://schemas.openxmlformats.org/presentationml/2006/ole">
            <mc:AlternateContent xmlns:mc="http://schemas.openxmlformats.org/markup-compatibility/2006">
              <mc:Choice xmlns:v="urn:schemas-microsoft-com:vml" Requires="v">
                <p:oleObj spid="_x0000_s2551895" name="Equation" r:id="rId7" imgW="279360" imgH="177480" progId="Equation.DSMT4">
                  <p:embed/>
                </p:oleObj>
              </mc:Choice>
              <mc:Fallback>
                <p:oleObj name="Equation" r:id="rId7" imgW="279360" imgH="177480" progId="Equation.DSMT4">
                  <p:embed/>
                  <p:pic>
                    <p:nvPicPr>
                      <p:cNvPr id="48" name="Object 47"/>
                      <p:cNvPicPr>
                        <a:picLocks noChangeAspect="1" noChangeArrowheads="1"/>
                      </p:cNvPicPr>
                      <p:nvPr/>
                    </p:nvPicPr>
                    <p:blipFill>
                      <a:blip r:embed="rId8"/>
                      <a:srcRect/>
                      <a:stretch>
                        <a:fillRect/>
                      </a:stretch>
                    </p:blipFill>
                    <p:spPr bwMode="auto">
                      <a:xfrm>
                        <a:off x="1789113" y="5545965"/>
                        <a:ext cx="625072" cy="400810"/>
                      </a:xfrm>
                      <a:prstGeom prst="rect">
                        <a:avLst/>
                      </a:prstGeom>
                      <a:noFill/>
                      <a:ln>
                        <a:noFill/>
                      </a:ln>
                    </p:spPr>
                  </p:pic>
                </p:oleObj>
              </mc:Fallback>
            </mc:AlternateContent>
          </a:graphicData>
        </a:graphic>
      </p:graphicFrame>
      <p:graphicFrame>
        <p:nvGraphicFramePr>
          <p:cNvPr id="49" name="Object 48"/>
          <p:cNvGraphicFramePr>
            <a:graphicFrameLocks noChangeAspect="1"/>
          </p:cNvGraphicFramePr>
          <p:nvPr>
            <p:extLst/>
          </p:nvPr>
        </p:nvGraphicFramePr>
        <p:xfrm>
          <a:off x="3182938" y="5546725"/>
          <a:ext cx="682625" cy="400050"/>
        </p:xfrm>
        <a:graphic>
          <a:graphicData uri="http://schemas.openxmlformats.org/presentationml/2006/ole">
            <mc:AlternateContent xmlns:mc="http://schemas.openxmlformats.org/markup-compatibility/2006">
              <mc:Choice xmlns:v="urn:schemas-microsoft-com:vml" Requires="v">
                <p:oleObj spid="_x0000_s2551896" name="Equation" r:id="rId9" imgW="304560" imgH="177480" progId="Equation.DSMT4">
                  <p:embed/>
                </p:oleObj>
              </mc:Choice>
              <mc:Fallback>
                <p:oleObj name="Equation" r:id="rId9" imgW="304560" imgH="177480" progId="Equation.DSMT4">
                  <p:embed/>
                  <p:pic>
                    <p:nvPicPr>
                      <p:cNvPr id="49" name="Object 48"/>
                      <p:cNvPicPr>
                        <a:picLocks noChangeAspect="1" noChangeArrowheads="1"/>
                      </p:cNvPicPr>
                      <p:nvPr/>
                    </p:nvPicPr>
                    <p:blipFill>
                      <a:blip r:embed="rId10"/>
                      <a:srcRect/>
                      <a:stretch>
                        <a:fillRect/>
                      </a:stretch>
                    </p:blipFill>
                    <p:spPr bwMode="auto">
                      <a:xfrm>
                        <a:off x="3182938" y="5546725"/>
                        <a:ext cx="68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 name="Object 49"/>
          <p:cNvGraphicFramePr>
            <a:graphicFrameLocks noChangeAspect="1"/>
          </p:cNvGraphicFramePr>
          <p:nvPr>
            <p:extLst/>
          </p:nvPr>
        </p:nvGraphicFramePr>
        <p:xfrm>
          <a:off x="4657725" y="5546725"/>
          <a:ext cx="654050" cy="400050"/>
        </p:xfrm>
        <a:graphic>
          <a:graphicData uri="http://schemas.openxmlformats.org/presentationml/2006/ole">
            <mc:AlternateContent xmlns:mc="http://schemas.openxmlformats.org/markup-compatibility/2006">
              <mc:Choice xmlns:v="urn:schemas-microsoft-com:vml" Requires="v">
                <p:oleObj spid="_x0000_s2551897" name="Equation" r:id="rId11" imgW="291960" imgH="177480" progId="Equation.DSMT4">
                  <p:embed/>
                </p:oleObj>
              </mc:Choice>
              <mc:Fallback>
                <p:oleObj name="Equation" r:id="rId11" imgW="291960" imgH="177480" progId="Equation.DSMT4">
                  <p:embed/>
                  <p:pic>
                    <p:nvPicPr>
                      <p:cNvPr id="50" name="Object 49"/>
                      <p:cNvPicPr>
                        <a:picLocks noChangeAspect="1" noChangeArrowheads="1"/>
                      </p:cNvPicPr>
                      <p:nvPr/>
                    </p:nvPicPr>
                    <p:blipFill>
                      <a:blip r:embed="rId12"/>
                      <a:srcRect/>
                      <a:stretch>
                        <a:fillRect/>
                      </a:stretch>
                    </p:blipFill>
                    <p:spPr bwMode="auto">
                      <a:xfrm>
                        <a:off x="4657725" y="5546725"/>
                        <a:ext cx="654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9" name="Straight Arrow Connector 38"/>
          <p:cNvCxnSpPr/>
          <p:nvPr/>
        </p:nvCxnSpPr>
        <p:spPr bwMode="auto">
          <a:xfrm>
            <a:off x="3519698" y="3721100"/>
            <a:ext cx="0" cy="1619431"/>
          </a:xfrm>
          <a:prstGeom prst="straightConnector1">
            <a:avLst/>
          </a:prstGeom>
          <a:noFill/>
          <a:ln w="28575" cap="flat" cmpd="sng" algn="ctr">
            <a:solidFill>
              <a:schemeClr val="tx1"/>
            </a:solidFill>
            <a:prstDash val="dash"/>
            <a:round/>
            <a:headEnd type="none" w="med" len="med"/>
            <a:tailEnd type="arrow"/>
          </a:ln>
          <a:effectLst/>
        </p:spPr>
      </p:cxnSp>
      <p:sp>
        <p:nvSpPr>
          <p:cNvPr id="26" name="TextBox 25"/>
          <p:cNvSpPr txBox="1"/>
          <p:nvPr/>
        </p:nvSpPr>
        <p:spPr>
          <a:xfrm rot="16200000">
            <a:off x="-1128056" y="3709658"/>
            <a:ext cx="2847254" cy="461665"/>
          </a:xfrm>
          <a:prstGeom prst="rect">
            <a:avLst/>
          </a:prstGeom>
          <a:noFill/>
        </p:spPr>
        <p:txBody>
          <a:bodyPr wrap="none" rtlCol="0">
            <a:spAutoFit/>
          </a:bodyPr>
          <a:lstStyle/>
          <a:p>
            <a:pPr algn="l"/>
            <a:r>
              <a:rPr lang="en-US" sz="2400" i="0" dirty="0"/>
              <a:t>The </a:t>
            </a:r>
            <a:r>
              <a:rPr lang="en-US" sz="2400" i="0" dirty="0" err="1"/>
              <a:t>lookahead</a:t>
            </a:r>
            <a:r>
              <a:rPr lang="en-US" sz="2400" i="0" dirty="0"/>
              <a:t> model</a:t>
            </a:r>
          </a:p>
        </p:txBody>
      </p:sp>
      <p:sp>
        <p:nvSpPr>
          <p:cNvPr id="27" name="TextBox 26"/>
          <p:cNvSpPr txBox="1"/>
          <p:nvPr/>
        </p:nvSpPr>
        <p:spPr>
          <a:xfrm>
            <a:off x="3256115" y="6019800"/>
            <a:ext cx="2130711" cy="461665"/>
          </a:xfrm>
          <a:prstGeom prst="rect">
            <a:avLst/>
          </a:prstGeom>
          <a:noFill/>
        </p:spPr>
        <p:txBody>
          <a:bodyPr wrap="none" rtlCol="0">
            <a:spAutoFit/>
          </a:bodyPr>
          <a:lstStyle/>
          <a:p>
            <a:r>
              <a:rPr lang="en-US" sz="2400" i="0" dirty="0"/>
              <a:t>The base model</a:t>
            </a:r>
          </a:p>
        </p:txBody>
      </p:sp>
      <p:grpSp>
        <p:nvGrpSpPr>
          <p:cNvPr id="62" name="Group 61">
            <a:extLst>
              <a:ext uri="{FF2B5EF4-FFF2-40B4-BE49-F238E27FC236}">
                <a16:creationId xmlns:a16="http://schemas.microsoft.com/office/drawing/2014/main" id="{2056C440-7B9C-4C8B-ABB4-0A02FA9DA40E}"/>
              </a:ext>
            </a:extLst>
          </p:cNvPr>
          <p:cNvGrpSpPr/>
          <p:nvPr/>
        </p:nvGrpSpPr>
        <p:grpSpPr>
          <a:xfrm rot="19789499">
            <a:off x="1528886" y="3510528"/>
            <a:ext cx="4971433" cy="687539"/>
            <a:chOff x="188973" y="3594099"/>
            <a:chExt cx="11425177" cy="2487613"/>
          </a:xfrm>
          <a:solidFill>
            <a:schemeClr val="bg1"/>
          </a:solidFill>
        </p:grpSpPr>
        <p:grpSp>
          <p:nvGrpSpPr>
            <p:cNvPr id="63" name="Group 62">
              <a:extLst>
                <a:ext uri="{FF2B5EF4-FFF2-40B4-BE49-F238E27FC236}">
                  <a16:creationId xmlns:a16="http://schemas.microsoft.com/office/drawing/2014/main" id="{36A60ADA-804D-41A4-84F3-E0C2CE92D0AF}"/>
                </a:ext>
              </a:extLst>
            </p:cNvPr>
            <p:cNvGrpSpPr/>
            <p:nvPr/>
          </p:nvGrpSpPr>
          <p:grpSpPr>
            <a:xfrm>
              <a:off x="914400" y="3594099"/>
              <a:ext cx="10699750" cy="2487613"/>
              <a:chOff x="914400" y="3594099"/>
              <a:chExt cx="10699750" cy="2487613"/>
            </a:xfrm>
            <a:grpFill/>
          </p:grpSpPr>
          <p:sp>
            <p:nvSpPr>
              <p:cNvPr id="68" name="Line 4">
                <a:extLst>
                  <a:ext uri="{FF2B5EF4-FFF2-40B4-BE49-F238E27FC236}">
                    <a16:creationId xmlns:a16="http://schemas.microsoft.com/office/drawing/2014/main" id="{3DA0DAA0-7401-408C-BCB9-7E9D6C172628}"/>
                  </a:ext>
                </a:extLst>
              </p:cNvPr>
              <p:cNvSpPr>
                <a:spLocks noChangeShapeType="1"/>
              </p:cNvSpPr>
              <p:nvPr/>
            </p:nvSpPr>
            <p:spPr bwMode="auto">
              <a:xfrm flipV="1">
                <a:off x="914400" y="3594099"/>
                <a:ext cx="0" cy="2487613"/>
              </a:xfrm>
              <a:prstGeom prst="line">
                <a:avLst/>
              </a:prstGeom>
              <a:grpFill/>
              <a:ln w="28575">
                <a:solidFill>
                  <a:schemeClr val="tx1"/>
                </a:solidFill>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Line 5">
                <a:extLst>
                  <a:ext uri="{FF2B5EF4-FFF2-40B4-BE49-F238E27FC236}">
                    <a16:creationId xmlns:a16="http://schemas.microsoft.com/office/drawing/2014/main" id="{30D9BEC5-77D7-457A-8667-41AEC20ED359}"/>
                  </a:ext>
                </a:extLst>
              </p:cNvPr>
              <p:cNvSpPr>
                <a:spLocks noChangeShapeType="1"/>
              </p:cNvSpPr>
              <p:nvPr/>
            </p:nvSpPr>
            <p:spPr bwMode="auto">
              <a:xfrm>
                <a:off x="914400" y="6062663"/>
                <a:ext cx="10699750" cy="0"/>
              </a:xfrm>
              <a:prstGeom prst="line">
                <a:avLst/>
              </a:prstGeom>
              <a:grpFill/>
              <a:ln w="28575">
                <a:solidFill>
                  <a:schemeClr val="tx1"/>
                </a:solidFill>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0" name="Group 69">
                <a:extLst>
                  <a:ext uri="{FF2B5EF4-FFF2-40B4-BE49-F238E27FC236}">
                    <a16:creationId xmlns:a16="http://schemas.microsoft.com/office/drawing/2014/main" id="{C6CD8BD2-876E-48FF-9910-99B691C4DCC7}"/>
                  </a:ext>
                </a:extLst>
              </p:cNvPr>
              <p:cNvGrpSpPr/>
              <p:nvPr/>
            </p:nvGrpSpPr>
            <p:grpSpPr>
              <a:xfrm>
                <a:off x="952500" y="3876676"/>
                <a:ext cx="10399180" cy="2063513"/>
                <a:chOff x="933450" y="3254376"/>
                <a:chExt cx="10399180" cy="2063513"/>
              </a:xfrm>
              <a:grpFill/>
            </p:grpSpPr>
            <p:sp>
              <p:nvSpPr>
                <p:cNvPr id="71" name="Freeform 6">
                  <a:extLst>
                    <a:ext uri="{FF2B5EF4-FFF2-40B4-BE49-F238E27FC236}">
                      <a16:creationId xmlns:a16="http://schemas.microsoft.com/office/drawing/2014/main" id="{C0DCE869-276F-4A49-A0F3-910796CBF5F3}"/>
                    </a:ext>
                  </a:extLst>
                </p:cNvPr>
                <p:cNvSpPr>
                  <a:spLocks/>
                </p:cNvSpPr>
                <p:nvPr/>
              </p:nvSpPr>
              <p:spPr bwMode="auto">
                <a:xfrm>
                  <a:off x="933450" y="3254376"/>
                  <a:ext cx="5204642" cy="1666208"/>
                </a:xfrm>
                <a:custGeom>
                  <a:avLst/>
                  <a:gdLst>
                    <a:gd name="T0" fmla="*/ 0 w 4716"/>
                    <a:gd name="T1" fmla="*/ 773113 h 1778"/>
                    <a:gd name="T2" fmla="*/ 285750 w 4716"/>
                    <a:gd name="T3" fmla="*/ 1023938 h 1778"/>
                    <a:gd name="T4" fmla="*/ 323850 w 4716"/>
                    <a:gd name="T5" fmla="*/ 1101725 h 1778"/>
                    <a:gd name="T6" fmla="*/ 533400 w 4716"/>
                    <a:gd name="T7" fmla="*/ 1198563 h 1778"/>
                    <a:gd name="T8" fmla="*/ 704850 w 4716"/>
                    <a:gd name="T9" fmla="*/ 1392238 h 1778"/>
                    <a:gd name="T10" fmla="*/ 990600 w 4716"/>
                    <a:gd name="T11" fmla="*/ 1604963 h 1778"/>
                    <a:gd name="T12" fmla="*/ 1047750 w 4716"/>
                    <a:gd name="T13" fmla="*/ 1662113 h 1778"/>
                    <a:gd name="T14" fmla="*/ 1314450 w 4716"/>
                    <a:gd name="T15" fmla="*/ 1681163 h 1778"/>
                    <a:gd name="T16" fmla="*/ 1409700 w 4716"/>
                    <a:gd name="T17" fmla="*/ 1739900 h 1778"/>
                    <a:gd name="T18" fmla="*/ 1676400 w 4716"/>
                    <a:gd name="T19" fmla="*/ 1778000 h 1778"/>
                    <a:gd name="T20" fmla="*/ 2038350 w 4716"/>
                    <a:gd name="T21" fmla="*/ 1990725 h 1778"/>
                    <a:gd name="T22" fmla="*/ 2171700 w 4716"/>
                    <a:gd name="T23" fmla="*/ 2106613 h 1778"/>
                    <a:gd name="T24" fmla="*/ 2552700 w 4716"/>
                    <a:gd name="T25" fmla="*/ 2184400 h 1778"/>
                    <a:gd name="T26" fmla="*/ 2552700 w 4716"/>
                    <a:gd name="T27" fmla="*/ 0 h 1778"/>
                    <a:gd name="T28" fmla="*/ 2762250 w 4716"/>
                    <a:gd name="T29" fmla="*/ 57150 h 1778"/>
                    <a:gd name="T30" fmla="*/ 2990850 w 4716"/>
                    <a:gd name="T31" fmla="*/ 269875 h 1778"/>
                    <a:gd name="T32" fmla="*/ 3448050 w 4716"/>
                    <a:gd name="T33" fmla="*/ 347663 h 1778"/>
                    <a:gd name="T34" fmla="*/ 3829050 w 4716"/>
                    <a:gd name="T35" fmla="*/ 695325 h 1778"/>
                    <a:gd name="T36" fmla="*/ 3943350 w 4716"/>
                    <a:gd name="T37" fmla="*/ 1004888 h 1778"/>
                    <a:gd name="T38" fmla="*/ 4057650 w 4716"/>
                    <a:gd name="T39" fmla="*/ 1198563 h 1778"/>
                    <a:gd name="T40" fmla="*/ 4152900 w 4716"/>
                    <a:gd name="T41" fmla="*/ 1392238 h 1778"/>
                    <a:gd name="T42" fmla="*/ 4191000 w 4716"/>
                    <a:gd name="T43" fmla="*/ 1565275 h 1778"/>
                    <a:gd name="T44" fmla="*/ 4552950 w 4716"/>
                    <a:gd name="T45" fmla="*/ 1739900 h 1778"/>
                    <a:gd name="T46" fmla="*/ 4743450 w 4716"/>
                    <a:gd name="T47" fmla="*/ 2049463 h 1778"/>
                    <a:gd name="T48" fmla="*/ 4819650 w 4716"/>
                    <a:gd name="T49" fmla="*/ 2165350 h 1778"/>
                    <a:gd name="T50" fmla="*/ 4933950 w 4716"/>
                    <a:gd name="T51" fmla="*/ 2243138 h 1778"/>
                    <a:gd name="T52" fmla="*/ 5048250 w 4716"/>
                    <a:gd name="T53" fmla="*/ 2338388 h 1778"/>
                    <a:gd name="T54" fmla="*/ 5181600 w 4716"/>
                    <a:gd name="T55" fmla="*/ 2513013 h 1778"/>
                    <a:gd name="T56" fmla="*/ 5334000 w 4716"/>
                    <a:gd name="T57" fmla="*/ 2628900 h 1778"/>
                    <a:gd name="T58" fmla="*/ 5524500 w 4716"/>
                    <a:gd name="T59" fmla="*/ 2784475 h 1778"/>
                    <a:gd name="T60" fmla="*/ 5791200 w 4716"/>
                    <a:gd name="T61" fmla="*/ 2822575 h 1778"/>
                    <a:gd name="T62" fmla="*/ 5905500 w 4716"/>
                    <a:gd name="T63" fmla="*/ 2803525 h 1778"/>
                    <a:gd name="T64" fmla="*/ 5854700 w 4716"/>
                    <a:gd name="T65" fmla="*/ 630238 h 1778"/>
                    <a:gd name="T66" fmla="*/ 6159500 w 4716"/>
                    <a:gd name="T67" fmla="*/ 700088 h 1778"/>
                    <a:gd name="T68" fmla="*/ 6419850 w 4716"/>
                    <a:gd name="T69" fmla="*/ 795338 h 1778"/>
                    <a:gd name="T70" fmla="*/ 6731000 w 4716"/>
                    <a:gd name="T71" fmla="*/ 884238 h 1778"/>
                    <a:gd name="T72" fmla="*/ 6858000 w 4716"/>
                    <a:gd name="T73" fmla="*/ 966788 h 1778"/>
                    <a:gd name="T74" fmla="*/ 6972300 w 4716"/>
                    <a:gd name="T75" fmla="*/ 1063625 h 1778"/>
                    <a:gd name="T76" fmla="*/ 7048500 w 4716"/>
                    <a:gd name="T77" fmla="*/ 1139825 h 1778"/>
                    <a:gd name="T78" fmla="*/ 7086600 w 4716"/>
                    <a:gd name="T79" fmla="*/ 1217613 h 1778"/>
                    <a:gd name="T80" fmla="*/ 7353300 w 4716"/>
                    <a:gd name="T81" fmla="*/ 1411288 h 1778"/>
                    <a:gd name="T82" fmla="*/ 7429500 w 4716"/>
                    <a:gd name="T83" fmla="*/ 1449388 h 1778"/>
                    <a:gd name="T84" fmla="*/ 7486650 w 4716"/>
                    <a:gd name="T85" fmla="*/ 1468438 h 17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716" h="1778">
                      <a:moveTo>
                        <a:pt x="0" y="487"/>
                      </a:moveTo>
                      <a:cubicBezTo>
                        <a:pt x="61" y="539"/>
                        <a:pt x="134" y="579"/>
                        <a:pt x="180" y="645"/>
                      </a:cubicBezTo>
                      <a:cubicBezTo>
                        <a:pt x="190" y="660"/>
                        <a:pt x="193" y="680"/>
                        <a:pt x="204" y="694"/>
                      </a:cubicBezTo>
                      <a:cubicBezTo>
                        <a:pt x="237" y="734"/>
                        <a:pt x="296" y="722"/>
                        <a:pt x="336" y="755"/>
                      </a:cubicBezTo>
                      <a:cubicBezTo>
                        <a:pt x="495" y="885"/>
                        <a:pt x="344" y="775"/>
                        <a:pt x="444" y="877"/>
                      </a:cubicBezTo>
                      <a:cubicBezTo>
                        <a:pt x="498" y="931"/>
                        <a:pt x="563" y="967"/>
                        <a:pt x="624" y="1011"/>
                      </a:cubicBezTo>
                      <a:cubicBezTo>
                        <a:pt x="638" y="1021"/>
                        <a:pt x="643" y="1043"/>
                        <a:pt x="660" y="1047"/>
                      </a:cubicBezTo>
                      <a:cubicBezTo>
                        <a:pt x="715" y="1060"/>
                        <a:pt x="772" y="1055"/>
                        <a:pt x="828" y="1059"/>
                      </a:cubicBezTo>
                      <a:cubicBezTo>
                        <a:pt x="848" y="1071"/>
                        <a:pt x="865" y="1090"/>
                        <a:pt x="888" y="1096"/>
                      </a:cubicBezTo>
                      <a:cubicBezTo>
                        <a:pt x="943" y="1110"/>
                        <a:pt x="1056" y="1120"/>
                        <a:pt x="1056" y="1120"/>
                      </a:cubicBezTo>
                      <a:cubicBezTo>
                        <a:pt x="1141" y="1149"/>
                        <a:pt x="1216" y="1195"/>
                        <a:pt x="1284" y="1254"/>
                      </a:cubicBezTo>
                      <a:cubicBezTo>
                        <a:pt x="1325" y="1290"/>
                        <a:pt x="1324" y="1305"/>
                        <a:pt x="1368" y="1327"/>
                      </a:cubicBezTo>
                      <a:cubicBezTo>
                        <a:pt x="1449" y="1369"/>
                        <a:pt x="1517" y="1376"/>
                        <a:pt x="1608" y="1376"/>
                      </a:cubicBezTo>
                      <a:lnTo>
                        <a:pt x="1608" y="0"/>
                      </a:lnTo>
                      <a:lnTo>
                        <a:pt x="1740" y="36"/>
                      </a:lnTo>
                      <a:cubicBezTo>
                        <a:pt x="1788" y="81"/>
                        <a:pt x="1825" y="143"/>
                        <a:pt x="1884" y="170"/>
                      </a:cubicBezTo>
                      <a:cubicBezTo>
                        <a:pt x="1973" y="211"/>
                        <a:pt x="2077" y="200"/>
                        <a:pt x="2172" y="219"/>
                      </a:cubicBezTo>
                      <a:cubicBezTo>
                        <a:pt x="2260" y="278"/>
                        <a:pt x="2355" y="346"/>
                        <a:pt x="2412" y="438"/>
                      </a:cubicBezTo>
                      <a:cubicBezTo>
                        <a:pt x="2448" y="496"/>
                        <a:pt x="2461" y="570"/>
                        <a:pt x="2484" y="633"/>
                      </a:cubicBezTo>
                      <a:cubicBezTo>
                        <a:pt x="2500" y="676"/>
                        <a:pt x="2532" y="718"/>
                        <a:pt x="2556" y="755"/>
                      </a:cubicBezTo>
                      <a:cubicBezTo>
                        <a:pt x="2581" y="792"/>
                        <a:pt x="2616" y="877"/>
                        <a:pt x="2616" y="877"/>
                      </a:cubicBezTo>
                      <a:cubicBezTo>
                        <a:pt x="2618" y="889"/>
                        <a:pt x="2636" y="982"/>
                        <a:pt x="2640" y="986"/>
                      </a:cubicBezTo>
                      <a:cubicBezTo>
                        <a:pt x="2702" y="1042"/>
                        <a:pt x="2800" y="1050"/>
                        <a:pt x="2868" y="1096"/>
                      </a:cubicBezTo>
                      <a:cubicBezTo>
                        <a:pt x="2904" y="1168"/>
                        <a:pt x="2919" y="1244"/>
                        <a:pt x="2988" y="1291"/>
                      </a:cubicBezTo>
                      <a:cubicBezTo>
                        <a:pt x="3004" y="1315"/>
                        <a:pt x="3020" y="1339"/>
                        <a:pt x="3036" y="1364"/>
                      </a:cubicBezTo>
                      <a:cubicBezTo>
                        <a:pt x="3052" y="1388"/>
                        <a:pt x="3085" y="1395"/>
                        <a:pt x="3108" y="1413"/>
                      </a:cubicBezTo>
                      <a:cubicBezTo>
                        <a:pt x="3133" y="1432"/>
                        <a:pt x="3159" y="1450"/>
                        <a:pt x="3180" y="1473"/>
                      </a:cubicBezTo>
                      <a:cubicBezTo>
                        <a:pt x="3211" y="1507"/>
                        <a:pt x="3236" y="1547"/>
                        <a:pt x="3264" y="1583"/>
                      </a:cubicBezTo>
                      <a:cubicBezTo>
                        <a:pt x="3296" y="1625"/>
                        <a:pt x="3325" y="1627"/>
                        <a:pt x="3360" y="1656"/>
                      </a:cubicBezTo>
                      <a:cubicBezTo>
                        <a:pt x="3399" y="1690"/>
                        <a:pt x="3435" y="1727"/>
                        <a:pt x="3480" y="1754"/>
                      </a:cubicBezTo>
                      <a:cubicBezTo>
                        <a:pt x="3519" y="1776"/>
                        <a:pt x="3638" y="1777"/>
                        <a:pt x="3648" y="1778"/>
                      </a:cubicBezTo>
                      <a:cubicBezTo>
                        <a:pt x="3712" y="1765"/>
                        <a:pt x="3688" y="1766"/>
                        <a:pt x="3720" y="1766"/>
                      </a:cubicBezTo>
                      <a:lnTo>
                        <a:pt x="3688" y="397"/>
                      </a:lnTo>
                      <a:cubicBezTo>
                        <a:pt x="3799" y="419"/>
                        <a:pt x="3744" y="421"/>
                        <a:pt x="3880" y="441"/>
                      </a:cubicBezTo>
                      <a:cubicBezTo>
                        <a:pt x="3960" y="453"/>
                        <a:pt x="3976" y="469"/>
                        <a:pt x="4044" y="501"/>
                      </a:cubicBezTo>
                      <a:cubicBezTo>
                        <a:pt x="4168" y="517"/>
                        <a:pt x="4088" y="513"/>
                        <a:pt x="4240" y="557"/>
                      </a:cubicBezTo>
                      <a:cubicBezTo>
                        <a:pt x="4286" y="571"/>
                        <a:pt x="4295" y="590"/>
                        <a:pt x="4320" y="609"/>
                      </a:cubicBezTo>
                      <a:cubicBezTo>
                        <a:pt x="4345" y="628"/>
                        <a:pt x="4372" y="652"/>
                        <a:pt x="4392" y="670"/>
                      </a:cubicBezTo>
                      <a:cubicBezTo>
                        <a:pt x="4407" y="687"/>
                        <a:pt x="4426" y="700"/>
                        <a:pt x="4440" y="718"/>
                      </a:cubicBezTo>
                      <a:cubicBezTo>
                        <a:pt x="4451" y="732"/>
                        <a:pt x="4453" y="753"/>
                        <a:pt x="4464" y="767"/>
                      </a:cubicBezTo>
                      <a:cubicBezTo>
                        <a:pt x="4492" y="800"/>
                        <a:pt x="4596" y="864"/>
                        <a:pt x="4632" y="889"/>
                      </a:cubicBezTo>
                      <a:cubicBezTo>
                        <a:pt x="4647" y="899"/>
                        <a:pt x="4664" y="906"/>
                        <a:pt x="4680" y="913"/>
                      </a:cubicBezTo>
                      <a:cubicBezTo>
                        <a:pt x="4692" y="918"/>
                        <a:pt x="4716" y="925"/>
                        <a:pt x="4716" y="925"/>
                      </a:cubicBezTo>
                    </a:path>
                  </a:pathLst>
                </a:cu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Freeform 6">
                  <a:extLst>
                    <a:ext uri="{FF2B5EF4-FFF2-40B4-BE49-F238E27FC236}">
                      <a16:creationId xmlns:a16="http://schemas.microsoft.com/office/drawing/2014/main" id="{791BFF6C-2F02-4A31-802B-2367589FB9C3}"/>
                    </a:ext>
                  </a:extLst>
                </p:cNvPr>
                <p:cNvSpPr>
                  <a:spLocks/>
                </p:cNvSpPr>
                <p:nvPr/>
              </p:nvSpPr>
              <p:spPr bwMode="auto">
                <a:xfrm>
                  <a:off x="6127988" y="3651681"/>
                  <a:ext cx="5204642" cy="1666208"/>
                </a:xfrm>
                <a:custGeom>
                  <a:avLst/>
                  <a:gdLst>
                    <a:gd name="T0" fmla="*/ 0 w 4716"/>
                    <a:gd name="T1" fmla="*/ 773113 h 1778"/>
                    <a:gd name="T2" fmla="*/ 285750 w 4716"/>
                    <a:gd name="T3" fmla="*/ 1023938 h 1778"/>
                    <a:gd name="T4" fmla="*/ 323850 w 4716"/>
                    <a:gd name="T5" fmla="*/ 1101725 h 1778"/>
                    <a:gd name="T6" fmla="*/ 533400 w 4716"/>
                    <a:gd name="T7" fmla="*/ 1198563 h 1778"/>
                    <a:gd name="T8" fmla="*/ 704850 w 4716"/>
                    <a:gd name="T9" fmla="*/ 1392238 h 1778"/>
                    <a:gd name="T10" fmla="*/ 990600 w 4716"/>
                    <a:gd name="T11" fmla="*/ 1604963 h 1778"/>
                    <a:gd name="T12" fmla="*/ 1047750 w 4716"/>
                    <a:gd name="T13" fmla="*/ 1662113 h 1778"/>
                    <a:gd name="T14" fmla="*/ 1314450 w 4716"/>
                    <a:gd name="T15" fmla="*/ 1681163 h 1778"/>
                    <a:gd name="T16" fmla="*/ 1409700 w 4716"/>
                    <a:gd name="T17" fmla="*/ 1739900 h 1778"/>
                    <a:gd name="T18" fmla="*/ 1676400 w 4716"/>
                    <a:gd name="T19" fmla="*/ 1778000 h 1778"/>
                    <a:gd name="T20" fmla="*/ 2038350 w 4716"/>
                    <a:gd name="T21" fmla="*/ 1990725 h 1778"/>
                    <a:gd name="T22" fmla="*/ 2171700 w 4716"/>
                    <a:gd name="T23" fmla="*/ 2106613 h 1778"/>
                    <a:gd name="T24" fmla="*/ 2552700 w 4716"/>
                    <a:gd name="T25" fmla="*/ 2184400 h 1778"/>
                    <a:gd name="T26" fmla="*/ 2552700 w 4716"/>
                    <a:gd name="T27" fmla="*/ 0 h 1778"/>
                    <a:gd name="T28" fmla="*/ 2762250 w 4716"/>
                    <a:gd name="T29" fmla="*/ 57150 h 1778"/>
                    <a:gd name="T30" fmla="*/ 2990850 w 4716"/>
                    <a:gd name="T31" fmla="*/ 269875 h 1778"/>
                    <a:gd name="T32" fmla="*/ 3448050 w 4716"/>
                    <a:gd name="T33" fmla="*/ 347663 h 1778"/>
                    <a:gd name="T34" fmla="*/ 3829050 w 4716"/>
                    <a:gd name="T35" fmla="*/ 695325 h 1778"/>
                    <a:gd name="T36" fmla="*/ 3943350 w 4716"/>
                    <a:gd name="T37" fmla="*/ 1004888 h 1778"/>
                    <a:gd name="T38" fmla="*/ 4057650 w 4716"/>
                    <a:gd name="T39" fmla="*/ 1198563 h 1778"/>
                    <a:gd name="T40" fmla="*/ 4152900 w 4716"/>
                    <a:gd name="T41" fmla="*/ 1392238 h 1778"/>
                    <a:gd name="T42" fmla="*/ 4191000 w 4716"/>
                    <a:gd name="T43" fmla="*/ 1565275 h 1778"/>
                    <a:gd name="T44" fmla="*/ 4552950 w 4716"/>
                    <a:gd name="T45" fmla="*/ 1739900 h 1778"/>
                    <a:gd name="T46" fmla="*/ 4743450 w 4716"/>
                    <a:gd name="T47" fmla="*/ 2049463 h 1778"/>
                    <a:gd name="T48" fmla="*/ 4819650 w 4716"/>
                    <a:gd name="T49" fmla="*/ 2165350 h 1778"/>
                    <a:gd name="T50" fmla="*/ 4933950 w 4716"/>
                    <a:gd name="T51" fmla="*/ 2243138 h 1778"/>
                    <a:gd name="T52" fmla="*/ 5048250 w 4716"/>
                    <a:gd name="T53" fmla="*/ 2338388 h 1778"/>
                    <a:gd name="T54" fmla="*/ 5181600 w 4716"/>
                    <a:gd name="T55" fmla="*/ 2513013 h 1778"/>
                    <a:gd name="T56" fmla="*/ 5334000 w 4716"/>
                    <a:gd name="T57" fmla="*/ 2628900 h 1778"/>
                    <a:gd name="T58" fmla="*/ 5524500 w 4716"/>
                    <a:gd name="T59" fmla="*/ 2784475 h 1778"/>
                    <a:gd name="T60" fmla="*/ 5791200 w 4716"/>
                    <a:gd name="T61" fmla="*/ 2822575 h 1778"/>
                    <a:gd name="T62" fmla="*/ 5905500 w 4716"/>
                    <a:gd name="T63" fmla="*/ 2803525 h 1778"/>
                    <a:gd name="T64" fmla="*/ 5854700 w 4716"/>
                    <a:gd name="T65" fmla="*/ 630238 h 1778"/>
                    <a:gd name="T66" fmla="*/ 6159500 w 4716"/>
                    <a:gd name="T67" fmla="*/ 700088 h 1778"/>
                    <a:gd name="T68" fmla="*/ 6419850 w 4716"/>
                    <a:gd name="T69" fmla="*/ 795338 h 1778"/>
                    <a:gd name="T70" fmla="*/ 6731000 w 4716"/>
                    <a:gd name="T71" fmla="*/ 884238 h 1778"/>
                    <a:gd name="T72" fmla="*/ 6858000 w 4716"/>
                    <a:gd name="T73" fmla="*/ 966788 h 1778"/>
                    <a:gd name="T74" fmla="*/ 6972300 w 4716"/>
                    <a:gd name="T75" fmla="*/ 1063625 h 1778"/>
                    <a:gd name="T76" fmla="*/ 7048500 w 4716"/>
                    <a:gd name="T77" fmla="*/ 1139825 h 1778"/>
                    <a:gd name="T78" fmla="*/ 7086600 w 4716"/>
                    <a:gd name="T79" fmla="*/ 1217613 h 1778"/>
                    <a:gd name="T80" fmla="*/ 7353300 w 4716"/>
                    <a:gd name="T81" fmla="*/ 1411288 h 1778"/>
                    <a:gd name="T82" fmla="*/ 7429500 w 4716"/>
                    <a:gd name="T83" fmla="*/ 1449388 h 1778"/>
                    <a:gd name="T84" fmla="*/ 7486650 w 4716"/>
                    <a:gd name="T85" fmla="*/ 1468438 h 17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716" h="1778">
                      <a:moveTo>
                        <a:pt x="0" y="487"/>
                      </a:moveTo>
                      <a:cubicBezTo>
                        <a:pt x="61" y="539"/>
                        <a:pt x="134" y="579"/>
                        <a:pt x="180" y="645"/>
                      </a:cubicBezTo>
                      <a:cubicBezTo>
                        <a:pt x="190" y="660"/>
                        <a:pt x="193" y="680"/>
                        <a:pt x="204" y="694"/>
                      </a:cubicBezTo>
                      <a:cubicBezTo>
                        <a:pt x="237" y="734"/>
                        <a:pt x="296" y="722"/>
                        <a:pt x="336" y="755"/>
                      </a:cubicBezTo>
                      <a:cubicBezTo>
                        <a:pt x="495" y="885"/>
                        <a:pt x="344" y="775"/>
                        <a:pt x="444" y="877"/>
                      </a:cubicBezTo>
                      <a:cubicBezTo>
                        <a:pt x="498" y="931"/>
                        <a:pt x="563" y="967"/>
                        <a:pt x="624" y="1011"/>
                      </a:cubicBezTo>
                      <a:cubicBezTo>
                        <a:pt x="638" y="1021"/>
                        <a:pt x="643" y="1043"/>
                        <a:pt x="660" y="1047"/>
                      </a:cubicBezTo>
                      <a:cubicBezTo>
                        <a:pt x="715" y="1060"/>
                        <a:pt x="772" y="1055"/>
                        <a:pt x="828" y="1059"/>
                      </a:cubicBezTo>
                      <a:cubicBezTo>
                        <a:pt x="848" y="1071"/>
                        <a:pt x="865" y="1090"/>
                        <a:pt x="888" y="1096"/>
                      </a:cubicBezTo>
                      <a:cubicBezTo>
                        <a:pt x="943" y="1110"/>
                        <a:pt x="1056" y="1120"/>
                        <a:pt x="1056" y="1120"/>
                      </a:cubicBezTo>
                      <a:cubicBezTo>
                        <a:pt x="1141" y="1149"/>
                        <a:pt x="1216" y="1195"/>
                        <a:pt x="1284" y="1254"/>
                      </a:cubicBezTo>
                      <a:cubicBezTo>
                        <a:pt x="1325" y="1290"/>
                        <a:pt x="1324" y="1305"/>
                        <a:pt x="1368" y="1327"/>
                      </a:cubicBezTo>
                      <a:cubicBezTo>
                        <a:pt x="1449" y="1369"/>
                        <a:pt x="1517" y="1376"/>
                        <a:pt x="1608" y="1376"/>
                      </a:cubicBezTo>
                      <a:lnTo>
                        <a:pt x="1608" y="0"/>
                      </a:lnTo>
                      <a:lnTo>
                        <a:pt x="1740" y="36"/>
                      </a:lnTo>
                      <a:cubicBezTo>
                        <a:pt x="1788" y="81"/>
                        <a:pt x="1825" y="143"/>
                        <a:pt x="1884" y="170"/>
                      </a:cubicBezTo>
                      <a:cubicBezTo>
                        <a:pt x="1973" y="211"/>
                        <a:pt x="2077" y="200"/>
                        <a:pt x="2172" y="219"/>
                      </a:cubicBezTo>
                      <a:cubicBezTo>
                        <a:pt x="2260" y="278"/>
                        <a:pt x="2355" y="346"/>
                        <a:pt x="2412" y="438"/>
                      </a:cubicBezTo>
                      <a:cubicBezTo>
                        <a:pt x="2448" y="496"/>
                        <a:pt x="2461" y="570"/>
                        <a:pt x="2484" y="633"/>
                      </a:cubicBezTo>
                      <a:cubicBezTo>
                        <a:pt x="2500" y="676"/>
                        <a:pt x="2532" y="718"/>
                        <a:pt x="2556" y="755"/>
                      </a:cubicBezTo>
                      <a:cubicBezTo>
                        <a:pt x="2581" y="792"/>
                        <a:pt x="2616" y="877"/>
                        <a:pt x="2616" y="877"/>
                      </a:cubicBezTo>
                      <a:cubicBezTo>
                        <a:pt x="2618" y="889"/>
                        <a:pt x="2636" y="982"/>
                        <a:pt x="2640" y="986"/>
                      </a:cubicBezTo>
                      <a:cubicBezTo>
                        <a:pt x="2702" y="1042"/>
                        <a:pt x="2800" y="1050"/>
                        <a:pt x="2868" y="1096"/>
                      </a:cubicBezTo>
                      <a:cubicBezTo>
                        <a:pt x="2904" y="1168"/>
                        <a:pt x="2919" y="1244"/>
                        <a:pt x="2988" y="1291"/>
                      </a:cubicBezTo>
                      <a:cubicBezTo>
                        <a:pt x="3004" y="1315"/>
                        <a:pt x="3020" y="1339"/>
                        <a:pt x="3036" y="1364"/>
                      </a:cubicBezTo>
                      <a:cubicBezTo>
                        <a:pt x="3052" y="1388"/>
                        <a:pt x="3085" y="1395"/>
                        <a:pt x="3108" y="1413"/>
                      </a:cubicBezTo>
                      <a:cubicBezTo>
                        <a:pt x="3133" y="1432"/>
                        <a:pt x="3159" y="1450"/>
                        <a:pt x="3180" y="1473"/>
                      </a:cubicBezTo>
                      <a:cubicBezTo>
                        <a:pt x="3211" y="1507"/>
                        <a:pt x="3236" y="1547"/>
                        <a:pt x="3264" y="1583"/>
                      </a:cubicBezTo>
                      <a:cubicBezTo>
                        <a:pt x="3296" y="1625"/>
                        <a:pt x="3325" y="1627"/>
                        <a:pt x="3360" y="1656"/>
                      </a:cubicBezTo>
                      <a:cubicBezTo>
                        <a:pt x="3399" y="1690"/>
                        <a:pt x="3435" y="1727"/>
                        <a:pt x="3480" y="1754"/>
                      </a:cubicBezTo>
                      <a:cubicBezTo>
                        <a:pt x="3519" y="1776"/>
                        <a:pt x="3638" y="1777"/>
                        <a:pt x="3648" y="1778"/>
                      </a:cubicBezTo>
                      <a:cubicBezTo>
                        <a:pt x="3712" y="1765"/>
                        <a:pt x="3688" y="1766"/>
                        <a:pt x="3720" y="1766"/>
                      </a:cubicBezTo>
                      <a:lnTo>
                        <a:pt x="3688" y="397"/>
                      </a:lnTo>
                      <a:cubicBezTo>
                        <a:pt x="3799" y="419"/>
                        <a:pt x="3744" y="421"/>
                        <a:pt x="3880" y="441"/>
                      </a:cubicBezTo>
                      <a:cubicBezTo>
                        <a:pt x="3960" y="453"/>
                        <a:pt x="3976" y="469"/>
                        <a:pt x="4044" y="501"/>
                      </a:cubicBezTo>
                      <a:cubicBezTo>
                        <a:pt x="4168" y="517"/>
                        <a:pt x="4088" y="513"/>
                        <a:pt x="4240" y="557"/>
                      </a:cubicBezTo>
                      <a:cubicBezTo>
                        <a:pt x="4286" y="571"/>
                        <a:pt x="4295" y="590"/>
                        <a:pt x="4320" y="609"/>
                      </a:cubicBezTo>
                      <a:cubicBezTo>
                        <a:pt x="4345" y="628"/>
                        <a:pt x="4372" y="652"/>
                        <a:pt x="4392" y="670"/>
                      </a:cubicBezTo>
                      <a:cubicBezTo>
                        <a:pt x="4407" y="687"/>
                        <a:pt x="4426" y="700"/>
                        <a:pt x="4440" y="718"/>
                      </a:cubicBezTo>
                      <a:cubicBezTo>
                        <a:pt x="4451" y="732"/>
                        <a:pt x="4453" y="753"/>
                        <a:pt x="4464" y="767"/>
                      </a:cubicBezTo>
                      <a:cubicBezTo>
                        <a:pt x="4492" y="800"/>
                        <a:pt x="4596" y="864"/>
                        <a:pt x="4632" y="889"/>
                      </a:cubicBezTo>
                      <a:cubicBezTo>
                        <a:pt x="4647" y="899"/>
                        <a:pt x="4664" y="906"/>
                        <a:pt x="4680" y="913"/>
                      </a:cubicBezTo>
                      <a:cubicBezTo>
                        <a:pt x="4692" y="918"/>
                        <a:pt x="4716" y="925"/>
                        <a:pt x="4716" y="925"/>
                      </a:cubicBezTo>
                    </a:path>
                  </a:pathLst>
                </a:cu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cxnSp>
          <p:nvCxnSpPr>
            <p:cNvPr id="64" name="Straight Connector 63">
              <a:extLst>
                <a:ext uri="{FF2B5EF4-FFF2-40B4-BE49-F238E27FC236}">
                  <a16:creationId xmlns:a16="http://schemas.microsoft.com/office/drawing/2014/main" id="{589F0AA3-4165-489A-9699-4523C21D5CDA}"/>
                </a:ext>
              </a:extLst>
            </p:cNvPr>
            <p:cNvCxnSpPr/>
            <p:nvPr/>
          </p:nvCxnSpPr>
          <p:spPr bwMode="auto">
            <a:xfrm>
              <a:off x="908050" y="5321300"/>
              <a:ext cx="10642600" cy="0"/>
            </a:xfrm>
            <a:prstGeom prst="line">
              <a:avLst/>
            </a:prstGeom>
            <a:grpFill/>
            <a:ln w="28575" cap="flat" cmpd="sng" algn="ctr">
              <a:solidFill>
                <a:schemeClr val="tx1"/>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947B16E9-08DF-40A3-BDF5-D06EAA68131D}"/>
                </a:ext>
              </a:extLst>
            </p:cNvPr>
            <p:cNvCxnSpPr/>
            <p:nvPr/>
          </p:nvCxnSpPr>
          <p:spPr bwMode="auto">
            <a:xfrm>
              <a:off x="927100" y="4241800"/>
              <a:ext cx="10642600" cy="0"/>
            </a:xfrm>
            <a:prstGeom prst="line">
              <a:avLst/>
            </a:prstGeom>
            <a:grpFill/>
            <a:ln w="2857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40B74373-00AB-4F98-94E0-2BA46FF404E9}"/>
                    </a:ext>
                  </a:extLst>
                </p:cNvPr>
                <p:cNvSpPr txBox="1"/>
                <p:nvPr/>
              </p:nvSpPr>
              <p:spPr>
                <a:xfrm>
                  <a:off x="311873" y="4743806"/>
                  <a:ext cx="484813" cy="584776"/>
                </a:xfrm>
                <a:prstGeom prst="rect">
                  <a:avLst/>
                </a:prstGeom>
                <a:grp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𝑠</m:t>
                        </m:r>
                      </m:oMath>
                    </m:oMathPara>
                  </a14:m>
                  <a:endParaRPr lang="en-US" sz="3200" i="0" dirty="0"/>
                </a:p>
              </p:txBody>
            </p:sp>
          </mc:Choice>
          <mc:Fallback xmlns="">
            <p:sp>
              <p:nvSpPr>
                <p:cNvPr id="66" name="TextBox 65">
                  <a:extLst>
                    <a:ext uri="{FF2B5EF4-FFF2-40B4-BE49-F238E27FC236}">
                      <a16:creationId xmlns:a16="http://schemas.microsoft.com/office/drawing/2014/main" id="{40B74373-00AB-4F98-94E0-2BA46FF404E9}"/>
                    </a:ext>
                  </a:extLst>
                </p:cNvPr>
                <p:cNvSpPr txBox="1">
                  <a:spLocks noRot="1" noChangeAspect="1" noMove="1" noResize="1" noEditPoints="1" noAdjustHandles="1" noChangeArrowheads="1" noChangeShapeType="1" noTextEdit="1"/>
                </p:cNvSpPr>
                <p:nvPr/>
              </p:nvSpPr>
              <p:spPr>
                <a:xfrm>
                  <a:off x="311873" y="4743806"/>
                  <a:ext cx="484813" cy="584776"/>
                </a:xfrm>
                <a:prstGeom prst="rect">
                  <a:avLst/>
                </a:prstGeom>
                <a:blipFill>
                  <a:blip r:embed="rId13"/>
                  <a:stretch>
                    <a:fillRect r="-54545" b="-690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7EDDA0C8-7A9D-4203-B077-BAAFAA62865B}"/>
                    </a:ext>
                  </a:extLst>
                </p:cNvPr>
                <p:cNvSpPr txBox="1"/>
                <p:nvPr/>
              </p:nvSpPr>
              <p:spPr>
                <a:xfrm>
                  <a:off x="188973" y="3608817"/>
                  <a:ext cx="552779" cy="646330"/>
                </a:xfrm>
                <a:prstGeom prst="rect">
                  <a:avLst/>
                </a:prstGeom>
                <a:grp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𝑆</m:t>
                        </m:r>
                      </m:oMath>
                    </m:oMathPara>
                  </a14:m>
                  <a:endParaRPr lang="en-US" sz="3600" i="0" dirty="0"/>
                </a:p>
              </p:txBody>
            </p:sp>
          </mc:Choice>
          <mc:Fallback xmlns="">
            <p:sp>
              <p:nvSpPr>
                <p:cNvPr id="67" name="TextBox 66">
                  <a:extLst>
                    <a:ext uri="{FF2B5EF4-FFF2-40B4-BE49-F238E27FC236}">
                      <a16:creationId xmlns:a16="http://schemas.microsoft.com/office/drawing/2014/main" id="{7EDDA0C8-7A9D-4203-B077-BAAFAA62865B}"/>
                    </a:ext>
                  </a:extLst>
                </p:cNvPr>
                <p:cNvSpPr txBox="1">
                  <a:spLocks noRot="1" noChangeAspect="1" noMove="1" noResize="1" noEditPoints="1" noAdjustHandles="1" noChangeArrowheads="1" noChangeShapeType="1" noTextEdit="1"/>
                </p:cNvSpPr>
                <p:nvPr/>
              </p:nvSpPr>
              <p:spPr>
                <a:xfrm>
                  <a:off x="188973" y="3608817"/>
                  <a:ext cx="552779" cy="646330"/>
                </a:xfrm>
                <a:prstGeom prst="rect">
                  <a:avLst/>
                </a:prstGeom>
                <a:blipFill>
                  <a:blip r:embed="rId14"/>
                  <a:stretch>
                    <a:fillRect r="-55102" b="-73913"/>
                  </a:stretch>
                </a:blipFill>
              </p:spPr>
              <p:txBody>
                <a:bodyPr/>
                <a:lstStyle/>
                <a:p>
                  <a:r>
                    <a:rPr lang="en-US">
                      <a:noFill/>
                    </a:rPr>
                    <a:t> </a:t>
                  </a:r>
                </a:p>
              </p:txBody>
            </p:sp>
          </mc:Fallback>
        </mc:AlternateContent>
      </p:grpSp>
      <p:sp>
        <p:nvSpPr>
          <p:cNvPr id="37" name="Slide Number Placeholder 5">
            <a:extLst>
              <a:ext uri="{FF2B5EF4-FFF2-40B4-BE49-F238E27FC236}">
                <a16:creationId xmlns:a16="http://schemas.microsoft.com/office/drawing/2014/main" id="{BAD34BF8-B99D-4219-B59E-51CC8E6AC9D7}"/>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dirty="0"/>
              <a:t>Slide </a:t>
            </a:r>
            <a:fld id="{CA1BF554-DF22-475E-92F9-B7E92000597D}" type="slidenum">
              <a:rPr lang="en-US" smtClean="0"/>
              <a:pPr>
                <a:defRPr/>
              </a:pPr>
              <a:t>162</a:t>
            </a:fld>
            <a:endParaRPr lang="en-US" dirty="0"/>
          </a:p>
        </p:txBody>
      </p:sp>
    </p:spTree>
    <p:extLst>
      <p:ext uri="{BB962C8B-B14F-4D97-AF65-F5344CB8AC3E}">
        <p14:creationId xmlns:p14="http://schemas.microsoft.com/office/powerpoint/2010/main" val="196762566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Supply chain mgmt. for Pratt &amp; Whitney</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685800" y="1143000"/>
                <a:ext cx="7988300" cy="2659743"/>
              </a:xfrm>
            </p:spPr>
            <p:txBody>
              <a:bodyPr/>
              <a:lstStyle/>
              <a:p>
                <a:r>
                  <a:rPr lang="en-US" dirty="0"/>
                  <a:t>We simulate our </a:t>
                </a:r>
                <a14:m>
                  <m:oMath xmlns:m="http://schemas.openxmlformats.org/officeDocument/2006/math">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𝜃</m:t>
                        </m:r>
                      </m:e>
                      <m:sup>
                        <m:r>
                          <a:rPr lang="en-US" i="1">
                            <a:latin typeface="Cambria Math" panose="02040503050406030204" pitchFamily="18" charset="0"/>
                          </a:rPr>
                          <m:t>𝑠</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𝜃</m:t>
                        </m:r>
                      </m:e>
                      <m:sup>
                        <m:r>
                          <a:rPr lang="en-US" i="1">
                            <a:latin typeface="Cambria Math" panose="02040503050406030204" pitchFamily="18" charset="0"/>
                          </a:rPr>
                          <m:t>𝑆</m:t>
                        </m:r>
                      </m:sup>
                    </m:sSup>
                    <m:r>
                      <a:rPr lang="en-US" i="1">
                        <a:latin typeface="Cambria Math" panose="02040503050406030204" pitchFamily="18" charset="0"/>
                      </a:rPr>
                      <m:t>)</m:t>
                    </m:r>
                  </m:oMath>
                </a14:m>
                <a:r>
                  <a:rPr lang="en-US" dirty="0"/>
                  <a:t> policy for each decision now.</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685800" y="1143000"/>
                <a:ext cx="7988300" cy="2659743"/>
              </a:xfrm>
              <a:blipFill>
                <a:blip r:embed="rId4"/>
                <a:stretch>
                  <a:fillRect t="-2294"/>
                </a:stretch>
              </a:blipFill>
            </p:spPr>
            <p:txBody>
              <a:bodyPr/>
              <a:lstStyle/>
              <a:p>
                <a:r>
                  <a:rPr lang="en-US">
                    <a:noFill/>
                  </a:rPr>
                  <a:t> </a:t>
                </a:r>
              </a:p>
            </p:txBody>
          </p:sp>
        </mc:Fallback>
      </mc:AlternateContent>
      <p:cxnSp>
        <p:nvCxnSpPr>
          <p:cNvPr id="5" name="Straight Arrow Connector 4"/>
          <p:cNvCxnSpPr/>
          <p:nvPr/>
        </p:nvCxnSpPr>
        <p:spPr bwMode="auto">
          <a:xfrm>
            <a:off x="683986" y="5368471"/>
            <a:ext cx="7823200" cy="0"/>
          </a:xfrm>
          <a:prstGeom prst="straightConnector1">
            <a:avLst/>
          </a:prstGeom>
          <a:noFill/>
          <a:ln w="57150" cap="flat" cmpd="sng" algn="ctr">
            <a:solidFill>
              <a:schemeClr val="tx1"/>
            </a:solidFill>
            <a:prstDash val="solid"/>
            <a:round/>
            <a:headEnd type="none" w="med" len="med"/>
            <a:tailEnd type="arrow"/>
          </a:ln>
          <a:effectLst/>
        </p:spPr>
      </p:cxnSp>
      <p:cxnSp>
        <p:nvCxnSpPr>
          <p:cNvPr id="9" name="Straight Connector 8"/>
          <p:cNvCxnSpPr/>
          <p:nvPr/>
        </p:nvCxnSpPr>
        <p:spPr bwMode="auto">
          <a:xfrm>
            <a:off x="2106390" y="522332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691278" y="52305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3521508" y="5216074"/>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4935596" y="5218549"/>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6350714" y="5211295"/>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7760430" y="52080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30" name="Straight Arrow Connector 29"/>
          <p:cNvCxnSpPr/>
          <p:nvPr/>
        </p:nvCxnSpPr>
        <p:spPr bwMode="auto">
          <a:xfrm flipV="1">
            <a:off x="6912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3" name="Straight Arrow Connector 32"/>
          <p:cNvCxnSpPr/>
          <p:nvPr/>
        </p:nvCxnSpPr>
        <p:spPr bwMode="auto">
          <a:xfrm flipV="1">
            <a:off x="21136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4" name="Straight Arrow Connector 33"/>
          <p:cNvCxnSpPr/>
          <p:nvPr/>
        </p:nvCxnSpPr>
        <p:spPr bwMode="auto">
          <a:xfrm flipV="1">
            <a:off x="35233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flipV="1">
            <a:off x="4958478" y="2984500"/>
            <a:ext cx="4071222" cy="2376718"/>
          </a:xfrm>
          <a:prstGeom prst="straightConnector1">
            <a:avLst/>
          </a:prstGeom>
          <a:noFill/>
          <a:ln w="28575" cap="flat" cmpd="sng" algn="ctr">
            <a:solidFill>
              <a:schemeClr val="tx1"/>
            </a:solidFill>
            <a:prstDash val="solid"/>
            <a:round/>
            <a:headEnd type="none" w="med" len="med"/>
            <a:tailEnd type="arrow"/>
          </a:ln>
          <a:effectLst/>
        </p:spPr>
      </p:cxnSp>
      <p:sp>
        <p:nvSpPr>
          <p:cNvPr id="36" name="TextBox 35"/>
          <p:cNvSpPr txBox="1"/>
          <p:nvPr/>
        </p:nvSpPr>
        <p:spPr>
          <a:xfrm>
            <a:off x="7260205" y="3949700"/>
            <a:ext cx="1210588" cy="584775"/>
          </a:xfrm>
          <a:prstGeom prst="rect">
            <a:avLst/>
          </a:prstGeom>
          <a:noFill/>
        </p:spPr>
        <p:txBody>
          <a:bodyPr wrap="none" rtlCol="0">
            <a:spAutoFit/>
          </a:bodyPr>
          <a:lstStyle/>
          <a:p>
            <a:r>
              <a:rPr lang="en-US" sz="3200" i="0" dirty="0"/>
              <a:t>.  .  .  .</a:t>
            </a:r>
          </a:p>
        </p:txBody>
      </p:sp>
      <p:cxnSp>
        <p:nvCxnSpPr>
          <p:cNvPr id="38" name="Straight Arrow Connector 37"/>
          <p:cNvCxnSpPr/>
          <p:nvPr/>
        </p:nvCxnSpPr>
        <p:spPr bwMode="auto">
          <a:xfrm>
            <a:off x="2106390" y="4534475"/>
            <a:ext cx="0" cy="818756"/>
          </a:xfrm>
          <a:prstGeom prst="straightConnector1">
            <a:avLst/>
          </a:prstGeom>
          <a:noFill/>
          <a:ln w="28575" cap="flat" cmpd="sng" algn="ctr">
            <a:solidFill>
              <a:schemeClr val="tx1"/>
            </a:solidFill>
            <a:prstDash val="dash"/>
            <a:round/>
            <a:headEnd type="none" w="med" len="med"/>
            <a:tailEnd type="arrow"/>
          </a:ln>
          <a:effectLst/>
        </p:spPr>
      </p:cxnSp>
      <p:graphicFrame>
        <p:nvGraphicFramePr>
          <p:cNvPr id="47" name="Object 46"/>
          <p:cNvGraphicFramePr>
            <a:graphicFrameLocks noChangeAspect="1"/>
          </p:cNvGraphicFramePr>
          <p:nvPr>
            <p:extLst/>
          </p:nvPr>
        </p:nvGraphicFramePr>
        <p:xfrm>
          <a:off x="591483" y="5588747"/>
          <a:ext cx="199589" cy="342153"/>
        </p:xfrm>
        <a:graphic>
          <a:graphicData uri="http://schemas.openxmlformats.org/presentationml/2006/ole">
            <mc:AlternateContent xmlns:mc="http://schemas.openxmlformats.org/markup-compatibility/2006">
              <mc:Choice xmlns:v="urn:schemas-microsoft-com:vml" Requires="v">
                <p:oleObj spid="_x0000_s2552918" name="Equation" r:id="rId5" imgW="88560" imgH="152280" progId="Equation.DSMT4">
                  <p:embed/>
                </p:oleObj>
              </mc:Choice>
              <mc:Fallback>
                <p:oleObj name="Equation" r:id="rId5" imgW="88560" imgH="152280" progId="Equation.DSMT4">
                  <p:embed/>
                  <p:pic>
                    <p:nvPicPr>
                      <p:cNvPr id="47" name="Object 46"/>
                      <p:cNvPicPr/>
                      <p:nvPr/>
                    </p:nvPicPr>
                    <p:blipFill>
                      <a:blip r:embed="rId6"/>
                      <a:stretch>
                        <a:fillRect/>
                      </a:stretch>
                    </p:blipFill>
                    <p:spPr>
                      <a:xfrm>
                        <a:off x="591483" y="5588747"/>
                        <a:ext cx="199589" cy="342153"/>
                      </a:xfrm>
                      <a:prstGeom prst="rect">
                        <a:avLst/>
                      </a:prstGeom>
                    </p:spPr>
                  </p:pic>
                </p:oleObj>
              </mc:Fallback>
            </mc:AlternateContent>
          </a:graphicData>
        </a:graphic>
      </p:graphicFrame>
      <p:graphicFrame>
        <p:nvGraphicFramePr>
          <p:cNvPr id="48" name="Object 47"/>
          <p:cNvGraphicFramePr>
            <a:graphicFrameLocks noChangeAspect="1"/>
          </p:cNvGraphicFramePr>
          <p:nvPr>
            <p:extLst/>
          </p:nvPr>
        </p:nvGraphicFramePr>
        <p:xfrm>
          <a:off x="1789113" y="5545965"/>
          <a:ext cx="625072" cy="400810"/>
        </p:xfrm>
        <a:graphic>
          <a:graphicData uri="http://schemas.openxmlformats.org/presentationml/2006/ole">
            <mc:AlternateContent xmlns:mc="http://schemas.openxmlformats.org/markup-compatibility/2006">
              <mc:Choice xmlns:v="urn:schemas-microsoft-com:vml" Requires="v">
                <p:oleObj spid="_x0000_s2552919" name="Equation" r:id="rId7" imgW="279360" imgH="177480" progId="Equation.DSMT4">
                  <p:embed/>
                </p:oleObj>
              </mc:Choice>
              <mc:Fallback>
                <p:oleObj name="Equation" r:id="rId7" imgW="279360" imgH="177480" progId="Equation.DSMT4">
                  <p:embed/>
                  <p:pic>
                    <p:nvPicPr>
                      <p:cNvPr id="48" name="Object 47"/>
                      <p:cNvPicPr>
                        <a:picLocks noChangeAspect="1" noChangeArrowheads="1"/>
                      </p:cNvPicPr>
                      <p:nvPr/>
                    </p:nvPicPr>
                    <p:blipFill>
                      <a:blip r:embed="rId8"/>
                      <a:srcRect/>
                      <a:stretch>
                        <a:fillRect/>
                      </a:stretch>
                    </p:blipFill>
                    <p:spPr bwMode="auto">
                      <a:xfrm>
                        <a:off x="1789113" y="5545965"/>
                        <a:ext cx="625072" cy="400810"/>
                      </a:xfrm>
                      <a:prstGeom prst="rect">
                        <a:avLst/>
                      </a:prstGeom>
                      <a:noFill/>
                      <a:ln>
                        <a:noFill/>
                      </a:ln>
                    </p:spPr>
                  </p:pic>
                </p:oleObj>
              </mc:Fallback>
            </mc:AlternateContent>
          </a:graphicData>
        </a:graphic>
      </p:graphicFrame>
      <p:graphicFrame>
        <p:nvGraphicFramePr>
          <p:cNvPr id="49" name="Object 48"/>
          <p:cNvGraphicFramePr>
            <a:graphicFrameLocks noChangeAspect="1"/>
          </p:cNvGraphicFramePr>
          <p:nvPr>
            <p:extLst/>
          </p:nvPr>
        </p:nvGraphicFramePr>
        <p:xfrm>
          <a:off x="3182938" y="5546725"/>
          <a:ext cx="682625" cy="400050"/>
        </p:xfrm>
        <a:graphic>
          <a:graphicData uri="http://schemas.openxmlformats.org/presentationml/2006/ole">
            <mc:AlternateContent xmlns:mc="http://schemas.openxmlformats.org/markup-compatibility/2006">
              <mc:Choice xmlns:v="urn:schemas-microsoft-com:vml" Requires="v">
                <p:oleObj spid="_x0000_s2552920" name="Equation" r:id="rId9" imgW="304560" imgH="177480" progId="Equation.DSMT4">
                  <p:embed/>
                </p:oleObj>
              </mc:Choice>
              <mc:Fallback>
                <p:oleObj name="Equation" r:id="rId9" imgW="304560" imgH="177480" progId="Equation.DSMT4">
                  <p:embed/>
                  <p:pic>
                    <p:nvPicPr>
                      <p:cNvPr id="49" name="Object 48"/>
                      <p:cNvPicPr>
                        <a:picLocks noChangeAspect="1" noChangeArrowheads="1"/>
                      </p:cNvPicPr>
                      <p:nvPr/>
                    </p:nvPicPr>
                    <p:blipFill>
                      <a:blip r:embed="rId10"/>
                      <a:srcRect/>
                      <a:stretch>
                        <a:fillRect/>
                      </a:stretch>
                    </p:blipFill>
                    <p:spPr bwMode="auto">
                      <a:xfrm>
                        <a:off x="3182938" y="5546725"/>
                        <a:ext cx="68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 name="Object 49"/>
          <p:cNvGraphicFramePr>
            <a:graphicFrameLocks noChangeAspect="1"/>
          </p:cNvGraphicFramePr>
          <p:nvPr>
            <p:extLst/>
          </p:nvPr>
        </p:nvGraphicFramePr>
        <p:xfrm>
          <a:off x="4657725" y="5546725"/>
          <a:ext cx="654050" cy="400050"/>
        </p:xfrm>
        <a:graphic>
          <a:graphicData uri="http://schemas.openxmlformats.org/presentationml/2006/ole">
            <mc:AlternateContent xmlns:mc="http://schemas.openxmlformats.org/markup-compatibility/2006">
              <mc:Choice xmlns:v="urn:schemas-microsoft-com:vml" Requires="v">
                <p:oleObj spid="_x0000_s2552921" name="Equation" r:id="rId11" imgW="291960" imgH="177480" progId="Equation.DSMT4">
                  <p:embed/>
                </p:oleObj>
              </mc:Choice>
              <mc:Fallback>
                <p:oleObj name="Equation" r:id="rId11" imgW="291960" imgH="177480" progId="Equation.DSMT4">
                  <p:embed/>
                  <p:pic>
                    <p:nvPicPr>
                      <p:cNvPr id="50" name="Object 49"/>
                      <p:cNvPicPr>
                        <a:picLocks noChangeAspect="1" noChangeArrowheads="1"/>
                      </p:cNvPicPr>
                      <p:nvPr/>
                    </p:nvPicPr>
                    <p:blipFill>
                      <a:blip r:embed="rId12"/>
                      <a:srcRect/>
                      <a:stretch>
                        <a:fillRect/>
                      </a:stretch>
                    </p:blipFill>
                    <p:spPr bwMode="auto">
                      <a:xfrm>
                        <a:off x="4657725" y="5546725"/>
                        <a:ext cx="654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9" name="Straight Arrow Connector 38"/>
          <p:cNvCxnSpPr/>
          <p:nvPr/>
        </p:nvCxnSpPr>
        <p:spPr bwMode="auto">
          <a:xfrm>
            <a:off x="3519698" y="3721100"/>
            <a:ext cx="0" cy="1619431"/>
          </a:xfrm>
          <a:prstGeom prst="straightConnector1">
            <a:avLst/>
          </a:prstGeom>
          <a:noFill/>
          <a:ln w="28575" cap="flat" cmpd="sng" algn="ctr">
            <a:solidFill>
              <a:schemeClr val="tx1"/>
            </a:solidFill>
            <a:prstDash val="dash"/>
            <a:round/>
            <a:headEnd type="none" w="med" len="med"/>
            <a:tailEnd type="arrow"/>
          </a:ln>
          <a:effectLst/>
        </p:spPr>
      </p:cxnSp>
      <p:sp>
        <p:nvSpPr>
          <p:cNvPr id="26" name="TextBox 25"/>
          <p:cNvSpPr txBox="1"/>
          <p:nvPr/>
        </p:nvSpPr>
        <p:spPr>
          <a:xfrm rot="16200000">
            <a:off x="-1128056" y="3709658"/>
            <a:ext cx="2847254" cy="461665"/>
          </a:xfrm>
          <a:prstGeom prst="rect">
            <a:avLst/>
          </a:prstGeom>
          <a:noFill/>
        </p:spPr>
        <p:txBody>
          <a:bodyPr wrap="none" rtlCol="0">
            <a:spAutoFit/>
          </a:bodyPr>
          <a:lstStyle/>
          <a:p>
            <a:pPr algn="l"/>
            <a:r>
              <a:rPr lang="en-US" sz="2400" i="0" dirty="0"/>
              <a:t>The </a:t>
            </a:r>
            <a:r>
              <a:rPr lang="en-US" sz="2400" i="0" dirty="0" err="1"/>
              <a:t>lookahead</a:t>
            </a:r>
            <a:r>
              <a:rPr lang="en-US" sz="2400" i="0" dirty="0"/>
              <a:t> model</a:t>
            </a:r>
          </a:p>
        </p:txBody>
      </p:sp>
      <p:sp>
        <p:nvSpPr>
          <p:cNvPr id="27" name="TextBox 26"/>
          <p:cNvSpPr txBox="1"/>
          <p:nvPr/>
        </p:nvSpPr>
        <p:spPr>
          <a:xfrm>
            <a:off x="3256115" y="6019800"/>
            <a:ext cx="2130711" cy="461665"/>
          </a:xfrm>
          <a:prstGeom prst="rect">
            <a:avLst/>
          </a:prstGeom>
          <a:noFill/>
        </p:spPr>
        <p:txBody>
          <a:bodyPr wrap="none" rtlCol="0">
            <a:spAutoFit/>
          </a:bodyPr>
          <a:lstStyle/>
          <a:p>
            <a:r>
              <a:rPr lang="en-US" sz="2400" i="0" dirty="0"/>
              <a:t>The base model</a:t>
            </a:r>
          </a:p>
        </p:txBody>
      </p:sp>
      <p:grpSp>
        <p:nvGrpSpPr>
          <p:cNvPr id="28" name="Group 27">
            <a:extLst>
              <a:ext uri="{FF2B5EF4-FFF2-40B4-BE49-F238E27FC236}">
                <a16:creationId xmlns:a16="http://schemas.microsoft.com/office/drawing/2014/main" id="{B4D43B15-EE15-436E-A1EB-E4DC3A5691D3}"/>
              </a:ext>
            </a:extLst>
          </p:cNvPr>
          <p:cNvGrpSpPr/>
          <p:nvPr/>
        </p:nvGrpSpPr>
        <p:grpSpPr>
          <a:xfrm rot="19789499">
            <a:off x="1528886" y="3510528"/>
            <a:ext cx="4971433" cy="687539"/>
            <a:chOff x="188973" y="3594099"/>
            <a:chExt cx="11425177" cy="2487613"/>
          </a:xfrm>
          <a:solidFill>
            <a:schemeClr val="bg1"/>
          </a:solidFill>
        </p:grpSpPr>
        <p:grpSp>
          <p:nvGrpSpPr>
            <p:cNvPr id="29" name="Group 28">
              <a:extLst>
                <a:ext uri="{FF2B5EF4-FFF2-40B4-BE49-F238E27FC236}">
                  <a16:creationId xmlns:a16="http://schemas.microsoft.com/office/drawing/2014/main" id="{6114BCAB-2F91-49F5-8198-168975374873}"/>
                </a:ext>
              </a:extLst>
            </p:cNvPr>
            <p:cNvGrpSpPr/>
            <p:nvPr/>
          </p:nvGrpSpPr>
          <p:grpSpPr>
            <a:xfrm>
              <a:off x="914400" y="3594099"/>
              <a:ext cx="10699750" cy="2487613"/>
              <a:chOff x="914400" y="3594099"/>
              <a:chExt cx="10699750" cy="2487613"/>
            </a:xfrm>
            <a:grpFill/>
          </p:grpSpPr>
          <p:sp>
            <p:nvSpPr>
              <p:cNvPr id="41" name="Line 4">
                <a:extLst>
                  <a:ext uri="{FF2B5EF4-FFF2-40B4-BE49-F238E27FC236}">
                    <a16:creationId xmlns:a16="http://schemas.microsoft.com/office/drawing/2014/main" id="{9239D476-0F3B-4F15-9D2A-199C9E894695}"/>
                  </a:ext>
                </a:extLst>
              </p:cNvPr>
              <p:cNvSpPr>
                <a:spLocks noChangeShapeType="1"/>
              </p:cNvSpPr>
              <p:nvPr/>
            </p:nvSpPr>
            <p:spPr bwMode="auto">
              <a:xfrm flipV="1">
                <a:off x="914400" y="3594099"/>
                <a:ext cx="0" cy="2487613"/>
              </a:xfrm>
              <a:prstGeom prst="line">
                <a:avLst/>
              </a:prstGeom>
              <a:grpFill/>
              <a:ln w="28575">
                <a:solidFill>
                  <a:schemeClr val="tx1"/>
                </a:solidFill>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Line 5">
                <a:extLst>
                  <a:ext uri="{FF2B5EF4-FFF2-40B4-BE49-F238E27FC236}">
                    <a16:creationId xmlns:a16="http://schemas.microsoft.com/office/drawing/2014/main" id="{C194BFC0-7C8F-4AE6-BDA8-1E9FCBCCBD0A}"/>
                  </a:ext>
                </a:extLst>
              </p:cNvPr>
              <p:cNvSpPr>
                <a:spLocks noChangeShapeType="1"/>
              </p:cNvSpPr>
              <p:nvPr/>
            </p:nvSpPr>
            <p:spPr bwMode="auto">
              <a:xfrm>
                <a:off x="914400" y="6062663"/>
                <a:ext cx="10699750" cy="0"/>
              </a:xfrm>
              <a:prstGeom prst="line">
                <a:avLst/>
              </a:prstGeom>
              <a:grpFill/>
              <a:ln w="28575">
                <a:solidFill>
                  <a:schemeClr val="tx1"/>
                </a:solidFill>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 name="Group 42">
                <a:extLst>
                  <a:ext uri="{FF2B5EF4-FFF2-40B4-BE49-F238E27FC236}">
                    <a16:creationId xmlns:a16="http://schemas.microsoft.com/office/drawing/2014/main" id="{563C9AF1-EB93-442B-84F4-D90BF8B3BAF9}"/>
                  </a:ext>
                </a:extLst>
              </p:cNvPr>
              <p:cNvGrpSpPr/>
              <p:nvPr/>
            </p:nvGrpSpPr>
            <p:grpSpPr>
              <a:xfrm>
                <a:off x="952500" y="3876676"/>
                <a:ext cx="10399180" cy="2063513"/>
                <a:chOff x="933450" y="3254376"/>
                <a:chExt cx="10399180" cy="2063513"/>
              </a:xfrm>
              <a:grpFill/>
            </p:grpSpPr>
            <p:sp>
              <p:nvSpPr>
                <p:cNvPr id="44" name="Freeform 6">
                  <a:extLst>
                    <a:ext uri="{FF2B5EF4-FFF2-40B4-BE49-F238E27FC236}">
                      <a16:creationId xmlns:a16="http://schemas.microsoft.com/office/drawing/2014/main" id="{C0A2DA7F-2B2F-4B65-8451-CC521A5EADE1}"/>
                    </a:ext>
                  </a:extLst>
                </p:cNvPr>
                <p:cNvSpPr>
                  <a:spLocks/>
                </p:cNvSpPr>
                <p:nvPr/>
              </p:nvSpPr>
              <p:spPr bwMode="auto">
                <a:xfrm>
                  <a:off x="933450" y="3254376"/>
                  <a:ext cx="5204642" cy="1666208"/>
                </a:xfrm>
                <a:custGeom>
                  <a:avLst/>
                  <a:gdLst>
                    <a:gd name="T0" fmla="*/ 0 w 4716"/>
                    <a:gd name="T1" fmla="*/ 773113 h 1778"/>
                    <a:gd name="T2" fmla="*/ 285750 w 4716"/>
                    <a:gd name="T3" fmla="*/ 1023938 h 1778"/>
                    <a:gd name="T4" fmla="*/ 323850 w 4716"/>
                    <a:gd name="T5" fmla="*/ 1101725 h 1778"/>
                    <a:gd name="T6" fmla="*/ 533400 w 4716"/>
                    <a:gd name="T7" fmla="*/ 1198563 h 1778"/>
                    <a:gd name="T8" fmla="*/ 704850 w 4716"/>
                    <a:gd name="T9" fmla="*/ 1392238 h 1778"/>
                    <a:gd name="T10" fmla="*/ 990600 w 4716"/>
                    <a:gd name="T11" fmla="*/ 1604963 h 1778"/>
                    <a:gd name="T12" fmla="*/ 1047750 w 4716"/>
                    <a:gd name="T13" fmla="*/ 1662113 h 1778"/>
                    <a:gd name="T14" fmla="*/ 1314450 w 4716"/>
                    <a:gd name="T15" fmla="*/ 1681163 h 1778"/>
                    <a:gd name="T16" fmla="*/ 1409700 w 4716"/>
                    <a:gd name="T17" fmla="*/ 1739900 h 1778"/>
                    <a:gd name="T18" fmla="*/ 1676400 w 4716"/>
                    <a:gd name="T19" fmla="*/ 1778000 h 1778"/>
                    <a:gd name="T20" fmla="*/ 2038350 w 4716"/>
                    <a:gd name="T21" fmla="*/ 1990725 h 1778"/>
                    <a:gd name="T22" fmla="*/ 2171700 w 4716"/>
                    <a:gd name="T23" fmla="*/ 2106613 h 1778"/>
                    <a:gd name="T24" fmla="*/ 2552700 w 4716"/>
                    <a:gd name="T25" fmla="*/ 2184400 h 1778"/>
                    <a:gd name="T26" fmla="*/ 2552700 w 4716"/>
                    <a:gd name="T27" fmla="*/ 0 h 1778"/>
                    <a:gd name="T28" fmla="*/ 2762250 w 4716"/>
                    <a:gd name="T29" fmla="*/ 57150 h 1778"/>
                    <a:gd name="T30" fmla="*/ 2990850 w 4716"/>
                    <a:gd name="T31" fmla="*/ 269875 h 1778"/>
                    <a:gd name="T32" fmla="*/ 3448050 w 4716"/>
                    <a:gd name="T33" fmla="*/ 347663 h 1778"/>
                    <a:gd name="T34" fmla="*/ 3829050 w 4716"/>
                    <a:gd name="T35" fmla="*/ 695325 h 1778"/>
                    <a:gd name="T36" fmla="*/ 3943350 w 4716"/>
                    <a:gd name="T37" fmla="*/ 1004888 h 1778"/>
                    <a:gd name="T38" fmla="*/ 4057650 w 4716"/>
                    <a:gd name="T39" fmla="*/ 1198563 h 1778"/>
                    <a:gd name="T40" fmla="*/ 4152900 w 4716"/>
                    <a:gd name="T41" fmla="*/ 1392238 h 1778"/>
                    <a:gd name="T42" fmla="*/ 4191000 w 4716"/>
                    <a:gd name="T43" fmla="*/ 1565275 h 1778"/>
                    <a:gd name="T44" fmla="*/ 4552950 w 4716"/>
                    <a:gd name="T45" fmla="*/ 1739900 h 1778"/>
                    <a:gd name="T46" fmla="*/ 4743450 w 4716"/>
                    <a:gd name="T47" fmla="*/ 2049463 h 1778"/>
                    <a:gd name="T48" fmla="*/ 4819650 w 4716"/>
                    <a:gd name="T49" fmla="*/ 2165350 h 1778"/>
                    <a:gd name="T50" fmla="*/ 4933950 w 4716"/>
                    <a:gd name="T51" fmla="*/ 2243138 h 1778"/>
                    <a:gd name="T52" fmla="*/ 5048250 w 4716"/>
                    <a:gd name="T53" fmla="*/ 2338388 h 1778"/>
                    <a:gd name="T54" fmla="*/ 5181600 w 4716"/>
                    <a:gd name="T55" fmla="*/ 2513013 h 1778"/>
                    <a:gd name="T56" fmla="*/ 5334000 w 4716"/>
                    <a:gd name="T57" fmla="*/ 2628900 h 1778"/>
                    <a:gd name="T58" fmla="*/ 5524500 w 4716"/>
                    <a:gd name="T59" fmla="*/ 2784475 h 1778"/>
                    <a:gd name="T60" fmla="*/ 5791200 w 4716"/>
                    <a:gd name="T61" fmla="*/ 2822575 h 1778"/>
                    <a:gd name="T62" fmla="*/ 5905500 w 4716"/>
                    <a:gd name="T63" fmla="*/ 2803525 h 1778"/>
                    <a:gd name="T64" fmla="*/ 5854700 w 4716"/>
                    <a:gd name="T65" fmla="*/ 630238 h 1778"/>
                    <a:gd name="T66" fmla="*/ 6159500 w 4716"/>
                    <a:gd name="T67" fmla="*/ 700088 h 1778"/>
                    <a:gd name="T68" fmla="*/ 6419850 w 4716"/>
                    <a:gd name="T69" fmla="*/ 795338 h 1778"/>
                    <a:gd name="T70" fmla="*/ 6731000 w 4716"/>
                    <a:gd name="T71" fmla="*/ 884238 h 1778"/>
                    <a:gd name="T72" fmla="*/ 6858000 w 4716"/>
                    <a:gd name="T73" fmla="*/ 966788 h 1778"/>
                    <a:gd name="T74" fmla="*/ 6972300 w 4716"/>
                    <a:gd name="T75" fmla="*/ 1063625 h 1778"/>
                    <a:gd name="T76" fmla="*/ 7048500 w 4716"/>
                    <a:gd name="T77" fmla="*/ 1139825 h 1778"/>
                    <a:gd name="T78" fmla="*/ 7086600 w 4716"/>
                    <a:gd name="T79" fmla="*/ 1217613 h 1778"/>
                    <a:gd name="T80" fmla="*/ 7353300 w 4716"/>
                    <a:gd name="T81" fmla="*/ 1411288 h 1778"/>
                    <a:gd name="T82" fmla="*/ 7429500 w 4716"/>
                    <a:gd name="T83" fmla="*/ 1449388 h 1778"/>
                    <a:gd name="T84" fmla="*/ 7486650 w 4716"/>
                    <a:gd name="T85" fmla="*/ 1468438 h 17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716" h="1778">
                      <a:moveTo>
                        <a:pt x="0" y="487"/>
                      </a:moveTo>
                      <a:cubicBezTo>
                        <a:pt x="61" y="539"/>
                        <a:pt x="134" y="579"/>
                        <a:pt x="180" y="645"/>
                      </a:cubicBezTo>
                      <a:cubicBezTo>
                        <a:pt x="190" y="660"/>
                        <a:pt x="193" y="680"/>
                        <a:pt x="204" y="694"/>
                      </a:cubicBezTo>
                      <a:cubicBezTo>
                        <a:pt x="237" y="734"/>
                        <a:pt x="296" y="722"/>
                        <a:pt x="336" y="755"/>
                      </a:cubicBezTo>
                      <a:cubicBezTo>
                        <a:pt x="495" y="885"/>
                        <a:pt x="344" y="775"/>
                        <a:pt x="444" y="877"/>
                      </a:cubicBezTo>
                      <a:cubicBezTo>
                        <a:pt x="498" y="931"/>
                        <a:pt x="563" y="967"/>
                        <a:pt x="624" y="1011"/>
                      </a:cubicBezTo>
                      <a:cubicBezTo>
                        <a:pt x="638" y="1021"/>
                        <a:pt x="643" y="1043"/>
                        <a:pt x="660" y="1047"/>
                      </a:cubicBezTo>
                      <a:cubicBezTo>
                        <a:pt x="715" y="1060"/>
                        <a:pt x="772" y="1055"/>
                        <a:pt x="828" y="1059"/>
                      </a:cubicBezTo>
                      <a:cubicBezTo>
                        <a:pt x="848" y="1071"/>
                        <a:pt x="865" y="1090"/>
                        <a:pt x="888" y="1096"/>
                      </a:cubicBezTo>
                      <a:cubicBezTo>
                        <a:pt x="943" y="1110"/>
                        <a:pt x="1056" y="1120"/>
                        <a:pt x="1056" y="1120"/>
                      </a:cubicBezTo>
                      <a:cubicBezTo>
                        <a:pt x="1141" y="1149"/>
                        <a:pt x="1216" y="1195"/>
                        <a:pt x="1284" y="1254"/>
                      </a:cubicBezTo>
                      <a:cubicBezTo>
                        <a:pt x="1325" y="1290"/>
                        <a:pt x="1324" y="1305"/>
                        <a:pt x="1368" y="1327"/>
                      </a:cubicBezTo>
                      <a:cubicBezTo>
                        <a:pt x="1449" y="1369"/>
                        <a:pt x="1517" y="1376"/>
                        <a:pt x="1608" y="1376"/>
                      </a:cubicBezTo>
                      <a:lnTo>
                        <a:pt x="1608" y="0"/>
                      </a:lnTo>
                      <a:lnTo>
                        <a:pt x="1740" y="36"/>
                      </a:lnTo>
                      <a:cubicBezTo>
                        <a:pt x="1788" y="81"/>
                        <a:pt x="1825" y="143"/>
                        <a:pt x="1884" y="170"/>
                      </a:cubicBezTo>
                      <a:cubicBezTo>
                        <a:pt x="1973" y="211"/>
                        <a:pt x="2077" y="200"/>
                        <a:pt x="2172" y="219"/>
                      </a:cubicBezTo>
                      <a:cubicBezTo>
                        <a:pt x="2260" y="278"/>
                        <a:pt x="2355" y="346"/>
                        <a:pt x="2412" y="438"/>
                      </a:cubicBezTo>
                      <a:cubicBezTo>
                        <a:pt x="2448" y="496"/>
                        <a:pt x="2461" y="570"/>
                        <a:pt x="2484" y="633"/>
                      </a:cubicBezTo>
                      <a:cubicBezTo>
                        <a:pt x="2500" y="676"/>
                        <a:pt x="2532" y="718"/>
                        <a:pt x="2556" y="755"/>
                      </a:cubicBezTo>
                      <a:cubicBezTo>
                        <a:pt x="2581" y="792"/>
                        <a:pt x="2616" y="877"/>
                        <a:pt x="2616" y="877"/>
                      </a:cubicBezTo>
                      <a:cubicBezTo>
                        <a:pt x="2618" y="889"/>
                        <a:pt x="2636" y="982"/>
                        <a:pt x="2640" y="986"/>
                      </a:cubicBezTo>
                      <a:cubicBezTo>
                        <a:pt x="2702" y="1042"/>
                        <a:pt x="2800" y="1050"/>
                        <a:pt x="2868" y="1096"/>
                      </a:cubicBezTo>
                      <a:cubicBezTo>
                        <a:pt x="2904" y="1168"/>
                        <a:pt x="2919" y="1244"/>
                        <a:pt x="2988" y="1291"/>
                      </a:cubicBezTo>
                      <a:cubicBezTo>
                        <a:pt x="3004" y="1315"/>
                        <a:pt x="3020" y="1339"/>
                        <a:pt x="3036" y="1364"/>
                      </a:cubicBezTo>
                      <a:cubicBezTo>
                        <a:pt x="3052" y="1388"/>
                        <a:pt x="3085" y="1395"/>
                        <a:pt x="3108" y="1413"/>
                      </a:cubicBezTo>
                      <a:cubicBezTo>
                        <a:pt x="3133" y="1432"/>
                        <a:pt x="3159" y="1450"/>
                        <a:pt x="3180" y="1473"/>
                      </a:cubicBezTo>
                      <a:cubicBezTo>
                        <a:pt x="3211" y="1507"/>
                        <a:pt x="3236" y="1547"/>
                        <a:pt x="3264" y="1583"/>
                      </a:cubicBezTo>
                      <a:cubicBezTo>
                        <a:pt x="3296" y="1625"/>
                        <a:pt x="3325" y="1627"/>
                        <a:pt x="3360" y="1656"/>
                      </a:cubicBezTo>
                      <a:cubicBezTo>
                        <a:pt x="3399" y="1690"/>
                        <a:pt x="3435" y="1727"/>
                        <a:pt x="3480" y="1754"/>
                      </a:cubicBezTo>
                      <a:cubicBezTo>
                        <a:pt x="3519" y="1776"/>
                        <a:pt x="3638" y="1777"/>
                        <a:pt x="3648" y="1778"/>
                      </a:cubicBezTo>
                      <a:cubicBezTo>
                        <a:pt x="3712" y="1765"/>
                        <a:pt x="3688" y="1766"/>
                        <a:pt x="3720" y="1766"/>
                      </a:cubicBezTo>
                      <a:lnTo>
                        <a:pt x="3688" y="397"/>
                      </a:lnTo>
                      <a:cubicBezTo>
                        <a:pt x="3799" y="419"/>
                        <a:pt x="3744" y="421"/>
                        <a:pt x="3880" y="441"/>
                      </a:cubicBezTo>
                      <a:cubicBezTo>
                        <a:pt x="3960" y="453"/>
                        <a:pt x="3976" y="469"/>
                        <a:pt x="4044" y="501"/>
                      </a:cubicBezTo>
                      <a:cubicBezTo>
                        <a:pt x="4168" y="517"/>
                        <a:pt x="4088" y="513"/>
                        <a:pt x="4240" y="557"/>
                      </a:cubicBezTo>
                      <a:cubicBezTo>
                        <a:pt x="4286" y="571"/>
                        <a:pt x="4295" y="590"/>
                        <a:pt x="4320" y="609"/>
                      </a:cubicBezTo>
                      <a:cubicBezTo>
                        <a:pt x="4345" y="628"/>
                        <a:pt x="4372" y="652"/>
                        <a:pt x="4392" y="670"/>
                      </a:cubicBezTo>
                      <a:cubicBezTo>
                        <a:pt x="4407" y="687"/>
                        <a:pt x="4426" y="700"/>
                        <a:pt x="4440" y="718"/>
                      </a:cubicBezTo>
                      <a:cubicBezTo>
                        <a:pt x="4451" y="732"/>
                        <a:pt x="4453" y="753"/>
                        <a:pt x="4464" y="767"/>
                      </a:cubicBezTo>
                      <a:cubicBezTo>
                        <a:pt x="4492" y="800"/>
                        <a:pt x="4596" y="864"/>
                        <a:pt x="4632" y="889"/>
                      </a:cubicBezTo>
                      <a:cubicBezTo>
                        <a:pt x="4647" y="899"/>
                        <a:pt x="4664" y="906"/>
                        <a:pt x="4680" y="913"/>
                      </a:cubicBezTo>
                      <a:cubicBezTo>
                        <a:pt x="4692" y="918"/>
                        <a:pt x="4716" y="925"/>
                        <a:pt x="4716" y="925"/>
                      </a:cubicBezTo>
                    </a:path>
                  </a:pathLst>
                </a:cu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 name="Freeform 6">
                  <a:extLst>
                    <a:ext uri="{FF2B5EF4-FFF2-40B4-BE49-F238E27FC236}">
                      <a16:creationId xmlns:a16="http://schemas.microsoft.com/office/drawing/2014/main" id="{E062F1E2-3FC3-4965-B751-B5B3EB6B7327}"/>
                    </a:ext>
                  </a:extLst>
                </p:cNvPr>
                <p:cNvSpPr>
                  <a:spLocks/>
                </p:cNvSpPr>
                <p:nvPr/>
              </p:nvSpPr>
              <p:spPr bwMode="auto">
                <a:xfrm>
                  <a:off x="6127988" y="3651681"/>
                  <a:ext cx="5204642" cy="1666208"/>
                </a:xfrm>
                <a:custGeom>
                  <a:avLst/>
                  <a:gdLst>
                    <a:gd name="T0" fmla="*/ 0 w 4716"/>
                    <a:gd name="T1" fmla="*/ 773113 h 1778"/>
                    <a:gd name="T2" fmla="*/ 285750 w 4716"/>
                    <a:gd name="T3" fmla="*/ 1023938 h 1778"/>
                    <a:gd name="T4" fmla="*/ 323850 w 4716"/>
                    <a:gd name="T5" fmla="*/ 1101725 h 1778"/>
                    <a:gd name="T6" fmla="*/ 533400 w 4716"/>
                    <a:gd name="T7" fmla="*/ 1198563 h 1778"/>
                    <a:gd name="T8" fmla="*/ 704850 w 4716"/>
                    <a:gd name="T9" fmla="*/ 1392238 h 1778"/>
                    <a:gd name="T10" fmla="*/ 990600 w 4716"/>
                    <a:gd name="T11" fmla="*/ 1604963 h 1778"/>
                    <a:gd name="T12" fmla="*/ 1047750 w 4716"/>
                    <a:gd name="T13" fmla="*/ 1662113 h 1778"/>
                    <a:gd name="T14" fmla="*/ 1314450 w 4716"/>
                    <a:gd name="T15" fmla="*/ 1681163 h 1778"/>
                    <a:gd name="T16" fmla="*/ 1409700 w 4716"/>
                    <a:gd name="T17" fmla="*/ 1739900 h 1778"/>
                    <a:gd name="T18" fmla="*/ 1676400 w 4716"/>
                    <a:gd name="T19" fmla="*/ 1778000 h 1778"/>
                    <a:gd name="T20" fmla="*/ 2038350 w 4716"/>
                    <a:gd name="T21" fmla="*/ 1990725 h 1778"/>
                    <a:gd name="T22" fmla="*/ 2171700 w 4716"/>
                    <a:gd name="T23" fmla="*/ 2106613 h 1778"/>
                    <a:gd name="T24" fmla="*/ 2552700 w 4716"/>
                    <a:gd name="T25" fmla="*/ 2184400 h 1778"/>
                    <a:gd name="T26" fmla="*/ 2552700 w 4716"/>
                    <a:gd name="T27" fmla="*/ 0 h 1778"/>
                    <a:gd name="T28" fmla="*/ 2762250 w 4716"/>
                    <a:gd name="T29" fmla="*/ 57150 h 1778"/>
                    <a:gd name="T30" fmla="*/ 2990850 w 4716"/>
                    <a:gd name="T31" fmla="*/ 269875 h 1778"/>
                    <a:gd name="T32" fmla="*/ 3448050 w 4716"/>
                    <a:gd name="T33" fmla="*/ 347663 h 1778"/>
                    <a:gd name="T34" fmla="*/ 3829050 w 4716"/>
                    <a:gd name="T35" fmla="*/ 695325 h 1778"/>
                    <a:gd name="T36" fmla="*/ 3943350 w 4716"/>
                    <a:gd name="T37" fmla="*/ 1004888 h 1778"/>
                    <a:gd name="T38" fmla="*/ 4057650 w 4716"/>
                    <a:gd name="T39" fmla="*/ 1198563 h 1778"/>
                    <a:gd name="T40" fmla="*/ 4152900 w 4716"/>
                    <a:gd name="T41" fmla="*/ 1392238 h 1778"/>
                    <a:gd name="T42" fmla="*/ 4191000 w 4716"/>
                    <a:gd name="T43" fmla="*/ 1565275 h 1778"/>
                    <a:gd name="T44" fmla="*/ 4552950 w 4716"/>
                    <a:gd name="T45" fmla="*/ 1739900 h 1778"/>
                    <a:gd name="T46" fmla="*/ 4743450 w 4716"/>
                    <a:gd name="T47" fmla="*/ 2049463 h 1778"/>
                    <a:gd name="T48" fmla="*/ 4819650 w 4716"/>
                    <a:gd name="T49" fmla="*/ 2165350 h 1778"/>
                    <a:gd name="T50" fmla="*/ 4933950 w 4716"/>
                    <a:gd name="T51" fmla="*/ 2243138 h 1778"/>
                    <a:gd name="T52" fmla="*/ 5048250 w 4716"/>
                    <a:gd name="T53" fmla="*/ 2338388 h 1778"/>
                    <a:gd name="T54" fmla="*/ 5181600 w 4716"/>
                    <a:gd name="T55" fmla="*/ 2513013 h 1778"/>
                    <a:gd name="T56" fmla="*/ 5334000 w 4716"/>
                    <a:gd name="T57" fmla="*/ 2628900 h 1778"/>
                    <a:gd name="T58" fmla="*/ 5524500 w 4716"/>
                    <a:gd name="T59" fmla="*/ 2784475 h 1778"/>
                    <a:gd name="T60" fmla="*/ 5791200 w 4716"/>
                    <a:gd name="T61" fmla="*/ 2822575 h 1778"/>
                    <a:gd name="T62" fmla="*/ 5905500 w 4716"/>
                    <a:gd name="T63" fmla="*/ 2803525 h 1778"/>
                    <a:gd name="T64" fmla="*/ 5854700 w 4716"/>
                    <a:gd name="T65" fmla="*/ 630238 h 1778"/>
                    <a:gd name="T66" fmla="*/ 6159500 w 4716"/>
                    <a:gd name="T67" fmla="*/ 700088 h 1778"/>
                    <a:gd name="T68" fmla="*/ 6419850 w 4716"/>
                    <a:gd name="T69" fmla="*/ 795338 h 1778"/>
                    <a:gd name="T70" fmla="*/ 6731000 w 4716"/>
                    <a:gd name="T71" fmla="*/ 884238 h 1778"/>
                    <a:gd name="T72" fmla="*/ 6858000 w 4716"/>
                    <a:gd name="T73" fmla="*/ 966788 h 1778"/>
                    <a:gd name="T74" fmla="*/ 6972300 w 4716"/>
                    <a:gd name="T75" fmla="*/ 1063625 h 1778"/>
                    <a:gd name="T76" fmla="*/ 7048500 w 4716"/>
                    <a:gd name="T77" fmla="*/ 1139825 h 1778"/>
                    <a:gd name="T78" fmla="*/ 7086600 w 4716"/>
                    <a:gd name="T79" fmla="*/ 1217613 h 1778"/>
                    <a:gd name="T80" fmla="*/ 7353300 w 4716"/>
                    <a:gd name="T81" fmla="*/ 1411288 h 1778"/>
                    <a:gd name="T82" fmla="*/ 7429500 w 4716"/>
                    <a:gd name="T83" fmla="*/ 1449388 h 1778"/>
                    <a:gd name="T84" fmla="*/ 7486650 w 4716"/>
                    <a:gd name="T85" fmla="*/ 1468438 h 17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716" h="1778">
                      <a:moveTo>
                        <a:pt x="0" y="487"/>
                      </a:moveTo>
                      <a:cubicBezTo>
                        <a:pt x="61" y="539"/>
                        <a:pt x="134" y="579"/>
                        <a:pt x="180" y="645"/>
                      </a:cubicBezTo>
                      <a:cubicBezTo>
                        <a:pt x="190" y="660"/>
                        <a:pt x="193" y="680"/>
                        <a:pt x="204" y="694"/>
                      </a:cubicBezTo>
                      <a:cubicBezTo>
                        <a:pt x="237" y="734"/>
                        <a:pt x="296" y="722"/>
                        <a:pt x="336" y="755"/>
                      </a:cubicBezTo>
                      <a:cubicBezTo>
                        <a:pt x="495" y="885"/>
                        <a:pt x="344" y="775"/>
                        <a:pt x="444" y="877"/>
                      </a:cubicBezTo>
                      <a:cubicBezTo>
                        <a:pt x="498" y="931"/>
                        <a:pt x="563" y="967"/>
                        <a:pt x="624" y="1011"/>
                      </a:cubicBezTo>
                      <a:cubicBezTo>
                        <a:pt x="638" y="1021"/>
                        <a:pt x="643" y="1043"/>
                        <a:pt x="660" y="1047"/>
                      </a:cubicBezTo>
                      <a:cubicBezTo>
                        <a:pt x="715" y="1060"/>
                        <a:pt x="772" y="1055"/>
                        <a:pt x="828" y="1059"/>
                      </a:cubicBezTo>
                      <a:cubicBezTo>
                        <a:pt x="848" y="1071"/>
                        <a:pt x="865" y="1090"/>
                        <a:pt x="888" y="1096"/>
                      </a:cubicBezTo>
                      <a:cubicBezTo>
                        <a:pt x="943" y="1110"/>
                        <a:pt x="1056" y="1120"/>
                        <a:pt x="1056" y="1120"/>
                      </a:cubicBezTo>
                      <a:cubicBezTo>
                        <a:pt x="1141" y="1149"/>
                        <a:pt x="1216" y="1195"/>
                        <a:pt x="1284" y="1254"/>
                      </a:cubicBezTo>
                      <a:cubicBezTo>
                        <a:pt x="1325" y="1290"/>
                        <a:pt x="1324" y="1305"/>
                        <a:pt x="1368" y="1327"/>
                      </a:cubicBezTo>
                      <a:cubicBezTo>
                        <a:pt x="1449" y="1369"/>
                        <a:pt x="1517" y="1376"/>
                        <a:pt x="1608" y="1376"/>
                      </a:cubicBezTo>
                      <a:lnTo>
                        <a:pt x="1608" y="0"/>
                      </a:lnTo>
                      <a:lnTo>
                        <a:pt x="1740" y="36"/>
                      </a:lnTo>
                      <a:cubicBezTo>
                        <a:pt x="1788" y="81"/>
                        <a:pt x="1825" y="143"/>
                        <a:pt x="1884" y="170"/>
                      </a:cubicBezTo>
                      <a:cubicBezTo>
                        <a:pt x="1973" y="211"/>
                        <a:pt x="2077" y="200"/>
                        <a:pt x="2172" y="219"/>
                      </a:cubicBezTo>
                      <a:cubicBezTo>
                        <a:pt x="2260" y="278"/>
                        <a:pt x="2355" y="346"/>
                        <a:pt x="2412" y="438"/>
                      </a:cubicBezTo>
                      <a:cubicBezTo>
                        <a:pt x="2448" y="496"/>
                        <a:pt x="2461" y="570"/>
                        <a:pt x="2484" y="633"/>
                      </a:cubicBezTo>
                      <a:cubicBezTo>
                        <a:pt x="2500" y="676"/>
                        <a:pt x="2532" y="718"/>
                        <a:pt x="2556" y="755"/>
                      </a:cubicBezTo>
                      <a:cubicBezTo>
                        <a:pt x="2581" y="792"/>
                        <a:pt x="2616" y="877"/>
                        <a:pt x="2616" y="877"/>
                      </a:cubicBezTo>
                      <a:cubicBezTo>
                        <a:pt x="2618" y="889"/>
                        <a:pt x="2636" y="982"/>
                        <a:pt x="2640" y="986"/>
                      </a:cubicBezTo>
                      <a:cubicBezTo>
                        <a:pt x="2702" y="1042"/>
                        <a:pt x="2800" y="1050"/>
                        <a:pt x="2868" y="1096"/>
                      </a:cubicBezTo>
                      <a:cubicBezTo>
                        <a:pt x="2904" y="1168"/>
                        <a:pt x="2919" y="1244"/>
                        <a:pt x="2988" y="1291"/>
                      </a:cubicBezTo>
                      <a:cubicBezTo>
                        <a:pt x="3004" y="1315"/>
                        <a:pt x="3020" y="1339"/>
                        <a:pt x="3036" y="1364"/>
                      </a:cubicBezTo>
                      <a:cubicBezTo>
                        <a:pt x="3052" y="1388"/>
                        <a:pt x="3085" y="1395"/>
                        <a:pt x="3108" y="1413"/>
                      </a:cubicBezTo>
                      <a:cubicBezTo>
                        <a:pt x="3133" y="1432"/>
                        <a:pt x="3159" y="1450"/>
                        <a:pt x="3180" y="1473"/>
                      </a:cubicBezTo>
                      <a:cubicBezTo>
                        <a:pt x="3211" y="1507"/>
                        <a:pt x="3236" y="1547"/>
                        <a:pt x="3264" y="1583"/>
                      </a:cubicBezTo>
                      <a:cubicBezTo>
                        <a:pt x="3296" y="1625"/>
                        <a:pt x="3325" y="1627"/>
                        <a:pt x="3360" y="1656"/>
                      </a:cubicBezTo>
                      <a:cubicBezTo>
                        <a:pt x="3399" y="1690"/>
                        <a:pt x="3435" y="1727"/>
                        <a:pt x="3480" y="1754"/>
                      </a:cubicBezTo>
                      <a:cubicBezTo>
                        <a:pt x="3519" y="1776"/>
                        <a:pt x="3638" y="1777"/>
                        <a:pt x="3648" y="1778"/>
                      </a:cubicBezTo>
                      <a:cubicBezTo>
                        <a:pt x="3712" y="1765"/>
                        <a:pt x="3688" y="1766"/>
                        <a:pt x="3720" y="1766"/>
                      </a:cubicBezTo>
                      <a:lnTo>
                        <a:pt x="3688" y="397"/>
                      </a:lnTo>
                      <a:cubicBezTo>
                        <a:pt x="3799" y="419"/>
                        <a:pt x="3744" y="421"/>
                        <a:pt x="3880" y="441"/>
                      </a:cubicBezTo>
                      <a:cubicBezTo>
                        <a:pt x="3960" y="453"/>
                        <a:pt x="3976" y="469"/>
                        <a:pt x="4044" y="501"/>
                      </a:cubicBezTo>
                      <a:cubicBezTo>
                        <a:pt x="4168" y="517"/>
                        <a:pt x="4088" y="513"/>
                        <a:pt x="4240" y="557"/>
                      </a:cubicBezTo>
                      <a:cubicBezTo>
                        <a:pt x="4286" y="571"/>
                        <a:pt x="4295" y="590"/>
                        <a:pt x="4320" y="609"/>
                      </a:cubicBezTo>
                      <a:cubicBezTo>
                        <a:pt x="4345" y="628"/>
                        <a:pt x="4372" y="652"/>
                        <a:pt x="4392" y="670"/>
                      </a:cubicBezTo>
                      <a:cubicBezTo>
                        <a:pt x="4407" y="687"/>
                        <a:pt x="4426" y="700"/>
                        <a:pt x="4440" y="718"/>
                      </a:cubicBezTo>
                      <a:cubicBezTo>
                        <a:pt x="4451" y="732"/>
                        <a:pt x="4453" y="753"/>
                        <a:pt x="4464" y="767"/>
                      </a:cubicBezTo>
                      <a:cubicBezTo>
                        <a:pt x="4492" y="800"/>
                        <a:pt x="4596" y="864"/>
                        <a:pt x="4632" y="889"/>
                      </a:cubicBezTo>
                      <a:cubicBezTo>
                        <a:pt x="4647" y="899"/>
                        <a:pt x="4664" y="906"/>
                        <a:pt x="4680" y="913"/>
                      </a:cubicBezTo>
                      <a:cubicBezTo>
                        <a:pt x="4692" y="918"/>
                        <a:pt x="4716" y="925"/>
                        <a:pt x="4716" y="925"/>
                      </a:cubicBezTo>
                    </a:path>
                  </a:pathLst>
                </a:cu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cxnSp>
          <p:nvCxnSpPr>
            <p:cNvPr id="31" name="Straight Connector 30">
              <a:extLst>
                <a:ext uri="{FF2B5EF4-FFF2-40B4-BE49-F238E27FC236}">
                  <a16:creationId xmlns:a16="http://schemas.microsoft.com/office/drawing/2014/main" id="{6561250D-697A-4AC5-967C-BBBE1A0E69D9}"/>
                </a:ext>
              </a:extLst>
            </p:cNvPr>
            <p:cNvCxnSpPr/>
            <p:nvPr/>
          </p:nvCxnSpPr>
          <p:spPr bwMode="auto">
            <a:xfrm>
              <a:off x="908050" y="5321300"/>
              <a:ext cx="10642600" cy="0"/>
            </a:xfrm>
            <a:prstGeom prst="line">
              <a:avLst/>
            </a:prstGeom>
            <a:grpFill/>
            <a:ln w="28575" cap="flat" cmpd="sng" algn="ctr">
              <a:solidFill>
                <a:schemeClr val="tx1"/>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E5B0EBA6-8919-4850-B6AC-9578BC7E00AC}"/>
                </a:ext>
              </a:extLst>
            </p:cNvPr>
            <p:cNvCxnSpPr/>
            <p:nvPr/>
          </p:nvCxnSpPr>
          <p:spPr bwMode="auto">
            <a:xfrm>
              <a:off x="927100" y="4241800"/>
              <a:ext cx="10642600" cy="0"/>
            </a:xfrm>
            <a:prstGeom prst="line">
              <a:avLst/>
            </a:prstGeom>
            <a:grpFill/>
            <a:ln w="2857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C1BE6F8A-C78A-4DE3-91F4-1AB0C4889D64}"/>
                    </a:ext>
                  </a:extLst>
                </p:cNvPr>
                <p:cNvSpPr txBox="1"/>
                <p:nvPr/>
              </p:nvSpPr>
              <p:spPr>
                <a:xfrm>
                  <a:off x="311873" y="4743806"/>
                  <a:ext cx="484813" cy="584776"/>
                </a:xfrm>
                <a:prstGeom prst="rect">
                  <a:avLst/>
                </a:prstGeom>
                <a:grp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𝑠</m:t>
                        </m:r>
                      </m:oMath>
                    </m:oMathPara>
                  </a14:m>
                  <a:endParaRPr lang="en-US" sz="3200" i="0" dirty="0"/>
                </a:p>
              </p:txBody>
            </p:sp>
          </mc:Choice>
          <mc:Fallback xmlns="">
            <p:sp>
              <p:nvSpPr>
                <p:cNvPr id="37" name="TextBox 36">
                  <a:extLst>
                    <a:ext uri="{FF2B5EF4-FFF2-40B4-BE49-F238E27FC236}">
                      <a16:creationId xmlns:a16="http://schemas.microsoft.com/office/drawing/2014/main" id="{C1BE6F8A-C78A-4DE3-91F4-1AB0C4889D64}"/>
                    </a:ext>
                  </a:extLst>
                </p:cNvPr>
                <p:cNvSpPr txBox="1">
                  <a:spLocks noRot="1" noChangeAspect="1" noMove="1" noResize="1" noEditPoints="1" noAdjustHandles="1" noChangeArrowheads="1" noChangeShapeType="1" noTextEdit="1"/>
                </p:cNvSpPr>
                <p:nvPr/>
              </p:nvSpPr>
              <p:spPr>
                <a:xfrm>
                  <a:off x="311873" y="4743806"/>
                  <a:ext cx="484813" cy="584776"/>
                </a:xfrm>
                <a:prstGeom prst="rect">
                  <a:avLst/>
                </a:prstGeom>
                <a:blipFill>
                  <a:blip r:embed="rId13"/>
                  <a:stretch>
                    <a:fillRect r="-54545" b="-690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24162D3B-3956-46B1-8486-E517C05E2589}"/>
                    </a:ext>
                  </a:extLst>
                </p:cNvPr>
                <p:cNvSpPr txBox="1"/>
                <p:nvPr/>
              </p:nvSpPr>
              <p:spPr>
                <a:xfrm>
                  <a:off x="188973" y="3608817"/>
                  <a:ext cx="552779" cy="646330"/>
                </a:xfrm>
                <a:prstGeom prst="rect">
                  <a:avLst/>
                </a:prstGeom>
                <a:grp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𝑆</m:t>
                        </m:r>
                      </m:oMath>
                    </m:oMathPara>
                  </a14:m>
                  <a:endParaRPr lang="en-US" sz="3600" i="0" dirty="0"/>
                </a:p>
              </p:txBody>
            </p:sp>
          </mc:Choice>
          <mc:Fallback xmlns="">
            <p:sp>
              <p:nvSpPr>
                <p:cNvPr id="40" name="TextBox 39">
                  <a:extLst>
                    <a:ext uri="{FF2B5EF4-FFF2-40B4-BE49-F238E27FC236}">
                      <a16:creationId xmlns:a16="http://schemas.microsoft.com/office/drawing/2014/main" id="{24162D3B-3956-46B1-8486-E517C05E2589}"/>
                    </a:ext>
                  </a:extLst>
                </p:cNvPr>
                <p:cNvSpPr txBox="1">
                  <a:spLocks noRot="1" noChangeAspect="1" noMove="1" noResize="1" noEditPoints="1" noAdjustHandles="1" noChangeArrowheads="1" noChangeShapeType="1" noTextEdit="1"/>
                </p:cNvSpPr>
                <p:nvPr/>
              </p:nvSpPr>
              <p:spPr>
                <a:xfrm>
                  <a:off x="188973" y="3608817"/>
                  <a:ext cx="552779" cy="646330"/>
                </a:xfrm>
                <a:prstGeom prst="rect">
                  <a:avLst/>
                </a:prstGeom>
                <a:blipFill>
                  <a:blip r:embed="rId14"/>
                  <a:stretch>
                    <a:fillRect r="-55102" b="-73913"/>
                  </a:stretch>
                </a:blipFill>
              </p:spPr>
              <p:txBody>
                <a:bodyPr/>
                <a:lstStyle/>
                <a:p>
                  <a:r>
                    <a:rPr lang="en-US">
                      <a:noFill/>
                    </a:rPr>
                    <a:t> </a:t>
                  </a:r>
                </a:p>
              </p:txBody>
            </p:sp>
          </mc:Fallback>
        </mc:AlternateContent>
      </p:grpSp>
      <p:sp>
        <p:nvSpPr>
          <p:cNvPr id="51" name="Slide Number Placeholder 5">
            <a:extLst>
              <a:ext uri="{FF2B5EF4-FFF2-40B4-BE49-F238E27FC236}">
                <a16:creationId xmlns:a16="http://schemas.microsoft.com/office/drawing/2014/main" id="{EF6B04D0-C8C2-41BA-9883-DBB2A49CBFE1}"/>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dirty="0"/>
              <a:t>Slide </a:t>
            </a:r>
            <a:fld id="{CA1BF554-DF22-475E-92F9-B7E92000597D}" type="slidenum">
              <a:rPr lang="en-US" smtClean="0"/>
              <a:pPr>
                <a:defRPr/>
              </a:pPr>
              <a:t>163</a:t>
            </a:fld>
            <a:endParaRPr lang="en-US" dirty="0"/>
          </a:p>
        </p:txBody>
      </p:sp>
      <p:cxnSp>
        <p:nvCxnSpPr>
          <p:cNvPr id="52" name="Straight Arrow Connector 51">
            <a:extLst>
              <a:ext uri="{FF2B5EF4-FFF2-40B4-BE49-F238E27FC236}">
                <a16:creationId xmlns:a16="http://schemas.microsoft.com/office/drawing/2014/main" id="{EE2B0C1B-4BC8-4AD2-A891-9A8AEC91D1AC}"/>
              </a:ext>
            </a:extLst>
          </p:cNvPr>
          <p:cNvCxnSpPr/>
          <p:nvPr/>
        </p:nvCxnSpPr>
        <p:spPr bwMode="auto">
          <a:xfrm flipV="1">
            <a:off x="683986" y="2472872"/>
            <a:ext cx="1814" cy="2735216"/>
          </a:xfrm>
          <a:prstGeom prst="straightConnector1">
            <a:avLst/>
          </a:prstGeom>
          <a:noFill/>
          <a:ln w="28575" cap="flat" cmpd="sng" algn="ctr">
            <a:solidFill>
              <a:schemeClr val="tx1"/>
            </a:solidFill>
            <a:prstDash val="solid"/>
            <a:round/>
            <a:headEnd type="none" w="med" len="med"/>
            <a:tailEnd type="arrow" w="med" len="med"/>
          </a:ln>
          <a:effectLst/>
        </p:spPr>
      </p:cxnSp>
    </p:spTree>
    <p:extLst>
      <p:ext uri="{BB962C8B-B14F-4D97-AF65-F5344CB8AC3E}">
        <p14:creationId xmlns:p14="http://schemas.microsoft.com/office/powerpoint/2010/main" val="86961613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Supply chain mgmt. for Pratt &amp; Whitney</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685800" y="1143000"/>
                <a:ext cx="7988300" cy="2659743"/>
              </a:xfrm>
            </p:spPr>
            <p:txBody>
              <a:bodyPr/>
              <a:lstStyle/>
              <a:p>
                <a:r>
                  <a:rPr lang="en-US" dirty="0"/>
                  <a:t>We simulate our </a:t>
                </a:r>
                <a14:m>
                  <m:oMath xmlns:m="http://schemas.openxmlformats.org/officeDocument/2006/math">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𝜃</m:t>
                        </m:r>
                      </m:e>
                      <m:sup>
                        <m:r>
                          <a:rPr lang="en-US" i="1">
                            <a:latin typeface="Cambria Math" panose="02040503050406030204" pitchFamily="18" charset="0"/>
                          </a:rPr>
                          <m:t>𝑠</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𝜃</m:t>
                        </m:r>
                      </m:e>
                      <m:sup>
                        <m:r>
                          <a:rPr lang="en-US" i="1">
                            <a:latin typeface="Cambria Math" panose="02040503050406030204" pitchFamily="18" charset="0"/>
                          </a:rPr>
                          <m:t>𝑆</m:t>
                        </m:r>
                      </m:sup>
                    </m:sSup>
                    <m:r>
                      <a:rPr lang="en-US" i="1">
                        <a:latin typeface="Cambria Math" panose="02040503050406030204" pitchFamily="18" charset="0"/>
                      </a:rPr>
                      <m:t>)</m:t>
                    </m:r>
                  </m:oMath>
                </a14:m>
                <a:r>
                  <a:rPr lang="en-US" dirty="0"/>
                  <a:t> policy for each decision now.</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685800" y="1143000"/>
                <a:ext cx="7988300" cy="2659743"/>
              </a:xfrm>
              <a:blipFill>
                <a:blip r:embed="rId4"/>
                <a:stretch>
                  <a:fillRect t="-2294"/>
                </a:stretch>
              </a:blipFill>
            </p:spPr>
            <p:txBody>
              <a:bodyPr/>
              <a:lstStyle/>
              <a:p>
                <a:r>
                  <a:rPr lang="en-US">
                    <a:noFill/>
                  </a:rPr>
                  <a:t> </a:t>
                </a:r>
              </a:p>
            </p:txBody>
          </p:sp>
        </mc:Fallback>
      </mc:AlternateContent>
      <p:cxnSp>
        <p:nvCxnSpPr>
          <p:cNvPr id="5" name="Straight Arrow Connector 4"/>
          <p:cNvCxnSpPr/>
          <p:nvPr/>
        </p:nvCxnSpPr>
        <p:spPr bwMode="auto">
          <a:xfrm>
            <a:off x="683986" y="5368471"/>
            <a:ext cx="7823200" cy="0"/>
          </a:xfrm>
          <a:prstGeom prst="straightConnector1">
            <a:avLst/>
          </a:prstGeom>
          <a:noFill/>
          <a:ln w="57150" cap="flat" cmpd="sng" algn="ctr">
            <a:solidFill>
              <a:schemeClr val="tx1"/>
            </a:solidFill>
            <a:prstDash val="solid"/>
            <a:round/>
            <a:headEnd type="none" w="med" len="med"/>
            <a:tailEnd type="arrow"/>
          </a:ln>
          <a:effectLst/>
        </p:spPr>
      </p:cxnSp>
      <p:cxnSp>
        <p:nvCxnSpPr>
          <p:cNvPr id="9" name="Straight Connector 8"/>
          <p:cNvCxnSpPr/>
          <p:nvPr/>
        </p:nvCxnSpPr>
        <p:spPr bwMode="auto">
          <a:xfrm>
            <a:off x="2106390" y="522332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691278" y="52305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3521508" y="5216074"/>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4935596" y="5218549"/>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6350714" y="5211295"/>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7760430" y="52080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30" name="Straight Arrow Connector 29"/>
          <p:cNvCxnSpPr/>
          <p:nvPr/>
        </p:nvCxnSpPr>
        <p:spPr bwMode="auto">
          <a:xfrm flipV="1">
            <a:off x="6912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3" name="Straight Arrow Connector 32"/>
          <p:cNvCxnSpPr/>
          <p:nvPr/>
        </p:nvCxnSpPr>
        <p:spPr bwMode="auto">
          <a:xfrm flipV="1">
            <a:off x="21136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4" name="Straight Arrow Connector 33"/>
          <p:cNvCxnSpPr/>
          <p:nvPr/>
        </p:nvCxnSpPr>
        <p:spPr bwMode="auto">
          <a:xfrm flipV="1">
            <a:off x="35233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flipV="1">
            <a:off x="4958478" y="2984500"/>
            <a:ext cx="4071222" cy="2376718"/>
          </a:xfrm>
          <a:prstGeom prst="straightConnector1">
            <a:avLst/>
          </a:prstGeom>
          <a:noFill/>
          <a:ln w="28575" cap="flat" cmpd="sng" algn="ctr">
            <a:solidFill>
              <a:schemeClr val="tx1"/>
            </a:solidFill>
            <a:prstDash val="solid"/>
            <a:round/>
            <a:headEnd type="none" w="med" len="med"/>
            <a:tailEnd type="arrow"/>
          </a:ln>
          <a:effectLst/>
        </p:spPr>
      </p:cxnSp>
      <p:sp>
        <p:nvSpPr>
          <p:cNvPr id="36" name="TextBox 35"/>
          <p:cNvSpPr txBox="1"/>
          <p:nvPr/>
        </p:nvSpPr>
        <p:spPr>
          <a:xfrm>
            <a:off x="7260205" y="3949700"/>
            <a:ext cx="1210588" cy="584775"/>
          </a:xfrm>
          <a:prstGeom prst="rect">
            <a:avLst/>
          </a:prstGeom>
          <a:noFill/>
        </p:spPr>
        <p:txBody>
          <a:bodyPr wrap="none" rtlCol="0">
            <a:spAutoFit/>
          </a:bodyPr>
          <a:lstStyle/>
          <a:p>
            <a:r>
              <a:rPr lang="en-US" sz="3200" i="0" dirty="0"/>
              <a:t>.  .  .  .</a:t>
            </a:r>
          </a:p>
        </p:txBody>
      </p:sp>
      <p:cxnSp>
        <p:nvCxnSpPr>
          <p:cNvPr id="38" name="Straight Arrow Connector 37"/>
          <p:cNvCxnSpPr/>
          <p:nvPr/>
        </p:nvCxnSpPr>
        <p:spPr bwMode="auto">
          <a:xfrm>
            <a:off x="2106390" y="4534475"/>
            <a:ext cx="0" cy="818756"/>
          </a:xfrm>
          <a:prstGeom prst="straightConnector1">
            <a:avLst/>
          </a:prstGeom>
          <a:noFill/>
          <a:ln w="28575" cap="flat" cmpd="sng" algn="ctr">
            <a:solidFill>
              <a:schemeClr val="tx1"/>
            </a:solidFill>
            <a:prstDash val="dash"/>
            <a:round/>
            <a:headEnd type="none" w="med" len="med"/>
            <a:tailEnd type="arrow"/>
          </a:ln>
          <a:effectLst/>
        </p:spPr>
      </p:cxnSp>
      <p:graphicFrame>
        <p:nvGraphicFramePr>
          <p:cNvPr id="47" name="Object 46"/>
          <p:cNvGraphicFramePr>
            <a:graphicFrameLocks noChangeAspect="1"/>
          </p:cNvGraphicFramePr>
          <p:nvPr>
            <p:extLst/>
          </p:nvPr>
        </p:nvGraphicFramePr>
        <p:xfrm>
          <a:off x="591483" y="5588747"/>
          <a:ext cx="199589" cy="342153"/>
        </p:xfrm>
        <a:graphic>
          <a:graphicData uri="http://schemas.openxmlformats.org/presentationml/2006/ole">
            <mc:AlternateContent xmlns:mc="http://schemas.openxmlformats.org/markup-compatibility/2006">
              <mc:Choice xmlns:v="urn:schemas-microsoft-com:vml" Requires="v">
                <p:oleObj spid="_x0000_s2553942" name="Equation" r:id="rId5" imgW="88560" imgH="152280" progId="Equation.DSMT4">
                  <p:embed/>
                </p:oleObj>
              </mc:Choice>
              <mc:Fallback>
                <p:oleObj name="Equation" r:id="rId5" imgW="88560" imgH="152280" progId="Equation.DSMT4">
                  <p:embed/>
                  <p:pic>
                    <p:nvPicPr>
                      <p:cNvPr id="47" name="Object 46"/>
                      <p:cNvPicPr/>
                      <p:nvPr/>
                    </p:nvPicPr>
                    <p:blipFill>
                      <a:blip r:embed="rId6"/>
                      <a:stretch>
                        <a:fillRect/>
                      </a:stretch>
                    </p:blipFill>
                    <p:spPr>
                      <a:xfrm>
                        <a:off x="591483" y="5588747"/>
                        <a:ext cx="199589" cy="342153"/>
                      </a:xfrm>
                      <a:prstGeom prst="rect">
                        <a:avLst/>
                      </a:prstGeom>
                    </p:spPr>
                  </p:pic>
                </p:oleObj>
              </mc:Fallback>
            </mc:AlternateContent>
          </a:graphicData>
        </a:graphic>
      </p:graphicFrame>
      <p:graphicFrame>
        <p:nvGraphicFramePr>
          <p:cNvPr id="48" name="Object 47"/>
          <p:cNvGraphicFramePr>
            <a:graphicFrameLocks noChangeAspect="1"/>
          </p:cNvGraphicFramePr>
          <p:nvPr>
            <p:extLst/>
          </p:nvPr>
        </p:nvGraphicFramePr>
        <p:xfrm>
          <a:off x="1789113" y="5545965"/>
          <a:ext cx="625072" cy="400810"/>
        </p:xfrm>
        <a:graphic>
          <a:graphicData uri="http://schemas.openxmlformats.org/presentationml/2006/ole">
            <mc:AlternateContent xmlns:mc="http://schemas.openxmlformats.org/markup-compatibility/2006">
              <mc:Choice xmlns:v="urn:schemas-microsoft-com:vml" Requires="v">
                <p:oleObj spid="_x0000_s2553943" name="Equation" r:id="rId7" imgW="279360" imgH="177480" progId="Equation.DSMT4">
                  <p:embed/>
                </p:oleObj>
              </mc:Choice>
              <mc:Fallback>
                <p:oleObj name="Equation" r:id="rId7" imgW="279360" imgH="177480" progId="Equation.DSMT4">
                  <p:embed/>
                  <p:pic>
                    <p:nvPicPr>
                      <p:cNvPr id="48" name="Object 47"/>
                      <p:cNvPicPr>
                        <a:picLocks noChangeAspect="1" noChangeArrowheads="1"/>
                      </p:cNvPicPr>
                      <p:nvPr/>
                    </p:nvPicPr>
                    <p:blipFill>
                      <a:blip r:embed="rId8"/>
                      <a:srcRect/>
                      <a:stretch>
                        <a:fillRect/>
                      </a:stretch>
                    </p:blipFill>
                    <p:spPr bwMode="auto">
                      <a:xfrm>
                        <a:off x="1789113" y="5545965"/>
                        <a:ext cx="625072" cy="400810"/>
                      </a:xfrm>
                      <a:prstGeom prst="rect">
                        <a:avLst/>
                      </a:prstGeom>
                      <a:noFill/>
                      <a:ln>
                        <a:noFill/>
                      </a:ln>
                    </p:spPr>
                  </p:pic>
                </p:oleObj>
              </mc:Fallback>
            </mc:AlternateContent>
          </a:graphicData>
        </a:graphic>
      </p:graphicFrame>
      <p:graphicFrame>
        <p:nvGraphicFramePr>
          <p:cNvPr id="49" name="Object 48"/>
          <p:cNvGraphicFramePr>
            <a:graphicFrameLocks noChangeAspect="1"/>
          </p:cNvGraphicFramePr>
          <p:nvPr>
            <p:extLst/>
          </p:nvPr>
        </p:nvGraphicFramePr>
        <p:xfrm>
          <a:off x="3182938" y="5546725"/>
          <a:ext cx="682625" cy="400050"/>
        </p:xfrm>
        <a:graphic>
          <a:graphicData uri="http://schemas.openxmlformats.org/presentationml/2006/ole">
            <mc:AlternateContent xmlns:mc="http://schemas.openxmlformats.org/markup-compatibility/2006">
              <mc:Choice xmlns:v="urn:schemas-microsoft-com:vml" Requires="v">
                <p:oleObj spid="_x0000_s2553944" name="Equation" r:id="rId9" imgW="304560" imgH="177480" progId="Equation.DSMT4">
                  <p:embed/>
                </p:oleObj>
              </mc:Choice>
              <mc:Fallback>
                <p:oleObj name="Equation" r:id="rId9" imgW="304560" imgH="177480" progId="Equation.DSMT4">
                  <p:embed/>
                  <p:pic>
                    <p:nvPicPr>
                      <p:cNvPr id="49" name="Object 48"/>
                      <p:cNvPicPr>
                        <a:picLocks noChangeAspect="1" noChangeArrowheads="1"/>
                      </p:cNvPicPr>
                      <p:nvPr/>
                    </p:nvPicPr>
                    <p:blipFill>
                      <a:blip r:embed="rId10"/>
                      <a:srcRect/>
                      <a:stretch>
                        <a:fillRect/>
                      </a:stretch>
                    </p:blipFill>
                    <p:spPr bwMode="auto">
                      <a:xfrm>
                        <a:off x="3182938" y="5546725"/>
                        <a:ext cx="68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 name="Object 49"/>
          <p:cNvGraphicFramePr>
            <a:graphicFrameLocks noChangeAspect="1"/>
          </p:cNvGraphicFramePr>
          <p:nvPr>
            <p:extLst/>
          </p:nvPr>
        </p:nvGraphicFramePr>
        <p:xfrm>
          <a:off x="4657725" y="5546725"/>
          <a:ext cx="654050" cy="400050"/>
        </p:xfrm>
        <a:graphic>
          <a:graphicData uri="http://schemas.openxmlformats.org/presentationml/2006/ole">
            <mc:AlternateContent xmlns:mc="http://schemas.openxmlformats.org/markup-compatibility/2006">
              <mc:Choice xmlns:v="urn:schemas-microsoft-com:vml" Requires="v">
                <p:oleObj spid="_x0000_s2553945" name="Equation" r:id="rId11" imgW="291960" imgH="177480" progId="Equation.DSMT4">
                  <p:embed/>
                </p:oleObj>
              </mc:Choice>
              <mc:Fallback>
                <p:oleObj name="Equation" r:id="rId11" imgW="291960" imgH="177480" progId="Equation.DSMT4">
                  <p:embed/>
                  <p:pic>
                    <p:nvPicPr>
                      <p:cNvPr id="50" name="Object 49"/>
                      <p:cNvPicPr>
                        <a:picLocks noChangeAspect="1" noChangeArrowheads="1"/>
                      </p:cNvPicPr>
                      <p:nvPr/>
                    </p:nvPicPr>
                    <p:blipFill>
                      <a:blip r:embed="rId12"/>
                      <a:srcRect/>
                      <a:stretch>
                        <a:fillRect/>
                      </a:stretch>
                    </p:blipFill>
                    <p:spPr bwMode="auto">
                      <a:xfrm>
                        <a:off x="4657725" y="5546725"/>
                        <a:ext cx="654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9" name="Straight Arrow Connector 38"/>
          <p:cNvCxnSpPr/>
          <p:nvPr/>
        </p:nvCxnSpPr>
        <p:spPr bwMode="auto">
          <a:xfrm>
            <a:off x="3519698" y="3721100"/>
            <a:ext cx="0" cy="1619431"/>
          </a:xfrm>
          <a:prstGeom prst="straightConnector1">
            <a:avLst/>
          </a:prstGeom>
          <a:noFill/>
          <a:ln w="28575" cap="flat" cmpd="sng" algn="ctr">
            <a:solidFill>
              <a:schemeClr val="tx1"/>
            </a:solidFill>
            <a:prstDash val="dash"/>
            <a:round/>
            <a:headEnd type="none" w="med" len="med"/>
            <a:tailEnd type="arrow"/>
          </a:ln>
          <a:effectLst/>
        </p:spPr>
      </p:cxnSp>
      <p:sp>
        <p:nvSpPr>
          <p:cNvPr id="26" name="TextBox 25"/>
          <p:cNvSpPr txBox="1"/>
          <p:nvPr/>
        </p:nvSpPr>
        <p:spPr>
          <a:xfrm rot="16200000">
            <a:off x="-1128056" y="3709658"/>
            <a:ext cx="2847254" cy="461665"/>
          </a:xfrm>
          <a:prstGeom prst="rect">
            <a:avLst/>
          </a:prstGeom>
          <a:noFill/>
        </p:spPr>
        <p:txBody>
          <a:bodyPr wrap="none" rtlCol="0">
            <a:spAutoFit/>
          </a:bodyPr>
          <a:lstStyle/>
          <a:p>
            <a:pPr algn="l"/>
            <a:r>
              <a:rPr lang="en-US" sz="2400" i="0" dirty="0"/>
              <a:t>The </a:t>
            </a:r>
            <a:r>
              <a:rPr lang="en-US" sz="2400" i="0" dirty="0" err="1"/>
              <a:t>lookahead</a:t>
            </a:r>
            <a:r>
              <a:rPr lang="en-US" sz="2400" i="0" dirty="0"/>
              <a:t> model</a:t>
            </a:r>
          </a:p>
        </p:txBody>
      </p:sp>
      <p:sp>
        <p:nvSpPr>
          <p:cNvPr id="27" name="TextBox 26"/>
          <p:cNvSpPr txBox="1"/>
          <p:nvPr/>
        </p:nvSpPr>
        <p:spPr>
          <a:xfrm>
            <a:off x="3256115" y="6019800"/>
            <a:ext cx="2130711" cy="461665"/>
          </a:xfrm>
          <a:prstGeom prst="rect">
            <a:avLst/>
          </a:prstGeom>
          <a:noFill/>
        </p:spPr>
        <p:txBody>
          <a:bodyPr wrap="none" rtlCol="0">
            <a:spAutoFit/>
          </a:bodyPr>
          <a:lstStyle/>
          <a:p>
            <a:r>
              <a:rPr lang="en-US" sz="2400" i="0" dirty="0"/>
              <a:t>The base model</a:t>
            </a:r>
          </a:p>
        </p:txBody>
      </p:sp>
      <p:grpSp>
        <p:nvGrpSpPr>
          <p:cNvPr id="28" name="Group 27">
            <a:extLst>
              <a:ext uri="{FF2B5EF4-FFF2-40B4-BE49-F238E27FC236}">
                <a16:creationId xmlns:a16="http://schemas.microsoft.com/office/drawing/2014/main" id="{7F30A182-B735-4EAD-9701-9D604071E814}"/>
              </a:ext>
            </a:extLst>
          </p:cNvPr>
          <p:cNvGrpSpPr/>
          <p:nvPr/>
        </p:nvGrpSpPr>
        <p:grpSpPr>
          <a:xfrm rot="19789499">
            <a:off x="2970336" y="3510528"/>
            <a:ext cx="4971433" cy="687539"/>
            <a:chOff x="188973" y="3594099"/>
            <a:chExt cx="11425177" cy="2487613"/>
          </a:xfrm>
          <a:solidFill>
            <a:schemeClr val="bg1"/>
          </a:solidFill>
        </p:grpSpPr>
        <p:grpSp>
          <p:nvGrpSpPr>
            <p:cNvPr id="29" name="Group 28">
              <a:extLst>
                <a:ext uri="{FF2B5EF4-FFF2-40B4-BE49-F238E27FC236}">
                  <a16:creationId xmlns:a16="http://schemas.microsoft.com/office/drawing/2014/main" id="{5DC5F2C8-DF71-4873-BA6B-2C216AA81B31}"/>
                </a:ext>
              </a:extLst>
            </p:cNvPr>
            <p:cNvGrpSpPr/>
            <p:nvPr/>
          </p:nvGrpSpPr>
          <p:grpSpPr>
            <a:xfrm>
              <a:off x="914400" y="3594099"/>
              <a:ext cx="10699750" cy="2487613"/>
              <a:chOff x="914400" y="3594099"/>
              <a:chExt cx="10699750" cy="2487613"/>
            </a:xfrm>
            <a:grpFill/>
          </p:grpSpPr>
          <p:sp>
            <p:nvSpPr>
              <p:cNvPr id="41" name="Line 4">
                <a:extLst>
                  <a:ext uri="{FF2B5EF4-FFF2-40B4-BE49-F238E27FC236}">
                    <a16:creationId xmlns:a16="http://schemas.microsoft.com/office/drawing/2014/main" id="{AF1C962B-DF75-45AF-9E81-2FB30A6E4DC3}"/>
                  </a:ext>
                </a:extLst>
              </p:cNvPr>
              <p:cNvSpPr>
                <a:spLocks noChangeShapeType="1"/>
              </p:cNvSpPr>
              <p:nvPr/>
            </p:nvSpPr>
            <p:spPr bwMode="auto">
              <a:xfrm flipV="1">
                <a:off x="914400" y="3594099"/>
                <a:ext cx="0" cy="2487613"/>
              </a:xfrm>
              <a:prstGeom prst="line">
                <a:avLst/>
              </a:prstGeom>
              <a:grpFill/>
              <a:ln w="28575">
                <a:solidFill>
                  <a:schemeClr val="tx1"/>
                </a:solidFill>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Line 5">
                <a:extLst>
                  <a:ext uri="{FF2B5EF4-FFF2-40B4-BE49-F238E27FC236}">
                    <a16:creationId xmlns:a16="http://schemas.microsoft.com/office/drawing/2014/main" id="{71C5CF6E-D9BC-4697-90D1-90CEACCDD183}"/>
                  </a:ext>
                </a:extLst>
              </p:cNvPr>
              <p:cNvSpPr>
                <a:spLocks noChangeShapeType="1"/>
              </p:cNvSpPr>
              <p:nvPr/>
            </p:nvSpPr>
            <p:spPr bwMode="auto">
              <a:xfrm>
                <a:off x="914400" y="6062663"/>
                <a:ext cx="10699750" cy="0"/>
              </a:xfrm>
              <a:prstGeom prst="line">
                <a:avLst/>
              </a:prstGeom>
              <a:grpFill/>
              <a:ln w="28575">
                <a:solidFill>
                  <a:schemeClr val="tx1"/>
                </a:solidFill>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 name="Group 42">
                <a:extLst>
                  <a:ext uri="{FF2B5EF4-FFF2-40B4-BE49-F238E27FC236}">
                    <a16:creationId xmlns:a16="http://schemas.microsoft.com/office/drawing/2014/main" id="{985D04BE-660F-4F1D-85CF-AF15E012023F}"/>
                  </a:ext>
                </a:extLst>
              </p:cNvPr>
              <p:cNvGrpSpPr/>
              <p:nvPr/>
            </p:nvGrpSpPr>
            <p:grpSpPr>
              <a:xfrm>
                <a:off x="952500" y="3876676"/>
                <a:ext cx="10399180" cy="2063513"/>
                <a:chOff x="933450" y="3254376"/>
                <a:chExt cx="10399180" cy="2063513"/>
              </a:xfrm>
              <a:grpFill/>
            </p:grpSpPr>
            <p:sp>
              <p:nvSpPr>
                <p:cNvPr id="44" name="Freeform 6">
                  <a:extLst>
                    <a:ext uri="{FF2B5EF4-FFF2-40B4-BE49-F238E27FC236}">
                      <a16:creationId xmlns:a16="http://schemas.microsoft.com/office/drawing/2014/main" id="{3BDFF116-45F7-4A97-9E3A-D557456BCB66}"/>
                    </a:ext>
                  </a:extLst>
                </p:cNvPr>
                <p:cNvSpPr>
                  <a:spLocks/>
                </p:cNvSpPr>
                <p:nvPr/>
              </p:nvSpPr>
              <p:spPr bwMode="auto">
                <a:xfrm>
                  <a:off x="933450" y="3254376"/>
                  <a:ext cx="5204642" cy="1666208"/>
                </a:xfrm>
                <a:custGeom>
                  <a:avLst/>
                  <a:gdLst>
                    <a:gd name="T0" fmla="*/ 0 w 4716"/>
                    <a:gd name="T1" fmla="*/ 773113 h 1778"/>
                    <a:gd name="T2" fmla="*/ 285750 w 4716"/>
                    <a:gd name="T3" fmla="*/ 1023938 h 1778"/>
                    <a:gd name="T4" fmla="*/ 323850 w 4716"/>
                    <a:gd name="T5" fmla="*/ 1101725 h 1778"/>
                    <a:gd name="T6" fmla="*/ 533400 w 4716"/>
                    <a:gd name="T7" fmla="*/ 1198563 h 1778"/>
                    <a:gd name="T8" fmla="*/ 704850 w 4716"/>
                    <a:gd name="T9" fmla="*/ 1392238 h 1778"/>
                    <a:gd name="T10" fmla="*/ 990600 w 4716"/>
                    <a:gd name="T11" fmla="*/ 1604963 h 1778"/>
                    <a:gd name="T12" fmla="*/ 1047750 w 4716"/>
                    <a:gd name="T13" fmla="*/ 1662113 h 1778"/>
                    <a:gd name="T14" fmla="*/ 1314450 w 4716"/>
                    <a:gd name="T15" fmla="*/ 1681163 h 1778"/>
                    <a:gd name="T16" fmla="*/ 1409700 w 4716"/>
                    <a:gd name="T17" fmla="*/ 1739900 h 1778"/>
                    <a:gd name="T18" fmla="*/ 1676400 w 4716"/>
                    <a:gd name="T19" fmla="*/ 1778000 h 1778"/>
                    <a:gd name="T20" fmla="*/ 2038350 w 4716"/>
                    <a:gd name="T21" fmla="*/ 1990725 h 1778"/>
                    <a:gd name="T22" fmla="*/ 2171700 w 4716"/>
                    <a:gd name="T23" fmla="*/ 2106613 h 1778"/>
                    <a:gd name="T24" fmla="*/ 2552700 w 4716"/>
                    <a:gd name="T25" fmla="*/ 2184400 h 1778"/>
                    <a:gd name="T26" fmla="*/ 2552700 w 4716"/>
                    <a:gd name="T27" fmla="*/ 0 h 1778"/>
                    <a:gd name="T28" fmla="*/ 2762250 w 4716"/>
                    <a:gd name="T29" fmla="*/ 57150 h 1778"/>
                    <a:gd name="T30" fmla="*/ 2990850 w 4716"/>
                    <a:gd name="T31" fmla="*/ 269875 h 1778"/>
                    <a:gd name="T32" fmla="*/ 3448050 w 4716"/>
                    <a:gd name="T33" fmla="*/ 347663 h 1778"/>
                    <a:gd name="T34" fmla="*/ 3829050 w 4716"/>
                    <a:gd name="T35" fmla="*/ 695325 h 1778"/>
                    <a:gd name="T36" fmla="*/ 3943350 w 4716"/>
                    <a:gd name="T37" fmla="*/ 1004888 h 1778"/>
                    <a:gd name="T38" fmla="*/ 4057650 w 4716"/>
                    <a:gd name="T39" fmla="*/ 1198563 h 1778"/>
                    <a:gd name="T40" fmla="*/ 4152900 w 4716"/>
                    <a:gd name="T41" fmla="*/ 1392238 h 1778"/>
                    <a:gd name="T42" fmla="*/ 4191000 w 4716"/>
                    <a:gd name="T43" fmla="*/ 1565275 h 1778"/>
                    <a:gd name="T44" fmla="*/ 4552950 w 4716"/>
                    <a:gd name="T45" fmla="*/ 1739900 h 1778"/>
                    <a:gd name="T46" fmla="*/ 4743450 w 4716"/>
                    <a:gd name="T47" fmla="*/ 2049463 h 1778"/>
                    <a:gd name="T48" fmla="*/ 4819650 w 4716"/>
                    <a:gd name="T49" fmla="*/ 2165350 h 1778"/>
                    <a:gd name="T50" fmla="*/ 4933950 w 4716"/>
                    <a:gd name="T51" fmla="*/ 2243138 h 1778"/>
                    <a:gd name="T52" fmla="*/ 5048250 w 4716"/>
                    <a:gd name="T53" fmla="*/ 2338388 h 1778"/>
                    <a:gd name="T54" fmla="*/ 5181600 w 4716"/>
                    <a:gd name="T55" fmla="*/ 2513013 h 1778"/>
                    <a:gd name="T56" fmla="*/ 5334000 w 4716"/>
                    <a:gd name="T57" fmla="*/ 2628900 h 1778"/>
                    <a:gd name="T58" fmla="*/ 5524500 w 4716"/>
                    <a:gd name="T59" fmla="*/ 2784475 h 1778"/>
                    <a:gd name="T60" fmla="*/ 5791200 w 4716"/>
                    <a:gd name="T61" fmla="*/ 2822575 h 1778"/>
                    <a:gd name="T62" fmla="*/ 5905500 w 4716"/>
                    <a:gd name="T63" fmla="*/ 2803525 h 1778"/>
                    <a:gd name="T64" fmla="*/ 5854700 w 4716"/>
                    <a:gd name="T65" fmla="*/ 630238 h 1778"/>
                    <a:gd name="T66" fmla="*/ 6159500 w 4716"/>
                    <a:gd name="T67" fmla="*/ 700088 h 1778"/>
                    <a:gd name="T68" fmla="*/ 6419850 w 4716"/>
                    <a:gd name="T69" fmla="*/ 795338 h 1778"/>
                    <a:gd name="T70" fmla="*/ 6731000 w 4716"/>
                    <a:gd name="T71" fmla="*/ 884238 h 1778"/>
                    <a:gd name="T72" fmla="*/ 6858000 w 4716"/>
                    <a:gd name="T73" fmla="*/ 966788 h 1778"/>
                    <a:gd name="T74" fmla="*/ 6972300 w 4716"/>
                    <a:gd name="T75" fmla="*/ 1063625 h 1778"/>
                    <a:gd name="T76" fmla="*/ 7048500 w 4716"/>
                    <a:gd name="T77" fmla="*/ 1139825 h 1778"/>
                    <a:gd name="T78" fmla="*/ 7086600 w 4716"/>
                    <a:gd name="T79" fmla="*/ 1217613 h 1778"/>
                    <a:gd name="T80" fmla="*/ 7353300 w 4716"/>
                    <a:gd name="T81" fmla="*/ 1411288 h 1778"/>
                    <a:gd name="T82" fmla="*/ 7429500 w 4716"/>
                    <a:gd name="T83" fmla="*/ 1449388 h 1778"/>
                    <a:gd name="T84" fmla="*/ 7486650 w 4716"/>
                    <a:gd name="T85" fmla="*/ 1468438 h 17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716" h="1778">
                      <a:moveTo>
                        <a:pt x="0" y="487"/>
                      </a:moveTo>
                      <a:cubicBezTo>
                        <a:pt x="61" y="539"/>
                        <a:pt x="134" y="579"/>
                        <a:pt x="180" y="645"/>
                      </a:cubicBezTo>
                      <a:cubicBezTo>
                        <a:pt x="190" y="660"/>
                        <a:pt x="193" y="680"/>
                        <a:pt x="204" y="694"/>
                      </a:cubicBezTo>
                      <a:cubicBezTo>
                        <a:pt x="237" y="734"/>
                        <a:pt x="296" y="722"/>
                        <a:pt x="336" y="755"/>
                      </a:cubicBezTo>
                      <a:cubicBezTo>
                        <a:pt x="495" y="885"/>
                        <a:pt x="344" y="775"/>
                        <a:pt x="444" y="877"/>
                      </a:cubicBezTo>
                      <a:cubicBezTo>
                        <a:pt x="498" y="931"/>
                        <a:pt x="563" y="967"/>
                        <a:pt x="624" y="1011"/>
                      </a:cubicBezTo>
                      <a:cubicBezTo>
                        <a:pt x="638" y="1021"/>
                        <a:pt x="643" y="1043"/>
                        <a:pt x="660" y="1047"/>
                      </a:cubicBezTo>
                      <a:cubicBezTo>
                        <a:pt x="715" y="1060"/>
                        <a:pt x="772" y="1055"/>
                        <a:pt x="828" y="1059"/>
                      </a:cubicBezTo>
                      <a:cubicBezTo>
                        <a:pt x="848" y="1071"/>
                        <a:pt x="865" y="1090"/>
                        <a:pt x="888" y="1096"/>
                      </a:cubicBezTo>
                      <a:cubicBezTo>
                        <a:pt x="943" y="1110"/>
                        <a:pt x="1056" y="1120"/>
                        <a:pt x="1056" y="1120"/>
                      </a:cubicBezTo>
                      <a:cubicBezTo>
                        <a:pt x="1141" y="1149"/>
                        <a:pt x="1216" y="1195"/>
                        <a:pt x="1284" y="1254"/>
                      </a:cubicBezTo>
                      <a:cubicBezTo>
                        <a:pt x="1325" y="1290"/>
                        <a:pt x="1324" y="1305"/>
                        <a:pt x="1368" y="1327"/>
                      </a:cubicBezTo>
                      <a:cubicBezTo>
                        <a:pt x="1449" y="1369"/>
                        <a:pt x="1517" y="1376"/>
                        <a:pt x="1608" y="1376"/>
                      </a:cubicBezTo>
                      <a:lnTo>
                        <a:pt x="1608" y="0"/>
                      </a:lnTo>
                      <a:lnTo>
                        <a:pt x="1740" y="36"/>
                      </a:lnTo>
                      <a:cubicBezTo>
                        <a:pt x="1788" y="81"/>
                        <a:pt x="1825" y="143"/>
                        <a:pt x="1884" y="170"/>
                      </a:cubicBezTo>
                      <a:cubicBezTo>
                        <a:pt x="1973" y="211"/>
                        <a:pt x="2077" y="200"/>
                        <a:pt x="2172" y="219"/>
                      </a:cubicBezTo>
                      <a:cubicBezTo>
                        <a:pt x="2260" y="278"/>
                        <a:pt x="2355" y="346"/>
                        <a:pt x="2412" y="438"/>
                      </a:cubicBezTo>
                      <a:cubicBezTo>
                        <a:pt x="2448" y="496"/>
                        <a:pt x="2461" y="570"/>
                        <a:pt x="2484" y="633"/>
                      </a:cubicBezTo>
                      <a:cubicBezTo>
                        <a:pt x="2500" y="676"/>
                        <a:pt x="2532" y="718"/>
                        <a:pt x="2556" y="755"/>
                      </a:cubicBezTo>
                      <a:cubicBezTo>
                        <a:pt x="2581" y="792"/>
                        <a:pt x="2616" y="877"/>
                        <a:pt x="2616" y="877"/>
                      </a:cubicBezTo>
                      <a:cubicBezTo>
                        <a:pt x="2618" y="889"/>
                        <a:pt x="2636" y="982"/>
                        <a:pt x="2640" y="986"/>
                      </a:cubicBezTo>
                      <a:cubicBezTo>
                        <a:pt x="2702" y="1042"/>
                        <a:pt x="2800" y="1050"/>
                        <a:pt x="2868" y="1096"/>
                      </a:cubicBezTo>
                      <a:cubicBezTo>
                        <a:pt x="2904" y="1168"/>
                        <a:pt x="2919" y="1244"/>
                        <a:pt x="2988" y="1291"/>
                      </a:cubicBezTo>
                      <a:cubicBezTo>
                        <a:pt x="3004" y="1315"/>
                        <a:pt x="3020" y="1339"/>
                        <a:pt x="3036" y="1364"/>
                      </a:cubicBezTo>
                      <a:cubicBezTo>
                        <a:pt x="3052" y="1388"/>
                        <a:pt x="3085" y="1395"/>
                        <a:pt x="3108" y="1413"/>
                      </a:cubicBezTo>
                      <a:cubicBezTo>
                        <a:pt x="3133" y="1432"/>
                        <a:pt x="3159" y="1450"/>
                        <a:pt x="3180" y="1473"/>
                      </a:cubicBezTo>
                      <a:cubicBezTo>
                        <a:pt x="3211" y="1507"/>
                        <a:pt x="3236" y="1547"/>
                        <a:pt x="3264" y="1583"/>
                      </a:cubicBezTo>
                      <a:cubicBezTo>
                        <a:pt x="3296" y="1625"/>
                        <a:pt x="3325" y="1627"/>
                        <a:pt x="3360" y="1656"/>
                      </a:cubicBezTo>
                      <a:cubicBezTo>
                        <a:pt x="3399" y="1690"/>
                        <a:pt x="3435" y="1727"/>
                        <a:pt x="3480" y="1754"/>
                      </a:cubicBezTo>
                      <a:cubicBezTo>
                        <a:pt x="3519" y="1776"/>
                        <a:pt x="3638" y="1777"/>
                        <a:pt x="3648" y="1778"/>
                      </a:cubicBezTo>
                      <a:cubicBezTo>
                        <a:pt x="3712" y="1765"/>
                        <a:pt x="3688" y="1766"/>
                        <a:pt x="3720" y="1766"/>
                      </a:cubicBezTo>
                      <a:lnTo>
                        <a:pt x="3688" y="397"/>
                      </a:lnTo>
                      <a:cubicBezTo>
                        <a:pt x="3799" y="419"/>
                        <a:pt x="3744" y="421"/>
                        <a:pt x="3880" y="441"/>
                      </a:cubicBezTo>
                      <a:cubicBezTo>
                        <a:pt x="3960" y="453"/>
                        <a:pt x="3976" y="469"/>
                        <a:pt x="4044" y="501"/>
                      </a:cubicBezTo>
                      <a:cubicBezTo>
                        <a:pt x="4168" y="517"/>
                        <a:pt x="4088" y="513"/>
                        <a:pt x="4240" y="557"/>
                      </a:cubicBezTo>
                      <a:cubicBezTo>
                        <a:pt x="4286" y="571"/>
                        <a:pt x="4295" y="590"/>
                        <a:pt x="4320" y="609"/>
                      </a:cubicBezTo>
                      <a:cubicBezTo>
                        <a:pt x="4345" y="628"/>
                        <a:pt x="4372" y="652"/>
                        <a:pt x="4392" y="670"/>
                      </a:cubicBezTo>
                      <a:cubicBezTo>
                        <a:pt x="4407" y="687"/>
                        <a:pt x="4426" y="700"/>
                        <a:pt x="4440" y="718"/>
                      </a:cubicBezTo>
                      <a:cubicBezTo>
                        <a:pt x="4451" y="732"/>
                        <a:pt x="4453" y="753"/>
                        <a:pt x="4464" y="767"/>
                      </a:cubicBezTo>
                      <a:cubicBezTo>
                        <a:pt x="4492" y="800"/>
                        <a:pt x="4596" y="864"/>
                        <a:pt x="4632" y="889"/>
                      </a:cubicBezTo>
                      <a:cubicBezTo>
                        <a:pt x="4647" y="899"/>
                        <a:pt x="4664" y="906"/>
                        <a:pt x="4680" y="913"/>
                      </a:cubicBezTo>
                      <a:cubicBezTo>
                        <a:pt x="4692" y="918"/>
                        <a:pt x="4716" y="925"/>
                        <a:pt x="4716" y="925"/>
                      </a:cubicBezTo>
                    </a:path>
                  </a:pathLst>
                </a:cu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 name="Freeform 6">
                  <a:extLst>
                    <a:ext uri="{FF2B5EF4-FFF2-40B4-BE49-F238E27FC236}">
                      <a16:creationId xmlns:a16="http://schemas.microsoft.com/office/drawing/2014/main" id="{038763D9-2D75-4ED4-8897-5435D6C3E448}"/>
                    </a:ext>
                  </a:extLst>
                </p:cNvPr>
                <p:cNvSpPr>
                  <a:spLocks/>
                </p:cNvSpPr>
                <p:nvPr/>
              </p:nvSpPr>
              <p:spPr bwMode="auto">
                <a:xfrm>
                  <a:off x="6127988" y="3651681"/>
                  <a:ext cx="5204642" cy="1666208"/>
                </a:xfrm>
                <a:custGeom>
                  <a:avLst/>
                  <a:gdLst>
                    <a:gd name="T0" fmla="*/ 0 w 4716"/>
                    <a:gd name="T1" fmla="*/ 773113 h 1778"/>
                    <a:gd name="T2" fmla="*/ 285750 w 4716"/>
                    <a:gd name="T3" fmla="*/ 1023938 h 1778"/>
                    <a:gd name="T4" fmla="*/ 323850 w 4716"/>
                    <a:gd name="T5" fmla="*/ 1101725 h 1778"/>
                    <a:gd name="T6" fmla="*/ 533400 w 4716"/>
                    <a:gd name="T7" fmla="*/ 1198563 h 1778"/>
                    <a:gd name="T8" fmla="*/ 704850 w 4716"/>
                    <a:gd name="T9" fmla="*/ 1392238 h 1778"/>
                    <a:gd name="T10" fmla="*/ 990600 w 4716"/>
                    <a:gd name="T11" fmla="*/ 1604963 h 1778"/>
                    <a:gd name="T12" fmla="*/ 1047750 w 4716"/>
                    <a:gd name="T13" fmla="*/ 1662113 h 1778"/>
                    <a:gd name="T14" fmla="*/ 1314450 w 4716"/>
                    <a:gd name="T15" fmla="*/ 1681163 h 1778"/>
                    <a:gd name="T16" fmla="*/ 1409700 w 4716"/>
                    <a:gd name="T17" fmla="*/ 1739900 h 1778"/>
                    <a:gd name="T18" fmla="*/ 1676400 w 4716"/>
                    <a:gd name="T19" fmla="*/ 1778000 h 1778"/>
                    <a:gd name="T20" fmla="*/ 2038350 w 4716"/>
                    <a:gd name="T21" fmla="*/ 1990725 h 1778"/>
                    <a:gd name="T22" fmla="*/ 2171700 w 4716"/>
                    <a:gd name="T23" fmla="*/ 2106613 h 1778"/>
                    <a:gd name="T24" fmla="*/ 2552700 w 4716"/>
                    <a:gd name="T25" fmla="*/ 2184400 h 1778"/>
                    <a:gd name="T26" fmla="*/ 2552700 w 4716"/>
                    <a:gd name="T27" fmla="*/ 0 h 1778"/>
                    <a:gd name="T28" fmla="*/ 2762250 w 4716"/>
                    <a:gd name="T29" fmla="*/ 57150 h 1778"/>
                    <a:gd name="T30" fmla="*/ 2990850 w 4716"/>
                    <a:gd name="T31" fmla="*/ 269875 h 1778"/>
                    <a:gd name="T32" fmla="*/ 3448050 w 4716"/>
                    <a:gd name="T33" fmla="*/ 347663 h 1778"/>
                    <a:gd name="T34" fmla="*/ 3829050 w 4716"/>
                    <a:gd name="T35" fmla="*/ 695325 h 1778"/>
                    <a:gd name="T36" fmla="*/ 3943350 w 4716"/>
                    <a:gd name="T37" fmla="*/ 1004888 h 1778"/>
                    <a:gd name="T38" fmla="*/ 4057650 w 4716"/>
                    <a:gd name="T39" fmla="*/ 1198563 h 1778"/>
                    <a:gd name="T40" fmla="*/ 4152900 w 4716"/>
                    <a:gd name="T41" fmla="*/ 1392238 h 1778"/>
                    <a:gd name="T42" fmla="*/ 4191000 w 4716"/>
                    <a:gd name="T43" fmla="*/ 1565275 h 1778"/>
                    <a:gd name="T44" fmla="*/ 4552950 w 4716"/>
                    <a:gd name="T45" fmla="*/ 1739900 h 1778"/>
                    <a:gd name="T46" fmla="*/ 4743450 w 4716"/>
                    <a:gd name="T47" fmla="*/ 2049463 h 1778"/>
                    <a:gd name="T48" fmla="*/ 4819650 w 4716"/>
                    <a:gd name="T49" fmla="*/ 2165350 h 1778"/>
                    <a:gd name="T50" fmla="*/ 4933950 w 4716"/>
                    <a:gd name="T51" fmla="*/ 2243138 h 1778"/>
                    <a:gd name="T52" fmla="*/ 5048250 w 4716"/>
                    <a:gd name="T53" fmla="*/ 2338388 h 1778"/>
                    <a:gd name="T54" fmla="*/ 5181600 w 4716"/>
                    <a:gd name="T55" fmla="*/ 2513013 h 1778"/>
                    <a:gd name="T56" fmla="*/ 5334000 w 4716"/>
                    <a:gd name="T57" fmla="*/ 2628900 h 1778"/>
                    <a:gd name="T58" fmla="*/ 5524500 w 4716"/>
                    <a:gd name="T59" fmla="*/ 2784475 h 1778"/>
                    <a:gd name="T60" fmla="*/ 5791200 w 4716"/>
                    <a:gd name="T61" fmla="*/ 2822575 h 1778"/>
                    <a:gd name="T62" fmla="*/ 5905500 w 4716"/>
                    <a:gd name="T63" fmla="*/ 2803525 h 1778"/>
                    <a:gd name="T64" fmla="*/ 5854700 w 4716"/>
                    <a:gd name="T65" fmla="*/ 630238 h 1778"/>
                    <a:gd name="T66" fmla="*/ 6159500 w 4716"/>
                    <a:gd name="T67" fmla="*/ 700088 h 1778"/>
                    <a:gd name="T68" fmla="*/ 6419850 w 4716"/>
                    <a:gd name="T69" fmla="*/ 795338 h 1778"/>
                    <a:gd name="T70" fmla="*/ 6731000 w 4716"/>
                    <a:gd name="T71" fmla="*/ 884238 h 1778"/>
                    <a:gd name="T72" fmla="*/ 6858000 w 4716"/>
                    <a:gd name="T73" fmla="*/ 966788 h 1778"/>
                    <a:gd name="T74" fmla="*/ 6972300 w 4716"/>
                    <a:gd name="T75" fmla="*/ 1063625 h 1778"/>
                    <a:gd name="T76" fmla="*/ 7048500 w 4716"/>
                    <a:gd name="T77" fmla="*/ 1139825 h 1778"/>
                    <a:gd name="T78" fmla="*/ 7086600 w 4716"/>
                    <a:gd name="T79" fmla="*/ 1217613 h 1778"/>
                    <a:gd name="T80" fmla="*/ 7353300 w 4716"/>
                    <a:gd name="T81" fmla="*/ 1411288 h 1778"/>
                    <a:gd name="T82" fmla="*/ 7429500 w 4716"/>
                    <a:gd name="T83" fmla="*/ 1449388 h 1778"/>
                    <a:gd name="T84" fmla="*/ 7486650 w 4716"/>
                    <a:gd name="T85" fmla="*/ 1468438 h 17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716" h="1778">
                      <a:moveTo>
                        <a:pt x="0" y="487"/>
                      </a:moveTo>
                      <a:cubicBezTo>
                        <a:pt x="61" y="539"/>
                        <a:pt x="134" y="579"/>
                        <a:pt x="180" y="645"/>
                      </a:cubicBezTo>
                      <a:cubicBezTo>
                        <a:pt x="190" y="660"/>
                        <a:pt x="193" y="680"/>
                        <a:pt x="204" y="694"/>
                      </a:cubicBezTo>
                      <a:cubicBezTo>
                        <a:pt x="237" y="734"/>
                        <a:pt x="296" y="722"/>
                        <a:pt x="336" y="755"/>
                      </a:cubicBezTo>
                      <a:cubicBezTo>
                        <a:pt x="495" y="885"/>
                        <a:pt x="344" y="775"/>
                        <a:pt x="444" y="877"/>
                      </a:cubicBezTo>
                      <a:cubicBezTo>
                        <a:pt x="498" y="931"/>
                        <a:pt x="563" y="967"/>
                        <a:pt x="624" y="1011"/>
                      </a:cubicBezTo>
                      <a:cubicBezTo>
                        <a:pt x="638" y="1021"/>
                        <a:pt x="643" y="1043"/>
                        <a:pt x="660" y="1047"/>
                      </a:cubicBezTo>
                      <a:cubicBezTo>
                        <a:pt x="715" y="1060"/>
                        <a:pt x="772" y="1055"/>
                        <a:pt x="828" y="1059"/>
                      </a:cubicBezTo>
                      <a:cubicBezTo>
                        <a:pt x="848" y="1071"/>
                        <a:pt x="865" y="1090"/>
                        <a:pt x="888" y="1096"/>
                      </a:cubicBezTo>
                      <a:cubicBezTo>
                        <a:pt x="943" y="1110"/>
                        <a:pt x="1056" y="1120"/>
                        <a:pt x="1056" y="1120"/>
                      </a:cubicBezTo>
                      <a:cubicBezTo>
                        <a:pt x="1141" y="1149"/>
                        <a:pt x="1216" y="1195"/>
                        <a:pt x="1284" y="1254"/>
                      </a:cubicBezTo>
                      <a:cubicBezTo>
                        <a:pt x="1325" y="1290"/>
                        <a:pt x="1324" y="1305"/>
                        <a:pt x="1368" y="1327"/>
                      </a:cubicBezTo>
                      <a:cubicBezTo>
                        <a:pt x="1449" y="1369"/>
                        <a:pt x="1517" y="1376"/>
                        <a:pt x="1608" y="1376"/>
                      </a:cubicBezTo>
                      <a:lnTo>
                        <a:pt x="1608" y="0"/>
                      </a:lnTo>
                      <a:lnTo>
                        <a:pt x="1740" y="36"/>
                      </a:lnTo>
                      <a:cubicBezTo>
                        <a:pt x="1788" y="81"/>
                        <a:pt x="1825" y="143"/>
                        <a:pt x="1884" y="170"/>
                      </a:cubicBezTo>
                      <a:cubicBezTo>
                        <a:pt x="1973" y="211"/>
                        <a:pt x="2077" y="200"/>
                        <a:pt x="2172" y="219"/>
                      </a:cubicBezTo>
                      <a:cubicBezTo>
                        <a:pt x="2260" y="278"/>
                        <a:pt x="2355" y="346"/>
                        <a:pt x="2412" y="438"/>
                      </a:cubicBezTo>
                      <a:cubicBezTo>
                        <a:pt x="2448" y="496"/>
                        <a:pt x="2461" y="570"/>
                        <a:pt x="2484" y="633"/>
                      </a:cubicBezTo>
                      <a:cubicBezTo>
                        <a:pt x="2500" y="676"/>
                        <a:pt x="2532" y="718"/>
                        <a:pt x="2556" y="755"/>
                      </a:cubicBezTo>
                      <a:cubicBezTo>
                        <a:pt x="2581" y="792"/>
                        <a:pt x="2616" y="877"/>
                        <a:pt x="2616" y="877"/>
                      </a:cubicBezTo>
                      <a:cubicBezTo>
                        <a:pt x="2618" y="889"/>
                        <a:pt x="2636" y="982"/>
                        <a:pt x="2640" y="986"/>
                      </a:cubicBezTo>
                      <a:cubicBezTo>
                        <a:pt x="2702" y="1042"/>
                        <a:pt x="2800" y="1050"/>
                        <a:pt x="2868" y="1096"/>
                      </a:cubicBezTo>
                      <a:cubicBezTo>
                        <a:pt x="2904" y="1168"/>
                        <a:pt x="2919" y="1244"/>
                        <a:pt x="2988" y="1291"/>
                      </a:cubicBezTo>
                      <a:cubicBezTo>
                        <a:pt x="3004" y="1315"/>
                        <a:pt x="3020" y="1339"/>
                        <a:pt x="3036" y="1364"/>
                      </a:cubicBezTo>
                      <a:cubicBezTo>
                        <a:pt x="3052" y="1388"/>
                        <a:pt x="3085" y="1395"/>
                        <a:pt x="3108" y="1413"/>
                      </a:cubicBezTo>
                      <a:cubicBezTo>
                        <a:pt x="3133" y="1432"/>
                        <a:pt x="3159" y="1450"/>
                        <a:pt x="3180" y="1473"/>
                      </a:cubicBezTo>
                      <a:cubicBezTo>
                        <a:pt x="3211" y="1507"/>
                        <a:pt x="3236" y="1547"/>
                        <a:pt x="3264" y="1583"/>
                      </a:cubicBezTo>
                      <a:cubicBezTo>
                        <a:pt x="3296" y="1625"/>
                        <a:pt x="3325" y="1627"/>
                        <a:pt x="3360" y="1656"/>
                      </a:cubicBezTo>
                      <a:cubicBezTo>
                        <a:pt x="3399" y="1690"/>
                        <a:pt x="3435" y="1727"/>
                        <a:pt x="3480" y="1754"/>
                      </a:cubicBezTo>
                      <a:cubicBezTo>
                        <a:pt x="3519" y="1776"/>
                        <a:pt x="3638" y="1777"/>
                        <a:pt x="3648" y="1778"/>
                      </a:cubicBezTo>
                      <a:cubicBezTo>
                        <a:pt x="3712" y="1765"/>
                        <a:pt x="3688" y="1766"/>
                        <a:pt x="3720" y="1766"/>
                      </a:cubicBezTo>
                      <a:lnTo>
                        <a:pt x="3688" y="397"/>
                      </a:lnTo>
                      <a:cubicBezTo>
                        <a:pt x="3799" y="419"/>
                        <a:pt x="3744" y="421"/>
                        <a:pt x="3880" y="441"/>
                      </a:cubicBezTo>
                      <a:cubicBezTo>
                        <a:pt x="3960" y="453"/>
                        <a:pt x="3976" y="469"/>
                        <a:pt x="4044" y="501"/>
                      </a:cubicBezTo>
                      <a:cubicBezTo>
                        <a:pt x="4168" y="517"/>
                        <a:pt x="4088" y="513"/>
                        <a:pt x="4240" y="557"/>
                      </a:cubicBezTo>
                      <a:cubicBezTo>
                        <a:pt x="4286" y="571"/>
                        <a:pt x="4295" y="590"/>
                        <a:pt x="4320" y="609"/>
                      </a:cubicBezTo>
                      <a:cubicBezTo>
                        <a:pt x="4345" y="628"/>
                        <a:pt x="4372" y="652"/>
                        <a:pt x="4392" y="670"/>
                      </a:cubicBezTo>
                      <a:cubicBezTo>
                        <a:pt x="4407" y="687"/>
                        <a:pt x="4426" y="700"/>
                        <a:pt x="4440" y="718"/>
                      </a:cubicBezTo>
                      <a:cubicBezTo>
                        <a:pt x="4451" y="732"/>
                        <a:pt x="4453" y="753"/>
                        <a:pt x="4464" y="767"/>
                      </a:cubicBezTo>
                      <a:cubicBezTo>
                        <a:pt x="4492" y="800"/>
                        <a:pt x="4596" y="864"/>
                        <a:pt x="4632" y="889"/>
                      </a:cubicBezTo>
                      <a:cubicBezTo>
                        <a:pt x="4647" y="899"/>
                        <a:pt x="4664" y="906"/>
                        <a:pt x="4680" y="913"/>
                      </a:cubicBezTo>
                      <a:cubicBezTo>
                        <a:pt x="4692" y="918"/>
                        <a:pt x="4716" y="925"/>
                        <a:pt x="4716" y="925"/>
                      </a:cubicBezTo>
                    </a:path>
                  </a:pathLst>
                </a:cu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cxnSp>
          <p:nvCxnSpPr>
            <p:cNvPr id="31" name="Straight Connector 30">
              <a:extLst>
                <a:ext uri="{FF2B5EF4-FFF2-40B4-BE49-F238E27FC236}">
                  <a16:creationId xmlns:a16="http://schemas.microsoft.com/office/drawing/2014/main" id="{1EDF8A2C-EEAD-4A16-BBBC-C42011C7A898}"/>
                </a:ext>
              </a:extLst>
            </p:cNvPr>
            <p:cNvCxnSpPr/>
            <p:nvPr/>
          </p:nvCxnSpPr>
          <p:spPr bwMode="auto">
            <a:xfrm>
              <a:off x="908050" y="5321300"/>
              <a:ext cx="10642600" cy="0"/>
            </a:xfrm>
            <a:prstGeom prst="line">
              <a:avLst/>
            </a:prstGeom>
            <a:grpFill/>
            <a:ln w="28575" cap="flat" cmpd="sng" algn="ctr">
              <a:solidFill>
                <a:schemeClr val="tx1"/>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FB559229-82AB-4421-AD25-13F8CFD30F55}"/>
                </a:ext>
              </a:extLst>
            </p:cNvPr>
            <p:cNvCxnSpPr/>
            <p:nvPr/>
          </p:nvCxnSpPr>
          <p:spPr bwMode="auto">
            <a:xfrm>
              <a:off x="927100" y="4241800"/>
              <a:ext cx="10642600" cy="0"/>
            </a:xfrm>
            <a:prstGeom prst="line">
              <a:avLst/>
            </a:prstGeom>
            <a:grpFill/>
            <a:ln w="2857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265CA0A6-6078-4D18-8496-8B62CAD96E05}"/>
                    </a:ext>
                  </a:extLst>
                </p:cNvPr>
                <p:cNvSpPr txBox="1"/>
                <p:nvPr/>
              </p:nvSpPr>
              <p:spPr>
                <a:xfrm>
                  <a:off x="311873" y="4743806"/>
                  <a:ext cx="484813" cy="584776"/>
                </a:xfrm>
                <a:prstGeom prst="rect">
                  <a:avLst/>
                </a:prstGeom>
                <a:grp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𝑠</m:t>
                        </m:r>
                      </m:oMath>
                    </m:oMathPara>
                  </a14:m>
                  <a:endParaRPr lang="en-US" sz="3200" i="0" dirty="0"/>
                </a:p>
              </p:txBody>
            </p:sp>
          </mc:Choice>
          <mc:Fallback xmlns="">
            <p:sp>
              <p:nvSpPr>
                <p:cNvPr id="37" name="TextBox 36">
                  <a:extLst>
                    <a:ext uri="{FF2B5EF4-FFF2-40B4-BE49-F238E27FC236}">
                      <a16:creationId xmlns:a16="http://schemas.microsoft.com/office/drawing/2014/main" id="{265CA0A6-6078-4D18-8496-8B62CAD96E05}"/>
                    </a:ext>
                  </a:extLst>
                </p:cNvPr>
                <p:cNvSpPr txBox="1">
                  <a:spLocks noRot="1" noChangeAspect="1" noMove="1" noResize="1" noEditPoints="1" noAdjustHandles="1" noChangeArrowheads="1" noChangeShapeType="1" noTextEdit="1"/>
                </p:cNvSpPr>
                <p:nvPr/>
              </p:nvSpPr>
              <p:spPr>
                <a:xfrm>
                  <a:off x="311873" y="4743806"/>
                  <a:ext cx="484813" cy="584776"/>
                </a:xfrm>
                <a:prstGeom prst="rect">
                  <a:avLst/>
                </a:prstGeom>
                <a:blipFill>
                  <a:blip r:embed="rId13"/>
                  <a:stretch>
                    <a:fillRect r="-53333" b="-690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F19B287D-5408-42DB-AD20-300B5912B99A}"/>
                    </a:ext>
                  </a:extLst>
                </p:cNvPr>
                <p:cNvSpPr txBox="1"/>
                <p:nvPr/>
              </p:nvSpPr>
              <p:spPr>
                <a:xfrm>
                  <a:off x="188973" y="3608817"/>
                  <a:ext cx="552779" cy="646330"/>
                </a:xfrm>
                <a:prstGeom prst="rect">
                  <a:avLst/>
                </a:prstGeom>
                <a:grp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𝑆</m:t>
                        </m:r>
                      </m:oMath>
                    </m:oMathPara>
                  </a14:m>
                  <a:endParaRPr lang="en-US" sz="3600" i="0" dirty="0"/>
                </a:p>
              </p:txBody>
            </p:sp>
          </mc:Choice>
          <mc:Fallback xmlns="">
            <p:sp>
              <p:nvSpPr>
                <p:cNvPr id="40" name="TextBox 39">
                  <a:extLst>
                    <a:ext uri="{FF2B5EF4-FFF2-40B4-BE49-F238E27FC236}">
                      <a16:creationId xmlns:a16="http://schemas.microsoft.com/office/drawing/2014/main" id="{F19B287D-5408-42DB-AD20-300B5912B99A}"/>
                    </a:ext>
                  </a:extLst>
                </p:cNvPr>
                <p:cNvSpPr txBox="1">
                  <a:spLocks noRot="1" noChangeAspect="1" noMove="1" noResize="1" noEditPoints="1" noAdjustHandles="1" noChangeArrowheads="1" noChangeShapeType="1" noTextEdit="1"/>
                </p:cNvSpPr>
                <p:nvPr/>
              </p:nvSpPr>
              <p:spPr>
                <a:xfrm>
                  <a:off x="188973" y="3608817"/>
                  <a:ext cx="552779" cy="646330"/>
                </a:xfrm>
                <a:prstGeom prst="rect">
                  <a:avLst/>
                </a:prstGeom>
                <a:blipFill>
                  <a:blip r:embed="rId14"/>
                  <a:stretch>
                    <a:fillRect r="-52000" b="-73913"/>
                  </a:stretch>
                </a:blipFill>
              </p:spPr>
              <p:txBody>
                <a:bodyPr/>
                <a:lstStyle/>
                <a:p>
                  <a:r>
                    <a:rPr lang="en-US">
                      <a:noFill/>
                    </a:rPr>
                    <a:t> </a:t>
                  </a:r>
                </a:p>
              </p:txBody>
            </p:sp>
          </mc:Fallback>
        </mc:AlternateContent>
      </p:grpSp>
      <p:sp>
        <p:nvSpPr>
          <p:cNvPr id="51" name="Slide Number Placeholder 5">
            <a:extLst>
              <a:ext uri="{FF2B5EF4-FFF2-40B4-BE49-F238E27FC236}">
                <a16:creationId xmlns:a16="http://schemas.microsoft.com/office/drawing/2014/main" id="{2D57BE79-B96C-4766-B8F1-8E7F7794D491}"/>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dirty="0"/>
              <a:t>Slide </a:t>
            </a:r>
            <a:fld id="{CA1BF554-DF22-475E-92F9-B7E92000597D}" type="slidenum">
              <a:rPr lang="en-US" smtClean="0"/>
              <a:pPr>
                <a:defRPr/>
              </a:pPr>
              <a:t>164</a:t>
            </a:fld>
            <a:endParaRPr lang="en-US" dirty="0"/>
          </a:p>
        </p:txBody>
      </p:sp>
      <p:cxnSp>
        <p:nvCxnSpPr>
          <p:cNvPr id="52" name="Straight Arrow Connector 51">
            <a:extLst>
              <a:ext uri="{FF2B5EF4-FFF2-40B4-BE49-F238E27FC236}">
                <a16:creationId xmlns:a16="http://schemas.microsoft.com/office/drawing/2014/main" id="{BF5840B1-ABA6-4EB7-B4FC-16A06C540FB9}"/>
              </a:ext>
            </a:extLst>
          </p:cNvPr>
          <p:cNvCxnSpPr/>
          <p:nvPr/>
        </p:nvCxnSpPr>
        <p:spPr bwMode="auto">
          <a:xfrm flipV="1">
            <a:off x="683986" y="2472872"/>
            <a:ext cx="1814" cy="2735216"/>
          </a:xfrm>
          <a:prstGeom prst="straightConnector1">
            <a:avLst/>
          </a:prstGeom>
          <a:noFill/>
          <a:ln w="28575" cap="flat" cmpd="sng" algn="ctr">
            <a:solidFill>
              <a:schemeClr val="tx1"/>
            </a:solidFill>
            <a:prstDash val="solid"/>
            <a:round/>
            <a:headEnd type="none" w="med" len="med"/>
            <a:tailEnd type="arrow" w="med" len="med"/>
          </a:ln>
          <a:effectLst/>
        </p:spPr>
      </p:cxnSp>
    </p:spTree>
    <p:extLst>
      <p:ext uri="{BB962C8B-B14F-4D97-AF65-F5344CB8AC3E}">
        <p14:creationId xmlns:p14="http://schemas.microsoft.com/office/powerpoint/2010/main" val="108518402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Supply chain mgmt. for Pratt &amp; Whitney</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685800" y="1143000"/>
                <a:ext cx="7988300" cy="2659743"/>
              </a:xfrm>
            </p:spPr>
            <p:txBody>
              <a:bodyPr/>
              <a:lstStyle/>
              <a:p>
                <a:r>
                  <a:rPr lang="en-US" dirty="0"/>
                  <a:t>We simulate our </a:t>
                </a:r>
                <a14:m>
                  <m:oMath xmlns:m="http://schemas.openxmlformats.org/officeDocument/2006/math">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𝜃</m:t>
                        </m:r>
                      </m:e>
                      <m:sup>
                        <m:r>
                          <a:rPr lang="en-US" i="1">
                            <a:latin typeface="Cambria Math" panose="02040503050406030204" pitchFamily="18" charset="0"/>
                          </a:rPr>
                          <m:t>𝑠</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𝜃</m:t>
                        </m:r>
                      </m:e>
                      <m:sup>
                        <m:r>
                          <a:rPr lang="en-US" i="1">
                            <a:latin typeface="Cambria Math" panose="02040503050406030204" pitchFamily="18" charset="0"/>
                          </a:rPr>
                          <m:t>𝑆</m:t>
                        </m:r>
                      </m:sup>
                    </m:sSup>
                    <m:r>
                      <a:rPr lang="en-US" i="1">
                        <a:latin typeface="Cambria Math" panose="02040503050406030204" pitchFamily="18" charset="0"/>
                      </a:rPr>
                      <m:t>)</m:t>
                    </m:r>
                  </m:oMath>
                </a14:m>
                <a:r>
                  <a:rPr lang="en-US" dirty="0"/>
                  <a:t> policy for each decision now.</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685800" y="1143000"/>
                <a:ext cx="7988300" cy="2659743"/>
              </a:xfrm>
              <a:blipFill>
                <a:blip r:embed="rId4"/>
                <a:stretch>
                  <a:fillRect t="-2294"/>
                </a:stretch>
              </a:blipFill>
            </p:spPr>
            <p:txBody>
              <a:bodyPr/>
              <a:lstStyle/>
              <a:p>
                <a:r>
                  <a:rPr lang="en-US">
                    <a:noFill/>
                  </a:rPr>
                  <a:t> </a:t>
                </a:r>
              </a:p>
            </p:txBody>
          </p:sp>
        </mc:Fallback>
      </mc:AlternateContent>
      <p:cxnSp>
        <p:nvCxnSpPr>
          <p:cNvPr id="5" name="Straight Arrow Connector 4"/>
          <p:cNvCxnSpPr/>
          <p:nvPr/>
        </p:nvCxnSpPr>
        <p:spPr bwMode="auto">
          <a:xfrm>
            <a:off x="683986" y="5368471"/>
            <a:ext cx="7823200" cy="0"/>
          </a:xfrm>
          <a:prstGeom prst="straightConnector1">
            <a:avLst/>
          </a:prstGeom>
          <a:noFill/>
          <a:ln w="57150" cap="flat" cmpd="sng" algn="ctr">
            <a:solidFill>
              <a:schemeClr val="tx1"/>
            </a:solidFill>
            <a:prstDash val="solid"/>
            <a:round/>
            <a:headEnd type="none" w="med" len="med"/>
            <a:tailEnd type="arrow"/>
          </a:ln>
          <a:effectLst/>
        </p:spPr>
      </p:cxnSp>
      <p:cxnSp>
        <p:nvCxnSpPr>
          <p:cNvPr id="9" name="Straight Connector 8"/>
          <p:cNvCxnSpPr/>
          <p:nvPr/>
        </p:nvCxnSpPr>
        <p:spPr bwMode="auto">
          <a:xfrm>
            <a:off x="2106390" y="522332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691278" y="52305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3521508" y="5216074"/>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4935596" y="5218549"/>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6350714" y="5211295"/>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7760430" y="52080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30" name="Straight Arrow Connector 29"/>
          <p:cNvCxnSpPr/>
          <p:nvPr/>
        </p:nvCxnSpPr>
        <p:spPr bwMode="auto">
          <a:xfrm flipV="1">
            <a:off x="6912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3" name="Straight Arrow Connector 32"/>
          <p:cNvCxnSpPr/>
          <p:nvPr/>
        </p:nvCxnSpPr>
        <p:spPr bwMode="auto">
          <a:xfrm flipV="1">
            <a:off x="21136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4" name="Straight Arrow Connector 33"/>
          <p:cNvCxnSpPr/>
          <p:nvPr/>
        </p:nvCxnSpPr>
        <p:spPr bwMode="auto">
          <a:xfrm flipV="1">
            <a:off x="35233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flipV="1">
            <a:off x="4958478" y="2984500"/>
            <a:ext cx="4071222" cy="2376718"/>
          </a:xfrm>
          <a:prstGeom prst="straightConnector1">
            <a:avLst/>
          </a:prstGeom>
          <a:noFill/>
          <a:ln w="28575" cap="flat" cmpd="sng" algn="ctr">
            <a:solidFill>
              <a:schemeClr val="tx1"/>
            </a:solidFill>
            <a:prstDash val="solid"/>
            <a:round/>
            <a:headEnd type="none" w="med" len="med"/>
            <a:tailEnd type="arrow"/>
          </a:ln>
          <a:effectLst/>
        </p:spPr>
      </p:cxnSp>
      <p:sp>
        <p:nvSpPr>
          <p:cNvPr id="36" name="TextBox 35"/>
          <p:cNvSpPr txBox="1"/>
          <p:nvPr/>
        </p:nvSpPr>
        <p:spPr>
          <a:xfrm>
            <a:off x="7260205" y="3949700"/>
            <a:ext cx="1210588" cy="584775"/>
          </a:xfrm>
          <a:prstGeom prst="rect">
            <a:avLst/>
          </a:prstGeom>
          <a:noFill/>
        </p:spPr>
        <p:txBody>
          <a:bodyPr wrap="none" rtlCol="0">
            <a:spAutoFit/>
          </a:bodyPr>
          <a:lstStyle/>
          <a:p>
            <a:r>
              <a:rPr lang="en-US" sz="3200" i="0" dirty="0"/>
              <a:t>.  .  .  .</a:t>
            </a:r>
          </a:p>
        </p:txBody>
      </p:sp>
      <p:cxnSp>
        <p:nvCxnSpPr>
          <p:cNvPr id="38" name="Straight Arrow Connector 37"/>
          <p:cNvCxnSpPr/>
          <p:nvPr/>
        </p:nvCxnSpPr>
        <p:spPr bwMode="auto">
          <a:xfrm>
            <a:off x="2106390" y="4534475"/>
            <a:ext cx="0" cy="818756"/>
          </a:xfrm>
          <a:prstGeom prst="straightConnector1">
            <a:avLst/>
          </a:prstGeom>
          <a:noFill/>
          <a:ln w="28575" cap="flat" cmpd="sng" algn="ctr">
            <a:solidFill>
              <a:schemeClr val="tx1"/>
            </a:solidFill>
            <a:prstDash val="dash"/>
            <a:round/>
            <a:headEnd type="none" w="med" len="med"/>
            <a:tailEnd type="arrow"/>
          </a:ln>
          <a:effectLst/>
        </p:spPr>
      </p:cxnSp>
      <p:graphicFrame>
        <p:nvGraphicFramePr>
          <p:cNvPr id="47" name="Object 46"/>
          <p:cNvGraphicFramePr>
            <a:graphicFrameLocks noChangeAspect="1"/>
          </p:cNvGraphicFramePr>
          <p:nvPr>
            <p:extLst/>
          </p:nvPr>
        </p:nvGraphicFramePr>
        <p:xfrm>
          <a:off x="591483" y="5588747"/>
          <a:ext cx="199589" cy="342153"/>
        </p:xfrm>
        <a:graphic>
          <a:graphicData uri="http://schemas.openxmlformats.org/presentationml/2006/ole">
            <mc:AlternateContent xmlns:mc="http://schemas.openxmlformats.org/markup-compatibility/2006">
              <mc:Choice xmlns:v="urn:schemas-microsoft-com:vml" Requires="v">
                <p:oleObj spid="_x0000_s2554966" name="Equation" r:id="rId5" imgW="88560" imgH="152280" progId="Equation.DSMT4">
                  <p:embed/>
                </p:oleObj>
              </mc:Choice>
              <mc:Fallback>
                <p:oleObj name="Equation" r:id="rId5" imgW="88560" imgH="152280" progId="Equation.DSMT4">
                  <p:embed/>
                  <p:pic>
                    <p:nvPicPr>
                      <p:cNvPr id="47" name="Object 46"/>
                      <p:cNvPicPr/>
                      <p:nvPr/>
                    </p:nvPicPr>
                    <p:blipFill>
                      <a:blip r:embed="rId6"/>
                      <a:stretch>
                        <a:fillRect/>
                      </a:stretch>
                    </p:blipFill>
                    <p:spPr>
                      <a:xfrm>
                        <a:off x="591483" y="5588747"/>
                        <a:ext cx="199589" cy="342153"/>
                      </a:xfrm>
                      <a:prstGeom prst="rect">
                        <a:avLst/>
                      </a:prstGeom>
                    </p:spPr>
                  </p:pic>
                </p:oleObj>
              </mc:Fallback>
            </mc:AlternateContent>
          </a:graphicData>
        </a:graphic>
      </p:graphicFrame>
      <p:graphicFrame>
        <p:nvGraphicFramePr>
          <p:cNvPr id="48" name="Object 47"/>
          <p:cNvGraphicFramePr>
            <a:graphicFrameLocks noChangeAspect="1"/>
          </p:cNvGraphicFramePr>
          <p:nvPr>
            <p:extLst/>
          </p:nvPr>
        </p:nvGraphicFramePr>
        <p:xfrm>
          <a:off x="1789113" y="5545965"/>
          <a:ext cx="625072" cy="400810"/>
        </p:xfrm>
        <a:graphic>
          <a:graphicData uri="http://schemas.openxmlformats.org/presentationml/2006/ole">
            <mc:AlternateContent xmlns:mc="http://schemas.openxmlformats.org/markup-compatibility/2006">
              <mc:Choice xmlns:v="urn:schemas-microsoft-com:vml" Requires="v">
                <p:oleObj spid="_x0000_s2554967" name="Equation" r:id="rId7" imgW="279360" imgH="177480" progId="Equation.DSMT4">
                  <p:embed/>
                </p:oleObj>
              </mc:Choice>
              <mc:Fallback>
                <p:oleObj name="Equation" r:id="rId7" imgW="279360" imgH="177480" progId="Equation.DSMT4">
                  <p:embed/>
                  <p:pic>
                    <p:nvPicPr>
                      <p:cNvPr id="48" name="Object 47"/>
                      <p:cNvPicPr>
                        <a:picLocks noChangeAspect="1" noChangeArrowheads="1"/>
                      </p:cNvPicPr>
                      <p:nvPr/>
                    </p:nvPicPr>
                    <p:blipFill>
                      <a:blip r:embed="rId8"/>
                      <a:srcRect/>
                      <a:stretch>
                        <a:fillRect/>
                      </a:stretch>
                    </p:blipFill>
                    <p:spPr bwMode="auto">
                      <a:xfrm>
                        <a:off x="1789113" y="5545965"/>
                        <a:ext cx="625072" cy="400810"/>
                      </a:xfrm>
                      <a:prstGeom prst="rect">
                        <a:avLst/>
                      </a:prstGeom>
                      <a:noFill/>
                      <a:ln>
                        <a:noFill/>
                      </a:ln>
                    </p:spPr>
                  </p:pic>
                </p:oleObj>
              </mc:Fallback>
            </mc:AlternateContent>
          </a:graphicData>
        </a:graphic>
      </p:graphicFrame>
      <p:graphicFrame>
        <p:nvGraphicFramePr>
          <p:cNvPr id="49" name="Object 48"/>
          <p:cNvGraphicFramePr>
            <a:graphicFrameLocks noChangeAspect="1"/>
          </p:cNvGraphicFramePr>
          <p:nvPr>
            <p:extLst/>
          </p:nvPr>
        </p:nvGraphicFramePr>
        <p:xfrm>
          <a:off x="3182938" y="5546725"/>
          <a:ext cx="682625" cy="400050"/>
        </p:xfrm>
        <a:graphic>
          <a:graphicData uri="http://schemas.openxmlformats.org/presentationml/2006/ole">
            <mc:AlternateContent xmlns:mc="http://schemas.openxmlformats.org/markup-compatibility/2006">
              <mc:Choice xmlns:v="urn:schemas-microsoft-com:vml" Requires="v">
                <p:oleObj spid="_x0000_s2554968" name="Equation" r:id="rId9" imgW="304560" imgH="177480" progId="Equation.DSMT4">
                  <p:embed/>
                </p:oleObj>
              </mc:Choice>
              <mc:Fallback>
                <p:oleObj name="Equation" r:id="rId9" imgW="304560" imgH="177480" progId="Equation.DSMT4">
                  <p:embed/>
                  <p:pic>
                    <p:nvPicPr>
                      <p:cNvPr id="49" name="Object 48"/>
                      <p:cNvPicPr>
                        <a:picLocks noChangeAspect="1" noChangeArrowheads="1"/>
                      </p:cNvPicPr>
                      <p:nvPr/>
                    </p:nvPicPr>
                    <p:blipFill>
                      <a:blip r:embed="rId10"/>
                      <a:srcRect/>
                      <a:stretch>
                        <a:fillRect/>
                      </a:stretch>
                    </p:blipFill>
                    <p:spPr bwMode="auto">
                      <a:xfrm>
                        <a:off x="3182938" y="5546725"/>
                        <a:ext cx="68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 name="Object 49"/>
          <p:cNvGraphicFramePr>
            <a:graphicFrameLocks noChangeAspect="1"/>
          </p:cNvGraphicFramePr>
          <p:nvPr>
            <p:extLst/>
          </p:nvPr>
        </p:nvGraphicFramePr>
        <p:xfrm>
          <a:off x="4657725" y="5546725"/>
          <a:ext cx="654050" cy="400050"/>
        </p:xfrm>
        <a:graphic>
          <a:graphicData uri="http://schemas.openxmlformats.org/presentationml/2006/ole">
            <mc:AlternateContent xmlns:mc="http://schemas.openxmlformats.org/markup-compatibility/2006">
              <mc:Choice xmlns:v="urn:schemas-microsoft-com:vml" Requires="v">
                <p:oleObj spid="_x0000_s2554969" name="Equation" r:id="rId11" imgW="291960" imgH="177480" progId="Equation.DSMT4">
                  <p:embed/>
                </p:oleObj>
              </mc:Choice>
              <mc:Fallback>
                <p:oleObj name="Equation" r:id="rId11" imgW="291960" imgH="177480" progId="Equation.DSMT4">
                  <p:embed/>
                  <p:pic>
                    <p:nvPicPr>
                      <p:cNvPr id="50" name="Object 49"/>
                      <p:cNvPicPr>
                        <a:picLocks noChangeAspect="1" noChangeArrowheads="1"/>
                      </p:cNvPicPr>
                      <p:nvPr/>
                    </p:nvPicPr>
                    <p:blipFill>
                      <a:blip r:embed="rId12"/>
                      <a:srcRect/>
                      <a:stretch>
                        <a:fillRect/>
                      </a:stretch>
                    </p:blipFill>
                    <p:spPr bwMode="auto">
                      <a:xfrm>
                        <a:off x="4657725" y="5546725"/>
                        <a:ext cx="654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9" name="Straight Arrow Connector 38"/>
          <p:cNvCxnSpPr/>
          <p:nvPr/>
        </p:nvCxnSpPr>
        <p:spPr bwMode="auto">
          <a:xfrm>
            <a:off x="3519698" y="3721100"/>
            <a:ext cx="0" cy="1619431"/>
          </a:xfrm>
          <a:prstGeom prst="straightConnector1">
            <a:avLst/>
          </a:prstGeom>
          <a:noFill/>
          <a:ln w="28575" cap="flat" cmpd="sng" algn="ctr">
            <a:solidFill>
              <a:schemeClr val="tx1"/>
            </a:solidFill>
            <a:prstDash val="dash"/>
            <a:round/>
            <a:headEnd type="none" w="med" len="med"/>
            <a:tailEnd type="arrow"/>
          </a:ln>
          <a:effectLst/>
        </p:spPr>
      </p:cxnSp>
      <p:sp>
        <p:nvSpPr>
          <p:cNvPr id="26" name="TextBox 25"/>
          <p:cNvSpPr txBox="1"/>
          <p:nvPr/>
        </p:nvSpPr>
        <p:spPr>
          <a:xfrm rot="16200000">
            <a:off x="-1128056" y="3709658"/>
            <a:ext cx="2847254" cy="461665"/>
          </a:xfrm>
          <a:prstGeom prst="rect">
            <a:avLst/>
          </a:prstGeom>
          <a:noFill/>
        </p:spPr>
        <p:txBody>
          <a:bodyPr wrap="none" rtlCol="0">
            <a:spAutoFit/>
          </a:bodyPr>
          <a:lstStyle/>
          <a:p>
            <a:pPr algn="l"/>
            <a:r>
              <a:rPr lang="en-US" sz="2400" i="0" dirty="0"/>
              <a:t>The </a:t>
            </a:r>
            <a:r>
              <a:rPr lang="en-US" sz="2400" i="0" dirty="0" err="1"/>
              <a:t>lookahead</a:t>
            </a:r>
            <a:r>
              <a:rPr lang="en-US" sz="2400" i="0" dirty="0"/>
              <a:t> model</a:t>
            </a:r>
          </a:p>
        </p:txBody>
      </p:sp>
      <p:sp>
        <p:nvSpPr>
          <p:cNvPr id="27" name="TextBox 26"/>
          <p:cNvSpPr txBox="1"/>
          <p:nvPr/>
        </p:nvSpPr>
        <p:spPr>
          <a:xfrm>
            <a:off x="3256115" y="6019800"/>
            <a:ext cx="2130711" cy="461665"/>
          </a:xfrm>
          <a:prstGeom prst="rect">
            <a:avLst/>
          </a:prstGeom>
          <a:noFill/>
        </p:spPr>
        <p:txBody>
          <a:bodyPr wrap="none" rtlCol="0">
            <a:spAutoFit/>
          </a:bodyPr>
          <a:lstStyle/>
          <a:p>
            <a:r>
              <a:rPr lang="en-US" sz="2400" i="0" dirty="0"/>
              <a:t>The base model</a:t>
            </a:r>
          </a:p>
        </p:txBody>
      </p:sp>
      <p:grpSp>
        <p:nvGrpSpPr>
          <p:cNvPr id="28" name="Group 27">
            <a:extLst>
              <a:ext uri="{FF2B5EF4-FFF2-40B4-BE49-F238E27FC236}">
                <a16:creationId xmlns:a16="http://schemas.microsoft.com/office/drawing/2014/main" id="{7F30A182-B735-4EAD-9701-9D604071E814}"/>
              </a:ext>
            </a:extLst>
          </p:cNvPr>
          <p:cNvGrpSpPr/>
          <p:nvPr/>
        </p:nvGrpSpPr>
        <p:grpSpPr>
          <a:xfrm rot="19789499">
            <a:off x="4380036" y="3510528"/>
            <a:ext cx="4971433" cy="687539"/>
            <a:chOff x="188973" y="3594099"/>
            <a:chExt cx="11425177" cy="2487613"/>
          </a:xfrm>
          <a:solidFill>
            <a:schemeClr val="bg1"/>
          </a:solidFill>
        </p:grpSpPr>
        <p:grpSp>
          <p:nvGrpSpPr>
            <p:cNvPr id="29" name="Group 28">
              <a:extLst>
                <a:ext uri="{FF2B5EF4-FFF2-40B4-BE49-F238E27FC236}">
                  <a16:creationId xmlns:a16="http://schemas.microsoft.com/office/drawing/2014/main" id="{5DC5F2C8-DF71-4873-BA6B-2C216AA81B31}"/>
                </a:ext>
              </a:extLst>
            </p:cNvPr>
            <p:cNvGrpSpPr/>
            <p:nvPr/>
          </p:nvGrpSpPr>
          <p:grpSpPr>
            <a:xfrm>
              <a:off x="914400" y="3594099"/>
              <a:ext cx="10699750" cy="2487613"/>
              <a:chOff x="914400" y="3594099"/>
              <a:chExt cx="10699750" cy="2487613"/>
            </a:xfrm>
            <a:grpFill/>
          </p:grpSpPr>
          <p:sp>
            <p:nvSpPr>
              <p:cNvPr id="41" name="Line 4">
                <a:extLst>
                  <a:ext uri="{FF2B5EF4-FFF2-40B4-BE49-F238E27FC236}">
                    <a16:creationId xmlns:a16="http://schemas.microsoft.com/office/drawing/2014/main" id="{AF1C962B-DF75-45AF-9E81-2FB30A6E4DC3}"/>
                  </a:ext>
                </a:extLst>
              </p:cNvPr>
              <p:cNvSpPr>
                <a:spLocks noChangeShapeType="1"/>
              </p:cNvSpPr>
              <p:nvPr/>
            </p:nvSpPr>
            <p:spPr bwMode="auto">
              <a:xfrm flipV="1">
                <a:off x="914400" y="3594099"/>
                <a:ext cx="0" cy="2487613"/>
              </a:xfrm>
              <a:prstGeom prst="line">
                <a:avLst/>
              </a:prstGeom>
              <a:grpFill/>
              <a:ln w="28575">
                <a:solidFill>
                  <a:schemeClr val="tx1"/>
                </a:solidFill>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Line 5">
                <a:extLst>
                  <a:ext uri="{FF2B5EF4-FFF2-40B4-BE49-F238E27FC236}">
                    <a16:creationId xmlns:a16="http://schemas.microsoft.com/office/drawing/2014/main" id="{71C5CF6E-D9BC-4697-90D1-90CEACCDD183}"/>
                  </a:ext>
                </a:extLst>
              </p:cNvPr>
              <p:cNvSpPr>
                <a:spLocks noChangeShapeType="1"/>
              </p:cNvSpPr>
              <p:nvPr/>
            </p:nvSpPr>
            <p:spPr bwMode="auto">
              <a:xfrm>
                <a:off x="914400" y="6062663"/>
                <a:ext cx="10699750" cy="0"/>
              </a:xfrm>
              <a:prstGeom prst="line">
                <a:avLst/>
              </a:prstGeom>
              <a:grpFill/>
              <a:ln w="28575">
                <a:solidFill>
                  <a:schemeClr val="tx1"/>
                </a:solidFill>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 name="Group 42">
                <a:extLst>
                  <a:ext uri="{FF2B5EF4-FFF2-40B4-BE49-F238E27FC236}">
                    <a16:creationId xmlns:a16="http://schemas.microsoft.com/office/drawing/2014/main" id="{985D04BE-660F-4F1D-85CF-AF15E012023F}"/>
                  </a:ext>
                </a:extLst>
              </p:cNvPr>
              <p:cNvGrpSpPr/>
              <p:nvPr/>
            </p:nvGrpSpPr>
            <p:grpSpPr>
              <a:xfrm>
                <a:off x="952500" y="3876676"/>
                <a:ext cx="10399180" cy="2063513"/>
                <a:chOff x="933450" y="3254376"/>
                <a:chExt cx="10399180" cy="2063513"/>
              </a:xfrm>
              <a:grpFill/>
            </p:grpSpPr>
            <p:sp>
              <p:nvSpPr>
                <p:cNvPr id="44" name="Freeform 6">
                  <a:extLst>
                    <a:ext uri="{FF2B5EF4-FFF2-40B4-BE49-F238E27FC236}">
                      <a16:creationId xmlns:a16="http://schemas.microsoft.com/office/drawing/2014/main" id="{3BDFF116-45F7-4A97-9E3A-D557456BCB66}"/>
                    </a:ext>
                  </a:extLst>
                </p:cNvPr>
                <p:cNvSpPr>
                  <a:spLocks/>
                </p:cNvSpPr>
                <p:nvPr/>
              </p:nvSpPr>
              <p:spPr bwMode="auto">
                <a:xfrm>
                  <a:off x="933450" y="3254376"/>
                  <a:ext cx="5204642" cy="1666208"/>
                </a:xfrm>
                <a:custGeom>
                  <a:avLst/>
                  <a:gdLst>
                    <a:gd name="T0" fmla="*/ 0 w 4716"/>
                    <a:gd name="T1" fmla="*/ 773113 h 1778"/>
                    <a:gd name="T2" fmla="*/ 285750 w 4716"/>
                    <a:gd name="T3" fmla="*/ 1023938 h 1778"/>
                    <a:gd name="T4" fmla="*/ 323850 w 4716"/>
                    <a:gd name="T5" fmla="*/ 1101725 h 1778"/>
                    <a:gd name="T6" fmla="*/ 533400 w 4716"/>
                    <a:gd name="T7" fmla="*/ 1198563 h 1778"/>
                    <a:gd name="T8" fmla="*/ 704850 w 4716"/>
                    <a:gd name="T9" fmla="*/ 1392238 h 1778"/>
                    <a:gd name="T10" fmla="*/ 990600 w 4716"/>
                    <a:gd name="T11" fmla="*/ 1604963 h 1778"/>
                    <a:gd name="T12" fmla="*/ 1047750 w 4716"/>
                    <a:gd name="T13" fmla="*/ 1662113 h 1778"/>
                    <a:gd name="T14" fmla="*/ 1314450 w 4716"/>
                    <a:gd name="T15" fmla="*/ 1681163 h 1778"/>
                    <a:gd name="T16" fmla="*/ 1409700 w 4716"/>
                    <a:gd name="T17" fmla="*/ 1739900 h 1778"/>
                    <a:gd name="T18" fmla="*/ 1676400 w 4716"/>
                    <a:gd name="T19" fmla="*/ 1778000 h 1778"/>
                    <a:gd name="T20" fmla="*/ 2038350 w 4716"/>
                    <a:gd name="T21" fmla="*/ 1990725 h 1778"/>
                    <a:gd name="T22" fmla="*/ 2171700 w 4716"/>
                    <a:gd name="T23" fmla="*/ 2106613 h 1778"/>
                    <a:gd name="T24" fmla="*/ 2552700 w 4716"/>
                    <a:gd name="T25" fmla="*/ 2184400 h 1778"/>
                    <a:gd name="T26" fmla="*/ 2552700 w 4716"/>
                    <a:gd name="T27" fmla="*/ 0 h 1778"/>
                    <a:gd name="T28" fmla="*/ 2762250 w 4716"/>
                    <a:gd name="T29" fmla="*/ 57150 h 1778"/>
                    <a:gd name="T30" fmla="*/ 2990850 w 4716"/>
                    <a:gd name="T31" fmla="*/ 269875 h 1778"/>
                    <a:gd name="T32" fmla="*/ 3448050 w 4716"/>
                    <a:gd name="T33" fmla="*/ 347663 h 1778"/>
                    <a:gd name="T34" fmla="*/ 3829050 w 4716"/>
                    <a:gd name="T35" fmla="*/ 695325 h 1778"/>
                    <a:gd name="T36" fmla="*/ 3943350 w 4716"/>
                    <a:gd name="T37" fmla="*/ 1004888 h 1778"/>
                    <a:gd name="T38" fmla="*/ 4057650 w 4716"/>
                    <a:gd name="T39" fmla="*/ 1198563 h 1778"/>
                    <a:gd name="T40" fmla="*/ 4152900 w 4716"/>
                    <a:gd name="T41" fmla="*/ 1392238 h 1778"/>
                    <a:gd name="T42" fmla="*/ 4191000 w 4716"/>
                    <a:gd name="T43" fmla="*/ 1565275 h 1778"/>
                    <a:gd name="T44" fmla="*/ 4552950 w 4716"/>
                    <a:gd name="T45" fmla="*/ 1739900 h 1778"/>
                    <a:gd name="T46" fmla="*/ 4743450 w 4716"/>
                    <a:gd name="T47" fmla="*/ 2049463 h 1778"/>
                    <a:gd name="T48" fmla="*/ 4819650 w 4716"/>
                    <a:gd name="T49" fmla="*/ 2165350 h 1778"/>
                    <a:gd name="T50" fmla="*/ 4933950 w 4716"/>
                    <a:gd name="T51" fmla="*/ 2243138 h 1778"/>
                    <a:gd name="T52" fmla="*/ 5048250 w 4716"/>
                    <a:gd name="T53" fmla="*/ 2338388 h 1778"/>
                    <a:gd name="T54" fmla="*/ 5181600 w 4716"/>
                    <a:gd name="T55" fmla="*/ 2513013 h 1778"/>
                    <a:gd name="T56" fmla="*/ 5334000 w 4716"/>
                    <a:gd name="T57" fmla="*/ 2628900 h 1778"/>
                    <a:gd name="T58" fmla="*/ 5524500 w 4716"/>
                    <a:gd name="T59" fmla="*/ 2784475 h 1778"/>
                    <a:gd name="T60" fmla="*/ 5791200 w 4716"/>
                    <a:gd name="T61" fmla="*/ 2822575 h 1778"/>
                    <a:gd name="T62" fmla="*/ 5905500 w 4716"/>
                    <a:gd name="T63" fmla="*/ 2803525 h 1778"/>
                    <a:gd name="T64" fmla="*/ 5854700 w 4716"/>
                    <a:gd name="T65" fmla="*/ 630238 h 1778"/>
                    <a:gd name="T66" fmla="*/ 6159500 w 4716"/>
                    <a:gd name="T67" fmla="*/ 700088 h 1778"/>
                    <a:gd name="T68" fmla="*/ 6419850 w 4716"/>
                    <a:gd name="T69" fmla="*/ 795338 h 1778"/>
                    <a:gd name="T70" fmla="*/ 6731000 w 4716"/>
                    <a:gd name="T71" fmla="*/ 884238 h 1778"/>
                    <a:gd name="T72" fmla="*/ 6858000 w 4716"/>
                    <a:gd name="T73" fmla="*/ 966788 h 1778"/>
                    <a:gd name="T74" fmla="*/ 6972300 w 4716"/>
                    <a:gd name="T75" fmla="*/ 1063625 h 1778"/>
                    <a:gd name="T76" fmla="*/ 7048500 w 4716"/>
                    <a:gd name="T77" fmla="*/ 1139825 h 1778"/>
                    <a:gd name="T78" fmla="*/ 7086600 w 4716"/>
                    <a:gd name="T79" fmla="*/ 1217613 h 1778"/>
                    <a:gd name="T80" fmla="*/ 7353300 w 4716"/>
                    <a:gd name="T81" fmla="*/ 1411288 h 1778"/>
                    <a:gd name="T82" fmla="*/ 7429500 w 4716"/>
                    <a:gd name="T83" fmla="*/ 1449388 h 1778"/>
                    <a:gd name="T84" fmla="*/ 7486650 w 4716"/>
                    <a:gd name="T85" fmla="*/ 1468438 h 17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716" h="1778">
                      <a:moveTo>
                        <a:pt x="0" y="487"/>
                      </a:moveTo>
                      <a:cubicBezTo>
                        <a:pt x="61" y="539"/>
                        <a:pt x="134" y="579"/>
                        <a:pt x="180" y="645"/>
                      </a:cubicBezTo>
                      <a:cubicBezTo>
                        <a:pt x="190" y="660"/>
                        <a:pt x="193" y="680"/>
                        <a:pt x="204" y="694"/>
                      </a:cubicBezTo>
                      <a:cubicBezTo>
                        <a:pt x="237" y="734"/>
                        <a:pt x="296" y="722"/>
                        <a:pt x="336" y="755"/>
                      </a:cubicBezTo>
                      <a:cubicBezTo>
                        <a:pt x="495" y="885"/>
                        <a:pt x="344" y="775"/>
                        <a:pt x="444" y="877"/>
                      </a:cubicBezTo>
                      <a:cubicBezTo>
                        <a:pt x="498" y="931"/>
                        <a:pt x="563" y="967"/>
                        <a:pt x="624" y="1011"/>
                      </a:cubicBezTo>
                      <a:cubicBezTo>
                        <a:pt x="638" y="1021"/>
                        <a:pt x="643" y="1043"/>
                        <a:pt x="660" y="1047"/>
                      </a:cubicBezTo>
                      <a:cubicBezTo>
                        <a:pt x="715" y="1060"/>
                        <a:pt x="772" y="1055"/>
                        <a:pt x="828" y="1059"/>
                      </a:cubicBezTo>
                      <a:cubicBezTo>
                        <a:pt x="848" y="1071"/>
                        <a:pt x="865" y="1090"/>
                        <a:pt x="888" y="1096"/>
                      </a:cubicBezTo>
                      <a:cubicBezTo>
                        <a:pt x="943" y="1110"/>
                        <a:pt x="1056" y="1120"/>
                        <a:pt x="1056" y="1120"/>
                      </a:cubicBezTo>
                      <a:cubicBezTo>
                        <a:pt x="1141" y="1149"/>
                        <a:pt x="1216" y="1195"/>
                        <a:pt x="1284" y="1254"/>
                      </a:cubicBezTo>
                      <a:cubicBezTo>
                        <a:pt x="1325" y="1290"/>
                        <a:pt x="1324" y="1305"/>
                        <a:pt x="1368" y="1327"/>
                      </a:cubicBezTo>
                      <a:cubicBezTo>
                        <a:pt x="1449" y="1369"/>
                        <a:pt x="1517" y="1376"/>
                        <a:pt x="1608" y="1376"/>
                      </a:cubicBezTo>
                      <a:lnTo>
                        <a:pt x="1608" y="0"/>
                      </a:lnTo>
                      <a:lnTo>
                        <a:pt x="1740" y="36"/>
                      </a:lnTo>
                      <a:cubicBezTo>
                        <a:pt x="1788" y="81"/>
                        <a:pt x="1825" y="143"/>
                        <a:pt x="1884" y="170"/>
                      </a:cubicBezTo>
                      <a:cubicBezTo>
                        <a:pt x="1973" y="211"/>
                        <a:pt x="2077" y="200"/>
                        <a:pt x="2172" y="219"/>
                      </a:cubicBezTo>
                      <a:cubicBezTo>
                        <a:pt x="2260" y="278"/>
                        <a:pt x="2355" y="346"/>
                        <a:pt x="2412" y="438"/>
                      </a:cubicBezTo>
                      <a:cubicBezTo>
                        <a:pt x="2448" y="496"/>
                        <a:pt x="2461" y="570"/>
                        <a:pt x="2484" y="633"/>
                      </a:cubicBezTo>
                      <a:cubicBezTo>
                        <a:pt x="2500" y="676"/>
                        <a:pt x="2532" y="718"/>
                        <a:pt x="2556" y="755"/>
                      </a:cubicBezTo>
                      <a:cubicBezTo>
                        <a:pt x="2581" y="792"/>
                        <a:pt x="2616" y="877"/>
                        <a:pt x="2616" y="877"/>
                      </a:cubicBezTo>
                      <a:cubicBezTo>
                        <a:pt x="2618" y="889"/>
                        <a:pt x="2636" y="982"/>
                        <a:pt x="2640" y="986"/>
                      </a:cubicBezTo>
                      <a:cubicBezTo>
                        <a:pt x="2702" y="1042"/>
                        <a:pt x="2800" y="1050"/>
                        <a:pt x="2868" y="1096"/>
                      </a:cubicBezTo>
                      <a:cubicBezTo>
                        <a:pt x="2904" y="1168"/>
                        <a:pt x="2919" y="1244"/>
                        <a:pt x="2988" y="1291"/>
                      </a:cubicBezTo>
                      <a:cubicBezTo>
                        <a:pt x="3004" y="1315"/>
                        <a:pt x="3020" y="1339"/>
                        <a:pt x="3036" y="1364"/>
                      </a:cubicBezTo>
                      <a:cubicBezTo>
                        <a:pt x="3052" y="1388"/>
                        <a:pt x="3085" y="1395"/>
                        <a:pt x="3108" y="1413"/>
                      </a:cubicBezTo>
                      <a:cubicBezTo>
                        <a:pt x="3133" y="1432"/>
                        <a:pt x="3159" y="1450"/>
                        <a:pt x="3180" y="1473"/>
                      </a:cubicBezTo>
                      <a:cubicBezTo>
                        <a:pt x="3211" y="1507"/>
                        <a:pt x="3236" y="1547"/>
                        <a:pt x="3264" y="1583"/>
                      </a:cubicBezTo>
                      <a:cubicBezTo>
                        <a:pt x="3296" y="1625"/>
                        <a:pt x="3325" y="1627"/>
                        <a:pt x="3360" y="1656"/>
                      </a:cubicBezTo>
                      <a:cubicBezTo>
                        <a:pt x="3399" y="1690"/>
                        <a:pt x="3435" y="1727"/>
                        <a:pt x="3480" y="1754"/>
                      </a:cubicBezTo>
                      <a:cubicBezTo>
                        <a:pt x="3519" y="1776"/>
                        <a:pt x="3638" y="1777"/>
                        <a:pt x="3648" y="1778"/>
                      </a:cubicBezTo>
                      <a:cubicBezTo>
                        <a:pt x="3712" y="1765"/>
                        <a:pt x="3688" y="1766"/>
                        <a:pt x="3720" y="1766"/>
                      </a:cubicBezTo>
                      <a:lnTo>
                        <a:pt x="3688" y="397"/>
                      </a:lnTo>
                      <a:cubicBezTo>
                        <a:pt x="3799" y="419"/>
                        <a:pt x="3744" y="421"/>
                        <a:pt x="3880" y="441"/>
                      </a:cubicBezTo>
                      <a:cubicBezTo>
                        <a:pt x="3960" y="453"/>
                        <a:pt x="3976" y="469"/>
                        <a:pt x="4044" y="501"/>
                      </a:cubicBezTo>
                      <a:cubicBezTo>
                        <a:pt x="4168" y="517"/>
                        <a:pt x="4088" y="513"/>
                        <a:pt x="4240" y="557"/>
                      </a:cubicBezTo>
                      <a:cubicBezTo>
                        <a:pt x="4286" y="571"/>
                        <a:pt x="4295" y="590"/>
                        <a:pt x="4320" y="609"/>
                      </a:cubicBezTo>
                      <a:cubicBezTo>
                        <a:pt x="4345" y="628"/>
                        <a:pt x="4372" y="652"/>
                        <a:pt x="4392" y="670"/>
                      </a:cubicBezTo>
                      <a:cubicBezTo>
                        <a:pt x="4407" y="687"/>
                        <a:pt x="4426" y="700"/>
                        <a:pt x="4440" y="718"/>
                      </a:cubicBezTo>
                      <a:cubicBezTo>
                        <a:pt x="4451" y="732"/>
                        <a:pt x="4453" y="753"/>
                        <a:pt x="4464" y="767"/>
                      </a:cubicBezTo>
                      <a:cubicBezTo>
                        <a:pt x="4492" y="800"/>
                        <a:pt x="4596" y="864"/>
                        <a:pt x="4632" y="889"/>
                      </a:cubicBezTo>
                      <a:cubicBezTo>
                        <a:pt x="4647" y="899"/>
                        <a:pt x="4664" y="906"/>
                        <a:pt x="4680" y="913"/>
                      </a:cubicBezTo>
                      <a:cubicBezTo>
                        <a:pt x="4692" y="918"/>
                        <a:pt x="4716" y="925"/>
                        <a:pt x="4716" y="925"/>
                      </a:cubicBezTo>
                    </a:path>
                  </a:pathLst>
                </a:cu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 name="Freeform 6">
                  <a:extLst>
                    <a:ext uri="{FF2B5EF4-FFF2-40B4-BE49-F238E27FC236}">
                      <a16:creationId xmlns:a16="http://schemas.microsoft.com/office/drawing/2014/main" id="{038763D9-2D75-4ED4-8897-5435D6C3E448}"/>
                    </a:ext>
                  </a:extLst>
                </p:cNvPr>
                <p:cNvSpPr>
                  <a:spLocks/>
                </p:cNvSpPr>
                <p:nvPr/>
              </p:nvSpPr>
              <p:spPr bwMode="auto">
                <a:xfrm>
                  <a:off x="6127988" y="3651681"/>
                  <a:ext cx="5204642" cy="1666208"/>
                </a:xfrm>
                <a:custGeom>
                  <a:avLst/>
                  <a:gdLst>
                    <a:gd name="T0" fmla="*/ 0 w 4716"/>
                    <a:gd name="T1" fmla="*/ 773113 h 1778"/>
                    <a:gd name="T2" fmla="*/ 285750 w 4716"/>
                    <a:gd name="T3" fmla="*/ 1023938 h 1778"/>
                    <a:gd name="T4" fmla="*/ 323850 w 4716"/>
                    <a:gd name="T5" fmla="*/ 1101725 h 1778"/>
                    <a:gd name="T6" fmla="*/ 533400 w 4716"/>
                    <a:gd name="T7" fmla="*/ 1198563 h 1778"/>
                    <a:gd name="T8" fmla="*/ 704850 w 4716"/>
                    <a:gd name="T9" fmla="*/ 1392238 h 1778"/>
                    <a:gd name="T10" fmla="*/ 990600 w 4716"/>
                    <a:gd name="T11" fmla="*/ 1604963 h 1778"/>
                    <a:gd name="T12" fmla="*/ 1047750 w 4716"/>
                    <a:gd name="T13" fmla="*/ 1662113 h 1778"/>
                    <a:gd name="T14" fmla="*/ 1314450 w 4716"/>
                    <a:gd name="T15" fmla="*/ 1681163 h 1778"/>
                    <a:gd name="T16" fmla="*/ 1409700 w 4716"/>
                    <a:gd name="T17" fmla="*/ 1739900 h 1778"/>
                    <a:gd name="T18" fmla="*/ 1676400 w 4716"/>
                    <a:gd name="T19" fmla="*/ 1778000 h 1778"/>
                    <a:gd name="T20" fmla="*/ 2038350 w 4716"/>
                    <a:gd name="T21" fmla="*/ 1990725 h 1778"/>
                    <a:gd name="T22" fmla="*/ 2171700 w 4716"/>
                    <a:gd name="T23" fmla="*/ 2106613 h 1778"/>
                    <a:gd name="T24" fmla="*/ 2552700 w 4716"/>
                    <a:gd name="T25" fmla="*/ 2184400 h 1778"/>
                    <a:gd name="T26" fmla="*/ 2552700 w 4716"/>
                    <a:gd name="T27" fmla="*/ 0 h 1778"/>
                    <a:gd name="T28" fmla="*/ 2762250 w 4716"/>
                    <a:gd name="T29" fmla="*/ 57150 h 1778"/>
                    <a:gd name="T30" fmla="*/ 2990850 w 4716"/>
                    <a:gd name="T31" fmla="*/ 269875 h 1778"/>
                    <a:gd name="T32" fmla="*/ 3448050 w 4716"/>
                    <a:gd name="T33" fmla="*/ 347663 h 1778"/>
                    <a:gd name="T34" fmla="*/ 3829050 w 4716"/>
                    <a:gd name="T35" fmla="*/ 695325 h 1778"/>
                    <a:gd name="T36" fmla="*/ 3943350 w 4716"/>
                    <a:gd name="T37" fmla="*/ 1004888 h 1778"/>
                    <a:gd name="T38" fmla="*/ 4057650 w 4716"/>
                    <a:gd name="T39" fmla="*/ 1198563 h 1778"/>
                    <a:gd name="T40" fmla="*/ 4152900 w 4716"/>
                    <a:gd name="T41" fmla="*/ 1392238 h 1778"/>
                    <a:gd name="T42" fmla="*/ 4191000 w 4716"/>
                    <a:gd name="T43" fmla="*/ 1565275 h 1778"/>
                    <a:gd name="T44" fmla="*/ 4552950 w 4716"/>
                    <a:gd name="T45" fmla="*/ 1739900 h 1778"/>
                    <a:gd name="T46" fmla="*/ 4743450 w 4716"/>
                    <a:gd name="T47" fmla="*/ 2049463 h 1778"/>
                    <a:gd name="T48" fmla="*/ 4819650 w 4716"/>
                    <a:gd name="T49" fmla="*/ 2165350 h 1778"/>
                    <a:gd name="T50" fmla="*/ 4933950 w 4716"/>
                    <a:gd name="T51" fmla="*/ 2243138 h 1778"/>
                    <a:gd name="T52" fmla="*/ 5048250 w 4716"/>
                    <a:gd name="T53" fmla="*/ 2338388 h 1778"/>
                    <a:gd name="T54" fmla="*/ 5181600 w 4716"/>
                    <a:gd name="T55" fmla="*/ 2513013 h 1778"/>
                    <a:gd name="T56" fmla="*/ 5334000 w 4716"/>
                    <a:gd name="T57" fmla="*/ 2628900 h 1778"/>
                    <a:gd name="T58" fmla="*/ 5524500 w 4716"/>
                    <a:gd name="T59" fmla="*/ 2784475 h 1778"/>
                    <a:gd name="T60" fmla="*/ 5791200 w 4716"/>
                    <a:gd name="T61" fmla="*/ 2822575 h 1778"/>
                    <a:gd name="T62" fmla="*/ 5905500 w 4716"/>
                    <a:gd name="T63" fmla="*/ 2803525 h 1778"/>
                    <a:gd name="T64" fmla="*/ 5854700 w 4716"/>
                    <a:gd name="T65" fmla="*/ 630238 h 1778"/>
                    <a:gd name="T66" fmla="*/ 6159500 w 4716"/>
                    <a:gd name="T67" fmla="*/ 700088 h 1778"/>
                    <a:gd name="T68" fmla="*/ 6419850 w 4716"/>
                    <a:gd name="T69" fmla="*/ 795338 h 1778"/>
                    <a:gd name="T70" fmla="*/ 6731000 w 4716"/>
                    <a:gd name="T71" fmla="*/ 884238 h 1778"/>
                    <a:gd name="T72" fmla="*/ 6858000 w 4716"/>
                    <a:gd name="T73" fmla="*/ 966788 h 1778"/>
                    <a:gd name="T74" fmla="*/ 6972300 w 4716"/>
                    <a:gd name="T75" fmla="*/ 1063625 h 1778"/>
                    <a:gd name="T76" fmla="*/ 7048500 w 4716"/>
                    <a:gd name="T77" fmla="*/ 1139825 h 1778"/>
                    <a:gd name="T78" fmla="*/ 7086600 w 4716"/>
                    <a:gd name="T79" fmla="*/ 1217613 h 1778"/>
                    <a:gd name="T80" fmla="*/ 7353300 w 4716"/>
                    <a:gd name="T81" fmla="*/ 1411288 h 1778"/>
                    <a:gd name="T82" fmla="*/ 7429500 w 4716"/>
                    <a:gd name="T83" fmla="*/ 1449388 h 1778"/>
                    <a:gd name="T84" fmla="*/ 7486650 w 4716"/>
                    <a:gd name="T85" fmla="*/ 1468438 h 17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716" h="1778">
                      <a:moveTo>
                        <a:pt x="0" y="487"/>
                      </a:moveTo>
                      <a:cubicBezTo>
                        <a:pt x="61" y="539"/>
                        <a:pt x="134" y="579"/>
                        <a:pt x="180" y="645"/>
                      </a:cubicBezTo>
                      <a:cubicBezTo>
                        <a:pt x="190" y="660"/>
                        <a:pt x="193" y="680"/>
                        <a:pt x="204" y="694"/>
                      </a:cubicBezTo>
                      <a:cubicBezTo>
                        <a:pt x="237" y="734"/>
                        <a:pt x="296" y="722"/>
                        <a:pt x="336" y="755"/>
                      </a:cubicBezTo>
                      <a:cubicBezTo>
                        <a:pt x="495" y="885"/>
                        <a:pt x="344" y="775"/>
                        <a:pt x="444" y="877"/>
                      </a:cubicBezTo>
                      <a:cubicBezTo>
                        <a:pt x="498" y="931"/>
                        <a:pt x="563" y="967"/>
                        <a:pt x="624" y="1011"/>
                      </a:cubicBezTo>
                      <a:cubicBezTo>
                        <a:pt x="638" y="1021"/>
                        <a:pt x="643" y="1043"/>
                        <a:pt x="660" y="1047"/>
                      </a:cubicBezTo>
                      <a:cubicBezTo>
                        <a:pt x="715" y="1060"/>
                        <a:pt x="772" y="1055"/>
                        <a:pt x="828" y="1059"/>
                      </a:cubicBezTo>
                      <a:cubicBezTo>
                        <a:pt x="848" y="1071"/>
                        <a:pt x="865" y="1090"/>
                        <a:pt x="888" y="1096"/>
                      </a:cubicBezTo>
                      <a:cubicBezTo>
                        <a:pt x="943" y="1110"/>
                        <a:pt x="1056" y="1120"/>
                        <a:pt x="1056" y="1120"/>
                      </a:cubicBezTo>
                      <a:cubicBezTo>
                        <a:pt x="1141" y="1149"/>
                        <a:pt x="1216" y="1195"/>
                        <a:pt x="1284" y="1254"/>
                      </a:cubicBezTo>
                      <a:cubicBezTo>
                        <a:pt x="1325" y="1290"/>
                        <a:pt x="1324" y="1305"/>
                        <a:pt x="1368" y="1327"/>
                      </a:cubicBezTo>
                      <a:cubicBezTo>
                        <a:pt x="1449" y="1369"/>
                        <a:pt x="1517" y="1376"/>
                        <a:pt x="1608" y="1376"/>
                      </a:cubicBezTo>
                      <a:lnTo>
                        <a:pt x="1608" y="0"/>
                      </a:lnTo>
                      <a:lnTo>
                        <a:pt x="1740" y="36"/>
                      </a:lnTo>
                      <a:cubicBezTo>
                        <a:pt x="1788" y="81"/>
                        <a:pt x="1825" y="143"/>
                        <a:pt x="1884" y="170"/>
                      </a:cubicBezTo>
                      <a:cubicBezTo>
                        <a:pt x="1973" y="211"/>
                        <a:pt x="2077" y="200"/>
                        <a:pt x="2172" y="219"/>
                      </a:cubicBezTo>
                      <a:cubicBezTo>
                        <a:pt x="2260" y="278"/>
                        <a:pt x="2355" y="346"/>
                        <a:pt x="2412" y="438"/>
                      </a:cubicBezTo>
                      <a:cubicBezTo>
                        <a:pt x="2448" y="496"/>
                        <a:pt x="2461" y="570"/>
                        <a:pt x="2484" y="633"/>
                      </a:cubicBezTo>
                      <a:cubicBezTo>
                        <a:pt x="2500" y="676"/>
                        <a:pt x="2532" y="718"/>
                        <a:pt x="2556" y="755"/>
                      </a:cubicBezTo>
                      <a:cubicBezTo>
                        <a:pt x="2581" y="792"/>
                        <a:pt x="2616" y="877"/>
                        <a:pt x="2616" y="877"/>
                      </a:cubicBezTo>
                      <a:cubicBezTo>
                        <a:pt x="2618" y="889"/>
                        <a:pt x="2636" y="982"/>
                        <a:pt x="2640" y="986"/>
                      </a:cubicBezTo>
                      <a:cubicBezTo>
                        <a:pt x="2702" y="1042"/>
                        <a:pt x="2800" y="1050"/>
                        <a:pt x="2868" y="1096"/>
                      </a:cubicBezTo>
                      <a:cubicBezTo>
                        <a:pt x="2904" y="1168"/>
                        <a:pt x="2919" y="1244"/>
                        <a:pt x="2988" y="1291"/>
                      </a:cubicBezTo>
                      <a:cubicBezTo>
                        <a:pt x="3004" y="1315"/>
                        <a:pt x="3020" y="1339"/>
                        <a:pt x="3036" y="1364"/>
                      </a:cubicBezTo>
                      <a:cubicBezTo>
                        <a:pt x="3052" y="1388"/>
                        <a:pt x="3085" y="1395"/>
                        <a:pt x="3108" y="1413"/>
                      </a:cubicBezTo>
                      <a:cubicBezTo>
                        <a:pt x="3133" y="1432"/>
                        <a:pt x="3159" y="1450"/>
                        <a:pt x="3180" y="1473"/>
                      </a:cubicBezTo>
                      <a:cubicBezTo>
                        <a:pt x="3211" y="1507"/>
                        <a:pt x="3236" y="1547"/>
                        <a:pt x="3264" y="1583"/>
                      </a:cubicBezTo>
                      <a:cubicBezTo>
                        <a:pt x="3296" y="1625"/>
                        <a:pt x="3325" y="1627"/>
                        <a:pt x="3360" y="1656"/>
                      </a:cubicBezTo>
                      <a:cubicBezTo>
                        <a:pt x="3399" y="1690"/>
                        <a:pt x="3435" y="1727"/>
                        <a:pt x="3480" y="1754"/>
                      </a:cubicBezTo>
                      <a:cubicBezTo>
                        <a:pt x="3519" y="1776"/>
                        <a:pt x="3638" y="1777"/>
                        <a:pt x="3648" y="1778"/>
                      </a:cubicBezTo>
                      <a:cubicBezTo>
                        <a:pt x="3712" y="1765"/>
                        <a:pt x="3688" y="1766"/>
                        <a:pt x="3720" y="1766"/>
                      </a:cubicBezTo>
                      <a:lnTo>
                        <a:pt x="3688" y="397"/>
                      </a:lnTo>
                      <a:cubicBezTo>
                        <a:pt x="3799" y="419"/>
                        <a:pt x="3744" y="421"/>
                        <a:pt x="3880" y="441"/>
                      </a:cubicBezTo>
                      <a:cubicBezTo>
                        <a:pt x="3960" y="453"/>
                        <a:pt x="3976" y="469"/>
                        <a:pt x="4044" y="501"/>
                      </a:cubicBezTo>
                      <a:cubicBezTo>
                        <a:pt x="4168" y="517"/>
                        <a:pt x="4088" y="513"/>
                        <a:pt x="4240" y="557"/>
                      </a:cubicBezTo>
                      <a:cubicBezTo>
                        <a:pt x="4286" y="571"/>
                        <a:pt x="4295" y="590"/>
                        <a:pt x="4320" y="609"/>
                      </a:cubicBezTo>
                      <a:cubicBezTo>
                        <a:pt x="4345" y="628"/>
                        <a:pt x="4372" y="652"/>
                        <a:pt x="4392" y="670"/>
                      </a:cubicBezTo>
                      <a:cubicBezTo>
                        <a:pt x="4407" y="687"/>
                        <a:pt x="4426" y="700"/>
                        <a:pt x="4440" y="718"/>
                      </a:cubicBezTo>
                      <a:cubicBezTo>
                        <a:pt x="4451" y="732"/>
                        <a:pt x="4453" y="753"/>
                        <a:pt x="4464" y="767"/>
                      </a:cubicBezTo>
                      <a:cubicBezTo>
                        <a:pt x="4492" y="800"/>
                        <a:pt x="4596" y="864"/>
                        <a:pt x="4632" y="889"/>
                      </a:cubicBezTo>
                      <a:cubicBezTo>
                        <a:pt x="4647" y="899"/>
                        <a:pt x="4664" y="906"/>
                        <a:pt x="4680" y="913"/>
                      </a:cubicBezTo>
                      <a:cubicBezTo>
                        <a:pt x="4692" y="918"/>
                        <a:pt x="4716" y="925"/>
                        <a:pt x="4716" y="925"/>
                      </a:cubicBezTo>
                    </a:path>
                  </a:pathLst>
                </a:cu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cxnSp>
          <p:nvCxnSpPr>
            <p:cNvPr id="31" name="Straight Connector 30">
              <a:extLst>
                <a:ext uri="{FF2B5EF4-FFF2-40B4-BE49-F238E27FC236}">
                  <a16:creationId xmlns:a16="http://schemas.microsoft.com/office/drawing/2014/main" id="{1EDF8A2C-EEAD-4A16-BBBC-C42011C7A898}"/>
                </a:ext>
              </a:extLst>
            </p:cNvPr>
            <p:cNvCxnSpPr/>
            <p:nvPr/>
          </p:nvCxnSpPr>
          <p:spPr bwMode="auto">
            <a:xfrm>
              <a:off x="908050" y="5321300"/>
              <a:ext cx="10642600" cy="0"/>
            </a:xfrm>
            <a:prstGeom prst="line">
              <a:avLst/>
            </a:prstGeom>
            <a:grpFill/>
            <a:ln w="28575" cap="flat" cmpd="sng" algn="ctr">
              <a:solidFill>
                <a:schemeClr val="tx1"/>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FB559229-82AB-4421-AD25-13F8CFD30F55}"/>
                </a:ext>
              </a:extLst>
            </p:cNvPr>
            <p:cNvCxnSpPr/>
            <p:nvPr/>
          </p:nvCxnSpPr>
          <p:spPr bwMode="auto">
            <a:xfrm>
              <a:off x="927100" y="4241800"/>
              <a:ext cx="10642600" cy="0"/>
            </a:xfrm>
            <a:prstGeom prst="line">
              <a:avLst/>
            </a:prstGeom>
            <a:grpFill/>
            <a:ln w="2857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265CA0A6-6078-4D18-8496-8B62CAD96E05}"/>
                    </a:ext>
                  </a:extLst>
                </p:cNvPr>
                <p:cNvSpPr txBox="1"/>
                <p:nvPr/>
              </p:nvSpPr>
              <p:spPr>
                <a:xfrm>
                  <a:off x="311873" y="4743806"/>
                  <a:ext cx="484813" cy="584776"/>
                </a:xfrm>
                <a:prstGeom prst="rect">
                  <a:avLst/>
                </a:prstGeom>
                <a:grp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𝑠</m:t>
                        </m:r>
                      </m:oMath>
                    </m:oMathPara>
                  </a14:m>
                  <a:endParaRPr lang="en-US" sz="3200" i="0" dirty="0"/>
                </a:p>
              </p:txBody>
            </p:sp>
          </mc:Choice>
          <mc:Fallback xmlns="">
            <p:sp>
              <p:nvSpPr>
                <p:cNvPr id="37" name="TextBox 36">
                  <a:extLst>
                    <a:ext uri="{FF2B5EF4-FFF2-40B4-BE49-F238E27FC236}">
                      <a16:creationId xmlns:a16="http://schemas.microsoft.com/office/drawing/2014/main" id="{265CA0A6-6078-4D18-8496-8B62CAD96E05}"/>
                    </a:ext>
                  </a:extLst>
                </p:cNvPr>
                <p:cNvSpPr txBox="1">
                  <a:spLocks noRot="1" noChangeAspect="1" noMove="1" noResize="1" noEditPoints="1" noAdjustHandles="1" noChangeArrowheads="1" noChangeShapeType="1" noTextEdit="1"/>
                </p:cNvSpPr>
                <p:nvPr/>
              </p:nvSpPr>
              <p:spPr>
                <a:xfrm>
                  <a:off x="311873" y="4743806"/>
                  <a:ext cx="484813" cy="584776"/>
                </a:xfrm>
                <a:prstGeom prst="rect">
                  <a:avLst/>
                </a:prstGeom>
                <a:blipFill>
                  <a:blip r:embed="rId13"/>
                  <a:stretch>
                    <a:fillRect r="-54545" b="-690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F19B287D-5408-42DB-AD20-300B5912B99A}"/>
                    </a:ext>
                  </a:extLst>
                </p:cNvPr>
                <p:cNvSpPr txBox="1"/>
                <p:nvPr/>
              </p:nvSpPr>
              <p:spPr>
                <a:xfrm>
                  <a:off x="188973" y="3608817"/>
                  <a:ext cx="552779" cy="646330"/>
                </a:xfrm>
                <a:prstGeom prst="rect">
                  <a:avLst/>
                </a:prstGeom>
                <a:grp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𝑆</m:t>
                        </m:r>
                      </m:oMath>
                    </m:oMathPara>
                  </a14:m>
                  <a:endParaRPr lang="en-US" sz="3600" i="0" dirty="0"/>
                </a:p>
              </p:txBody>
            </p:sp>
          </mc:Choice>
          <mc:Fallback xmlns="">
            <p:sp>
              <p:nvSpPr>
                <p:cNvPr id="40" name="TextBox 39">
                  <a:extLst>
                    <a:ext uri="{FF2B5EF4-FFF2-40B4-BE49-F238E27FC236}">
                      <a16:creationId xmlns:a16="http://schemas.microsoft.com/office/drawing/2014/main" id="{F19B287D-5408-42DB-AD20-300B5912B99A}"/>
                    </a:ext>
                  </a:extLst>
                </p:cNvPr>
                <p:cNvSpPr txBox="1">
                  <a:spLocks noRot="1" noChangeAspect="1" noMove="1" noResize="1" noEditPoints="1" noAdjustHandles="1" noChangeArrowheads="1" noChangeShapeType="1" noTextEdit="1"/>
                </p:cNvSpPr>
                <p:nvPr/>
              </p:nvSpPr>
              <p:spPr>
                <a:xfrm>
                  <a:off x="188973" y="3608817"/>
                  <a:ext cx="552779" cy="646330"/>
                </a:xfrm>
                <a:prstGeom prst="rect">
                  <a:avLst/>
                </a:prstGeom>
                <a:blipFill>
                  <a:blip r:embed="rId14"/>
                  <a:stretch>
                    <a:fillRect r="-54000" b="-73913"/>
                  </a:stretch>
                </a:blipFill>
              </p:spPr>
              <p:txBody>
                <a:bodyPr/>
                <a:lstStyle/>
                <a:p>
                  <a:r>
                    <a:rPr lang="en-US">
                      <a:noFill/>
                    </a:rPr>
                    <a:t> </a:t>
                  </a:r>
                </a:p>
              </p:txBody>
            </p:sp>
          </mc:Fallback>
        </mc:AlternateContent>
      </p:grpSp>
      <p:sp>
        <p:nvSpPr>
          <p:cNvPr id="51" name="Slide Number Placeholder 5">
            <a:extLst>
              <a:ext uri="{FF2B5EF4-FFF2-40B4-BE49-F238E27FC236}">
                <a16:creationId xmlns:a16="http://schemas.microsoft.com/office/drawing/2014/main" id="{B12D704D-FB17-4D17-8FD9-7743D51233FF}"/>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dirty="0"/>
              <a:t>Slide </a:t>
            </a:r>
            <a:fld id="{CA1BF554-DF22-475E-92F9-B7E92000597D}" type="slidenum">
              <a:rPr lang="en-US" smtClean="0"/>
              <a:pPr>
                <a:defRPr/>
              </a:pPr>
              <a:t>165</a:t>
            </a:fld>
            <a:endParaRPr lang="en-US" dirty="0"/>
          </a:p>
        </p:txBody>
      </p:sp>
      <p:cxnSp>
        <p:nvCxnSpPr>
          <p:cNvPr id="52" name="Straight Arrow Connector 51">
            <a:extLst>
              <a:ext uri="{FF2B5EF4-FFF2-40B4-BE49-F238E27FC236}">
                <a16:creationId xmlns:a16="http://schemas.microsoft.com/office/drawing/2014/main" id="{607280BF-6B37-4B92-AC53-8CE319EDD7D4}"/>
              </a:ext>
            </a:extLst>
          </p:cNvPr>
          <p:cNvCxnSpPr/>
          <p:nvPr/>
        </p:nvCxnSpPr>
        <p:spPr bwMode="auto">
          <a:xfrm flipV="1">
            <a:off x="683986" y="2472872"/>
            <a:ext cx="1814" cy="2735216"/>
          </a:xfrm>
          <a:prstGeom prst="straightConnector1">
            <a:avLst/>
          </a:prstGeom>
          <a:noFill/>
          <a:ln w="28575" cap="flat" cmpd="sng" algn="ctr">
            <a:solidFill>
              <a:schemeClr val="tx1"/>
            </a:solidFill>
            <a:prstDash val="solid"/>
            <a:round/>
            <a:headEnd type="none" w="med" len="med"/>
            <a:tailEnd type="arrow" w="med" len="med"/>
          </a:ln>
          <a:effectLst/>
        </p:spPr>
      </p:cxnSp>
    </p:spTree>
    <p:extLst>
      <p:ext uri="{BB962C8B-B14F-4D97-AF65-F5344CB8AC3E}">
        <p14:creationId xmlns:p14="http://schemas.microsoft.com/office/powerpoint/2010/main" val="419334204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0" y="990600"/>
            <a:ext cx="9144000" cy="5867400"/>
          </a:xfrm>
          <a:prstGeom prst="rect">
            <a:avLst/>
          </a:prstGeom>
          <a:gradFill rotWithShape="0">
            <a:gsLst>
              <a:gs pos="0">
                <a:srgbClr val="000000"/>
              </a:gs>
              <a:gs pos="100000">
                <a:srgbClr val="EF9100"/>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sz="1600" i="0">
              <a:solidFill>
                <a:schemeClr val="bg1"/>
              </a:solidFill>
            </a:endParaRPr>
          </a:p>
        </p:txBody>
      </p:sp>
      <p:sp>
        <p:nvSpPr>
          <p:cNvPr id="31747" name="Rectangle 2"/>
          <p:cNvSpPr>
            <a:spLocks noChangeArrowheads="1"/>
          </p:cNvSpPr>
          <p:nvPr/>
        </p:nvSpPr>
        <p:spPr bwMode="auto">
          <a:xfrm>
            <a:off x="0" y="0"/>
            <a:ext cx="9144000" cy="990600"/>
          </a:xfrm>
          <a:prstGeom prst="rect">
            <a:avLst/>
          </a:prstGeom>
          <a:gradFill rotWithShape="0">
            <a:gsLst>
              <a:gs pos="0">
                <a:srgbClr val="000000"/>
              </a:gs>
              <a:gs pos="100000">
                <a:srgbClr val="EF910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48" name="Rectangle 4"/>
          <p:cNvSpPr>
            <a:spLocks noGrp="1" noChangeArrowheads="1"/>
          </p:cNvSpPr>
          <p:nvPr>
            <p:ph type="title"/>
          </p:nvPr>
        </p:nvSpPr>
        <p:spPr/>
        <p:txBody>
          <a:bodyPr/>
          <a:lstStyle/>
          <a:p>
            <a:r>
              <a:rPr lang="en-US" sz="3200">
                <a:solidFill>
                  <a:schemeClr val="bg1"/>
                </a:solidFill>
              </a:rPr>
              <a:t>Outline</a:t>
            </a:r>
          </a:p>
        </p:txBody>
      </p:sp>
      <p:sp>
        <p:nvSpPr>
          <p:cNvPr id="31749" name="Rectangle 5"/>
          <p:cNvSpPr>
            <a:spLocks noGrp="1" noChangeArrowheads="1"/>
          </p:cNvSpPr>
          <p:nvPr>
            <p:ph type="body" idx="1"/>
          </p:nvPr>
        </p:nvSpPr>
        <p:spPr/>
        <p:txBody>
          <a:bodyPr/>
          <a:lstStyle/>
          <a:p>
            <a:r>
              <a:rPr lang="en-US" dirty="0">
                <a:solidFill>
                  <a:schemeClr val="bg1"/>
                </a:solidFill>
              </a:rPr>
              <a:t>Policies for state-dependent problems</a:t>
            </a:r>
          </a:p>
          <a:p>
            <a:pPr lvl="1">
              <a:buSzPct val="80000"/>
            </a:pPr>
            <a:r>
              <a:rPr lang="en-US" dirty="0">
                <a:solidFill>
                  <a:schemeClr val="bg1">
                    <a:lumMod val="65000"/>
                  </a:schemeClr>
                </a:solidFill>
              </a:rPr>
              <a:t>Policy function approximations (PFAs)</a:t>
            </a:r>
          </a:p>
          <a:p>
            <a:pPr lvl="1">
              <a:buSzPct val="80000"/>
            </a:pPr>
            <a:r>
              <a:rPr lang="en-US" dirty="0">
                <a:solidFill>
                  <a:schemeClr val="bg1">
                    <a:lumMod val="65000"/>
                  </a:schemeClr>
                </a:solidFill>
              </a:rPr>
              <a:t>Cost function approximations (CFAs)</a:t>
            </a:r>
          </a:p>
          <a:p>
            <a:pPr lvl="1">
              <a:buSzPct val="80000"/>
            </a:pPr>
            <a:r>
              <a:rPr lang="en-US" dirty="0">
                <a:solidFill>
                  <a:schemeClr val="bg1">
                    <a:lumMod val="65000"/>
                  </a:schemeClr>
                </a:solidFill>
              </a:rPr>
              <a:t>Value function approximations (VFAs)</a:t>
            </a:r>
          </a:p>
          <a:p>
            <a:pPr lvl="1">
              <a:buSzPct val="80000"/>
            </a:pPr>
            <a:r>
              <a:rPr lang="en-US" dirty="0">
                <a:solidFill>
                  <a:schemeClr val="bg1">
                    <a:lumMod val="65000"/>
                  </a:schemeClr>
                </a:solidFill>
              </a:rPr>
              <a:t>Direct </a:t>
            </a:r>
            <a:r>
              <a:rPr lang="en-US" dirty="0" err="1">
                <a:solidFill>
                  <a:schemeClr val="bg1">
                    <a:lumMod val="65000"/>
                  </a:schemeClr>
                </a:solidFill>
              </a:rPr>
              <a:t>lookahead</a:t>
            </a:r>
            <a:r>
              <a:rPr lang="en-US" dirty="0">
                <a:solidFill>
                  <a:schemeClr val="bg1">
                    <a:lumMod val="65000"/>
                  </a:schemeClr>
                </a:solidFill>
              </a:rPr>
              <a:t> policies (DLAs)</a:t>
            </a:r>
          </a:p>
          <a:p>
            <a:pPr lvl="1">
              <a:buSzPct val="80000"/>
            </a:pPr>
            <a:r>
              <a:rPr lang="en-US" dirty="0">
                <a:solidFill>
                  <a:schemeClr val="bg1"/>
                </a:solidFill>
              </a:rPr>
              <a:t>Hybrid direct lookahead/CFA</a:t>
            </a:r>
          </a:p>
          <a:p>
            <a:pPr lvl="1">
              <a:buSzPct val="80000"/>
            </a:pPr>
            <a:endParaRPr lang="en-US" dirty="0">
              <a:solidFill>
                <a:schemeClr val="bg1"/>
              </a:solidFill>
            </a:endParaRPr>
          </a:p>
          <a:p>
            <a:pPr marL="0" indent="0">
              <a:buSzPct val="80000"/>
              <a:buNone/>
            </a:pPr>
            <a:endParaRPr lang="en-US" dirty="0">
              <a:solidFill>
                <a:schemeClr val="bg2">
                  <a:lumMod val="60000"/>
                  <a:lumOff val="40000"/>
                </a:schemeClr>
              </a:solidFill>
            </a:endParaRPr>
          </a:p>
          <a:p>
            <a:pPr>
              <a:buSzPct val="80000"/>
            </a:pPr>
            <a:endParaRPr lang="en-US" dirty="0">
              <a:solidFill>
                <a:schemeClr val="bg2">
                  <a:lumMod val="60000"/>
                  <a:lumOff val="40000"/>
                </a:schemeClr>
              </a:solidFill>
            </a:endParaRPr>
          </a:p>
        </p:txBody>
      </p:sp>
    </p:spTree>
    <p:extLst>
      <p:ext uri="{BB962C8B-B14F-4D97-AF65-F5344CB8AC3E}">
        <p14:creationId xmlns:p14="http://schemas.microsoft.com/office/powerpoint/2010/main" val="215732492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direct lookahead/CFA</a:t>
            </a:r>
          </a:p>
        </p:txBody>
      </p:sp>
      <p:sp>
        <p:nvSpPr>
          <p:cNvPr id="3" name="Content Placeholder 2"/>
          <p:cNvSpPr>
            <a:spLocks noGrp="1"/>
          </p:cNvSpPr>
          <p:nvPr>
            <p:ph idx="1"/>
          </p:nvPr>
        </p:nvSpPr>
        <p:spPr/>
        <p:txBody>
          <a:bodyPr/>
          <a:lstStyle/>
          <a:p>
            <a:r>
              <a:rPr lang="en-US" dirty="0"/>
              <a:t>An energy storage problem:</a:t>
            </a:r>
          </a:p>
        </p:txBody>
      </p:sp>
      <p:pic>
        <p:nvPicPr>
          <p:cNvPr id="6" name="Picture 5"/>
          <p:cNvPicPr>
            <a:picLocks noChangeAspect="1"/>
          </p:cNvPicPr>
          <p:nvPr/>
        </p:nvPicPr>
        <p:blipFill rotWithShape="1">
          <a:blip r:embed="rId3"/>
          <a:srcRect r="6274" b="10311"/>
          <a:stretch/>
        </p:blipFill>
        <p:spPr>
          <a:xfrm>
            <a:off x="5240906" y="1210941"/>
            <a:ext cx="3739808" cy="2716993"/>
          </a:xfrm>
          <a:prstGeom prst="rect">
            <a:avLst/>
          </a:prstGeom>
        </p:spPr>
      </p:pic>
      <p:pic>
        <p:nvPicPr>
          <p:cNvPr id="4" name="Picture 3"/>
          <p:cNvPicPr>
            <a:picLocks noChangeAspect="1"/>
          </p:cNvPicPr>
          <p:nvPr/>
        </p:nvPicPr>
        <p:blipFill>
          <a:blip r:embed="rId4"/>
          <a:stretch>
            <a:fillRect/>
          </a:stretch>
        </p:blipFill>
        <p:spPr>
          <a:xfrm>
            <a:off x="785195" y="3869840"/>
            <a:ext cx="6702752" cy="3036548"/>
          </a:xfrm>
          <a:prstGeom prst="rect">
            <a:avLst/>
          </a:prstGeom>
        </p:spPr>
      </p:pic>
      <p:sp>
        <p:nvSpPr>
          <p:cNvPr id="9" name="Rectangle 8"/>
          <p:cNvSpPr/>
          <p:nvPr/>
        </p:nvSpPr>
        <p:spPr>
          <a:xfrm>
            <a:off x="2720366" y="3786752"/>
            <a:ext cx="3299433" cy="449118"/>
          </a:xfrm>
          <a:prstGeom prst="rect">
            <a:avLst/>
          </a:prstGeom>
          <a:solidFill>
            <a:schemeClr val="bg1"/>
          </a:solidFill>
          <a:ln w="28575">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0" name="Rectangle 9"/>
          <p:cNvSpPr/>
          <p:nvPr/>
        </p:nvSpPr>
        <p:spPr>
          <a:xfrm>
            <a:off x="107854" y="4331785"/>
            <a:ext cx="1545772" cy="449118"/>
          </a:xfrm>
          <a:prstGeom prst="rect">
            <a:avLst/>
          </a:prstGeom>
          <a:solidFill>
            <a:schemeClr val="bg1"/>
          </a:solidFill>
          <a:ln w="28575">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pic>
        <p:nvPicPr>
          <p:cNvPr id="12" name="Picture 11"/>
          <p:cNvPicPr>
            <a:picLocks noChangeAspect="1"/>
          </p:cNvPicPr>
          <p:nvPr/>
        </p:nvPicPr>
        <p:blipFill>
          <a:blip r:embed="rId5"/>
          <a:stretch>
            <a:fillRect/>
          </a:stretch>
        </p:blipFill>
        <p:spPr>
          <a:xfrm>
            <a:off x="-8642" y="1781020"/>
            <a:ext cx="4819720" cy="1861747"/>
          </a:xfrm>
          <a:prstGeom prst="rect">
            <a:avLst/>
          </a:prstGeom>
        </p:spPr>
      </p:pic>
    </p:spTree>
    <p:extLst>
      <p:ext uri="{BB962C8B-B14F-4D97-AF65-F5344CB8AC3E}">
        <p14:creationId xmlns:p14="http://schemas.microsoft.com/office/powerpoint/2010/main" val="416960792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3" name="Rectangle 3"/>
          <p:cNvSpPr>
            <a:spLocks noGrp="1" noChangeArrowheads="1"/>
          </p:cNvSpPr>
          <p:nvPr>
            <p:ph type="body" idx="1"/>
          </p:nvPr>
        </p:nvSpPr>
        <p:spPr>
          <a:xfrm>
            <a:off x="685800" y="1143000"/>
            <a:ext cx="8249194" cy="4953000"/>
          </a:xfrm>
        </p:spPr>
        <p:txBody>
          <a:bodyPr/>
          <a:lstStyle/>
          <a:p>
            <a:pPr marL="0" indent="0">
              <a:buNone/>
            </a:pPr>
            <a:r>
              <a:rPr lang="en-US" sz="2000" dirty="0"/>
              <a:t>1) </a:t>
            </a:r>
            <a:r>
              <a:rPr lang="en-US" sz="2000" b="1" dirty="0"/>
              <a:t>Policy function approximations (PFAs)</a:t>
            </a:r>
          </a:p>
          <a:p>
            <a:pPr lvl="1"/>
            <a:r>
              <a:rPr lang="en-US" sz="1800" b="1" i="1" dirty="0"/>
              <a:t> </a:t>
            </a:r>
            <a:r>
              <a:rPr lang="en-US" sz="1800" dirty="0"/>
              <a:t>Lookup tables, rules, parametric/nonparametric functions</a:t>
            </a:r>
            <a:endParaRPr lang="en-US" sz="1800" b="1" i="1" dirty="0"/>
          </a:p>
          <a:p>
            <a:pPr marL="0" indent="0">
              <a:buNone/>
            </a:pPr>
            <a:r>
              <a:rPr lang="en-US" sz="2000" dirty="0"/>
              <a:t>2) </a:t>
            </a:r>
            <a:r>
              <a:rPr lang="en-US" sz="2000" b="1" dirty="0"/>
              <a:t>Cost function approximation (CFAs)</a:t>
            </a:r>
          </a:p>
          <a:p>
            <a:pPr lvl="1"/>
            <a:r>
              <a:rPr lang="en-US" sz="1800" b="1" i="1" dirty="0"/>
              <a:t> </a:t>
            </a:r>
          </a:p>
          <a:p>
            <a:pPr marL="0" indent="0">
              <a:buNone/>
            </a:pPr>
            <a:r>
              <a:rPr lang="en-US" sz="2000" dirty="0"/>
              <a:t>3</a:t>
            </a:r>
            <a:r>
              <a:rPr lang="en-US" sz="2000" b="1" dirty="0"/>
              <a:t>) Policies based on value function approximations (VFAs)</a:t>
            </a:r>
          </a:p>
          <a:p>
            <a:pPr lvl="1"/>
            <a:r>
              <a:rPr lang="en-US" sz="1800" b="1" i="1" dirty="0"/>
              <a:t> </a:t>
            </a:r>
          </a:p>
          <a:p>
            <a:pPr marL="0" indent="0">
              <a:buNone/>
            </a:pPr>
            <a:r>
              <a:rPr lang="en-US" sz="2000" dirty="0"/>
              <a:t>4) </a:t>
            </a:r>
            <a:r>
              <a:rPr lang="en-US" sz="2000" b="1" dirty="0"/>
              <a:t>Direct </a:t>
            </a:r>
            <a:r>
              <a:rPr lang="en-US" sz="2000" b="1" dirty="0" err="1"/>
              <a:t>lookahead</a:t>
            </a:r>
            <a:r>
              <a:rPr lang="en-US" sz="2000" b="1" dirty="0"/>
              <a:t> policies (DLAs)</a:t>
            </a:r>
          </a:p>
          <a:p>
            <a:pPr lvl="1"/>
            <a:r>
              <a:rPr lang="en-US" sz="1800" i="1" dirty="0"/>
              <a:t>Deterministic </a:t>
            </a:r>
            <a:r>
              <a:rPr lang="en-US" sz="1800" i="1" dirty="0" err="1"/>
              <a:t>lookahead</a:t>
            </a:r>
            <a:r>
              <a:rPr lang="en-US" sz="1800" i="1" dirty="0"/>
              <a:t>/rolling horizon proc./model predictive control</a:t>
            </a:r>
          </a:p>
          <a:p>
            <a:pPr lvl="2"/>
            <a:endParaRPr lang="en-US" sz="1400" b="1" i="1" dirty="0"/>
          </a:p>
          <a:p>
            <a:pPr lvl="2"/>
            <a:endParaRPr lang="en-US" sz="1400" b="1" i="1" dirty="0"/>
          </a:p>
          <a:p>
            <a:pPr lvl="1"/>
            <a:r>
              <a:rPr lang="en-US" sz="1800" i="1" dirty="0"/>
              <a:t>Chance constrained programming</a:t>
            </a:r>
          </a:p>
          <a:p>
            <a:pPr lvl="1"/>
            <a:endParaRPr lang="en-US" sz="1800" i="1" dirty="0"/>
          </a:p>
          <a:p>
            <a:pPr lvl="1"/>
            <a:r>
              <a:rPr lang="en-US" sz="1800" i="1" dirty="0"/>
              <a:t>Stochastic </a:t>
            </a:r>
            <a:r>
              <a:rPr lang="en-US" sz="1800" i="1" dirty="0" err="1"/>
              <a:t>lookahead</a:t>
            </a:r>
            <a:r>
              <a:rPr lang="en-US" sz="1800" i="1" dirty="0"/>
              <a:t> /stochastic </a:t>
            </a:r>
            <a:r>
              <a:rPr lang="en-US" sz="1800" i="1" dirty="0" err="1"/>
              <a:t>prog</a:t>
            </a:r>
            <a:r>
              <a:rPr lang="en-US" sz="1800" i="1" dirty="0"/>
              <a:t>/Monte Carlo tree search</a:t>
            </a:r>
          </a:p>
          <a:p>
            <a:pPr lvl="1"/>
            <a:endParaRPr lang="en-US" sz="1800" b="1" i="1" dirty="0"/>
          </a:p>
          <a:p>
            <a:pPr lvl="2"/>
            <a:endParaRPr lang="en-US" sz="1400" b="1" i="1" dirty="0"/>
          </a:p>
          <a:p>
            <a:pPr lvl="1"/>
            <a:r>
              <a:rPr lang="en-US" sz="1800" i="1" dirty="0"/>
              <a:t>“Robust optimization”</a:t>
            </a:r>
          </a:p>
        </p:txBody>
      </p:sp>
      <p:sp>
        <p:nvSpPr>
          <p:cNvPr id="471042" name="Rectangle 2"/>
          <p:cNvSpPr>
            <a:spLocks noGrp="1" noChangeArrowheads="1"/>
          </p:cNvSpPr>
          <p:nvPr>
            <p:ph type="title"/>
          </p:nvPr>
        </p:nvSpPr>
        <p:spPr/>
        <p:txBody>
          <a:bodyPr/>
          <a:lstStyle/>
          <a:p>
            <a:r>
              <a:rPr lang="en-US" sz="3200" dirty="0"/>
              <a:t>Four (meta)classes of policies</a:t>
            </a:r>
          </a:p>
        </p:txBody>
      </p:sp>
      <p:graphicFrame>
        <p:nvGraphicFramePr>
          <p:cNvPr id="2" name="Object 1"/>
          <p:cNvGraphicFramePr>
            <a:graphicFrameLocks noChangeAspect="1"/>
          </p:cNvGraphicFramePr>
          <p:nvPr>
            <p:extLst/>
          </p:nvPr>
        </p:nvGraphicFramePr>
        <p:xfrm>
          <a:off x="1416050" y="2205038"/>
          <a:ext cx="4430713" cy="481012"/>
        </p:xfrm>
        <a:graphic>
          <a:graphicData uri="http://schemas.openxmlformats.org/presentationml/2006/ole">
            <mc:AlternateContent xmlns:mc="http://schemas.openxmlformats.org/markup-compatibility/2006">
              <mc:Choice xmlns:v="urn:schemas-microsoft-com:vml" Requires="v">
                <p:oleObj spid="_x0000_s2427610" name="Equation" r:id="rId4" imgW="2577960" imgH="279360" progId="Equation.DSMT4">
                  <p:embed/>
                </p:oleObj>
              </mc:Choice>
              <mc:Fallback>
                <p:oleObj name="Equation" r:id="rId4" imgW="2577960" imgH="279360" progId="Equation.DSMT4">
                  <p:embed/>
                  <p:pic>
                    <p:nvPicPr>
                      <p:cNvPr id="2" name="Object 1"/>
                      <p:cNvPicPr>
                        <a:picLocks noChangeAspect="1" noChangeArrowheads="1"/>
                      </p:cNvPicPr>
                      <p:nvPr/>
                    </p:nvPicPr>
                    <p:blipFill>
                      <a:blip r:embed="rId5"/>
                      <a:srcRect/>
                      <a:stretch>
                        <a:fillRect/>
                      </a:stretch>
                    </p:blipFill>
                    <p:spPr bwMode="auto">
                      <a:xfrm>
                        <a:off x="1416050" y="2205038"/>
                        <a:ext cx="4430713" cy="481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6"/>
          <p:cNvGraphicFramePr>
            <a:graphicFrameLocks noChangeAspect="1"/>
          </p:cNvGraphicFramePr>
          <p:nvPr>
            <p:extLst/>
          </p:nvPr>
        </p:nvGraphicFramePr>
        <p:xfrm>
          <a:off x="1401763" y="2878138"/>
          <a:ext cx="5108575" cy="523875"/>
        </p:xfrm>
        <a:graphic>
          <a:graphicData uri="http://schemas.openxmlformats.org/presentationml/2006/ole">
            <mc:AlternateContent xmlns:mc="http://schemas.openxmlformats.org/markup-compatibility/2006">
              <mc:Choice xmlns:v="urn:schemas-microsoft-com:vml" Requires="v">
                <p:oleObj spid="_x0000_s2427611" name="Equation" r:id="rId6" imgW="2971800" imgH="304560" progId="Equation.DSMT4">
                  <p:embed/>
                </p:oleObj>
              </mc:Choice>
              <mc:Fallback>
                <p:oleObj name="Equation" r:id="rId6" imgW="2971800" imgH="304560" progId="Equation.DSMT4">
                  <p:embed/>
                  <p:pic>
                    <p:nvPicPr>
                      <p:cNvPr id="7" name="Object 6"/>
                      <p:cNvPicPr>
                        <a:picLocks noChangeAspect="1" noChangeArrowheads="1"/>
                      </p:cNvPicPr>
                      <p:nvPr/>
                    </p:nvPicPr>
                    <p:blipFill>
                      <a:blip r:embed="rId7"/>
                      <a:srcRect/>
                      <a:stretch>
                        <a:fillRect/>
                      </a:stretch>
                    </p:blipFill>
                    <p:spPr bwMode="auto">
                      <a:xfrm>
                        <a:off x="1401763" y="2878138"/>
                        <a:ext cx="5108575"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8" name="Group 17"/>
          <p:cNvGrpSpPr/>
          <p:nvPr/>
        </p:nvGrpSpPr>
        <p:grpSpPr>
          <a:xfrm>
            <a:off x="1558925" y="5219700"/>
            <a:ext cx="6570663" cy="792870"/>
            <a:chOff x="1690143" y="5423442"/>
            <a:chExt cx="6570663" cy="792870"/>
          </a:xfrm>
        </p:grpSpPr>
        <p:graphicFrame>
          <p:nvGraphicFramePr>
            <p:cNvPr id="6" name="Object 5"/>
            <p:cNvGraphicFramePr>
              <a:graphicFrameLocks noChangeAspect="1"/>
            </p:cNvGraphicFramePr>
            <p:nvPr>
              <p:extLst/>
            </p:nvPr>
          </p:nvGraphicFramePr>
          <p:xfrm>
            <a:off x="1690143" y="5423442"/>
            <a:ext cx="6570663" cy="787400"/>
          </p:xfrm>
          <a:graphic>
            <a:graphicData uri="http://schemas.openxmlformats.org/presentationml/2006/ole">
              <mc:AlternateContent xmlns:mc="http://schemas.openxmlformats.org/markup-compatibility/2006">
                <mc:Choice xmlns:v="urn:schemas-microsoft-com:vml" Requires="v">
                  <p:oleObj spid="_x0000_s2427612" name="Equation" r:id="rId8" imgW="3822480" imgH="457200" progId="Equation.DSMT4">
                    <p:embed/>
                  </p:oleObj>
                </mc:Choice>
                <mc:Fallback>
                  <p:oleObj name="Equation" r:id="rId8" imgW="3822480" imgH="457200" progId="Equation.DSMT4">
                    <p:embed/>
                    <p:pic>
                      <p:nvPicPr>
                        <p:cNvPr id="6" name="Object 5"/>
                        <p:cNvPicPr>
                          <a:picLocks noChangeAspect="1" noChangeArrowheads="1"/>
                        </p:cNvPicPr>
                        <p:nvPr/>
                      </p:nvPicPr>
                      <p:blipFill>
                        <a:blip r:embed="rId9"/>
                        <a:srcRect/>
                        <a:stretch>
                          <a:fillRect/>
                        </a:stretch>
                      </p:blipFill>
                      <p:spPr bwMode="auto">
                        <a:xfrm>
                          <a:off x="1690143" y="5423442"/>
                          <a:ext cx="6570663" cy="78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 name="Object 15"/>
            <p:cNvGraphicFramePr>
              <a:graphicFrameLocks noChangeAspect="1"/>
            </p:cNvGraphicFramePr>
            <p:nvPr>
              <p:extLst/>
            </p:nvPr>
          </p:nvGraphicFramePr>
          <p:xfrm>
            <a:off x="2876896" y="5830550"/>
            <a:ext cx="1392238" cy="385762"/>
          </p:xfrm>
          <a:graphic>
            <a:graphicData uri="http://schemas.openxmlformats.org/presentationml/2006/ole">
              <mc:AlternateContent xmlns:mc="http://schemas.openxmlformats.org/markup-compatibility/2006">
                <mc:Choice xmlns:v="urn:schemas-microsoft-com:vml" Requires="v">
                  <p:oleObj spid="_x0000_s2427613" name="Equation" r:id="rId10" imgW="813600" imgH="219240" progId="Equation.DSMT4">
                    <p:embed/>
                  </p:oleObj>
                </mc:Choice>
                <mc:Fallback>
                  <p:oleObj name="Equation" r:id="rId10" imgW="813600" imgH="219240" progId="Equation.DSMT4">
                    <p:embed/>
                    <p:pic>
                      <p:nvPicPr>
                        <p:cNvPr id="16" name="Object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76896" y="5830550"/>
                          <a:ext cx="1392238"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5" name="Object 4"/>
          <p:cNvGraphicFramePr>
            <a:graphicFrameLocks noChangeAspect="1"/>
          </p:cNvGraphicFramePr>
          <p:nvPr>
            <p:extLst/>
          </p:nvPr>
        </p:nvGraphicFramePr>
        <p:xfrm>
          <a:off x="1580672" y="6090391"/>
          <a:ext cx="6648450" cy="766763"/>
        </p:xfrm>
        <a:graphic>
          <a:graphicData uri="http://schemas.openxmlformats.org/presentationml/2006/ole">
            <mc:AlternateContent xmlns:mc="http://schemas.openxmlformats.org/markup-compatibility/2006">
              <mc:Choice xmlns:v="urn:schemas-microsoft-com:vml" Requires="v">
                <p:oleObj spid="_x0000_s2427614" name="Equation" r:id="rId12" imgW="3848040" imgH="431640" progId="Equation.DSMT4">
                  <p:embed/>
                </p:oleObj>
              </mc:Choice>
              <mc:Fallback>
                <p:oleObj name="Equation" r:id="rId12" imgW="3848040" imgH="431640" progId="Equation.DSMT4">
                  <p:embed/>
                  <p:pic>
                    <p:nvPicPr>
                      <p:cNvPr id="5" name="Object 4"/>
                      <p:cNvPicPr>
                        <a:picLocks noChangeAspect="1" noChangeArrowheads="1"/>
                      </p:cNvPicPr>
                      <p:nvPr/>
                    </p:nvPicPr>
                    <p:blipFill>
                      <a:blip r:embed="rId13"/>
                      <a:srcRect/>
                      <a:stretch>
                        <a:fillRect/>
                      </a:stretch>
                    </p:blipFill>
                    <p:spPr bwMode="auto">
                      <a:xfrm>
                        <a:off x="1580672" y="6090391"/>
                        <a:ext cx="6648450" cy="766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 name="Object 3"/>
          <p:cNvGraphicFramePr>
            <a:graphicFrameLocks noChangeAspect="1"/>
          </p:cNvGraphicFramePr>
          <p:nvPr>
            <p:extLst/>
          </p:nvPr>
        </p:nvGraphicFramePr>
        <p:xfrm>
          <a:off x="1812428" y="4692066"/>
          <a:ext cx="2375770" cy="385260"/>
        </p:xfrm>
        <a:graphic>
          <a:graphicData uri="http://schemas.openxmlformats.org/presentationml/2006/ole">
            <mc:AlternateContent xmlns:mc="http://schemas.openxmlformats.org/markup-compatibility/2006">
              <mc:Choice xmlns:v="urn:schemas-microsoft-com:vml" Requires="v">
                <p:oleObj spid="_x0000_s2427615" name="Equation" r:id="rId14" imgW="1409400" imgH="228600" progId="Equation.DSMT4">
                  <p:embed/>
                </p:oleObj>
              </mc:Choice>
              <mc:Fallback>
                <p:oleObj name="Equation" r:id="rId14" imgW="1409400" imgH="228600" progId="Equation.DSMT4">
                  <p:embed/>
                  <p:pic>
                    <p:nvPicPr>
                      <p:cNvPr id="4" name="Object 3"/>
                      <p:cNvPicPr/>
                      <p:nvPr/>
                    </p:nvPicPr>
                    <p:blipFill>
                      <a:blip r:embed="rId15"/>
                      <a:stretch>
                        <a:fillRect/>
                      </a:stretch>
                    </p:blipFill>
                    <p:spPr>
                      <a:xfrm>
                        <a:off x="1812428" y="4692066"/>
                        <a:ext cx="2375770" cy="385260"/>
                      </a:xfrm>
                      <a:prstGeom prst="rect">
                        <a:avLst/>
                      </a:prstGeom>
                    </p:spPr>
                  </p:pic>
                </p:oleObj>
              </mc:Fallback>
            </mc:AlternateContent>
          </a:graphicData>
        </a:graphic>
      </p:graphicFrame>
      <p:graphicFrame>
        <p:nvGraphicFramePr>
          <p:cNvPr id="20" name="Object 19"/>
          <p:cNvGraphicFramePr>
            <a:graphicFrameLocks noChangeAspect="1"/>
          </p:cNvGraphicFramePr>
          <p:nvPr>
            <p:extLst/>
          </p:nvPr>
        </p:nvGraphicFramePr>
        <p:xfrm>
          <a:off x="1600200" y="3761440"/>
          <a:ext cx="5197475" cy="741362"/>
        </p:xfrm>
        <a:graphic>
          <a:graphicData uri="http://schemas.openxmlformats.org/presentationml/2006/ole">
            <mc:AlternateContent xmlns:mc="http://schemas.openxmlformats.org/markup-compatibility/2006">
              <mc:Choice xmlns:v="urn:schemas-microsoft-com:vml" Requires="v">
                <p:oleObj spid="_x0000_s2427616" name="Equation" r:id="rId16" imgW="3022560" imgH="431640" progId="Equation.DSMT4">
                  <p:embed/>
                </p:oleObj>
              </mc:Choice>
              <mc:Fallback>
                <p:oleObj name="Equation" r:id="rId16" imgW="3022560" imgH="431640" progId="Equation.DSMT4">
                  <p:embed/>
                  <p:pic>
                    <p:nvPicPr>
                      <p:cNvPr id="20" name="Object 19"/>
                      <p:cNvPicPr>
                        <a:picLocks noChangeAspect="1" noChangeArrowheads="1"/>
                      </p:cNvPicPr>
                      <p:nvPr/>
                    </p:nvPicPr>
                    <p:blipFill>
                      <a:blip r:embed="rId17"/>
                      <a:srcRect/>
                      <a:stretch>
                        <a:fillRect/>
                      </a:stretch>
                    </p:blipFill>
                    <p:spPr bwMode="auto">
                      <a:xfrm>
                        <a:off x="1600200" y="3761440"/>
                        <a:ext cx="5197475" cy="741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 name="Rectangle 20">
            <a:extLst>
              <a:ext uri="{FF2B5EF4-FFF2-40B4-BE49-F238E27FC236}">
                <a16:creationId xmlns:a16="http://schemas.microsoft.com/office/drawing/2014/main" id="{75C6E8AD-24E5-4100-9215-2A5081ABF08E}"/>
              </a:ext>
            </a:extLst>
          </p:cNvPr>
          <p:cNvSpPr/>
          <p:nvPr/>
        </p:nvSpPr>
        <p:spPr>
          <a:xfrm>
            <a:off x="587836" y="1848044"/>
            <a:ext cx="8215086" cy="785633"/>
          </a:xfrm>
          <a:prstGeom prst="rect">
            <a:avLst/>
          </a:prstGeom>
          <a:solidFill>
            <a:srgbClr val="FFC000">
              <a:alpha val="29020"/>
            </a:srgbClr>
          </a:solidFill>
          <a:ln w="952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2" name="Rectangle 21">
            <a:extLst>
              <a:ext uri="{FF2B5EF4-FFF2-40B4-BE49-F238E27FC236}">
                <a16:creationId xmlns:a16="http://schemas.microsoft.com/office/drawing/2014/main" id="{0C814766-B46F-472F-AA9F-C087F42CC6B8}"/>
              </a:ext>
            </a:extLst>
          </p:cNvPr>
          <p:cNvSpPr/>
          <p:nvPr/>
        </p:nvSpPr>
        <p:spPr>
          <a:xfrm>
            <a:off x="587832" y="3549080"/>
            <a:ext cx="8215086" cy="839121"/>
          </a:xfrm>
          <a:prstGeom prst="rect">
            <a:avLst/>
          </a:prstGeom>
          <a:solidFill>
            <a:srgbClr val="FFC000">
              <a:alpha val="29020"/>
            </a:srgbClr>
          </a:solidFill>
          <a:ln w="952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nvGrpSpPr>
          <p:cNvPr id="8" name="Group 7">
            <a:extLst>
              <a:ext uri="{FF2B5EF4-FFF2-40B4-BE49-F238E27FC236}">
                <a16:creationId xmlns:a16="http://schemas.microsoft.com/office/drawing/2014/main" id="{2F8CEF37-C36F-4F0C-89D8-40BDE7A13BF8}"/>
              </a:ext>
            </a:extLst>
          </p:cNvPr>
          <p:cNvGrpSpPr/>
          <p:nvPr/>
        </p:nvGrpSpPr>
        <p:grpSpPr>
          <a:xfrm>
            <a:off x="59517" y="1143000"/>
            <a:ext cx="8875477" cy="1500002"/>
            <a:chOff x="59517" y="1143000"/>
            <a:chExt cx="8875477" cy="1500002"/>
          </a:xfrm>
          <a:solidFill>
            <a:srgbClr val="D9D9D9">
              <a:alpha val="40000"/>
            </a:srgbClr>
          </a:solidFill>
        </p:grpSpPr>
        <p:sp>
          <p:nvSpPr>
            <p:cNvPr id="9" name="TextBox 8"/>
            <p:cNvSpPr txBox="1"/>
            <p:nvPr/>
          </p:nvSpPr>
          <p:spPr>
            <a:xfrm rot="16200000">
              <a:off x="-129224" y="2013004"/>
              <a:ext cx="859886" cy="400110"/>
            </a:xfrm>
            <a:prstGeom prst="rect">
              <a:avLst/>
            </a:prstGeom>
            <a:grpFill/>
          </p:spPr>
          <p:txBody>
            <a:bodyPr wrap="none" rtlCol="0">
              <a:spAutoFit/>
            </a:bodyPr>
            <a:lstStyle/>
            <a:p>
              <a:pPr algn="l"/>
              <a:r>
                <a:rPr lang="en-US" sz="2000" i="0" dirty="0"/>
                <a:t>Policy search</a:t>
              </a:r>
            </a:p>
          </p:txBody>
        </p:sp>
        <p:sp>
          <p:nvSpPr>
            <p:cNvPr id="11" name="Rectangle 10">
              <a:extLst>
                <a:ext uri="{FF2B5EF4-FFF2-40B4-BE49-F238E27FC236}">
                  <a16:creationId xmlns:a16="http://schemas.microsoft.com/office/drawing/2014/main" id="{8770573E-82DB-4D4C-9D2E-D8D0E0509DB1}"/>
                </a:ext>
              </a:extLst>
            </p:cNvPr>
            <p:cNvSpPr/>
            <p:nvPr/>
          </p:nvSpPr>
          <p:spPr>
            <a:xfrm>
              <a:off x="59517" y="1143000"/>
              <a:ext cx="8875477" cy="1473590"/>
            </a:xfrm>
            <a:prstGeom prst="rect">
              <a:avLst/>
            </a:prstGeom>
            <a:grp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0" name="Group 9">
            <a:extLst>
              <a:ext uri="{FF2B5EF4-FFF2-40B4-BE49-F238E27FC236}">
                <a16:creationId xmlns:a16="http://schemas.microsoft.com/office/drawing/2014/main" id="{AA4F5503-811E-40F2-88DF-1B09623B673C}"/>
              </a:ext>
            </a:extLst>
          </p:cNvPr>
          <p:cNvGrpSpPr/>
          <p:nvPr/>
        </p:nvGrpSpPr>
        <p:grpSpPr>
          <a:xfrm>
            <a:off x="59516" y="2606614"/>
            <a:ext cx="8875477" cy="4194430"/>
            <a:chOff x="59516" y="2606614"/>
            <a:chExt cx="8875477" cy="4194430"/>
          </a:xfrm>
          <a:solidFill>
            <a:srgbClr val="D9D9D9">
              <a:alpha val="40000"/>
            </a:srgbClr>
          </a:solidFill>
        </p:grpSpPr>
        <p:sp>
          <p:nvSpPr>
            <p:cNvPr id="19" name="TextBox 18"/>
            <p:cNvSpPr txBox="1"/>
            <p:nvPr/>
          </p:nvSpPr>
          <p:spPr>
            <a:xfrm rot="16200000">
              <a:off x="76026" y="5804134"/>
              <a:ext cx="590075" cy="400110"/>
            </a:xfrm>
            <a:prstGeom prst="rect">
              <a:avLst/>
            </a:prstGeom>
            <a:grpFill/>
          </p:spPr>
          <p:txBody>
            <a:bodyPr wrap="none" rtlCol="0">
              <a:spAutoFit/>
            </a:bodyPr>
            <a:lstStyle/>
            <a:p>
              <a:pPr algn="l"/>
              <a:r>
                <a:rPr lang="en-US" sz="2000" i="0" dirty="0" err="1"/>
                <a:t>Lookahead</a:t>
              </a:r>
              <a:r>
                <a:rPr lang="en-US" sz="2000" i="0" dirty="0"/>
                <a:t> approximations</a:t>
              </a:r>
            </a:p>
          </p:txBody>
        </p:sp>
        <p:sp>
          <p:nvSpPr>
            <p:cNvPr id="23" name="Rectangle 22">
              <a:extLst>
                <a:ext uri="{FF2B5EF4-FFF2-40B4-BE49-F238E27FC236}">
                  <a16:creationId xmlns:a16="http://schemas.microsoft.com/office/drawing/2014/main" id="{B123BDEE-C748-4CD7-ACF7-8093AD2FFEC2}"/>
                </a:ext>
              </a:extLst>
            </p:cNvPr>
            <p:cNvSpPr/>
            <p:nvPr/>
          </p:nvSpPr>
          <p:spPr>
            <a:xfrm>
              <a:off x="59516" y="2606614"/>
              <a:ext cx="8875477" cy="4194430"/>
            </a:xfrm>
            <a:prstGeom prst="rect">
              <a:avLst/>
            </a:prstGeom>
            <a:grp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143771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direct lookahead/CFA</a:t>
            </a:r>
          </a:p>
        </p:txBody>
      </p:sp>
      <p:sp>
        <p:nvSpPr>
          <p:cNvPr id="3" name="Content Placeholder 2"/>
          <p:cNvSpPr>
            <a:spLocks noGrp="1"/>
          </p:cNvSpPr>
          <p:nvPr>
            <p:ph idx="1"/>
          </p:nvPr>
        </p:nvSpPr>
        <p:spPr/>
        <p:txBody>
          <a:bodyPr/>
          <a:lstStyle/>
          <a:p>
            <a:r>
              <a:rPr lang="en-US" dirty="0"/>
              <a:t>Benchmark policy – Deterministic </a:t>
            </a:r>
            <a:r>
              <a:rPr lang="en-US" dirty="0" err="1"/>
              <a:t>lookahead</a:t>
            </a:r>
            <a:endParaRPr lang="en-US" dirty="0"/>
          </a:p>
        </p:txBody>
      </p:sp>
      <p:pic>
        <p:nvPicPr>
          <p:cNvPr id="5" name="Picture 4"/>
          <p:cNvPicPr>
            <a:picLocks noChangeAspect="1"/>
          </p:cNvPicPr>
          <p:nvPr/>
        </p:nvPicPr>
        <p:blipFill rotWithShape="1">
          <a:blip r:embed="rId3"/>
          <a:srcRect t="59812"/>
          <a:stretch/>
        </p:blipFill>
        <p:spPr>
          <a:xfrm>
            <a:off x="171100" y="1600200"/>
            <a:ext cx="8070279" cy="1310781"/>
          </a:xfrm>
          <a:prstGeom prst="rect">
            <a:avLst/>
          </a:prstGeom>
        </p:spPr>
      </p:pic>
      <p:sp>
        <p:nvSpPr>
          <p:cNvPr id="7" name="Rectangle 6"/>
          <p:cNvSpPr/>
          <p:nvPr/>
        </p:nvSpPr>
        <p:spPr bwMode="auto">
          <a:xfrm>
            <a:off x="2790065" y="5044662"/>
            <a:ext cx="4058816" cy="485192"/>
          </a:xfrm>
          <a:prstGeom prst="rect">
            <a:avLst/>
          </a:prstGeom>
          <a:noFill/>
          <a:ln w="28575" cap="flat" cmpd="sng" algn="ctr">
            <a:solidFill>
              <a:srgbClr val="FF0000"/>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1011625348"/>
              </p:ext>
            </p:extLst>
          </p:nvPr>
        </p:nvGraphicFramePr>
        <p:xfrm>
          <a:off x="2986940" y="3021301"/>
          <a:ext cx="3665067" cy="3488133"/>
        </p:xfrm>
        <a:graphic>
          <a:graphicData uri="http://schemas.openxmlformats.org/presentationml/2006/ole">
            <mc:AlternateContent xmlns:mc="http://schemas.openxmlformats.org/markup-compatibility/2006">
              <mc:Choice xmlns:v="urn:schemas-microsoft-com:vml" Requires="v">
                <p:oleObj spid="_x0000_s2428008" name="Equation" r:id="rId4" imgW="1841400" imgH="1752480" progId="Equation.DSMT4">
                  <p:embed/>
                </p:oleObj>
              </mc:Choice>
              <mc:Fallback>
                <p:oleObj name="Equation" r:id="rId4" imgW="1841400" imgH="1752480" progId="Equation.DSMT4">
                  <p:embed/>
                  <p:pic>
                    <p:nvPicPr>
                      <p:cNvPr id="8" name="Object 7"/>
                      <p:cNvPicPr/>
                      <p:nvPr/>
                    </p:nvPicPr>
                    <p:blipFill>
                      <a:blip r:embed="rId5"/>
                      <a:stretch>
                        <a:fillRect/>
                      </a:stretch>
                    </p:blipFill>
                    <p:spPr>
                      <a:xfrm>
                        <a:off x="2986940" y="3021301"/>
                        <a:ext cx="3665067" cy="3488133"/>
                      </a:xfrm>
                      <a:prstGeom prst="rect">
                        <a:avLst/>
                      </a:prstGeom>
                    </p:spPr>
                  </p:pic>
                </p:oleObj>
              </mc:Fallback>
            </mc:AlternateContent>
          </a:graphicData>
        </a:graphic>
      </p:graphicFrame>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9CE2DC3E-3B55-4A3B-93A5-D7609940C066}"/>
                  </a:ext>
                </a:extLst>
              </p:cNvPr>
              <p:cNvSpPr txBox="1"/>
              <p:nvPr/>
            </p:nvSpPr>
            <p:spPr>
              <a:xfrm>
                <a:off x="862599" y="2036400"/>
                <a:ext cx="1829540" cy="462627"/>
              </a:xfrm>
              <a:prstGeom prst="rect">
                <a:avLst/>
              </a:prstGeom>
              <a:solidFill>
                <a:schemeClr val="bg1"/>
              </a:solidFill>
            </p:spPr>
            <p:txBody>
              <a:bodyPr wrap="none" rtlCol="0">
                <a:spAutoFit/>
              </a:bodyPr>
              <a:lstStyle/>
              <a:p>
                <a:pPr algn="l">
                  <a:buNone/>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𝑋</m:t>
                          </m:r>
                        </m:e>
                        <m:sup>
                          <m:r>
                            <a:rPr lang="en-US" sz="2400" b="0" i="1" smtClean="0">
                              <a:latin typeface="Cambria Math" panose="02040503050406030204" pitchFamily="18" charset="0"/>
                            </a:rPr>
                            <m:t>𝐷𝐿𝐴</m:t>
                          </m:r>
                        </m:sup>
                      </m:sSup>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𝑆</m:t>
                          </m:r>
                        </m:e>
                        <m:sub>
                          <m:r>
                            <a:rPr lang="en-US" sz="2400" b="0" i="1" smtClean="0">
                              <a:latin typeface="Cambria Math" panose="02040503050406030204" pitchFamily="18" charset="0"/>
                            </a:rPr>
                            <m:t>𝑡</m:t>
                          </m:r>
                        </m:sub>
                      </m:sSub>
                      <m:r>
                        <a:rPr lang="en-US" sz="2400" b="0" i="1" smtClean="0">
                          <a:latin typeface="Cambria Math" panose="02040503050406030204" pitchFamily="18" charset="0"/>
                        </a:rPr>
                        <m:t>)</m:t>
                      </m:r>
                      <m:r>
                        <a:rPr lang="en-US" sz="2400" b="0" i="1" smtClean="0">
                          <a:latin typeface="Cambria Math" panose="02040503050406030204" pitchFamily="18" charset="0"/>
                        </a:rPr>
                        <m:t>= </m:t>
                      </m:r>
                    </m:oMath>
                  </m:oMathPara>
                </a14:m>
                <a:endParaRPr lang="en-US" sz="2400" dirty="0"/>
              </a:p>
            </p:txBody>
          </p:sp>
        </mc:Choice>
        <mc:Fallback>
          <p:sp>
            <p:nvSpPr>
              <p:cNvPr id="9" name="TextBox 8">
                <a:extLst>
                  <a:ext uri="{FF2B5EF4-FFF2-40B4-BE49-F238E27FC236}">
                    <a16:creationId xmlns:a16="http://schemas.microsoft.com/office/drawing/2014/main" id="{9CE2DC3E-3B55-4A3B-93A5-D7609940C066}"/>
                  </a:ext>
                </a:extLst>
              </p:cNvPr>
              <p:cNvSpPr txBox="1">
                <a:spLocks noRot="1" noChangeAspect="1" noMove="1" noResize="1" noEditPoints="1" noAdjustHandles="1" noChangeArrowheads="1" noChangeShapeType="1" noTextEdit="1"/>
              </p:cNvSpPr>
              <p:nvPr/>
            </p:nvSpPr>
            <p:spPr>
              <a:xfrm>
                <a:off x="862599" y="2036400"/>
                <a:ext cx="1829540" cy="462627"/>
              </a:xfrm>
              <a:prstGeom prst="rect">
                <a:avLst/>
              </a:prstGeom>
              <a:blipFill>
                <a:blip r:embed="rId6"/>
                <a:stretch>
                  <a:fillRect b="-19737"/>
                </a:stretch>
              </a:blipFill>
            </p:spPr>
            <p:txBody>
              <a:bodyPr/>
              <a:lstStyle/>
              <a:p>
                <a:r>
                  <a:rPr lang="en-US">
                    <a:noFill/>
                  </a:rPr>
                  <a:t> </a:t>
                </a:r>
              </a:p>
            </p:txBody>
          </p:sp>
        </mc:Fallback>
      </mc:AlternateContent>
    </p:spTree>
    <p:extLst>
      <p:ext uri="{BB962C8B-B14F-4D97-AF65-F5344CB8AC3E}">
        <p14:creationId xmlns:p14="http://schemas.microsoft.com/office/powerpoint/2010/main" val="102853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0" y="990600"/>
            <a:ext cx="9144000" cy="5867400"/>
          </a:xfrm>
          <a:prstGeom prst="rect">
            <a:avLst/>
          </a:prstGeom>
          <a:gradFill rotWithShape="0">
            <a:gsLst>
              <a:gs pos="0">
                <a:srgbClr val="000000"/>
              </a:gs>
              <a:gs pos="100000">
                <a:srgbClr val="EF9100"/>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sz="1600" i="0">
              <a:solidFill>
                <a:schemeClr val="bg1"/>
              </a:solidFill>
            </a:endParaRPr>
          </a:p>
        </p:txBody>
      </p:sp>
      <p:sp>
        <p:nvSpPr>
          <p:cNvPr id="31747" name="Rectangle 2"/>
          <p:cNvSpPr>
            <a:spLocks noChangeArrowheads="1"/>
          </p:cNvSpPr>
          <p:nvPr/>
        </p:nvSpPr>
        <p:spPr bwMode="auto">
          <a:xfrm>
            <a:off x="0" y="0"/>
            <a:ext cx="9144000" cy="990600"/>
          </a:xfrm>
          <a:prstGeom prst="rect">
            <a:avLst/>
          </a:prstGeom>
          <a:gradFill rotWithShape="0">
            <a:gsLst>
              <a:gs pos="0">
                <a:srgbClr val="000000"/>
              </a:gs>
              <a:gs pos="100000">
                <a:srgbClr val="EF910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48" name="Rectangle 4"/>
          <p:cNvSpPr>
            <a:spLocks noGrp="1" noChangeArrowheads="1"/>
          </p:cNvSpPr>
          <p:nvPr>
            <p:ph type="title"/>
          </p:nvPr>
        </p:nvSpPr>
        <p:spPr/>
        <p:txBody>
          <a:bodyPr/>
          <a:lstStyle/>
          <a:p>
            <a:r>
              <a:rPr lang="en-US" sz="3200">
                <a:solidFill>
                  <a:schemeClr val="bg1"/>
                </a:solidFill>
              </a:rPr>
              <a:t>Outline</a:t>
            </a:r>
          </a:p>
        </p:txBody>
      </p:sp>
      <p:sp>
        <p:nvSpPr>
          <p:cNvPr id="31749" name="Rectangle 5"/>
          <p:cNvSpPr>
            <a:spLocks noGrp="1" noChangeArrowheads="1"/>
          </p:cNvSpPr>
          <p:nvPr>
            <p:ph type="body" idx="1"/>
          </p:nvPr>
        </p:nvSpPr>
        <p:spPr/>
        <p:txBody>
          <a:bodyPr/>
          <a:lstStyle/>
          <a:p>
            <a:r>
              <a:rPr lang="en-US" dirty="0">
                <a:solidFill>
                  <a:schemeClr val="bg1"/>
                </a:solidFill>
              </a:rPr>
              <a:t>Elements of a dynamic model</a:t>
            </a:r>
          </a:p>
          <a:p>
            <a:r>
              <a:rPr lang="en-US" dirty="0">
                <a:solidFill>
                  <a:schemeClr val="bg1"/>
                </a:solidFill>
              </a:rPr>
              <a:t>An energy storage illustration</a:t>
            </a:r>
          </a:p>
          <a:p>
            <a:r>
              <a:rPr lang="en-US" dirty="0">
                <a:solidFill>
                  <a:schemeClr val="bg1"/>
                </a:solidFill>
              </a:rPr>
              <a:t>Designing policies</a:t>
            </a:r>
          </a:p>
          <a:p>
            <a:r>
              <a:rPr lang="en-US" dirty="0">
                <a:solidFill>
                  <a:schemeClr val="bg1"/>
                </a:solidFill>
              </a:rPr>
              <a:t>Some observations</a:t>
            </a:r>
          </a:p>
          <a:p>
            <a:r>
              <a:rPr lang="en-US" dirty="0">
                <a:solidFill>
                  <a:schemeClr val="bg1"/>
                </a:solidFill>
              </a:rPr>
              <a:t>Policies for pure learning problems</a:t>
            </a:r>
          </a:p>
          <a:p>
            <a:r>
              <a:rPr lang="en-US" dirty="0">
                <a:solidFill>
                  <a:schemeClr val="bg1"/>
                </a:solidFill>
              </a:rPr>
              <a:t>Policies for state-dependent problems</a:t>
            </a:r>
          </a:p>
          <a:p>
            <a:r>
              <a:rPr lang="en-US" dirty="0">
                <a:solidFill>
                  <a:schemeClr val="bg1"/>
                </a:solidFill>
              </a:rPr>
              <a:t>Pulling it all together</a:t>
            </a:r>
          </a:p>
          <a:p>
            <a:pPr marL="0" indent="0">
              <a:buSzPct val="80000"/>
              <a:buNone/>
            </a:pPr>
            <a:endParaRPr lang="en-US" dirty="0">
              <a:solidFill>
                <a:schemeClr val="bg2">
                  <a:lumMod val="60000"/>
                  <a:lumOff val="40000"/>
                </a:schemeClr>
              </a:solidFill>
            </a:endParaRPr>
          </a:p>
          <a:p>
            <a:pPr>
              <a:buSzPct val="80000"/>
            </a:pPr>
            <a:endParaRPr lang="en-US" dirty="0">
              <a:solidFill>
                <a:schemeClr val="bg2">
                  <a:lumMod val="60000"/>
                  <a:lumOff val="40000"/>
                </a:schemeClr>
              </a:solidFill>
            </a:endParaRPr>
          </a:p>
        </p:txBody>
      </p:sp>
    </p:spTree>
    <p:extLst>
      <p:ext uri="{BB962C8B-B14F-4D97-AF65-F5344CB8AC3E}">
        <p14:creationId xmlns:p14="http://schemas.microsoft.com/office/powerpoint/2010/main" val="46647018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direct lookahead/CFA</a:t>
            </a:r>
          </a:p>
        </p:txBody>
      </p:sp>
      <p:pic>
        <p:nvPicPr>
          <p:cNvPr id="5" name="Picture 4"/>
          <p:cNvPicPr>
            <a:picLocks noChangeAspect="1"/>
          </p:cNvPicPr>
          <p:nvPr/>
        </p:nvPicPr>
        <p:blipFill rotWithShape="1">
          <a:blip r:embed="rId3"/>
          <a:srcRect t="59812"/>
          <a:stretch/>
        </p:blipFill>
        <p:spPr>
          <a:xfrm>
            <a:off x="171100" y="1600200"/>
            <a:ext cx="8070279" cy="1310781"/>
          </a:xfrm>
          <a:prstGeom prst="rect">
            <a:avLst/>
          </a:prstGeom>
        </p:spPr>
      </p:pic>
      <p:graphicFrame>
        <p:nvGraphicFramePr>
          <p:cNvPr id="8" name="Object 7"/>
          <p:cNvGraphicFramePr>
            <a:graphicFrameLocks noChangeAspect="1"/>
          </p:cNvGraphicFramePr>
          <p:nvPr>
            <p:extLst/>
          </p:nvPr>
        </p:nvGraphicFramePr>
        <p:xfrm>
          <a:off x="2986940" y="3021301"/>
          <a:ext cx="3665067" cy="3488133"/>
        </p:xfrm>
        <a:graphic>
          <a:graphicData uri="http://schemas.openxmlformats.org/presentationml/2006/ole">
            <mc:AlternateContent xmlns:mc="http://schemas.openxmlformats.org/markup-compatibility/2006">
              <mc:Choice xmlns:v="urn:schemas-microsoft-com:vml" Requires="v">
                <p:oleObj spid="_x0000_s2433130" name="Equation" r:id="rId4" imgW="1841400" imgH="1752480" progId="Equation.DSMT4">
                  <p:embed/>
                </p:oleObj>
              </mc:Choice>
              <mc:Fallback>
                <p:oleObj name="Equation" r:id="rId4" imgW="1841400" imgH="1752480" progId="Equation.DSMT4">
                  <p:embed/>
                  <p:pic>
                    <p:nvPicPr>
                      <p:cNvPr id="8" name="Object 7"/>
                      <p:cNvPicPr/>
                      <p:nvPr/>
                    </p:nvPicPr>
                    <p:blipFill>
                      <a:blip r:embed="rId5"/>
                      <a:stretch>
                        <a:fillRect/>
                      </a:stretch>
                    </p:blipFill>
                    <p:spPr>
                      <a:xfrm>
                        <a:off x="2986940" y="3021301"/>
                        <a:ext cx="3665067" cy="3488133"/>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4522EA8-6A50-4ACF-8693-404EF1DC92F5}"/>
                  </a:ext>
                </a:extLst>
              </p:cNvPr>
              <p:cNvSpPr txBox="1"/>
              <p:nvPr/>
            </p:nvSpPr>
            <p:spPr>
              <a:xfrm>
                <a:off x="862599" y="2036400"/>
                <a:ext cx="2116092" cy="462627"/>
              </a:xfrm>
              <a:prstGeom prst="rect">
                <a:avLst/>
              </a:prstGeom>
              <a:solidFill>
                <a:schemeClr val="bg1"/>
              </a:solidFill>
            </p:spPr>
            <p:txBody>
              <a:bodyPr wrap="none" rtlCol="0">
                <a:spAutoFit/>
              </a:bodyPr>
              <a:lstStyle/>
              <a:p>
                <a:pPr algn="l">
                  <a:buNone/>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𝑋</m:t>
                          </m:r>
                        </m:e>
                        <m:sup>
                          <m:r>
                            <a:rPr lang="en-US" sz="2400" b="0" i="1" smtClean="0">
                              <a:latin typeface="Cambria Math" panose="02040503050406030204" pitchFamily="18" charset="0"/>
                            </a:rPr>
                            <m:t>𝐷𝐿𝐴</m:t>
                          </m:r>
                        </m:sup>
                      </m:sSup>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𝑆</m:t>
                              </m:r>
                            </m:e>
                            <m:sub>
                              <m:r>
                                <a:rPr lang="en-US" sz="2400" b="0" i="1" smtClean="0">
                                  <a:latin typeface="Cambria Math" panose="02040503050406030204" pitchFamily="18" charset="0"/>
                                </a:rPr>
                                <m:t>𝑡</m:t>
                              </m:r>
                            </m:sub>
                          </m:sSub>
                        </m:e>
                        <m:e>
                          <m:r>
                            <a:rPr lang="en-US" sz="2400" b="0" i="1" smtClean="0">
                              <a:latin typeface="Cambria Math" panose="02040503050406030204" pitchFamily="18" charset="0"/>
                            </a:rPr>
                            <m:t>𝜃</m:t>
                          </m:r>
                        </m:e>
                      </m:d>
                      <m:r>
                        <a:rPr lang="en-US" sz="2400" b="0" i="1" smtClean="0">
                          <a:latin typeface="Cambria Math" panose="02040503050406030204" pitchFamily="18" charset="0"/>
                        </a:rPr>
                        <m:t>= </m:t>
                      </m:r>
                    </m:oMath>
                  </m:oMathPara>
                </a14:m>
                <a:endParaRPr lang="en-US" sz="2400" dirty="0"/>
              </a:p>
            </p:txBody>
          </p:sp>
        </mc:Choice>
        <mc:Fallback xmlns="">
          <p:sp>
            <p:nvSpPr>
              <p:cNvPr id="9" name="TextBox 8">
                <a:extLst>
                  <a:ext uri="{FF2B5EF4-FFF2-40B4-BE49-F238E27FC236}">
                    <a16:creationId xmlns:a16="http://schemas.microsoft.com/office/drawing/2014/main" id="{E4522EA8-6A50-4ACF-8693-404EF1DC92F5}"/>
                  </a:ext>
                </a:extLst>
              </p:cNvPr>
              <p:cNvSpPr txBox="1">
                <a:spLocks noRot="1" noChangeAspect="1" noMove="1" noResize="1" noEditPoints="1" noAdjustHandles="1" noChangeArrowheads="1" noChangeShapeType="1" noTextEdit="1"/>
              </p:cNvSpPr>
              <p:nvPr/>
            </p:nvSpPr>
            <p:spPr>
              <a:xfrm>
                <a:off x="862599" y="2036400"/>
                <a:ext cx="2116092" cy="462627"/>
              </a:xfrm>
              <a:prstGeom prst="rect">
                <a:avLst/>
              </a:prstGeom>
              <a:blipFill>
                <a:blip r:embed="rId6"/>
                <a:stretch>
                  <a:fillRect b="-3947"/>
                </a:stretch>
              </a:blipFill>
            </p:spPr>
            <p:txBody>
              <a:bodyPr/>
              <a:lstStyle/>
              <a:p>
                <a:r>
                  <a:rPr lang="en-US">
                    <a:noFill/>
                  </a:rPr>
                  <a:t> </a:t>
                </a:r>
              </a:p>
            </p:txBody>
          </p:sp>
        </mc:Fallback>
      </mc:AlternateContent>
      <p:grpSp>
        <p:nvGrpSpPr>
          <p:cNvPr id="16" name="Group 15">
            <a:extLst>
              <a:ext uri="{FF2B5EF4-FFF2-40B4-BE49-F238E27FC236}">
                <a16:creationId xmlns:a16="http://schemas.microsoft.com/office/drawing/2014/main" id="{9303549B-F1D9-4D38-9830-89F04DE9EB79}"/>
              </a:ext>
            </a:extLst>
          </p:cNvPr>
          <p:cNvGrpSpPr/>
          <p:nvPr/>
        </p:nvGrpSpPr>
        <p:grpSpPr>
          <a:xfrm>
            <a:off x="2066869" y="1904549"/>
            <a:ext cx="3556410" cy="3719864"/>
            <a:chOff x="2066869" y="1904549"/>
            <a:chExt cx="3556410" cy="3719864"/>
          </a:xfrm>
        </p:grpSpPr>
        <p:sp>
          <p:nvSpPr>
            <p:cNvPr id="13" name="Oval 12">
              <a:extLst>
                <a:ext uri="{FF2B5EF4-FFF2-40B4-BE49-F238E27FC236}">
                  <a16:creationId xmlns:a16="http://schemas.microsoft.com/office/drawing/2014/main" id="{918A2F7E-D70F-490F-892A-51CE657C6C02}"/>
                </a:ext>
              </a:extLst>
            </p:cNvPr>
            <p:cNvSpPr/>
            <p:nvPr/>
          </p:nvSpPr>
          <p:spPr>
            <a:xfrm>
              <a:off x="5023080" y="4926439"/>
              <a:ext cx="600199" cy="697974"/>
            </a:xfrm>
            <a:prstGeom prst="ellipse">
              <a:avLst/>
            </a:prstGeom>
            <a:ln w="28575">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cxnSp>
          <p:nvCxnSpPr>
            <p:cNvPr id="14" name="Straight Arrow Connector 13">
              <a:extLst>
                <a:ext uri="{FF2B5EF4-FFF2-40B4-BE49-F238E27FC236}">
                  <a16:creationId xmlns:a16="http://schemas.microsoft.com/office/drawing/2014/main" id="{445E08B3-59B8-411C-BBF8-FDDA6171F6D2}"/>
                </a:ext>
              </a:extLst>
            </p:cNvPr>
            <p:cNvCxnSpPr>
              <a:cxnSpLocks/>
            </p:cNvCxnSpPr>
            <p:nvPr/>
          </p:nvCxnSpPr>
          <p:spPr bwMode="auto">
            <a:xfrm flipH="1" flipV="1">
              <a:off x="2250831" y="2602523"/>
              <a:ext cx="2860146" cy="2426132"/>
            </a:xfrm>
            <a:prstGeom prst="straightConnector1">
              <a:avLst/>
            </a:prstGeom>
            <a:noFill/>
            <a:ln w="28575" cap="flat" cmpd="sng" algn="ctr">
              <a:solidFill>
                <a:srgbClr val="FF0000"/>
              </a:solidFill>
              <a:prstDash val="solid"/>
              <a:round/>
              <a:headEnd type="none" w="med" len="med"/>
              <a:tailEnd type="arrow" w="med" len="med"/>
            </a:ln>
            <a:effectLst/>
          </p:spPr>
        </p:cxnSp>
        <p:sp>
          <p:nvSpPr>
            <p:cNvPr id="15" name="Oval 14">
              <a:extLst>
                <a:ext uri="{FF2B5EF4-FFF2-40B4-BE49-F238E27FC236}">
                  <a16:creationId xmlns:a16="http://schemas.microsoft.com/office/drawing/2014/main" id="{2A7B2A5A-BC3F-47CA-A44C-E71D8F644C8B}"/>
                </a:ext>
              </a:extLst>
            </p:cNvPr>
            <p:cNvSpPr/>
            <p:nvPr/>
          </p:nvSpPr>
          <p:spPr>
            <a:xfrm>
              <a:off x="2066869" y="1904549"/>
              <a:ext cx="367924" cy="697974"/>
            </a:xfrm>
            <a:prstGeom prst="ellipse">
              <a:avLst/>
            </a:prstGeom>
            <a:ln w="28575">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grpSp>
      <p:sp>
        <p:nvSpPr>
          <p:cNvPr id="17" name="Rectangle 16">
            <a:extLst>
              <a:ext uri="{FF2B5EF4-FFF2-40B4-BE49-F238E27FC236}">
                <a16:creationId xmlns:a16="http://schemas.microsoft.com/office/drawing/2014/main" id="{88CE38F7-5D89-47EB-B97F-F0196945E93E}"/>
              </a:ext>
            </a:extLst>
          </p:cNvPr>
          <p:cNvSpPr/>
          <p:nvPr/>
        </p:nvSpPr>
        <p:spPr bwMode="auto">
          <a:xfrm>
            <a:off x="2790065" y="5044662"/>
            <a:ext cx="4058816" cy="485192"/>
          </a:xfrm>
          <a:prstGeom prst="rect">
            <a:avLst/>
          </a:prstGeom>
          <a:noFill/>
          <a:ln w="28575" cap="flat" cmpd="sng" algn="ctr">
            <a:solidFill>
              <a:srgbClr val="FF0000"/>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8" name="Content Placeholder 2">
            <a:extLst>
              <a:ext uri="{FF2B5EF4-FFF2-40B4-BE49-F238E27FC236}">
                <a16:creationId xmlns:a16="http://schemas.microsoft.com/office/drawing/2014/main" id="{1725AF13-1472-474A-A0A5-EBF53BDAB331}"/>
              </a:ext>
            </a:extLst>
          </p:cNvPr>
          <p:cNvSpPr>
            <a:spLocks noGrp="1"/>
          </p:cNvSpPr>
          <p:nvPr>
            <p:ph idx="1"/>
          </p:nvPr>
        </p:nvSpPr>
        <p:spPr>
          <a:xfrm>
            <a:off x="685800" y="1143000"/>
            <a:ext cx="7772400" cy="4953000"/>
          </a:xfrm>
        </p:spPr>
        <p:txBody>
          <a:bodyPr/>
          <a:lstStyle/>
          <a:p>
            <a:r>
              <a:rPr lang="en-US" dirty="0"/>
              <a:t>Benchmark policy – Deterministic </a:t>
            </a:r>
            <a:r>
              <a:rPr lang="en-US" dirty="0" err="1"/>
              <a:t>lookahead</a:t>
            </a:r>
            <a:endParaRPr lang="en-US" dirty="0"/>
          </a:p>
        </p:txBody>
      </p:sp>
    </p:spTree>
    <p:extLst>
      <p:ext uri="{BB962C8B-B14F-4D97-AF65-F5344CB8AC3E}">
        <p14:creationId xmlns:p14="http://schemas.microsoft.com/office/powerpoint/2010/main" val="401259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143000"/>
            <a:ext cx="8266176" cy="4953000"/>
          </a:xfrm>
        </p:spPr>
        <p:txBody>
          <a:bodyPr/>
          <a:lstStyle/>
          <a:p>
            <a:r>
              <a:rPr lang="en-US" dirty="0"/>
              <a:t>Parametric cost function approximations</a:t>
            </a:r>
          </a:p>
          <a:p>
            <a:pPr marL="457200" lvl="1" indent="0">
              <a:buNone/>
            </a:pPr>
            <a:endParaRPr lang="en-US" dirty="0"/>
          </a:p>
          <a:p>
            <a:pPr lvl="1"/>
            <a:r>
              <a:rPr lang="en-US" dirty="0"/>
              <a:t>We can simulate the performance of a parameterized policy</a:t>
            </a:r>
          </a:p>
          <a:p>
            <a:pPr lvl="2"/>
            <a:endParaRPr lang="en-US" dirty="0"/>
          </a:p>
          <a:p>
            <a:pPr lvl="2"/>
            <a:endParaRPr lang="en-US" dirty="0"/>
          </a:p>
          <a:p>
            <a:pPr lvl="2"/>
            <a:endParaRPr lang="en-US" dirty="0"/>
          </a:p>
          <a:p>
            <a:pPr lvl="2"/>
            <a:endParaRPr lang="en-US" dirty="0"/>
          </a:p>
          <a:p>
            <a:pPr lvl="1"/>
            <a:r>
              <a:rPr lang="en-US" dirty="0"/>
              <a:t>The challenge is to optimize the parameters:</a:t>
            </a:r>
          </a:p>
          <a:p>
            <a:pPr lvl="1"/>
            <a:endParaRPr lang="en-US" dirty="0"/>
          </a:p>
        </p:txBody>
      </p:sp>
      <p:sp>
        <p:nvSpPr>
          <p:cNvPr id="2" name="Title 1"/>
          <p:cNvSpPr>
            <a:spLocks noGrp="1"/>
          </p:cNvSpPr>
          <p:nvPr>
            <p:ph type="title"/>
          </p:nvPr>
        </p:nvSpPr>
        <p:spPr/>
        <p:txBody>
          <a:bodyPr/>
          <a:lstStyle/>
          <a:p>
            <a:r>
              <a:rPr lang="en-US" dirty="0"/>
              <a:t>Hybrid direct lookahead/CFA</a:t>
            </a:r>
          </a:p>
        </p:txBody>
      </p:sp>
      <p:graphicFrame>
        <p:nvGraphicFramePr>
          <p:cNvPr id="19" name="Object 18"/>
          <p:cNvGraphicFramePr>
            <a:graphicFrameLocks noChangeAspect="1"/>
          </p:cNvGraphicFramePr>
          <p:nvPr>
            <p:extLst>
              <p:ext uri="{D42A27DB-BD31-4B8C-83A1-F6EECF244321}">
                <p14:modId xmlns:p14="http://schemas.microsoft.com/office/powerpoint/2010/main" val="3042845256"/>
              </p:ext>
            </p:extLst>
          </p:nvPr>
        </p:nvGraphicFramePr>
        <p:xfrm>
          <a:off x="2038584" y="2751078"/>
          <a:ext cx="4589462" cy="860425"/>
        </p:xfrm>
        <a:graphic>
          <a:graphicData uri="http://schemas.openxmlformats.org/presentationml/2006/ole">
            <mc:AlternateContent xmlns:mc="http://schemas.openxmlformats.org/markup-compatibility/2006">
              <mc:Choice xmlns:v="urn:schemas-microsoft-com:vml" Requires="v">
                <p:oleObj spid="_x0000_s2434498" name="Equation" r:id="rId3" imgW="2361960" imgH="444240" progId="Equation.DSMT4">
                  <p:embed/>
                </p:oleObj>
              </mc:Choice>
              <mc:Fallback>
                <p:oleObj name="Equation" r:id="rId3" imgW="2361960" imgH="444240" progId="Equation.DSMT4">
                  <p:embed/>
                  <p:pic>
                    <p:nvPicPr>
                      <p:cNvPr id="19" name="Object 18"/>
                      <p:cNvPicPr/>
                      <p:nvPr/>
                    </p:nvPicPr>
                    <p:blipFill>
                      <a:blip r:embed="rId4"/>
                      <a:stretch>
                        <a:fillRect/>
                      </a:stretch>
                    </p:blipFill>
                    <p:spPr>
                      <a:xfrm>
                        <a:off x="2038584" y="2751078"/>
                        <a:ext cx="4589462" cy="860425"/>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32770375"/>
              </p:ext>
            </p:extLst>
          </p:nvPr>
        </p:nvGraphicFramePr>
        <p:xfrm>
          <a:off x="2345417" y="4447329"/>
          <a:ext cx="3430588" cy="860425"/>
        </p:xfrm>
        <a:graphic>
          <a:graphicData uri="http://schemas.openxmlformats.org/presentationml/2006/ole">
            <mc:AlternateContent xmlns:mc="http://schemas.openxmlformats.org/markup-compatibility/2006">
              <mc:Choice xmlns:v="urn:schemas-microsoft-com:vml" Requires="v">
                <p:oleObj spid="_x0000_s2434499" name="Equation" r:id="rId5" imgW="1765080" imgH="444240" progId="Equation.DSMT4">
                  <p:embed/>
                </p:oleObj>
              </mc:Choice>
              <mc:Fallback>
                <p:oleObj name="Equation" r:id="rId5" imgW="1765080" imgH="444240" progId="Equation.DSMT4">
                  <p:embed/>
                  <p:pic>
                    <p:nvPicPr>
                      <p:cNvPr id="20" name="Object 19"/>
                      <p:cNvPicPr/>
                      <p:nvPr/>
                    </p:nvPicPr>
                    <p:blipFill>
                      <a:blip r:embed="rId6"/>
                      <a:stretch>
                        <a:fillRect/>
                      </a:stretch>
                    </p:blipFill>
                    <p:spPr>
                      <a:xfrm>
                        <a:off x="2345417" y="4447329"/>
                        <a:ext cx="3430588" cy="860425"/>
                      </a:xfrm>
                      <a:prstGeom prst="rect">
                        <a:avLst/>
                      </a:prstGeom>
                    </p:spPr>
                  </p:pic>
                </p:oleObj>
              </mc:Fallback>
            </mc:AlternateContent>
          </a:graphicData>
        </a:graphic>
      </p:graphicFrame>
    </p:spTree>
    <p:extLst>
      <p:ext uri="{BB962C8B-B14F-4D97-AF65-F5344CB8AC3E}">
        <p14:creationId xmlns:p14="http://schemas.microsoft.com/office/powerpoint/2010/main" val="182125726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direct lookahead/CFA</a:t>
            </a:r>
          </a:p>
        </p:txBody>
      </p:sp>
      <p:sp>
        <p:nvSpPr>
          <p:cNvPr id="3" name="Content Placeholder 2"/>
          <p:cNvSpPr>
            <a:spLocks noGrp="1"/>
          </p:cNvSpPr>
          <p:nvPr>
            <p:ph idx="1"/>
          </p:nvPr>
        </p:nvSpPr>
        <p:spPr>
          <a:xfrm>
            <a:off x="685800" y="1143000"/>
            <a:ext cx="7772400" cy="2659743"/>
          </a:xfrm>
        </p:spPr>
        <p:txBody>
          <a:bodyPr/>
          <a:lstStyle/>
          <a:p>
            <a:r>
              <a:rPr lang="en-US" dirty="0" err="1"/>
              <a:t>Lookahead</a:t>
            </a:r>
            <a:r>
              <a:rPr lang="en-US" dirty="0"/>
              <a:t> policies peek into the future</a:t>
            </a:r>
          </a:p>
          <a:p>
            <a:pPr lvl="1"/>
            <a:r>
              <a:rPr lang="en-US" dirty="0"/>
              <a:t>Optimize over deterministic </a:t>
            </a:r>
            <a:r>
              <a:rPr lang="en-US" dirty="0" err="1"/>
              <a:t>lookahead</a:t>
            </a:r>
            <a:r>
              <a:rPr lang="en-US" dirty="0"/>
              <a:t> model</a:t>
            </a:r>
          </a:p>
        </p:txBody>
      </p:sp>
      <p:cxnSp>
        <p:nvCxnSpPr>
          <p:cNvPr id="5" name="Straight Arrow Connector 4"/>
          <p:cNvCxnSpPr/>
          <p:nvPr/>
        </p:nvCxnSpPr>
        <p:spPr bwMode="auto">
          <a:xfrm>
            <a:off x="683986" y="5368471"/>
            <a:ext cx="7823200" cy="0"/>
          </a:xfrm>
          <a:prstGeom prst="straightConnector1">
            <a:avLst/>
          </a:prstGeom>
          <a:noFill/>
          <a:ln w="57150" cap="flat" cmpd="sng" algn="ctr">
            <a:solidFill>
              <a:schemeClr val="tx1"/>
            </a:solidFill>
            <a:prstDash val="solid"/>
            <a:round/>
            <a:headEnd type="none" w="med" len="med"/>
            <a:tailEnd type="arrow"/>
          </a:ln>
          <a:effectLst/>
        </p:spPr>
      </p:cxnSp>
      <p:cxnSp>
        <p:nvCxnSpPr>
          <p:cNvPr id="9" name="Straight Connector 8"/>
          <p:cNvCxnSpPr/>
          <p:nvPr/>
        </p:nvCxnSpPr>
        <p:spPr bwMode="auto">
          <a:xfrm>
            <a:off x="2106390" y="522332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691278" y="52305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3521508" y="5216074"/>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4935596" y="5218549"/>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6350714" y="5211295"/>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7760430" y="52080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30" name="Straight Arrow Connector 29"/>
          <p:cNvCxnSpPr/>
          <p:nvPr/>
        </p:nvCxnSpPr>
        <p:spPr bwMode="auto">
          <a:xfrm flipV="1">
            <a:off x="6912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sp>
        <p:nvSpPr>
          <p:cNvPr id="31" name="TextBox 30"/>
          <p:cNvSpPr txBox="1"/>
          <p:nvPr/>
        </p:nvSpPr>
        <p:spPr>
          <a:xfrm>
            <a:off x="3221647" y="6019800"/>
            <a:ext cx="2199641" cy="461665"/>
          </a:xfrm>
          <a:prstGeom prst="rect">
            <a:avLst/>
          </a:prstGeom>
          <a:noFill/>
        </p:spPr>
        <p:txBody>
          <a:bodyPr wrap="none" rtlCol="0">
            <a:spAutoFit/>
          </a:bodyPr>
          <a:lstStyle/>
          <a:p>
            <a:r>
              <a:rPr lang="en-US" sz="2400" i="0" dirty="0"/>
              <a:t>The real process</a:t>
            </a:r>
          </a:p>
        </p:txBody>
      </p:sp>
      <p:cxnSp>
        <p:nvCxnSpPr>
          <p:cNvPr id="33" name="Straight Arrow Connector 32"/>
          <p:cNvCxnSpPr/>
          <p:nvPr/>
        </p:nvCxnSpPr>
        <p:spPr bwMode="auto">
          <a:xfrm flipV="1">
            <a:off x="21136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4" name="Straight Arrow Connector 33"/>
          <p:cNvCxnSpPr/>
          <p:nvPr/>
        </p:nvCxnSpPr>
        <p:spPr bwMode="auto">
          <a:xfrm flipV="1">
            <a:off x="35233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flipV="1">
            <a:off x="4958478" y="2984500"/>
            <a:ext cx="4071222" cy="2376718"/>
          </a:xfrm>
          <a:prstGeom prst="straightConnector1">
            <a:avLst/>
          </a:prstGeom>
          <a:noFill/>
          <a:ln w="28575" cap="flat" cmpd="sng" algn="ctr">
            <a:solidFill>
              <a:schemeClr val="tx1"/>
            </a:solidFill>
            <a:prstDash val="solid"/>
            <a:round/>
            <a:headEnd type="none" w="med" len="med"/>
            <a:tailEnd type="arrow"/>
          </a:ln>
          <a:effectLst/>
        </p:spPr>
      </p:cxnSp>
      <p:sp>
        <p:nvSpPr>
          <p:cNvPr id="36" name="TextBox 35"/>
          <p:cNvSpPr txBox="1"/>
          <p:nvPr/>
        </p:nvSpPr>
        <p:spPr>
          <a:xfrm>
            <a:off x="7260205" y="3949700"/>
            <a:ext cx="1210588" cy="584775"/>
          </a:xfrm>
          <a:prstGeom prst="rect">
            <a:avLst/>
          </a:prstGeom>
          <a:noFill/>
        </p:spPr>
        <p:txBody>
          <a:bodyPr wrap="none" rtlCol="0">
            <a:spAutoFit/>
          </a:bodyPr>
          <a:lstStyle/>
          <a:p>
            <a:r>
              <a:rPr lang="en-US" sz="3200" i="0" dirty="0"/>
              <a:t>.  .  .  .</a:t>
            </a:r>
          </a:p>
        </p:txBody>
      </p:sp>
      <p:cxnSp>
        <p:nvCxnSpPr>
          <p:cNvPr id="38" name="Straight Arrow Connector 37"/>
          <p:cNvCxnSpPr/>
          <p:nvPr/>
        </p:nvCxnSpPr>
        <p:spPr bwMode="auto">
          <a:xfrm>
            <a:off x="2106390" y="4534475"/>
            <a:ext cx="0" cy="818756"/>
          </a:xfrm>
          <a:prstGeom prst="straightConnector1">
            <a:avLst/>
          </a:prstGeom>
          <a:noFill/>
          <a:ln w="28575" cap="flat" cmpd="sng" algn="ctr">
            <a:solidFill>
              <a:schemeClr val="tx1"/>
            </a:solidFill>
            <a:prstDash val="dash"/>
            <a:round/>
            <a:headEnd type="none" w="med" len="med"/>
            <a:tailEnd type="arrow"/>
          </a:ln>
          <a:effectLst/>
        </p:spPr>
      </p:cxnSp>
      <p:sp>
        <p:nvSpPr>
          <p:cNvPr id="43" name="TextBox 42"/>
          <p:cNvSpPr txBox="1"/>
          <p:nvPr/>
        </p:nvSpPr>
        <p:spPr>
          <a:xfrm rot="16200000">
            <a:off x="-1128056" y="3709658"/>
            <a:ext cx="2847254" cy="461665"/>
          </a:xfrm>
          <a:prstGeom prst="rect">
            <a:avLst/>
          </a:prstGeom>
          <a:noFill/>
        </p:spPr>
        <p:txBody>
          <a:bodyPr wrap="none" rtlCol="0">
            <a:spAutoFit/>
          </a:bodyPr>
          <a:lstStyle/>
          <a:p>
            <a:pPr algn="l"/>
            <a:r>
              <a:rPr lang="en-US" sz="2400" i="0" dirty="0"/>
              <a:t>The </a:t>
            </a:r>
            <a:r>
              <a:rPr lang="en-US" sz="2400" i="0" dirty="0" err="1"/>
              <a:t>lookahead</a:t>
            </a:r>
            <a:r>
              <a:rPr lang="en-US" sz="2400" i="0" dirty="0"/>
              <a:t> model</a:t>
            </a:r>
          </a:p>
        </p:txBody>
      </p:sp>
      <p:cxnSp>
        <p:nvCxnSpPr>
          <p:cNvPr id="45" name="Straight Arrow Connector 44"/>
          <p:cNvCxnSpPr>
            <a:endCxn id="3" idx="1"/>
          </p:cNvCxnSpPr>
          <p:nvPr/>
        </p:nvCxnSpPr>
        <p:spPr bwMode="auto">
          <a:xfrm flipV="1">
            <a:off x="683986" y="2472872"/>
            <a:ext cx="1814" cy="2735216"/>
          </a:xfrm>
          <a:prstGeom prst="straightConnector1">
            <a:avLst/>
          </a:prstGeom>
          <a:noFill/>
          <a:ln w="28575" cap="flat" cmpd="sng" algn="ctr">
            <a:solidFill>
              <a:schemeClr val="tx1"/>
            </a:solidFill>
            <a:prstDash val="solid"/>
            <a:round/>
            <a:headEnd type="arrow" w="med" len="med"/>
            <a:tailEnd type="arrow" w="med" len="med"/>
          </a:ln>
          <a:effectLst/>
        </p:spPr>
      </p:cxnSp>
      <p:graphicFrame>
        <p:nvGraphicFramePr>
          <p:cNvPr id="47" name="Object 46"/>
          <p:cNvGraphicFramePr>
            <a:graphicFrameLocks noChangeAspect="1"/>
          </p:cNvGraphicFramePr>
          <p:nvPr>
            <p:extLst/>
          </p:nvPr>
        </p:nvGraphicFramePr>
        <p:xfrm>
          <a:off x="591483" y="5588747"/>
          <a:ext cx="199589" cy="342153"/>
        </p:xfrm>
        <a:graphic>
          <a:graphicData uri="http://schemas.openxmlformats.org/presentationml/2006/ole">
            <mc:AlternateContent xmlns:mc="http://schemas.openxmlformats.org/markup-compatibility/2006">
              <mc:Choice xmlns:v="urn:schemas-microsoft-com:vml" Requires="v">
                <p:oleObj spid="_x0000_s2429338" name="Equation" r:id="rId4" imgW="88560" imgH="152280" progId="Equation.DSMT4">
                  <p:embed/>
                </p:oleObj>
              </mc:Choice>
              <mc:Fallback>
                <p:oleObj name="Equation" r:id="rId4" imgW="88560" imgH="152280" progId="Equation.DSMT4">
                  <p:embed/>
                  <p:pic>
                    <p:nvPicPr>
                      <p:cNvPr id="47" name="Object 46"/>
                      <p:cNvPicPr/>
                      <p:nvPr/>
                    </p:nvPicPr>
                    <p:blipFill>
                      <a:blip r:embed="rId5"/>
                      <a:stretch>
                        <a:fillRect/>
                      </a:stretch>
                    </p:blipFill>
                    <p:spPr>
                      <a:xfrm>
                        <a:off x="591483" y="5588747"/>
                        <a:ext cx="199589" cy="342153"/>
                      </a:xfrm>
                      <a:prstGeom prst="rect">
                        <a:avLst/>
                      </a:prstGeom>
                    </p:spPr>
                  </p:pic>
                </p:oleObj>
              </mc:Fallback>
            </mc:AlternateContent>
          </a:graphicData>
        </a:graphic>
      </p:graphicFrame>
      <p:graphicFrame>
        <p:nvGraphicFramePr>
          <p:cNvPr id="48" name="Object 47"/>
          <p:cNvGraphicFramePr>
            <a:graphicFrameLocks noChangeAspect="1"/>
          </p:cNvGraphicFramePr>
          <p:nvPr>
            <p:extLst/>
          </p:nvPr>
        </p:nvGraphicFramePr>
        <p:xfrm>
          <a:off x="1789113" y="5545965"/>
          <a:ext cx="625072" cy="400810"/>
        </p:xfrm>
        <a:graphic>
          <a:graphicData uri="http://schemas.openxmlformats.org/presentationml/2006/ole">
            <mc:AlternateContent xmlns:mc="http://schemas.openxmlformats.org/markup-compatibility/2006">
              <mc:Choice xmlns:v="urn:schemas-microsoft-com:vml" Requires="v">
                <p:oleObj spid="_x0000_s2429339" name="Equation" r:id="rId6" imgW="279360" imgH="177480" progId="Equation.DSMT4">
                  <p:embed/>
                </p:oleObj>
              </mc:Choice>
              <mc:Fallback>
                <p:oleObj name="Equation" r:id="rId6" imgW="279360" imgH="177480" progId="Equation.DSMT4">
                  <p:embed/>
                  <p:pic>
                    <p:nvPicPr>
                      <p:cNvPr id="48" name="Object 47"/>
                      <p:cNvPicPr>
                        <a:picLocks noChangeAspect="1" noChangeArrowheads="1"/>
                      </p:cNvPicPr>
                      <p:nvPr/>
                    </p:nvPicPr>
                    <p:blipFill>
                      <a:blip r:embed="rId7"/>
                      <a:srcRect/>
                      <a:stretch>
                        <a:fillRect/>
                      </a:stretch>
                    </p:blipFill>
                    <p:spPr bwMode="auto">
                      <a:xfrm>
                        <a:off x="1789113" y="5545965"/>
                        <a:ext cx="625072" cy="400810"/>
                      </a:xfrm>
                      <a:prstGeom prst="rect">
                        <a:avLst/>
                      </a:prstGeom>
                      <a:noFill/>
                      <a:ln>
                        <a:noFill/>
                      </a:ln>
                    </p:spPr>
                  </p:pic>
                </p:oleObj>
              </mc:Fallback>
            </mc:AlternateContent>
          </a:graphicData>
        </a:graphic>
      </p:graphicFrame>
      <p:graphicFrame>
        <p:nvGraphicFramePr>
          <p:cNvPr id="49" name="Object 48"/>
          <p:cNvGraphicFramePr>
            <a:graphicFrameLocks noChangeAspect="1"/>
          </p:cNvGraphicFramePr>
          <p:nvPr>
            <p:extLst/>
          </p:nvPr>
        </p:nvGraphicFramePr>
        <p:xfrm>
          <a:off x="3182938" y="5546725"/>
          <a:ext cx="682625" cy="400050"/>
        </p:xfrm>
        <a:graphic>
          <a:graphicData uri="http://schemas.openxmlformats.org/presentationml/2006/ole">
            <mc:AlternateContent xmlns:mc="http://schemas.openxmlformats.org/markup-compatibility/2006">
              <mc:Choice xmlns:v="urn:schemas-microsoft-com:vml" Requires="v">
                <p:oleObj spid="_x0000_s2429340" name="Equation" r:id="rId8" imgW="304560" imgH="177480" progId="Equation.DSMT4">
                  <p:embed/>
                </p:oleObj>
              </mc:Choice>
              <mc:Fallback>
                <p:oleObj name="Equation" r:id="rId8" imgW="304560" imgH="177480" progId="Equation.DSMT4">
                  <p:embed/>
                  <p:pic>
                    <p:nvPicPr>
                      <p:cNvPr id="49" name="Object 48"/>
                      <p:cNvPicPr>
                        <a:picLocks noChangeAspect="1" noChangeArrowheads="1"/>
                      </p:cNvPicPr>
                      <p:nvPr/>
                    </p:nvPicPr>
                    <p:blipFill>
                      <a:blip r:embed="rId9"/>
                      <a:srcRect/>
                      <a:stretch>
                        <a:fillRect/>
                      </a:stretch>
                    </p:blipFill>
                    <p:spPr bwMode="auto">
                      <a:xfrm>
                        <a:off x="3182938" y="5546725"/>
                        <a:ext cx="68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 name="Object 49"/>
          <p:cNvGraphicFramePr>
            <a:graphicFrameLocks noChangeAspect="1"/>
          </p:cNvGraphicFramePr>
          <p:nvPr>
            <p:extLst/>
          </p:nvPr>
        </p:nvGraphicFramePr>
        <p:xfrm>
          <a:off x="4657725" y="5546725"/>
          <a:ext cx="654050" cy="400050"/>
        </p:xfrm>
        <a:graphic>
          <a:graphicData uri="http://schemas.openxmlformats.org/presentationml/2006/ole">
            <mc:AlternateContent xmlns:mc="http://schemas.openxmlformats.org/markup-compatibility/2006">
              <mc:Choice xmlns:v="urn:schemas-microsoft-com:vml" Requires="v">
                <p:oleObj spid="_x0000_s2429341" name="Equation" r:id="rId10" imgW="291960" imgH="177480" progId="Equation.DSMT4">
                  <p:embed/>
                </p:oleObj>
              </mc:Choice>
              <mc:Fallback>
                <p:oleObj name="Equation" r:id="rId10" imgW="291960" imgH="177480" progId="Equation.DSMT4">
                  <p:embed/>
                  <p:pic>
                    <p:nvPicPr>
                      <p:cNvPr id="50" name="Object 49"/>
                      <p:cNvPicPr>
                        <a:picLocks noChangeAspect="1" noChangeArrowheads="1"/>
                      </p:cNvPicPr>
                      <p:nvPr/>
                    </p:nvPicPr>
                    <p:blipFill>
                      <a:blip r:embed="rId11"/>
                      <a:srcRect/>
                      <a:stretch>
                        <a:fillRect/>
                      </a:stretch>
                    </p:blipFill>
                    <p:spPr bwMode="auto">
                      <a:xfrm>
                        <a:off x="4657725" y="5546725"/>
                        <a:ext cx="654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9" name="Straight Arrow Connector 38"/>
          <p:cNvCxnSpPr/>
          <p:nvPr/>
        </p:nvCxnSpPr>
        <p:spPr bwMode="auto">
          <a:xfrm>
            <a:off x="3519698" y="3721100"/>
            <a:ext cx="0" cy="1619431"/>
          </a:xfrm>
          <a:prstGeom prst="straightConnector1">
            <a:avLst/>
          </a:prstGeom>
          <a:noFill/>
          <a:ln w="28575" cap="flat" cmpd="sng" algn="ctr">
            <a:solidFill>
              <a:schemeClr val="tx1"/>
            </a:solidFill>
            <a:prstDash val="dash"/>
            <a:round/>
            <a:headEnd type="none" w="med" len="med"/>
            <a:tailEnd type="arrow"/>
          </a:ln>
          <a:effectLst/>
        </p:spPr>
      </p:cxnSp>
    </p:spTree>
    <p:extLst>
      <p:ext uri="{BB962C8B-B14F-4D97-AF65-F5344CB8AC3E}">
        <p14:creationId xmlns:p14="http://schemas.microsoft.com/office/powerpoint/2010/main" val="281407557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8050" name="Picture 1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799347">
            <a:off x="926219" y="3340878"/>
            <a:ext cx="4162425"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Hybrid direct lookahead/CFA</a:t>
            </a:r>
          </a:p>
        </p:txBody>
      </p:sp>
      <p:sp>
        <p:nvSpPr>
          <p:cNvPr id="3" name="Content Placeholder 2"/>
          <p:cNvSpPr>
            <a:spLocks noGrp="1"/>
          </p:cNvSpPr>
          <p:nvPr>
            <p:ph idx="1"/>
          </p:nvPr>
        </p:nvSpPr>
        <p:spPr>
          <a:xfrm>
            <a:off x="685800" y="1143000"/>
            <a:ext cx="7772400" cy="2659743"/>
          </a:xfrm>
        </p:spPr>
        <p:txBody>
          <a:bodyPr/>
          <a:lstStyle/>
          <a:p>
            <a:r>
              <a:rPr lang="en-US" dirty="0" err="1"/>
              <a:t>Lookahead</a:t>
            </a:r>
            <a:r>
              <a:rPr lang="en-US" dirty="0"/>
              <a:t> policies peek into the future</a:t>
            </a:r>
          </a:p>
          <a:p>
            <a:pPr lvl="1"/>
            <a:r>
              <a:rPr lang="en-US" dirty="0"/>
              <a:t>Optimize over deterministic </a:t>
            </a:r>
            <a:r>
              <a:rPr lang="en-US" dirty="0" err="1"/>
              <a:t>lookahead</a:t>
            </a:r>
            <a:r>
              <a:rPr lang="en-US" dirty="0"/>
              <a:t> model</a:t>
            </a:r>
          </a:p>
        </p:txBody>
      </p:sp>
      <p:cxnSp>
        <p:nvCxnSpPr>
          <p:cNvPr id="5" name="Straight Arrow Connector 4"/>
          <p:cNvCxnSpPr/>
          <p:nvPr/>
        </p:nvCxnSpPr>
        <p:spPr bwMode="auto">
          <a:xfrm>
            <a:off x="683986" y="5368471"/>
            <a:ext cx="7823200" cy="0"/>
          </a:xfrm>
          <a:prstGeom prst="straightConnector1">
            <a:avLst/>
          </a:prstGeom>
          <a:noFill/>
          <a:ln w="57150" cap="flat" cmpd="sng" algn="ctr">
            <a:solidFill>
              <a:schemeClr val="tx1"/>
            </a:solidFill>
            <a:prstDash val="solid"/>
            <a:round/>
            <a:headEnd type="none" w="med" len="med"/>
            <a:tailEnd type="arrow"/>
          </a:ln>
          <a:effectLst/>
        </p:spPr>
      </p:cxnSp>
      <p:cxnSp>
        <p:nvCxnSpPr>
          <p:cNvPr id="9" name="Straight Connector 8"/>
          <p:cNvCxnSpPr/>
          <p:nvPr/>
        </p:nvCxnSpPr>
        <p:spPr bwMode="auto">
          <a:xfrm>
            <a:off x="2106390" y="522332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691278" y="52305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3521508" y="5216074"/>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4935596" y="5218549"/>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6350714" y="5211295"/>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7760430" y="52080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30" name="Straight Arrow Connector 29"/>
          <p:cNvCxnSpPr/>
          <p:nvPr/>
        </p:nvCxnSpPr>
        <p:spPr bwMode="auto">
          <a:xfrm flipV="1">
            <a:off x="6912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sp>
        <p:nvSpPr>
          <p:cNvPr id="31" name="TextBox 30"/>
          <p:cNvSpPr txBox="1"/>
          <p:nvPr/>
        </p:nvSpPr>
        <p:spPr>
          <a:xfrm>
            <a:off x="3221647" y="6019800"/>
            <a:ext cx="2199641" cy="461665"/>
          </a:xfrm>
          <a:prstGeom prst="rect">
            <a:avLst/>
          </a:prstGeom>
          <a:noFill/>
        </p:spPr>
        <p:txBody>
          <a:bodyPr wrap="none" rtlCol="0">
            <a:spAutoFit/>
          </a:bodyPr>
          <a:lstStyle/>
          <a:p>
            <a:r>
              <a:rPr lang="en-US" sz="2400" i="0" dirty="0"/>
              <a:t>The real process</a:t>
            </a:r>
          </a:p>
        </p:txBody>
      </p:sp>
      <p:cxnSp>
        <p:nvCxnSpPr>
          <p:cNvPr id="33" name="Straight Arrow Connector 32"/>
          <p:cNvCxnSpPr/>
          <p:nvPr/>
        </p:nvCxnSpPr>
        <p:spPr bwMode="auto">
          <a:xfrm flipV="1">
            <a:off x="21136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4" name="Straight Arrow Connector 33"/>
          <p:cNvCxnSpPr/>
          <p:nvPr/>
        </p:nvCxnSpPr>
        <p:spPr bwMode="auto">
          <a:xfrm flipV="1">
            <a:off x="35233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flipV="1">
            <a:off x="4958478" y="2984500"/>
            <a:ext cx="4071222" cy="2376718"/>
          </a:xfrm>
          <a:prstGeom prst="straightConnector1">
            <a:avLst/>
          </a:prstGeom>
          <a:noFill/>
          <a:ln w="28575" cap="flat" cmpd="sng" algn="ctr">
            <a:solidFill>
              <a:schemeClr val="tx1"/>
            </a:solidFill>
            <a:prstDash val="solid"/>
            <a:round/>
            <a:headEnd type="none" w="med" len="med"/>
            <a:tailEnd type="arrow"/>
          </a:ln>
          <a:effectLst/>
        </p:spPr>
      </p:cxnSp>
      <p:sp>
        <p:nvSpPr>
          <p:cNvPr id="36" name="TextBox 35"/>
          <p:cNvSpPr txBox="1"/>
          <p:nvPr/>
        </p:nvSpPr>
        <p:spPr>
          <a:xfrm>
            <a:off x="7260205" y="3949700"/>
            <a:ext cx="1210588" cy="584775"/>
          </a:xfrm>
          <a:prstGeom prst="rect">
            <a:avLst/>
          </a:prstGeom>
          <a:noFill/>
        </p:spPr>
        <p:txBody>
          <a:bodyPr wrap="none" rtlCol="0">
            <a:spAutoFit/>
          </a:bodyPr>
          <a:lstStyle/>
          <a:p>
            <a:r>
              <a:rPr lang="en-US" sz="3200" i="0" dirty="0"/>
              <a:t>.  .  .  .</a:t>
            </a:r>
          </a:p>
        </p:txBody>
      </p:sp>
      <p:cxnSp>
        <p:nvCxnSpPr>
          <p:cNvPr id="38" name="Straight Arrow Connector 37"/>
          <p:cNvCxnSpPr/>
          <p:nvPr/>
        </p:nvCxnSpPr>
        <p:spPr bwMode="auto">
          <a:xfrm>
            <a:off x="2106390" y="4534475"/>
            <a:ext cx="0" cy="818756"/>
          </a:xfrm>
          <a:prstGeom prst="straightConnector1">
            <a:avLst/>
          </a:prstGeom>
          <a:noFill/>
          <a:ln w="28575" cap="flat" cmpd="sng" algn="ctr">
            <a:solidFill>
              <a:schemeClr val="tx1"/>
            </a:solidFill>
            <a:prstDash val="dash"/>
            <a:round/>
            <a:headEnd type="none" w="med" len="med"/>
            <a:tailEnd type="arrow"/>
          </a:ln>
          <a:effectLst/>
        </p:spPr>
      </p:cxnSp>
      <p:sp>
        <p:nvSpPr>
          <p:cNvPr id="43" name="TextBox 42"/>
          <p:cNvSpPr txBox="1"/>
          <p:nvPr/>
        </p:nvSpPr>
        <p:spPr>
          <a:xfrm rot="16200000">
            <a:off x="-1128056" y="3709658"/>
            <a:ext cx="2847254" cy="461665"/>
          </a:xfrm>
          <a:prstGeom prst="rect">
            <a:avLst/>
          </a:prstGeom>
          <a:noFill/>
        </p:spPr>
        <p:txBody>
          <a:bodyPr wrap="none" rtlCol="0">
            <a:spAutoFit/>
          </a:bodyPr>
          <a:lstStyle/>
          <a:p>
            <a:pPr algn="l"/>
            <a:r>
              <a:rPr lang="en-US" sz="2400" i="0" dirty="0"/>
              <a:t>The </a:t>
            </a:r>
            <a:r>
              <a:rPr lang="en-US" sz="2400" i="0" dirty="0" err="1"/>
              <a:t>lookahead</a:t>
            </a:r>
            <a:r>
              <a:rPr lang="en-US" sz="2400" i="0" dirty="0"/>
              <a:t> model</a:t>
            </a:r>
          </a:p>
        </p:txBody>
      </p:sp>
      <p:cxnSp>
        <p:nvCxnSpPr>
          <p:cNvPr id="45" name="Straight Arrow Connector 44"/>
          <p:cNvCxnSpPr>
            <a:endCxn id="3" idx="1"/>
          </p:cNvCxnSpPr>
          <p:nvPr/>
        </p:nvCxnSpPr>
        <p:spPr bwMode="auto">
          <a:xfrm flipV="1">
            <a:off x="683986" y="2472872"/>
            <a:ext cx="1814" cy="2735216"/>
          </a:xfrm>
          <a:prstGeom prst="straightConnector1">
            <a:avLst/>
          </a:prstGeom>
          <a:noFill/>
          <a:ln w="28575" cap="flat" cmpd="sng" algn="ctr">
            <a:solidFill>
              <a:schemeClr val="tx1"/>
            </a:solidFill>
            <a:prstDash val="solid"/>
            <a:round/>
            <a:headEnd type="arrow" w="med" len="med"/>
            <a:tailEnd type="arrow" w="med" len="med"/>
          </a:ln>
          <a:effectLst/>
        </p:spPr>
      </p:cxnSp>
      <p:graphicFrame>
        <p:nvGraphicFramePr>
          <p:cNvPr id="47" name="Object 46"/>
          <p:cNvGraphicFramePr>
            <a:graphicFrameLocks noChangeAspect="1"/>
          </p:cNvGraphicFramePr>
          <p:nvPr>
            <p:extLst/>
          </p:nvPr>
        </p:nvGraphicFramePr>
        <p:xfrm>
          <a:off x="591483" y="5588747"/>
          <a:ext cx="199589" cy="342153"/>
        </p:xfrm>
        <a:graphic>
          <a:graphicData uri="http://schemas.openxmlformats.org/presentationml/2006/ole">
            <mc:AlternateContent xmlns:mc="http://schemas.openxmlformats.org/markup-compatibility/2006">
              <mc:Choice xmlns:v="urn:schemas-microsoft-com:vml" Requires="v">
                <p:oleObj spid="_x0000_s2430362" name="Equation" r:id="rId5" imgW="88560" imgH="152280" progId="Equation.DSMT4">
                  <p:embed/>
                </p:oleObj>
              </mc:Choice>
              <mc:Fallback>
                <p:oleObj name="Equation" r:id="rId5" imgW="88560" imgH="152280" progId="Equation.DSMT4">
                  <p:embed/>
                  <p:pic>
                    <p:nvPicPr>
                      <p:cNvPr id="47" name="Object 46"/>
                      <p:cNvPicPr/>
                      <p:nvPr/>
                    </p:nvPicPr>
                    <p:blipFill>
                      <a:blip r:embed="rId6"/>
                      <a:stretch>
                        <a:fillRect/>
                      </a:stretch>
                    </p:blipFill>
                    <p:spPr>
                      <a:xfrm>
                        <a:off x="591483" y="5588747"/>
                        <a:ext cx="199589" cy="342153"/>
                      </a:xfrm>
                      <a:prstGeom prst="rect">
                        <a:avLst/>
                      </a:prstGeom>
                    </p:spPr>
                  </p:pic>
                </p:oleObj>
              </mc:Fallback>
            </mc:AlternateContent>
          </a:graphicData>
        </a:graphic>
      </p:graphicFrame>
      <p:graphicFrame>
        <p:nvGraphicFramePr>
          <p:cNvPr id="48" name="Object 47"/>
          <p:cNvGraphicFramePr>
            <a:graphicFrameLocks noChangeAspect="1"/>
          </p:cNvGraphicFramePr>
          <p:nvPr>
            <p:extLst/>
          </p:nvPr>
        </p:nvGraphicFramePr>
        <p:xfrm>
          <a:off x="1789113" y="5545965"/>
          <a:ext cx="625072" cy="400810"/>
        </p:xfrm>
        <a:graphic>
          <a:graphicData uri="http://schemas.openxmlformats.org/presentationml/2006/ole">
            <mc:AlternateContent xmlns:mc="http://schemas.openxmlformats.org/markup-compatibility/2006">
              <mc:Choice xmlns:v="urn:schemas-microsoft-com:vml" Requires="v">
                <p:oleObj spid="_x0000_s2430363" name="Equation" r:id="rId7" imgW="279360" imgH="177480" progId="Equation.DSMT4">
                  <p:embed/>
                </p:oleObj>
              </mc:Choice>
              <mc:Fallback>
                <p:oleObj name="Equation" r:id="rId7" imgW="279360" imgH="177480" progId="Equation.DSMT4">
                  <p:embed/>
                  <p:pic>
                    <p:nvPicPr>
                      <p:cNvPr id="48" name="Object 47"/>
                      <p:cNvPicPr>
                        <a:picLocks noChangeAspect="1" noChangeArrowheads="1"/>
                      </p:cNvPicPr>
                      <p:nvPr/>
                    </p:nvPicPr>
                    <p:blipFill>
                      <a:blip r:embed="rId8"/>
                      <a:srcRect/>
                      <a:stretch>
                        <a:fillRect/>
                      </a:stretch>
                    </p:blipFill>
                    <p:spPr bwMode="auto">
                      <a:xfrm>
                        <a:off x="1789113" y="5545965"/>
                        <a:ext cx="625072" cy="400810"/>
                      </a:xfrm>
                      <a:prstGeom prst="rect">
                        <a:avLst/>
                      </a:prstGeom>
                      <a:noFill/>
                      <a:ln>
                        <a:noFill/>
                      </a:ln>
                    </p:spPr>
                  </p:pic>
                </p:oleObj>
              </mc:Fallback>
            </mc:AlternateContent>
          </a:graphicData>
        </a:graphic>
      </p:graphicFrame>
      <p:graphicFrame>
        <p:nvGraphicFramePr>
          <p:cNvPr id="49" name="Object 48"/>
          <p:cNvGraphicFramePr>
            <a:graphicFrameLocks noChangeAspect="1"/>
          </p:cNvGraphicFramePr>
          <p:nvPr>
            <p:extLst/>
          </p:nvPr>
        </p:nvGraphicFramePr>
        <p:xfrm>
          <a:off x="3182938" y="5546725"/>
          <a:ext cx="682625" cy="400050"/>
        </p:xfrm>
        <a:graphic>
          <a:graphicData uri="http://schemas.openxmlformats.org/presentationml/2006/ole">
            <mc:AlternateContent xmlns:mc="http://schemas.openxmlformats.org/markup-compatibility/2006">
              <mc:Choice xmlns:v="urn:schemas-microsoft-com:vml" Requires="v">
                <p:oleObj spid="_x0000_s2430364" name="Equation" r:id="rId9" imgW="304560" imgH="177480" progId="Equation.DSMT4">
                  <p:embed/>
                </p:oleObj>
              </mc:Choice>
              <mc:Fallback>
                <p:oleObj name="Equation" r:id="rId9" imgW="304560" imgH="177480" progId="Equation.DSMT4">
                  <p:embed/>
                  <p:pic>
                    <p:nvPicPr>
                      <p:cNvPr id="49" name="Object 48"/>
                      <p:cNvPicPr>
                        <a:picLocks noChangeAspect="1" noChangeArrowheads="1"/>
                      </p:cNvPicPr>
                      <p:nvPr/>
                    </p:nvPicPr>
                    <p:blipFill>
                      <a:blip r:embed="rId10"/>
                      <a:srcRect/>
                      <a:stretch>
                        <a:fillRect/>
                      </a:stretch>
                    </p:blipFill>
                    <p:spPr bwMode="auto">
                      <a:xfrm>
                        <a:off x="3182938" y="5546725"/>
                        <a:ext cx="68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 name="Object 49"/>
          <p:cNvGraphicFramePr>
            <a:graphicFrameLocks noChangeAspect="1"/>
          </p:cNvGraphicFramePr>
          <p:nvPr>
            <p:extLst/>
          </p:nvPr>
        </p:nvGraphicFramePr>
        <p:xfrm>
          <a:off x="4657725" y="5546725"/>
          <a:ext cx="654050" cy="400050"/>
        </p:xfrm>
        <a:graphic>
          <a:graphicData uri="http://schemas.openxmlformats.org/presentationml/2006/ole">
            <mc:AlternateContent xmlns:mc="http://schemas.openxmlformats.org/markup-compatibility/2006">
              <mc:Choice xmlns:v="urn:schemas-microsoft-com:vml" Requires="v">
                <p:oleObj spid="_x0000_s2430365" name="Equation" r:id="rId11" imgW="291960" imgH="177480" progId="Equation.DSMT4">
                  <p:embed/>
                </p:oleObj>
              </mc:Choice>
              <mc:Fallback>
                <p:oleObj name="Equation" r:id="rId11" imgW="291960" imgH="177480" progId="Equation.DSMT4">
                  <p:embed/>
                  <p:pic>
                    <p:nvPicPr>
                      <p:cNvPr id="50" name="Object 49"/>
                      <p:cNvPicPr>
                        <a:picLocks noChangeAspect="1" noChangeArrowheads="1"/>
                      </p:cNvPicPr>
                      <p:nvPr/>
                    </p:nvPicPr>
                    <p:blipFill>
                      <a:blip r:embed="rId12"/>
                      <a:srcRect/>
                      <a:stretch>
                        <a:fillRect/>
                      </a:stretch>
                    </p:blipFill>
                    <p:spPr bwMode="auto">
                      <a:xfrm>
                        <a:off x="4657725" y="5546725"/>
                        <a:ext cx="654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9" name="Straight Arrow Connector 38"/>
          <p:cNvCxnSpPr/>
          <p:nvPr/>
        </p:nvCxnSpPr>
        <p:spPr bwMode="auto">
          <a:xfrm>
            <a:off x="3519698" y="3721100"/>
            <a:ext cx="0" cy="1619431"/>
          </a:xfrm>
          <a:prstGeom prst="straightConnector1">
            <a:avLst/>
          </a:prstGeom>
          <a:noFill/>
          <a:ln w="28575" cap="flat" cmpd="sng" algn="ctr">
            <a:solidFill>
              <a:schemeClr val="tx1"/>
            </a:solidFill>
            <a:prstDash val="dash"/>
            <a:round/>
            <a:headEnd type="none" w="med" len="med"/>
            <a:tailEnd type="arrow"/>
          </a:ln>
          <a:effectLst/>
        </p:spPr>
      </p:cxnSp>
    </p:spTree>
    <p:extLst>
      <p:ext uri="{BB962C8B-B14F-4D97-AF65-F5344CB8AC3E}">
        <p14:creationId xmlns:p14="http://schemas.microsoft.com/office/powerpoint/2010/main" val="2459399064"/>
      </p:ext>
    </p:extLst>
  </p:cSld>
  <p:clrMapOvr>
    <a:masterClrMapping/>
  </p:clrMapOvr>
  <p:transition spd="slow">
    <p:wipe dir="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074" name="Picture 1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748014">
            <a:off x="2236836" y="3095625"/>
            <a:ext cx="5238750"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Hybrid direct lookahead/CFA</a:t>
            </a:r>
          </a:p>
        </p:txBody>
      </p:sp>
      <p:sp>
        <p:nvSpPr>
          <p:cNvPr id="3" name="Content Placeholder 2"/>
          <p:cNvSpPr>
            <a:spLocks noGrp="1"/>
          </p:cNvSpPr>
          <p:nvPr>
            <p:ph idx="1"/>
          </p:nvPr>
        </p:nvSpPr>
        <p:spPr>
          <a:xfrm>
            <a:off x="685800" y="1143000"/>
            <a:ext cx="7772400" cy="2659743"/>
          </a:xfrm>
        </p:spPr>
        <p:txBody>
          <a:bodyPr/>
          <a:lstStyle/>
          <a:p>
            <a:r>
              <a:rPr lang="en-US" dirty="0" err="1"/>
              <a:t>Lookahead</a:t>
            </a:r>
            <a:r>
              <a:rPr lang="en-US" dirty="0"/>
              <a:t> policies peek into the future</a:t>
            </a:r>
          </a:p>
          <a:p>
            <a:pPr lvl="1"/>
            <a:r>
              <a:rPr lang="en-US" dirty="0"/>
              <a:t>Optimize over deterministic </a:t>
            </a:r>
            <a:r>
              <a:rPr lang="en-US" dirty="0" err="1"/>
              <a:t>lookahead</a:t>
            </a:r>
            <a:r>
              <a:rPr lang="en-US" dirty="0"/>
              <a:t> model</a:t>
            </a:r>
          </a:p>
        </p:txBody>
      </p:sp>
      <p:cxnSp>
        <p:nvCxnSpPr>
          <p:cNvPr id="5" name="Straight Arrow Connector 4"/>
          <p:cNvCxnSpPr/>
          <p:nvPr/>
        </p:nvCxnSpPr>
        <p:spPr bwMode="auto">
          <a:xfrm>
            <a:off x="683986" y="5368471"/>
            <a:ext cx="7823200" cy="0"/>
          </a:xfrm>
          <a:prstGeom prst="straightConnector1">
            <a:avLst/>
          </a:prstGeom>
          <a:noFill/>
          <a:ln w="57150" cap="flat" cmpd="sng" algn="ctr">
            <a:solidFill>
              <a:schemeClr val="tx1"/>
            </a:solidFill>
            <a:prstDash val="solid"/>
            <a:round/>
            <a:headEnd type="none" w="med" len="med"/>
            <a:tailEnd type="arrow"/>
          </a:ln>
          <a:effectLst/>
        </p:spPr>
      </p:cxnSp>
      <p:cxnSp>
        <p:nvCxnSpPr>
          <p:cNvPr id="9" name="Straight Connector 8"/>
          <p:cNvCxnSpPr/>
          <p:nvPr/>
        </p:nvCxnSpPr>
        <p:spPr bwMode="auto">
          <a:xfrm>
            <a:off x="2106390" y="522332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691278" y="52305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3521508" y="5216074"/>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4935596" y="5218549"/>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6350714" y="5211295"/>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7760430" y="52080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30" name="Straight Arrow Connector 29"/>
          <p:cNvCxnSpPr/>
          <p:nvPr/>
        </p:nvCxnSpPr>
        <p:spPr bwMode="auto">
          <a:xfrm flipV="1">
            <a:off x="6912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sp>
        <p:nvSpPr>
          <p:cNvPr id="31" name="TextBox 30"/>
          <p:cNvSpPr txBox="1"/>
          <p:nvPr/>
        </p:nvSpPr>
        <p:spPr>
          <a:xfrm>
            <a:off x="3221647" y="6019800"/>
            <a:ext cx="2199641" cy="461665"/>
          </a:xfrm>
          <a:prstGeom prst="rect">
            <a:avLst/>
          </a:prstGeom>
          <a:noFill/>
        </p:spPr>
        <p:txBody>
          <a:bodyPr wrap="none" rtlCol="0">
            <a:spAutoFit/>
          </a:bodyPr>
          <a:lstStyle/>
          <a:p>
            <a:r>
              <a:rPr lang="en-US" sz="2400" i="0" dirty="0"/>
              <a:t>The real process</a:t>
            </a:r>
          </a:p>
        </p:txBody>
      </p:sp>
      <p:cxnSp>
        <p:nvCxnSpPr>
          <p:cNvPr id="33" name="Straight Arrow Connector 32"/>
          <p:cNvCxnSpPr/>
          <p:nvPr/>
        </p:nvCxnSpPr>
        <p:spPr bwMode="auto">
          <a:xfrm flipV="1">
            <a:off x="21136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4" name="Straight Arrow Connector 33"/>
          <p:cNvCxnSpPr/>
          <p:nvPr/>
        </p:nvCxnSpPr>
        <p:spPr bwMode="auto">
          <a:xfrm flipV="1">
            <a:off x="35233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flipV="1">
            <a:off x="4958478" y="2984500"/>
            <a:ext cx="4071222" cy="2376718"/>
          </a:xfrm>
          <a:prstGeom prst="straightConnector1">
            <a:avLst/>
          </a:prstGeom>
          <a:noFill/>
          <a:ln w="28575" cap="flat" cmpd="sng" algn="ctr">
            <a:solidFill>
              <a:schemeClr val="tx1"/>
            </a:solidFill>
            <a:prstDash val="solid"/>
            <a:round/>
            <a:headEnd type="none" w="med" len="med"/>
            <a:tailEnd type="arrow"/>
          </a:ln>
          <a:effectLst/>
        </p:spPr>
      </p:cxnSp>
      <p:sp>
        <p:nvSpPr>
          <p:cNvPr id="36" name="TextBox 35"/>
          <p:cNvSpPr txBox="1"/>
          <p:nvPr/>
        </p:nvSpPr>
        <p:spPr>
          <a:xfrm>
            <a:off x="7260205" y="3949700"/>
            <a:ext cx="1210588" cy="584775"/>
          </a:xfrm>
          <a:prstGeom prst="rect">
            <a:avLst/>
          </a:prstGeom>
          <a:noFill/>
        </p:spPr>
        <p:txBody>
          <a:bodyPr wrap="none" rtlCol="0">
            <a:spAutoFit/>
          </a:bodyPr>
          <a:lstStyle/>
          <a:p>
            <a:r>
              <a:rPr lang="en-US" sz="3200" i="0" dirty="0"/>
              <a:t>.  .  .  .</a:t>
            </a:r>
          </a:p>
        </p:txBody>
      </p:sp>
      <p:cxnSp>
        <p:nvCxnSpPr>
          <p:cNvPr id="38" name="Straight Arrow Connector 37"/>
          <p:cNvCxnSpPr/>
          <p:nvPr/>
        </p:nvCxnSpPr>
        <p:spPr bwMode="auto">
          <a:xfrm>
            <a:off x="2106390" y="4534475"/>
            <a:ext cx="0" cy="818756"/>
          </a:xfrm>
          <a:prstGeom prst="straightConnector1">
            <a:avLst/>
          </a:prstGeom>
          <a:noFill/>
          <a:ln w="28575" cap="flat" cmpd="sng" algn="ctr">
            <a:solidFill>
              <a:schemeClr val="tx1"/>
            </a:solidFill>
            <a:prstDash val="dash"/>
            <a:round/>
            <a:headEnd type="none" w="med" len="med"/>
            <a:tailEnd type="arrow"/>
          </a:ln>
          <a:effectLst/>
        </p:spPr>
      </p:cxnSp>
      <p:sp>
        <p:nvSpPr>
          <p:cNvPr id="43" name="TextBox 42"/>
          <p:cNvSpPr txBox="1"/>
          <p:nvPr/>
        </p:nvSpPr>
        <p:spPr>
          <a:xfrm rot="16200000">
            <a:off x="-1128056" y="3709658"/>
            <a:ext cx="2847254" cy="461665"/>
          </a:xfrm>
          <a:prstGeom prst="rect">
            <a:avLst/>
          </a:prstGeom>
          <a:noFill/>
        </p:spPr>
        <p:txBody>
          <a:bodyPr wrap="none" rtlCol="0">
            <a:spAutoFit/>
          </a:bodyPr>
          <a:lstStyle/>
          <a:p>
            <a:pPr algn="l"/>
            <a:r>
              <a:rPr lang="en-US" sz="2400" i="0" dirty="0"/>
              <a:t>The </a:t>
            </a:r>
            <a:r>
              <a:rPr lang="en-US" sz="2400" i="0" dirty="0" err="1"/>
              <a:t>lookahead</a:t>
            </a:r>
            <a:r>
              <a:rPr lang="en-US" sz="2400" i="0" dirty="0"/>
              <a:t> model</a:t>
            </a:r>
          </a:p>
        </p:txBody>
      </p:sp>
      <p:cxnSp>
        <p:nvCxnSpPr>
          <p:cNvPr id="45" name="Straight Arrow Connector 44"/>
          <p:cNvCxnSpPr>
            <a:endCxn id="3" idx="1"/>
          </p:cNvCxnSpPr>
          <p:nvPr/>
        </p:nvCxnSpPr>
        <p:spPr bwMode="auto">
          <a:xfrm flipV="1">
            <a:off x="683986" y="2472872"/>
            <a:ext cx="1814" cy="2735216"/>
          </a:xfrm>
          <a:prstGeom prst="straightConnector1">
            <a:avLst/>
          </a:prstGeom>
          <a:noFill/>
          <a:ln w="28575" cap="flat" cmpd="sng" algn="ctr">
            <a:solidFill>
              <a:schemeClr val="tx1"/>
            </a:solidFill>
            <a:prstDash val="solid"/>
            <a:round/>
            <a:headEnd type="arrow" w="med" len="med"/>
            <a:tailEnd type="arrow" w="med" len="med"/>
          </a:ln>
          <a:effectLst/>
        </p:spPr>
      </p:cxnSp>
      <p:graphicFrame>
        <p:nvGraphicFramePr>
          <p:cNvPr id="47" name="Object 46"/>
          <p:cNvGraphicFramePr>
            <a:graphicFrameLocks noChangeAspect="1"/>
          </p:cNvGraphicFramePr>
          <p:nvPr>
            <p:extLst/>
          </p:nvPr>
        </p:nvGraphicFramePr>
        <p:xfrm>
          <a:off x="591483" y="5588747"/>
          <a:ext cx="199589" cy="342153"/>
        </p:xfrm>
        <a:graphic>
          <a:graphicData uri="http://schemas.openxmlformats.org/presentationml/2006/ole">
            <mc:AlternateContent xmlns:mc="http://schemas.openxmlformats.org/markup-compatibility/2006">
              <mc:Choice xmlns:v="urn:schemas-microsoft-com:vml" Requires="v">
                <p:oleObj spid="_x0000_s2431386" name="Equation" r:id="rId5" imgW="88560" imgH="152280" progId="Equation.DSMT4">
                  <p:embed/>
                </p:oleObj>
              </mc:Choice>
              <mc:Fallback>
                <p:oleObj name="Equation" r:id="rId5" imgW="88560" imgH="152280" progId="Equation.DSMT4">
                  <p:embed/>
                  <p:pic>
                    <p:nvPicPr>
                      <p:cNvPr id="47" name="Object 46"/>
                      <p:cNvPicPr/>
                      <p:nvPr/>
                    </p:nvPicPr>
                    <p:blipFill>
                      <a:blip r:embed="rId6"/>
                      <a:stretch>
                        <a:fillRect/>
                      </a:stretch>
                    </p:blipFill>
                    <p:spPr>
                      <a:xfrm>
                        <a:off x="591483" y="5588747"/>
                        <a:ext cx="199589" cy="342153"/>
                      </a:xfrm>
                      <a:prstGeom prst="rect">
                        <a:avLst/>
                      </a:prstGeom>
                    </p:spPr>
                  </p:pic>
                </p:oleObj>
              </mc:Fallback>
            </mc:AlternateContent>
          </a:graphicData>
        </a:graphic>
      </p:graphicFrame>
      <p:graphicFrame>
        <p:nvGraphicFramePr>
          <p:cNvPr id="48" name="Object 47"/>
          <p:cNvGraphicFramePr>
            <a:graphicFrameLocks noChangeAspect="1"/>
          </p:cNvGraphicFramePr>
          <p:nvPr>
            <p:extLst/>
          </p:nvPr>
        </p:nvGraphicFramePr>
        <p:xfrm>
          <a:off x="1789113" y="5545965"/>
          <a:ext cx="625072" cy="400810"/>
        </p:xfrm>
        <a:graphic>
          <a:graphicData uri="http://schemas.openxmlformats.org/presentationml/2006/ole">
            <mc:AlternateContent xmlns:mc="http://schemas.openxmlformats.org/markup-compatibility/2006">
              <mc:Choice xmlns:v="urn:schemas-microsoft-com:vml" Requires="v">
                <p:oleObj spid="_x0000_s2431387" name="Equation" r:id="rId7" imgW="279360" imgH="177480" progId="Equation.DSMT4">
                  <p:embed/>
                </p:oleObj>
              </mc:Choice>
              <mc:Fallback>
                <p:oleObj name="Equation" r:id="rId7" imgW="279360" imgH="177480" progId="Equation.DSMT4">
                  <p:embed/>
                  <p:pic>
                    <p:nvPicPr>
                      <p:cNvPr id="48" name="Object 47"/>
                      <p:cNvPicPr>
                        <a:picLocks noChangeAspect="1" noChangeArrowheads="1"/>
                      </p:cNvPicPr>
                      <p:nvPr/>
                    </p:nvPicPr>
                    <p:blipFill>
                      <a:blip r:embed="rId8"/>
                      <a:srcRect/>
                      <a:stretch>
                        <a:fillRect/>
                      </a:stretch>
                    </p:blipFill>
                    <p:spPr bwMode="auto">
                      <a:xfrm>
                        <a:off x="1789113" y="5545965"/>
                        <a:ext cx="625072" cy="400810"/>
                      </a:xfrm>
                      <a:prstGeom prst="rect">
                        <a:avLst/>
                      </a:prstGeom>
                      <a:noFill/>
                      <a:ln>
                        <a:noFill/>
                      </a:ln>
                    </p:spPr>
                  </p:pic>
                </p:oleObj>
              </mc:Fallback>
            </mc:AlternateContent>
          </a:graphicData>
        </a:graphic>
      </p:graphicFrame>
      <p:graphicFrame>
        <p:nvGraphicFramePr>
          <p:cNvPr id="49" name="Object 48"/>
          <p:cNvGraphicFramePr>
            <a:graphicFrameLocks noChangeAspect="1"/>
          </p:cNvGraphicFramePr>
          <p:nvPr>
            <p:extLst/>
          </p:nvPr>
        </p:nvGraphicFramePr>
        <p:xfrm>
          <a:off x="3182938" y="5546725"/>
          <a:ext cx="682625" cy="400050"/>
        </p:xfrm>
        <a:graphic>
          <a:graphicData uri="http://schemas.openxmlformats.org/presentationml/2006/ole">
            <mc:AlternateContent xmlns:mc="http://schemas.openxmlformats.org/markup-compatibility/2006">
              <mc:Choice xmlns:v="urn:schemas-microsoft-com:vml" Requires="v">
                <p:oleObj spid="_x0000_s2431388" name="Equation" r:id="rId9" imgW="304560" imgH="177480" progId="Equation.DSMT4">
                  <p:embed/>
                </p:oleObj>
              </mc:Choice>
              <mc:Fallback>
                <p:oleObj name="Equation" r:id="rId9" imgW="304560" imgH="177480" progId="Equation.DSMT4">
                  <p:embed/>
                  <p:pic>
                    <p:nvPicPr>
                      <p:cNvPr id="49" name="Object 48"/>
                      <p:cNvPicPr>
                        <a:picLocks noChangeAspect="1" noChangeArrowheads="1"/>
                      </p:cNvPicPr>
                      <p:nvPr/>
                    </p:nvPicPr>
                    <p:blipFill>
                      <a:blip r:embed="rId10"/>
                      <a:srcRect/>
                      <a:stretch>
                        <a:fillRect/>
                      </a:stretch>
                    </p:blipFill>
                    <p:spPr bwMode="auto">
                      <a:xfrm>
                        <a:off x="3182938" y="5546725"/>
                        <a:ext cx="68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 name="Object 49"/>
          <p:cNvGraphicFramePr>
            <a:graphicFrameLocks noChangeAspect="1"/>
          </p:cNvGraphicFramePr>
          <p:nvPr>
            <p:extLst/>
          </p:nvPr>
        </p:nvGraphicFramePr>
        <p:xfrm>
          <a:off x="4657725" y="5546725"/>
          <a:ext cx="654050" cy="400050"/>
        </p:xfrm>
        <a:graphic>
          <a:graphicData uri="http://schemas.openxmlformats.org/presentationml/2006/ole">
            <mc:AlternateContent xmlns:mc="http://schemas.openxmlformats.org/markup-compatibility/2006">
              <mc:Choice xmlns:v="urn:schemas-microsoft-com:vml" Requires="v">
                <p:oleObj spid="_x0000_s2431389" name="Equation" r:id="rId11" imgW="291960" imgH="177480" progId="Equation.DSMT4">
                  <p:embed/>
                </p:oleObj>
              </mc:Choice>
              <mc:Fallback>
                <p:oleObj name="Equation" r:id="rId11" imgW="291960" imgH="177480" progId="Equation.DSMT4">
                  <p:embed/>
                  <p:pic>
                    <p:nvPicPr>
                      <p:cNvPr id="50" name="Object 49"/>
                      <p:cNvPicPr>
                        <a:picLocks noChangeAspect="1" noChangeArrowheads="1"/>
                      </p:cNvPicPr>
                      <p:nvPr/>
                    </p:nvPicPr>
                    <p:blipFill>
                      <a:blip r:embed="rId12"/>
                      <a:srcRect/>
                      <a:stretch>
                        <a:fillRect/>
                      </a:stretch>
                    </p:blipFill>
                    <p:spPr bwMode="auto">
                      <a:xfrm>
                        <a:off x="4657725" y="5546725"/>
                        <a:ext cx="654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9" name="Straight Arrow Connector 38"/>
          <p:cNvCxnSpPr/>
          <p:nvPr/>
        </p:nvCxnSpPr>
        <p:spPr bwMode="auto">
          <a:xfrm>
            <a:off x="3519698" y="3721100"/>
            <a:ext cx="0" cy="1619431"/>
          </a:xfrm>
          <a:prstGeom prst="straightConnector1">
            <a:avLst/>
          </a:prstGeom>
          <a:noFill/>
          <a:ln w="28575" cap="flat" cmpd="sng" algn="ctr">
            <a:solidFill>
              <a:schemeClr val="tx1"/>
            </a:solidFill>
            <a:prstDash val="dash"/>
            <a:round/>
            <a:headEnd type="none" w="med" len="med"/>
            <a:tailEnd type="arrow"/>
          </a:ln>
          <a:effectLst/>
        </p:spPr>
      </p:cxnSp>
    </p:spTree>
    <p:extLst>
      <p:ext uri="{BB962C8B-B14F-4D97-AF65-F5344CB8AC3E}">
        <p14:creationId xmlns:p14="http://schemas.microsoft.com/office/powerpoint/2010/main" val="2744843281"/>
      </p:ext>
    </p:extLst>
  </p:cSld>
  <p:clrMapOvr>
    <a:masterClrMapping/>
  </p:clrMapOvr>
  <p:transition spd="slow">
    <p:wipe dir="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0098" name="Picture 1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736609">
            <a:off x="3436179" y="3167965"/>
            <a:ext cx="5410200"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Hybrid direct lookahead/CFA</a:t>
            </a:r>
          </a:p>
        </p:txBody>
      </p:sp>
      <p:sp>
        <p:nvSpPr>
          <p:cNvPr id="3" name="Content Placeholder 2"/>
          <p:cNvSpPr>
            <a:spLocks noGrp="1"/>
          </p:cNvSpPr>
          <p:nvPr>
            <p:ph idx="1"/>
          </p:nvPr>
        </p:nvSpPr>
        <p:spPr>
          <a:xfrm>
            <a:off x="685800" y="1143000"/>
            <a:ext cx="7772400" cy="2659743"/>
          </a:xfrm>
        </p:spPr>
        <p:txBody>
          <a:bodyPr/>
          <a:lstStyle/>
          <a:p>
            <a:r>
              <a:rPr lang="en-US" dirty="0" err="1"/>
              <a:t>Lookahead</a:t>
            </a:r>
            <a:r>
              <a:rPr lang="en-US" dirty="0"/>
              <a:t> policies peek into the future</a:t>
            </a:r>
          </a:p>
          <a:p>
            <a:pPr lvl="1"/>
            <a:r>
              <a:rPr lang="en-US" dirty="0"/>
              <a:t>Optimize over deterministic </a:t>
            </a:r>
            <a:r>
              <a:rPr lang="en-US" dirty="0" err="1"/>
              <a:t>lookahead</a:t>
            </a:r>
            <a:r>
              <a:rPr lang="en-US" dirty="0"/>
              <a:t> model</a:t>
            </a:r>
          </a:p>
        </p:txBody>
      </p:sp>
      <p:cxnSp>
        <p:nvCxnSpPr>
          <p:cNvPr id="5" name="Straight Arrow Connector 4"/>
          <p:cNvCxnSpPr/>
          <p:nvPr/>
        </p:nvCxnSpPr>
        <p:spPr bwMode="auto">
          <a:xfrm>
            <a:off x="683986" y="5368471"/>
            <a:ext cx="7823200" cy="0"/>
          </a:xfrm>
          <a:prstGeom prst="straightConnector1">
            <a:avLst/>
          </a:prstGeom>
          <a:noFill/>
          <a:ln w="57150" cap="flat" cmpd="sng" algn="ctr">
            <a:solidFill>
              <a:schemeClr val="tx1"/>
            </a:solidFill>
            <a:prstDash val="solid"/>
            <a:round/>
            <a:headEnd type="none" w="med" len="med"/>
            <a:tailEnd type="arrow"/>
          </a:ln>
          <a:effectLst/>
        </p:spPr>
      </p:cxnSp>
      <p:cxnSp>
        <p:nvCxnSpPr>
          <p:cNvPr id="9" name="Straight Connector 8"/>
          <p:cNvCxnSpPr/>
          <p:nvPr/>
        </p:nvCxnSpPr>
        <p:spPr bwMode="auto">
          <a:xfrm>
            <a:off x="2106390" y="522332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691278" y="52305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3521508" y="5216074"/>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4935596" y="5218549"/>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6350714" y="5211295"/>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7760430" y="52080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30" name="Straight Arrow Connector 29"/>
          <p:cNvCxnSpPr/>
          <p:nvPr/>
        </p:nvCxnSpPr>
        <p:spPr bwMode="auto">
          <a:xfrm flipV="1">
            <a:off x="6912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sp>
        <p:nvSpPr>
          <p:cNvPr id="31" name="TextBox 30"/>
          <p:cNvSpPr txBox="1"/>
          <p:nvPr/>
        </p:nvSpPr>
        <p:spPr>
          <a:xfrm>
            <a:off x="3221647" y="6019800"/>
            <a:ext cx="2199641" cy="461665"/>
          </a:xfrm>
          <a:prstGeom prst="rect">
            <a:avLst/>
          </a:prstGeom>
          <a:noFill/>
        </p:spPr>
        <p:txBody>
          <a:bodyPr wrap="none" rtlCol="0">
            <a:spAutoFit/>
          </a:bodyPr>
          <a:lstStyle/>
          <a:p>
            <a:r>
              <a:rPr lang="en-US" sz="2400" i="0" dirty="0"/>
              <a:t>The real process</a:t>
            </a:r>
          </a:p>
        </p:txBody>
      </p:sp>
      <p:cxnSp>
        <p:nvCxnSpPr>
          <p:cNvPr id="33" name="Straight Arrow Connector 32"/>
          <p:cNvCxnSpPr/>
          <p:nvPr/>
        </p:nvCxnSpPr>
        <p:spPr bwMode="auto">
          <a:xfrm flipV="1">
            <a:off x="21136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4" name="Straight Arrow Connector 33"/>
          <p:cNvCxnSpPr/>
          <p:nvPr/>
        </p:nvCxnSpPr>
        <p:spPr bwMode="auto">
          <a:xfrm flipV="1">
            <a:off x="35233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flipV="1">
            <a:off x="4958478" y="2984500"/>
            <a:ext cx="4071222" cy="2376718"/>
          </a:xfrm>
          <a:prstGeom prst="straightConnector1">
            <a:avLst/>
          </a:prstGeom>
          <a:noFill/>
          <a:ln w="28575" cap="flat" cmpd="sng" algn="ctr">
            <a:solidFill>
              <a:schemeClr val="tx1"/>
            </a:solidFill>
            <a:prstDash val="solid"/>
            <a:round/>
            <a:headEnd type="none" w="med" len="med"/>
            <a:tailEnd type="arrow"/>
          </a:ln>
          <a:effectLst/>
        </p:spPr>
      </p:cxnSp>
      <p:sp>
        <p:nvSpPr>
          <p:cNvPr id="36" name="TextBox 35"/>
          <p:cNvSpPr txBox="1"/>
          <p:nvPr/>
        </p:nvSpPr>
        <p:spPr>
          <a:xfrm>
            <a:off x="7260205" y="3949700"/>
            <a:ext cx="1210588" cy="584775"/>
          </a:xfrm>
          <a:prstGeom prst="rect">
            <a:avLst/>
          </a:prstGeom>
          <a:noFill/>
        </p:spPr>
        <p:txBody>
          <a:bodyPr wrap="none" rtlCol="0">
            <a:spAutoFit/>
          </a:bodyPr>
          <a:lstStyle/>
          <a:p>
            <a:r>
              <a:rPr lang="en-US" sz="3200" i="0" dirty="0"/>
              <a:t>.  .  .  .</a:t>
            </a:r>
          </a:p>
        </p:txBody>
      </p:sp>
      <p:cxnSp>
        <p:nvCxnSpPr>
          <p:cNvPr id="38" name="Straight Arrow Connector 37"/>
          <p:cNvCxnSpPr/>
          <p:nvPr/>
        </p:nvCxnSpPr>
        <p:spPr bwMode="auto">
          <a:xfrm>
            <a:off x="2106390" y="4534475"/>
            <a:ext cx="0" cy="818756"/>
          </a:xfrm>
          <a:prstGeom prst="straightConnector1">
            <a:avLst/>
          </a:prstGeom>
          <a:noFill/>
          <a:ln w="28575" cap="flat" cmpd="sng" algn="ctr">
            <a:solidFill>
              <a:schemeClr val="tx1"/>
            </a:solidFill>
            <a:prstDash val="dash"/>
            <a:round/>
            <a:headEnd type="none" w="med" len="med"/>
            <a:tailEnd type="arrow"/>
          </a:ln>
          <a:effectLst/>
        </p:spPr>
      </p:cxnSp>
      <p:sp>
        <p:nvSpPr>
          <p:cNvPr id="43" name="TextBox 42"/>
          <p:cNvSpPr txBox="1"/>
          <p:nvPr/>
        </p:nvSpPr>
        <p:spPr>
          <a:xfrm rot="16200000">
            <a:off x="-1128056" y="3709658"/>
            <a:ext cx="2847254" cy="461665"/>
          </a:xfrm>
          <a:prstGeom prst="rect">
            <a:avLst/>
          </a:prstGeom>
          <a:noFill/>
        </p:spPr>
        <p:txBody>
          <a:bodyPr wrap="none" rtlCol="0">
            <a:spAutoFit/>
          </a:bodyPr>
          <a:lstStyle/>
          <a:p>
            <a:pPr algn="l"/>
            <a:r>
              <a:rPr lang="en-US" sz="2400" i="0" dirty="0"/>
              <a:t>The </a:t>
            </a:r>
            <a:r>
              <a:rPr lang="en-US" sz="2400" i="0" dirty="0" err="1"/>
              <a:t>lookahead</a:t>
            </a:r>
            <a:r>
              <a:rPr lang="en-US" sz="2400" i="0" dirty="0"/>
              <a:t> model</a:t>
            </a:r>
          </a:p>
        </p:txBody>
      </p:sp>
      <p:cxnSp>
        <p:nvCxnSpPr>
          <p:cNvPr id="45" name="Straight Arrow Connector 44"/>
          <p:cNvCxnSpPr>
            <a:endCxn id="3" idx="1"/>
          </p:cNvCxnSpPr>
          <p:nvPr/>
        </p:nvCxnSpPr>
        <p:spPr bwMode="auto">
          <a:xfrm flipV="1">
            <a:off x="683986" y="2472872"/>
            <a:ext cx="1814" cy="2735216"/>
          </a:xfrm>
          <a:prstGeom prst="straightConnector1">
            <a:avLst/>
          </a:prstGeom>
          <a:noFill/>
          <a:ln w="28575" cap="flat" cmpd="sng" algn="ctr">
            <a:solidFill>
              <a:schemeClr val="tx1"/>
            </a:solidFill>
            <a:prstDash val="solid"/>
            <a:round/>
            <a:headEnd type="arrow" w="med" len="med"/>
            <a:tailEnd type="arrow" w="med" len="med"/>
          </a:ln>
          <a:effectLst/>
        </p:spPr>
      </p:cxnSp>
      <p:graphicFrame>
        <p:nvGraphicFramePr>
          <p:cNvPr id="47" name="Object 46"/>
          <p:cNvGraphicFramePr>
            <a:graphicFrameLocks noChangeAspect="1"/>
          </p:cNvGraphicFramePr>
          <p:nvPr>
            <p:extLst/>
          </p:nvPr>
        </p:nvGraphicFramePr>
        <p:xfrm>
          <a:off x="591483" y="5588747"/>
          <a:ext cx="199589" cy="342153"/>
        </p:xfrm>
        <a:graphic>
          <a:graphicData uri="http://schemas.openxmlformats.org/presentationml/2006/ole">
            <mc:AlternateContent xmlns:mc="http://schemas.openxmlformats.org/markup-compatibility/2006">
              <mc:Choice xmlns:v="urn:schemas-microsoft-com:vml" Requires="v">
                <p:oleObj spid="_x0000_s2432410" name="Equation" r:id="rId5" imgW="88560" imgH="152280" progId="Equation.DSMT4">
                  <p:embed/>
                </p:oleObj>
              </mc:Choice>
              <mc:Fallback>
                <p:oleObj name="Equation" r:id="rId5" imgW="88560" imgH="152280" progId="Equation.DSMT4">
                  <p:embed/>
                  <p:pic>
                    <p:nvPicPr>
                      <p:cNvPr id="47" name="Object 46"/>
                      <p:cNvPicPr/>
                      <p:nvPr/>
                    </p:nvPicPr>
                    <p:blipFill>
                      <a:blip r:embed="rId6"/>
                      <a:stretch>
                        <a:fillRect/>
                      </a:stretch>
                    </p:blipFill>
                    <p:spPr>
                      <a:xfrm>
                        <a:off x="591483" y="5588747"/>
                        <a:ext cx="199589" cy="342153"/>
                      </a:xfrm>
                      <a:prstGeom prst="rect">
                        <a:avLst/>
                      </a:prstGeom>
                    </p:spPr>
                  </p:pic>
                </p:oleObj>
              </mc:Fallback>
            </mc:AlternateContent>
          </a:graphicData>
        </a:graphic>
      </p:graphicFrame>
      <p:graphicFrame>
        <p:nvGraphicFramePr>
          <p:cNvPr id="48" name="Object 47"/>
          <p:cNvGraphicFramePr>
            <a:graphicFrameLocks noChangeAspect="1"/>
          </p:cNvGraphicFramePr>
          <p:nvPr>
            <p:extLst/>
          </p:nvPr>
        </p:nvGraphicFramePr>
        <p:xfrm>
          <a:off x="1789113" y="5545965"/>
          <a:ext cx="625072" cy="400810"/>
        </p:xfrm>
        <a:graphic>
          <a:graphicData uri="http://schemas.openxmlformats.org/presentationml/2006/ole">
            <mc:AlternateContent xmlns:mc="http://schemas.openxmlformats.org/markup-compatibility/2006">
              <mc:Choice xmlns:v="urn:schemas-microsoft-com:vml" Requires="v">
                <p:oleObj spid="_x0000_s2432411" name="Equation" r:id="rId7" imgW="279360" imgH="177480" progId="Equation.DSMT4">
                  <p:embed/>
                </p:oleObj>
              </mc:Choice>
              <mc:Fallback>
                <p:oleObj name="Equation" r:id="rId7" imgW="279360" imgH="177480" progId="Equation.DSMT4">
                  <p:embed/>
                  <p:pic>
                    <p:nvPicPr>
                      <p:cNvPr id="48" name="Object 47"/>
                      <p:cNvPicPr>
                        <a:picLocks noChangeAspect="1" noChangeArrowheads="1"/>
                      </p:cNvPicPr>
                      <p:nvPr/>
                    </p:nvPicPr>
                    <p:blipFill>
                      <a:blip r:embed="rId8"/>
                      <a:srcRect/>
                      <a:stretch>
                        <a:fillRect/>
                      </a:stretch>
                    </p:blipFill>
                    <p:spPr bwMode="auto">
                      <a:xfrm>
                        <a:off x="1789113" y="5545965"/>
                        <a:ext cx="625072" cy="400810"/>
                      </a:xfrm>
                      <a:prstGeom prst="rect">
                        <a:avLst/>
                      </a:prstGeom>
                      <a:noFill/>
                      <a:ln>
                        <a:noFill/>
                      </a:ln>
                    </p:spPr>
                  </p:pic>
                </p:oleObj>
              </mc:Fallback>
            </mc:AlternateContent>
          </a:graphicData>
        </a:graphic>
      </p:graphicFrame>
      <p:graphicFrame>
        <p:nvGraphicFramePr>
          <p:cNvPr id="49" name="Object 48"/>
          <p:cNvGraphicFramePr>
            <a:graphicFrameLocks noChangeAspect="1"/>
          </p:cNvGraphicFramePr>
          <p:nvPr>
            <p:extLst/>
          </p:nvPr>
        </p:nvGraphicFramePr>
        <p:xfrm>
          <a:off x="3182938" y="5546725"/>
          <a:ext cx="682625" cy="400050"/>
        </p:xfrm>
        <a:graphic>
          <a:graphicData uri="http://schemas.openxmlformats.org/presentationml/2006/ole">
            <mc:AlternateContent xmlns:mc="http://schemas.openxmlformats.org/markup-compatibility/2006">
              <mc:Choice xmlns:v="urn:schemas-microsoft-com:vml" Requires="v">
                <p:oleObj spid="_x0000_s2432412" name="Equation" r:id="rId9" imgW="304560" imgH="177480" progId="Equation.DSMT4">
                  <p:embed/>
                </p:oleObj>
              </mc:Choice>
              <mc:Fallback>
                <p:oleObj name="Equation" r:id="rId9" imgW="304560" imgH="177480" progId="Equation.DSMT4">
                  <p:embed/>
                  <p:pic>
                    <p:nvPicPr>
                      <p:cNvPr id="49" name="Object 48"/>
                      <p:cNvPicPr>
                        <a:picLocks noChangeAspect="1" noChangeArrowheads="1"/>
                      </p:cNvPicPr>
                      <p:nvPr/>
                    </p:nvPicPr>
                    <p:blipFill>
                      <a:blip r:embed="rId10"/>
                      <a:srcRect/>
                      <a:stretch>
                        <a:fillRect/>
                      </a:stretch>
                    </p:blipFill>
                    <p:spPr bwMode="auto">
                      <a:xfrm>
                        <a:off x="3182938" y="5546725"/>
                        <a:ext cx="68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 name="Object 49"/>
          <p:cNvGraphicFramePr>
            <a:graphicFrameLocks noChangeAspect="1"/>
          </p:cNvGraphicFramePr>
          <p:nvPr>
            <p:extLst/>
          </p:nvPr>
        </p:nvGraphicFramePr>
        <p:xfrm>
          <a:off x="4657725" y="5546725"/>
          <a:ext cx="654050" cy="400050"/>
        </p:xfrm>
        <a:graphic>
          <a:graphicData uri="http://schemas.openxmlformats.org/presentationml/2006/ole">
            <mc:AlternateContent xmlns:mc="http://schemas.openxmlformats.org/markup-compatibility/2006">
              <mc:Choice xmlns:v="urn:schemas-microsoft-com:vml" Requires="v">
                <p:oleObj spid="_x0000_s2432413" name="Equation" r:id="rId11" imgW="291960" imgH="177480" progId="Equation.DSMT4">
                  <p:embed/>
                </p:oleObj>
              </mc:Choice>
              <mc:Fallback>
                <p:oleObj name="Equation" r:id="rId11" imgW="291960" imgH="177480" progId="Equation.DSMT4">
                  <p:embed/>
                  <p:pic>
                    <p:nvPicPr>
                      <p:cNvPr id="50" name="Object 49"/>
                      <p:cNvPicPr>
                        <a:picLocks noChangeAspect="1" noChangeArrowheads="1"/>
                      </p:cNvPicPr>
                      <p:nvPr/>
                    </p:nvPicPr>
                    <p:blipFill>
                      <a:blip r:embed="rId12"/>
                      <a:srcRect/>
                      <a:stretch>
                        <a:fillRect/>
                      </a:stretch>
                    </p:blipFill>
                    <p:spPr bwMode="auto">
                      <a:xfrm>
                        <a:off x="4657725" y="5546725"/>
                        <a:ext cx="654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9" name="Straight Arrow Connector 38"/>
          <p:cNvCxnSpPr/>
          <p:nvPr/>
        </p:nvCxnSpPr>
        <p:spPr bwMode="auto">
          <a:xfrm>
            <a:off x="3519698" y="3721100"/>
            <a:ext cx="0" cy="1619431"/>
          </a:xfrm>
          <a:prstGeom prst="straightConnector1">
            <a:avLst/>
          </a:prstGeom>
          <a:noFill/>
          <a:ln w="28575" cap="flat" cmpd="sng" algn="ctr">
            <a:solidFill>
              <a:schemeClr val="tx1"/>
            </a:solidFill>
            <a:prstDash val="dash"/>
            <a:round/>
            <a:headEnd type="none" w="med" len="med"/>
            <a:tailEnd type="arrow"/>
          </a:ln>
          <a:effectLst/>
        </p:spPr>
      </p:cxnSp>
    </p:spTree>
    <p:extLst>
      <p:ext uri="{BB962C8B-B14F-4D97-AF65-F5344CB8AC3E}">
        <p14:creationId xmlns:p14="http://schemas.microsoft.com/office/powerpoint/2010/main" val="454260784"/>
      </p:ext>
    </p:extLst>
  </p:cSld>
  <p:clrMapOvr>
    <a:masterClrMapping/>
  </p:clrMapOvr>
  <p:transition spd="slow">
    <p:wipe dir="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33C78E5-E86E-454C-A1A6-6258D4DE7E5C}"/>
              </a:ext>
            </a:extLst>
          </p:cNvPr>
          <p:cNvPicPr>
            <a:picLocks noChangeAspect="1"/>
          </p:cNvPicPr>
          <p:nvPr/>
        </p:nvPicPr>
        <p:blipFill>
          <a:blip r:embed="rId3"/>
          <a:stretch>
            <a:fillRect/>
          </a:stretch>
        </p:blipFill>
        <p:spPr>
          <a:xfrm>
            <a:off x="1136039" y="2096806"/>
            <a:ext cx="7044865" cy="4464645"/>
          </a:xfrm>
          <a:prstGeom prst="rect">
            <a:avLst/>
          </a:prstGeom>
        </p:spPr>
      </p:pic>
      <p:sp>
        <p:nvSpPr>
          <p:cNvPr id="2" name="Title 1"/>
          <p:cNvSpPr>
            <a:spLocks noGrp="1"/>
          </p:cNvSpPr>
          <p:nvPr>
            <p:ph type="title"/>
          </p:nvPr>
        </p:nvSpPr>
        <p:spPr/>
        <p:txBody>
          <a:bodyPr/>
          <a:lstStyle/>
          <a:p>
            <a:r>
              <a:rPr lang="en-US" dirty="0"/>
              <a:t>Hybrid direct lookahead/CFA</a:t>
            </a:r>
          </a:p>
        </p:txBody>
      </p:sp>
      <p:sp>
        <p:nvSpPr>
          <p:cNvPr id="3" name="Content Placeholder 2"/>
          <p:cNvSpPr>
            <a:spLocks noGrp="1"/>
          </p:cNvSpPr>
          <p:nvPr>
            <p:ph idx="1"/>
          </p:nvPr>
        </p:nvSpPr>
        <p:spPr/>
        <p:txBody>
          <a:bodyPr/>
          <a:lstStyle/>
          <a:p>
            <a:r>
              <a:rPr lang="en-US" dirty="0"/>
              <a:t>One-dimensional contour plots – perfect forecast</a:t>
            </a:r>
          </a:p>
          <a:p>
            <a:pPr lvl="1"/>
            <a:endParaRPr lang="en-US" dirty="0"/>
          </a:p>
        </p:txBody>
      </p:sp>
      <p:graphicFrame>
        <p:nvGraphicFramePr>
          <p:cNvPr id="7" name="Object 6"/>
          <p:cNvGraphicFramePr>
            <a:graphicFrameLocks noChangeAspect="1"/>
          </p:cNvGraphicFramePr>
          <p:nvPr>
            <p:extLst/>
          </p:nvPr>
        </p:nvGraphicFramePr>
        <p:xfrm>
          <a:off x="4556353" y="6304871"/>
          <a:ext cx="266019" cy="345447"/>
        </p:xfrm>
        <a:graphic>
          <a:graphicData uri="http://schemas.openxmlformats.org/presentationml/2006/ole">
            <mc:AlternateContent xmlns:mc="http://schemas.openxmlformats.org/markup-compatibility/2006">
              <mc:Choice xmlns:v="urn:schemas-microsoft-com:vml" Requires="v">
                <p:oleObj spid="_x0000_s2435278" name="Equation" r:id="rId4" imgW="126720" imgH="164880" progId="Equation.DSMT4">
                  <p:embed/>
                </p:oleObj>
              </mc:Choice>
              <mc:Fallback>
                <p:oleObj name="Equation" r:id="rId4" imgW="126720" imgH="164880" progId="Equation.DSMT4">
                  <p:embed/>
                  <p:pic>
                    <p:nvPicPr>
                      <p:cNvPr id="7" name="Object 6"/>
                      <p:cNvPicPr/>
                      <p:nvPr/>
                    </p:nvPicPr>
                    <p:blipFill>
                      <a:blip r:embed="rId5"/>
                      <a:stretch>
                        <a:fillRect/>
                      </a:stretch>
                    </p:blipFill>
                    <p:spPr>
                      <a:xfrm>
                        <a:off x="4556353" y="6304871"/>
                        <a:ext cx="266019" cy="345447"/>
                      </a:xfrm>
                      <a:prstGeom prst="rect">
                        <a:avLst/>
                      </a:prstGeom>
                    </p:spPr>
                  </p:pic>
                </p:oleObj>
              </mc:Fallback>
            </mc:AlternateContent>
          </a:graphicData>
        </a:graphic>
      </p:graphicFrame>
      <p:sp>
        <p:nvSpPr>
          <p:cNvPr id="9" name="TextBox 8"/>
          <p:cNvSpPr txBox="1"/>
          <p:nvPr/>
        </p:nvSpPr>
        <p:spPr>
          <a:xfrm>
            <a:off x="1350997" y="6112917"/>
            <a:ext cx="6917278" cy="276999"/>
          </a:xfrm>
          <a:prstGeom prst="rect">
            <a:avLst/>
          </a:prstGeom>
          <a:solidFill>
            <a:schemeClr val="bg1"/>
          </a:solidFill>
        </p:spPr>
        <p:txBody>
          <a:bodyPr wrap="none" rtlCol="0">
            <a:spAutoFit/>
          </a:bodyPr>
          <a:lstStyle/>
          <a:p>
            <a:pPr algn="l"/>
            <a:r>
              <a:rPr lang="en-US" sz="1200" i="0" dirty="0"/>
              <a:t>0.0                      0.2                       0.4                       0.6                       0.8                       1.0                       1.2 </a:t>
            </a:r>
          </a:p>
        </p:txBody>
      </p:sp>
      <p:cxnSp>
        <p:nvCxnSpPr>
          <p:cNvPr id="10" name="Straight Connector 9"/>
          <p:cNvCxnSpPr/>
          <p:nvPr/>
        </p:nvCxnSpPr>
        <p:spPr bwMode="auto">
          <a:xfrm>
            <a:off x="6839005" y="2253343"/>
            <a:ext cx="0" cy="3859574"/>
          </a:xfrm>
          <a:prstGeom prst="line">
            <a:avLst/>
          </a:prstGeom>
          <a:noFill/>
          <a:ln w="28575" cap="flat" cmpd="sng" algn="ctr">
            <a:solidFill>
              <a:schemeClr val="tx1"/>
            </a:solidFill>
            <a:prstDash val="solid"/>
            <a:round/>
            <a:headEnd type="none" w="med" len="med"/>
            <a:tailEnd type="none" w="med" len="med"/>
          </a:ln>
          <a:effectLst/>
        </p:spPr>
      </p:cxnSp>
      <p:graphicFrame>
        <p:nvGraphicFramePr>
          <p:cNvPr id="4" name="Object 3"/>
          <p:cNvGraphicFramePr>
            <a:graphicFrameLocks noChangeAspect="1"/>
          </p:cNvGraphicFramePr>
          <p:nvPr>
            <p:extLst/>
          </p:nvPr>
        </p:nvGraphicFramePr>
        <p:xfrm>
          <a:off x="2205038" y="2660650"/>
          <a:ext cx="3090862" cy="441325"/>
        </p:xfrm>
        <a:graphic>
          <a:graphicData uri="http://schemas.openxmlformats.org/presentationml/2006/ole">
            <mc:AlternateContent xmlns:mc="http://schemas.openxmlformats.org/markup-compatibility/2006">
              <mc:Choice xmlns:v="urn:schemas-microsoft-com:vml" Requires="v">
                <p:oleObj spid="_x0000_s2435279" name="Equation" r:id="rId6" imgW="1688760" imgH="241200" progId="Equation.DSMT4">
                  <p:embed/>
                </p:oleObj>
              </mc:Choice>
              <mc:Fallback>
                <p:oleObj name="Equation" r:id="rId6" imgW="1688760" imgH="241200" progId="Equation.DSMT4">
                  <p:embed/>
                  <p:pic>
                    <p:nvPicPr>
                      <p:cNvPr id="4" name="Object 3"/>
                      <p:cNvPicPr/>
                      <p:nvPr/>
                    </p:nvPicPr>
                    <p:blipFill>
                      <a:blip r:embed="rId7"/>
                      <a:stretch>
                        <a:fillRect/>
                      </a:stretch>
                    </p:blipFill>
                    <p:spPr>
                      <a:xfrm>
                        <a:off x="2205038" y="2660650"/>
                        <a:ext cx="3090862" cy="441325"/>
                      </a:xfrm>
                      <a:prstGeom prst="rect">
                        <a:avLst/>
                      </a:prstGeom>
                    </p:spPr>
                  </p:pic>
                </p:oleObj>
              </mc:Fallback>
            </mc:AlternateContent>
          </a:graphicData>
        </a:graphic>
      </p:graphicFrame>
    </p:spTree>
    <p:extLst>
      <p:ext uri="{BB962C8B-B14F-4D97-AF65-F5344CB8AC3E}">
        <p14:creationId xmlns:p14="http://schemas.microsoft.com/office/powerpoint/2010/main" val="302683207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0B356A9-75FA-4ACA-AA34-0680FE00AAB9}"/>
              </a:ext>
            </a:extLst>
          </p:cNvPr>
          <p:cNvPicPr>
            <a:picLocks noChangeAspect="1"/>
          </p:cNvPicPr>
          <p:nvPr/>
        </p:nvPicPr>
        <p:blipFill>
          <a:blip r:embed="rId3"/>
          <a:stretch>
            <a:fillRect/>
          </a:stretch>
        </p:blipFill>
        <p:spPr>
          <a:xfrm>
            <a:off x="1158389" y="2253343"/>
            <a:ext cx="7141549" cy="4313536"/>
          </a:xfrm>
          <a:prstGeom prst="rect">
            <a:avLst/>
          </a:prstGeom>
        </p:spPr>
      </p:pic>
      <p:sp>
        <p:nvSpPr>
          <p:cNvPr id="2" name="Title 1"/>
          <p:cNvSpPr>
            <a:spLocks noGrp="1"/>
          </p:cNvSpPr>
          <p:nvPr>
            <p:ph type="title"/>
          </p:nvPr>
        </p:nvSpPr>
        <p:spPr/>
        <p:txBody>
          <a:bodyPr/>
          <a:lstStyle/>
          <a:p>
            <a:r>
              <a:rPr lang="en-US" dirty="0"/>
              <a:t>Hybrid direct lookahead/CFA</a:t>
            </a:r>
          </a:p>
        </p:txBody>
      </p:sp>
      <p:sp>
        <p:nvSpPr>
          <p:cNvPr id="3" name="Content Placeholder 2"/>
          <p:cNvSpPr>
            <a:spLocks noGrp="1"/>
          </p:cNvSpPr>
          <p:nvPr>
            <p:ph idx="1"/>
          </p:nvPr>
        </p:nvSpPr>
        <p:spPr/>
        <p:txBody>
          <a:bodyPr/>
          <a:lstStyle/>
          <a:p>
            <a:r>
              <a:rPr lang="en-US" dirty="0"/>
              <a:t>One-dimensional contour plots-uncertain forecast</a:t>
            </a:r>
          </a:p>
          <a:p>
            <a:pPr lvl="1"/>
            <a:endParaRPr lang="en-US" dirty="0"/>
          </a:p>
        </p:txBody>
      </p:sp>
      <p:graphicFrame>
        <p:nvGraphicFramePr>
          <p:cNvPr id="8" name="Object 7"/>
          <p:cNvGraphicFramePr>
            <a:graphicFrameLocks noChangeAspect="1"/>
          </p:cNvGraphicFramePr>
          <p:nvPr>
            <p:extLst/>
          </p:nvPr>
        </p:nvGraphicFramePr>
        <p:xfrm>
          <a:off x="4556353" y="6304871"/>
          <a:ext cx="266019" cy="345447"/>
        </p:xfrm>
        <a:graphic>
          <a:graphicData uri="http://schemas.openxmlformats.org/presentationml/2006/ole">
            <mc:AlternateContent xmlns:mc="http://schemas.openxmlformats.org/markup-compatibility/2006">
              <mc:Choice xmlns:v="urn:schemas-microsoft-com:vml" Requires="v">
                <p:oleObj spid="_x0000_s2436198" name="Equation" r:id="rId4" imgW="126720" imgH="164880" progId="Equation.DSMT4">
                  <p:embed/>
                </p:oleObj>
              </mc:Choice>
              <mc:Fallback>
                <p:oleObj name="Equation" r:id="rId4" imgW="126720" imgH="164880" progId="Equation.DSMT4">
                  <p:embed/>
                  <p:pic>
                    <p:nvPicPr>
                      <p:cNvPr id="8" name="Object 7"/>
                      <p:cNvPicPr/>
                      <p:nvPr/>
                    </p:nvPicPr>
                    <p:blipFill>
                      <a:blip r:embed="rId5"/>
                      <a:stretch>
                        <a:fillRect/>
                      </a:stretch>
                    </p:blipFill>
                    <p:spPr>
                      <a:xfrm>
                        <a:off x="4556353" y="6304871"/>
                        <a:ext cx="266019" cy="345447"/>
                      </a:xfrm>
                      <a:prstGeom prst="rect">
                        <a:avLst/>
                      </a:prstGeom>
                    </p:spPr>
                  </p:pic>
                </p:oleObj>
              </mc:Fallback>
            </mc:AlternateContent>
          </a:graphicData>
        </a:graphic>
      </p:graphicFrame>
      <p:cxnSp>
        <p:nvCxnSpPr>
          <p:cNvPr id="10" name="Straight Connector 9"/>
          <p:cNvCxnSpPr/>
          <p:nvPr/>
        </p:nvCxnSpPr>
        <p:spPr bwMode="auto">
          <a:xfrm>
            <a:off x="6873999" y="2253343"/>
            <a:ext cx="0" cy="3859574"/>
          </a:xfrm>
          <a:prstGeom prst="line">
            <a:avLst/>
          </a:prstGeom>
          <a:noFill/>
          <a:ln w="28575" cap="flat" cmpd="sng" algn="ctr">
            <a:solidFill>
              <a:schemeClr val="tx1"/>
            </a:solidFill>
            <a:prstDash val="solid"/>
            <a:round/>
            <a:headEnd type="none" w="med" len="med"/>
            <a:tailEnd type="none" w="med" len="med"/>
          </a:ln>
          <a:effectLst/>
        </p:spPr>
      </p:cxnSp>
      <p:sp>
        <p:nvSpPr>
          <p:cNvPr id="12" name="TextBox 11">
            <a:extLst>
              <a:ext uri="{FF2B5EF4-FFF2-40B4-BE49-F238E27FC236}">
                <a16:creationId xmlns:a16="http://schemas.microsoft.com/office/drawing/2014/main" id="{F343A18E-8679-41F8-866F-3A88F1343419}"/>
              </a:ext>
            </a:extLst>
          </p:cNvPr>
          <p:cNvSpPr txBox="1"/>
          <p:nvPr/>
        </p:nvSpPr>
        <p:spPr>
          <a:xfrm>
            <a:off x="1350997" y="6112917"/>
            <a:ext cx="6917278" cy="276999"/>
          </a:xfrm>
          <a:prstGeom prst="rect">
            <a:avLst/>
          </a:prstGeom>
          <a:solidFill>
            <a:schemeClr val="bg1"/>
          </a:solidFill>
        </p:spPr>
        <p:txBody>
          <a:bodyPr wrap="none" rtlCol="0">
            <a:spAutoFit/>
          </a:bodyPr>
          <a:lstStyle/>
          <a:p>
            <a:pPr algn="l"/>
            <a:r>
              <a:rPr lang="en-US" sz="1200" i="0" dirty="0"/>
              <a:t>0.0                      0.2                       0.4                       0.6                       0.8                       1.0                       1.2 </a:t>
            </a:r>
          </a:p>
        </p:txBody>
      </p:sp>
    </p:spTree>
    <p:extLst>
      <p:ext uri="{BB962C8B-B14F-4D97-AF65-F5344CB8AC3E}">
        <p14:creationId xmlns:p14="http://schemas.microsoft.com/office/powerpoint/2010/main" val="70148677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direct lookahead/CFA</a:t>
            </a:r>
          </a:p>
        </p:txBody>
      </p:sp>
      <p:sp>
        <p:nvSpPr>
          <p:cNvPr id="3" name="Content Placeholder 2"/>
          <p:cNvSpPr>
            <a:spLocks noGrp="1"/>
          </p:cNvSpPr>
          <p:nvPr>
            <p:ph idx="1"/>
          </p:nvPr>
        </p:nvSpPr>
        <p:spPr/>
        <p:txBody>
          <a:bodyPr/>
          <a:lstStyle/>
          <a:p>
            <a:r>
              <a:rPr lang="en-US" dirty="0"/>
              <a:t>2-D contours for uncertain forecasts</a:t>
            </a:r>
          </a:p>
        </p:txBody>
      </p:sp>
      <p:pic>
        <p:nvPicPr>
          <p:cNvPr id="4" name="Picture 3"/>
          <p:cNvPicPr>
            <a:picLocks noChangeAspect="1"/>
          </p:cNvPicPr>
          <p:nvPr/>
        </p:nvPicPr>
        <p:blipFill>
          <a:blip r:embed="rId2"/>
          <a:stretch>
            <a:fillRect/>
          </a:stretch>
        </p:blipFill>
        <p:spPr>
          <a:xfrm>
            <a:off x="785192" y="1630952"/>
            <a:ext cx="7904646" cy="5227048"/>
          </a:xfrm>
          <a:prstGeom prst="rect">
            <a:avLst/>
          </a:prstGeom>
        </p:spPr>
      </p:pic>
      <p:pic>
        <p:nvPicPr>
          <p:cNvPr id="6" name="Picture 5">
            <a:extLst>
              <a:ext uri="{FF2B5EF4-FFF2-40B4-BE49-F238E27FC236}">
                <a16:creationId xmlns:a16="http://schemas.microsoft.com/office/drawing/2014/main" id="{C3AB0D6D-C50A-4AEC-8920-45AD19361BBD}"/>
              </a:ext>
            </a:extLst>
          </p:cNvPr>
          <p:cNvPicPr>
            <a:picLocks noChangeAspect="1"/>
          </p:cNvPicPr>
          <p:nvPr/>
        </p:nvPicPr>
        <p:blipFill>
          <a:blip r:embed="rId3"/>
          <a:stretch>
            <a:fillRect/>
          </a:stretch>
        </p:blipFill>
        <p:spPr>
          <a:xfrm>
            <a:off x="2517781" y="4065591"/>
            <a:ext cx="358762" cy="212717"/>
          </a:xfrm>
          <a:prstGeom prst="rect">
            <a:avLst/>
          </a:prstGeom>
        </p:spPr>
      </p:pic>
    </p:spTree>
    <p:extLst>
      <p:ext uri="{BB962C8B-B14F-4D97-AF65-F5344CB8AC3E}">
        <p14:creationId xmlns:p14="http://schemas.microsoft.com/office/powerpoint/2010/main" val="257248844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direct lookahead/CFA</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85800" y="1143000"/>
                <a:ext cx="8458200" cy="4953000"/>
              </a:xfrm>
            </p:spPr>
            <p:txBody>
              <a:bodyPr/>
              <a:lstStyle/>
              <a:p>
                <a:r>
                  <a:rPr lang="en-US" dirty="0"/>
                  <a:t>Simultaneous perturbation stochastic approximation</a:t>
                </a:r>
              </a:p>
              <a:p>
                <a:pPr lvl="1"/>
                <a:r>
                  <a:rPr lang="en-US" dirty="0"/>
                  <a:t>Let:</a:t>
                </a:r>
              </a:p>
              <a:p>
                <a:pPr lvl="2"/>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𝑛</m:t>
                        </m:r>
                      </m:sup>
                    </m:sSup>
                  </m:oMath>
                </a14:m>
                <a:r>
                  <a:rPr lang="en-US" sz="1800" b="0" i="1" dirty="0">
                    <a:latin typeface="Cambria Math" panose="02040503050406030204" pitchFamily="18" charset="0"/>
                  </a:rPr>
                  <a:t> </a:t>
                </a:r>
                <a:r>
                  <a:rPr lang="en-US" sz="1800" b="0" dirty="0">
                    <a:latin typeface="Cambria Math" panose="02040503050406030204" pitchFamily="18" charset="0"/>
                  </a:rPr>
                  <a:t>be a </a:t>
                </a:r>
                <a14:m>
                  <m:oMath xmlns:m="http://schemas.openxmlformats.org/officeDocument/2006/math">
                    <m:r>
                      <m:rPr>
                        <m:sty m:val="p"/>
                      </m:rPr>
                      <a:rPr lang="en-US" sz="1800" b="0" i="0" smtClean="0">
                        <a:latin typeface="Cambria Math" panose="02040503050406030204" pitchFamily="18" charset="0"/>
                      </a:rPr>
                      <m:t>p</m:t>
                    </m:r>
                    <m:r>
                      <a:rPr lang="en-US" sz="1800" b="0" i="1" smtClean="0">
                        <a:latin typeface="Cambria Math" panose="02040503050406030204" pitchFamily="18" charset="0"/>
                      </a:rPr>
                      <m:t>−</m:t>
                    </m:r>
                  </m:oMath>
                </a14:m>
                <a:r>
                  <a:rPr lang="en-US" sz="1800" b="0" i="1" dirty="0">
                    <a:latin typeface="Cambria Math" panose="02040503050406030204" pitchFamily="18" charset="0"/>
                  </a:rPr>
                  <a:t> </a:t>
                </a:r>
                <a:r>
                  <a:rPr lang="en-US" sz="1800" b="0" dirty="0">
                    <a:latin typeface="Cambria Math" panose="02040503050406030204" pitchFamily="18" charset="0"/>
                  </a:rPr>
                  <a:t>dimensional vector.</a:t>
                </a:r>
                <a:endParaRPr lang="en-US" sz="1800" b="0" i="1" dirty="0">
                  <a:latin typeface="Cambria Math" panose="02040503050406030204" pitchFamily="18" charset="0"/>
                </a:endParaRPr>
              </a:p>
              <a:p>
                <a:pPr lvl="2"/>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𝛿</m:t>
                        </m:r>
                      </m:e>
                      <m:sup>
                        <m:r>
                          <a:rPr lang="en-US" sz="1800" b="0" i="1" smtClean="0">
                            <a:latin typeface="Cambria Math" panose="02040503050406030204" pitchFamily="18" charset="0"/>
                          </a:rPr>
                          <m:t>𝑛</m:t>
                        </m:r>
                      </m:sup>
                    </m:sSup>
                  </m:oMath>
                </a14:m>
                <a:r>
                  <a:rPr lang="en-US" sz="1800" dirty="0"/>
                  <a:t> be a scalar perturbation</a:t>
                </a:r>
              </a:p>
              <a:p>
                <a:pPr lvl="2"/>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𝑍</m:t>
                        </m:r>
                      </m:e>
                      <m:sup>
                        <m:r>
                          <a:rPr lang="en-US" sz="1800" b="0" i="1" smtClean="0">
                            <a:latin typeface="Cambria Math" panose="02040503050406030204" pitchFamily="18" charset="0"/>
                          </a:rPr>
                          <m:t>𝑛</m:t>
                        </m:r>
                      </m:sup>
                    </m:sSup>
                  </m:oMath>
                </a14:m>
                <a:r>
                  <a:rPr lang="en-US" sz="1800" dirty="0"/>
                  <a:t> be a </a:t>
                </a:r>
                <a14:m>
                  <m:oMath xmlns:m="http://schemas.openxmlformats.org/officeDocument/2006/math">
                    <m:r>
                      <m:rPr>
                        <m:sty m:val="p"/>
                      </m:rPr>
                      <a:rPr lang="en-US" sz="1800" b="0" i="0" smtClean="0">
                        <a:latin typeface="Cambria Math" panose="02040503050406030204" pitchFamily="18" charset="0"/>
                      </a:rPr>
                      <m:t>p</m:t>
                    </m:r>
                    <m:r>
                      <a:rPr lang="en-US" sz="1800" b="0" i="1" smtClean="0">
                        <a:latin typeface="Cambria Math" panose="02040503050406030204" pitchFamily="18" charset="0"/>
                      </a:rPr>
                      <m:t>−</m:t>
                    </m:r>
                  </m:oMath>
                </a14:m>
                <a:r>
                  <a:rPr lang="en-US" sz="1800" dirty="0"/>
                  <a:t>dimensional vector, with each element drawn from a normal (0,1) distribution.</a:t>
                </a:r>
              </a:p>
              <a:p>
                <a:pPr lvl="1"/>
                <a:r>
                  <a:rPr lang="en-US" sz="2200" dirty="0"/>
                  <a:t>We can obtain a sampled estimate of the gradient </a:t>
                </a:r>
                <a14:m>
                  <m:oMath xmlns:m="http://schemas.openxmlformats.org/officeDocument/2006/math">
                    <m:sSub>
                      <m:sSubPr>
                        <m:ctrlPr>
                          <a:rPr lang="en-US" sz="2200" b="0" i="1" smtClean="0">
                            <a:latin typeface="Cambria Math" panose="02040503050406030204" pitchFamily="18" charset="0"/>
                            <a:ea typeface="Cambria Math" panose="02040503050406030204" pitchFamily="18" charset="0"/>
                          </a:rPr>
                        </m:ctrlPr>
                      </m:sSubPr>
                      <m:e>
                        <m:r>
                          <a:rPr lang="en-US" sz="2200" i="1" smtClean="0">
                            <a:latin typeface="Cambria Math" panose="02040503050406030204" pitchFamily="18" charset="0"/>
                            <a:ea typeface="Cambria Math" panose="02040503050406030204" pitchFamily="18" charset="0"/>
                          </a:rPr>
                          <m:t>𝛻</m:t>
                        </m:r>
                      </m:e>
                      <m:sub>
                        <m:r>
                          <a:rPr lang="en-US" sz="2200" b="0" i="1" smtClean="0">
                            <a:latin typeface="Cambria Math" panose="02040503050406030204" pitchFamily="18" charset="0"/>
                            <a:ea typeface="Cambria Math" panose="02040503050406030204" pitchFamily="18" charset="0"/>
                          </a:rPr>
                          <m:t>𝑥</m:t>
                        </m:r>
                      </m:sub>
                    </m:sSub>
                    <m:r>
                      <a:rPr lang="en-US" sz="2200" b="0" i="1" smtClean="0">
                        <a:latin typeface="Cambria Math" panose="02040503050406030204" pitchFamily="18" charset="0"/>
                        <a:ea typeface="Cambria Math" panose="02040503050406030204" pitchFamily="18" charset="0"/>
                      </a:rPr>
                      <m:t>𝐹</m:t>
                    </m:r>
                    <m:r>
                      <a:rPr lang="en-US" sz="2200" b="0" i="1" smtClean="0">
                        <a:latin typeface="Cambria Math" panose="02040503050406030204" pitchFamily="18" charset="0"/>
                        <a:ea typeface="Cambria Math" panose="02040503050406030204" pitchFamily="18" charset="0"/>
                      </a:rPr>
                      <m:t>(</m:t>
                    </m:r>
                    <m:sSup>
                      <m:sSupPr>
                        <m:ctrlPr>
                          <a:rPr lang="en-US" sz="2200" b="0" i="1" smtClean="0">
                            <a:latin typeface="Cambria Math" panose="02040503050406030204" pitchFamily="18" charset="0"/>
                            <a:ea typeface="Cambria Math" panose="02040503050406030204" pitchFamily="18" charset="0"/>
                          </a:rPr>
                        </m:ctrlPr>
                      </m:sSupPr>
                      <m:e>
                        <m:r>
                          <a:rPr lang="en-US" sz="2200" b="0" i="1" smtClean="0">
                            <a:latin typeface="Cambria Math" panose="02040503050406030204" pitchFamily="18" charset="0"/>
                            <a:ea typeface="Cambria Math" panose="02040503050406030204" pitchFamily="18" charset="0"/>
                          </a:rPr>
                          <m:t>𝑥</m:t>
                        </m:r>
                      </m:e>
                      <m:sup>
                        <m:r>
                          <a:rPr lang="en-US" sz="2200" b="0" i="1" smtClean="0">
                            <a:latin typeface="Cambria Math" panose="02040503050406030204" pitchFamily="18" charset="0"/>
                            <a:ea typeface="Cambria Math" panose="02040503050406030204" pitchFamily="18" charset="0"/>
                          </a:rPr>
                          <m:t>𝑛</m:t>
                        </m:r>
                      </m:sup>
                    </m:sSup>
                    <m:r>
                      <a:rPr lang="en-US" sz="2200" b="0" i="1" smtClean="0">
                        <a:latin typeface="Cambria Math" panose="02040503050406030204" pitchFamily="18" charset="0"/>
                        <a:ea typeface="Cambria Math" panose="02040503050406030204" pitchFamily="18" charset="0"/>
                      </a:rPr>
                      <m:t>,</m:t>
                    </m:r>
                    <m:sSup>
                      <m:sSupPr>
                        <m:ctrlPr>
                          <a:rPr lang="en-US" sz="2200" b="0" i="1" smtClean="0">
                            <a:latin typeface="Cambria Math" panose="02040503050406030204" pitchFamily="18" charset="0"/>
                            <a:ea typeface="Cambria Math" panose="02040503050406030204" pitchFamily="18" charset="0"/>
                          </a:rPr>
                        </m:ctrlPr>
                      </m:sSupPr>
                      <m:e>
                        <m:r>
                          <a:rPr lang="en-US" sz="2200" b="0" i="1" smtClean="0">
                            <a:latin typeface="Cambria Math" panose="02040503050406030204" pitchFamily="18" charset="0"/>
                            <a:ea typeface="Cambria Math" panose="02040503050406030204" pitchFamily="18" charset="0"/>
                          </a:rPr>
                          <m:t>𝑊</m:t>
                        </m:r>
                      </m:e>
                      <m:sup>
                        <m:r>
                          <a:rPr lang="en-US" sz="2200" b="0" i="1" smtClean="0">
                            <a:latin typeface="Cambria Math" panose="02040503050406030204" pitchFamily="18" charset="0"/>
                            <a:ea typeface="Cambria Math" panose="02040503050406030204" pitchFamily="18" charset="0"/>
                          </a:rPr>
                          <m:t>𝑛</m:t>
                        </m:r>
                        <m:r>
                          <a:rPr lang="en-US" sz="2200" b="0" i="1" smtClean="0">
                            <a:latin typeface="Cambria Math" panose="02040503050406030204" pitchFamily="18" charset="0"/>
                            <a:ea typeface="Cambria Math" panose="02040503050406030204" pitchFamily="18" charset="0"/>
                          </a:rPr>
                          <m:t>+1</m:t>
                        </m:r>
                      </m:sup>
                    </m:sSup>
                    <m:r>
                      <a:rPr lang="en-US" sz="2200" b="0" i="1" smtClean="0">
                        <a:latin typeface="Cambria Math" panose="02040503050406030204" pitchFamily="18" charset="0"/>
                        <a:ea typeface="Cambria Math" panose="02040503050406030204" pitchFamily="18" charset="0"/>
                      </a:rPr>
                      <m:t>)</m:t>
                    </m:r>
                  </m:oMath>
                </a14:m>
                <a:r>
                  <a:rPr lang="en-US" sz="2200" dirty="0"/>
                  <a:t> using two function evaluations: </a:t>
                </a:r>
                <a14:m>
                  <m:oMath xmlns:m="http://schemas.openxmlformats.org/officeDocument/2006/math">
                    <m:r>
                      <a:rPr lang="en-US" sz="2200" b="0" i="1" smtClean="0">
                        <a:latin typeface="Cambria Math" panose="02040503050406030204" pitchFamily="18" charset="0"/>
                      </a:rPr>
                      <m:t>𝐹</m:t>
                    </m:r>
                    <m:d>
                      <m:dPr>
                        <m:ctrlPr>
                          <a:rPr lang="en-US" sz="2200" b="0" i="1" smtClean="0">
                            <a:latin typeface="Cambria Math" panose="02040503050406030204" pitchFamily="18" charset="0"/>
                          </a:rPr>
                        </m:ctrlPr>
                      </m:dPr>
                      <m:e>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𝑛</m:t>
                            </m:r>
                          </m:sup>
                        </m:sSup>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𝛿</m:t>
                            </m:r>
                          </m:e>
                          <m:sup>
                            <m:r>
                              <a:rPr lang="en-US" sz="2200" b="0" i="1" smtClean="0">
                                <a:latin typeface="Cambria Math" panose="02040503050406030204" pitchFamily="18" charset="0"/>
                              </a:rPr>
                              <m:t>𝑛</m:t>
                            </m:r>
                          </m:sup>
                        </m:sSup>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𝑍</m:t>
                            </m:r>
                          </m:e>
                          <m:sup>
                            <m:r>
                              <a:rPr lang="en-US" sz="2200" b="0" i="1" smtClean="0">
                                <a:latin typeface="Cambria Math" panose="02040503050406030204" pitchFamily="18" charset="0"/>
                              </a:rPr>
                              <m:t>𝑛</m:t>
                            </m:r>
                          </m:sup>
                        </m:sSup>
                      </m:e>
                    </m:d>
                  </m:oMath>
                </a14:m>
                <a:r>
                  <a:rPr lang="en-US" sz="2200" dirty="0"/>
                  <a:t> and </a:t>
                </a:r>
                <a14:m>
                  <m:oMath xmlns:m="http://schemas.openxmlformats.org/officeDocument/2006/math">
                    <m:r>
                      <a:rPr lang="en-US" sz="2200" i="1">
                        <a:latin typeface="Cambria Math" panose="02040503050406030204" pitchFamily="18" charset="0"/>
                      </a:rPr>
                      <m:t>𝐹</m:t>
                    </m:r>
                    <m:d>
                      <m:dPr>
                        <m:ctrlPr>
                          <a:rPr lang="en-US" sz="2200" i="1">
                            <a:latin typeface="Cambria Math" panose="02040503050406030204" pitchFamily="18" charset="0"/>
                          </a:rPr>
                        </m:ctrlPr>
                      </m:dPr>
                      <m:e>
                        <m:sSup>
                          <m:sSupPr>
                            <m:ctrlPr>
                              <a:rPr lang="en-US" sz="2200" i="1">
                                <a:latin typeface="Cambria Math" panose="02040503050406030204" pitchFamily="18" charset="0"/>
                              </a:rPr>
                            </m:ctrlPr>
                          </m:sSupPr>
                          <m:e>
                            <m:r>
                              <a:rPr lang="en-US" sz="2200" i="1">
                                <a:latin typeface="Cambria Math" panose="02040503050406030204" pitchFamily="18" charset="0"/>
                              </a:rPr>
                              <m:t>𝑥</m:t>
                            </m:r>
                          </m:e>
                          <m:sup>
                            <m:r>
                              <a:rPr lang="en-US" sz="2200" i="1">
                                <a:latin typeface="Cambria Math" panose="02040503050406030204" pitchFamily="18" charset="0"/>
                              </a:rPr>
                              <m:t>𝑛</m:t>
                            </m:r>
                          </m:sup>
                        </m:sSup>
                        <m:r>
                          <a:rPr lang="en-US" sz="2200" b="0" i="1" smtClean="0">
                            <a:latin typeface="Cambria Math" panose="02040503050406030204" pitchFamily="18" charset="0"/>
                          </a:rPr>
                          <m:t>−</m:t>
                        </m:r>
                        <m:sSup>
                          <m:sSupPr>
                            <m:ctrlPr>
                              <a:rPr lang="en-US" sz="2200" i="1">
                                <a:latin typeface="Cambria Math" panose="02040503050406030204" pitchFamily="18" charset="0"/>
                              </a:rPr>
                            </m:ctrlPr>
                          </m:sSupPr>
                          <m:e>
                            <m:r>
                              <a:rPr lang="en-US" sz="2200" i="1">
                                <a:latin typeface="Cambria Math" panose="02040503050406030204" pitchFamily="18" charset="0"/>
                              </a:rPr>
                              <m:t>𝛿</m:t>
                            </m:r>
                          </m:e>
                          <m:sup>
                            <m:r>
                              <a:rPr lang="en-US" sz="2200" i="1">
                                <a:latin typeface="Cambria Math" panose="02040503050406030204" pitchFamily="18" charset="0"/>
                              </a:rPr>
                              <m:t>𝑛</m:t>
                            </m:r>
                          </m:sup>
                        </m:sSup>
                        <m:sSup>
                          <m:sSupPr>
                            <m:ctrlPr>
                              <a:rPr lang="en-US" sz="2200" i="1">
                                <a:latin typeface="Cambria Math" panose="02040503050406030204" pitchFamily="18" charset="0"/>
                              </a:rPr>
                            </m:ctrlPr>
                          </m:sSupPr>
                          <m:e>
                            <m:r>
                              <a:rPr lang="en-US" sz="2200" i="1">
                                <a:latin typeface="Cambria Math" panose="02040503050406030204" pitchFamily="18" charset="0"/>
                              </a:rPr>
                              <m:t>𝑍</m:t>
                            </m:r>
                          </m:e>
                          <m:sup>
                            <m:r>
                              <a:rPr lang="en-US" sz="2200" i="1">
                                <a:latin typeface="Cambria Math" panose="02040503050406030204" pitchFamily="18" charset="0"/>
                              </a:rPr>
                              <m:t>𝑛</m:t>
                            </m:r>
                          </m:sup>
                        </m:sSup>
                      </m:e>
                    </m:d>
                  </m:oMath>
                </a14:m>
                <a:endParaRPr lang="en-US" sz="2200"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85800" y="1143000"/>
                <a:ext cx="8458200" cy="4953000"/>
              </a:xfrm>
              <a:blipFill>
                <a:blip r:embed="rId6"/>
                <a:stretch>
                  <a:fillRect t="-1355" r="-1081"/>
                </a:stretch>
              </a:blipFill>
            </p:spPr>
            <p:txBody>
              <a:bodyPr/>
              <a:lstStyle/>
              <a:p>
                <a:r>
                  <a:rPr lang="en-US">
                    <a:noFill/>
                  </a:rPr>
                  <a:t> </a:t>
                </a:r>
              </a:p>
            </p:txBody>
          </p:sp>
        </mc:Fallback>
      </mc:AlternateContent>
      <p:graphicFrame>
        <p:nvGraphicFramePr>
          <p:cNvPr id="5" name="Object 4"/>
          <p:cNvGraphicFramePr>
            <a:graphicFrameLocks noChangeAspect="1"/>
          </p:cNvGraphicFramePr>
          <p:nvPr>
            <p:extLst/>
          </p:nvPr>
        </p:nvGraphicFramePr>
        <p:xfrm>
          <a:off x="1944688" y="3954463"/>
          <a:ext cx="5273675" cy="2890837"/>
        </p:xfrm>
        <a:graphic>
          <a:graphicData uri="http://schemas.openxmlformats.org/presentationml/2006/ole">
            <mc:AlternateContent xmlns:mc="http://schemas.openxmlformats.org/markup-compatibility/2006">
              <mc:Choice xmlns:v="urn:schemas-microsoft-com:vml" Requires="v">
                <p:oleObj spid="_x0000_s2437222" name="Equation" r:id="rId7" imgW="3009600" imgH="1650960" progId="Equation.DSMT4">
                  <p:embed/>
                </p:oleObj>
              </mc:Choice>
              <mc:Fallback>
                <p:oleObj name="Equation" r:id="rId7" imgW="3009600" imgH="1650960" progId="Equation.DSMT4">
                  <p:embed/>
                  <p:pic>
                    <p:nvPicPr>
                      <p:cNvPr id="5" name="Object 4"/>
                      <p:cNvPicPr/>
                      <p:nvPr/>
                    </p:nvPicPr>
                    <p:blipFill>
                      <a:blip r:embed="rId8"/>
                      <a:stretch>
                        <a:fillRect/>
                      </a:stretch>
                    </p:blipFill>
                    <p:spPr>
                      <a:xfrm>
                        <a:off x="1944688" y="3954463"/>
                        <a:ext cx="5273675" cy="2890837"/>
                      </a:xfrm>
                      <a:prstGeom prst="rect">
                        <a:avLst/>
                      </a:prstGeom>
                    </p:spPr>
                  </p:pic>
                </p:oleObj>
              </mc:Fallback>
            </mc:AlternateContent>
          </a:graphicData>
        </a:graphic>
      </p:graphicFrame>
    </p:spTree>
    <p:extLst>
      <p:ext uri="{BB962C8B-B14F-4D97-AF65-F5344CB8AC3E}">
        <p14:creationId xmlns:p14="http://schemas.microsoft.com/office/powerpoint/2010/main" val="1968299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0" y="990600"/>
            <a:ext cx="9144000" cy="5867400"/>
          </a:xfrm>
          <a:prstGeom prst="rect">
            <a:avLst/>
          </a:prstGeom>
          <a:gradFill rotWithShape="0">
            <a:gsLst>
              <a:gs pos="0">
                <a:srgbClr val="000000"/>
              </a:gs>
              <a:gs pos="100000">
                <a:srgbClr val="EF9100"/>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sz="1600" i="0">
              <a:solidFill>
                <a:schemeClr val="bg1"/>
              </a:solidFill>
            </a:endParaRPr>
          </a:p>
        </p:txBody>
      </p:sp>
      <p:sp>
        <p:nvSpPr>
          <p:cNvPr id="31747" name="Rectangle 2"/>
          <p:cNvSpPr>
            <a:spLocks noChangeArrowheads="1"/>
          </p:cNvSpPr>
          <p:nvPr/>
        </p:nvSpPr>
        <p:spPr bwMode="auto">
          <a:xfrm>
            <a:off x="0" y="0"/>
            <a:ext cx="9144000" cy="990600"/>
          </a:xfrm>
          <a:prstGeom prst="rect">
            <a:avLst/>
          </a:prstGeom>
          <a:gradFill rotWithShape="0">
            <a:gsLst>
              <a:gs pos="0">
                <a:srgbClr val="000000"/>
              </a:gs>
              <a:gs pos="100000">
                <a:srgbClr val="EF910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48" name="Rectangle 4"/>
          <p:cNvSpPr>
            <a:spLocks noGrp="1" noChangeArrowheads="1"/>
          </p:cNvSpPr>
          <p:nvPr>
            <p:ph type="title"/>
          </p:nvPr>
        </p:nvSpPr>
        <p:spPr/>
        <p:txBody>
          <a:bodyPr/>
          <a:lstStyle/>
          <a:p>
            <a:r>
              <a:rPr lang="en-US" sz="3200">
                <a:solidFill>
                  <a:schemeClr val="bg1"/>
                </a:solidFill>
              </a:rPr>
              <a:t>Outline</a:t>
            </a:r>
          </a:p>
        </p:txBody>
      </p:sp>
      <p:sp>
        <p:nvSpPr>
          <p:cNvPr id="31749" name="Rectangle 5"/>
          <p:cNvSpPr>
            <a:spLocks noGrp="1" noChangeArrowheads="1"/>
          </p:cNvSpPr>
          <p:nvPr>
            <p:ph type="body" idx="1"/>
          </p:nvPr>
        </p:nvSpPr>
        <p:spPr/>
        <p:txBody>
          <a:bodyPr/>
          <a:lstStyle/>
          <a:p>
            <a:r>
              <a:rPr lang="en-US" dirty="0">
                <a:solidFill>
                  <a:schemeClr val="bg1"/>
                </a:solidFill>
              </a:rPr>
              <a:t>Elements of a dynamic model</a:t>
            </a:r>
          </a:p>
          <a:p>
            <a:r>
              <a:rPr lang="en-US" dirty="0">
                <a:solidFill>
                  <a:schemeClr val="bg1">
                    <a:lumMod val="65000"/>
                  </a:schemeClr>
                </a:solidFill>
              </a:rPr>
              <a:t>An energy storage illustration</a:t>
            </a:r>
          </a:p>
          <a:p>
            <a:r>
              <a:rPr lang="en-US" dirty="0">
                <a:solidFill>
                  <a:schemeClr val="bg1">
                    <a:lumMod val="65000"/>
                  </a:schemeClr>
                </a:solidFill>
              </a:rPr>
              <a:t>Designing policies</a:t>
            </a:r>
          </a:p>
          <a:p>
            <a:r>
              <a:rPr lang="en-US" dirty="0">
                <a:solidFill>
                  <a:schemeClr val="bg1">
                    <a:lumMod val="65000"/>
                  </a:schemeClr>
                </a:solidFill>
              </a:rPr>
              <a:t>Some observations</a:t>
            </a:r>
          </a:p>
          <a:p>
            <a:r>
              <a:rPr lang="en-US" dirty="0">
                <a:solidFill>
                  <a:schemeClr val="bg1">
                    <a:lumMod val="65000"/>
                  </a:schemeClr>
                </a:solidFill>
              </a:rPr>
              <a:t>Policies for pure learning problems</a:t>
            </a:r>
          </a:p>
          <a:p>
            <a:r>
              <a:rPr lang="en-US" dirty="0">
                <a:solidFill>
                  <a:schemeClr val="bg1">
                    <a:lumMod val="65000"/>
                  </a:schemeClr>
                </a:solidFill>
              </a:rPr>
              <a:t>Policies for state-dependent problems</a:t>
            </a:r>
          </a:p>
          <a:p>
            <a:r>
              <a:rPr lang="en-US" dirty="0">
                <a:solidFill>
                  <a:schemeClr val="bg1">
                    <a:lumMod val="65000"/>
                  </a:schemeClr>
                </a:solidFill>
              </a:rPr>
              <a:t>Pulling it all together</a:t>
            </a:r>
          </a:p>
          <a:p>
            <a:pPr marL="0" indent="0">
              <a:buSzPct val="80000"/>
              <a:buNone/>
            </a:pPr>
            <a:endParaRPr lang="en-US" dirty="0">
              <a:solidFill>
                <a:schemeClr val="bg2">
                  <a:lumMod val="60000"/>
                  <a:lumOff val="40000"/>
                </a:schemeClr>
              </a:solidFill>
            </a:endParaRPr>
          </a:p>
          <a:p>
            <a:pPr>
              <a:buSzPct val="80000"/>
            </a:pPr>
            <a:endParaRPr lang="en-US" dirty="0">
              <a:solidFill>
                <a:schemeClr val="bg2">
                  <a:lumMod val="60000"/>
                  <a:lumOff val="40000"/>
                </a:schemeClr>
              </a:solidFill>
            </a:endParaRPr>
          </a:p>
        </p:txBody>
      </p:sp>
    </p:spTree>
    <p:extLst>
      <p:ext uri="{BB962C8B-B14F-4D97-AF65-F5344CB8AC3E}">
        <p14:creationId xmlns:p14="http://schemas.microsoft.com/office/powerpoint/2010/main" val="47452955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D97A3-1C72-467E-A9DD-7A39B9714776}"/>
              </a:ext>
            </a:extLst>
          </p:cNvPr>
          <p:cNvSpPr>
            <a:spLocks noGrp="1"/>
          </p:cNvSpPr>
          <p:nvPr>
            <p:ph type="title"/>
          </p:nvPr>
        </p:nvSpPr>
        <p:spPr/>
        <p:txBody>
          <a:bodyPr/>
          <a:lstStyle/>
          <a:p>
            <a:r>
              <a:rPr lang="en-US" dirty="0"/>
              <a:t>Hybrid direct lookahead/CFA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06C389B-4F0F-4648-A2B2-691A49FDB633}"/>
                  </a:ext>
                </a:extLst>
              </p:cNvPr>
              <p:cNvSpPr>
                <a:spLocks noGrp="1"/>
              </p:cNvSpPr>
              <p:nvPr>
                <p:ph idx="1"/>
              </p:nvPr>
            </p:nvSpPr>
            <p:spPr/>
            <p:txBody>
              <a:bodyPr/>
              <a:lstStyle/>
              <a:p>
                <a:r>
                  <a:rPr lang="en-US" dirty="0"/>
                  <a:t>Algorithmic issues:</a:t>
                </a:r>
              </a:p>
              <a:p>
                <a:pPr lvl="1"/>
                <a:r>
                  <a:rPr lang="en-US" dirty="0" err="1"/>
                  <a:t>Stepsize</a:t>
                </a:r>
                <a:r>
                  <a:rPr lang="en-US" dirty="0"/>
                  <a:t> rules</a:t>
                </a:r>
              </a:p>
              <a:p>
                <a:pPr lvl="2"/>
                <a:r>
                  <a:rPr lang="en-US" dirty="0"/>
                  <a:t>We use a standard gradient-based method:</a:t>
                </a:r>
              </a:p>
              <a:p>
                <a:pPr lvl="2"/>
                <a:endParaRPr lang="en-US" dirty="0"/>
              </a:p>
              <a:p>
                <a:pPr marL="914400" lvl="2" indent="0">
                  <a:buNone/>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𝑛</m:t>
                              </m:r>
                              <m:r>
                                <a:rPr lang="en-US" i="1">
                                  <a:latin typeface="Cambria Math" panose="02040503050406030204" pitchFamily="18" charset="0"/>
                                </a:rPr>
                                <m:t>+1</m:t>
                              </m:r>
                            </m:sup>
                          </m:sSup>
                          <m:r>
                            <a:rPr lang="en-US" i="1">
                              <a:latin typeface="Cambria Math" panose="02040503050406030204" pitchFamily="18" charset="0"/>
                            </a:rPr>
                            <m:t>=</m:t>
                          </m:r>
                          <m:r>
                            <a:rPr lang="en-US" i="1">
                              <a:latin typeface="Cambria Math" panose="02040503050406030204" pitchFamily="18" charset="0"/>
                            </a:rPr>
                            <m:t>𝑥</m:t>
                          </m:r>
                        </m:e>
                        <m:sup>
                          <m:r>
                            <a:rPr lang="en-US" i="1">
                              <a:latin typeface="Cambria Math" panose="02040503050406030204" pitchFamily="18" charset="0"/>
                            </a:rPr>
                            <m:t>𝑛</m:t>
                          </m:r>
                        </m:sup>
                      </m:sSup>
                      <m:r>
                        <a:rPr lang="en-US" i="1">
                          <a:latin typeface="Cambria Math" panose="02040503050406030204" pitchFamily="18" charset="0"/>
                        </a:rPr>
                        <m:t>+</m:t>
                      </m:r>
                      <m:r>
                        <a:rPr lang="en-US" i="1">
                          <a:latin typeface="Cambria Math" panose="02040503050406030204" pitchFamily="18" charset="0"/>
                        </a:rPr>
                        <m:t>𝛼</m:t>
                      </m:r>
                      <m:sSub>
                        <m:sSubPr>
                          <m:ctrlPr>
                            <a:rPr lang="en-US" i="1">
                              <a:latin typeface="Cambria Math" panose="02040503050406030204" pitchFamily="18" charset="0"/>
                            </a:rPr>
                          </m:ctrlPr>
                        </m:sSubPr>
                        <m:e>
                          <m:r>
                            <a:rPr lang="en-US">
                              <a:latin typeface="Cambria Math" panose="02040503050406030204" pitchFamily="18" charset="0"/>
                            </a:rPr>
                            <m:t>𝛻</m:t>
                          </m:r>
                        </m:e>
                        <m:sub>
                          <m:r>
                            <a:rPr lang="en-US" i="1">
                              <a:latin typeface="Cambria Math" panose="02040503050406030204" pitchFamily="18" charset="0"/>
                            </a:rPr>
                            <m:t>𝑥</m:t>
                          </m:r>
                        </m:sub>
                      </m:sSub>
                      <m:r>
                        <a:rPr lang="en-US" i="1">
                          <a:latin typeface="Cambria Math" panose="02040503050406030204" pitchFamily="18" charset="0"/>
                        </a:rPr>
                        <m:t>𝐹</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𝑛</m:t>
                              </m:r>
                            </m:sup>
                          </m:sSup>
                          <m:sSup>
                            <m:sSupPr>
                              <m:ctrlPr>
                                <a:rPr lang="en-US" i="1">
                                  <a:latin typeface="Cambria Math" panose="02040503050406030204" pitchFamily="18" charset="0"/>
                                </a:rPr>
                              </m:ctrlPr>
                            </m:sSupPr>
                            <m:e>
                              <m:r>
                                <a:rPr lang="en-US" i="1">
                                  <a:latin typeface="Cambria Math" panose="02040503050406030204" pitchFamily="18" charset="0"/>
                                </a:rPr>
                                <m:t>,</m:t>
                              </m:r>
                              <m:r>
                                <a:rPr lang="en-US" i="1">
                                  <a:latin typeface="Cambria Math" panose="02040503050406030204" pitchFamily="18" charset="0"/>
                                </a:rPr>
                                <m:t>𝑊</m:t>
                              </m:r>
                            </m:e>
                            <m:sup>
                              <m:r>
                                <a:rPr lang="en-US" i="1">
                                  <a:latin typeface="Cambria Math" panose="02040503050406030204" pitchFamily="18" charset="0"/>
                                </a:rPr>
                                <m:t>𝑛</m:t>
                              </m:r>
                              <m:r>
                                <a:rPr lang="en-US" i="1">
                                  <a:latin typeface="Cambria Math" panose="02040503050406030204" pitchFamily="18" charset="0"/>
                                </a:rPr>
                                <m:t>+1</m:t>
                              </m:r>
                            </m:sup>
                          </m:sSup>
                        </m:e>
                      </m:d>
                    </m:oMath>
                  </m:oMathPara>
                </a14:m>
                <a:endParaRPr lang="en-US" dirty="0"/>
              </a:p>
              <a:p>
                <a:pPr lvl="2"/>
                <a:endParaRPr lang="en-US" dirty="0"/>
              </a:p>
              <a:p>
                <a:pPr lvl="2"/>
                <a:r>
                  <a:rPr lang="en-US" dirty="0"/>
                  <a:t>We face the usual challenge of choosing </a:t>
                </a:r>
                <a:r>
                  <a:rPr lang="en-US" dirty="0" err="1"/>
                  <a:t>stepsize</a:t>
                </a:r>
                <a:r>
                  <a:rPr lang="en-US" dirty="0"/>
                  <a:t> rules (we used </a:t>
                </a:r>
                <a:r>
                  <a:rPr lang="en-US" dirty="0" err="1"/>
                  <a:t>RMSProp</a:t>
                </a:r>
                <a:r>
                  <a:rPr lang="en-US" dirty="0"/>
                  <a:t>), and tuning the parameter(s) in the </a:t>
                </a:r>
                <a:r>
                  <a:rPr lang="en-US" dirty="0" err="1"/>
                  <a:t>stepsize</a:t>
                </a:r>
                <a:r>
                  <a:rPr lang="en-US" dirty="0"/>
                  <a:t> rule (this is an optimization problem within the optimization problem).</a:t>
                </a:r>
              </a:p>
              <a:p>
                <a:pPr lvl="1"/>
                <a:r>
                  <a:rPr lang="en-US" dirty="0"/>
                  <a:t>We use “mini-batches” to reduce the noise when evaluating the function in SPSA.</a:t>
                </a:r>
              </a:p>
              <a:p>
                <a:pPr lvl="1"/>
                <a:r>
                  <a:rPr lang="en-US" dirty="0"/>
                  <a:t>We also used gradient smoothing:</a:t>
                </a:r>
              </a:p>
              <a:p>
                <a:pPr marL="914400" lvl="2" indent="0">
                  <a:buNone/>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𝑔</m:t>
                              </m:r>
                            </m:e>
                          </m:acc>
                        </m:e>
                        <m:sup>
                          <m:r>
                            <a:rPr lang="en-US" b="0" i="1" smtClean="0">
                              <a:latin typeface="Cambria Math" panose="02040503050406030204" pitchFamily="18" charset="0"/>
                            </a:rPr>
                            <m:t>𝑛</m:t>
                          </m:r>
                          <m:r>
                            <a:rPr lang="en-US" b="0" i="1" smtClean="0">
                              <a:latin typeface="Cambria Math" panose="02040503050406030204" pitchFamily="18" charset="0"/>
                            </a:rPr>
                            <m:t>+1</m:t>
                          </m:r>
                        </m:sup>
                      </m:sSup>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𝜂</m:t>
                          </m:r>
                        </m:e>
                      </m:d>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𝑔</m:t>
                              </m:r>
                            </m:e>
                          </m:acc>
                        </m:e>
                        <m:sup>
                          <m:r>
                            <a:rPr lang="en-US" i="1">
                              <a:latin typeface="Cambria Math" panose="02040503050406030204" pitchFamily="18" charset="0"/>
                            </a:rPr>
                            <m:t>𝑛</m:t>
                          </m:r>
                        </m:sup>
                      </m:sSup>
                      <m:r>
                        <a:rPr lang="en-US" b="0" i="1" smtClean="0">
                          <a:latin typeface="Cambria Math" panose="02040503050406030204" pitchFamily="18" charset="0"/>
                        </a:rPr>
                        <m:t>+</m:t>
                      </m:r>
                      <m:r>
                        <a:rPr lang="en-US" b="0" i="1" smtClean="0">
                          <a:latin typeface="Cambria Math" panose="02040503050406030204" pitchFamily="18" charset="0"/>
                        </a:rPr>
                        <m:t>𝜂</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m:t>
                          </m:r>
                        </m:e>
                        <m:sub>
                          <m:r>
                            <a:rPr lang="en-US" b="0" i="1" smtClean="0">
                              <a:latin typeface="Cambria Math" panose="02040503050406030204" pitchFamily="18" charset="0"/>
                            </a:rPr>
                            <m:t>𝑥</m:t>
                          </m:r>
                        </m:sub>
                      </m:sSub>
                      <m:r>
                        <a:rPr lang="en-US" b="0" i="1" smtClean="0">
                          <a:latin typeface="Cambria Math" panose="02040503050406030204" pitchFamily="18" charset="0"/>
                        </a:rPr>
                        <m:t>𝐹</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𝑛</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𝑛</m:t>
                          </m:r>
                          <m:r>
                            <a:rPr lang="en-US" b="0" i="1" smtClean="0">
                              <a:latin typeface="Cambria Math" panose="02040503050406030204" pitchFamily="18" charset="0"/>
                            </a:rPr>
                            <m:t>+1</m:t>
                          </m:r>
                        </m:sup>
                      </m:sSup>
                      <m:r>
                        <a:rPr lang="en-US" b="0" i="1" smtClean="0">
                          <a:latin typeface="Cambria Math" panose="02040503050406030204" pitchFamily="18" charset="0"/>
                        </a:rPr>
                        <m:t>)</m:t>
                      </m:r>
                    </m:oMath>
                  </m:oMathPara>
                </a14:m>
                <a:endParaRPr lang="en-US" dirty="0"/>
              </a:p>
              <a:p>
                <a:pPr marL="914400" lvl="2" indent="0">
                  <a:buNone/>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𝑛</m:t>
                              </m:r>
                              <m:r>
                                <a:rPr lang="en-US" i="1">
                                  <a:latin typeface="Cambria Math" panose="02040503050406030204" pitchFamily="18" charset="0"/>
                                </a:rPr>
                                <m:t>+1</m:t>
                              </m:r>
                            </m:sup>
                          </m:sSup>
                          <m:r>
                            <a:rPr lang="en-US" i="1">
                              <a:latin typeface="Cambria Math" panose="02040503050406030204" pitchFamily="18" charset="0"/>
                            </a:rPr>
                            <m:t>=</m:t>
                          </m:r>
                          <m:r>
                            <a:rPr lang="en-US" i="1">
                              <a:latin typeface="Cambria Math" panose="02040503050406030204" pitchFamily="18" charset="0"/>
                            </a:rPr>
                            <m:t>𝑥</m:t>
                          </m:r>
                        </m:e>
                        <m:sup>
                          <m:r>
                            <a:rPr lang="en-US" i="1">
                              <a:latin typeface="Cambria Math" panose="02040503050406030204" pitchFamily="18" charset="0"/>
                            </a:rPr>
                            <m:t>𝑛</m:t>
                          </m:r>
                        </m:sup>
                      </m:sSup>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i="1">
                              <a:latin typeface="Cambria Math" panose="02040503050406030204" pitchFamily="18" charset="0"/>
                            </a:rPr>
                            <m:t>𝛼</m:t>
                          </m:r>
                        </m:e>
                        <m:sub>
                          <m:r>
                            <a:rPr lang="en-US" b="0" i="1" smtClean="0">
                              <a:latin typeface="Cambria Math" panose="02040503050406030204" pitchFamily="18" charset="0"/>
                            </a:rPr>
                            <m:t>𝑛</m:t>
                          </m:r>
                        </m:sub>
                      </m:sSub>
                      <m:sSup>
                        <m:sSupPr>
                          <m:ctrlPr>
                            <a:rPr lang="en-US" b="0" i="1" smtClean="0">
                              <a:latin typeface="Cambria Math" panose="02040503050406030204" pitchFamily="18" charset="0"/>
                            </a:rPr>
                          </m:ctrlPr>
                        </m:sSup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𝑔</m:t>
                              </m:r>
                            </m:e>
                          </m:acc>
                        </m:e>
                        <m:sup>
                          <m:r>
                            <a:rPr lang="en-US" b="0" i="1" smtClean="0">
                              <a:latin typeface="Cambria Math" panose="02040503050406030204" pitchFamily="18" charset="0"/>
                            </a:rPr>
                            <m:t>𝑛</m:t>
                          </m:r>
                        </m:sup>
                      </m:sSup>
                    </m:oMath>
                  </m:oMathPara>
                </a14:m>
                <a:endParaRPr lang="en-US" dirty="0"/>
              </a:p>
            </p:txBody>
          </p:sp>
        </mc:Choice>
        <mc:Fallback xmlns="">
          <p:sp>
            <p:nvSpPr>
              <p:cNvPr id="3" name="Content Placeholder 2">
                <a:extLst>
                  <a:ext uri="{FF2B5EF4-FFF2-40B4-BE49-F238E27FC236}">
                    <a16:creationId xmlns:a16="http://schemas.microsoft.com/office/drawing/2014/main" id="{806C389B-4F0F-4648-A2B2-691A49FDB633}"/>
                  </a:ext>
                </a:extLst>
              </p:cNvPr>
              <p:cNvSpPr>
                <a:spLocks noGrp="1" noRot="1" noChangeAspect="1" noMove="1" noResize="1" noEditPoints="1" noAdjustHandles="1" noChangeArrowheads="1" noChangeShapeType="1" noTextEdit="1"/>
              </p:cNvSpPr>
              <p:nvPr>
                <p:ph idx="1"/>
              </p:nvPr>
            </p:nvSpPr>
            <p:spPr>
              <a:blipFill>
                <a:blip r:embed="rId2"/>
                <a:stretch>
                  <a:fillRect t="-1355" b="-7635"/>
                </a:stretch>
              </a:blipFill>
            </p:spPr>
            <p:txBody>
              <a:bodyPr/>
              <a:lstStyle/>
              <a:p>
                <a:r>
                  <a:rPr lang="en-US">
                    <a:noFill/>
                  </a:rPr>
                  <a:t> </a:t>
                </a:r>
              </a:p>
            </p:txBody>
          </p:sp>
        </mc:Fallback>
      </mc:AlternateContent>
    </p:spTree>
    <p:extLst>
      <p:ext uri="{BB962C8B-B14F-4D97-AF65-F5344CB8AC3E}">
        <p14:creationId xmlns:p14="http://schemas.microsoft.com/office/powerpoint/2010/main" val="237520078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direct lookahead/CFA</a:t>
            </a:r>
          </a:p>
        </p:txBody>
      </p:sp>
      <p:sp>
        <p:nvSpPr>
          <p:cNvPr id="3" name="Content Placeholder 2"/>
          <p:cNvSpPr>
            <a:spLocks noGrp="1"/>
          </p:cNvSpPr>
          <p:nvPr>
            <p:ph idx="1"/>
          </p:nvPr>
        </p:nvSpPr>
        <p:spPr/>
        <p:txBody>
          <a:bodyPr/>
          <a:lstStyle/>
          <a:p>
            <a:r>
              <a:rPr lang="en-US" sz="2400" dirty="0"/>
              <a:t>Tuning the parameters</a:t>
            </a:r>
          </a:p>
          <a:p>
            <a:pPr lvl="1"/>
            <a:r>
              <a:rPr lang="en-US" sz="2000" dirty="0" err="1"/>
              <a:t>Stepsizes</a:t>
            </a:r>
            <a:r>
              <a:rPr lang="en-US" sz="2000" dirty="0"/>
              <a:t> tuned for region [0,2].</a:t>
            </a:r>
          </a:p>
          <a:p>
            <a:endParaRPr lang="en-US" sz="2400" dirty="0"/>
          </a:p>
        </p:txBody>
      </p:sp>
      <p:pic>
        <p:nvPicPr>
          <p:cNvPr id="4" name="Picture 3">
            <a:extLst>
              <a:ext uri="{FF2B5EF4-FFF2-40B4-BE49-F238E27FC236}">
                <a16:creationId xmlns:a16="http://schemas.microsoft.com/office/drawing/2014/main" id="{6B00464E-B98E-4504-A7A6-4B1D93799B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210" y="2052335"/>
            <a:ext cx="7994737" cy="4751866"/>
          </a:xfrm>
          <a:prstGeom prst="rect">
            <a:avLst/>
          </a:prstGeom>
        </p:spPr>
      </p:pic>
      <p:cxnSp>
        <p:nvCxnSpPr>
          <p:cNvPr id="5" name="Straight Arrow Connector 4">
            <a:extLst>
              <a:ext uri="{FF2B5EF4-FFF2-40B4-BE49-F238E27FC236}">
                <a16:creationId xmlns:a16="http://schemas.microsoft.com/office/drawing/2014/main" id="{307CFA3F-9382-4AB0-B0E0-BE45052D8BF7}"/>
              </a:ext>
            </a:extLst>
          </p:cNvPr>
          <p:cNvCxnSpPr>
            <a:cxnSpLocks/>
          </p:cNvCxnSpPr>
          <p:nvPr/>
        </p:nvCxnSpPr>
        <p:spPr>
          <a:xfrm>
            <a:off x="3720166" y="2600541"/>
            <a:ext cx="164757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1E48AC8-C3FB-48E9-8A75-E645BCD6D1BB}"/>
              </a:ext>
            </a:extLst>
          </p:cNvPr>
          <p:cNvCxnSpPr>
            <a:cxnSpLocks/>
          </p:cNvCxnSpPr>
          <p:nvPr/>
        </p:nvCxnSpPr>
        <p:spPr>
          <a:xfrm>
            <a:off x="5367739" y="2600541"/>
            <a:ext cx="173639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9355300C-4316-4F4D-9F29-3B1694B02899}"/>
              </a:ext>
            </a:extLst>
          </p:cNvPr>
          <p:cNvCxnSpPr>
            <a:cxnSpLocks/>
          </p:cNvCxnSpPr>
          <p:nvPr/>
        </p:nvCxnSpPr>
        <p:spPr>
          <a:xfrm>
            <a:off x="2031095" y="2600541"/>
            <a:ext cx="168907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31D6357-EB16-4E0D-9FB3-E5D460EFD8FB}"/>
              </a:ext>
            </a:extLst>
          </p:cNvPr>
          <p:cNvCxnSpPr>
            <a:cxnSpLocks/>
          </p:cNvCxnSpPr>
          <p:nvPr/>
        </p:nvCxnSpPr>
        <p:spPr>
          <a:xfrm>
            <a:off x="1713246" y="2600541"/>
            <a:ext cx="31784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18AC0D2-BA31-4D43-9A57-26FA9F67DE2A}"/>
                  </a:ext>
                </a:extLst>
              </p:cNvPr>
              <p:cNvSpPr txBox="1"/>
              <p:nvPr/>
            </p:nvSpPr>
            <p:spPr>
              <a:xfrm>
                <a:off x="1622772" y="2426916"/>
                <a:ext cx="498797" cy="16158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50" i="1">
                              <a:latin typeface="Cambria Math" panose="02040503050406030204" pitchFamily="18" charset="0"/>
                            </a:rPr>
                          </m:ctrlPr>
                        </m:sSubPr>
                        <m:e>
                          <m:r>
                            <a:rPr lang="en-US" sz="1050">
                              <a:latin typeface="Cambria Math" panose="02040503050406030204" pitchFamily="18" charset="0"/>
                            </a:rPr>
                            <m:t>𝜃</m:t>
                          </m:r>
                        </m:e>
                        <m:sub>
                          <m:r>
                            <a:rPr lang="en-US" sz="1050">
                              <a:latin typeface="Cambria Math" panose="02040503050406030204" pitchFamily="18" charset="0"/>
                            </a:rPr>
                            <m:t>𝑖</m:t>
                          </m:r>
                        </m:sub>
                      </m:sSub>
                      <m:r>
                        <a:rPr lang="en-US" sz="1050">
                          <a:latin typeface="Cambria Math" panose="02040503050406030204" pitchFamily="18" charset="0"/>
                        </a:rPr>
                        <m:t>=1</m:t>
                      </m:r>
                    </m:oMath>
                  </m:oMathPara>
                </a14:m>
                <a:endParaRPr lang="en-US" sz="1050" dirty="0"/>
              </a:p>
            </p:txBody>
          </p:sp>
        </mc:Choice>
        <mc:Fallback xmlns="">
          <p:sp>
            <p:nvSpPr>
              <p:cNvPr id="9" name="TextBox 8">
                <a:extLst>
                  <a:ext uri="{FF2B5EF4-FFF2-40B4-BE49-F238E27FC236}">
                    <a16:creationId xmlns:a16="http://schemas.microsoft.com/office/drawing/2014/main" id="{318AC0D2-BA31-4D43-9A57-26FA9F67DE2A}"/>
                  </a:ext>
                </a:extLst>
              </p:cNvPr>
              <p:cNvSpPr txBox="1">
                <a:spLocks noRot="1" noChangeAspect="1" noMove="1" noResize="1" noEditPoints="1" noAdjustHandles="1" noChangeArrowheads="1" noChangeShapeType="1" noTextEdit="1"/>
              </p:cNvSpPr>
              <p:nvPr/>
            </p:nvSpPr>
            <p:spPr>
              <a:xfrm>
                <a:off x="1622772" y="2426916"/>
                <a:ext cx="498797" cy="161583"/>
              </a:xfrm>
              <a:prstGeom prst="rect">
                <a:avLst/>
              </a:prstGeom>
              <a:blipFill>
                <a:blip r:embed="rId3"/>
                <a:stretch>
                  <a:fillRect b="-148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000E83D-C04E-44F4-862C-7BA494558763}"/>
                  </a:ext>
                </a:extLst>
              </p:cNvPr>
              <p:cNvSpPr txBox="1"/>
              <p:nvPr/>
            </p:nvSpPr>
            <p:spPr>
              <a:xfrm>
                <a:off x="2492948" y="2426916"/>
                <a:ext cx="575863"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50" i="1">
                              <a:latin typeface="Cambria Math" panose="02040503050406030204" pitchFamily="18" charset="0"/>
                            </a:rPr>
                          </m:ctrlPr>
                        </m:sSubPr>
                        <m:e>
                          <m:r>
                            <a:rPr lang="en-US" sz="1050">
                              <a:latin typeface="Cambria Math" panose="02040503050406030204" pitchFamily="18" charset="0"/>
                            </a:rPr>
                            <m:t>𝜃</m:t>
                          </m:r>
                        </m:e>
                        <m:sub>
                          <m:r>
                            <a:rPr lang="en-US" sz="1050">
                              <a:latin typeface="Cambria Math" panose="02040503050406030204" pitchFamily="18" charset="0"/>
                            </a:rPr>
                            <m:t>𝑖</m:t>
                          </m:r>
                        </m:sub>
                      </m:sSub>
                      <m:r>
                        <a:rPr lang="en-US" sz="1050">
                          <a:latin typeface="Cambria Math" panose="02040503050406030204" pitchFamily="18" charset="0"/>
                        </a:rPr>
                        <m:t>∈[0,1]</m:t>
                      </m:r>
                    </m:oMath>
                  </m:oMathPara>
                </a14:m>
                <a:endParaRPr lang="en-US" sz="1050" dirty="0"/>
              </a:p>
            </p:txBody>
          </p:sp>
        </mc:Choice>
        <mc:Fallback xmlns="">
          <p:sp>
            <p:nvSpPr>
              <p:cNvPr id="10" name="TextBox 9">
                <a:extLst>
                  <a:ext uri="{FF2B5EF4-FFF2-40B4-BE49-F238E27FC236}">
                    <a16:creationId xmlns:a16="http://schemas.microsoft.com/office/drawing/2014/main" id="{A000E83D-C04E-44F4-862C-7BA494558763}"/>
                  </a:ext>
                </a:extLst>
              </p:cNvPr>
              <p:cNvSpPr txBox="1">
                <a:spLocks noRot="1" noChangeAspect="1" noMove="1" noResize="1" noEditPoints="1" noAdjustHandles="1" noChangeArrowheads="1" noChangeShapeType="1" noTextEdit="1"/>
              </p:cNvSpPr>
              <p:nvPr/>
            </p:nvSpPr>
            <p:spPr>
              <a:xfrm>
                <a:off x="2492948" y="2426916"/>
                <a:ext cx="575863" cy="161583"/>
              </a:xfrm>
              <a:prstGeom prst="rect">
                <a:avLst/>
              </a:prstGeom>
              <a:blipFill>
                <a:blip r:embed="rId4"/>
                <a:stretch>
                  <a:fillRect l="-8511" t="-3704" r="-6383" b="-370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F4876F0-DE4B-465B-BCF4-778CE602B173}"/>
                  </a:ext>
                </a:extLst>
              </p:cNvPr>
              <p:cNvSpPr txBox="1"/>
              <p:nvPr/>
            </p:nvSpPr>
            <p:spPr>
              <a:xfrm>
                <a:off x="4121760" y="2415645"/>
                <a:ext cx="781048"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50" i="1">
                              <a:latin typeface="Cambria Math" panose="02040503050406030204" pitchFamily="18" charset="0"/>
                            </a:rPr>
                          </m:ctrlPr>
                        </m:sSubPr>
                        <m:e>
                          <m:r>
                            <a:rPr lang="en-US" sz="1050">
                              <a:latin typeface="Cambria Math" panose="02040503050406030204" pitchFamily="18" charset="0"/>
                            </a:rPr>
                            <m:t>𝜃</m:t>
                          </m:r>
                        </m:e>
                        <m:sub>
                          <m:r>
                            <a:rPr lang="en-US" sz="1050">
                              <a:latin typeface="Cambria Math" panose="02040503050406030204" pitchFamily="18" charset="0"/>
                            </a:rPr>
                            <m:t>𝑖</m:t>
                          </m:r>
                        </m:sub>
                      </m:sSub>
                      <m:r>
                        <a:rPr lang="en-US" sz="1050">
                          <a:latin typeface="Cambria Math" panose="02040503050406030204" pitchFamily="18" charset="0"/>
                        </a:rPr>
                        <m:t>∈[0.5,1.5]</m:t>
                      </m:r>
                    </m:oMath>
                  </m:oMathPara>
                </a14:m>
                <a:endParaRPr lang="en-US" sz="1050" dirty="0"/>
              </a:p>
            </p:txBody>
          </p:sp>
        </mc:Choice>
        <mc:Fallback xmlns="">
          <p:sp>
            <p:nvSpPr>
              <p:cNvPr id="11" name="TextBox 10">
                <a:extLst>
                  <a:ext uri="{FF2B5EF4-FFF2-40B4-BE49-F238E27FC236}">
                    <a16:creationId xmlns:a16="http://schemas.microsoft.com/office/drawing/2014/main" id="{6F4876F0-DE4B-465B-BCF4-778CE602B173}"/>
                  </a:ext>
                </a:extLst>
              </p:cNvPr>
              <p:cNvSpPr txBox="1">
                <a:spLocks noRot="1" noChangeAspect="1" noMove="1" noResize="1" noEditPoints="1" noAdjustHandles="1" noChangeArrowheads="1" noChangeShapeType="1" noTextEdit="1"/>
              </p:cNvSpPr>
              <p:nvPr/>
            </p:nvSpPr>
            <p:spPr>
              <a:xfrm>
                <a:off x="4121760" y="2415645"/>
                <a:ext cx="781048" cy="161583"/>
              </a:xfrm>
              <a:prstGeom prst="rect">
                <a:avLst/>
              </a:prstGeom>
              <a:blipFill>
                <a:blip r:embed="rId5"/>
                <a:stretch>
                  <a:fillRect l="-5469" r="-5469" b="-370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BE222F9-FF71-4D6C-B1D2-6F31495EE806}"/>
                  </a:ext>
                </a:extLst>
              </p:cNvPr>
              <p:cNvSpPr txBox="1"/>
              <p:nvPr/>
            </p:nvSpPr>
            <p:spPr>
              <a:xfrm>
                <a:off x="5955755" y="2428027"/>
                <a:ext cx="575863"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50" i="1">
                              <a:latin typeface="Cambria Math" panose="02040503050406030204" pitchFamily="18" charset="0"/>
                            </a:rPr>
                          </m:ctrlPr>
                        </m:sSubPr>
                        <m:e>
                          <m:r>
                            <a:rPr lang="en-US" sz="1050">
                              <a:latin typeface="Cambria Math" panose="02040503050406030204" pitchFamily="18" charset="0"/>
                            </a:rPr>
                            <m:t>𝜃</m:t>
                          </m:r>
                        </m:e>
                        <m:sub>
                          <m:r>
                            <a:rPr lang="en-US" sz="1050">
                              <a:latin typeface="Cambria Math" panose="02040503050406030204" pitchFamily="18" charset="0"/>
                            </a:rPr>
                            <m:t>𝑖</m:t>
                          </m:r>
                        </m:sub>
                      </m:sSub>
                      <m:r>
                        <a:rPr lang="en-US" sz="1050">
                          <a:latin typeface="Cambria Math" panose="02040503050406030204" pitchFamily="18" charset="0"/>
                        </a:rPr>
                        <m:t>∈[1,2]</m:t>
                      </m:r>
                    </m:oMath>
                  </m:oMathPara>
                </a14:m>
                <a:endParaRPr lang="en-US" sz="1050" dirty="0"/>
              </a:p>
            </p:txBody>
          </p:sp>
        </mc:Choice>
        <mc:Fallback xmlns="">
          <p:sp>
            <p:nvSpPr>
              <p:cNvPr id="12" name="TextBox 11">
                <a:extLst>
                  <a:ext uri="{FF2B5EF4-FFF2-40B4-BE49-F238E27FC236}">
                    <a16:creationId xmlns:a16="http://schemas.microsoft.com/office/drawing/2014/main" id="{3BE222F9-FF71-4D6C-B1D2-6F31495EE806}"/>
                  </a:ext>
                </a:extLst>
              </p:cNvPr>
              <p:cNvSpPr txBox="1">
                <a:spLocks noRot="1" noChangeAspect="1" noMove="1" noResize="1" noEditPoints="1" noAdjustHandles="1" noChangeArrowheads="1" noChangeShapeType="1" noTextEdit="1"/>
              </p:cNvSpPr>
              <p:nvPr/>
            </p:nvSpPr>
            <p:spPr>
              <a:xfrm>
                <a:off x="5955755" y="2428027"/>
                <a:ext cx="575863" cy="161583"/>
              </a:xfrm>
              <a:prstGeom prst="rect">
                <a:avLst/>
              </a:prstGeom>
              <a:blipFill>
                <a:blip r:embed="rId6"/>
                <a:stretch>
                  <a:fillRect l="-8511" r="-6383" b="-37037"/>
                </a:stretch>
              </a:blipFill>
            </p:spPr>
            <p:txBody>
              <a:bodyPr/>
              <a:lstStyle/>
              <a:p>
                <a:r>
                  <a:rPr lang="en-US">
                    <a:noFill/>
                  </a:rPr>
                  <a:t> </a:t>
                </a:r>
              </a:p>
            </p:txBody>
          </p:sp>
        </mc:Fallback>
      </mc:AlternateContent>
    </p:spTree>
    <p:extLst>
      <p:ext uri="{BB962C8B-B14F-4D97-AF65-F5344CB8AC3E}">
        <p14:creationId xmlns:p14="http://schemas.microsoft.com/office/powerpoint/2010/main" val="341848194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6118F6F-9A76-41A0-A1DB-D40352D5F795}"/>
              </a:ext>
            </a:extLst>
          </p:cNvPr>
          <p:cNvPicPr>
            <a:picLocks noChangeAspect="1"/>
          </p:cNvPicPr>
          <p:nvPr/>
        </p:nvPicPr>
        <p:blipFill>
          <a:blip r:embed="rId2"/>
          <a:stretch>
            <a:fillRect/>
          </a:stretch>
        </p:blipFill>
        <p:spPr>
          <a:xfrm>
            <a:off x="746671" y="1438507"/>
            <a:ext cx="7979158" cy="5038578"/>
          </a:xfrm>
          <a:prstGeom prst="rect">
            <a:avLst/>
          </a:prstGeom>
        </p:spPr>
      </p:pic>
      <p:sp>
        <p:nvSpPr>
          <p:cNvPr id="2" name="Title 1">
            <a:extLst>
              <a:ext uri="{FF2B5EF4-FFF2-40B4-BE49-F238E27FC236}">
                <a16:creationId xmlns:a16="http://schemas.microsoft.com/office/drawing/2014/main" id="{423CD7C5-75B1-468E-BFD7-1E19CB82DF01}"/>
              </a:ext>
            </a:extLst>
          </p:cNvPr>
          <p:cNvSpPr>
            <a:spLocks noGrp="1"/>
          </p:cNvSpPr>
          <p:nvPr>
            <p:ph type="title"/>
          </p:nvPr>
        </p:nvSpPr>
        <p:spPr/>
        <p:txBody>
          <a:bodyPr/>
          <a:lstStyle/>
          <a:p>
            <a:r>
              <a:rPr lang="en-US" dirty="0"/>
              <a:t>Hybrid direct lookahead/CFA</a:t>
            </a:r>
          </a:p>
        </p:txBody>
      </p:sp>
      <p:sp>
        <p:nvSpPr>
          <p:cNvPr id="3" name="Content Placeholder 2">
            <a:extLst>
              <a:ext uri="{FF2B5EF4-FFF2-40B4-BE49-F238E27FC236}">
                <a16:creationId xmlns:a16="http://schemas.microsoft.com/office/drawing/2014/main" id="{14577058-48FE-4B29-BEB1-6B3A53915E7C}"/>
              </a:ext>
            </a:extLst>
          </p:cNvPr>
          <p:cNvSpPr>
            <a:spLocks noGrp="1"/>
          </p:cNvSpPr>
          <p:nvPr>
            <p:ph idx="1"/>
          </p:nvPr>
        </p:nvSpPr>
        <p:spPr/>
        <p:txBody>
          <a:bodyPr/>
          <a:lstStyle/>
          <a:p>
            <a:endParaRPr lang="en-US"/>
          </a:p>
        </p:txBody>
      </p:sp>
      <p:sp>
        <p:nvSpPr>
          <p:cNvPr id="6" name="TextBox 5">
            <a:extLst>
              <a:ext uri="{FF2B5EF4-FFF2-40B4-BE49-F238E27FC236}">
                <a16:creationId xmlns:a16="http://schemas.microsoft.com/office/drawing/2014/main" id="{19C23D4F-1536-45AB-9A3D-0E50068F0EF1}"/>
              </a:ext>
            </a:extLst>
          </p:cNvPr>
          <p:cNvSpPr txBox="1"/>
          <p:nvPr/>
        </p:nvSpPr>
        <p:spPr>
          <a:xfrm>
            <a:off x="5410388" y="2693842"/>
            <a:ext cx="1850186" cy="400110"/>
          </a:xfrm>
          <a:prstGeom prst="rect">
            <a:avLst/>
          </a:prstGeom>
          <a:noFill/>
        </p:spPr>
        <p:txBody>
          <a:bodyPr wrap="none" rtlCol="0">
            <a:spAutoFit/>
          </a:bodyPr>
          <a:lstStyle/>
          <a:p>
            <a:pPr algn="l"/>
            <a:r>
              <a:rPr lang="en-US" sz="2000" i="0" dirty="0">
                <a:solidFill>
                  <a:srgbClr val="660066"/>
                </a:solidFill>
              </a:rPr>
              <a:t>Mini-batch = 40</a:t>
            </a:r>
          </a:p>
        </p:txBody>
      </p:sp>
      <p:sp>
        <p:nvSpPr>
          <p:cNvPr id="7" name="TextBox 6">
            <a:extLst>
              <a:ext uri="{FF2B5EF4-FFF2-40B4-BE49-F238E27FC236}">
                <a16:creationId xmlns:a16="http://schemas.microsoft.com/office/drawing/2014/main" id="{8EB730BE-F59A-4FBC-A3BC-AB175B299D97}"/>
              </a:ext>
            </a:extLst>
          </p:cNvPr>
          <p:cNvSpPr txBox="1"/>
          <p:nvPr/>
        </p:nvSpPr>
        <p:spPr>
          <a:xfrm>
            <a:off x="3288335" y="1845933"/>
            <a:ext cx="1850186" cy="400110"/>
          </a:xfrm>
          <a:prstGeom prst="rect">
            <a:avLst/>
          </a:prstGeom>
          <a:noFill/>
        </p:spPr>
        <p:txBody>
          <a:bodyPr wrap="none" rtlCol="0">
            <a:spAutoFit/>
          </a:bodyPr>
          <a:lstStyle/>
          <a:p>
            <a:pPr algn="l"/>
            <a:r>
              <a:rPr lang="en-US" sz="2000" i="0" dirty="0">
                <a:solidFill>
                  <a:srgbClr val="BC8F00"/>
                </a:solidFill>
              </a:rPr>
              <a:t>Mini-batch = 20</a:t>
            </a:r>
          </a:p>
        </p:txBody>
      </p:sp>
      <p:sp>
        <p:nvSpPr>
          <p:cNvPr id="8" name="TextBox 7">
            <a:extLst>
              <a:ext uri="{FF2B5EF4-FFF2-40B4-BE49-F238E27FC236}">
                <a16:creationId xmlns:a16="http://schemas.microsoft.com/office/drawing/2014/main" id="{A6F897A2-4D56-48EE-B4A6-F5E6E7AEB894}"/>
              </a:ext>
            </a:extLst>
          </p:cNvPr>
          <p:cNvSpPr txBox="1"/>
          <p:nvPr/>
        </p:nvSpPr>
        <p:spPr>
          <a:xfrm>
            <a:off x="1315429" y="2711237"/>
            <a:ext cx="1321196" cy="707886"/>
          </a:xfrm>
          <a:prstGeom prst="rect">
            <a:avLst/>
          </a:prstGeom>
          <a:noFill/>
        </p:spPr>
        <p:txBody>
          <a:bodyPr wrap="none" rtlCol="0">
            <a:spAutoFit/>
          </a:bodyPr>
          <a:lstStyle/>
          <a:p>
            <a:pPr algn="l"/>
            <a:r>
              <a:rPr lang="en-US" sz="2000" i="0" dirty="0">
                <a:solidFill>
                  <a:srgbClr val="C47500"/>
                </a:solidFill>
              </a:rPr>
              <a:t>Mini-batch</a:t>
            </a:r>
          </a:p>
          <a:p>
            <a:pPr algn="l"/>
            <a:r>
              <a:rPr lang="en-US" sz="2000" i="0" dirty="0">
                <a:solidFill>
                  <a:srgbClr val="C47500"/>
                </a:solidFill>
              </a:rPr>
              <a:t> = 10</a:t>
            </a:r>
          </a:p>
        </p:txBody>
      </p:sp>
      <p:sp>
        <p:nvSpPr>
          <p:cNvPr id="9" name="TextBox 8">
            <a:extLst>
              <a:ext uri="{FF2B5EF4-FFF2-40B4-BE49-F238E27FC236}">
                <a16:creationId xmlns:a16="http://schemas.microsoft.com/office/drawing/2014/main" id="{A65F7B7C-009D-482A-8934-640EE9732312}"/>
              </a:ext>
            </a:extLst>
          </p:cNvPr>
          <p:cNvSpPr txBox="1"/>
          <p:nvPr/>
        </p:nvSpPr>
        <p:spPr>
          <a:xfrm>
            <a:off x="1655543" y="2168849"/>
            <a:ext cx="1721946" cy="400110"/>
          </a:xfrm>
          <a:prstGeom prst="rect">
            <a:avLst/>
          </a:prstGeom>
          <a:noFill/>
        </p:spPr>
        <p:txBody>
          <a:bodyPr wrap="none" rtlCol="0">
            <a:spAutoFit/>
          </a:bodyPr>
          <a:lstStyle/>
          <a:p>
            <a:pPr algn="l"/>
            <a:r>
              <a:rPr lang="en-US" sz="2000" i="0" dirty="0">
                <a:solidFill>
                  <a:srgbClr val="0033CC"/>
                </a:solidFill>
              </a:rPr>
              <a:t>Mini-batch = 1</a:t>
            </a:r>
          </a:p>
        </p:txBody>
      </p:sp>
      <p:sp>
        <p:nvSpPr>
          <p:cNvPr id="10" name="Rectangle 9">
            <a:extLst>
              <a:ext uri="{FF2B5EF4-FFF2-40B4-BE49-F238E27FC236}">
                <a16:creationId xmlns:a16="http://schemas.microsoft.com/office/drawing/2014/main" id="{AD6B17A8-234A-4186-BBD6-CDE85891E762}"/>
              </a:ext>
            </a:extLst>
          </p:cNvPr>
          <p:cNvSpPr/>
          <p:nvPr/>
        </p:nvSpPr>
        <p:spPr>
          <a:xfrm>
            <a:off x="6903734" y="5026495"/>
            <a:ext cx="1493596" cy="876525"/>
          </a:xfrm>
          <a:prstGeom prst="rect">
            <a:avLst/>
          </a:prstGeom>
          <a:solidFill>
            <a:schemeClr val="bg1"/>
          </a:solidFill>
          <a:ln w="28575">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1" name="TextBox 10">
            <a:extLst>
              <a:ext uri="{FF2B5EF4-FFF2-40B4-BE49-F238E27FC236}">
                <a16:creationId xmlns:a16="http://schemas.microsoft.com/office/drawing/2014/main" id="{4E72F532-75DA-4D09-B605-21E88491E6F0}"/>
              </a:ext>
            </a:extLst>
          </p:cNvPr>
          <p:cNvSpPr txBox="1"/>
          <p:nvPr/>
        </p:nvSpPr>
        <p:spPr>
          <a:xfrm>
            <a:off x="3124399" y="6187126"/>
            <a:ext cx="3448380" cy="400110"/>
          </a:xfrm>
          <a:prstGeom prst="rect">
            <a:avLst/>
          </a:prstGeom>
          <a:solidFill>
            <a:schemeClr val="bg1"/>
          </a:solidFill>
        </p:spPr>
        <p:txBody>
          <a:bodyPr wrap="none" rtlCol="0">
            <a:spAutoFit/>
          </a:bodyPr>
          <a:lstStyle/>
          <a:p>
            <a:pPr algn="l"/>
            <a:r>
              <a:rPr lang="en-US" sz="2000" i="0" dirty="0"/>
              <a:t>Number of function evaluations</a:t>
            </a:r>
          </a:p>
        </p:txBody>
      </p:sp>
    </p:spTree>
    <p:extLst>
      <p:ext uri="{BB962C8B-B14F-4D97-AF65-F5344CB8AC3E}">
        <p14:creationId xmlns:p14="http://schemas.microsoft.com/office/powerpoint/2010/main" val="320833401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0" y="990600"/>
            <a:ext cx="9144000" cy="5867400"/>
          </a:xfrm>
          <a:prstGeom prst="rect">
            <a:avLst/>
          </a:prstGeom>
          <a:gradFill rotWithShape="0">
            <a:gsLst>
              <a:gs pos="0">
                <a:srgbClr val="000000"/>
              </a:gs>
              <a:gs pos="100000">
                <a:srgbClr val="EF9100"/>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sz="1600" i="0">
              <a:solidFill>
                <a:schemeClr val="bg1"/>
              </a:solidFill>
            </a:endParaRPr>
          </a:p>
        </p:txBody>
      </p:sp>
      <p:sp>
        <p:nvSpPr>
          <p:cNvPr id="31747" name="Rectangle 2"/>
          <p:cNvSpPr>
            <a:spLocks noChangeArrowheads="1"/>
          </p:cNvSpPr>
          <p:nvPr/>
        </p:nvSpPr>
        <p:spPr bwMode="auto">
          <a:xfrm>
            <a:off x="0" y="0"/>
            <a:ext cx="9144000" cy="990600"/>
          </a:xfrm>
          <a:prstGeom prst="rect">
            <a:avLst/>
          </a:prstGeom>
          <a:gradFill rotWithShape="0">
            <a:gsLst>
              <a:gs pos="0">
                <a:srgbClr val="000000"/>
              </a:gs>
              <a:gs pos="100000">
                <a:srgbClr val="EF910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48" name="Rectangle 4"/>
          <p:cNvSpPr>
            <a:spLocks noGrp="1" noChangeArrowheads="1"/>
          </p:cNvSpPr>
          <p:nvPr>
            <p:ph type="title"/>
          </p:nvPr>
        </p:nvSpPr>
        <p:spPr/>
        <p:txBody>
          <a:bodyPr/>
          <a:lstStyle/>
          <a:p>
            <a:r>
              <a:rPr lang="en-US" sz="3200">
                <a:solidFill>
                  <a:schemeClr val="bg1"/>
                </a:solidFill>
              </a:rPr>
              <a:t>Outline</a:t>
            </a:r>
          </a:p>
        </p:txBody>
      </p:sp>
      <p:sp>
        <p:nvSpPr>
          <p:cNvPr id="31749" name="Rectangle 5"/>
          <p:cNvSpPr>
            <a:spLocks noGrp="1" noChangeArrowheads="1"/>
          </p:cNvSpPr>
          <p:nvPr>
            <p:ph type="body" idx="1"/>
          </p:nvPr>
        </p:nvSpPr>
        <p:spPr/>
        <p:txBody>
          <a:bodyPr/>
          <a:lstStyle/>
          <a:p>
            <a:r>
              <a:rPr lang="en-US" dirty="0">
                <a:solidFill>
                  <a:schemeClr val="bg1">
                    <a:lumMod val="65000"/>
                  </a:schemeClr>
                </a:solidFill>
              </a:rPr>
              <a:t>Elements of a dynamic model</a:t>
            </a:r>
          </a:p>
          <a:p>
            <a:r>
              <a:rPr lang="en-US" dirty="0">
                <a:solidFill>
                  <a:schemeClr val="bg1">
                    <a:lumMod val="65000"/>
                  </a:schemeClr>
                </a:solidFill>
              </a:rPr>
              <a:t>An energy storage illustration</a:t>
            </a:r>
          </a:p>
          <a:p>
            <a:r>
              <a:rPr lang="en-US" dirty="0">
                <a:solidFill>
                  <a:schemeClr val="bg1">
                    <a:lumMod val="65000"/>
                  </a:schemeClr>
                </a:solidFill>
              </a:rPr>
              <a:t>Designing policies</a:t>
            </a:r>
          </a:p>
          <a:p>
            <a:r>
              <a:rPr lang="en-US" dirty="0">
                <a:solidFill>
                  <a:schemeClr val="bg1">
                    <a:lumMod val="65000"/>
                  </a:schemeClr>
                </a:solidFill>
              </a:rPr>
              <a:t>Some observations</a:t>
            </a:r>
          </a:p>
          <a:p>
            <a:r>
              <a:rPr lang="en-US" dirty="0">
                <a:solidFill>
                  <a:schemeClr val="bg1">
                    <a:lumMod val="65000"/>
                  </a:schemeClr>
                </a:solidFill>
              </a:rPr>
              <a:t>Policies for pure learning problems</a:t>
            </a:r>
          </a:p>
          <a:p>
            <a:r>
              <a:rPr lang="en-US" dirty="0">
                <a:solidFill>
                  <a:schemeClr val="bg1">
                    <a:lumMod val="65000"/>
                  </a:schemeClr>
                </a:solidFill>
              </a:rPr>
              <a:t>Policies for state-dependent problems</a:t>
            </a:r>
          </a:p>
          <a:p>
            <a:r>
              <a:rPr lang="en-US" dirty="0">
                <a:solidFill>
                  <a:schemeClr val="bg1"/>
                </a:solidFill>
              </a:rPr>
              <a:t>Pulling it all together</a:t>
            </a:r>
          </a:p>
          <a:p>
            <a:pPr marL="0" indent="0">
              <a:buSzPct val="80000"/>
              <a:buNone/>
            </a:pPr>
            <a:endParaRPr lang="en-US" dirty="0">
              <a:solidFill>
                <a:schemeClr val="bg2">
                  <a:lumMod val="60000"/>
                  <a:lumOff val="40000"/>
                </a:schemeClr>
              </a:solidFill>
            </a:endParaRPr>
          </a:p>
          <a:p>
            <a:pPr>
              <a:buSzPct val="80000"/>
            </a:pPr>
            <a:endParaRPr lang="en-US" dirty="0">
              <a:solidFill>
                <a:schemeClr val="bg2">
                  <a:lumMod val="60000"/>
                  <a:lumOff val="40000"/>
                </a:schemeClr>
              </a:solidFill>
            </a:endParaRPr>
          </a:p>
        </p:txBody>
      </p:sp>
    </p:spTree>
    <p:extLst>
      <p:ext uri="{BB962C8B-B14F-4D97-AF65-F5344CB8AC3E}">
        <p14:creationId xmlns:p14="http://schemas.microsoft.com/office/powerpoint/2010/main" val="346837301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Consider a basic energy storage problem:</a:t>
            </a:r>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lvl="1"/>
            <a:r>
              <a:rPr lang="en-US" dirty="0"/>
              <a:t>We are going to show that with minor variations in the characteristics of this problem, we can make </a:t>
            </a:r>
            <a:r>
              <a:rPr lang="en-US" i="1" dirty="0"/>
              <a:t>each</a:t>
            </a:r>
            <a:r>
              <a:rPr lang="en-US" dirty="0"/>
              <a:t> class of policy work best.</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375" y="1839459"/>
            <a:ext cx="8470083" cy="3245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852508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We can create distinct flavors of this problem:</a:t>
            </a:r>
          </a:p>
          <a:p>
            <a:pPr lvl="1"/>
            <a:r>
              <a:rPr lang="en-US" dirty="0"/>
              <a:t>Problem class 1 – Best for PFAs</a:t>
            </a:r>
          </a:p>
          <a:p>
            <a:pPr lvl="2"/>
            <a:r>
              <a:rPr lang="en-US" dirty="0"/>
              <a:t>Highly stochastic (heavy tailed) electricity prices</a:t>
            </a:r>
          </a:p>
          <a:p>
            <a:pPr lvl="2"/>
            <a:r>
              <a:rPr lang="en-US" dirty="0"/>
              <a:t>Stationary data</a:t>
            </a:r>
          </a:p>
          <a:p>
            <a:pPr lvl="1"/>
            <a:r>
              <a:rPr lang="en-US" dirty="0"/>
              <a:t>Problem class 2 – Best for CFAs</a:t>
            </a:r>
          </a:p>
          <a:p>
            <a:pPr lvl="2"/>
            <a:r>
              <a:rPr lang="en-US" dirty="0"/>
              <a:t>Stochastic prices and wind (but not heavy tailed)</a:t>
            </a:r>
          </a:p>
          <a:p>
            <a:pPr lvl="2"/>
            <a:r>
              <a:rPr lang="en-US" dirty="0"/>
              <a:t>Stationary data</a:t>
            </a:r>
          </a:p>
          <a:p>
            <a:pPr lvl="1"/>
            <a:r>
              <a:rPr lang="en-US" dirty="0"/>
              <a:t>Problem class 3 -  Best for VFAs</a:t>
            </a:r>
          </a:p>
          <a:p>
            <a:pPr lvl="2"/>
            <a:r>
              <a:rPr lang="en-US" dirty="0"/>
              <a:t>Stochastic wind and prices (but not too random)</a:t>
            </a:r>
          </a:p>
          <a:p>
            <a:pPr lvl="2"/>
            <a:r>
              <a:rPr lang="en-US" dirty="0"/>
              <a:t>Time varying loads, but inaccurate wind forecasts</a:t>
            </a:r>
          </a:p>
          <a:p>
            <a:pPr lvl="1"/>
            <a:r>
              <a:rPr lang="en-US" dirty="0"/>
              <a:t>Problem class 4 – Best for deterministic </a:t>
            </a:r>
            <a:r>
              <a:rPr lang="en-US" dirty="0" err="1"/>
              <a:t>lookaheads</a:t>
            </a:r>
            <a:endParaRPr lang="en-US" dirty="0"/>
          </a:p>
          <a:p>
            <a:pPr lvl="2"/>
            <a:r>
              <a:rPr lang="en-US" dirty="0"/>
              <a:t>Relatively low noise problem with accurate forecasts</a:t>
            </a:r>
          </a:p>
          <a:p>
            <a:pPr lvl="1"/>
            <a:r>
              <a:rPr lang="en-US" dirty="0"/>
              <a:t>Problem class 5 – A hybrid policy worked best here</a:t>
            </a:r>
          </a:p>
          <a:p>
            <a:pPr lvl="2"/>
            <a:r>
              <a:rPr lang="en-US" dirty="0"/>
              <a:t>Stochastic prices and wind, </a:t>
            </a:r>
            <a:r>
              <a:rPr lang="en-US" dirty="0" err="1"/>
              <a:t>nonstationary</a:t>
            </a:r>
            <a:r>
              <a:rPr lang="en-US" dirty="0"/>
              <a:t> data, noisy forecasts.</a:t>
            </a:r>
          </a:p>
          <a:p>
            <a:pPr lvl="2"/>
            <a:endParaRPr lang="en-US" dirty="0"/>
          </a:p>
          <a:p>
            <a:pPr lvl="1"/>
            <a:endParaRPr lang="en-US" dirty="0"/>
          </a:p>
        </p:txBody>
      </p:sp>
    </p:spTree>
    <p:extLst>
      <p:ext uri="{BB962C8B-B14F-4D97-AF65-F5344CB8AC3E}">
        <p14:creationId xmlns:p14="http://schemas.microsoft.com/office/powerpoint/2010/main" val="73370198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sz="2400" dirty="0"/>
              <a:t>The policies</a:t>
            </a:r>
          </a:p>
          <a:p>
            <a:pPr lvl="1"/>
            <a:r>
              <a:rPr lang="en-US" sz="2000" dirty="0"/>
              <a:t>The PFA:</a:t>
            </a:r>
          </a:p>
          <a:p>
            <a:pPr lvl="2"/>
            <a:r>
              <a:rPr lang="en-US" sz="1800" dirty="0"/>
              <a:t>Charge battery when price is below p1</a:t>
            </a:r>
          </a:p>
          <a:p>
            <a:pPr lvl="2"/>
            <a:r>
              <a:rPr lang="en-US" sz="1800" dirty="0"/>
              <a:t>Discharge when price is above p2</a:t>
            </a:r>
          </a:p>
          <a:p>
            <a:pPr lvl="1"/>
            <a:r>
              <a:rPr lang="en-US" sz="2000" dirty="0"/>
              <a:t>The CFA</a:t>
            </a:r>
          </a:p>
          <a:p>
            <a:pPr lvl="2"/>
            <a:r>
              <a:rPr lang="en-US" sz="1800" dirty="0"/>
              <a:t>Optimize over a horizon H; maintain upper and lower bounds (u, l) for every time period except the first (note that this is a hybrid with a </a:t>
            </a:r>
            <a:r>
              <a:rPr lang="en-US" sz="1800" dirty="0" err="1"/>
              <a:t>lookahead</a:t>
            </a:r>
            <a:r>
              <a:rPr lang="en-US" sz="1800" dirty="0"/>
              <a:t>). </a:t>
            </a:r>
          </a:p>
          <a:p>
            <a:pPr lvl="1"/>
            <a:r>
              <a:rPr lang="en-US" sz="2000" dirty="0"/>
              <a:t>The VFA</a:t>
            </a:r>
          </a:p>
          <a:p>
            <a:pPr lvl="2"/>
            <a:r>
              <a:rPr lang="en-US" sz="1800" dirty="0"/>
              <a:t>Piecewise linear, concave value function in terms of energy, indexed by time.</a:t>
            </a:r>
          </a:p>
          <a:p>
            <a:pPr lvl="1"/>
            <a:r>
              <a:rPr lang="en-US" sz="2000" dirty="0"/>
              <a:t>The DLA (with deterministic forecasts)</a:t>
            </a:r>
          </a:p>
          <a:p>
            <a:pPr lvl="2"/>
            <a:r>
              <a:rPr lang="en-US" sz="1800" dirty="0"/>
              <a:t>Optimize over a horizon H (only tunable parameter) using forecasts of demand, prices and wind energy</a:t>
            </a:r>
          </a:p>
          <a:p>
            <a:pPr lvl="1"/>
            <a:r>
              <a:rPr lang="en-US" sz="2200" dirty="0"/>
              <a:t>The lookahead CFA (with parameterized forecasts)</a:t>
            </a:r>
          </a:p>
          <a:p>
            <a:pPr lvl="2"/>
            <a:r>
              <a:rPr lang="en-US" sz="1800" dirty="0"/>
              <a:t>Use a </a:t>
            </a:r>
            <a:r>
              <a:rPr lang="en-US" sz="1800" dirty="0" err="1"/>
              <a:t>lookahead</a:t>
            </a:r>
            <a:r>
              <a:rPr lang="en-US" sz="1800" dirty="0"/>
              <a:t> policy (deterministic), but with a tunable parameter that improves robustness.</a:t>
            </a:r>
          </a:p>
          <a:p>
            <a:pPr lvl="2"/>
            <a:endParaRPr lang="en-US" sz="1800" dirty="0"/>
          </a:p>
          <a:p>
            <a:pPr lvl="1"/>
            <a:endParaRPr lang="en-US" sz="2000" dirty="0"/>
          </a:p>
        </p:txBody>
      </p:sp>
    </p:spTree>
    <p:extLst>
      <p:ext uri="{BB962C8B-B14F-4D97-AF65-F5344CB8AC3E}">
        <p14:creationId xmlns:p14="http://schemas.microsoft.com/office/powerpoint/2010/main" val="224425704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5" name="Content Placeholder 4"/>
          <p:cNvSpPr>
            <a:spLocks noGrp="1"/>
          </p:cNvSpPr>
          <p:nvPr>
            <p:ph idx="1"/>
          </p:nvPr>
        </p:nvSpPr>
        <p:spPr/>
        <p:txBody>
          <a:bodyPr/>
          <a:lstStyle/>
          <a:p>
            <a:r>
              <a:rPr lang="en-US" dirty="0"/>
              <a:t>Each policy is best on certain problems</a:t>
            </a:r>
          </a:p>
          <a:p>
            <a:pPr lvl="1"/>
            <a:r>
              <a:rPr lang="en-US" dirty="0"/>
              <a:t>Results are percent of </a:t>
            </a:r>
            <a:r>
              <a:rPr lang="en-US" i="1" dirty="0"/>
              <a:t>posterior</a:t>
            </a:r>
            <a:r>
              <a:rPr lang="en-US" dirty="0"/>
              <a:t> optimal solution</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2"/>
            <a:endParaRPr lang="en-US" dirty="0"/>
          </a:p>
          <a:p>
            <a:pPr lvl="1"/>
            <a:r>
              <a:rPr lang="en-US" dirty="0"/>
              <a:t>… any policy might be best depending on the data.</a:t>
            </a:r>
          </a:p>
        </p:txBody>
      </p:sp>
      <p:sp>
        <p:nvSpPr>
          <p:cNvPr id="6" name="TextBox 5"/>
          <p:cNvSpPr txBox="1"/>
          <p:nvPr/>
        </p:nvSpPr>
        <p:spPr>
          <a:xfrm>
            <a:off x="646596" y="6397689"/>
            <a:ext cx="7924926" cy="400110"/>
          </a:xfrm>
          <a:prstGeom prst="rect">
            <a:avLst/>
          </a:prstGeom>
          <a:noFill/>
        </p:spPr>
        <p:txBody>
          <a:bodyPr wrap="none" rtlCol="0">
            <a:spAutoFit/>
          </a:bodyPr>
          <a:lstStyle/>
          <a:p>
            <a:pPr algn="l"/>
            <a:r>
              <a:rPr lang="en-US" sz="2000" dirty="0"/>
              <a:t>Joint research with Prof. Stephan </a:t>
            </a:r>
            <a:r>
              <a:rPr lang="en-US" sz="2000" dirty="0" err="1"/>
              <a:t>Meisel</a:t>
            </a:r>
            <a:r>
              <a:rPr lang="en-US" sz="2000" dirty="0"/>
              <a:t>, University of Muenster, Germany.</a:t>
            </a:r>
          </a:p>
        </p:txBody>
      </p:sp>
      <p:pic>
        <p:nvPicPr>
          <p:cNvPr id="1213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0" y="2136899"/>
            <a:ext cx="9130740" cy="377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1122" y="2598057"/>
            <a:ext cx="9142878" cy="3299748"/>
            <a:chOff x="1122" y="2598057"/>
            <a:chExt cx="9142878" cy="3299748"/>
          </a:xfrm>
        </p:grpSpPr>
        <p:grpSp>
          <p:nvGrpSpPr>
            <p:cNvPr id="4" name="Group 3"/>
            <p:cNvGrpSpPr/>
            <p:nvPr/>
          </p:nvGrpSpPr>
          <p:grpSpPr>
            <a:xfrm>
              <a:off x="1122" y="2598057"/>
              <a:ext cx="9142878" cy="2807381"/>
              <a:chOff x="1122" y="2598057"/>
              <a:chExt cx="9142878" cy="2807381"/>
            </a:xfrm>
          </p:grpSpPr>
          <p:sp>
            <p:nvSpPr>
              <p:cNvPr id="3" name="Rectangle 2"/>
              <p:cNvSpPr/>
              <p:nvPr/>
            </p:nvSpPr>
            <p:spPr bwMode="auto">
              <a:xfrm>
                <a:off x="15630" y="2598057"/>
                <a:ext cx="9128370" cy="827314"/>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 name="Rectangle 6"/>
              <p:cNvSpPr/>
              <p:nvPr/>
            </p:nvSpPr>
            <p:spPr bwMode="auto">
              <a:xfrm>
                <a:off x="8376" y="3432615"/>
                <a:ext cx="9128370" cy="718471"/>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8" name="Rectangle 7"/>
              <p:cNvSpPr/>
              <p:nvPr/>
            </p:nvSpPr>
            <p:spPr bwMode="auto">
              <a:xfrm>
                <a:off x="1122" y="4151061"/>
                <a:ext cx="9128370" cy="763839"/>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 name="Rectangle 8"/>
              <p:cNvSpPr/>
              <p:nvPr/>
            </p:nvSpPr>
            <p:spPr bwMode="auto">
              <a:xfrm>
                <a:off x="3076" y="4913061"/>
                <a:ext cx="9128370" cy="492377"/>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sp>
          <p:nvSpPr>
            <p:cNvPr id="11" name="Rectangle 10"/>
            <p:cNvSpPr/>
            <p:nvPr/>
          </p:nvSpPr>
          <p:spPr bwMode="auto">
            <a:xfrm>
              <a:off x="3077" y="5405428"/>
              <a:ext cx="9128370" cy="492377"/>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7" name="Group 16"/>
          <p:cNvGrpSpPr/>
          <p:nvPr/>
        </p:nvGrpSpPr>
        <p:grpSpPr>
          <a:xfrm>
            <a:off x="4581000" y="2136899"/>
            <a:ext cx="4517568" cy="3771537"/>
            <a:chOff x="4581000" y="2136899"/>
            <a:chExt cx="4517568" cy="3771537"/>
          </a:xfrm>
        </p:grpSpPr>
        <p:grpSp>
          <p:nvGrpSpPr>
            <p:cNvPr id="12" name="Group 11"/>
            <p:cNvGrpSpPr/>
            <p:nvPr/>
          </p:nvGrpSpPr>
          <p:grpSpPr>
            <a:xfrm>
              <a:off x="4581000" y="2136899"/>
              <a:ext cx="3591450" cy="3771536"/>
              <a:chOff x="4581000" y="2136899"/>
              <a:chExt cx="3591450" cy="3771536"/>
            </a:xfrm>
          </p:grpSpPr>
          <p:sp>
            <p:nvSpPr>
              <p:cNvPr id="10" name="Rectangle 9"/>
              <p:cNvSpPr/>
              <p:nvPr/>
            </p:nvSpPr>
            <p:spPr bwMode="auto">
              <a:xfrm>
                <a:off x="4581000" y="2136899"/>
                <a:ext cx="893677" cy="3771533"/>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3" name="Rectangle 12"/>
              <p:cNvSpPr/>
              <p:nvPr/>
            </p:nvSpPr>
            <p:spPr bwMode="auto">
              <a:xfrm>
                <a:off x="5471949" y="2136900"/>
                <a:ext cx="893677" cy="3771533"/>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6351175" y="2136901"/>
                <a:ext cx="893677" cy="3771533"/>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5" name="Rectangle 14"/>
              <p:cNvSpPr/>
              <p:nvPr/>
            </p:nvSpPr>
            <p:spPr bwMode="auto">
              <a:xfrm>
                <a:off x="7242124" y="2136902"/>
                <a:ext cx="930326" cy="3771533"/>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sp>
          <p:nvSpPr>
            <p:cNvPr id="18" name="Rectangle 17"/>
            <p:cNvSpPr/>
            <p:nvPr/>
          </p:nvSpPr>
          <p:spPr bwMode="auto">
            <a:xfrm>
              <a:off x="8168242" y="2136903"/>
              <a:ext cx="930326" cy="3771533"/>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20" name="Group 19"/>
          <p:cNvGrpSpPr/>
          <p:nvPr/>
        </p:nvGrpSpPr>
        <p:grpSpPr>
          <a:xfrm>
            <a:off x="-853" y="2596082"/>
            <a:ext cx="9142878" cy="3299748"/>
            <a:chOff x="1122" y="2598057"/>
            <a:chExt cx="9142878" cy="3299748"/>
          </a:xfrm>
        </p:grpSpPr>
        <p:grpSp>
          <p:nvGrpSpPr>
            <p:cNvPr id="21" name="Group 20"/>
            <p:cNvGrpSpPr/>
            <p:nvPr/>
          </p:nvGrpSpPr>
          <p:grpSpPr>
            <a:xfrm>
              <a:off x="1122" y="2598057"/>
              <a:ext cx="9142878" cy="2807381"/>
              <a:chOff x="1122" y="2598057"/>
              <a:chExt cx="9142878" cy="2807381"/>
            </a:xfrm>
          </p:grpSpPr>
          <p:sp>
            <p:nvSpPr>
              <p:cNvPr id="23" name="Rectangle 22"/>
              <p:cNvSpPr/>
              <p:nvPr/>
            </p:nvSpPr>
            <p:spPr bwMode="auto">
              <a:xfrm>
                <a:off x="15630" y="2598057"/>
                <a:ext cx="9128370" cy="827314"/>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4" name="Rectangle 23"/>
              <p:cNvSpPr/>
              <p:nvPr/>
            </p:nvSpPr>
            <p:spPr bwMode="auto">
              <a:xfrm>
                <a:off x="8376" y="3432615"/>
                <a:ext cx="9128370" cy="718471"/>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5" name="Rectangle 24"/>
              <p:cNvSpPr/>
              <p:nvPr/>
            </p:nvSpPr>
            <p:spPr bwMode="auto">
              <a:xfrm>
                <a:off x="1122" y="4151061"/>
                <a:ext cx="9128370" cy="763839"/>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6" name="Rectangle 25"/>
              <p:cNvSpPr/>
              <p:nvPr/>
            </p:nvSpPr>
            <p:spPr bwMode="auto">
              <a:xfrm>
                <a:off x="3076" y="4913061"/>
                <a:ext cx="9128370" cy="492377"/>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sp>
          <p:nvSpPr>
            <p:cNvPr id="22" name="Rectangle 21"/>
            <p:cNvSpPr/>
            <p:nvPr/>
          </p:nvSpPr>
          <p:spPr bwMode="auto">
            <a:xfrm>
              <a:off x="3077" y="5405428"/>
              <a:ext cx="9128370" cy="492377"/>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71615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a:spLocks noChangeArrowheads="1"/>
          </p:cNvSpPr>
          <p:nvPr/>
        </p:nvSpPr>
        <p:spPr bwMode="auto">
          <a:xfrm>
            <a:off x="-74407" y="-85943"/>
            <a:ext cx="29787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4000" i="0" dirty="0">
                <a:solidFill>
                  <a:schemeClr val="bg1"/>
                </a:solidFill>
              </a:rPr>
              <a:t>Stochastic </a:t>
            </a:r>
          </a:p>
          <a:p>
            <a:r>
              <a:rPr lang="en-US" sz="4000" i="0" dirty="0">
                <a:solidFill>
                  <a:schemeClr val="bg1"/>
                </a:solidFill>
              </a:rPr>
              <a:t>programming</a:t>
            </a:r>
          </a:p>
        </p:txBody>
      </p:sp>
      <p:sp>
        <p:nvSpPr>
          <p:cNvPr id="20" name="TextBox 19"/>
          <p:cNvSpPr txBox="1">
            <a:spLocks noChangeArrowheads="1"/>
          </p:cNvSpPr>
          <p:nvPr/>
        </p:nvSpPr>
        <p:spPr bwMode="auto">
          <a:xfrm>
            <a:off x="3935770" y="4965500"/>
            <a:ext cx="195438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600" i="0" dirty="0">
                <a:solidFill>
                  <a:schemeClr val="bg1"/>
                </a:solidFill>
              </a:rPr>
              <a:t>Markov </a:t>
            </a:r>
          </a:p>
          <a:p>
            <a:r>
              <a:rPr lang="en-US" sz="3600" i="0" dirty="0">
                <a:solidFill>
                  <a:schemeClr val="bg1"/>
                </a:solidFill>
              </a:rPr>
              <a:t>decision </a:t>
            </a:r>
          </a:p>
          <a:p>
            <a:r>
              <a:rPr lang="en-US" sz="3600" i="0" dirty="0">
                <a:solidFill>
                  <a:schemeClr val="bg1"/>
                </a:solidFill>
              </a:rPr>
              <a:t>processes</a:t>
            </a:r>
          </a:p>
        </p:txBody>
      </p:sp>
      <p:sp>
        <p:nvSpPr>
          <p:cNvPr id="21" name="TextBox 20"/>
          <p:cNvSpPr txBox="1">
            <a:spLocks noChangeArrowheads="1"/>
          </p:cNvSpPr>
          <p:nvPr/>
        </p:nvSpPr>
        <p:spPr bwMode="auto">
          <a:xfrm>
            <a:off x="1766324" y="4308929"/>
            <a:ext cx="30444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600" i="0" dirty="0">
                <a:solidFill>
                  <a:schemeClr val="bg1"/>
                </a:solidFill>
              </a:rPr>
              <a:t>Reinforcement </a:t>
            </a:r>
          </a:p>
          <a:p>
            <a:r>
              <a:rPr lang="en-US" sz="3600" i="0" dirty="0">
                <a:solidFill>
                  <a:schemeClr val="bg1"/>
                </a:solidFill>
              </a:rPr>
              <a:t>learning</a:t>
            </a:r>
          </a:p>
        </p:txBody>
      </p:sp>
      <p:sp>
        <p:nvSpPr>
          <p:cNvPr id="22" name="TextBox 21"/>
          <p:cNvSpPr txBox="1">
            <a:spLocks noChangeArrowheads="1"/>
          </p:cNvSpPr>
          <p:nvPr/>
        </p:nvSpPr>
        <p:spPr bwMode="auto">
          <a:xfrm>
            <a:off x="3928387" y="3231711"/>
            <a:ext cx="16321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Optimal </a:t>
            </a:r>
          </a:p>
          <a:p>
            <a:r>
              <a:rPr lang="en-US" sz="3200" i="0" dirty="0">
                <a:solidFill>
                  <a:schemeClr val="bg1"/>
                </a:solidFill>
              </a:rPr>
              <a:t>control</a:t>
            </a:r>
          </a:p>
        </p:txBody>
      </p:sp>
      <p:sp>
        <p:nvSpPr>
          <p:cNvPr id="23" name="TextBox 22"/>
          <p:cNvSpPr txBox="1">
            <a:spLocks noChangeArrowheads="1"/>
          </p:cNvSpPr>
          <p:nvPr/>
        </p:nvSpPr>
        <p:spPr bwMode="auto">
          <a:xfrm>
            <a:off x="1968303" y="2161886"/>
            <a:ext cx="192873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Model </a:t>
            </a:r>
          </a:p>
          <a:p>
            <a:r>
              <a:rPr lang="en-US" sz="3200" i="0" dirty="0">
                <a:solidFill>
                  <a:schemeClr val="bg1"/>
                </a:solidFill>
              </a:rPr>
              <a:t>predictive </a:t>
            </a:r>
          </a:p>
          <a:p>
            <a:r>
              <a:rPr lang="en-US" sz="3200" i="0" dirty="0">
                <a:solidFill>
                  <a:schemeClr val="bg1"/>
                </a:solidFill>
              </a:rPr>
              <a:t>control</a:t>
            </a:r>
          </a:p>
        </p:txBody>
      </p:sp>
      <p:sp>
        <p:nvSpPr>
          <p:cNvPr id="24" name="TextBox 23"/>
          <p:cNvSpPr txBox="1">
            <a:spLocks noChangeArrowheads="1"/>
          </p:cNvSpPr>
          <p:nvPr/>
        </p:nvSpPr>
        <p:spPr bwMode="auto">
          <a:xfrm>
            <a:off x="3642721" y="160278"/>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Robust </a:t>
            </a:r>
          </a:p>
          <a:p>
            <a:r>
              <a:rPr lang="en-US" sz="3200" i="0" dirty="0">
                <a:solidFill>
                  <a:schemeClr val="bg1"/>
                </a:solidFill>
              </a:rPr>
              <a:t>optimization</a:t>
            </a:r>
          </a:p>
        </p:txBody>
      </p:sp>
      <p:sp>
        <p:nvSpPr>
          <p:cNvPr id="25" name="TextBox 24"/>
          <p:cNvSpPr txBox="1">
            <a:spLocks noChangeArrowheads="1"/>
          </p:cNvSpPr>
          <p:nvPr/>
        </p:nvSpPr>
        <p:spPr bwMode="auto">
          <a:xfrm>
            <a:off x="6800538" y="-71946"/>
            <a:ext cx="245291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Approximate </a:t>
            </a:r>
          </a:p>
          <a:p>
            <a:r>
              <a:rPr lang="en-US" sz="3200" i="0" dirty="0">
                <a:solidFill>
                  <a:schemeClr val="bg1"/>
                </a:solidFill>
              </a:rPr>
              <a:t>dynamic </a:t>
            </a:r>
          </a:p>
          <a:p>
            <a:r>
              <a:rPr lang="en-US" sz="3200" i="0" dirty="0">
                <a:solidFill>
                  <a:schemeClr val="bg1"/>
                </a:solidFill>
              </a:rPr>
              <a:t>programming</a:t>
            </a:r>
          </a:p>
        </p:txBody>
      </p:sp>
      <p:sp>
        <p:nvSpPr>
          <p:cNvPr id="26" name="TextBox 25"/>
          <p:cNvSpPr txBox="1">
            <a:spLocks noChangeArrowheads="1"/>
          </p:cNvSpPr>
          <p:nvPr/>
        </p:nvSpPr>
        <p:spPr bwMode="auto">
          <a:xfrm>
            <a:off x="5546805" y="4210654"/>
            <a:ext cx="223651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Online </a:t>
            </a:r>
          </a:p>
          <a:p>
            <a:r>
              <a:rPr lang="en-US" sz="3200" i="0" dirty="0">
                <a:solidFill>
                  <a:schemeClr val="bg1"/>
                </a:solidFill>
              </a:rPr>
              <a:t>computation</a:t>
            </a:r>
          </a:p>
        </p:txBody>
      </p:sp>
      <p:sp>
        <p:nvSpPr>
          <p:cNvPr id="27" name="TextBox 26"/>
          <p:cNvSpPr txBox="1">
            <a:spLocks noChangeArrowheads="1"/>
          </p:cNvSpPr>
          <p:nvPr/>
        </p:nvSpPr>
        <p:spPr bwMode="auto">
          <a:xfrm>
            <a:off x="6800538" y="5304054"/>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Simulation </a:t>
            </a:r>
          </a:p>
          <a:p>
            <a:r>
              <a:rPr lang="en-US" sz="3200" i="0" dirty="0">
                <a:solidFill>
                  <a:schemeClr val="bg1"/>
                </a:solidFill>
              </a:rPr>
              <a:t>optimization</a:t>
            </a:r>
          </a:p>
        </p:txBody>
      </p:sp>
      <p:sp>
        <p:nvSpPr>
          <p:cNvPr id="28" name="TextBox 27"/>
          <p:cNvSpPr txBox="1">
            <a:spLocks noChangeArrowheads="1"/>
          </p:cNvSpPr>
          <p:nvPr/>
        </p:nvSpPr>
        <p:spPr bwMode="auto">
          <a:xfrm>
            <a:off x="6699533" y="2797189"/>
            <a:ext cx="19752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Stochastic </a:t>
            </a:r>
          </a:p>
          <a:p>
            <a:r>
              <a:rPr lang="en-US" sz="3200" i="0" dirty="0">
                <a:solidFill>
                  <a:schemeClr val="bg1"/>
                </a:solidFill>
              </a:rPr>
              <a:t>search</a:t>
            </a:r>
          </a:p>
        </p:txBody>
      </p:sp>
      <p:sp>
        <p:nvSpPr>
          <p:cNvPr id="29" name="TextBox 28"/>
          <p:cNvSpPr txBox="1">
            <a:spLocks noChangeArrowheads="1"/>
          </p:cNvSpPr>
          <p:nvPr/>
        </p:nvSpPr>
        <p:spPr bwMode="auto">
          <a:xfrm>
            <a:off x="5442022" y="293405"/>
            <a:ext cx="16450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Decision</a:t>
            </a:r>
          </a:p>
          <a:p>
            <a:r>
              <a:rPr lang="en-US" sz="3200" i="0" dirty="0">
                <a:solidFill>
                  <a:schemeClr val="bg1"/>
                </a:solidFill>
              </a:rPr>
              <a:t> </a:t>
            </a:r>
          </a:p>
          <a:p>
            <a:r>
              <a:rPr lang="en-US" sz="3200" i="0" dirty="0">
                <a:solidFill>
                  <a:schemeClr val="bg1"/>
                </a:solidFill>
              </a:rPr>
              <a:t>analysis</a:t>
            </a:r>
          </a:p>
        </p:txBody>
      </p:sp>
      <p:sp>
        <p:nvSpPr>
          <p:cNvPr id="30" name="TextBox 29"/>
          <p:cNvSpPr txBox="1">
            <a:spLocks noChangeArrowheads="1"/>
          </p:cNvSpPr>
          <p:nvPr/>
        </p:nvSpPr>
        <p:spPr bwMode="auto">
          <a:xfrm>
            <a:off x="193630" y="5244330"/>
            <a:ext cx="19752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Stochastic </a:t>
            </a:r>
          </a:p>
          <a:p>
            <a:r>
              <a:rPr lang="en-US" sz="3200" i="0" dirty="0">
                <a:solidFill>
                  <a:schemeClr val="bg1"/>
                </a:solidFill>
              </a:rPr>
              <a:t>control</a:t>
            </a:r>
          </a:p>
        </p:txBody>
      </p:sp>
      <p:sp>
        <p:nvSpPr>
          <p:cNvPr id="31" name="TextBox 30"/>
          <p:cNvSpPr txBox="1">
            <a:spLocks noChangeArrowheads="1"/>
          </p:cNvSpPr>
          <p:nvPr/>
        </p:nvSpPr>
        <p:spPr bwMode="auto">
          <a:xfrm>
            <a:off x="2453344" y="1018590"/>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Simulation </a:t>
            </a:r>
          </a:p>
          <a:p>
            <a:r>
              <a:rPr lang="en-US" sz="3200" i="0" dirty="0">
                <a:solidFill>
                  <a:schemeClr val="bg1"/>
                </a:solidFill>
              </a:rPr>
              <a:t>optimization</a:t>
            </a:r>
          </a:p>
        </p:txBody>
      </p:sp>
      <p:sp>
        <p:nvSpPr>
          <p:cNvPr id="32" name="TextBox 31"/>
          <p:cNvSpPr txBox="1">
            <a:spLocks noChangeArrowheads="1"/>
          </p:cNvSpPr>
          <p:nvPr/>
        </p:nvSpPr>
        <p:spPr bwMode="auto">
          <a:xfrm>
            <a:off x="4936255" y="1889169"/>
            <a:ext cx="2417649"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Dynamic</a:t>
            </a:r>
          </a:p>
          <a:p>
            <a:r>
              <a:rPr lang="en-US" sz="3200" i="0" dirty="0">
                <a:solidFill>
                  <a:schemeClr val="bg1"/>
                </a:solidFill>
              </a:rPr>
              <a:t>Programming</a:t>
            </a:r>
          </a:p>
          <a:p>
            <a:r>
              <a:rPr lang="en-US" sz="3200" i="0" dirty="0">
                <a:solidFill>
                  <a:schemeClr val="bg1"/>
                </a:solidFill>
              </a:rPr>
              <a:t>and</a:t>
            </a:r>
          </a:p>
          <a:p>
            <a:r>
              <a:rPr lang="en-US" sz="3200" i="0" dirty="0">
                <a:solidFill>
                  <a:schemeClr val="bg1"/>
                </a:solidFill>
              </a:rPr>
              <a:t>control</a:t>
            </a:r>
          </a:p>
        </p:txBody>
      </p:sp>
      <p:sp>
        <p:nvSpPr>
          <p:cNvPr id="33" name="TextBox 32"/>
          <p:cNvSpPr txBox="1">
            <a:spLocks noChangeArrowheads="1"/>
          </p:cNvSpPr>
          <p:nvPr/>
        </p:nvSpPr>
        <p:spPr bwMode="auto">
          <a:xfrm>
            <a:off x="307096" y="2018140"/>
            <a:ext cx="16321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Optimal </a:t>
            </a:r>
          </a:p>
          <a:p>
            <a:r>
              <a:rPr lang="en-US" sz="3200" i="0" dirty="0">
                <a:solidFill>
                  <a:schemeClr val="bg1"/>
                </a:solidFill>
              </a:rPr>
              <a:t>learning</a:t>
            </a:r>
          </a:p>
        </p:txBody>
      </p:sp>
      <p:sp>
        <p:nvSpPr>
          <p:cNvPr id="34" name="TextBox 33"/>
          <p:cNvSpPr txBox="1">
            <a:spLocks noChangeArrowheads="1"/>
          </p:cNvSpPr>
          <p:nvPr/>
        </p:nvSpPr>
        <p:spPr bwMode="auto">
          <a:xfrm>
            <a:off x="622618" y="3418744"/>
            <a:ext cx="171232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Bandit</a:t>
            </a:r>
          </a:p>
          <a:p>
            <a:r>
              <a:rPr lang="en-US" sz="3200" i="0" dirty="0">
                <a:solidFill>
                  <a:schemeClr val="bg1"/>
                </a:solidFill>
              </a:rPr>
              <a:t>problems</a:t>
            </a:r>
          </a:p>
        </p:txBody>
      </p:sp>
      <p:pic>
        <p:nvPicPr>
          <p:cNvPr id="35" name="Picture 34" descr="http://ecx.images-amazon.com/images/I/41UHTnB7yrL.jpg"/>
          <p:cNvPicPr>
            <a:picLocks noChangeAspect="1" noChangeArrowheads="1"/>
          </p:cNvPicPr>
          <p:nvPr/>
        </p:nvPicPr>
        <p:blipFill rotWithShape="1">
          <a:blip r:embed="rId4">
            <a:extLst>
              <a:ext uri="{28A0092B-C50C-407E-A947-70E740481C1C}">
                <a14:useLocalDpi xmlns:a14="http://schemas.microsoft.com/office/drawing/2010/main" val="0"/>
              </a:ext>
            </a:extLst>
          </a:blip>
          <a:srcRect t="9200"/>
          <a:stretch/>
        </p:blipFill>
        <p:spPr bwMode="auto">
          <a:xfrm>
            <a:off x="34304" y="0"/>
            <a:ext cx="1743696" cy="271417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http://ecx.images-amazon.com/images/I/41QmA4q%2BV7L.jpg"/>
          <p:cNvPicPr>
            <a:picLocks noChangeAspect="1" noChangeArrowheads="1"/>
          </p:cNvPicPr>
          <p:nvPr/>
        </p:nvPicPr>
        <p:blipFill rotWithShape="1">
          <a:blip r:embed="rId5">
            <a:extLst>
              <a:ext uri="{28A0092B-C50C-407E-A947-70E740481C1C}">
                <a14:useLocalDpi xmlns:a14="http://schemas.microsoft.com/office/drawing/2010/main" val="0"/>
              </a:ext>
            </a:extLst>
          </a:blip>
          <a:srcRect l="-4467" t="9743" r="4467"/>
          <a:stretch/>
        </p:blipFill>
        <p:spPr bwMode="auto">
          <a:xfrm>
            <a:off x="3633104" y="-36479"/>
            <a:ext cx="1857715" cy="322445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http://ecx.images-amazon.com/images/I/41fYgp2YdoL.jpg"/>
          <p:cNvPicPr>
            <a:picLocks noChangeAspect="1" noChangeArrowheads="1"/>
          </p:cNvPicPr>
          <p:nvPr/>
        </p:nvPicPr>
        <p:blipFill rotWithShape="1">
          <a:blip r:embed="rId6">
            <a:extLst>
              <a:ext uri="{28A0092B-C50C-407E-A947-70E740481C1C}">
                <a14:useLocalDpi xmlns:a14="http://schemas.microsoft.com/office/drawing/2010/main" val="0"/>
              </a:ext>
            </a:extLst>
          </a:blip>
          <a:srcRect t="27643"/>
          <a:stretch/>
        </p:blipFill>
        <p:spPr bwMode="auto">
          <a:xfrm>
            <a:off x="4093559" y="2046316"/>
            <a:ext cx="1637681" cy="216138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http://ecx.images-amazon.com/images/I/41AIbgU%2BR5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0817" y="3128"/>
            <a:ext cx="1757651" cy="318607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http://ecx.images-amazon.com/images/I/41VG30WB9QL.jpg"/>
          <p:cNvPicPr>
            <a:picLocks noChangeAspect="1" noChangeArrowheads="1"/>
          </p:cNvPicPr>
          <p:nvPr/>
        </p:nvPicPr>
        <p:blipFill rotWithShape="1">
          <a:blip r:embed="rId8">
            <a:extLst>
              <a:ext uri="{28A0092B-C50C-407E-A947-70E740481C1C}">
                <a14:useLocalDpi xmlns:a14="http://schemas.microsoft.com/office/drawing/2010/main" val="0"/>
              </a:ext>
            </a:extLst>
          </a:blip>
          <a:srcRect t="8211" b="23638"/>
          <a:stretch/>
        </p:blipFill>
        <p:spPr bwMode="auto">
          <a:xfrm>
            <a:off x="5721722" y="4296327"/>
            <a:ext cx="1663707" cy="212592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b="26856"/>
          <a:stretch/>
        </p:blipFill>
        <p:spPr bwMode="auto">
          <a:xfrm>
            <a:off x="7168914" y="4208760"/>
            <a:ext cx="1920425" cy="2585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12130"/>
          <a:stretch/>
        </p:blipFill>
        <p:spPr bwMode="auto">
          <a:xfrm>
            <a:off x="7148979" y="1812360"/>
            <a:ext cx="1686863" cy="2696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47424" y="0"/>
            <a:ext cx="1420813"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descr="http://ecx.images-amazon.com/images/I/61FBoML56%2BL.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18241" y="1289693"/>
            <a:ext cx="1716914" cy="305682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ttp://ecx.images-amazon.com/images/I/41SN%2B8rDXUL._SX313_BO1,204,203,200_.jpg"/>
          <p:cNvPicPr>
            <a:picLocks noChangeAspect="1" noChangeArrowheads="1"/>
          </p:cNvPicPr>
          <p:nvPr/>
        </p:nvPicPr>
        <p:blipFill rotWithShape="1">
          <a:blip r:embed="rId13">
            <a:extLst>
              <a:ext uri="{28A0092B-C50C-407E-A947-70E740481C1C}">
                <a14:useLocalDpi xmlns:a14="http://schemas.microsoft.com/office/drawing/2010/main" val="0"/>
              </a:ext>
            </a:extLst>
          </a:blip>
          <a:srcRect t="15048"/>
          <a:stretch/>
        </p:blipFill>
        <p:spPr bwMode="auto">
          <a:xfrm>
            <a:off x="1991279" y="-34028"/>
            <a:ext cx="1615910" cy="260953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ecx.images-amazon.com/images/I/41c-z3j4I9L._SX298_BO1,204,203,200_.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51" y="1856363"/>
            <a:ext cx="1437811" cy="260531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ecx.images-amazon.com/images/I/51ALbLyEhkL._SX298_BO1,204,203,200_.jpg"/>
          <p:cNvPicPr>
            <a:picLocks noChangeAspect="1" noChangeArrowheads="1"/>
          </p:cNvPicPr>
          <p:nvPr/>
        </p:nvPicPr>
        <p:blipFill rotWithShape="1">
          <a:blip r:embed="rId15">
            <a:extLst>
              <a:ext uri="{28A0092B-C50C-407E-A947-70E740481C1C}">
                <a14:useLocalDpi xmlns:a14="http://schemas.microsoft.com/office/drawing/2010/main" val="0"/>
              </a:ext>
            </a:extLst>
          </a:blip>
          <a:srcRect b="13943"/>
          <a:stretch/>
        </p:blipFill>
        <p:spPr bwMode="auto">
          <a:xfrm>
            <a:off x="1673945" y="1588526"/>
            <a:ext cx="1742374" cy="279493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ecx.images-amazon.com/images/I/41GFdOeVAGL.jpg"/>
          <p:cNvPicPr>
            <a:picLocks noChangeAspect="1" noChangeArrowheads="1"/>
          </p:cNvPicPr>
          <p:nvPr/>
        </p:nvPicPr>
        <p:blipFill rotWithShape="1">
          <a:blip r:embed="rId16">
            <a:extLst>
              <a:ext uri="{28A0092B-C50C-407E-A947-70E740481C1C}">
                <a14:useLocalDpi xmlns:a14="http://schemas.microsoft.com/office/drawing/2010/main" val="0"/>
              </a:ext>
            </a:extLst>
          </a:blip>
          <a:srcRect t="4283" r="7874" b="14778"/>
          <a:stretch/>
        </p:blipFill>
        <p:spPr bwMode="auto">
          <a:xfrm>
            <a:off x="2704905" y="2352462"/>
            <a:ext cx="1536208" cy="25872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7"/>
          <a:stretch>
            <a:fillRect/>
          </a:stretch>
        </p:blipFill>
        <p:spPr>
          <a:xfrm>
            <a:off x="522916" y="2974983"/>
            <a:ext cx="1719356" cy="2143822"/>
          </a:xfrm>
          <a:prstGeom prst="rect">
            <a:avLst/>
          </a:prstGeom>
        </p:spPr>
      </p:pic>
      <p:pic>
        <p:nvPicPr>
          <p:cNvPr id="50" name="Picture 6" descr="http://ecx.images-amazon.com/images/I/41leupY2UHL._SX309_BO1,204,203,200_.jpg"/>
          <p:cNvPicPr>
            <a:picLocks noChangeAspect="1" noChangeArrowheads="1"/>
          </p:cNvPicPr>
          <p:nvPr/>
        </p:nvPicPr>
        <p:blipFill rotWithShape="1">
          <a:blip r:embed="rId18">
            <a:extLst>
              <a:ext uri="{28A0092B-C50C-407E-A947-70E740481C1C}">
                <a14:useLocalDpi xmlns:a14="http://schemas.microsoft.com/office/drawing/2010/main" val="0"/>
              </a:ext>
            </a:extLst>
          </a:blip>
          <a:srcRect b="25455"/>
          <a:stretch/>
        </p:blipFill>
        <p:spPr bwMode="auto">
          <a:xfrm>
            <a:off x="0" y="4461678"/>
            <a:ext cx="1651000" cy="236965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p:cNvPicPr>
            <a:picLocks noChangeAspect="1"/>
          </p:cNvPicPr>
          <p:nvPr/>
        </p:nvPicPr>
        <p:blipFill>
          <a:blip r:embed="rId19"/>
          <a:stretch>
            <a:fillRect/>
          </a:stretch>
        </p:blipFill>
        <p:spPr>
          <a:xfrm>
            <a:off x="1881026" y="4106067"/>
            <a:ext cx="2060428" cy="2737137"/>
          </a:xfrm>
          <a:prstGeom prst="rect">
            <a:avLst/>
          </a:prstGeom>
        </p:spPr>
      </p:pic>
      <p:pic>
        <p:nvPicPr>
          <p:cNvPr id="47" name="Picture 6" descr="http://ecx.images-amazon.com/images/I/41SqMuaUIZL.jpg"/>
          <p:cNvPicPr>
            <a:picLocks noChangeAspect="1" noChangeArrowheads="1"/>
          </p:cNvPicPr>
          <p:nvPr/>
        </p:nvPicPr>
        <p:blipFill rotWithShape="1">
          <a:blip r:embed="rId20">
            <a:extLst>
              <a:ext uri="{28A0092B-C50C-407E-A947-70E740481C1C}">
                <a14:useLocalDpi xmlns:a14="http://schemas.microsoft.com/office/drawing/2010/main" val="0"/>
              </a:ext>
            </a:extLst>
          </a:blip>
          <a:srcRect b="17254"/>
          <a:stretch/>
        </p:blipFill>
        <p:spPr bwMode="auto">
          <a:xfrm>
            <a:off x="4095053" y="3920041"/>
            <a:ext cx="1856048" cy="2861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74334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3" y="4"/>
            <a:ext cx="918965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6629371" y="3256757"/>
            <a:ext cx="2200260" cy="793819"/>
            <a:chOff x="4199115" y="4306115"/>
            <a:chExt cx="2480553" cy="894944"/>
          </a:xfrm>
        </p:grpSpPr>
        <p:sp>
          <p:nvSpPr>
            <p:cNvPr id="10" name="Oval 9"/>
            <p:cNvSpPr/>
            <p:nvPr/>
          </p:nvSpPr>
          <p:spPr>
            <a:xfrm>
              <a:off x="4199115" y="4306115"/>
              <a:ext cx="2480553" cy="894944"/>
            </a:xfrm>
            <a:prstGeom prst="ellipse">
              <a:avLst/>
            </a:prstGeom>
            <a:solidFill>
              <a:srgbClr val="404040">
                <a:alpha val="60000"/>
              </a:srgbClr>
            </a:solidFill>
            <a:ln w="19050">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a:ln>
                  <a:noFill/>
                </a:ln>
                <a:solidFill>
                  <a:schemeClr val="bg1"/>
                </a:solidFill>
                <a:effectLst/>
                <a:latin typeface="Times New Roman" pitchFamily="18" charset="0"/>
              </a:endParaRPr>
            </a:p>
          </p:txBody>
        </p:sp>
        <p:sp>
          <p:nvSpPr>
            <p:cNvPr id="11" name="TextBox 10"/>
            <p:cNvSpPr txBox="1"/>
            <p:nvPr/>
          </p:nvSpPr>
          <p:spPr>
            <a:xfrm>
              <a:off x="4325372" y="4436801"/>
              <a:ext cx="2275640" cy="659270"/>
            </a:xfrm>
            <a:prstGeom prst="rect">
              <a:avLst/>
            </a:prstGeom>
            <a:noFill/>
            <a:ln>
              <a:noFill/>
            </a:ln>
          </p:spPr>
          <p:txBody>
            <a:bodyPr wrap="none" rtlCol="0">
              <a:spAutoFit/>
            </a:bodyPr>
            <a:lstStyle/>
            <a:p>
              <a:r>
                <a:rPr lang="en-US" sz="1600" b="1" i="0" dirty="0">
                  <a:solidFill>
                    <a:schemeClr val="bg1"/>
                  </a:solidFill>
                </a:rPr>
                <a:t>Multi-armed bandits</a:t>
              </a:r>
            </a:p>
            <a:p>
              <a:r>
                <a:rPr lang="en-US" sz="1600" b="1" i="0" dirty="0">
                  <a:solidFill>
                    <a:schemeClr val="bg1"/>
                  </a:solidFill>
                </a:rPr>
                <a:t>/optimal learning</a:t>
              </a:r>
            </a:p>
          </p:txBody>
        </p:sp>
      </p:grpSp>
      <p:grpSp>
        <p:nvGrpSpPr>
          <p:cNvPr id="15" name="Group 14"/>
          <p:cNvGrpSpPr/>
          <p:nvPr/>
        </p:nvGrpSpPr>
        <p:grpSpPr>
          <a:xfrm>
            <a:off x="155755" y="3935018"/>
            <a:ext cx="2200260" cy="793819"/>
            <a:chOff x="1416996" y="3226343"/>
            <a:chExt cx="2480553" cy="894944"/>
          </a:xfrm>
        </p:grpSpPr>
        <p:sp>
          <p:nvSpPr>
            <p:cNvPr id="12" name="Oval 11"/>
            <p:cNvSpPr/>
            <p:nvPr/>
          </p:nvSpPr>
          <p:spPr>
            <a:xfrm>
              <a:off x="1416996" y="3226343"/>
              <a:ext cx="2480553" cy="894944"/>
            </a:xfrm>
            <a:prstGeom prst="ellipse">
              <a:avLst/>
            </a:prstGeom>
            <a:solidFill>
              <a:srgbClr val="404040">
                <a:alpha val="60000"/>
              </a:srgbClr>
            </a:solidFill>
            <a:ln w="19050">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a:ln>
                  <a:noFill/>
                </a:ln>
                <a:solidFill>
                  <a:schemeClr val="bg1"/>
                </a:solidFill>
                <a:effectLst/>
                <a:latin typeface="Times New Roman" pitchFamily="18" charset="0"/>
              </a:endParaRPr>
            </a:p>
          </p:txBody>
        </p:sp>
        <p:sp>
          <p:nvSpPr>
            <p:cNvPr id="13" name="TextBox 12"/>
            <p:cNvSpPr txBox="1"/>
            <p:nvPr/>
          </p:nvSpPr>
          <p:spPr>
            <a:xfrm>
              <a:off x="1723936" y="3327846"/>
              <a:ext cx="1851668" cy="728667"/>
            </a:xfrm>
            <a:prstGeom prst="rect">
              <a:avLst/>
            </a:prstGeom>
            <a:noFill/>
            <a:ln>
              <a:noFill/>
            </a:ln>
          </p:spPr>
          <p:txBody>
            <a:bodyPr wrap="none" rtlCol="0">
              <a:spAutoFit/>
            </a:bodyPr>
            <a:lstStyle/>
            <a:p>
              <a:r>
                <a:rPr lang="en-US" b="1" i="0" dirty="0">
                  <a:solidFill>
                    <a:schemeClr val="bg1"/>
                  </a:solidFill>
                </a:rPr>
                <a:t>Reinforcement</a:t>
              </a:r>
            </a:p>
            <a:p>
              <a:r>
                <a:rPr lang="en-US" b="1" i="0" dirty="0">
                  <a:solidFill>
                    <a:schemeClr val="bg1"/>
                  </a:solidFill>
                </a:rPr>
                <a:t>learning/ADP</a:t>
              </a:r>
            </a:p>
          </p:txBody>
        </p:sp>
      </p:grpSp>
      <p:grpSp>
        <p:nvGrpSpPr>
          <p:cNvPr id="16" name="Group 15"/>
          <p:cNvGrpSpPr/>
          <p:nvPr/>
        </p:nvGrpSpPr>
        <p:grpSpPr>
          <a:xfrm>
            <a:off x="3455814" y="154131"/>
            <a:ext cx="2200260" cy="793819"/>
            <a:chOff x="1416996" y="3226343"/>
            <a:chExt cx="2480553" cy="894944"/>
          </a:xfrm>
        </p:grpSpPr>
        <p:sp>
          <p:nvSpPr>
            <p:cNvPr id="17" name="Oval 16"/>
            <p:cNvSpPr/>
            <p:nvPr/>
          </p:nvSpPr>
          <p:spPr>
            <a:xfrm>
              <a:off x="1416996" y="3226343"/>
              <a:ext cx="2480553" cy="894944"/>
            </a:xfrm>
            <a:prstGeom prst="ellipse">
              <a:avLst/>
            </a:prstGeom>
            <a:solidFill>
              <a:srgbClr val="404040">
                <a:alpha val="60000"/>
              </a:srgbClr>
            </a:solidFill>
            <a:ln w="19050">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a:ln>
                  <a:noFill/>
                </a:ln>
                <a:solidFill>
                  <a:schemeClr val="bg1"/>
                </a:solidFill>
                <a:effectLst/>
                <a:latin typeface="Times New Roman" pitchFamily="18" charset="0"/>
              </a:endParaRPr>
            </a:p>
          </p:txBody>
        </p:sp>
        <p:sp>
          <p:nvSpPr>
            <p:cNvPr id="18" name="TextBox 17"/>
            <p:cNvSpPr txBox="1"/>
            <p:nvPr/>
          </p:nvSpPr>
          <p:spPr>
            <a:xfrm>
              <a:off x="1590206" y="3444581"/>
              <a:ext cx="2119136" cy="416381"/>
            </a:xfrm>
            <a:prstGeom prst="rect">
              <a:avLst/>
            </a:prstGeom>
            <a:noFill/>
            <a:ln>
              <a:noFill/>
            </a:ln>
          </p:spPr>
          <p:txBody>
            <a:bodyPr wrap="none" rtlCol="0">
              <a:spAutoFit/>
            </a:bodyPr>
            <a:lstStyle/>
            <a:p>
              <a:r>
                <a:rPr lang="en-US" b="1" i="0" dirty="0">
                  <a:solidFill>
                    <a:schemeClr val="bg1"/>
                  </a:solidFill>
                </a:rPr>
                <a:t>Stochastic search</a:t>
              </a:r>
            </a:p>
          </p:txBody>
        </p:sp>
      </p:grpSp>
      <p:grpSp>
        <p:nvGrpSpPr>
          <p:cNvPr id="19" name="Group 18"/>
          <p:cNvGrpSpPr/>
          <p:nvPr/>
        </p:nvGrpSpPr>
        <p:grpSpPr>
          <a:xfrm>
            <a:off x="6589178" y="1568523"/>
            <a:ext cx="2200260" cy="793819"/>
            <a:chOff x="1416996" y="3226343"/>
            <a:chExt cx="2480553" cy="894944"/>
          </a:xfrm>
          <a:solidFill>
            <a:srgbClr val="404040">
              <a:alpha val="60000"/>
            </a:srgbClr>
          </a:solidFill>
        </p:grpSpPr>
        <p:sp>
          <p:nvSpPr>
            <p:cNvPr id="20" name="Oval 19"/>
            <p:cNvSpPr/>
            <p:nvPr/>
          </p:nvSpPr>
          <p:spPr>
            <a:xfrm>
              <a:off x="1416996" y="3226343"/>
              <a:ext cx="2480553" cy="894944"/>
            </a:xfrm>
            <a:prstGeom prst="ellipse">
              <a:avLst/>
            </a:prstGeom>
            <a:grpFill/>
            <a:ln w="19050">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a:ln>
                  <a:noFill/>
                </a:ln>
                <a:solidFill>
                  <a:schemeClr val="bg1"/>
                </a:solidFill>
                <a:effectLst/>
                <a:latin typeface="Times New Roman" pitchFamily="18" charset="0"/>
              </a:endParaRPr>
            </a:p>
          </p:txBody>
        </p:sp>
        <p:sp>
          <p:nvSpPr>
            <p:cNvPr id="21" name="TextBox 20"/>
            <p:cNvSpPr txBox="1"/>
            <p:nvPr/>
          </p:nvSpPr>
          <p:spPr>
            <a:xfrm>
              <a:off x="1844480" y="3327846"/>
              <a:ext cx="1610586" cy="728667"/>
            </a:xfrm>
            <a:prstGeom prst="rect">
              <a:avLst/>
            </a:prstGeom>
            <a:grpFill/>
            <a:ln>
              <a:noFill/>
            </a:ln>
          </p:spPr>
          <p:txBody>
            <a:bodyPr wrap="none" rtlCol="0">
              <a:spAutoFit/>
            </a:bodyPr>
            <a:lstStyle/>
            <a:p>
              <a:r>
                <a:rPr lang="en-US" b="1" i="0" dirty="0">
                  <a:solidFill>
                    <a:schemeClr val="bg1"/>
                  </a:solidFill>
                </a:rPr>
                <a:t>Simulation</a:t>
              </a:r>
            </a:p>
            <a:p>
              <a:r>
                <a:rPr lang="en-US" b="1" i="0" dirty="0">
                  <a:solidFill>
                    <a:schemeClr val="bg1"/>
                  </a:solidFill>
                </a:rPr>
                <a:t>optimization</a:t>
              </a:r>
            </a:p>
          </p:txBody>
        </p:sp>
      </p:grpSp>
      <p:grpSp>
        <p:nvGrpSpPr>
          <p:cNvPr id="26" name="Group 25"/>
          <p:cNvGrpSpPr/>
          <p:nvPr/>
        </p:nvGrpSpPr>
        <p:grpSpPr>
          <a:xfrm>
            <a:off x="251111" y="1391119"/>
            <a:ext cx="2200260" cy="793819"/>
            <a:chOff x="1416996" y="3226343"/>
            <a:chExt cx="2480553" cy="894944"/>
          </a:xfrm>
        </p:grpSpPr>
        <p:sp>
          <p:nvSpPr>
            <p:cNvPr id="27" name="Oval 26"/>
            <p:cNvSpPr/>
            <p:nvPr/>
          </p:nvSpPr>
          <p:spPr>
            <a:xfrm>
              <a:off x="1416996" y="3226343"/>
              <a:ext cx="2480553" cy="894944"/>
            </a:xfrm>
            <a:prstGeom prst="ellipse">
              <a:avLst/>
            </a:prstGeom>
            <a:solidFill>
              <a:srgbClr val="404040">
                <a:alpha val="56863"/>
              </a:srgbClr>
            </a:solidFill>
            <a:ln w="19050">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a:ln>
                  <a:noFill/>
                </a:ln>
                <a:solidFill>
                  <a:schemeClr val="bg1"/>
                </a:solidFill>
                <a:effectLst/>
                <a:latin typeface="Times New Roman" pitchFamily="18" charset="0"/>
              </a:endParaRPr>
            </a:p>
          </p:txBody>
        </p:sp>
        <p:sp>
          <p:nvSpPr>
            <p:cNvPr id="28" name="TextBox 27"/>
            <p:cNvSpPr txBox="1"/>
            <p:nvPr/>
          </p:nvSpPr>
          <p:spPr>
            <a:xfrm>
              <a:off x="1774540" y="3269480"/>
              <a:ext cx="1750465" cy="728667"/>
            </a:xfrm>
            <a:prstGeom prst="rect">
              <a:avLst/>
            </a:prstGeom>
            <a:noFill/>
            <a:ln>
              <a:noFill/>
            </a:ln>
          </p:spPr>
          <p:txBody>
            <a:bodyPr wrap="none" rtlCol="0">
              <a:spAutoFit/>
            </a:bodyPr>
            <a:lstStyle/>
            <a:p>
              <a:r>
                <a:rPr lang="en-US" b="1" i="0" dirty="0">
                  <a:solidFill>
                    <a:schemeClr val="bg1"/>
                  </a:solidFill>
                </a:rPr>
                <a:t>Stochastic </a:t>
              </a:r>
            </a:p>
            <a:p>
              <a:r>
                <a:rPr lang="en-US" b="1" i="0" dirty="0">
                  <a:solidFill>
                    <a:schemeClr val="bg1"/>
                  </a:solidFill>
                </a:rPr>
                <a:t>programming</a:t>
              </a:r>
            </a:p>
          </p:txBody>
        </p:sp>
      </p:grpSp>
      <p:grpSp>
        <p:nvGrpSpPr>
          <p:cNvPr id="29" name="Group 28"/>
          <p:cNvGrpSpPr/>
          <p:nvPr/>
        </p:nvGrpSpPr>
        <p:grpSpPr>
          <a:xfrm>
            <a:off x="4898114" y="5442735"/>
            <a:ext cx="2200260" cy="793819"/>
            <a:chOff x="1416996" y="3226343"/>
            <a:chExt cx="2480553" cy="894944"/>
          </a:xfrm>
        </p:grpSpPr>
        <p:sp>
          <p:nvSpPr>
            <p:cNvPr id="30" name="Oval 29"/>
            <p:cNvSpPr/>
            <p:nvPr/>
          </p:nvSpPr>
          <p:spPr>
            <a:xfrm>
              <a:off x="1416996" y="3226343"/>
              <a:ext cx="2480553" cy="894944"/>
            </a:xfrm>
            <a:prstGeom prst="ellipse">
              <a:avLst/>
            </a:prstGeom>
            <a:solidFill>
              <a:srgbClr val="404040">
                <a:alpha val="60000"/>
              </a:srgbClr>
            </a:solidFill>
            <a:ln w="19050">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a:ln>
                  <a:noFill/>
                </a:ln>
                <a:solidFill>
                  <a:schemeClr val="bg1"/>
                </a:solidFill>
                <a:effectLst/>
                <a:latin typeface="Times New Roman" pitchFamily="18" charset="0"/>
              </a:endParaRPr>
            </a:p>
          </p:txBody>
        </p:sp>
        <p:sp>
          <p:nvSpPr>
            <p:cNvPr id="31" name="TextBox 30"/>
            <p:cNvSpPr txBox="1"/>
            <p:nvPr/>
          </p:nvSpPr>
          <p:spPr>
            <a:xfrm>
              <a:off x="1655264" y="3444581"/>
              <a:ext cx="1989017" cy="416381"/>
            </a:xfrm>
            <a:prstGeom prst="rect">
              <a:avLst/>
            </a:prstGeom>
            <a:noFill/>
            <a:ln>
              <a:noFill/>
            </a:ln>
          </p:spPr>
          <p:txBody>
            <a:bodyPr wrap="none" rtlCol="0">
              <a:spAutoFit/>
            </a:bodyPr>
            <a:lstStyle/>
            <a:p>
              <a:r>
                <a:rPr lang="en-US" b="1" i="0" dirty="0">
                  <a:solidFill>
                    <a:schemeClr val="bg1"/>
                  </a:solidFill>
                </a:rPr>
                <a:t>Optimal control</a:t>
              </a:r>
            </a:p>
          </p:txBody>
        </p:sp>
      </p:grpSp>
      <p:grpSp>
        <p:nvGrpSpPr>
          <p:cNvPr id="33" name="Group 32"/>
          <p:cNvGrpSpPr/>
          <p:nvPr/>
        </p:nvGrpSpPr>
        <p:grpSpPr>
          <a:xfrm>
            <a:off x="1772481" y="5533070"/>
            <a:ext cx="2200260" cy="793818"/>
            <a:chOff x="1416996" y="3226343"/>
            <a:chExt cx="2480553" cy="894944"/>
          </a:xfrm>
        </p:grpSpPr>
        <p:sp>
          <p:nvSpPr>
            <p:cNvPr id="34" name="Oval 33"/>
            <p:cNvSpPr/>
            <p:nvPr/>
          </p:nvSpPr>
          <p:spPr>
            <a:xfrm>
              <a:off x="1416996" y="3226343"/>
              <a:ext cx="2480553" cy="894944"/>
            </a:xfrm>
            <a:prstGeom prst="ellipse">
              <a:avLst/>
            </a:prstGeom>
            <a:solidFill>
              <a:srgbClr val="404040">
                <a:alpha val="60000"/>
              </a:srgbClr>
            </a:solidFill>
            <a:ln w="19050">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a:ln>
                  <a:noFill/>
                </a:ln>
                <a:solidFill>
                  <a:schemeClr val="bg1"/>
                </a:solidFill>
                <a:effectLst/>
                <a:latin typeface="Times New Roman" pitchFamily="18" charset="0"/>
              </a:endParaRPr>
            </a:p>
          </p:txBody>
        </p:sp>
        <p:sp>
          <p:nvSpPr>
            <p:cNvPr id="35" name="TextBox 34"/>
            <p:cNvSpPr txBox="1"/>
            <p:nvPr/>
          </p:nvSpPr>
          <p:spPr>
            <a:xfrm>
              <a:off x="1616773" y="3323946"/>
              <a:ext cx="2066005" cy="728668"/>
            </a:xfrm>
            <a:prstGeom prst="rect">
              <a:avLst/>
            </a:prstGeom>
            <a:noFill/>
            <a:ln>
              <a:noFill/>
            </a:ln>
          </p:spPr>
          <p:txBody>
            <a:bodyPr wrap="none" rtlCol="0">
              <a:spAutoFit/>
            </a:bodyPr>
            <a:lstStyle/>
            <a:p>
              <a:r>
                <a:rPr lang="en-US" b="1" i="0" dirty="0">
                  <a:solidFill>
                    <a:schemeClr val="bg1"/>
                  </a:solidFill>
                </a:rPr>
                <a:t>Markov decision</a:t>
              </a:r>
            </a:p>
            <a:p>
              <a:r>
                <a:rPr lang="en-US" b="1" i="0" dirty="0">
                  <a:solidFill>
                    <a:schemeClr val="bg1"/>
                  </a:solidFill>
                </a:rPr>
                <a:t>processes</a:t>
              </a:r>
            </a:p>
          </p:txBody>
        </p:sp>
      </p:grpSp>
      <p:cxnSp>
        <p:nvCxnSpPr>
          <p:cNvPr id="3" name="Straight Arrow Connector 2"/>
          <p:cNvCxnSpPr>
            <a:stCxn id="17" idx="4"/>
            <a:endCxn id="22" idx="0"/>
          </p:cNvCxnSpPr>
          <p:nvPr/>
        </p:nvCxnSpPr>
        <p:spPr bwMode="auto">
          <a:xfrm flipH="1">
            <a:off x="3448680" y="947950"/>
            <a:ext cx="1107264" cy="484356"/>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39" name="Straight Arrow Connector 38"/>
          <p:cNvCxnSpPr>
            <a:stCxn id="30" idx="0"/>
            <a:endCxn id="25" idx="2"/>
          </p:cNvCxnSpPr>
          <p:nvPr/>
        </p:nvCxnSpPr>
        <p:spPr bwMode="auto">
          <a:xfrm flipH="1" flipV="1">
            <a:off x="5283292" y="4473568"/>
            <a:ext cx="714952" cy="969167"/>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40" name="Straight Arrow Connector 39"/>
          <p:cNvCxnSpPr>
            <a:stCxn id="34" idx="0"/>
            <a:endCxn id="24" idx="2"/>
          </p:cNvCxnSpPr>
          <p:nvPr/>
        </p:nvCxnSpPr>
        <p:spPr bwMode="auto">
          <a:xfrm flipV="1">
            <a:off x="2872611" y="3755021"/>
            <a:ext cx="20228" cy="1778049"/>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41" name="Straight Arrow Connector 40"/>
          <p:cNvCxnSpPr>
            <a:stCxn id="12" idx="7"/>
            <a:endCxn id="24" idx="2"/>
          </p:cNvCxnSpPr>
          <p:nvPr/>
        </p:nvCxnSpPr>
        <p:spPr bwMode="auto">
          <a:xfrm flipV="1">
            <a:off x="2033794" y="3755021"/>
            <a:ext cx="859045" cy="296249"/>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44" name="Straight Arrow Connector 43"/>
          <p:cNvCxnSpPr>
            <a:stCxn id="12" idx="7"/>
            <a:endCxn id="25" idx="1"/>
          </p:cNvCxnSpPr>
          <p:nvPr/>
        </p:nvCxnSpPr>
        <p:spPr bwMode="auto">
          <a:xfrm>
            <a:off x="2033794" y="4051270"/>
            <a:ext cx="2289940" cy="129911"/>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49" name="Straight Arrow Connector 48"/>
          <p:cNvCxnSpPr>
            <a:stCxn id="12" idx="7"/>
            <a:endCxn id="32" idx="2"/>
          </p:cNvCxnSpPr>
          <p:nvPr/>
        </p:nvCxnSpPr>
        <p:spPr bwMode="auto">
          <a:xfrm flipV="1">
            <a:off x="2033794" y="2850696"/>
            <a:ext cx="1219595" cy="1200574"/>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53" name="Straight Arrow Connector 52"/>
          <p:cNvCxnSpPr>
            <a:stCxn id="30" idx="0"/>
            <a:endCxn id="24" idx="2"/>
          </p:cNvCxnSpPr>
          <p:nvPr/>
        </p:nvCxnSpPr>
        <p:spPr bwMode="auto">
          <a:xfrm flipH="1" flipV="1">
            <a:off x="2892839" y="3755021"/>
            <a:ext cx="3105405" cy="1687714"/>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56" name="Straight Arrow Connector 55"/>
          <p:cNvCxnSpPr>
            <a:stCxn id="27" idx="6"/>
            <a:endCxn id="25" idx="0"/>
          </p:cNvCxnSpPr>
          <p:nvPr/>
        </p:nvCxnSpPr>
        <p:spPr bwMode="auto">
          <a:xfrm>
            <a:off x="2451371" y="1788029"/>
            <a:ext cx="2831921" cy="2100764"/>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59" name="Straight Arrow Connector 58"/>
          <p:cNvCxnSpPr>
            <a:stCxn id="27" idx="6"/>
            <a:endCxn id="24" idx="0"/>
          </p:cNvCxnSpPr>
          <p:nvPr/>
        </p:nvCxnSpPr>
        <p:spPr bwMode="auto">
          <a:xfrm>
            <a:off x="2451371" y="1788029"/>
            <a:ext cx="441468" cy="1382217"/>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62" name="Straight Arrow Connector 61"/>
          <p:cNvCxnSpPr>
            <a:stCxn id="20" idx="2"/>
            <a:endCxn id="23" idx="3"/>
          </p:cNvCxnSpPr>
          <p:nvPr/>
        </p:nvCxnSpPr>
        <p:spPr bwMode="auto">
          <a:xfrm flipH="1" flipV="1">
            <a:off x="6181360" y="1587954"/>
            <a:ext cx="407818" cy="377479"/>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66" name="Straight Arrow Connector 65"/>
          <p:cNvCxnSpPr>
            <a:stCxn id="20" idx="2"/>
            <a:endCxn id="36" idx="0"/>
          </p:cNvCxnSpPr>
          <p:nvPr/>
        </p:nvCxnSpPr>
        <p:spPr bwMode="auto">
          <a:xfrm flipH="1">
            <a:off x="5681635" y="1965433"/>
            <a:ext cx="907543" cy="409022"/>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74" name="Straight Arrow Connector 73"/>
          <p:cNvCxnSpPr>
            <a:stCxn id="10" idx="2"/>
            <a:endCxn id="36" idx="2"/>
          </p:cNvCxnSpPr>
          <p:nvPr/>
        </p:nvCxnSpPr>
        <p:spPr bwMode="auto">
          <a:xfrm flipH="1" flipV="1">
            <a:off x="5681635" y="2959230"/>
            <a:ext cx="947736" cy="694437"/>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78" name="Straight Arrow Connector 77"/>
          <p:cNvCxnSpPr>
            <a:stCxn id="20" idx="2"/>
            <a:endCxn id="32" idx="3"/>
          </p:cNvCxnSpPr>
          <p:nvPr/>
        </p:nvCxnSpPr>
        <p:spPr bwMode="auto">
          <a:xfrm flipH="1">
            <a:off x="3921142" y="1965433"/>
            <a:ext cx="2668036" cy="592876"/>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81" name="Straight Arrow Connector 80"/>
          <p:cNvCxnSpPr>
            <a:stCxn id="10" idx="2"/>
            <a:endCxn id="24" idx="3"/>
          </p:cNvCxnSpPr>
          <p:nvPr/>
        </p:nvCxnSpPr>
        <p:spPr bwMode="auto">
          <a:xfrm flipH="1" flipV="1">
            <a:off x="3749227" y="3462634"/>
            <a:ext cx="2880144" cy="191033"/>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84" name="Straight Arrow Connector 83"/>
          <p:cNvCxnSpPr>
            <a:stCxn id="10" idx="2"/>
            <a:endCxn id="32" idx="3"/>
          </p:cNvCxnSpPr>
          <p:nvPr/>
        </p:nvCxnSpPr>
        <p:spPr bwMode="auto">
          <a:xfrm flipH="1" flipV="1">
            <a:off x="3921142" y="2558309"/>
            <a:ext cx="2708229" cy="1095358"/>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87" name="Straight Arrow Connector 86"/>
          <p:cNvCxnSpPr>
            <a:stCxn id="30" idx="0"/>
            <a:endCxn id="32" idx="2"/>
          </p:cNvCxnSpPr>
          <p:nvPr/>
        </p:nvCxnSpPr>
        <p:spPr bwMode="auto">
          <a:xfrm flipH="1" flipV="1">
            <a:off x="3253389" y="2850696"/>
            <a:ext cx="2744855" cy="2592039"/>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90" name="Straight Arrow Connector 89"/>
          <p:cNvCxnSpPr>
            <a:stCxn id="34" idx="0"/>
            <a:endCxn id="32" idx="2"/>
          </p:cNvCxnSpPr>
          <p:nvPr/>
        </p:nvCxnSpPr>
        <p:spPr bwMode="auto">
          <a:xfrm flipV="1">
            <a:off x="2872611" y="2850696"/>
            <a:ext cx="380778" cy="2682374"/>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101" name="Straight Arrow Connector 100"/>
          <p:cNvCxnSpPr>
            <a:stCxn id="10" idx="2"/>
            <a:endCxn id="25" idx="0"/>
          </p:cNvCxnSpPr>
          <p:nvPr/>
        </p:nvCxnSpPr>
        <p:spPr bwMode="auto">
          <a:xfrm flipH="1">
            <a:off x="5283292" y="3653667"/>
            <a:ext cx="1346079" cy="235126"/>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50" name="Straight Arrow Connector 49"/>
          <p:cNvCxnSpPr>
            <a:stCxn id="17" idx="4"/>
            <a:endCxn id="23" idx="0"/>
          </p:cNvCxnSpPr>
          <p:nvPr/>
        </p:nvCxnSpPr>
        <p:spPr bwMode="auto">
          <a:xfrm>
            <a:off x="4555944" y="947950"/>
            <a:ext cx="872101" cy="470727"/>
          </a:xfrm>
          <a:prstGeom prst="straightConnector1">
            <a:avLst/>
          </a:prstGeom>
          <a:noFill/>
          <a:ln w="38100" cap="flat" cmpd="sng" algn="ctr">
            <a:solidFill>
              <a:schemeClr val="bg1"/>
            </a:solidFill>
            <a:prstDash val="solid"/>
            <a:round/>
            <a:headEnd type="none" w="med" len="med"/>
            <a:tailEnd type="arrow" w="med" len="med"/>
          </a:ln>
          <a:effectLst/>
        </p:spPr>
      </p:cxnSp>
      <p:sp>
        <p:nvSpPr>
          <p:cNvPr id="22" name="TextBox 21"/>
          <p:cNvSpPr txBox="1"/>
          <p:nvPr/>
        </p:nvSpPr>
        <p:spPr>
          <a:xfrm>
            <a:off x="2616761" y="1432306"/>
            <a:ext cx="1663837" cy="338554"/>
          </a:xfrm>
          <a:prstGeom prst="rect">
            <a:avLst/>
          </a:prstGeom>
          <a:solidFill>
            <a:srgbClr val="404040">
              <a:alpha val="61961"/>
            </a:srgbClr>
          </a:solidFill>
          <a:ln>
            <a:solidFill>
              <a:schemeClr val="bg1"/>
            </a:solidFill>
          </a:ln>
        </p:spPr>
        <p:txBody>
          <a:bodyPr wrap="square" rtlCol="0">
            <a:spAutoFit/>
          </a:bodyPr>
          <a:lstStyle/>
          <a:p>
            <a:r>
              <a:rPr lang="en-US" sz="1600" b="1" i="0" dirty="0">
                <a:solidFill>
                  <a:schemeClr val="bg1"/>
                </a:solidFill>
              </a:rPr>
              <a:t>Derivative-based</a:t>
            </a:r>
          </a:p>
        </p:txBody>
      </p:sp>
      <p:sp>
        <p:nvSpPr>
          <p:cNvPr id="5" name="TextBox 4"/>
          <p:cNvSpPr txBox="1"/>
          <p:nvPr/>
        </p:nvSpPr>
        <p:spPr>
          <a:xfrm>
            <a:off x="-50337" y="6571622"/>
            <a:ext cx="2072106" cy="338554"/>
          </a:xfrm>
          <a:prstGeom prst="rect">
            <a:avLst/>
          </a:prstGeom>
          <a:noFill/>
        </p:spPr>
        <p:txBody>
          <a:bodyPr wrap="none" rtlCol="0">
            <a:spAutoFit/>
          </a:bodyPr>
          <a:lstStyle/>
          <a:p>
            <a:pPr algn="l"/>
            <a:r>
              <a:rPr lang="en-US" sz="1600" i="0" dirty="0">
                <a:solidFill>
                  <a:schemeClr val="bg1">
                    <a:lumMod val="85000"/>
                  </a:schemeClr>
                </a:solidFill>
              </a:rPr>
              <a:t>© Warren Powell 2020</a:t>
            </a:r>
          </a:p>
        </p:txBody>
      </p:sp>
      <p:cxnSp>
        <p:nvCxnSpPr>
          <p:cNvPr id="54" name="Straight Arrow Connector 53"/>
          <p:cNvCxnSpPr>
            <a:stCxn id="22" idx="2"/>
            <a:endCxn id="32" idx="0"/>
          </p:cNvCxnSpPr>
          <p:nvPr/>
        </p:nvCxnSpPr>
        <p:spPr bwMode="auto">
          <a:xfrm flipH="1">
            <a:off x="3253389" y="1770860"/>
            <a:ext cx="195291" cy="495061"/>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57" name="Straight Arrow Connector 56"/>
          <p:cNvCxnSpPr>
            <a:stCxn id="23" idx="2"/>
            <a:endCxn id="25" idx="0"/>
          </p:cNvCxnSpPr>
          <p:nvPr/>
        </p:nvCxnSpPr>
        <p:spPr bwMode="auto">
          <a:xfrm flipH="1">
            <a:off x="5283292" y="1757231"/>
            <a:ext cx="144753" cy="2131562"/>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60" name="Straight Arrow Connector 59"/>
          <p:cNvCxnSpPr>
            <a:stCxn id="23" idx="2"/>
            <a:endCxn id="36" idx="0"/>
          </p:cNvCxnSpPr>
          <p:nvPr/>
        </p:nvCxnSpPr>
        <p:spPr bwMode="auto">
          <a:xfrm>
            <a:off x="5428045" y="1757231"/>
            <a:ext cx="253590" cy="617224"/>
          </a:xfrm>
          <a:prstGeom prst="straightConnector1">
            <a:avLst/>
          </a:prstGeom>
          <a:noFill/>
          <a:ln w="28575" cap="flat" cmpd="sng" algn="ctr">
            <a:solidFill>
              <a:schemeClr val="bg1"/>
            </a:solidFill>
            <a:prstDash val="solid"/>
            <a:round/>
            <a:headEnd type="none" w="med" len="med"/>
            <a:tailEnd type="arrow" w="med" len="med"/>
          </a:ln>
          <a:effectLst/>
        </p:spPr>
      </p:cxnSp>
      <p:cxnSp>
        <p:nvCxnSpPr>
          <p:cNvPr id="63" name="Straight Arrow Connector 62"/>
          <p:cNvCxnSpPr>
            <a:stCxn id="23" idx="2"/>
            <a:endCxn id="24" idx="0"/>
          </p:cNvCxnSpPr>
          <p:nvPr/>
        </p:nvCxnSpPr>
        <p:spPr bwMode="auto">
          <a:xfrm flipH="1">
            <a:off x="2892839" y="1757231"/>
            <a:ext cx="2535206" cy="1413015"/>
          </a:xfrm>
          <a:prstGeom prst="straightConnector1">
            <a:avLst/>
          </a:prstGeom>
          <a:noFill/>
          <a:ln w="28575" cap="flat" cmpd="sng" algn="ctr">
            <a:solidFill>
              <a:schemeClr val="bg1"/>
            </a:solidFill>
            <a:prstDash val="solid"/>
            <a:round/>
            <a:headEnd type="none" w="med" len="med"/>
            <a:tailEnd type="arrow" w="med" len="med"/>
          </a:ln>
          <a:effectLst/>
        </p:spPr>
      </p:cxnSp>
      <p:cxnSp>
        <p:nvCxnSpPr>
          <p:cNvPr id="65" name="Straight Arrow Connector 64"/>
          <p:cNvCxnSpPr>
            <a:stCxn id="23" idx="2"/>
            <a:endCxn id="32" idx="0"/>
          </p:cNvCxnSpPr>
          <p:nvPr/>
        </p:nvCxnSpPr>
        <p:spPr bwMode="auto">
          <a:xfrm flipH="1">
            <a:off x="3253389" y="1757231"/>
            <a:ext cx="2174656" cy="508690"/>
          </a:xfrm>
          <a:prstGeom prst="straightConnector1">
            <a:avLst/>
          </a:prstGeom>
          <a:noFill/>
          <a:ln w="28575" cap="flat" cmpd="sng" algn="ctr">
            <a:solidFill>
              <a:schemeClr val="bg1"/>
            </a:solidFill>
            <a:prstDash val="solid"/>
            <a:round/>
            <a:headEnd type="none" w="med" len="med"/>
            <a:tailEnd type="arrow" w="med" len="med"/>
          </a:ln>
          <a:effectLst/>
        </p:spPr>
      </p:cxnSp>
      <p:sp>
        <p:nvSpPr>
          <p:cNvPr id="32" name="TextBox 31"/>
          <p:cNvSpPr txBox="1"/>
          <p:nvPr/>
        </p:nvSpPr>
        <p:spPr>
          <a:xfrm>
            <a:off x="2585636" y="2265921"/>
            <a:ext cx="1335506" cy="584775"/>
          </a:xfrm>
          <a:prstGeom prst="rect">
            <a:avLst/>
          </a:prstGeom>
          <a:solidFill>
            <a:srgbClr val="404040">
              <a:alpha val="61961"/>
            </a:srgbClr>
          </a:solidFill>
          <a:ln w="28575">
            <a:solidFill>
              <a:schemeClr val="bg1"/>
            </a:solidFill>
          </a:ln>
        </p:spPr>
        <p:txBody>
          <a:bodyPr wrap="square" rtlCol="0">
            <a:spAutoFit/>
          </a:bodyPr>
          <a:lstStyle/>
          <a:p>
            <a:r>
              <a:rPr lang="en-US" sz="1600" b="1" i="0" dirty="0">
                <a:solidFill>
                  <a:schemeClr val="bg1"/>
                </a:solidFill>
              </a:rPr>
              <a:t>Policy search</a:t>
            </a:r>
          </a:p>
          <a:p>
            <a:r>
              <a:rPr lang="en-US" sz="1600" b="1" i="0" dirty="0">
                <a:solidFill>
                  <a:schemeClr val="bg1"/>
                </a:solidFill>
              </a:rPr>
              <a:t>(PFAs)</a:t>
            </a:r>
          </a:p>
        </p:txBody>
      </p:sp>
      <p:cxnSp>
        <p:nvCxnSpPr>
          <p:cNvPr id="114" name="Straight Arrow Connector 113"/>
          <p:cNvCxnSpPr>
            <a:stCxn id="20" idx="2"/>
            <a:endCxn id="24" idx="3"/>
          </p:cNvCxnSpPr>
          <p:nvPr/>
        </p:nvCxnSpPr>
        <p:spPr bwMode="auto">
          <a:xfrm flipH="1">
            <a:off x="3749227" y="1965433"/>
            <a:ext cx="2839951" cy="1497201"/>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58" name="Straight Arrow Connector 57"/>
          <p:cNvCxnSpPr>
            <a:stCxn id="12" idx="7"/>
            <a:endCxn id="36" idx="1"/>
          </p:cNvCxnSpPr>
          <p:nvPr/>
        </p:nvCxnSpPr>
        <p:spPr bwMode="auto">
          <a:xfrm flipV="1">
            <a:off x="2033794" y="2666843"/>
            <a:ext cx="2564777" cy="1384427"/>
          </a:xfrm>
          <a:prstGeom prst="straightConnector1">
            <a:avLst/>
          </a:prstGeom>
          <a:noFill/>
          <a:ln w="38100" cap="flat" cmpd="sng" algn="ctr">
            <a:solidFill>
              <a:schemeClr val="bg1"/>
            </a:solidFill>
            <a:prstDash val="solid"/>
            <a:round/>
            <a:headEnd type="none" w="med" len="med"/>
            <a:tailEnd type="arrow" w="med" len="med"/>
          </a:ln>
          <a:effectLst/>
        </p:spPr>
      </p:cxnSp>
      <p:sp>
        <p:nvSpPr>
          <p:cNvPr id="24" name="TextBox 23"/>
          <p:cNvSpPr txBox="1"/>
          <p:nvPr/>
        </p:nvSpPr>
        <p:spPr>
          <a:xfrm>
            <a:off x="2036450" y="3170246"/>
            <a:ext cx="1712777" cy="584775"/>
          </a:xfrm>
          <a:prstGeom prst="rect">
            <a:avLst/>
          </a:prstGeom>
          <a:solidFill>
            <a:srgbClr val="404040">
              <a:alpha val="61961"/>
            </a:srgbClr>
          </a:solidFill>
          <a:ln w="28575">
            <a:solidFill>
              <a:schemeClr val="bg1"/>
            </a:solidFill>
          </a:ln>
        </p:spPr>
        <p:txBody>
          <a:bodyPr wrap="square" rtlCol="0">
            <a:spAutoFit/>
          </a:bodyPr>
          <a:lstStyle/>
          <a:p>
            <a:r>
              <a:rPr lang="en-US" sz="1600" b="1" i="0" dirty="0">
                <a:solidFill>
                  <a:schemeClr val="bg1"/>
                </a:solidFill>
              </a:rPr>
              <a:t>Value function </a:t>
            </a:r>
          </a:p>
          <a:p>
            <a:r>
              <a:rPr lang="en-US" sz="1600" b="1" i="0" dirty="0">
                <a:solidFill>
                  <a:schemeClr val="bg1"/>
                </a:solidFill>
              </a:rPr>
              <a:t>approx. (VFAs)</a:t>
            </a:r>
          </a:p>
        </p:txBody>
      </p:sp>
      <p:cxnSp>
        <p:nvCxnSpPr>
          <p:cNvPr id="61" name="Straight Arrow Connector 60"/>
          <p:cNvCxnSpPr>
            <a:stCxn id="20" idx="2"/>
            <a:endCxn id="25" idx="0"/>
          </p:cNvCxnSpPr>
          <p:nvPr/>
        </p:nvCxnSpPr>
        <p:spPr bwMode="auto">
          <a:xfrm flipH="1">
            <a:off x="5283292" y="1965433"/>
            <a:ext cx="1305886" cy="1923360"/>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64" name="Straight Arrow Connector 63">
            <a:extLst>
              <a:ext uri="{FF2B5EF4-FFF2-40B4-BE49-F238E27FC236}">
                <a16:creationId xmlns:a16="http://schemas.microsoft.com/office/drawing/2014/main" id="{D7CBD054-A2A8-4B52-8D34-BC2F8FC215DE}"/>
              </a:ext>
            </a:extLst>
          </p:cNvPr>
          <p:cNvCxnSpPr>
            <a:cxnSpLocks/>
            <a:endCxn id="22" idx="3"/>
          </p:cNvCxnSpPr>
          <p:nvPr/>
        </p:nvCxnSpPr>
        <p:spPr bwMode="auto">
          <a:xfrm flipH="1" flipV="1">
            <a:off x="4280598" y="1601583"/>
            <a:ext cx="2308580" cy="363852"/>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67" name="Straight Arrow Connector 66">
            <a:extLst>
              <a:ext uri="{FF2B5EF4-FFF2-40B4-BE49-F238E27FC236}">
                <a16:creationId xmlns:a16="http://schemas.microsoft.com/office/drawing/2014/main" id="{40AA2A5A-BD4B-4D74-A76C-37943CC71322}"/>
              </a:ext>
            </a:extLst>
          </p:cNvPr>
          <p:cNvCxnSpPr>
            <a:cxnSpLocks/>
            <a:stCxn id="30" idx="0"/>
            <a:endCxn id="36" idx="2"/>
          </p:cNvCxnSpPr>
          <p:nvPr/>
        </p:nvCxnSpPr>
        <p:spPr bwMode="auto">
          <a:xfrm flipH="1" flipV="1">
            <a:off x="5681635" y="2959230"/>
            <a:ext cx="316609" cy="2483505"/>
          </a:xfrm>
          <a:prstGeom prst="straightConnector1">
            <a:avLst/>
          </a:prstGeom>
          <a:noFill/>
          <a:ln w="28575" cap="flat" cmpd="sng" algn="ctr">
            <a:solidFill>
              <a:schemeClr val="bg1"/>
            </a:solidFill>
            <a:prstDash val="solid"/>
            <a:round/>
            <a:headEnd type="none" w="med" len="med"/>
            <a:tailEnd type="arrow" w="med" len="med"/>
          </a:ln>
          <a:effectLst/>
        </p:spPr>
      </p:cxnSp>
      <p:sp>
        <p:nvSpPr>
          <p:cNvPr id="25" name="TextBox 24"/>
          <p:cNvSpPr txBox="1"/>
          <p:nvPr/>
        </p:nvSpPr>
        <p:spPr>
          <a:xfrm>
            <a:off x="4323734" y="3888793"/>
            <a:ext cx="1919115" cy="584775"/>
          </a:xfrm>
          <a:prstGeom prst="rect">
            <a:avLst/>
          </a:prstGeom>
          <a:solidFill>
            <a:srgbClr val="404040">
              <a:alpha val="61961"/>
            </a:srgbClr>
          </a:solidFill>
          <a:ln w="28575">
            <a:solidFill>
              <a:schemeClr val="bg1"/>
            </a:solidFill>
          </a:ln>
        </p:spPr>
        <p:txBody>
          <a:bodyPr wrap="none" rtlCol="0">
            <a:spAutoFit/>
          </a:bodyPr>
          <a:lstStyle/>
          <a:p>
            <a:r>
              <a:rPr lang="en-US" sz="1600" b="1" i="0" dirty="0" err="1">
                <a:solidFill>
                  <a:schemeClr val="bg1"/>
                </a:solidFill>
              </a:rPr>
              <a:t>Lookahead</a:t>
            </a:r>
            <a:r>
              <a:rPr lang="en-US" sz="1600" b="1" i="0" dirty="0">
                <a:solidFill>
                  <a:schemeClr val="bg1"/>
                </a:solidFill>
              </a:rPr>
              <a:t> policies </a:t>
            </a:r>
          </a:p>
          <a:p>
            <a:r>
              <a:rPr lang="en-US" sz="1600" b="1" i="0" dirty="0">
                <a:solidFill>
                  <a:schemeClr val="bg1"/>
                </a:solidFill>
              </a:rPr>
              <a:t>(DLAs)</a:t>
            </a:r>
          </a:p>
        </p:txBody>
      </p:sp>
      <p:sp>
        <p:nvSpPr>
          <p:cNvPr id="36" name="TextBox 35"/>
          <p:cNvSpPr txBox="1"/>
          <p:nvPr/>
        </p:nvSpPr>
        <p:spPr>
          <a:xfrm>
            <a:off x="4598571" y="2374455"/>
            <a:ext cx="2166127" cy="584775"/>
          </a:xfrm>
          <a:prstGeom prst="rect">
            <a:avLst/>
          </a:prstGeom>
          <a:solidFill>
            <a:srgbClr val="404040">
              <a:alpha val="61961"/>
            </a:srgbClr>
          </a:solidFill>
          <a:ln w="28575">
            <a:solidFill>
              <a:schemeClr val="bg1"/>
            </a:solidFill>
          </a:ln>
        </p:spPr>
        <p:txBody>
          <a:bodyPr wrap="square" rtlCol="0">
            <a:spAutoFit/>
          </a:bodyPr>
          <a:lstStyle/>
          <a:p>
            <a:r>
              <a:rPr lang="en-US" sz="1600" b="1" i="0" dirty="0">
                <a:solidFill>
                  <a:schemeClr val="bg1"/>
                </a:solidFill>
              </a:rPr>
              <a:t>Cost function</a:t>
            </a:r>
          </a:p>
          <a:p>
            <a:r>
              <a:rPr lang="en-US" sz="1600" b="1" i="0" dirty="0">
                <a:solidFill>
                  <a:schemeClr val="bg1"/>
                </a:solidFill>
              </a:rPr>
              <a:t>approx. (CFAs)</a:t>
            </a:r>
          </a:p>
        </p:txBody>
      </p:sp>
      <p:sp>
        <p:nvSpPr>
          <p:cNvPr id="23" name="TextBox 22"/>
          <p:cNvSpPr txBox="1"/>
          <p:nvPr/>
        </p:nvSpPr>
        <p:spPr>
          <a:xfrm>
            <a:off x="4674729" y="1418677"/>
            <a:ext cx="1506631" cy="338554"/>
          </a:xfrm>
          <a:prstGeom prst="rect">
            <a:avLst/>
          </a:prstGeom>
          <a:solidFill>
            <a:srgbClr val="404040">
              <a:alpha val="61961"/>
            </a:srgbClr>
          </a:solidFill>
          <a:ln>
            <a:solidFill>
              <a:schemeClr val="bg1"/>
            </a:solidFill>
          </a:ln>
        </p:spPr>
        <p:txBody>
          <a:bodyPr wrap="none" rtlCol="0">
            <a:spAutoFit/>
          </a:bodyPr>
          <a:lstStyle/>
          <a:p>
            <a:r>
              <a:rPr lang="en-US" sz="1600" b="1" i="0" dirty="0">
                <a:solidFill>
                  <a:schemeClr val="bg1"/>
                </a:solidFill>
              </a:rPr>
              <a:t>Derivative-free</a:t>
            </a:r>
          </a:p>
        </p:txBody>
      </p:sp>
    </p:spTree>
    <p:extLst>
      <p:ext uri="{BB962C8B-B14F-4D97-AF65-F5344CB8AC3E}">
        <p14:creationId xmlns:p14="http://schemas.microsoft.com/office/powerpoint/2010/main" val="173252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dissolve">
                                      <p:cBhvr>
                                        <p:cTn id="17" dur="500"/>
                                        <p:tgtEl>
                                          <p:spTgt spid="32"/>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dissolv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dissolve">
                                      <p:cBhvr>
                                        <p:cTn id="25" dur="500"/>
                                        <p:tgtEl>
                                          <p:spTgt spid="24"/>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dissolve">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up)">
                                      <p:cBhvr>
                                        <p:cTn id="33" dur="500"/>
                                        <p:tgtEl>
                                          <p:spTgt spid="3"/>
                                        </p:tgtEl>
                                      </p:cBhvr>
                                    </p:animEffect>
                                  </p:childTnLst>
                                </p:cTn>
                              </p:par>
                            </p:childTnLst>
                          </p:cTn>
                        </p:par>
                        <p:par>
                          <p:cTn id="34" fill="hold">
                            <p:stCondLst>
                              <p:cond delay="500"/>
                            </p:stCondLst>
                            <p:childTnLst>
                              <p:par>
                                <p:cTn id="35" presetID="22" presetClass="entr" presetSubtype="1" fill="hold" nodeType="after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wipe(up)">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wipe(up)">
                                      <p:cBhvr>
                                        <p:cTn id="42" dur="500"/>
                                        <p:tgtEl>
                                          <p:spTgt spid="50"/>
                                        </p:tgtEl>
                                      </p:cBhvr>
                                    </p:animEffect>
                                  </p:childTnLst>
                                </p:cTn>
                              </p:par>
                            </p:childTnLst>
                          </p:cTn>
                        </p:par>
                        <p:par>
                          <p:cTn id="43" fill="hold">
                            <p:stCondLst>
                              <p:cond delay="500"/>
                            </p:stCondLst>
                            <p:childTnLst>
                              <p:par>
                                <p:cTn id="44" presetID="22" presetClass="entr" presetSubtype="1" fill="hold" nodeType="after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wipe(up)">
                                      <p:cBhvr>
                                        <p:cTn id="46" dur="500"/>
                                        <p:tgtEl>
                                          <p:spTgt spid="65"/>
                                        </p:tgtEl>
                                      </p:cBhvr>
                                    </p:animEffect>
                                  </p:childTnLst>
                                </p:cTn>
                              </p:par>
                            </p:childTnLst>
                          </p:cTn>
                        </p:par>
                        <p:par>
                          <p:cTn id="47" fill="hold">
                            <p:stCondLst>
                              <p:cond delay="1000"/>
                            </p:stCondLst>
                            <p:childTnLst>
                              <p:par>
                                <p:cTn id="48" presetID="22" presetClass="entr" presetSubtype="1" fill="hold" nodeType="after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wipe(up)">
                                      <p:cBhvr>
                                        <p:cTn id="50" dur="500"/>
                                        <p:tgtEl>
                                          <p:spTgt spid="63"/>
                                        </p:tgtEl>
                                      </p:cBhvr>
                                    </p:animEffect>
                                  </p:childTnLst>
                                </p:cTn>
                              </p:par>
                            </p:childTnLst>
                          </p:cTn>
                        </p:par>
                        <p:par>
                          <p:cTn id="51" fill="hold">
                            <p:stCondLst>
                              <p:cond delay="1500"/>
                            </p:stCondLst>
                            <p:childTnLst>
                              <p:par>
                                <p:cTn id="52" presetID="22" presetClass="entr" presetSubtype="1" fill="hold" nodeType="after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wipe(up)">
                                      <p:cBhvr>
                                        <p:cTn id="54" dur="500"/>
                                        <p:tgtEl>
                                          <p:spTgt spid="57"/>
                                        </p:tgtEl>
                                      </p:cBhvr>
                                    </p:animEffect>
                                  </p:childTnLst>
                                </p:cTn>
                              </p:par>
                            </p:childTnLst>
                          </p:cTn>
                        </p:par>
                        <p:par>
                          <p:cTn id="55" fill="hold">
                            <p:stCondLst>
                              <p:cond delay="2000"/>
                            </p:stCondLst>
                            <p:childTnLst>
                              <p:par>
                                <p:cTn id="56" presetID="22" presetClass="entr" presetSubtype="1" fill="hold" nodeType="after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wipe(up)">
                                      <p:cBhvr>
                                        <p:cTn id="58" dur="500"/>
                                        <p:tgtEl>
                                          <p:spTgt spid="60"/>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nodeType="clickEffect">
                                  <p:stCondLst>
                                    <p:cond delay="0"/>
                                  </p:stCondLst>
                                  <p:childTnLst>
                                    <p:set>
                                      <p:cBhvr>
                                        <p:cTn id="62" dur="1" fill="hold">
                                          <p:stCondLst>
                                            <p:cond delay="0"/>
                                          </p:stCondLst>
                                        </p:cTn>
                                        <p:tgtEl>
                                          <p:spTgt spid="62"/>
                                        </p:tgtEl>
                                        <p:attrNameLst>
                                          <p:attrName>style.visibility</p:attrName>
                                        </p:attrNameLst>
                                      </p:cBhvr>
                                      <p:to>
                                        <p:strVal val="visible"/>
                                      </p:to>
                                    </p:set>
                                    <p:animEffect transition="in" filter="wipe(right)">
                                      <p:cBhvr>
                                        <p:cTn id="63" dur="500"/>
                                        <p:tgtEl>
                                          <p:spTgt spid="6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nodeType="clickEffect">
                                  <p:stCondLst>
                                    <p:cond delay="0"/>
                                  </p:stCondLst>
                                  <p:childTnLst>
                                    <p:set>
                                      <p:cBhvr>
                                        <p:cTn id="67" dur="1" fill="hold">
                                          <p:stCondLst>
                                            <p:cond delay="0"/>
                                          </p:stCondLst>
                                        </p:cTn>
                                        <p:tgtEl>
                                          <p:spTgt spid="64"/>
                                        </p:tgtEl>
                                        <p:attrNameLst>
                                          <p:attrName>style.visibility</p:attrName>
                                        </p:attrNameLst>
                                      </p:cBhvr>
                                      <p:to>
                                        <p:strVal val="visible"/>
                                      </p:to>
                                    </p:set>
                                    <p:animEffect transition="in" filter="wipe(right)">
                                      <p:cBhvr>
                                        <p:cTn id="68" dur="500"/>
                                        <p:tgtEl>
                                          <p:spTgt spid="64"/>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2" fill="hold" nodeType="clickEffect">
                                  <p:stCondLst>
                                    <p:cond delay="0"/>
                                  </p:stCondLst>
                                  <p:childTnLst>
                                    <p:set>
                                      <p:cBhvr>
                                        <p:cTn id="72" dur="1" fill="hold">
                                          <p:stCondLst>
                                            <p:cond delay="0"/>
                                          </p:stCondLst>
                                        </p:cTn>
                                        <p:tgtEl>
                                          <p:spTgt spid="78"/>
                                        </p:tgtEl>
                                        <p:attrNameLst>
                                          <p:attrName>style.visibility</p:attrName>
                                        </p:attrNameLst>
                                      </p:cBhvr>
                                      <p:to>
                                        <p:strVal val="visible"/>
                                      </p:to>
                                    </p:set>
                                    <p:animEffect transition="in" filter="wipe(right)">
                                      <p:cBhvr>
                                        <p:cTn id="73" dur="500"/>
                                        <p:tgtEl>
                                          <p:spTgt spid="78"/>
                                        </p:tgtEl>
                                      </p:cBhvr>
                                    </p:animEffect>
                                  </p:childTnLst>
                                </p:cTn>
                              </p:par>
                            </p:childTnLst>
                          </p:cTn>
                        </p:par>
                        <p:par>
                          <p:cTn id="74" fill="hold">
                            <p:stCondLst>
                              <p:cond delay="500"/>
                            </p:stCondLst>
                            <p:childTnLst>
                              <p:par>
                                <p:cTn id="75" presetID="22" presetClass="entr" presetSubtype="1" fill="hold" nodeType="afterEffect">
                                  <p:stCondLst>
                                    <p:cond delay="0"/>
                                  </p:stCondLst>
                                  <p:childTnLst>
                                    <p:set>
                                      <p:cBhvr>
                                        <p:cTn id="76" dur="1" fill="hold">
                                          <p:stCondLst>
                                            <p:cond delay="0"/>
                                          </p:stCondLst>
                                        </p:cTn>
                                        <p:tgtEl>
                                          <p:spTgt spid="66"/>
                                        </p:tgtEl>
                                        <p:attrNameLst>
                                          <p:attrName>style.visibility</p:attrName>
                                        </p:attrNameLst>
                                      </p:cBhvr>
                                      <p:to>
                                        <p:strVal val="visible"/>
                                      </p:to>
                                    </p:set>
                                    <p:animEffect transition="in" filter="wipe(up)">
                                      <p:cBhvr>
                                        <p:cTn id="77" dur="500"/>
                                        <p:tgtEl>
                                          <p:spTgt spid="66"/>
                                        </p:tgtEl>
                                      </p:cBhvr>
                                    </p:animEffect>
                                  </p:childTnLst>
                                </p:cTn>
                              </p:par>
                            </p:childTnLst>
                          </p:cTn>
                        </p:par>
                        <p:par>
                          <p:cTn id="78" fill="hold">
                            <p:stCondLst>
                              <p:cond delay="1000"/>
                            </p:stCondLst>
                            <p:childTnLst>
                              <p:par>
                                <p:cTn id="79" presetID="22" presetClass="entr" presetSubtype="1" fill="hold" nodeType="afterEffect">
                                  <p:stCondLst>
                                    <p:cond delay="0"/>
                                  </p:stCondLst>
                                  <p:childTnLst>
                                    <p:set>
                                      <p:cBhvr>
                                        <p:cTn id="80" dur="1" fill="hold">
                                          <p:stCondLst>
                                            <p:cond delay="0"/>
                                          </p:stCondLst>
                                        </p:cTn>
                                        <p:tgtEl>
                                          <p:spTgt spid="114"/>
                                        </p:tgtEl>
                                        <p:attrNameLst>
                                          <p:attrName>style.visibility</p:attrName>
                                        </p:attrNameLst>
                                      </p:cBhvr>
                                      <p:to>
                                        <p:strVal val="visible"/>
                                      </p:to>
                                    </p:set>
                                    <p:animEffect transition="in" filter="wipe(up)">
                                      <p:cBhvr>
                                        <p:cTn id="81" dur="500"/>
                                        <p:tgtEl>
                                          <p:spTgt spid="114"/>
                                        </p:tgtEl>
                                      </p:cBhvr>
                                    </p:animEffect>
                                  </p:childTnLst>
                                </p:cTn>
                              </p:par>
                            </p:childTnLst>
                          </p:cTn>
                        </p:par>
                        <p:par>
                          <p:cTn id="82" fill="hold">
                            <p:stCondLst>
                              <p:cond delay="1500"/>
                            </p:stCondLst>
                            <p:childTnLst>
                              <p:par>
                                <p:cTn id="83" presetID="22" presetClass="entr" presetSubtype="1" fill="hold" nodeType="afterEffect">
                                  <p:stCondLst>
                                    <p:cond delay="0"/>
                                  </p:stCondLst>
                                  <p:childTnLst>
                                    <p:set>
                                      <p:cBhvr>
                                        <p:cTn id="84" dur="1" fill="hold">
                                          <p:stCondLst>
                                            <p:cond delay="0"/>
                                          </p:stCondLst>
                                        </p:cTn>
                                        <p:tgtEl>
                                          <p:spTgt spid="61"/>
                                        </p:tgtEl>
                                        <p:attrNameLst>
                                          <p:attrName>style.visibility</p:attrName>
                                        </p:attrNameLst>
                                      </p:cBhvr>
                                      <p:to>
                                        <p:strVal val="visible"/>
                                      </p:to>
                                    </p:set>
                                    <p:animEffect transition="in" filter="wipe(up)">
                                      <p:cBhvr>
                                        <p:cTn id="85" dur="500"/>
                                        <p:tgtEl>
                                          <p:spTgt spid="61"/>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2" fill="hold" nodeType="clickEffect">
                                  <p:stCondLst>
                                    <p:cond delay="0"/>
                                  </p:stCondLst>
                                  <p:childTnLst>
                                    <p:set>
                                      <p:cBhvr>
                                        <p:cTn id="89" dur="1" fill="hold">
                                          <p:stCondLst>
                                            <p:cond delay="0"/>
                                          </p:stCondLst>
                                        </p:cTn>
                                        <p:tgtEl>
                                          <p:spTgt spid="81"/>
                                        </p:tgtEl>
                                        <p:attrNameLst>
                                          <p:attrName>style.visibility</p:attrName>
                                        </p:attrNameLst>
                                      </p:cBhvr>
                                      <p:to>
                                        <p:strVal val="visible"/>
                                      </p:to>
                                    </p:set>
                                    <p:animEffect transition="in" filter="wipe(right)">
                                      <p:cBhvr>
                                        <p:cTn id="90" dur="500"/>
                                        <p:tgtEl>
                                          <p:spTgt spid="81"/>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2" fill="hold" nodeType="clickEffect">
                                  <p:stCondLst>
                                    <p:cond delay="0"/>
                                  </p:stCondLst>
                                  <p:childTnLst>
                                    <p:set>
                                      <p:cBhvr>
                                        <p:cTn id="94" dur="1" fill="hold">
                                          <p:stCondLst>
                                            <p:cond delay="0"/>
                                          </p:stCondLst>
                                        </p:cTn>
                                        <p:tgtEl>
                                          <p:spTgt spid="74"/>
                                        </p:tgtEl>
                                        <p:attrNameLst>
                                          <p:attrName>style.visibility</p:attrName>
                                        </p:attrNameLst>
                                      </p:cBhvr>
                                      <p:to>
                                        <p:strVal val="visible"/>
                                      </p:to>
                                    </p:set>
                                    <p:animEffect transition="in" filter="wipe(right)">
                                      <p:cBhvr>
                                        <p:cTn id="95" dur="500"/>
                                        <p:tgtEl>
                                          <p:spTgt spid="74"/>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2" fill="hold" nodeType="clickEffect">
                                  <p:stCondLst>
                                    <p:cond delay="0"/>
                                  </p:stCondLst>
                                  <p:childTnLst>
                                    <p:set>
                                      <p:cBhvr>
                                        <p:cTn id="99" dur="1" fill="hold">
                                          <p:stCondLst>
                                            <p:cond delay="0"/>
                                          </p:stCondLst>
                                        </p:cTn>
                                        <p:tgtEl>
                                          <p:spTgt spid="84"/>
                                        </p:tgtEl>
                                        <p:attrNameLst>
                                          <p:attrName>style.visibility</p:attrName>
                                        </p:attrNameLst>
                                      </p:cBhvr>
                                      <p:to>
                                        <p:strVal val="visible"/>
                                      </p:to>
                                    </p:set>
                                    <p:animEffect transition="in" filter="wipe(right)">
                                      <p:cBhvr>
                                        <p:cTn id="100" dur="500"/>
                                        <p:tgtEl>
                                          <p:spTgt spid="84"/>
                                        </p:tgtEl>
                                      </p:cBhvr>
                                    </p:animEffect>
                                  </p:childTnLst>
                                </p:cTn>
                              </p:par>
                            </p:childTnLst>
                          </p:cTn>
                        </p:par>
                        <p:par>
                          <p:cTn id="101" fill="hold">
                            <p:stCondLst>
                              <p:cond delay="500"/>
                            </p:stCondLst>
                            <p:childTnLst>
                              <p:par>
                                <p:cTn id="102" presetID="22" presetClass="entr" presetSubtype="2" fill="hold" nodeType="afterEffect">
                                  <p:stCondLst>
                                    <p:cond delay="0"/>
                                  </p:stCondLst>
                                  <p:childTnLst>
                                    <p:set>
                                      <p:cBhvr>
                                        <p:cTn id="103" dur="1" fill="hold">
                                          <p:stCondLst>
                                            <p:cond delay="0"/>
                                          </p:stCondLst>
                                        </p:cTn>
                                        <p:tgtEl>
                                          <p:spTgt spid="101"/>
                                        </p:tgtEl>
                                        <p:attrNameLst>
                                          <p:attrName>style.visibility</p:attrName>
                                        </p:attrNameLst>
                                      </p:cBhvr>
                                      <p:to>
                                        <p:strVal val="visible"/>
                                      </p:to>
                                    </p:set>
                                    <p:animEffect transition="in" filter="wipe(right)">
                                      <p:cBhvr>
                                        <p:cTn id="104" dur="500"/>
                                        <p:tgtEl>
                                          <p:spTgt spid="101"/>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4" fill="hold" nodeType="clickEffect">
                                  <p:stCondLst>
                                    <p:cond delay="0"/>
                                  </p:stCondLst>
                                  <p:childTnLst>
                                    <p:set>
                                      <p:cBhvr>
                                        <p:cTn id="108" dur="1" fill="hold">
                                          <p:stCondLst>
                                            <p:cond delay="0"/>
                                          </p:stCondLst>
                                        </p:cTn>
                                        <p:tgtEl>
                                          <p:spTgt spid="53"/>
                                        </p:tgtEl>
                                        <p:attrNameLst>
                                          <p:attrName>style.visibility</p:attrName>
                                        </p:attrNameLst>
                                      </p:cBhvr>
                                      <p:to>
                                        <p:strVal val="visible"/>
                                      </p:to>
                                    </p:set>
                                    <p:animEffect transition="in" filter="wipe(down)">
                                      <p:cBhvr>
                                        <p:cTn id="109" dur="500"/>
                                        <p:tgtEl>
                                          <p:spTgt spid="53"/>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nodeType="clickEffect">
                                  <p:stCondLst>
                                    <p:cond delay="0"/>
                                  </p:stCondLst>
                                  <p:childTnLst>
                                    <p:set>
                                      <p:cBhvr>
                                        <p:cTn id="113" dur="1" fill="hold">
                                          <p:stCondLst>
                                            <p:cond delay="0"/>
                                          </p:stCondLst>
                                        </p:cTn>
                                        <p:tgtEl>
                                          <p:spTgt spid="87"/>
                                        </p:tgtEl>
                                        <p:attrNameLst>
                                          <p:attrName>style.visibility</p:attrName>
                                        </p:attrNameLst>
                                      </p:cBhvr>
                                      <p:to>
                                        <p:strVal val="visible"/>
                                      </p:to>
                                    </p:set>
                                    <p:animEffect transition="in" filter="wipe(down)">
                                      <p:cBhvr>
                                        <p:cTn id="114" dur="500"/>
                                        <p:tgtEl>
                                          <p:spTgt spid="87"/>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4" fill="hold" nodeType="click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wipe(down)">
                                      <p:cBhvr>
                                        <p:cTn id="119" dur="500"/>
                                        <p:tgtEl>
                                          <p:spTgt spid="39"/>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nodeType="clickEffect">
                                  <p:stCondLst>
                                    <p:cond delay="0"/>
                                  </p:stCondLst>
                                  <p:childTnLst>
                                    <p:set>
                                      <p:cBhvr>
                                        <p:cTn id="123" dur="1" fill="hold">
                                          <p:stCondLst>
                                            <p:cond delay="0"/>
                                          </p:stCondLst>
                                        </p:cTn>
                                        <p:tgtEl>
                                          <p:spTgt spid="67"/>
                                        </p:tgtEl>
                                        <p:attrNameLst>
                                          <p:attrName>style.visibility</p:attrName>
                                        </p:attrNameLst>
                                      </p:cBhvr>
                                      <p:to>
                                        <p:strVal val="visible"/>
                                      </p:to>
                                    </p:set>
                                    <p:animEffect transition="in" filter="wipe(down)">
                                      <p:cBhvr>
                                        <p:cTn id="124" dur="500"/>
                                        <p:tgtEl>
                                          <p:spTgt spid="67"/>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4" fill="hold" nodeType="clickEffect">
                                  <p:stCondLst>
                                    <p:cond delay="0"/>
                                  </p:stCondLst>
                                  <p:childTnLst>
                                    <p:set>
                                      <p:cBhvr>
                                        <p:cTn id="128" dur="1" fill="hold">
                                          <p:stCondLst>
                                            <p:cond delay="0"/>
                                          </p:stCondLst>
                                        </p:cTn>
                                        <p:tgtEl>
                                          <p:spTgt spid="40"/>
                                        </p:tgtEl>
                                        <p:attrNameLst>
                                          <p:attrName>style.visibility</p:attrName>
                                        </p:attrNameLst>
                                      </p:cBhvr>
                                      <p:to>
                                        <p:strVal val="visible"/>
                                      </p:to>
                                    </p:set>
                                    <p:animEffect transition="in" filter="wipe(down)">
                                      <p:cBhvr>
                                        <p:cTn id="129" dur="500"/>
                                        <p:tgtEl>
                                          <p:spTgt spid="40"/>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nodeType="clickEffect">
                                  <p:stCondLst>
                                    <p:cond delay="0"/>
                                  </p:stCondLst>
                                  <p:childTnLst>
                                    <p:set>
                                      <p:cBhvr>
                                        <p:cTn id="133" dur="1" fill="hold">
                                          <p:stCondLst>
                                            <p:cond delay="0"/>
                                          </p:stCondLst>
                                        </p:cTn>
                                        <p:tgtEl>
                                          <p:spTgt spid="90"/>
                                        </p:tgtEl>
                                        <p:attrNameLst>
                                          <p:attrName>style.visibility</p:attrName>
                                        </p:attrNameLst>
                                      </p:cBhvr>
                                      <p:to>
                                        <p:strVal val="visible"/>
                                      </p:to>
                                    </p:set>
                                    <p:animEffect transition="in" filter="wipe(down)">
                                      <p:cBhvr>
                                        <p:cTn id="134" dur="500"/>
                                        <p:tgtEl>
                                          <p:spTgt spid="90"/>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8" fill="hold" nodeType="clickEffect">
                                  <p:stCondLst>
                                    <p:cond delay="0"/>
                                  </p:stCondLst>
                                  <p:childTnLst>
                                    <p:set>
                                      <p:cBhvr>
                                        <p:cTn id="138" dur="1" fill="hold">
                                          <p:stCondLst>
                                            <p:cond delay="0"/>
                                          </p:stCondLst>
                                        </p:cTn>
                                        <p:tgtEl>
                                          <p:spTgt spid="41"/>
                                        </p:tgtEl>
                                        <p:attrNameLst>
                                          <p:attrName>style.visibility</p:attrName>
                                        </p:attrNameLst>
                                      </p:cBhvr>
                                      <p:to>
                                        <p:strVal val="visible"/>
                                      </p:to>
                                    </p:set>
                                    <p:animEffect transition="in" filter="wipe(left)">
                                      <p:cBhvr>
                                        <p:cTn id="139" dur="500"/>
                                        <p:tgtEl>
                                          <p:spTgt spid="41"/>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8" fill="hold" nodeType="clickEffect">
                                  <p:stCondLst>
                                    <p:cond delay="0"/>
                                  </p:stCondLst>
                                  <p:childTnLst>
                                    <p:set>
                                      <p:cBhvr>
                                        <p:cTn id="143" dur="1" fill="hold">
                                          <p:stCondLst>
                                            <p:cond delay="0"/>
                                          </p:stCondLst>
                                        </p:cTn>
                                        <p:tgtEl>
                                          <p:spTgt spid="49"/>
                                        </p:tgtEl>
                                        <p:attrNameLst>
                                          <p:attrName>style.visibility</p:attrName>
                                        </p:attrNameLst>
                                      </p:cBhvr>
                                      <p:to>
                                        <p:strVal val="visible"/>
                                      </p:to>
                                    </p:set>
                                    <p:animEffect transition="in" filter="wipe(left)">
                                      <p:cBhvr>
                                        <p:cTn id="144" dur="500"/>
                                        <p:tgtEl>
                                          <p:spTgt spid="49"/>
                                        </p:tgtEl>
                                      </p:cBhvr>
                                    </p:animEffect>
                                  </p:childTnLst>
                                </p:cTn>
                              </p:par>
                            </p:childTnLst>
                          </p:cTn>
                        </p:par>
                        <p:par>
                          <p:cTn id="145" fill="hold">
                            <p:stCondLst>
                              <p:cond delay="500"/>
                            </p:stCondLst>
                            <p:childTnLst>
                              <p:par>
                                <p:cTn id="146" presetID="22" presetClass="entr" presetSubtype="8" fill="hold" nodeType="afterEffect">
                                  <p:stCondLst>
                                    <p:cond delay="0"/>
                                  </p:stCondLst>
                                  <p:childTnLst>
                                    <p:set>
                                      <p:cBhvr>
                                        <p:cTn id="147" dur="1" fill="hold">
                                          <p:stCondLst>
                                            <p:cond delay="0"/>
                                          </p:stCondLst>
                                        </p:cTn>
                                        <p:tgtEl>
                                          <p:spTgt spid="58"/>
                                        </p:tgtEl>
                                        <p:attrNameLst>
                                          <p:attrName>style.visibility</p:attrName>
                                        </p:attrNameLst>
                                      </p:cBhvr>
                                      <p:to>
                                        <p:strVal val="visible"/>
                                      </p:to>
                                    </p:set>
                                    <p:animEffect transition="in" filter="wipe(left)">
                                      <p:cBhvr>
                                        <p:cTn id="148" dur="500"/>
                                        <p:tgtEl>
                                          <p:spTgt spid="58"/>
                                        </p:tgtEl>
                                      </p:cBhvr>
                                    </p:animEffect>
                                  </p:childTnLst>
                                </p:cTn>
                              </p:par>
                            </p:childTnLst>
                          </p:cTn>
                        </p:par>
                        <p:par>
                          <p:cTn id="149" fill="hold">
                            <p:stCondLst>
                              <p:cond delay="1000"/>
                            </p:stCondLst>
                            <p:childTnLst>
                              <p:par>
                                <p:cTn id="150" presetID="22" presetClass="entr" presetSubtype="8" fill="hold" nodeType="afterEffect">
                                  <p:stCondLst>
                                    <p:cond delay="0"/>
                                  </p:stCondLst>
                                  <p:childTnLst>
                                    <p:set>
                                      <p:cBhvr>
                                        <p:cTn id="151" dur="1" fill="hold">
                                          <p:stCondLst>
                                            <p:cond delay="0"/>
                                          </p:stCondLst>
                                        </p:cTn>
                                        <p:tgtEl>
                                          <p:spTgt spid="44"/>
                                        </p:tgtEl>
                                        <p:attrNameLst>
                                          <p:attrName>style.visibility</p:attrName>
                                        </p:attrNameLst>
                                      </p:cBhvr>
                                      <p:to>
                                        <p:strVal val="visible"/>
                                      </p:to>
                                    </p:set>
                                    <p:animEffect transition="in" filter="wipe(left)">
                                      <p:cBhvr>
                                        <p:cTn id="152" dur="500"/>
                                        <p:tgtEl>
                                          <p:spTgt spid="44"/>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1" fill="hold" nodeType="clickEffect">
                                  <p:stCondLst>
                                    <p:cond delay="0"/>
                                  </p:stCondLst>
                                  <p:childTnLst>
                                    <p:set>
                                      <p:cBhvr>
                                        <p:cTn id="156" dur="1" fill="hold">
                                          <p:stCondLst>
                                            <p:cond delay="0"/>
                                          </p:stCondLst>
                                        </p:cTn>
                                        <p:tgtEl>
                                          <p:spTgt spid="56"/>
                                        </p:tgtEl>
                                        <p:attrNameLst>
                                          <p:attrName>style.visibility</p:attrName>
                                        </p:attrNameLst>
                                      </p:cBhvr>
                                      <p:to>
                                        <p:strVal val="visible"/>
                                      </p:to>
                                    </p:set>
                                    <p:animEffect transition="in" filter="wipe(up)">
                                      <p:cBhvr>
                                        <p:cTn id="157" dur="500"/>
                                        <p:tgtEl>
                                          <p:spTgt spid="56"/>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1" fill="hold" nodeType="clickEffect">
                                  <p:stCondLst>
                                    <p:cond delay="0"/>
                                  </p:stCondLst>
                                  <p:childTnLst>
                                    <p:set>
                                      <p:cBhvr>
                                        <p:cTn id="161" dur="1" fill="hold">
                                          <p:stCondLst>
                                            <p:cond delay="0"/>
                                          </p:stCondLst>
                                        </p:cTn>
                                        <p:tgtEl>
                                          <p:spTgt spid="59"/>
                                        </p:tgtEl>
                                        <p:attrNameLst>
                                          <p:attrName>style.visibility</p:attrName>
                                        </p:attrNameLst>
                                      </p:cBhvr>
                                      <p:to>
                                        <p:strVal val="visible"/>
                                      </p:to>
                                    </p:set>
                                    <p:animEffect transition="in" filter="wipe(up)">
                                      <p:cBhvr>
                                        <p:cTn id="16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2" grpId="0" animBg="1"/>
      <p:bldP spid="24" grpId="0" animBg="1"/>
      <p:bldP spid="25" grpId="0" animBg="1"/>
      <p:bldP spid="36"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Before we can </a:t>
            </a:r>
            <a:r>
              <a:rPr lang="en-US" i="1" dirty="0"/>
              <a:t>solve</a:t>
            </a:r>
            <a:r>
              <a:rPr lang="en-US" dirty="0"/>
              <a:t> complex problems, we have to know how to </a:t>
            </a:r>
            <a:r>
              <a:rPr lang="en-US" i="1" dirty="0"/>
              <a:t>think </a:t>
            </a:r>
            <a:r>
              <a:rPr lang="en-US" dirty="0"/>
              <a:t>about them.</a:t>
            </a:r>
          </a:p>
          <a:p>
            <a:endParaRPr lang="en-US" dirty="0"/>
          </a:p>
          <a:p>
            <a:endParaRPr lang="en-US" dirty="0"/>
          </a:p>
          <a:p>
            <a:endParaRPr lang="en-US" dirty="0"/>
          </a:p>
          <a:p>
            <a:endParaRPr lang="en-US" dirty="0"/>
          </a:p>
          <a:p>
            <a:endParaRPr lang="en-US" dirty="0"/>
          </a:p>
          <a:p>
            <a:endParaRPr lang="en-US" dirty="0"/>
          </a:p>
          <a:p>
            <a:endParaRPr lang="en-US" dirty="0"/>
          </a:p>
          <a:p>
            <a:r>
              <a:rPr lang="en-US" dirty="0"/>
              <a:t>The biggest challenge when making decisions under uncertainty is </a:t>
            </a:r>
            <a:r>
              <a:rPr lang="en-US" i="1" dirty="0"/>
              <a:t>modeling</a:t>
            </a:r>
            <a:r>
              <a:rPr lang="en-US" dirty="0"/>
              <a:t>.  </a:t>
            </a:r>
          </a:p>
        </p:txBody>
      </p:sp>
      <p:grpSp>
        <p:nvGrpSpPr>
          <p:cNvPr id="4" name="Group 9"/>
          <p:cNvGrpSpPr>
            <a:grpSpLocks/>
          </p:cNvGrpSpPr>
          <p:nvPr/>
        </p:nvGrpSpPr>
        <p:grpSpPr bwMode="auto">
          <a:xfrm>
            <a:off x="3432175" y="2590800"/>
            <a:ext cx="2216150" cy="2381250"/>
            <a:chOff x="594" y="2304"/>
            <a:chExt cx="1396" cy="1500"/>
          </a:xfrm>
        </p:grpSpPr>
        <p:graphicFrame>
          <p:nvGraphicFramePr>
            <p:cNvPr id="5" name="Object 10">
              <a:hlinkClick r:id="" action="ppaction://ole?verb=0"/>
            </p:cNvPr>
            <p:cNvGraphicFramePr>
              <a:graphicFrameLocks/>
            </p:cNvGraphicFramePr>
            <p:nvPr/>
          </p:nvGraphicFramePr>
          <p:xfrm>
            <a:off x="657" y="2745"/>
            <a:ext cx="792" cy="838"/>
          </p:xfrm>
          <a:graphic>
            <a:graphicData uri="http://schemas.openxmlformats.org/presentationml/2006/ole">
              <mc:AlternateContent xmlns:mc="http://schemas.openxmlformats.org/markup-compatibility/2006">
                <mc:Choice xmlns:v="urn:schemas-microsoft-com:vml" Requires="v">
                  <p:oleObj spid="_x0000_s2110938" name="Microsoft ClipArt Gallery" r:id="rId4" imgW="3263760" imgH="3454200" progId="MS_ClipArt_Gallery">
                    <p:embed/>
                  </p:oleObj>
                </mc:Choice>
                <mc:Fallback>
                  <p:oleObj name="Microsoft ClipArt Gallery" r:id="rId4" imgW="3263760" imgH="3454200" progId="MS_ClipArt_Gallery">
                    <p:embed/>
                    <p:pic>
                      <p:nvPicPr>
                        <p:cNvPr id="5" name="Object 10">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 y="2745"/>
                          <a:ext cx="792" cy="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11"/>
            <p:cNvSpPr>
              <a:spLocks noChangeArrowheads="1"/>
            </p:cNvSpPr>
            <p:nvPr/>
          </p:nvSpPr>
          <p:spPr bwMode="auto">
            <a:xfrm>
              <a:off x="1065" y="2304"/>
              <a:ext cx="925" cy="408"/>
            </a:xfrm>
            <a:prstGeom prst="wedgeRoundRectCallout">
              <a:avLst>
                <a:gd name="adj1" fmla="val -41671"/>
                <a:gd name="adj2" fmla="val 66667"/>
                <a:gd name="adj3" fmla="val 16667"/>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pPr algn="ctr" eaLnBrk="0" hangingPunct="0"/>
              <a:r>
                <a:rPr lang="en-US" sz="1200">
                  <a:latin typeface="Times New Roman" pitchFamily="18" charset="0"/>
                </a:rPr>
                <a:t>Min E </a:t>
              </a:r>
              <a:r>
                <a:rPr lang="en-US">
                  <a:latin typeface="Times New Roman" pitchFamily="18" charset="0"/>
                </a:rPr>
                <a:t>{</a:t>
              </a:r>
              <a:r>
                <a:rPr lang="en-US" sz="1600">
                  <a:latin typeface="Symbol" pitchFamily="18" charset="2"/>
                </a:rPr>
                <a:t></a:t>
              </a:r>
              <a:r>
                <a:rPr lang="en-US" sz="1200">
                  <a:latin typeface="Times New Roman" pitchFamily="18" charset="0"/>
                </a:rPr>
                <a:t>cx</a:t>
              </a:r>
              <a:r>
                <a:rPr lang="en-US">
                  <a:latin typeface="Times New Roman" pitchFamily="18" charset="0"/>
                </a:rPr>
                <a:t>}</a:t>
              </a:r>
              <a:endParaRPr lang="en-US" sz="1200">
                <a:latin typeface="Times New Roman" pitchFamily="18" charset="0"/>
              </a:endParaRPr>
            </a:p>
            <a:p>
              <a:pPr algn="ctr" eaLnBrk="0" hangingPunct="0"/>
              <a:r>
                <a:rPr lang="en-US" sz="1200">
                  <a:latin typeface="Times New Roman" pitchFamily="18" charset="0"/>
                </a:rPr>
                <a:t>Ax = b</a:t>
              </a:r>
            </a:p>
            <a:p>
              <a:pPr algn="ctr" eaLnBrk="0" hangingPunct="0"/>
              <a:r>
                <a:rPr lang="en-US" sz="1200">
                  <a:latin typeface="Times New Roman" pitchFamily="18" charset="0"/>
                </a:rPr>
                <a:t>x </a:t>
              </a:r>
              <a:r>
                <a:rPr lang="en-US" sz="1200" u="sng">
                  <a:latin typeface="Times New Roman" pitchFamily="18" charset="0"/>
                </a:rPr>
                <a:t>&gt;</a:t>
              </a:r>
              <a:r>
                <a:rPr lang="en-US" sz="1200">
                  <a:latin typeface="Times New Roman" pitchFamily="18" charset="0"/>
                </a:rPr>
                <a:t> 0</a:t>
              </a:r>
            </a:p>
          </p:txBody>
        </p:sp>
        <p:sp>
          <p:nvSpPr>
            <p:cNvPr id="7" name="Rectangle 12"/>
            <p:cNvSpPr>
              <a:spLocks noChangeArrowheads="1"/>
            </p:cNvSpPr>
            <p:nvPr/>
          </p:nvSpPr>
          <p:spPr bwMode="auto">
            <a:xfrm>
              <a:off x="594" y="3554"/>
              <a:ext cx="109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2000" dirty="0">
                  <a:latin typeface="Times New Roman" pitchFamily="18" charset="0"/>
                </a:rPr>
                <a:t>Mathematician</a:t>
              </a:r>
            </a:p>
          </p:txBody>
        </p:sp>
      </p:grpSp>
      <p:grpSp>
        <p:nvGrpSpPr>
          <p:cNvPr id="8" name="Group 13"/>
          <p:cNvGrpSpPr>
            <a:grpSpLocks/>
          </p:cNvGrpSpPr>
          <p:nvPr/>
        </p:nvGrpSpPr>
        <p:grpSpPr bwMode="auto">
          <a:xfrm>
            <a:off x="5767389" y="3146425"/>
            <a:ext cx="2335213" cy="2486025"/>
            <a:chOff x="3633" y="2214"/>
            <a:chExt cx="1471" cy="1566"/>
          </a:xfrm>
        </p:grpSpPr>
        <p:graphicFrame>
          <p:nvGraphicFramePr>
            <p:cNvPr id="9" name="Object 14">
              <a:hlinkClick r:id="" action="ppaction://ole?verb=0"/>
            </p:cNvPr>
            <p:cNvGraphicFramePr>
              <a:graphicFrameLocks/>
            </p:cNvGraphicFramePr>
            <p:nvPr/>
          </p:nvGraphicFramePr>
          <p:xfrm>
            <a:off x="4331" y="2681"/>
            <a:ext cx="773" cy="875"/>
          </p:xfrm>
          <a:graphic>
            <a:graphicData uri="http://schemas.openxmlformats.org/presentationml/2006/ole">
              <mc:AlternateContent xmlns:mc="http://schemas.openxmlformats.org/markup-compatibility/2006">
                <mc:Choice xmlns:v="urn:schemas-microsoft-com:vml" Requires="v">
                  <p:oleObj spid="_x0000_s2110939" name="Microsoft ClipArt Gallery" r:id="rId6" imgW="4203360" imgH="4749480" progId="MS_ClipArt_Gallery">
                    <p:embed/>
                  </p:oleObj>
                </mc:Choice>
                <mc:Fallback>
                  <p:oleObj name="Microsoft ClipArt Gallery" r:id="rId6" imgW="4203360" imgH="4749480" progId="MS_ClipArt_Gallery">
                    <p:embed/>
                    <p:pic>
                      <p:nvPicPr>
                        <p:cNvPr id="9" name="Object 14">
                          <a:hlinkClick r:id="" action="ppaction://ole?verb=0"/>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31" y="2681"/>
                          <a:ext cx="773" cy="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tangle 15"/>
            <p:cNvSpPr>
              <a:spLocks noChangeArrowheads="1"/>
            </p:cNvSpPr>
            <p:nvPr/>
          </p:nvSpPr>
          <p:spPr bwMode="auto">
            <a:xfrm>
              <a:off x="4406" y="3530"/>
              <a:ext cx="68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2000" dirty="0">
                  <a:latin typeface="Times New Roman" pitchFamily="18" charset="0"/>
                </a:rPr>
                <a:t>Software</a:t>
              </a:r>
            </a:p>
          </p:txBody>
        </p:sp>
        <p:sp>
          <p:nvSpPr>
            <p:cNvPr id="11" name="AutoShape 16"/>
            <p:cNvSpPr>
              <a:spLocks noChangeArrowheads="1"/>
            </p:cNvSpPr>
            <p:nvPr/>
          </p:nvSpPr>
          <p:spPr bwMode="auto">
            <a:xfrm flipH="1">
              <a:off x="3633" y="2214"/>
              <a:ext cx="952" cy="468"/>
            </a:xfrm>
            <a:prstGeom prst="wedgeRoundRectCallout">
              <a:avLst>
                <a:gd name="adj1" fmla="val -41671"/>
                <a:gd name="adj2" fmla="val 66667"/>
                <a:gd name="adj3" fmla="val 16667"/>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pPr algn="ctr" eaLnBrk="0" hangingPunct="0"/>
              <a:r>
                <a:rPr lang="en-US" sz="1200" b="1" dirty="0">
                  <a:latin typeface="Times New Roman" pitchFamily="18" charset="0"/>
                </a:rPr>
                <a:t>Organize class</a:t>
              </a:r>
            </a:p>
            <a:p>
              <a:pPr algn="ctr" eaLnBrk="0" hangingPunct="0"/>
              <a:r>
                <a:rPr lang="en-US" sz="1200" b="1" dirty="0">
                  <a:latin typeface="Times New Roman" pitchFamily="18" charset="0"/>
                </a:rPr>
                <a:t>libraries, and set up</a:t>
              </a:r>
            </a:p>
            <a:p>
              <a:pPr algn="ctr" eaLnBrk="0" hangingPunct="0"/>
              <a:r>
                <a:rPr lang="en-US" sz="1200" b="1" dirty="0">
                  <a:latin typeface="Times New Roman" pitchFamily="18" charset="0"/>
                </a:rPr>
                <a:t>communications and </a:t>
              </a:r>
            </a:p>
            <a:p>
              <a:pPr algn="ctr" eaLnBrk="0" hangingPunct="0"/>
              <a:r>
                <a:rPr lang="en-US" sz="1200" b="1" dirty="0">
                  <a:latin typeface="Times New Roman" pitchFamily="18" charset="0"/>
                </a:rPr>
                <a:t>databases</a:t>
              </a:r>
            </a:p>
          </p:txBody>
        </p:sp>
      </p:grpSp>
      <p:sp>
        <p:nvSpPr>
          <p:cNvPr id="13" name="Right Arrow 12"/>
          <p:cNvSpPr/>
          <p:nvPr/>
        </p:nvSpPr>
        <p:spPr bwMode="auto">
          <a:xfrm rot="721575">
            <a:off x="2080988" y="3365175"/>
            <a:ext cx="1120596" cy="358721"/>
          </a:xfrm>
          <a:prstGeom prst="rightArrow">
            <a:avLst/>
          </a:prstGeom>
          <a:solidFill>
            <a:schemeClr val="accent2"/>
          </a:solidFill>
          <a:ln w="28575" cap="flat" cmpd="sng" algn="ctr">
            <a:no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6" name="Right Arrow 15"/>
          <p:cNvSpPr/>
          <p:nvPr/>
        </p:nvSpPr>
        <p:spPr bwMode="auto">
          <a:xfrm rot="825559">
            <a:off x="5207090" y="4141246"/>
            <a:ext cx="1120596" cy="358721"/>
          </a:xfrm>
          <a:prstGeom prst="rightArrow">
            <a:avLst/>
          </a:prstGeom>
          <a:solidFill>
            <a:schemeClr val="accent2"/>
          </a:solidFill>
          <a:ln w="28575" cap="flat" cmpd="sng" algn="ctr">
            <a:no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0694" y="2206171"/>
            <a:ext cx="1627445" cy="1880507"/>
          </a:xfrm>
          <a:prstGeom prst="rect">
            <a:avLst/>
          </a:prstGeom>
        </p:spPr>
      </p:pic>
      <p:sp>
        <p:nvSpPr>
          <p:cNvPr id="17" name="Rectangle 2"/>
          <p:cNvSpPr>
            <a:spLocks noGrp="1" noChangeArrowheads="1"/>
          </p:cNvSpPr>
          <p:nvPr>
            <p:ph type="title"/>
          </p:nvPr>
        </p:nvSpPr>
        <p:spPr>
          <a:xfrm>
            <a:off x="246888" y="304800"/>
            <a:ext cx="7772400" cy="609600"/>
          </a:xfrm>
        </p:spPr>
        <p:txBody>
          <a:bodyPr/>
          <a:lstStyle/>
          <a:p>
            <a:r>
              <a:rPr lang="en-US" dirty="0"/>
              <a:t>Elements of a dynamic model</a:t>
            </a:r>
          </a:p>
        </p:txBody>
      </p:sp>
    </p:spTree>
    <p:extLst>
      <p:ext uri="{BB962C8B-B14F-4D97-AF65-F5344CB8AC3E}">
        <p14:creationId xmlns:p14="http://schemas.microsoft.com/office/powerpoint/2010/main" val="129559043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0" y="990600"/>
            <a:ext cx="9144000" cy="5867400"/>
          </a:xfrm>
          <a:prstGeom prst="rect">
            <a:avLst/>
          </a:prstGeom>
          <a:gradFill rotWithShape="0">
            <a:gsLst>
              <a:gs pos="0">
                <a:srgbClr val="000000"/>
              </a:gs>
              <a:gs pos="100000">
                <a:srgbClr val="EF9100"/>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sz="1600" i="0">
              <a:solidFill>
                <a:schemeClr val="bg1"/>
              </a:solidFill>
            </a:endParaRPr>
          </a:p>
        </p:txBody>
      </p:sp>
      <p:sp>
        <p:nvSpPr>
          <p:cNvPr id="31747" name="Rectangle 2"/>
          <p:cNvSpPr>
            <a:spLocks noChangeArrowheads="1"/>
          </p:cNvSpPr>
          <p:nvPr/>
        </p:nvSpPr>
        <p:spPr bwMode="auto">
          <a:xfrm>
            <a:off x="0" y="0"/>
            <a:ext cx="9144000" cy="990600"/>
          </a:xfrm>
          <a:prstGeom prst="rect">
            <a:avLst/>
          </a:prstGeom>
          <a:gradFill rotWithShape="0">
            <a:gsLst>
              <a:gs pos="0">
                <a:srgbClr val="000000"/>
              </a:gs>
              <a:gs pos="100000">
                <a:srgbClr val="EF910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48" name="Rectangle 4"/>
          <p:cNvSpPr>
            <a:spLocks noGrp="1" noChangeArrowheads="1"/>
          </p:cNvSpPr>
          <p:nvPr>
            <p:ph type="title"/>
          </p:nvPr>
        </p:nvSpPr>
        <p:spPr/>
        <p:txBody>
          <a:bodyPr/>
          <a:lstStyle/>
          <a:p>
            <a:r>
              <a:rPr lang="en-US" sz="3200">
                <a:solidFill>
                  <a:schemeClr val="bg1"/>
                </a:solidFill>
              </a:rPr>
              <a:t>Outline</a:t>
            </a:r>
          </a:p>
        </p:txBody>
      </p:sp>
      <p:sp>
        <p:nvSpPr>
          <p:cNvPr id="31749" name="Rectangle 5"/>
          <p:cNvSpPr>
            <a:spLocks noGrp="1" noChangeArrowheads="1"/>
          </p:cNvSpPr>
          <p:nvPr>
            <p:ph type="body" idx="1"/>
          </p:nvPr>
        </p:nvSpPr>
        <p:spPr/>
        <p:txBody>
          <a:bodyPr/>
          <a:lstStyle/>
          <a:p>
            <a:r>
              <a:rPr lang="en-US" dirty="0">
                <a:solidFill>
                  <a:schemeClr val="bg1"/>
                </a:solidFill>
              </a:rPr>
              <a:t>Educational materials</a:t>
            </a:r>
          </a:p>
          <a:p>
            <a:pPr marL="0" indent="0">
              <a:buSzPct val="80000"/>
              <a:buNone/>
            </a:pPr>
            <a:endParaRPr lang="en-US" dirty="0">
              <a:solidFill>
                <a:schemeClr val="bg2">
                  <a:lumMod val="60000"/>
                  <a:lumOff val="40000"/>
                </a:schemeClr>
              </a:solidFill>
            </a:endParaRPr>
          </a:p>
          <a:p>
            <a:pPr>
              <a:buSzPct val="80000"/>
            </a:pPr>
            <a:endParaRPr lang="en-US" dirty="0">
              <a:solidFill>
                <a:schemeClr val="bg2">
                  <a:lumMod val="60000"/>
                  <a:lumOff val="40000"/>
                </a:schemeClr>
              </a:solidFill>
            </a:endParaRPr>
          </a:p>
        </p:txBody>
      </p:sp>
    </p:spTree>
    <p:extLst>
      <p:ext uri="{BB962C8B-B14F-4D97-AF65-F5344CB8AC3E}">
        <p14:creationId xmlns:p14="http://schemas.microsoft.com/office/powerpoint/2010/main" val="352460816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Educational materials</a:t>
            </a:r>
          </a:p>
        </p:txBody>
      </p:sp>
      <p:sp>
        <p:nvSpPr>
          <p:cNvPr id="3" name="Content Placeholder 2"/>
          <p:cNvSpPr>
            <a:spLocks noGrp="1"/>
          </p:cNvSpPr>
          <p:nvPr>
            <p:ph idx="1"/>
          </p:nvPr>
        </p:nvSpPr>
        <p:spPr/>
        <p:txBody>
          <a:bodyPr/>
          <a:lstStyle/>
          <a:p>
            <a:r>
              <a:rPr lang="en-US" dirty="0"/>
              <a:t>More information is available at</a:t>
            </a:r>
            <a:endParaRPr lang="en-US" sz="1600" dirty="0"/>
          </a:p>
          <a:p>
            <a:pPr lvl="2"/>
            <a:endParaRPr lang="en-US" dirty="0">
              <a:solidFill>
                <a:srgbClr val="0033CC"/>
              </a:solidFill>
            </a:endParaRPr>
          </a:p>
          <a:p>
            <a:pPr lvl="1"/>
            <a:r>
              <a:rPr lang="en-US" dirty="0">
                <a:solidFill>
                  <a:srgbClr val="0033CC"/>
                </a:solidFill>
              </a:rPr>
              <a:t>Jungle.princeton.edu</a:t>
            </a:r>
            <a:r>
              <a:rPr lang="en-US" dirty="0"/>
              <a:t> </a:t>
            </a:r>
            <a:endParaRPr lang="en-US" sz="1600" dirty="0"/>
          </a:p>
          <a:p>
            <a:pPr lvl="2"/>
            <a:endParaRPr lang="en-US" dirty="0"/>
          </a:p>
          <a:p>
            <a:r>
              <a:rPr lang="en-US" dirty="0"/>
              <a:t>Scroll down to “Educational materials” to find:</a:t>
            </a:r>
          </a:p>
          <a:p>
            <a:pPr lvl="1"/>
            <a:r>
              <a:rPr lang="en-US" dirty="0"/>
              <a:t>A 25 page article in EJOR</a:t>
            </a:r>
          </a:p>
          <a:p>
            <a:pPr lvl="1"/>
            <a:r>
              <a:rPr lang="en-US" dirty="0"/>
              <a:t>Material for undergraduate course:</a:t>
            </a:r>
          </a:p>
          <a:p>
            <a:pPr lvl="2"/>
            <a:r>
              <a:rPr lang="en-US" i="1" dirty="0"/>
              <a:t>Sequential decision analytics and modeling</a:t>
            </a:r>
          </a:p>
          <a:p>
            <a:pPr lvl="1"/>
            <a:r>
              <a:rPr lang="en-US" dirty="0"/>
              <a:t>Material for graduate level course</a:t>
            </a:r>
          </a:p>
          <a:p>
            <a:pPr lvl="2"/>
            <a:r>
              <a:rPr lang="en-US" i="1" dirty="0"/>
              <a:t>Reinforcement Learning and Stochastic Optimization</a:t>
            </a:r>
          </a:p>
          <a:p>
            <a:pPr lvl="1"/>
            <a:endParaRPr lang="en-US" dirty="0"/>
          </a:p>
        </p:txBody>
      </p:sp>
    </p:spTree>
    <p:extLst>
      <p:ext uri="{BB962C8B-B14F-4D97-AF65-F5344CB8AC3E}">
        <p14:creationId xmlns:p14="http://schemas.microsoft.com/office/powerpoint/2010/main" val="380071096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Educational materials</a:t>
            </a:r>
          </a:p>
        </p:txBody>
      </p:sp>
      <p:sp>
        <p:nvSpPr>
          <p:cNvPr id="3" name="Content Placeholder 2"/>
          <p:cNvSpPr>
            <a:spLocks noGrp="1"/>
          </p:cNvSpPr>
          <p:nvPr>
            <p:ph idx="1"/>
          </p:nvPr>
        </p:nvSpPr>
        <p:spPr>
          <a:xfrm>
            <a:off x="685800" y="1143000"/>
            <a:ext cx="8177784" cy="4953000"/>
          </a:xfrm>
        </p:spPr>
        <p:txBody>
          <a:bodyPr/>
          <a:lstStyle/>
          <a:p>
            <a:r>
              <a:rPr lang="en-US" dirty="0"/>
              <a:t>Undergraduate course: </a:t>
            </a:r>
            <a:r>
              <a:rPr lang="en-US" i="1" dirty="0"/>
              <a:t>Sequential Decision Analytics and Modeling. </a:t>
            </a:r>
            <a:endParaRPr lang="en-US" dirty="0"/>
          </a:p>
          <a:p>
            <a:pPr lvl="1"/>
            <a:r>
              <a:rPr lang="en-US" dirty="0"/>
              <a:t>There is an undergraduate level book that can be accessed at </a:t>
            </a:r>
            <a:r>
              <a:rPr lang="en-US" dirty="0">
                <a:hlinkClick r:id="rId2" action="ppaction://hlinkfile"/>
              </a:rPr>
              <a:t>jungle.Princeton.edu</a:t>
            </a:r>
            <a:r>
              <a:rPr lang="en-US" dirty="0"/>
              <a:t> or directly from:</a:t>
            </a:r>
          </a:p>
          <a:p>
            <a:pPr lvl="2"/>
            <a:r>
              <a:rPr lang="en-US" sz="2400" dirty="0">
                <a:hlinkClick r:id="rId3"/>
              </a:rPr>
              <a:t>http://tinyurl.com/sequentialdecisionanalytics</a:t>
            </a:r>
            <a:r>
              <a:rPr lang="en-US" sz="2400" dirty="0"/>
              <a:t> </a:t>
            </a:r>
          </a:p>
          <a:p>
            <a:pPr lvl="1"/>
            <a:r>
              <a:rPr lang="en-US" dirty="0"/>
              <a:t>This uses a teach-by-example style.</a:t>
            </a:r>
          </a:p>
          <a:p>
            <a:pPr lvl="1"/>
            <a:r>
              <a:rPr lang="en-US" dirty="0"/>
              <a:t>Prerequisite is an undergraduate course in probability and statistics (one chapter uses linear programming, but can be read without a course in linear programming)</a:t>
            </a:r>
          </a:p>
          <a:p>
            <a:pPr lvl="1"/>
            <a:r>
              <a:rPr lang="en-US" dirty="0"/>
              <a:t>There is an undergraduate course with complete lecture notes in </a:t>
            </a:r>
            <a:r>
              <a:rPr lang="en-US" dirty="0" err="1"/>
              <a:t>powerpoint</a:t>
            </a:r>
            <a:r>
              <a:rPr lang="en-US" dirty="0"/>
              <a:t> at</a:t>
            </a:r>
          </a:p>
          <a:p>
            <a:pPr lvl="2"/>
            <a:r>
              <a:rPr lang="en-US" sz="2400" dirty="0">
                <a:hlinkClick r:id="rId4"/>
              </a:rPr>
              <a:t>http://www.castlelab.princeton.edu/orf-411/</a:t>
            </a:r>
            <a:r>
              <a:rPr lang="en-US" sz="2400" dirty="0"/>
              <a:t> </a:t>
            </a:r>
          </a:p>
          <a:p>
            <a:pPr lvl="1"/>
            <a:endParaRPr lang="en-US" dirty="0"/>
          </a:p>
        </p:txBody>
      </p:sp>
    </p:spTree>
    <p:extLst>
      <p:ext uri="{BB962C8B-B14F-4D97-AF65-F5344CB8AC3E}">
        <p14:creationId xmlns:p14="http://schemas.microsoft.com/office/powerpoint/2010/main" val="174870701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08802" y="324853"/>
            <a:ext cx="6304070" cy="6268453"/>
          </a:xfrm>
          <a:prstGeom prst="rect">
            <a:avLst/>
          </a:prstGeom>
          <a:ln w="9525">
            <a:solidFill>
              <a:schemeClr val="tx1"/>
            </a:solidFill>
          </a:ln>
          <a:effectLst>
            <a:outerShdw blurRad="50800" dist="38100" dir="2700000" algn="tl" rotWithShape="0">
              <a:prstClr val="black">
                <a:alpha val="40000"/>
              </a:prstClr>
            </a:outerShdw>
          </a:effectLst>
        </p:spPr>
      </p:pic>
      <p:sp>
        <p:nvSpPr>
          <p:cNvPr id="5" name="TextBox 4"/>
          <p:cNvSpPr txBox="1"/>
          <p:nvPr/>
        </p:nvSpPr>
        <p:spPr>
          <a:xfrm>
            <a:off x="2045371" y="673769"/>
            <a:ext cx="4368504" cy="400110"/>
          </a:xfrm>
          <a:prstGeom prst="rect">
            <a:avLst/>
          </a:prstGeom>
          <a:noFill/>
        </p:spPr>
        <p:txBody>
          <a:bodyPr wrap="none" rtlCol="0">
            <a:spAutoFit/>
          </a:bodyPr>
          <a:lstStyle/>
          <a:p>
            <a:pPr algn="l"/>
            <a:r>
              <a:rPr lang="en-US" sz="2000" i="0" dirty="0"/>
              <a:t>Can be accessed at </a:t>
            </a:r>
            <a:r>
              <a:rPr lang="en-US" sz="2000" b="1" dirty="0">
                <a:solidFill>
                  <a:srgbClr val="0033CC"/>
                </a:solidFill>
              </a:rPr>
              <a:t>jungle.princeton.edu</a:t>
            </a:r>
            <a:endParaRPr lang="en-US" sz="2000" b="1" i="0" dirty="0">
              <a:solidFill>
                <a:srgbClr val="0033CC"/>
              </a:solidFill>
            </a:endParaRPr>
          </a:p>
        </p:txBody>
      </p:sp>
    </p:spTree>
    <p:extLst>
      <p:ext uri="{BB962C8B-B14F-4D97-AF65-F5344CB8AC3E}">
        <p14:creationId xmlns:p14="http://schemas.microsoft.com/office/powerpoint/2010/main" val="55567662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183018" y="199872"/>
            <a:ext cx="6868396" cy="6343289"/>
          </a:xfrm>
          <a:prstGeom prst="rect">
            <a:avLst/>
          </a:prstGeom>
          <a:ln w="952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6130712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Sequential decision analytics</a:t>
            </a:r>
          </a:p>
        </p:txBody>
      </p:sp>
      <p:sp>
        <p:nvSpPr>
          <p:cNvPr id="3" name="Content Placeholder 2"/>
          <p:cNvSpPr>
            <a:spLocks noGrp="1"/>
          </p:cNvSpPr>
          <p:nvPr>
            <p:ph idx="1"/>
          </p:nvPr>
        </p:nvSpPr>
        <p:spPr>
          <a:xfrm>
            <a:off x="685800" y="1143000"/>
            <a:ext cx="8299704" cy="4953000"/>
          </a:xfrm>
        </p:spPr>
        <p:txBody>
          <a:bodyPr/>
          <a:lstStyle/>
          <a:p>
            <a:r>
              <a:rPr lang="en-US" dirty="0"/>
              <a:t>In addition:</a:t>
            </a:r>
          </a:p>
          <a:p>
            <a:pPr lvl="2"/>
            <a:endParaRPr lang="en-US" dirty="0"/>
          </a:p>
          <a:p>
            <a:pPr lvl="1"/>
            <a:r>
              <a:rPr lang="en-US" dirty="0"/>
              <a:t>There is a link to a python library of exercises on </a:t>
            </a:r>
            <a:r>
              <a:rPr lang="en-US" dirty="0" err="1"/>
              <a:t>github</a:t>
            </a:r>
            <a:r>
              <a:rPr lang="en-US" dirty="0"/>
              <a:t>.  There are 10 modules for 10 different chapters.</a:t>
            </a:r>
          </a:p>
          <a:p>
            <a:pPr lvl="1"/>
            <a:endParaRPr lang="en-US" dirty="0"/>
          </a:p>
          <a:p>
            <a:pPr lvl="1"/>
            <a:r>
              <a:rPr lang="en-US" dirty="0"/>
              <a:t>Each chapter follows a specific modeling style. You may write your own chapters at</a:t>
            </a:r>
          </a:p>
          <a:p>
            <a:pPr lvl="2"/>
            <a:r>
              <a:rPr lang="en-US" sz="2400" dirty="0">
                <a:hlinkClick r:id="rId2"/>
              </a:rPr>
              <a:t>http://tinyurl.com/sequentialdecisionanalyticspub</a:t>
            </a:r>
            <a:r>
              <a:rPr lang="en-US" sz="2400" dirty="0"/>
              <a:t> </a:t>
            </a:r>
          </a:p>
          <a:p>
            <a:pPr marL="914400" lvl="2" indent="0">
              <a:buNone/>
            </a:pPr>
            <a:endParaRPr lang="en-US" sz="2400" dirty="0"/>
          </a:p>
          <a:p>
            <a:pPr marL="914400" lvl="2" indent="0">
              <a:buNone/>
            </a:pPr>
            <a:r>
              <a:rPr lang="en-US" sz="2400" dirty="0"/>
              <a:t>All material is available at </a:t>
            </a:r>
            <a:r>
              <a:rPr lang="en-US" sz="2400" b="1" i="1" dirty="0">
                <a:solidFill>
                  <a:srgbClr val="0033CC"/>
                </a:solidFill>
              </a:rPr>
              <a:t>jungle.Princeton.edu</a:t>
            </a:r>
            <a:endParaRPr lang="en-US" sz="2400" b="1" dirty="0">
              <a:solidFill>
                <a:srgbClr val="0033CC"/>
              </a:solidFill>
            </a:endParaRPr>
          </a:p>
          <a:p>
            <a:pPr lvl="2"/>
            <a:endParaRPr lang="en-US" dirty="0"/>
          </a:p>
        </p:txBody>
      </p:sp>
    </p:spTree>
    <p:extLst>
      <p:ext uri="{BB962C8B-B14F-4D97-AF65-F5344CB8AC3E}">
        <p14:creationId xmlns:p14="http://schemas.microsoft.com/office/powerpoint/2010/main" val="109138055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Sequential decision analytics</a:t>
            </a:r>
          </a:p>
        </p:txBody>
      </p:sp>
      <p:sp>
        <p:nvSpPr>
          <p:cNvPr id="3" name="Content Placeholder 2"/>
          <p:cNvSpPr>
            <a:spLocks noGrp="1"/>
          </p:cNvSpPr>
          <p:nvPr>
            <p:ph idx="1"/>
          </p:nvPr>
        </p:nvSpPr>
        <p:spPr>
          <a:xfrm>
            <a:off x="685800" y="1143000"/>
            <a:ext cx="8299704" cy="4953000"/>
          </a:xfrm>
        </p:spPr>
        <p:txBody>
          <a:bodyPr/>
          <a:lstStyle/>
          <a:p>
            <a:r>
              <a:rPr lang="en-US" dirty="0"/>
              <a:t>There is also a 700+ page graduate level book written entirely around the unified framework.</a:t>
            </a:r>
          </a:p>
          <a:p>
            <a:pPr lvl="1"/>
            <a:r>
              <a:rPr lang="en-US" dirty="0"/>
              <a:t>The book can be downloaded from </a:t>
            </a:r>
            <a:r>
              <a:rPr lang="en-US" i="1" dirty="0">
                <a:solidFill>
                  <a:srgbClr val="0033CC"/>
                </a:solidFill>
              </a:rPr>
              <a:t>jungle.princeton.edu</a:t>
            </a:r>
          </a:p>
          <a:p>
            <a:pPr lvl="1"/>
            <a:r>
              <a:rPr lang="en-US" dirty="0"/>
              <a:t>The prerequisite is also an undergraduate course in probability and statistics, but the presentation is much more methods driven.</a:t>
            </a:r>
          </a:p>
          <a:p>
            <a:pPr lvl="1"/>
            <a:r>
              <a:rPr lang="en-US" dirty="0"/>
              <a:t>This is a work in progress.  I hope to finish the book by fall, 2020.</a:t>
            </a:r>
          </a:p>
        </p:txBody>
      </p:sp>
    </p:spTree>
    <p:extLst>
      <p:ext uri="{BB962C8B-B14F-4D97-AF65-F5344CB8AC3E}">
        <p14:creationId xmlns:p14="http://schemas.microsoft.com/office/powerpoint/2010/main" val="330758176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EFC1C1-6B1D-437C-AAEC-12DC6EDA34F3}"/>
              </a:ext>
            </a:extLst>
          </p:cNvPr>
          <p:cNvPicPr>
            <a:picLocks noChangeAspect="1"/>
          </p:cNvPicPr>
          <p:nvPr/>
        </p:nvPicPr>
        <p:blipFill>
          <a:blip r:embed="rId2"/>
          <a:stretch>
            <a:fillRect/>
          </a:stretch>
        </p:blipFill>
        <p:spPr>
          <a:xfrm>
            <a:off x="1800108" y="198885"/>
            <a:ext cx="5453762" cy="6444407"/>
          </a:xfrm>
          <a:prstGeom prst="rect">
            <a:avLst/>
          </a:prstGeom>
        </p:spPr>
      </p:pic>
    </p:spTree>
    <p:extLst>
      <p:ext uri="{BB962C8B-B14F-4D97-AF65-F5344CB8AC3E}">
        <p14:creationId xmlns:p14="http://schemas.microsoft.com/office/powerpoint/2010/main" val="9028796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13806-8D9A-4AFE-853B-7C576CE5040A}"/>
              </a:ext>
            </a:extLst>
          </p:cNvPr>
          <p:cNvSpPr>
            <a:spLocks noGrp="1"/>
          </p:cNvSpPr>
          <p:nvPr>
            <p:ph type="title"/>
          </p:nvPr>
        </p:nvSpPr>
        <p:spPr/>
        <p:txBody>
          <a:bodyPr/>
          <a:lstStyle/>
          <a:p>
            <a:r>
              <a:rPr lang="en-US" dirty="0"/>
              <a:t>Educational initiatives</a:t>
            </a:r>
          </a:p>
        </p:txBody>
      </p:sp>
      <p:sp>
        <p:nvSpPr>
          <p:cNvPr id="3" name="Content Placeholder 2">
            <a:extLst>
              <a:ext uri="{FF2B5EF4-FFF2-40B4-BE49-F238E27FC236}">
                <a16:creationId xmlns:a16="http://schemas.microsoft.com/office/drawing/2014/main" id="{A3B61211-AD09-4EE6-8306-D2AD02588FC4}"/>
              </a:ext>
            </a:extLst>
          </p:cNvPr>
          <p:cNvSpPr>
            <a:spLocks noGrp="1"/>
          </p:cNvSpPr>
          <p:nvPr>
            <p:ph idx="1"/>
          </p:nvPr>
        </p:nvSpPr>
        <p:spPr/>
        <p:txBody>
          <a:bodyPr/>
          <a:lstStyle/>
          <a:p>
            <a:r>
              <a:rPr lang="en-US" dirty="0"/>
              <a:t>I would like to work with schools to develop courses on sequential decision analytics:</a:t>
            </a:r>
          </a:p>
          <a:p>
            <a:pPr lvl="1"/>
            <a:r>
              <a:rPr lang="en-US" dirty="0"/>
              <a:t>Sequential decision analytics and modeling</a:t>
            </a:r>
          </a:p>
          <a:p>
            <a:pPr lvl="2"/>
            <a:r>
              <a:rPr lang="en-US" dirty="0"/>
              <a:t>Audience – Undergraduate/masters IE students</a:t>
            </a:r>
          </a:p>
          <a:p>
            <a:pPr lvl="2"/>
            <a:r>
              <a:rPr lang="en-US" dirty="0"/>
              <a:t>Course will start from real-world problems, identify core elements (metrics, decisions, sources of uncertainty), which are then translated into the universal modeling framework.  Students will design/tune policies, and then turn to implementation.</a:t>
            </a:r>
          </a:p>
          <a:p>
            <a:pPr lvl="1"/>
            <a:r>
              <a:rPr lang="en-US" dirty="0"/>
              <a:t>Reinforcement learning and stochastic optimization</a:t>
            </a:r>
          </a:p>
          <a:p>
            <a:pPr lvl="2"/>
            <a:r>
              <a:rPr lang="en-US" dirty="0"/>
              <a:t>Audience – Masters/Ph.D. from multiple departments.</a:t>
            </a:r>
          </a:p>
          <a:p>
            <a:pPr lvl="2"/>
            <a:r>
              <a:rPr lang="en-US" dirty="0"/>
              <a:t>This course will focus on modeling and covering all the classes of policies in some depth, with emphasis on modeling and computation over theory.  </a:t>
            </a:r>
          </a:p>
          <a:p>
            <a:pPr lvl="2"/>
            <a:endParaRPr lang="en-US" dirty="0"/>
          </a:p>
          <a:p>
            <a:pPr lvl="1"/>
            <a:endParaRPr lang="en-US" dirty="0"/>
          </a:p>
        </p:txBody>
      </p:sp>
    </p:spTree>
    <p:extLst>
      <p:ext uri="{BB962C8B-B14F-4D97-AF65-F5344CB8AC3E}">
        <p14:creationId xmlns:p14="http://schemas.microsoft.com/office/powerpoint/2010/main" val="161701142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13806-8D9A-4AFE-853B-7C576CE5040A}"/>
              </a:ext>
            </a:extLst>
          </p:cNvPr>
          <p:cNvSpPr>
            <a:spLocks noGrp="1"/>
          </p:cNvSpPr>
          <p:nvPr>
            <p:ph type="title"/>
          </p:nvPr>
        </p:nvSpPr>
        <p:spPr/>
        <p:txBody>
          <a:bodyPr/>
          <a:lstStyle/>
          <a:p>
            <a:r>
              <a:rPr lang="en-US" dirty="0"/>
              <a:t>Educational initiatives</a:t>
            </a:r>
          </a:p>
        </p:txBody>
      </p:sp>
      <p:sp>
        <p:nvSpPr>
          <p:cNvPr id="3" name="Content Placeholder 2">
            <a:extLst>
              <a:ext uri="{FF2B5EF4-FFF2-40B4-BE49-F238E27FC236}">
                <a16:creationId xmlns:a16="http://schemas.microsoft.com/office/drawing/2014/main" id="{A3B61211-AD09-4EE6-8306-D2AD02588FC4}"/>
              </a:ext>
            </a:extLst>
          </p:cNvPr>
          <p:cNvSpPr>
            <a:spLocks noGrp="1"/>
          </p:cNvSpPr>
          <p:nvPr>
            <p:ph idx="1"/>
          </p:nvPr>
        </p:nvSpPr>
        <p:spPr/>
        <p:txBody>
          <a:bodyPr/>
          <a:lstStyle/>
          <a:p>
            <a:r>
              <a:rPr lang="en-US" dirty="0"/>
              <a:t>Sequential decision analytics and modeling</a:t>
            </a:r>
          </a:p>
          <a:p>
            <a:pPr lvl="1"/>
            <a:r>
              <a:rPr lang="en-US" dirty="0"/>
              <a:t>Focus: translating real-world decision problems into mathematical models using the unified framework.  The course could span initial problem identification (identifying metrics, decisions, sources of uncertainty), model formulation, uncertainty identification and quantification, and policy design.</a:t>
            </a:r>
          </a:p>
          <a:p>
            <a:pPr lvl="1"/>
            <a:r>
              <a:rPr lang="en-US" dirty="0"/>
              <a:t>Audience – Undergraduate IE students</a:t>
            </a:r>
          </a:p>
          <a:p>
            <a:pPr lvl="1"/>
            <a:r>
              <a:rPr lang="en-US" dirty="0"/>
              <a:t>Prerequisite – Course in probability and statistics</a:t>
            </a:r>
          </a:p>
          <a:p>
            <a:pPr lvl="1"/>
            <a:r>
              <a:rPr lang="en-US" dirty="0"/>
              <a:t>Programming – Python modules are provided.  These can be run from a spreadsheet without doing any programming, or exercises can be designed that require most re-programming.</a:t>
            </a:r>
          </a:p>
          <a:p>
            <a:pPr lvl="1"/>
            <a:endParaRPr lang="en-US" dirty="0"/>
          </a:p>
        </p:txBody>
      </p:sp>
    </p:spTree>
    <p:extLst>
      <p:ext uri="{BB962C8B-B14F-4D97-AF65-F5344CB8AC3E}">
        <p14:creationId xmlns:p14="http://schemas.microsoft.com/office/powerpoint/2010/main" val="2763383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Economics and finance</a:t>
            </a:r>
          </a:p>
        </p:txBody>
      </p:sp>
      <p:sp>
        <p:nvSpPr>
          <p:cNvPr id="3" name="Content Placeholder 2"/>
          <p:cNvSpPr>
            <a:spLocks noGrp="1"/>
          </p:cNvSpPr>
          <p:nvPr>
            <p:ph idx="1"/>
          </p:nvPr>
        </p:nvSpPr>
        <p:spPr>
          <a:xfrm>
            <a:off x="685799" y="1143000"/>
            <a:ext cx="4766733" cy="5715000"/>
          </a:xfrm>
        </p:spPr>
        <p:txBody>
          <a:bodyPr/>
          <a:lstStyle/>
          <a:p>
            <a:endParaRPr lang="en-US" sz="2400" dirty="0"/>
          </a:p>
          <a:p>
            <a:r>
              <a:rPr lang="en-US" sz="2400" dirty="0"/>
              <a:t>Analysis of SREC certificates for valuing solar energy credits.</a:t>
            </a:r>
          </a:p>
          <a:p>
            <a:pPr lvl="1"/>
            <a:endParaRPr lang="en-US" dirty="0"/>
          </a:p>
          <a:p>
            <a:pPr lvl="1"/>
            <a:endParaRPr lang="en-US" dirty="0"/>
          </a:p>
          <a:p>
            <a:r>
              <a:rPr lang="en-US" sz="2400" dirty="0"/>
              <a:t>System for valuing 10-year forward contracts for electricity.</a:t>
            </a:r>
          </a:p>
          <a:p>
            <a:pPr lvl="1"/>
            <a:endParaRPr lang="en-US" dirty="0"/>
          </a:p>
          <a:p>
            <a:pPr lvl="1"/>
            <a:endParaRPr lang="en-US" dirty="0"/>
          </a:p>
          <a:p>
            <a:pPr lvl="1"/>
            <a:endParaRPr lang="en-US" dirty="0"/>
          </a:p>
          <a:p>
            <a:r>
              <a:rPr lang="en-US" sz="2400" dirty="0"/>
              <a:t>Optimizing cash for mutual funds.</a:t>
            </a:r>
          </a:p>
          <a:p>
            <a:pPr lvl="1"/>
            <a:endParaRPr lang="en-US" dirty="0"/>
          </a:p>
          <a:p>
            <a:pPr lvl="1"/>
            <a:endParaRPr lang="en-US" dirty="0"/>
          </a:p>
        </p:txBody>
      </p:sp>
      <p:pic>
        <p:nvPicPr>
          <p:cNvPr id="4" name="Picture 3"/>
          <p:cNvPicPr>
            <a:picLocks noChangeAspect="1"/>
          </p:cNvPicPr>
          <p:nvPr/>
        </p:nvPicPr>
        <p:blipFill>
          <a:blip r:embed="rId2"/>
          <a:stretch>
            <a:fillRect/>
          </a:stretch>
        </p:blipFill>
        <p:spPr>
          <a:xfrm>
            <a:off x="6104864" y="1143000"/>
            <a:ext cx="2353336" cy="2282381"/>
          </a:xfrm>
          <a:prstGeom prst="rect">
            <a:avLst/>
          </a:prstGeom>
        </p:spPr>
      </p:pic>
      <p:pic>
        <p:nvPicPr>
          <p:cNvPr id="6" name="Picture 5"/>
          <p:cNvPicPr>
            <a:picLocks noChangeAspect="1"/>
          </p:cNvPicPr>
          <p:nvPr/>
        </p:nvPicPr>
        <p:blipFill>
          <a:blip r:embed="rId3"/>
          <a:stretch>
            <a:fillRect/>
          </a:stretch>
        </p:blipFill>
        <p:spPr>
          <a:xfrm>
            <a:off x="5761851" y="3262984"/>
            <a:ext cx="3208298" cy="1585097"/>
          </a:xfrm>
          <a:prstGeom prst="rect">
            <a:avLst/>
          </a:prstGeom>
        </p:spPr>
      </p:pic>
      <p:pic>
        <p:nvPicPr>
          <p:cNvPr id="7" name="Picture 6"/>
          <p:cNvPicPr>
            <a:picLocks noChangeAspect="1"/>
          </p:cNvPicPr>
          <p:nvPr/>
        </p:nvPicPr>
        <p:blipFill>
          <a:blip r:embed="rId4"/>
          <a:stretch>
            <a:fillRect/>
          </a:stretch>
        </p:blipFill>
        <p:spPr>
          <a:xfrm>
            <a:off x="6163534" y="5013027"/>
            <a:ext cx="2421667" cy="1712245"/>
          </a:xfrm>
          <a:prstGeom prst="rect">
            <a:avLst/>
          </a:prstGeom>
        </p:spPr>
      </p:pic>
    </p:spTree>
    <p:extLst>
      <p:ext uri="{BB962C8B-B14F-4D97-AF65-F5344CB8AC3E}">
        <p14:creationId xmlns:p14="http://schemas.microsoft.com/office/powerpoint/2010/main" val="1378152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For deterministic problems, we speak the language of mathematical programming</a:t>
            </a:r>
          </a:p>
          <a:p>
            <a:pPr lvl="1"/>
            <a:r>
              <a:rPr lang="en-US" dirty="0"/>
              <a:t>Linear programming:</a:t>
            </a:r>
          </a:p>
          <a:p>
            <a:pPr lvl="1"/>
            <a:endParaRPr lang="en-US" dirty="0"/>
          </a:p>
          <a:p>
            <a:pPr lvl="1"/>
            <a:endParaRPr lang="en-US" dirty="0"/>
          </a:p>
          <a:p>
            <a:pPr marL="457200" lvl="1" indent="0">
              <a:buNone/>
            </a:pPr>
            <a:endParaRPr lang="en-US" dirty="0"/>
          </a:p>
          <a:p>
            <a:pPr lvl="1"/>
            <a:r>
              <a:rPr lang="en-US" dirty="0"/>
              <a:t>For time-staged problems</a:t>
            </a:r>
          </a:p>
        </p:txBody>
      </p:sp>
      <p:graphicFrame>
        <p:nvGraphicFramePr>
          <p:cNvPr id="4" name="Object 3"/>
          <p:cNvGraphicFramePr>
            <a:graphicFrameLocks noChangeAspect="1"/>
          </p:cNvGraphicFramePr>
          <p:nvPr>
            <p:extLst/>
          </p:nvPr>
        </p:nvGraphicFramePr>
        <p:xfrm>
          <a:off x="2060575" y="2562225"/>
          <a:ext cx="963613" cy="427038"/>
        </p:xfrm>
        <a:graphic>
          <a:graphicData uri="http://schemas.openxmlformats.org/presentationml/2006/ole">
            <mc:AlternateContent xmlns:mc="http://schemas.openxmlformats.org/markup-compatibility/2006">
              <mc:Choice xmlns:v="urn:schemas-microsoft-com:vml" Requires="v">
                <p:oleObj spid="_x0000_s2117538" name="Equation" r:id="rId4" imgW="431640" imgH="190440" progId="Equation.DSMT4">
                  <p:embed/>
                </p:oleObj>
              </mc:Choice>
              <mc:Fallback>
                <p:oleObj name="Equation" r:id="rId4" imgW="431640" imgH="190440" progId="Equation.DSMT4">
                  <p:embed/>
                  <p:pic>
                    <p:nvPicPr>
                      <p:cNvPr id="4" name="Object 3"/>
                      <p:cNvPicPr/>
                      <p:nvPr/>
                    </p:nvPicPr>
                    <p:blipFill>
                      <a:blip r:embed="rId5"/>
                      <a:stretch>
                        <a:fillRect/>
                      </a:stretch>
                    </p:blipFill>
                    <p:spPr>
                      <a:xfrm>
                        <a:off x="2060575" y="2562225"/>
                        <a:ext cx="963613" cy="427038"/>
                      </a:xfrm>
                      <a:prstGeom prst="rect">
                        <a:avLst/>
                      </a:prstGeom>
                    </p:spPr>
                  </p:pic>
                </p:oleObj>
              </mc:Fallback>
            </mc:AlternateContent>
          </a:graphicData>
        </a:graphic>
      </p:graphicFrame>
      <p:graphicFrame>
        <p:nvGraphicFramePr>
          <p:cNvPr id="5" name="Object 4"/>
          <p:cNvGraphicFramePr>
            <a:graphicFrameLocks noChangeAspect="1"/>
          </p:cNvGraphicFramePr>
          <p:nvPr>
            <p:extLst/>
          </p:nvPr>
        </p:nvGraphicFramePr>
        <p:xfrm>
          <a:off x="2143125" y="2921000"/>
          <a:ext cx="879475" cy="766763"/>
        </p:xfrm>
        <a:graphic>
          <a:graphicData uri="http://schemas.openxmlformats.org/presentationml/2006/ole">
            <mc:AlternateContent xmlns:mc="http://schemas.openxmlformats.org/markup-compatibility/2006">
              <mc:Choice xmlns:v="urn:schemas-microsoft-com:vml" Requires="v">
                <p:oleObj spid="_x0000_s2117539" name="Equation" r:id="rId6" imgW="393480" imgH="342720" progId="Equation.DSMT4">
                  <p:embed/>
                </p:oleObj>
              </mc:Choice>
              <mc:Fallback>
                <p:oleObj name="Equation" r:id="rId6" imgW="393480" imgH="342720" progId="Equation.DSMT4">
                  <p:embed/>
                  <p:pic>
                    <p:nvPicPr>
                      <p:cNvPr id="5" name="Object 4"/>
                      <p:cNvPicPr>
                        <a:picLocks noChangeAspect="1" noChangeArrowheads="1"/>
                      </p:cNvPicPr>
                      <p:nvPr/>
                    </p:nvPicPr>
                    <p:blipFill>
                      <a:blip r:embed="rId7"/>
                      <a:srcRect/>
                      <a:stretch>
                        <a:fillRect/>
                      </a:stretch>
                    </p:blipFill>
                    <p:spPr bwMode="auto">
                      <a:xfrm>
                        <a:off x="2143125" y="2921000"/>
                        <a:ext cx="879475"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nvPr>
        </p:nvGraphicFramePr>
        <p:xfrm>
          <a:off x="1671638" y="5069738"/>
          <a:ext cx="2127250" cy="1279525"/>
        </p:xfrm>
        <a:graphic>
          <a:graphicData uri="http://schemas.openxmlformats.org/presentationml/2006/ole">
            <mc:AlternateContent xmlns:mc="http://schemas.openxmlformats.org/markup-compatibility/2006">
              <mc:Choice xmlns:v="urn:schemas-microsoft-com:vml" Requires="v">
                <p:oleObj spid="_x0000_s2117540" name="Equation" r:id="rId8" imgW="952200" imgH="571320" progId="Equation.DSMT4">
                  <p:embed/>
                </p:oleObj>
              </mc:Choice>
              <mc:Fallback>
                <p:oleObj name="Equation" r:id="rId8" imgW="952200" imgH="571320" progId="Equation.DSMT4">
                  <p:embed/>
                  <p:pic>
                    <p:nvPicPr>
                      <p:cNvPr id="6" name="Object 5"/>
                      <p:cNvPicPr>
                        <a:picLocks noChangeAspect="1" noChangeArrowheads="1"/>
                      </p:cNvPicPr>
                      <p:nvPr/>
                    </p:nvPicPr>
                    <p:blipFill>
                      <a:blip r:embed="rId9"/>
                      <a:srcRect/>
                      <a:stretch>
                        <a:fillRect/>
                      </a:stretch>
                    </p:blipFill>
                    <p:spPr bwMode="auto">
                      <a:xfrm>
                        <a:off x="1671638" y="5069738"/>
                        <a:ext cx="212725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nvPr>
        </p:nvGraphicFramePr>
        <p:xfrm>
          <a:off x="1706563" y="4183063"/>
          <a:ext cx="1955800" cy="823912"/>
        </p:xfrm>
        <a:graphic>
          <a:graphicData uri="http://schemas.openxmlformats.org/presentationml/2006/ole">
            <mc:AlternateContent xmlns:mc="http://schemas.openxmlformats.org/markup-compatibility/2006">
              <mc:Choice xmlns:v="urn:schemas-microsoft-com:vml" Requires="v">
                <p:oleObj spid="_x0000_s2117541" name="Equation" r:id="rId10" imgW="876240" imgH="368280" progId="Equation.DSMT4">
                  <p:embed/>
                </p:oleObj>
              </mc:Choice>
              <mc:Fallback>
                <p:oleObj name="Equation" r:id="rId10" imgW="876240" imgH="368280" progId="Equation.DSMT4">
                  <p:embed/>
                  <p:pic>
                    <p:nvPicPr>
                      <p:cNvPr id="7" name="Object 6"/>
                      <p:cNvPicPr>
                        <a:picLocks noChangeAspect="1" noChangeArrowheads="1"/>
                      </p:cNvPicPr>
                      <p:nvPr/>
                    </p:nvPicPr>
                    <p:blipFill>
                      <a:blip r:embed="rId11"/>
                      <a:srcRect/>
                      <a:stretch>
                        <a:fillRect/>
                      </a:stretch>
                    </p:blipFill>
                    <p:spPr bwMode="auto">
                      <a:xfrm>
                        <a:off x="1706563" y="4183063"/>
                        <a:ext cx="19558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7"/>
          <p:cNvSpPr txBox="1"/>
          <p:nvPr/>
        </p:nvSpPr>
        <p:spPr>
          <a:xfrm>
            <a:off x="5041988" y="2476981"/>
            <a:ext cx="3981696" cy="3177861"/>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wrap="square" rtlCol="0">
            <a:noAutofit/>
          </a:bodyPr>
          <a:lstStyle/>
          <a:p>
            <a:pPr algn="l"/>
            <a:r>
              <a:rPr lang="en-US" sz="2400" dirty="0"/>
              <a:t>Arguably Dantzig’s biggest contribution, more so than the simplex algorithm, was his articulation of optimization problems in a standard format, which has given algorithmic researchers a common language.</a:t>
            </a:r>
          </a:p>
        </p:txBody>
      </p:sp>
      <p:sp>
        <p:nvSpPr>
          <p:cNvPr id="11" name="Rectangle 2"/>
          <p:cNvSpPr>
            <a:spLocks noGrp="1" noChangeArrowheads="1"/>
          </p:cNvSpPr>
          <p:nvPr>
            <p:ph type="title"/>
          </p:nvPr>
        </p:nvSpPr>
        <p:spPr>
          <a:xfrm>
            <a:off x="246888" y="304800"/>
            <a:ext cx="7772400" cy="609600"/>
          </a:xfrm>
        </p:spPr>
        <p:txBody>
          <a:bodyPr/>
          <a:lstStyle/>
          <a:p>
            <a:r>
              <a:rPr lang="en-US" dirty="0"/>
              <a:t>Elements of a dynamic model</a:t>
            </a:r>
          </a:p>
        </p:txBody>
      </p:sp>
    </p:spTree>
    <p:extLst>
      <p:ext uri="{BB962C8B-B14F-4D97-AF65-F5344CB8AC3E}">
        <p14:creationId xmlns:p14="http://schemas.microsoft.com/office/powerpoint/2010/main" val="123515110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13806-8D9A-4AFE-853B-7C576CE5040A}"/>
              </a:ext>
            </a:extLst>
          </p:cNvPr>
          <p:cNvSpPr>
            <a:spLocks noGrp="1"/>
          </p:cNvSpPr>
          <p:nvPr>
            <p:ph type="title"/>
          </p:nvPr>
        </p:nvSpPr>
        <p:spPr/>
        <p:txBody>
          <a:bodyPr/>
          <a:lstStyle/>
          <a:p>
            <a:r>
              <a:rPr lang="en-US" dirty="0"/>
              <a:t>Educational initiatives</a:t>
            </a:r>
          </a:p>
        </p:txBody>
      </p:sp>
      <p:sp>
        <p:nvSpPr>
          <p:cNvPr id="3" name="Content Placeholder 2">
            <a:extLst>
              <a:ext uri="{FF2B5EF4-FFF2-40B4-BE49-F238E27FC236}">
                <a16:creationId xmlns:a16="http://schemas.microsoft.com/office/drawing/2014/main" id="{A3B61211-AD09-4EE6-8306-D2AD02588FC4}"/>
              </a:ext>
            </a:extLst>
          </p:cNvPr>
          <p:cNvSpPr>
            <a:spLocks noGrp="1"/>
          </p:cNvSpPr>
          <p:nvPr>
            <p:ph idx="1"/>
          </p:nvPr>
        </p:nvSpPr>
        <p:spPr/>
        <p:txBody>
          <a:bodyPr/>
          <a:lstStyle/>
          <a:p>
            <a:r>
              <a:rPr lang="en-US" dirty="0"/>
              <a:t>Reinforcement learning and stochastic optimization</a:t>
            </a:r>
          </a:p>
          <a:p>
            <a:pPr lvl="1"/>
            <a:r>
              <a:rPr lang="en-US" dirty="0"/>
              <a:t>Focus: Emphasis on modeling a wide range of problems into the universal framework, and covering the four classes of policies (for both learning and state-dependent problems) in depth.</a:t>
            </a:r>
          </a:p>
          <a:p>
            <a:pPr lvl="1"/>
            <a:r>
              <a:rPr lang="en-US" dirty="0"/>
              <a:t>Audience – MSE/Ph.D. students drawn from a wide range of departments.</a:t>
            </a:r>
          </a:p>
          <a:p>
            <a:pPr lvl="1"/>
            <a:r>
              <a:rPr lang="en-US" dirty="0"/>
              <a:t>Prerequisite – Course in probability and statistics.</a:t>
            </a:r>
          </a:p>
          <a:p>
            <a:pPr lvl="1"/>
            <a:r>
              <a:rPr lang="en-US" dirty="0"/>
              <a:t>Assignments – There are numerous exercises in the book, but I found it useful to let each student pick a topic at the beginning of the course.  I then structured questions that could be answered in the context of this application.</a:t>
            </a:r>
          </a:p>
          <a:p>
            <a:pPr lvl="1"/>
            <a:endParaRPr lang="en-US" dirty="0"/>
          </a:p>
        </p:txBody>
      </p:sp>
    </p:spTree>
    <p:extLst>
      <p:ext uri="{BB962C8B-B14F-4D97-AF65-F5344CB8AC3E}">
        <p14:creationId xmlns:p14="http://schemas.microsoft.com/office/powerpoint/2010/main" val="371738266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78141"/>
          </a:xfrm>
          <a:prstGeom prst="rect">
            <a:avLst/>
          </a:prstGeom>
        </p:spPr>
      </p:pic>
      <p:sp>
        <p:nvSpPr>
          <p:cNvPr id="2" name="Title 1"/>
          <p:cNvSpPr>
            <a:spLocks noGrp="1"/>
          </p:cNvSpPr>
          <p:nvPr>
            <p:ph type="ctrTitle"/>
          </p:nvPr>
        </p:nvSpPr>
        <p:spPr>
          <a:xfrm>
            <a:off x="673274" y="871782"/>
            <a:ext cx="7772400" cy="5833817"/>
          </a:xfrm>
        </p:spPr>
        <p:txBody>
          <a:bodyPr/>
          <a:lstStyle/>
          <a:p>
            <a:pPr algn="ctr"/>
            <a:r>
              <a:rPr lang="en-US" sz="4800" i="1" dirty="0">
                <a:solidFill>
                  <a:schemeClr val="bg1"/>
                </a:solidFill>
              </a:rPr>
              <a:t>Thank you!</a:t>
            </a:r>
            <a:br>
              <a:rPr lang="en-US" sz="3200" i="1" dirty="0">
                <a:solidFill>
                  <a:schemeClr val="bg1"/>
                </a:solidFill>
              </a:rPr>
            </a:br>
            <a:br>
              <a:rPr lang="en-US" sz="2800" i="1" dirty="0">
                <a:solidFill>
                  <a:schemeClr val="bg1"/>
                </a:solidFill>
              </a:rPr>
            </a:br>
            <a:r>
              <a:rPr lang="en-US" sz="2800" i="1" dirty="0">
                <a:solidFill>
                  <a:schemeClr val="bg1"/>
                </a:solidFill>
              </a:rPr>
              <a:t>More material is available at:</a:t>
            </a:r>
            <a:br>
              <a:rPr lang="en-US" sz="2800" i="1" dirty="0">
                <a:solidFill>
                  <a:schemeClr val="bg1"/>
                </a:solidFill>
              </a:rPr>
            </a:br>
            <a:br>
              <a:rPr lang="en-US" sz="1800" i="1" dirty="0">
                <a:solidFill>
                  <a:schemeClr val="bg1"/>
                </a:solidFill>
              </a:rPr>
            </a:br>
            <a:r>
              <a:rPr lang="en-US" sz="2800" i="1" dirty="0">
                <a:solidFill>
                  <a:schemeClr val="bg1"/>
                </a:solidFill>
              </a:rPr>
              <a:t>jungle.princeton.edu</a:t>
            </a:r>
            <a:br>
              <a:rPr lang="en-US" sz="2800" i="1" dirty="0">
                <a:solidFill>
                  <a:schemeClr val="bg1"/>
                </a:solidFill>
              </a:rPr>
            </a:br>
            <a:br>
              <a:rPr lang="en-US" sz="1800" i="1" dirty="0">
                <a:solidFill>
                  <a:schemeClr val="bg1"/>
                </a:solidFill>
              </a:rPr>
            </a:br>
            <a:r>
              <a:rPr lang="en-US" sz="2800" i="1" dirty="0">
                <a:solidFill>
                  <a:schemeClr val="bg1"/>
                </a:solidFill>
              </a:rPr>
              <a:t>Please be sure you are on the signup list so I can send you </a:t>
            </a:r>
            <a:r>
              <a:rPr lang="en-US" sz="2800" i="1" dirty="0" err="1">
                <a:solidFill>
                  <a:schemeClr val="bg1"/>
                </a:solidFill>
              </a:rPr>
              <a:t>followup</a:t>
            </a:r>
            <a:r>
              <a:rPr lang="en-US" sz="2800" i="1" dirty="0">
                <a:solidFill>
                  <a:schemeClr val="bg1"/>
                </a:solidFill>
              </a:rPr>
              <a:t> information (link is at the top of jungle.Princeton.edu).</a:t>
            </a:r>
            <a:br>
              <a:rPr lang="en-US" sz="2800" i="1" dirty="0">
                <a:solidFill>
                  <a:schemeClr val="bg1"/>
                </a:solidFill>
              </a:rPr>
            </a:br>
            <a:br>
              <a:rPr lang="en-US" sz="1400" i="1" dirty="0">
                <a:solidFill>
                  <a:schemeClr val="bg1"/>
                </a:solidFill>
              </a:rPr>
            </a:br>
            <a:r>
              <a:rPr lang="en-US" sz="2800" i="1" dirty="0">
                <a:solidFill>
                  <a:schemeClr val="bg1"/>
                </a:solidFill>
              </a:rPr>
              <a:t>Look under “Educational materials“</a:t>
            </a:r>
            <a:br>
              <a:rPr lang="en-US" sz="2800" i="1" dirty="0">
                <a:solidFill>
                  <a:schemeClr val="bg1"/>
                </a:solidFill>
              </a:rPr>
            </a:br>
            <a:br>
              <a:rPr lang="en-US" sz="1400" i="1" dirty="0">
                <a:solidFill>
                  <a:schemeClr val="bg1"/>
                </a:solidFill>
              </a:rPr>
            </a:br>
            <a:br>
              <a:rPr lang="en-US" sz="2400" i="1" dirty="0">
                <a:solidFill>
                  <a:schemeClr val="bg1"/>
                </a:solidFill>
              </a:rPr>
            </a:br>
            <a:r>
              <a:rPr lang="en-US" sz="2400" i="1" dirty="0">
                <a:solidFill>
                  <a:schemeClr val="bg1"/>
                </a:solidFill>
              </a:rPr>
              <a:t>  </a:t>
            </a:r>
            <a:endParaRPr lang="en-US" sz="4400" i="1" dirty="0">
              <a:solidFill>
                <a:schemeClr val="bg1"/>
              </a:solidFill>
            </a:endParaRPr>
          </a:p>
        </p:txBody>
      </p:sp>
    </p:spTree>
    <p:extLst>
      <p:ext uri="{BB962C8B-B14F-4D97-AF65-F5344CB8AC3E}">
        <p14:creationId xmlns:p14="http://schemas.microsoft.com/office/powerpoint/2010/main" val="703666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a:spLocks noChangeArrowheads="1"/>
          </p:cNvSpPr>
          <p:nvPr/>
        </p:nvSpPr>
        <p:spPr bwMode="auto">
          <a:xfrm>
            <a:off x="31946" y="-75057"/>
            <a:ext cx="241764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Stochastic </a:t>
            </a:r>
          </a:p>
          <a:p>
            <a:r>
              <a:rPr lang="en-US" sz="3200" i="0" dirty="0">
                <a:solidFill>
                  <a:schemeClr val="bg1"/>
                </a:solidFill>
              </a:rPr>
              <a:t>programming</a:t>
            </a:r>
          </a:p>
        </p:txBody>
      </p:sp>
      <p:sp>
        <p:nvSpPr>
          <p:cNvPr id="20" name="TextBox 19"/>
          <p:cNvSpPr txBox="1">
            <a:spLocks noChangeArrowheads="1"/>
          </p:cNvSpPr>
          <p:nvPr/>
        </p:nvSpPr>
        <p:spPr bwMode="auto">
          <a:xfrm>
            <a:off x="4032751" y="4813100"/>
            <a:ext cx="176041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Markov </a:t>
            </a:r>
          </a:p>
          <a:p>
            <a:r>
              <a:rPr lang="en-US" sz="3200" i="0" dirty="0">
                <a:solidFill>
                  <a:schemeClr val="bg1"/>
                </a:solidFill>
              </a:rPr>
              <a:t>decision </a:t>
            </a:r>
          </a:p>
          <a:p>
            <a:r>
              <a:rPr lang="en-US" sz="3200" i="0" dirty="0">
                <a:solidFill>
                  <a:schemeClr val="bg1"/>
                </a:solidFill>
              </a:rPr>
              <a:t>processes</a:t>
            </a:r>
          </a:p>
        </p:txBody>
      </p:sp>
      <p:sp>
        <p:nvSpPr>
          <p:cNvPr id="21" name="TextBox 20"/>
          <p:cNvSpPr txBox="1">
            <a:spLocks noChangeArrowheads="1"/>
          </p:cNvSpPr>
          <p:nvPr/>
        </p:nvSpPr>
        <p:spPr bwMode="auto">
          <a:xfrm>
            <a:off x="1827049" y="4308929"/>
            <a:ext cx="272702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Reinforcement </a:t>
            </a:r>
          </a:p>
          <a:p>
            <a:r>
              <a:rPr lang="en-US" sz="3200" i="0" dirty="0">
                <a:solidFill>
                  <a:schemeClr val="bg1"/>
                </a:solidFill>
              </a:rPr>
              <a:t>learning</a:t>
            </a:r>
          </a:p>
        </p:txBody>
      </p:sp>
      <p:sp>
        <p:nvSpPr>
          <p:cNvPr id="22" name="TextBox 21"/>
          <p:cNvSpPr txBox="1">
            <a:spLocks noChangeArrowheads="1"/>
          </p:cNvSpPr>
          <p:nvPr/>
        </p:nvSpPr>
        <p:spPr bwMode="auto">
          <a:xfrm>
            <a:off x="4102558" y="3231711"/>
            <a:ext cx="16321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Optimal </a:t>
            </a:r>
          </a:p>
          <a:p>
            <a:r>
              <a:rPr lang="en-US" sz="3200" i="0" dirty="0">
                <a:solidFill>
                  <a:schemeClr val="bg1"/>
                </a:solidFill>
              </a:rPr>
              <a:t>control</a:t>
            </a:r>
          </a:p>
        </p:txBody>
      </p:sp>
      <p:sp>
        <p:nvSpPr>
          <p:cNvPr id="23" name="TextBox 22"/>
          <p:cNvSpPr txBox="1">
            <a:spLocks noChangeArrowheads="1"/>
          </p:cNvSpPr>
          <p:nvPr/>
        </p:nvSpPr>
        <p:spPr bwMode="auto">
          <a:xfrm>
            <a:off x="2740164" y="2509377"/>
            <a:ext cx="170751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a:solidFill>
                  <a:schemeClr val="bg1"/>
                </a:solidFill>
              </a:rPr>
              <a:t>Model </a:t>
            </a:r>
          </a:p>
          <a:p>
            <a:r>
              <a:rPr lang="en-US" sz="2800" i="0" dirty="0">
                <a:solidFill>
                  <a:schemeClr val="bg1"/>
                </a:solidFill>
              </a:rPr>
              <a:t>predictive </a:t>
            </a:r>
          </a:p>
          <a:p>
            <a:r>
              <a:rPr lang="en-US" sz="2800" i="0" dirty="0">
                <a:solidFill>
                  <a:schemeClr val="bg1"/>
                </a:solidFill>
              </a:rPr>
              <a:t>control</a:t>
            </a:r>
          </a:p>
        </p:txBody>
      </p:sp>
      <p:sp>
        <p:nvSpPr>
          <p:cNvPr id="24" name="TextBox 23"/>
          <p:cNvSpPr txBox="1">
            <a:spLocks noChangeArrowheads="1"/>
          </p:cNvSpPr>
          <p:nvPr/>
        </p:nvSpPr>
        <p:spPr bwMode="auto">
          <a:xfrm>
            <a:off x="3642721" y="160278"/>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Robust </a:t>
            </a:r>
          </a:p>
          <a:p>
            <a:r>
              <a:rPr lang="en-US" sz="3200" i="0" dirty="0">
                <a:solidFill>
                  <a:schemeClr val="bg1"/>
                </a:solidFill>
              </a:rPr>
              <a:t>optimization</a:t>
            </a:r>
          </a:p>
        </p:txBody>
      </p:sp>
      <p:sp>
        <p:nvSpPr>
          <p:cNvPr id="25" name="TextBox 24"/>
          <p:cNvSpPr txBox="1">
            <a:spLocks noChangeArrowheads="1"/>
          </p:cNvSpPr>
          <p:nvPr/>
        </p:nvSpPr>
        <p:spPr bwMode="auto">
          <a:xfrm>
            <a:off x="6954091" y="-71946"/>
            <a:ext cx="216758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a:solidFill>
                  <a:schemeClr val="bg1"/>
                </a:solidFill>
              </a:rPr>
              <a:t>Approximate </a:t>
            </a:r>
          </a:p>
          <a:p>
            <a:r>
              <a:rPr lang="en-US" sz="2800" i="0" dirty="0">
                <a:solidFill>
                  <a:schemeClr val="bg1"/>
                </a:solidFill>
              </a:rPr>
              <a:t>dynamic </a:t>
            </a:r>
          </a:p>
          <a:p>
            <a:r>
              <a:rPr lang="en-US" sz="2800" i="0" dirty="0">
                <a:solidFill>
                  <a:schemeClr val="bg1"/>
                </a:solidFill>
              </a:rPr>
              <a:t>programming</a:t>
            </a:r>
          </a:p>
        </p:txBody>
      </p:sp>
      <p:sp>
        <p:nvSpPr>
          <p:cNvPr id="26" name="TextBox 25"/>
          <p:cNvSpPr txBox="1">
            <a:spLocks noChangeArrowheads="1"/>
          </p:cNvSpPr>
          <p:nvPr/>
        </p:nvSpPr>
        <p:spPr bwMode="auto">
          <a:xfrm>
            <a:off x="5643990" y="4210654"/>
            <a:ext cx="197682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a:solidFill>
                  <a:schemeClr val="bg1"/>
                </a:solidFill>
              </a:rPr>
              <a:t>Online </a:t>
            </a:r>
          </a:p>
          <a:p>
            <a:r>
              <a:rPr lang="en-US" sz="2800" i="0" dirty="0">
                <a:solidFill>
                  <a:schemeClr val="bg1"/>
                </a:solidFill>
              </a:rPr>
              <a:t>computation</a:t>
            </a:r>
          </a:p>
        </p:txBody>
      </p:sp>
      <p:sp>
        <p:nvSpPr>
          <p:cNvPr id="27" name="TextBox 26"/>
          <p:cNvSpPr txBox="1">
            <a:spLocks noChangeArrowheads="1"/>
          </p:cNvSpPr>
          <p:nvPr/>
        </p:nvSpPr>
        <p:spPr bwMode="auto">
          <a:xfrm>
            <a:off x="6800538" y="5304054"/>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Simulation </a:t>
            </a:r>
          </a:p>
          <a:p>
            <a:r>
              <a:rPr lang="en-US" sz="3200" i="0" dirty="0">
                <a:solidFill>
                  <a:schemeClr val="bg1"/>
                </a:solidFill>
              </a:rPr>
              <a:t>optimization</a:t>
            </a:r>
          </a:p>
        </p:txBody>
      </p:sp>
      <p:sp>
        <p:nvSpPr>
          <p:cNvPr id="28" name="TextBox 27"/>
          <p:cNvSpPr txBox="1">
            <a:spLocks noChangeArrowheads="1"/>
          </p:cNvSpPr>
          <p:nvPr/>
        </p:nvSpPr>
        <p:spPr bwMode="auto">
          <a:xfrm>
            <a:off x="6862819" y="2797189"/>
            <a:ext cx="19752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Stochastic </a:t>
            </a:r>
          </a:p>
          <a:p>
            <a:r>
              <a:rPr lang="en-US" sz="3200" i="0" dirty="0">
                <a:solidFill>
                  <a:schemeClr val="bg1"/>
                </a:solidFill>
              </a:rPr>
              <a:t>search</a:t>
            </a:r>
          </a:p>
        </p:txBody>
      </p:sp>
      <p:sp>
        <p:nvSpPr>
          <p:cNvPr id="29" name="TextBox 28"/>
          <p:cNvSpPr txBox="1">
            <a:spLocks noChangeArrowheads="1"/>
          </p:cNvSpPr>
          <p:nvPr/>
        </p:nvSpPr>
        <p:spPr bwMode="auto">
          <a:xfrm>
            <a:off x="5442022" y="293405"/>
            <a:ext cx="164500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Decision</a:t>
            </a:r>
          </a:p>
          <a:p>
            <a:r>
              <a:rPr lang="en-US" i="0" dirty="0">
                <a:solidFill>
                  <a:schemeClr val="bg1"/>
                </a:solidFill>
              </a:rPr>
              <a:t> </a:t>
            </a:r>
          </a:p>
          <a:p>
            <a:r>
              <a:rPr lang="en-US" sz="3200" i="0" dirty="0">
                <a:solidFill>
                  <a:schemeClr val="bg1"/>
                </a:solidFill>
              </a:rPr>
              <a:t>analysis</a:t>
            </a:r>
          </a:p>
        </p:txBody>
      </p:sp>
      <p:sp>
        <p:nvSpPr>
          <p:cNvPr id="30" name="TextBox 29"/>
          <p:cNvSpPr txBox="1">
            <a:spLocks noChangeArrowheads="1"/>
          </p:cNvSpPr>
          <p:nvPr/>
        </p:nvSpPr>
        <p:spPr bwMode="auto">
          <a:xfrm>
            <a:off x="193630" y="5244330"/>
            <a:ext cx="19752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Stochastic </a:t>
            </a:r>
          </a:p>
          <a:p>
            <a:r>
              <a:rPr lang="en-US" sz="3200" i="0" dirty="0">
                <a:solidFill>
                  <a:schemeClr val="bg1"/>
                </a:solidFill>
              </a:rPr>
              <a:t>control</a:t>
            </a:r>
          </a:p>
        </p:txBody>
      </p:sp>
      <p:sp>
        <p:nvSpPr>
          <p:cNvPr id="31" name="TextBox 30"/>
          <p:cNvSpPr txBox="1">
            <a:spLocks noChangeArrowheads="1"/>
          </p:cNvSpPr>
          <p:nvPr/>
        </p:nvSpPr>
        <p:spPr bwMode="auto">
          <a:xfrm>
            <a:off x="1887285" y="866190"/>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Simulation </a:t>
            </a:r>
          </a:p>
          <a:p>
            <a:r>
              <a:rPr lang="en-US" sz="3200" i="0" dirty="0">
                <a:solidFill>
                  <a:schemeClr val="bg1"/>
                </a:solidFill>
              </a:rPr>
              <a:t>optimization</a:t>
            </a:r>
          </a:p>
        </p:txBody>
      </p:sp>
      <p:sp>
        <p:nvSpPr>
          <p:cNvPr id="32" name="TextBox 31"/>
          <p:cNvSpPr txBox="1">
            <a:spLocks noChangeArrowheads="1"/>
          </p:cNvSpPr>
          <p:nvPr/>
        </p:nvSpPr>
        <p:spPr bwMode="auto">
          <a:xfrm>
            <a:off x="5195928" y="1889169"/>
            <a:ext cx="215956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a:solidFill>
                  <a:schemeClr val="bg1"/>
                </a:solidFill>
              </a:rPr>
              <a:t>Dynamic</a:t>
            </a:r>
          </a:p>
          <a:p>
            <a:r>
              <a:rPr lang="en-US" sz="2800" i="0" dirty="0">
                <a:solidFill>
                  <a:schemeClr val="bg1"/>
                </a:solidFill>
              </a:rPr>
              <a:t>Programming</a:t>
            </a:r>
          </a:p>
          <a:p>
            <a:r>
              <a:rPr lang="en-US" sz="2800" i="0" dirty="0">
                <a:solidFill>
                  <a:schemeClr val="bg1"/>
                </a:solidFill>
              </a:rPr>
              <a:t>and</a:t>
            </a:r>
          </a:p>
          <a:p>
            <a:r>
              <a:rPr lang="en-US" sz="2800" i="0" dirty="0">
                <a:solidFill>
                  <a:schemeClr val="bg1"/>
                </a:solidFill>
              </a:rPr>
              <a:t>control</a:t>
            </a:r>
          </a:p>
        </p:txBody>
      </p:sp>
      <p:sp>
        <p:nvSpPr>
          <p:cNvPr id="33" name="TextBox 32"/>
          <p:cNvSpPr txBox="1">
            <a:spLocks noChangeArrowheads="1"/>
          </p:cNvSpPr>
          <p:nvPr/>
        </p:nvSpPr>
        <p:spPr bwMode="auto">
          <a:xfrm>
            <a:off x="45838" y="2007254"/>
            <a:ext cx="16321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Optimal </a:t>
            </a:r>
          </a:p>
          <a:p>
            <a:r>
              <a:rPr lang="en-US" sz="3200" i="0" dirty="0">
                <a:solidFill>
                  <a:schemeClr val="bg1"/>
                </a:solidFill>
              </a:rPr>
              <a:t>learning</a:t>
            </a:r>
          </a:p>
        </p:txBody>
      </p:sp>
      <p:sp>
        <p:nvSpPr>
          <p:cNvPr id="34" name="TextBox 33"/>
          <p:cNvSpPr txBox="1">
            <a:spLocks noChangeArrowheads="1"/>
          </p:cNvSpPr>
          <p:nvPr/>
        </p:nvSpPr>
        <p:spPr bwMode="auto">
          <a:xfrm>
            <a:off x="1673606" y="1974719"/>
            <a:ext cx="151996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a:solidFill>
                  <a:schemeClr val="bg1"/>
                </a:solidFill>
              </a:rPr>
              <a:t>Bandit</a:t>
            </a:r>
          </a:p>
          <a:p>
            <a:r>
              <a:rPr lang="en-US" sz="2800" i="0" dirty="0">
                <a:solidFill>
                  <a:schemeClr val="bg1"/>
                </a:solidFill>
              </a:rPr>
              <a:t>problems</a:t>
            </a:r>
          </a:p>
        </p:txBody>
      </p:sp>
      <p:sp>
        <p:nvSpPr>
          <p:cNvPr id="35" name="TextBox 34"/>
          <p:cNvSpPr txBox="1"/>
          <p:nvPr/>
        </p:nvSpPr>
        <p:spPr>
          <a:xfrm>
            <a:off x="-50337" y="6571622"/>
            <a:ext cx="2072106" cy="338554"/>
          </a:xfrm>
          <a:prstGeom prst="rect">
            <a:avLst/>
          </a:prstGeom>
          <a:noFill/>
        </p:spPr>
        <p:txBody>
          <a:bodyPr wrap="none" rtlCol="0">
            <a:spAutoFit/>
          </a:bodyPr>
          <a:lstStyle/>
          <a:p>
            <a:pPr algn="l"/>
            <a:r>
              <a:rPr lang="en-US" sz="1600" i="0" dirty="0">
                <a:solidFill>
                  <a:schemeClr val="bg1">
                    <a:lumMod val="85000"/>
                  </a:schemeClr>
                </a:solidFill>
              </a:rPr>
              <a:t>© Warren Powell 2020</a:t>
            </a:r>
          </a:p>
        </p:txBody>
      </p:sp>
      <p:sp>
        <p:nvSpPr>
          <p:cNvPr id="36" name="TextBox 35"/>
          <p:cNvSpPr txBox="1">
            <a:spLocks noChangeArrowheads="1"/>
          </p:cNvSpPr>
          <p:nvPr/>
        </p:nvSpPr>
        <p:spPr bwMode="auto">
          <a:xfrm>
            <a:off x="473502" y="3421735"/>
            <a:ext cx="135966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a:solidFill>
                  <a:schemeClr val="bg1"/>
                </a:solidFill>
              </a:rPr>
              <a:t>Active</a:t>
            </a:r>
          </a:p>
          <a:p>
            <a:r>
              <a:rPr lang="en-US" sz="2800" i="0" dirty="0">
                <a:solidFill>
                  <a:schemeClr val="bg1"/>
                </a:solidFill>
              </a:rPr>
              <a:t>learning</a:t>
            </a:r>
          </a:p>
        </p:txBody>
      </p:sp>
    </p:spTree>
    <p:extLst>
      <p:ext uri="{BB962C8B-B14F-4D97-AF65-F5344CB8AC3E}">
        <p14:creationId xmlns:p14="http://schemas.microsoft.com/office/powerpoint/2010/main" val="14592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dissolve">
                                      <p:cBhvr>
                                        <p:cTn id="11" dur="500"/>
                                        <p:tgtEl>
                                          <p:spTgt spid="20"/>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dissolve">
                                      <p:cBhvr>
                                        <p:cTn id="15" dur="500"/>
                                        <p:tgtEl>
                                          <p:spTgt spid="22"/>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dissolve">
                                      <p:cBhvr>
                                        <p:cTn id="19" dur="500"/>
                                        <p:tgtEl>
                                          <p:spTgt spid="25"/>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dissolve">
                                      <p:cBhvr>
                                        <p:cTn id="23" dur="500"/>
                                        <p:tgtEl>
                                          <p:spTgt spid="24"/>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dissolve">
                                      <p:cBhvr>
                                        <p:cTn id="27" dur="500"/>
                                        <p:tgtEl>
                                          <p:spTgt spid="21"/>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dissolve">
                                      <p:cBhvr>
                                        <p:cTn id="31" dur="500"/>
                                        <p:tgtEl>
                                          <p:spTgt spid="26"/>
                                        </p:tgtEl>
                                      </p:cBhvr>
                                    </p:animEffect>
                                  </p:childTnLst>
                                </p:cTn>
                              </p:par>
                            </p:childTnLst>
                          </p:cTn>
                        </p:par>
                        <p:par>
                          <p:cTn id="32" fill="hold">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dissolve">
                                      <p:cBhvr>
                                        <p:cTn id="35" dur="500"/>
                                        <p:tgtEl>
                                          <p:spTgt spid="23"/>
                                        </p:tgtEl>
                                      </p:cBhvr>
                                    </p:animEffect>
                                  </p:childTnLst>
                                </p:cTn>
                              </p:par>
                            </p:childTnLst>
                          </p:cTn>
                        </p:par>
                        <p:par>
                          <p:cTn id="36" fill="hold">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dissolve">
                                      <p:cBhvr>
                                        <p:cTn id="39" dur="500"/>
                                        <p:tgtEl>
                                          <p:spTgt spid="27"/>
                                        </p:tgtEl>
                                      </p:cBhvr>
                                    </p:animEffect>
                                  </p:childTnLst>
                                </p:cTn>
                              </p:par>
                            </p:childTnLst>
                          </p:cTn>
                        </p:par>
                        <p:par>
                          <p:cTn id="40" fill="hold">
                            <p:stCondLst>
                              <p:cond delay="4500"/>
                            </p:stCondLst>
                            <p:childTnLst>
                              <p:par>
                                <p:cTn id="41" presetID="9" presetClass="entr" presetSubtype="0"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dissolve">
                                      <p:cBhvr>
                                        <p:cTn id="43" dur="500"/>
                                        <p:tgtEl>
                                          <p:spTgt spid="28"/>
                                        </p:tgtEl>
                                      </p:cBhvr>
                                    </p:animEffect>
                                  </p:childTnLst>
                                </p:cTn>
                              </p:par>
                            </p:childTnLst>
                          </p:cTn>
                        </p:par>
                        <p:par>
                          <p:cTn id="44" fill="hold">
                            <p:stCondLst>
                              <p:cond delay="5000"/>
                            </p:stCondLst>
                            <p:childTnLst>
                              <p:par>
                                <p:cTn id="45" presetID="9" presetClass="entr" presetSubtype="0"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dissolve">
                                      <p:cBhvr>
                                        <p:cTn id="47" dur="500"/>
                                        <p:tgtEl>
                                          <p:spTgt spid="29"/>
                                        </p:tgtEl>
                                      </p:cBhvr>
                                    </p:animEffect>
                                  </p:childTnLst>
                                </p:cTn>
                              </p:par>
                            </p:childTnLst>
                          </p:cTn>
                        </p:par>
                        <p:par>
                          <p:cTn id="48" fill="hold">
                            <p:stCondLst>
                              <p:cond delay="5500"/>
                            </p:stCondLst>
                            <p:childTnLst>
                              <p:par>
                                <p:cTn id="49" presetID="9" presetClass="entr" presetSubtype="0"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dissolve">
                                      <p:cBhvr>
                                        <p:cTn id="51" dur="500"/>
                                        <p:tgtEl>
                                          <p:spTgt spid="30"/>
                                        </p:tgtEl>
                                      </p:cBhvr>
                                    </p:animEffect>
                                  </p:childTnLst>
                                </p:cTn>
                              </p:par>
                            </p:childTnLst>
                          </p:cTn>
                        </p:par>
                        <p:par>
                          <p:cTn id="52" fill="hold">
                            <p:stCondLst>
                              <p:cond delay="6000"/>
                            </p:stCondLst>
                            <p:childTnLst>
                              <p:par>
                                <p:cTn id="53" presetID="9" presetClass="entr" presetSubtype="0" fill="hold" grpId="0"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dissolve">
                                      <p:cBhvr>
                                        <p:cTn id="55" dur="500"/>
                                        <p:tgtEl>
                                          <p:spTgt spid="31"/>
                                        </p:tgtEl>
                                      </p:cBhvr>
                                    </p:animEffect>
                                  </p:childTnLst>
                                </p:cTn>
                              </p:par>
                            </p:childTnLst>
                          </p:cTn>
                        </p:par>
                        <p:par>
                          <p:cTn id="56" fill="hold">
                            <p:stCondLst>
                              <p:cond delay="6500"/>
                            </p:stCondLst>
                            <p:childTnLst>
                              <p:par>
                                <p:cTn id="57" presetID="9" presetClass="entr" presetSubtype="0" fill="hold" grpId="0" nodeType="after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dissolve">
                                      <p:cBhvr>
                                        <p:cTn id="59" dur="500"/>
                                        <p:tgtEl>
                                          <p:spTgt spid="32"/>
                                        </p:tgtEl>
                                      </p:cBhvr>
                                    </p:animEffect>
                                  </p:childTnLst>
                                </p:cTn>
                              </p:par>
                            </p:childTnLst>
                          </p:cTn>
                        </p:par>
                        <p:par>
                          <p:cTn id="60" fill="hold">
                            <p:stCondLst>
                              <p:cond delay="7000"/>
                            </p:stCondLst>
                            <p:childTnLst>
                              <p:par>
                                <p:cTn id="61" presetID="9" presetClass="entr" presetSubtype="0" fill="hold" grpId="0"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dissolve">
                                      <p:cBhvr>
                                        <p:cTn id="63" dur="500"/>
                                        <p:tgtEl>
                                          <p:spTgt spid="33"/>
                                        </p:tgtEl>
                                      </p:cBhvr>
                                    </p:animEffect>
                                  </p:childTnLst>
                                </p:cTn>
                              </p:par>
                            </p:childTnLst>
                          </p:cTn>
                        </p:par>
                        <p:par>
                          <p:cTn id="64" fill="hold">
                            <p:stCondLst>
                              <p:cond delay="7500"/>
                            </p:stCondLst>
                            <p:childTnLst>
                              <p:par>
                                <p:cTn id="65" presetID="9" presetClass="entr" presetSubtype="0" fill="hold" grpId="0" nodeType="after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dissolve">
                                      <p:cBhvr>
                                        <p:cTn id="67" dur="500"/>
                                        <p:tgtEl>
                                          <p:spTgt spid="34"/>
                                        </p:tgtEl>
                                      </p:cBhvr>
                                    </p:animEffect>
                                  </p:childTnLst>
                                </p:cTn>
                              </p:par>
                            </p:childTnLst>
                          </p:cTn>
                        </p:par>
                        <p:par>
                          <p:cTn id="68" fill="hold">
                            <p:stCondLst>
                              <p:cond delay="8000"/>
                            </p:stCondLst>
                            <p:childTnLst>
                              <p:par>
                                <p:cTn id="69" presetID="9" presetClass="entr" presetSubtype="0" fill="hold" grpId="0" nodeType="after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dissolve">
                                      <p:cBhvr>
                                        <p:cTn id="7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a:spLocks noChangeArrowheads="1"/>
          </p:cNvSpPr>
          <p:nvPr/>
        </p:nvSpPr>
        <p:spPr bwMode="auto">
          <a:xfrm>
            <a:off x="31946" y="-75057"/>
            <a:ext cx="241764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Stochastic </a:t>
            </a:r>
          </a:p>
          <a:p>
            <a:r>
              <a:rPr lang="en-US" sz="3200" i="0" dirty="0">
                <a:solidFill>
                  <a:schemeClr val="bg1"/>
                </a:solidFill>
              </a:rPr>
              <a:t>programming</a:t>
            </a:r>
          </a:p>
        </p:txBody>
      </p:sp>
      <p:sp>
        <p:nvSpPr>
          <p:cNvPr id="20" name="TextBox 19"/>
          <p:cNvSpPr txBox="1">
            <a:spLocks noChangeArrowheads="1"/>
          </p:cNvSpPr>
          <p:nvPr/>
        </p:nvSpPr>
        <p:spPr bwMode="auto">
          <a:xfrm>
            <a:off x="4032751" y="4813100"/>
            <a:ext cx="176041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Markov </a:t>
            </a:r>
          </a:p>
          <a:p>
            <a:r>
              <a:rPr lang="en-US" sz="3200" i="0" dirty="0">
                <a:solidFill>
                  <a:schemeClr val="bg1"/>
                </a:solidFill>
              </a:rPr>
              <a:t>decision </a:t>
            </a:r>
          </a:p>
          <a:p>
            <a:r>
              <a:rPr lang="en-US" sz="3200" i="0" dirty="0">
                <a:solidFill>
                  <a:schemeClr val="bg1"/>
                </a:solidFill>
              </a:rPr>
              <a:t>processes</a:t>
            </a:r>
          </a:p>
        </p:txBody>
      </p:sp>
      <p:sp>
        <p:nvSpPr>
          <p:cNvPr id="21" name="TextBox 20"/>
          <p:cNvSpPr txBox="1">
            <a:spLocks noChangeArrowheads="1"/>
          </p:cNvSpPr>
          <p:nvPr/>
        </p:nvSpPr>
        <p:spPr bwMode="auto">
          <a:xfrm>
            <a:off x="1827049" y="4308929"/>
            <a:ext cx="272702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Reinforcement </a:t>
            </a:r>
          </a:p>
          <a:p>
            <a:r>
              <a:rPr lang="en-US" sz="3200" i="0" dirty="0">
                <a:solidFill>
                  <a:schemeClr val="bg1"/>
                </a:solidFill>
              </a:rPr>
              <a:t>learning</a:t>
            </a:r>
          </a:p>
        </p:txBody>
      </p:sp>
      <p:sp>
        <p:nvSpPr>
          <p:cNvPr id="22" name="TextBox 21"/>
          <p:cNvSpPr txBox="1">
            <a:spLocks noChangeArrowheads="1"/>
          </p:cNvSpPr>
          <p:nvPr/>
        </p:nvSpPr>
        <p:spPr bwMode="auto">
          <a:xfrm>
            <a:off x="4102558" y="3231711"/>
            <a:ext cx="16321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Optimal </a:t>
            </a:r>
          </a:p>
          <a:p>
            <a:r>
              <a:rPr lang="en-US" sz="3200" i="0" dirty="0">
                <a:solidFill>
                  <a:schemeClr val="bg1"/>
                </a:solidFill>
              </a:rPr>
              <a:t>control</a:t>
            </a:r>
          </a:p>
        </p:txBody>
      </p:sp>
      <p:sp>
        <p:nvSpPr>
          <p:cNvPr id="23" name="TextBox 22"/>
          <p:cNvSpPr txBox="1">
            <a:spLocks noChangeArrowheads="1"/>
          </p:cNvSpPr>
          <p:nvPr/>
        </p:nvSpPr>
        <p:spPr bwMode="auto">
          <a:xfrm>
            <a:off x="2740164" y="2509377"/>
            <a:ext cx="170751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a:solidFill>
                  <a:schemeClr val="bg1"/>
                </a:solidFill>
              </a:rPr>
              <a:t>Model </a:t>
            </a:r>
          </a:p>
          <a:p>
            <a:r>
              <a:rPr lang="en-US" sz="2800" i="0" dirty="0">
                <a:solidFill>
                  <a:schemeClr val="bg1"/>
                </a:solidFill>
              </a:rPr>
              <a:t>predictive </a:t>
            </a:r>
          </a:p>
          <a:p>
            <a:r>
              <a:rPr lang="en-US" sz="2800" i="0" dirty="0">
                <a:solidFill>
                  <a:schemeClr val="bg1"/>
                </a:solidFill>
              </a:rPr>
              <a:t>control</a:t>
            </a:r>
          </a:p>
        </p:txBody>
      </p:sp>
      <p:sp>
        <p:nvSpPr>
          <p:cNvPr id="24" name="TextBox 23"/>
          <p:cNvSpPr txBox="1">
            <a:spLocks noChangeArrowheads="1"/>
          </p:cNvSpPr>
          <p:nvPr/>
        </p:nvSpPr>
        <p:spPr bwMode="auto">
          <a:xfrm>
            <a:off x="3642721" y="160278"/>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Robust </a:t>
            </a:r>
          </a:p>
          <a:p>
            <a:r>
              <a:rPr lang="en-US" sz="3200" i="0" dirty="0">
                <a:solidFill>
                  <a:schemeClr val="bg1"/>
                </a:solidFill>
              </a:rPr>
              <a:t>optimization</a:t>
            </a:r>
          </a:p>
        </p:txBody>
      </p:sp>
      <p:sp>
        <p:nvSpPr>
          <p:cNvPr id="25" name="TextBox 24"/>
          <p:cNvSpPr txBox="1">
            <a:spLocks noChangeArrowheads="1"/>
          </p:cNvSpPr>
          <p:nvPr/>
        </p:nvSpPr>
        <p:spPr bwMode="auto">
          <a:xfrm>
            <a:off x="6954091" y="-71946"/>
            <a:ext cx="216758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a:solidFill>
                  <a:schemeClr val="bg1"/>
                </a:solidFill>
              </a:rPr>
              <a:t>Approximate </a:t>
            </a:r>
          </a:p>
          <a:p>
            <a:r>
              <a:rPr lang="en-US" sz="2800" i="0" dirty="0">
                <a:solidFill>
                  <a:schemeClr val="bg1"/>
                </a:solidFill>
              </a:rPr>
              <a:t>dynamic </a:t>
            </a:r>
          </a:p>
          <a:p>
            <a:r>
              <a:rPr lang="en-US" sz="2800" i="0" dirty="0">
                <a:solidFill>
                  <a:schemeClr val="bg1"/>
                </a:solidFill>
              </a:rPr>
              <a:t>programming</a:t>
            </a:r>
          </a:p>
        </p:txBody>
      </p:sp>
      <p:sp>
        <p:nvSpPr>
          <p:cNvPr id="26" name="TextBox 25"/>
          <p:cNvSpPr txBox="1">
            <a:spLocks noChangeArrowheads="1"/>
          </p:cNvSpPr>
          <p:nvPr/>
        </p:nvSpPr>
        <p:spPr bwMode="auto">
          <a:xfrm>
            <a:off x="5643990" y="4210654"/>
            <a:ext cx="197682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a:solidFill>
                  <a:schemeClr val="bg1"/>
                </a:solidFill>
              </a:rPr>
              <a:t>Online </a:t>
            </a:r>
          </a:p>
          <a:p>
            <a:r>
              <a:rPr lang="en-US" sz="2800" i="0" dirty="0">
                <a:solidFill>
                  <a:schemeClr val="bg1"/>
                </a:solidFill>
              </a:rPr>
              <a:t>computation</a:t>
            </a:r>
          </a:p>
        </p:txBody>
      </p:sp>
      <p:sp>
        <p:nvSpPr>
          <p:cNvPr id="27" name="TextBox 26"/>
          <p:cNvSpPr txBox="1">
            <a:spLocks noChangeArrowheads="1"/>
          </p:cNvSpPr>
          <p:nvPr/>
        </p:nvSpPr>
        <p:spPr bwMode="auto">
          <a:xfrm>
            <a:off x="6800538" y="5304054"/>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Simulation </a:t>
            </a:r>
          </a:p>
          <a:p>
            <a:r>
              <a:rPr lang="en-US" sz="3200" i="0" dirty="0">
                <a:solidFill>
                  <a:schemeClr val="bg1"/>
                </a:solidFill>
              </a:rPr>
              <a:t>optimization</a:t>
            </a:r>
          </a:p>
        </p:txBody>
      </p:sp>
      <p:sp>
        <p:nvSpPr>
          <p:cNvPr id="28" name="TextBox 27"/>
          <p:cNvSpPr txBox="1">
            <a:spLocks noChangeArrowheads="1"/>
          </p:cNvSpPr>
          <p:nvPr/>
        </p:nvSpPr>
        <p:spPr bwMode="auto">
          <a:xfrm>
            <a:off x="6862819" y="2797189"/>
            <a:ext cx="19752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Stochastic </a:t>
            </a:r>
          </a:p>
          <a:p>
            <a:r>
              <a:rPr lang="en-US" sz="3200" i="0" dirty="0">
                <a:solidFill>
                  <a:schemeClr val="bg1"/>
                </a:solidFill>
              </a:rPr>
              <a:t>search</a:t>
            </a:r>
          </a:p>
        </p:txBody>
      </p:sp>
      <p:sp>
        <p:nvSpPr>
          <p:cNvPr id="29" name="TextBox 28"/>
          <p:cNvSpPr txBox="1">
            <a:spLocks noChangeArrowheads="1"/>
          </p:cNvSpPr>
          <p:nvPr/>
        </p:nvSpPr>
        <p:spPr bwMode="auto">
          <a:xfrm>
            <a:off x="5442022" y="293405"/>
            <a:ext cx="164500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Decision</a:t>
            </a:r>
          </a:p>
          <a:p>
            <a:r>
              <a:rPr lang="en-US" i="0" dirty="0">
                <a:solidFill>
                  <a:schemeClr val="bg1"/>
                </a:solidFill>
              </a:rPr>
              <a:t> </a:t>
            </a:r>
          </a:p>
          <a:p>
            <a:r>
              <a:rPr lang="en-US" sz="3200" i="0" dirty="0">
                <a:solidFill>
                  <a:schemeClr val="bg1"/>
                </a:solidFill>
              </a:rPr>
              <a:t>analysis</a:t>
            </a:r>
          </a:p>
        </p:txBody>
      </p:sp>
      <p:sp>
        <p:nvSpPr>
          <p:cNvPr id="30" name="TextBox 29"/>
          <p:cNvSpPr txBox="1">
            <a:spLocks noChangeArrowheads="1"/>
          </p:cNvSpPr>
          <p:nvPr/>
        </p:nvSpPr>
        <p:spPr bwMode="auto">
          <a:xfrm>
            <a:off x="193630" y="5244330"/>
            <a:ext cx="19752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Stochastic </a:t>
            </a:r>
          </a:p>
          <a:p>
            <a:r>
              <a:rPr lang="en-US" sz="3200" i="0" dirty="0">
                <a:solidFill>
                  <a:schemeClr val="bg1"/>
                </a:solidFill>
              </a:rPr>
              <a:t>control</a:t>
            </a:r>
          </a:p>
        </p:txBody>
      </p:sp>
      <p:sp>
        <p:nvSpPr>
          <p:cNvPr id="31" name="TextBox 30"/>
          <p:cNvSpPr txBox="1">
            <a:spLocks noChangeArrowheads="1"/>
          </p:cNvSpPr>
          <p:nvPr/>
        </p:nvSpPr>
        <p:spPr bwMode="auto">
          <a:xfrm>
            <a:off x="1887285" y="866190"/>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Simulation </a:t>
            </a:r>
          </a:p>
          <a:p>
            <a:r>
              <a:rPr lang="en-US" sz="3200" i="0" dirty="0">
                <a:solidFill>
                  <a:schemeClr val="bg1"/>
                </a:solidFill>
              </a:rPr>
              <a:t>optimization</a:t>
            </a:r>
          </a:p>
        </p:txBody>
      </p:sp>
      <p:sp>
        <p:nvSpPr>
          <p:cNvPr id="32" name="TextBox 31"/>
          <p:cNvSpPr txBox="1">
            <a:spLocks noChangeArrowheads="1"/>
          </p:cNvSpPr>
          <p:nvPr/>
        </p:nvSpPr>
        <p:spPr bwMode="auto">
          <a:xfrm>
            <a:off x="5195928" y="1889169"/>
            <a:ext cx="215956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a:solidFill>
                  <a:schemeClr val="bg1"/>
                </a:solidFill>
              </a:rPr>
              <a:t>Dynamic</a:t>
            </a:r>
          </a:p>
          <a:p>
            <a:r>
              <a:rPr lang="en-US" sz="2800" i="0" dirty="0">
                <a:solidFill>
                  <a:schemeClr val="bg1"/>
                </a:solidFill>
              </a:rPr>
              <a:t>Programming</a:t>
            </a:r>
          </a:p>
          <a:p>
            <a:r>
              <a:rPr lang="en-US" sz="2800" i="0" dirty="0">
                <a:solidFill>
                  <a:schemeClr val="bg1"/>
                </a:solidFill>
              </a:rPr>
              <a:t>and</a:t>
            </a:r>
          </a:p>
          <a:p>
            <a:r>
              <a:rPr lang="en-US" sz="2800" i="0" dirty="0">
                <a:solidFill>
                  <a:schemeClr val="bg1"/>
                </a:solidFill>
              </a:rPr>
              <a:t>control</a:t>
            </a:r>
          </a:p>
        </p:txBody>
      </p:sp>
      <p:sp>
        <p:nvSpPr>
          <p:cNvPr id="33" name="TextBox 32"/>
          <p:cNvSpPr txBox="1">
            <a:spLocks noChangeArrowheads="1"/>
          </p:cNvSpPr>
          <p:nvPr/>
        </p:nvSpPr>
        <p:spPr bwMode="auto">
          <a:xfrm>
            <a:off x="45838" y="2007254"/>
            <a:ext cx="16321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Optimal </a:t>
            </a:r>
          </a:p>
          <a:p>
            <a:r>
              <a:rPr lang="en-US" sz="3200" i="0" dirty="0">
                <a:solidFill>
                  <a:schemeClr val="bg1"/>
                </a:solidFill>
              </a:rPr>
              <a:t>learning</a:t>
            </a:r>
          </a:p>
        </p:txBody>
      </p:sp>
      <p:sp>
        <p:nvSpPr>
          <p:cNvPr id="34" name="TextBox 33"/>
          <p:cNvSpPr txBox="1">
            <a:spLocks noChangeArrowheads="1"/>
          </p:cNvSpPr>
          <p:nvPr/>
        </p:nvSpPr>
        <p:spPr bwMode="auto">
          <a:xfrm>
            <a:off x="1673606" y="1974719"/>
            <a:ext cx="151996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a:solidFill>
                  <a:schemeClr val="bg1"/>
                </a:solidFill>
              </a:rPr>
              <a:t>Bandit</a:t>
            </a:r>
          </a:p>
          <a:p>
            <a:r>
              <a:rPr lang="en-US" sz="2800" i="0" dirty="0">
                <a:solidFill>
                  <a:schemeClr val="bg1"/>
                </a:solidFill>
              </a:rPr>
              <a:t>problems</a:t>
            </a:r>
          </a:p>
        </p:txBody>
      </p:sp>
      <p:sp>
        <p:nvSpPr>
          <p:cNvPr id="35" name="TextBox 34"/>
          <p:cNvSpPr txBox="1"/>
          <p:nvPr/>
        </p:nvSpPr>
        <p:spPr>
          <a:xfrm>
            <a:off x="-50337" y="6571622"/>
            <a:ext cx="2072106" cy="338554"/>
          </a:xfrm>
          <a:prstGeom prst="rect">
            <a:avLst/>
          </a:prstGeom>
          <a:noFill/>
        </p:spPr>
        <p:txBody>
          <a:bodyPr wrap="none" rtlCol="0">
            <a:spAutoFit/>
          </a:bodyPr>
          <a:lstStyle/>
          <a:p>
            <a:pPr algn="l"/>
            <a:r>
              <a:rPr lang="en-US" sz="1600" i="0" dirty="0">
                <a:solidFill>
                  <a:schemeClr val="bg1">
                    <a:lumMod val="85000"/>
                  </a:schemeClr>
                </a:solidFill>
              </a:rPr>
              <a:t>© Warren Powell 2019</a:t>
            </a:r>
          </a:p>
        </p:txBody>
      </p:sp>
      <p:sp>
        <p:nvSpPr>
          <p:cNvPr id="36" name="TextBox 35"/>
          <p:cNvSpPr txBox="1">
            <a:spLocks noChangeArrowheads="1"/>
          </p:cNvSpPr>
          <p:nvPr/>
        </p:nvSpPr>
        <p:spPr bwMode="auto">
          <a:xfrm>
            <a:off x="473502" y="3421735"/>
            <a:ext cx="135966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a:solidFill>
                  <a:schemeClr val="bg1"/>
                </a:solidFill>
              </a:rPr>
              <a:t>Active</a:t>
            </a:r>
          </a:p>
          <a:p>
            <a:r>
              <a:rPr lang="en-US" sz="2800" i="0" dirty="0">
                <a:solidFill>
                  <a:schemeClr val="bg1"/>
                </a:solidFill>
              </a:rPr>
              <a:t>learning</a:t>
            </a:r>
          </a:p>
        </p:txBody>
      </p:sp>
      <p:pic>
        <p:nvPicPr>
          <p:cNvPr id="37" name="Picture 36" descr="http://ecx.images-amazon.com/images/I/41UHTnB7yrL.jpg"/>
          <p:cNvPicPr>
            <a:picLocks noChangeAspect="1" noChangeArrowheads="1"/>
          </p:cNvPicPr>
          <p:nvPr/>
        </p:nvPicPr>
        <p:blipFill rotWithShape="1">
          <a:blip r:embed="rId4">
            <a:extLst>
              <a:ext uri="{28A0092B-C50C-407E-A947-70E740481C1C}">
                <a14:useLocalDpi xmlns:a14="http://schemas.microsoft.com/office/drawing/2010/main" val="0"/>
              </a:ext>
            </a:extLst>
          </a:blip>
          <a:srcRect t="9200"/>
          <a:stretch/>
        </p:blipFill>
        <p:spPr bwMode="auto">
          <a:xfrm>
            <a:off x="34304" y="0"/>
            <a:ext cx="1743696" cy="271417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http://ecx.images-amazon.com/images/I/41QmA4q%2BV7L.jpg"/>
          <p:cNvPicPr>
            <a:picLocks noChangeAspect="1" noChangeArrowheads="1"/>
          </p:cNvPicPr>
          <p:nvPr/>
        </p:nvPicPr>
        <p:blipFill rotWithShape="1">
          <a:blip r:embed="rId5">
            <a:extLst>
              <a:ext uri="{28A0092B-C50C-407E-A947-70E740481C1C}">
                <a14:useLocalDpi xmlns:a14="http://schemas.microsoft.com/office/drawing/2010/main" val="0"/>
              </a:ext>
            </a:extLst>
          </a:blip>
          <a:srcRect l="-4467" t="9743" r="4467"/>
          <a:stretch/>
        </p:blipFill>
        <p:spPr bwMode="auto">
          <a:xfrm>
            <a:off x="3633104" y="-36479"/>
            <a:ext cx="1857715" cy="322445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ecx.images-amazon.com/images/I/41fYgp2YdoL.jpg"/>
          <p:cNvPicPr>
            <a:picLocks noChangeAspect="1" noChangeArrowheads="1"/>
          </p:cNvPicPr>
          <p:nvPr/>
        </p:nvPicPr>
        <p:blipFill rotWithShape="1">
          <a:blip r:embed="rId6">
            <a:extLst>
              <a:ext uri="{28A0092B-C50C-407E-A947-70E740481C1C}">
                <a14:useLocalDpi xmlns:a14="http://schemas.microsoft.com/office/drawing/2010/main" val="0"/>
              </a:ext>
            </a:extLst>
          </a:blip>
          <a:srcRect t="27643"/>
          <a:stretch/>
        </p:blipFill>
        <p:spPr bwMode="auto">
          <a:xfrm>
            <a:off x="4093559" y="2046316"/>
            <a:ext cx="1637681" cy="216138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http://ecx.images-amazon.com/images/I/41AIbgU%2BR5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0817" y="3128"/>
            <a:ext cx="1757651" cy="318607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http://ecx.images-amazon.com/images/I/41VG30WB9QL.jpg"/>
          <p:cNvPicPr>
            <a:picLocks noChangeAspect="1" noChangeArrowheads="1"/>
          </p:cNvPicPr>
          <p:nvPr/>
        </p:nvPicPr>
        <p:blipFill rotWithShape="1">
          <a:blip r:embed="rId8">
            <a:extLst>
              <a:ext uri="{28A0092B-C50C-407E-A947-70E740481C1C}">
                <a14:useLocalDpi xmlns:a14="http://schemas.microsoft.com/office/drawing/2010/main" val="0"/>
              </a:ext>
            </a:extLst>
          </a:blip>
          <a:srcRect t="8211" b="23638"/>
          <a:stretch/>
        </p:blipFill>
        <p:spPr bwMode="auto">
          <a:xfrm>
            <a:off x="5721722" y="4296327"/>
            <a:ext cx="1663707" cy="212592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b="26856"/>
          <a:stretch/>
        </p:blipFill>
        <p:spPr bwMode="auto">
          <a:xfrm>
            <a:off x="7168914" y="4208760"/>
            <a:ext cx="1920425" cy="2585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12130"/>
          <a:stretch/>
        </p:blipFill>
        <p:spPr bwMode="auto">
          <a:xfrm>
            <a:off x="7148979" y="1812360"/>
            <a:ext cx="1686863" cy="2696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47424" y="0"/>
            <a:ext cx="1420813"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8" descr="http://ecx.images-amazon.com/images/I/61FBoML56%2BL.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18241" y="1289693"/>
            <a:ext cx="1716914" cy="305682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ttp://ecx.images-amazon.com/images/I/41SN%2B8rDXUL._SX313_BO1,204,203,200_.jpg"/>
          <p:cNvPicPr>
            <a:picLocks noChangeAspect="1" noChangeArrowheads="1"/>
          </p:cNvPicPr>
          <p:nvPr/>
        </p:nvPicPr>
        <p:blipFill rotWithShape="1">
          <a:blip r:embed="rId13">
            <a:extLst>
              <a:ext uri="{28A0092B-C50C-407E-A947-70E740481C1C}">
                <a14:useLocalDpi xmlns:a14="http://schemas.microsoft.com/office/drawing/2010/main" val="0"/>
              </a:ext>
            </a:extLst>
          </a:blip>
          <a:srcRect t="15048"/>
          <a:stretch/>
        </p:blipFill>
        <p:spPr bwMode="auto">
          <a:xfrm>
            <a:off x="1991279" y="-34028"/>
            <a:ext cx="1615910" cy="260953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ttp://ecx.images-amazon.com/images/I/41c-z3j4I9L._SX298_BO1,204,203,200_.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51" y="1856363"/>
            <a:ext cx="1437811" cy="260531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ecx.images-amazon.com/images/I/51ALbLyEhkL._SX298_BO1,204,203,200_.jpg"/>
          <p:cNvPicPr>
            <a:picLocks noChangeAspect="1" noChangeArrowheads="1"/>
          </p:cNvPicPr>
          <p:nvPr/>
        </p:nvPicPr>
        <p:blipFill rotWithShape="1">
          <a:blip r:embed="rId15">
            <a:extLst>
              <a:ext uri="{28A0092B-C50C-407E-A947-70E740481C1C}">
                <a14:useLocalDpi xmlns:a14="http://schemas.microsoft.com/office/drawing/2010/main" val="0"/>
              </a:ext>
            </a:extLst>
          </a:blip>
          <a:srcRect b="13943"/>
          <a:stretch/>
        </p:blipFill>
        <p:spPr bwMode="auto">
          <a:xfrm>
            <a:off x="1673945" y="1588526"/>
            <a:ext cx="1742374" cy="279493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ecx.images-amazon.com/images/I/41GFdOeVAGL.jpg"/>
          <p:cNvPicPr>
            <a:picLocks noChangeAspect="1" noChangeArrowheads="1"/>
          </p:cNvPicPr>
          <p:nvPr/>
        </p:nvPicPr>
        <p:blipFill rotWithShape="1">
          <a:blip r:embed="rId16">
            <a:extLst>
              <a:ext uri="{28A0092B-C50C-407E-A947-70E740481C1C}">
                <a14:useLocalDpi xmlns:a14="http://schemas.microsoft.com/office/drawing/2010/main" val="0"/>
              </a:ext>
            </a:extLst>
          </a:blip>
          <a:srcRect t="4283" r="7874" b="14778"/>
          <a:stretch/>
        </p:blipFill>
        <p:spPr bwMode="auto">
          <a:xfrm>
            <a:off x="2704905" y="2352462"/>
            <a:ext cx="1536208" cy="258722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a:blip r:embed="rId17"/>
          <a:stretch>
            <a:fillRect/>
          </a:stretch>
        </p:blipFill>
        <p:spPr>
          <a:xfrm>
            <a:off x="522916" y="2974983"/>
            <a:ext cx="1719356" cy="2143822"/>
          </a:xfrm>
          <a:prstGeom prst="rect">
            <a:avLst/>
          </a:prstGeom>
        </p:spPr>
      </p:pic>
      <p:pic>
        <p:nvPicPr>
          <p:cNvPr id="51" name="Picture 6" descr="http://ecx.images-amazon.com/images/I/41leupY2UHL._SX309_BO1,204,203,200_.jpg"/>
          <p:cNvPicPr>
            <a:picLocks noChangeAspect="1" noChangeArrowheads="1"/>
          </p:cNvPicPr>
          <p:nvPr/>
        </p:nvPicPr>
        <p:blipFill rotWithShape="1">
          <a:blip r:embed="rId18">
            <a:extLst>
              <a:ext uri="{28A0092B-C50C-407E-A947-70E740481C1C}">
                <a14:useLocalDpi xmlns:a14="http://schemas.microsoft.com/office/drawing/2010/main" val="0"/>
              </a:ext>
            </a:extLst>
          </a:blip>
          <a:srcRect b="25455"/>
          <a:stretch/>
        </p:blipFill>
        <p:spPr bwMode="auto">
          <a:xfrm>
            <a:off x="0" y="4461678"/>
            <a:ext cx="1651000" cy="236965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p:cNvPicPr>
            <a:picLocks noChangeAspect="1"/>
          </p:cNvPicPr>
          <p:nvPr/>
        </p:nvPicPr>
        <p:blipFill>
          <a:blip r:embed="rId19"/>
          <a:stretch>
            <a:fillRect/>
          </a:stretch>
        </p:blipFill>
        <p:spPr>
          <a:xfrm>
            <a:off x="1881026" y="4106067"/>
            <a:ext cx="2060428" cy="2737137"/>
          </a:xfrm>
          <a:prstGeom prst="rect">
            <a:avLst/>
          </a:prstGeom>
        </p:spPr>
      </p:pic>
      <p:pic>
        <p:nvPicPr>
          <p:cNvPr id="53" name="Picture 6" descr="http://ecx.images-amazon.com/images/I/41SqMuaUIZL.jpg"/>
          <p:cNvPicPr>
            <a:picLocks noChangeAspect="1" noChangeArrowheads="1"/>
          </p:cNvPicPr>
          <p:nvPr/>
        </p:nvPicPr>
        <p:blipFill rotWithShape="1">
          <a:blip r:embed="rId20">
            <a:extLst>
              <a:ext uri="{28A0092B-C50C-407E-A947-70E740481C1C}">
                <a14:useLocalDpi xmlns:a14="http://schemas.microsoft.com/office/drawing/2010/main" val="0"/>
              </a:ext>
            </a:extLst>
          </a:blip>
          <a:srcRect b="17254"/>
          <a:stretch/>
        </p:blipFill>
        <p:spPr bwMode="auto">
          <a:xfrm>
            <a:off x="4095053" y="3920041"/>
            <a:ext cx="1856048" cy="2861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05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500"/>
                                        <p:tgtEl>
                                          <p:spTgt spid="37"/>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dissolve">
                                      <p:cBhvr>
                                        <p:cTn id="11" dur="500"/>
                                        <p:tgtEl>
                                          <p:spTgt spid="38"/>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dissolve">
                                      <p:cBhvr>
                                        <p:cTn id="15" dur="500"/>
                                        <p:tgtEl>
                                          <p:spTgt spid="40"/>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dissolve">
                                      <p:cBhvr>
                                        <p:cTn id="19" dur="500"/>
                                        <p:tgtEl>
                                          <p:spTgt spid="45"/>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dissolve">
                                      <p:cBhvr>
                                        <p:cTn id="23" dur="500"/>
                                        <p:tgtEl>
                                          <p:spTgt spid="49"/>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dissolve">
                                      <p:cBhvr>
                                        <p:cTn id="27" dur="500"/>
                                        <p:tgtEl>
                                          <p:spTgt spid="39"/>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dissolve">
                                      <p:cBhvr>
                                        <p:cTn id="31" dur="500"/>
                                        <p:tgtEl>
                                          <p:spTgt spid="41"/>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dissolve">
                                      <p:cBhvr>
                                        <p:cTn id="35" dur="500"/>
                                        <p:tgtEl>
                                          <p:spTgt spid="52"/>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dissolve">
                                      <p:cBhvr>
                                        <p:cTn id="39" dur="500"/>
                                        <p:tgtEl>
                                          <p:spTgt spid="50"/>
                                        </p:tgtEl>
                                      </p:cBhvr>
                                    </p:animEffect>
                                  </p:childTnLst>
                                </p:cTn>
                              </p:par>
                            </p:childTnLst>
                          </p:cTn>
                        </p:par>
                        <p:par>
                          <p:cTn id="40" fill="hold">
                            <p:stCondLst>
                              <p:cond delay="4500"/>
                            </p:stCondLst>
                            <p:childTnLst>
                              <p:par>
                                <p:cTn id="41" presetID="9" presetClass="entr" presetSubtype="0" fill="hold" nodeType="after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dissolve">
                                      <p:cBhvr>
                                        <p:cTn id="43" dur="500"/>
                                        <p:tgtEl>
                                          <p:spTgt spid="53"/>
                                        </p:tgtEl>
                                      </p:cBhvr>
                                    </p:animEffect>
                                  </p:childTnLst>
                                </p:cTn>
                              </p:par>
                            </p:childTnLst>
                          </p:cTn>
                        </p:par>
                        <p:par>
                          <p:cTn id="44" fill="hold">
                            <p:stCondLst>
                              <p:cond delay="5000"/>
                            </p:stCondLst>
                            <p:childTnLst>
                              <p:par>
                                <p:cTn id="45" presetID="9" presetClass="entr" presetSubtype="0" fill="hold" nodeType="after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dissolve">
                                      <p:cBhvr>
                                        <p:cTn id="47" dur="500"/>
                                        <p:tgtEl>
                                          <p:spTgt spid="43"/>
                                        </p:tgtEl>
                                      </p:cBhvr>
                                    </p:animEffect>
                                  </p:childTnLst>
                                </p:cTn>
                              </p:par>
                            </p:childTnLst>
                          </p:cTn>
                        </p:par>
                        <p:par>
                          <p:cTn id="48" fill="hold">
                            <p:stCondLst>
                              <p:cond delay="5500"/>
                            </p:stCondLst>
                            <p:childTnLst>
                              <p:par>
                                <p:cTn id="49" presetID="9" presetClass="entr" presetSubtype="0"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dissolve">
                                      <p:cBhvr>
                                        <p:cTn id="51" dur="500"/>
                                        <p:tgtEl>
                                          <p:spTgt spid="44"/>
                                        </p:tgtEl>
                                      </p:cBhvr>
                                    </p:animEffect>
                                  </p:childTnLst>
                                </p:cTn>
                              </p:par>
                            </p:childTnLst>
                          </p:cTn>
                        </p:par>
                        <p:par>
                          <p:cTn id="52" fill="hold">
                            <p:stCondLst>
                              <p:cond delay="6000"/>
                            </p:stCondLst>
                            <p:childTnLst>
                              <p:par>
                                <p:cTn id="53" presetID="9" presetClass="entr" presetSubtype="0" fill="hold"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dissolve">
                                      <p:cBhvr>
                                        <p:cTn id="55" dur="500"/>
                                        <p:tgtEl>
                                          <p:spTgt spid="42"/>
                                        </p:tgtEl>
                                      </p:cBhvr>
                                    </p:animEffect>
                                  </p:childTnLst>
                                </p:cTn>
                              </p:par>
                            </p:childTnLst>
                          </p:cTn>
                        </p:par>
                        <p:par>
                          <p:cTn id="56" fill="hold">
                            <p:stCondLst>
                              <p:cond delay="6500"/>
                            </p:stCondLst>
                            <p:childTnLst>
                              <p:par>
                                <p:cTn id="57" presetID="9" presetClass="entr" presetSubtype="0" fill="hold" nodeType="after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dissolve">
                                      <p:cBhvr>
                                        <p:cTn id="59" dur="500"/>
                                        <p:tgtEl>
                                          <p:spTgt spid="46"/>
                                        </p:tgtEl>
                                      </p:cBhvr>
                                    </p:animEffect>
                                  </p:childTnLst>
                                </p:cTn>
                              </p:par>
                            </p:childTnLst>
                          </p:cTn>
                        </p:par>
                        <p:par>
                          <p:cTn id="60" fill="hold">
                            <p:stCondLst>
                              <p:cond delay="7000"/>
                            </p:stCondLst>
                            <p:childTnLst>
                              <p:par>
                                <p:cTn id="61" presetID="9" presetClass="entr" presetSubtype="0" fill="hold" nodeType="after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dissolve">
                                      <p:cBhvr>
                                        <p:cTn id="63" dur="500"/>
                                        <p:tgtEl>
                                          <p:spTgt spid="47"/>
                                        </p:tgtEl>
                                      </p:cBhvr>
                                    </p:animEffect>
                                  </p:childTnLst>
                                </p:cTn>
                              </p:par>
                            </p:childTnLst>
                          </p:cTn>
                        </p:par>
                        <p:par>
                          <p:cTn id="64" fill="hold">
                            <p:stCondLst>
                              <p:cond delay="7500"/>
                            </p:stCondLst>
                            <p:childTnLst>
                              <p:par>
                                <p:cTn id="65" presetID="9" presetClass="entr" presetSubtype="0" fill="hold" nodeType="after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dissolve">
                                      <p:cBhvr>
                                        <p:cTn id="67" dur="500"/>
                                        <p:tgtEl>
                                          <p:spTgt spid="48"/>
                                        </p:tgtEl>
                                      </p:cBhvr>
                                    </p:animEffect>
                                  </p:childTnLst>
                                </p:cTn>
                              </p:par>
                            </p:childTnLst>
                          </p:cTn>
                        </p:par>
                        <p:par>
                          <p:cTn id="68" fill="hold">
                            <p:stCondLst>
                              <p:cond delay="8000"/>
                            </p:stCondLst>
                            <p:childTnLst>
                              <p:par>
                                <p:cTn id="69" presetID="9" presetClass="entr" presetSubtype="0" fill="hold" nodeType="after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dissolve">
                                      <p:cBhvr>
                                        <p:cTn id="7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All sequential decision problems can be modeled using five core components:</a:t>
                </a:r>
              </a:p>
              <a:p>
                <a:pPr lvl="1"/>
                <a:r>
                  <a:rPr lang="en-US" dirty="0"/>
                  <a:t>State variables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endParaRPr lang="en-US" dirty="0"/>
              </a:p>
              <a:p>
                <a:pPr lvl="2"/>
                <a:r>
                  <a:rPr lang="en-US" dirty="0"/>
                  <a:t>Physical state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 other information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𝑡</m:t>
                        </m:r>
                      </m:sub>
                    </m:sSub>
                  </m:oMath>
                </a14:m>
                <a:r>
                  <a:rPr lang="en-US" dirty="0"/>
                  <a:t>, belief state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𝑡</m:t>
                        </m:r>
                      </m:sub>
                    </m:sSub>
                  </m:oMath>
                </a14:m>
                <a:r>
                  <a:rPr lang="en-US" dirty="0"/>
                  <a:t>.</a:t>
                </a:r>
              </a:p>
              <a:p>
                <a:pPr lvl="1"/>
                <a:r>
                  <a:rPr lang="en-US" dirty="0"/>
                  <a:t>Decision variables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endParaRPr lang="en-US" dirty="0"/>
              </a:p>
              <a:p>
                <a:pPr lvl="2"/>
                <a:r>
                  <a:rPr lang="en-US" dirty="0"/>
                  <a:t>Made with </a:t>
                </a:r>
                <a:r>
                  <a:rPr lang="en-US" i="1" dirty="0"/>
                  <a:t>policy</a:t>
                </a:r>
                <a:r>
                  <a:rPr lang="en-US" dirty="0"/>
                  <a: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𝜋</m:t>
                        </m:r>
                      </m:sup>
                    </m:s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e>
                      <m:e>
                        <m:r>
                          <a:rPr lang="en-US" b="0" i="1" smtClean="0">
                            <a:latin typeface="Cambria Math" panose="02040503050406030204" pitchFamily="18" charset="0"/>
                          </a:rPr>
                          <m:t>𝜃</m:t>
                        </m:r>
                      </m:e>
                    </m:d>
                  </m:oMath>
                </a14:m>
                <a:r>
                  <a:rPr lang="en-US" dirty="0"/>
                  <a:t> (or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𝐴</m:t>
                        </m:r>
                      </m:e>
                      <m:sup>
                        <m:r>
                          <a:rPr lang="en-US" b="0" i="1" smtClean="0">
                            <a:latin typeface="Cambria Math" panose="02040503050406030204" pitchFamily="18" charset="0"/>
                          </a:rPr>
                          <m:t>𝜋</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 or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𝑈</m:t>
                        </m:r>
                      </m:e>
                      <m:sup>
                        <m:r>
                          <a:rPr lang="en-US" b="0" i="1" smtClean="0">
                            <a:latin typeface="Cambria Math" panose="02040503050406030204" pitchFamily="18" charset="0"/>
                          </a:rPr>
                          <m:t>𝜋</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endParaRPr lang="en-US" dirty="0"/>
              </a:p>
              <a:p>
                <a:pPr lvl="1"/>
                <a:r>
                  <a:rPr lang="en-US" dirty="0"/>
                  <a:t>Exogenous information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𝑡</m:t>
                        </m:r>
                        <m:r>
                          <a:rPr lang="en-US" b="0" i="1" smtClean="0">
                            <a:latin typeface="Cambria Math" panose="02040503050406030204" pitchFamily="18" charset="0"/>
                          </a:rPr>
                          <m:t>+1</m:t>
                        </m:r>
                      </m:sub>
                    </m:sSub>
                  </m:oMath>
                </a14:m>
                <a:endParaRPr lang="en-US" dirty="0"/>
              </a:p>
              <a:p>
                <a:pPr lvl="2"/>
                <a:r>
                  <a:rPr lang="en-US" dirty="0"/>
                  <a:t>What do we learn for the first time between </a:t>
                </a:r>
                <a14:m>
                  <m:oMath xmlns:m="http://schemas.openxmlformats.org/officeDocument/2006/math">
                    <m:r>
                      <a:rPr lang="en-US" b="0" i="1" smtClean="0">
                        <a:latin typeface="Cambria Math" panose="02040503050406030204" pitchFamily="18" charset="0"/>
                      </a:rPr>
                      <m:t>𝑡</m:t>
                    </m:r>
                  </m:oMath>
                </a14:m>
                <a:r>
                  <a:rPr lang="en-US" dirty="0"/>
                  <a:t> and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+1</m:t>
                    </m:r>
                  </m:oMath>
                </a14:m>
                <a:r>
                  <a:rPr lang="en-US" dirty="0"/>
                  <a:t>?</a:t>
                </a:r>
              </a:p>
              <a:p>
                <a:pPr lvl="1"/>
                <a:r>
                  <a:rPr lang="en-US" dirty="0"/>
                  <a:t>Transition function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𝑀</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oMath>
                </a14:m>
                <a:endParaRPr lang="en-US" dirty="0"/>
              </a:p>
              <a:p>
                <a:pPr lvl="2"/>
                <a:r>
                  <a:rPr lang="en-US" dirty="0"/>
                  <a:t>How do the state variables evolve over time?</a:t>
                </a:r>
              </a:p>
              <a:p>
                <a:pPr lvl="1"/>
                <a:r>
                  <a:rPr lang="en-US" dirty="0"/>
                  <a:t>Objective function</a:t>
                </a:r>
              </a:p>
              <a:p>
                <a:pPr lvl="2"/>
                <a14:m>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𝜋</m:t>
                            </m:r>
                          </m:lim>
                        </m:limLow>
                      </m:fNa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𝔼</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0</m:t>
                                </m:r>
                              </m:sub>
                            </m:sSub>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𝔼</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𝑇</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0</m:t>
                                </m:r>
                              </m:sub>
                            </m:sSub>
                          </m:sub>
                        </m:sSub>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𝑡</m:t>
                            </m:r>
                            <m:r>
                              <a:rPr lang="en-US" b="0" i="1" smtClean="0">
                                <a:latin typeface="Cambria Math" panose="02040503050406030204" pitchFamily="18" charset="0"/>
                              </a:rPr>
                              <m:t>=0</m:t>
                            </m:r>
                          </m:sub>
                          <m:sup>
                            <m:r>
                              <a:rPr lang="en-US" b="0" i="1" smtClean="0">
                                <a:latin typeface="Cambria Math" panose="02040503050406030204" pitchFamily="18" charset="0"/>
                              </a:rPr>
                              <m:t>𝑇</m:t>
                            </m:r>
                          </m:sup>
                          <m:e>
                            <m:r>
                              <a:rPr lang="en-US" b="0" i="1" smtClean="0">
                                <a:latin typeface="Cambria Math" panose="02040503050406030204" pitchFamily="18" charset="0"/>
                              </a:rPr>
                              <m:t>𝐶</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𝜋</m:t>
                                </m:r>
                              </m:sup>
                            </m:s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e>
                            </m:d>
                            <m:r>
                              <a:rPr lang="en-US" b="0" i="1" smtClean="0">
                                <a:latin typeface="Cambria Math" panose="02040503050406030204" pitchFamily="18" charset="0"/>
                              </a:rPr>
                              <m:t>)</m:t>
                            </m:r>
                          </m:e>
                        </m:nary>
                      </m:e>
                    </m:func>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t="-1355" b="-9236"/>
                </a:stretch>
              </a:blipFill>
            </p:spPr>
            <p:txBody>
              <a:bodyPr/>
              <a:lstStyle/>
              <a:p>
                <a:r>
                  <a:rPr lang="en-US">
                    <a:noFill/>
                  </a:rPr>
                  <a:t> </a:t>
                </a:r>
              </a:p>
            </p:txBody>
          </p:sp>
        </mc:Fallback>
      </mc:AlternateContent>
      <p:sp>
        <p:nvSpPr>
          <p:cNvPr id="5" name="Rectangle 2"/>
          <p:cNvSpPr>
            <a:spLocks noGrp="1" noChangeArrowheads="1"/>
          </p:cNvSpPr>
          <p:nvPr>
            <p:ph type="title"/>
          </p:nvPr>
        </p:nvSpPr>
        <p:spPr>
          <a:xfrm>
            <a:off x="246888" y="304800"/>
            <a:ext cx="7772400" cy="609600"/>
          </a:xfrm>
        </p:spPr>
        <p:txBody>
          <a:bodyPr/>
          <a:lstStyle/>
          <a:p>
            <a:r>
              <a:rPr lang="en-US" dirty="0"/>
              <a:t>Elements of a dynamic model</a:t>
            </a:r>
          </a:p>
        </p:txBody>
      </p:sp>
    </p:spTree>
    <p:extLst>
      <p:ext uri="{BB962C8B-B14F-4D97-AF65-F5344CB8AC3E}">
        <p14:creationId xmlns:p14="http://schemas.microsoft.com/office/powerpoint/2010/main" val="3533978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Energy storage example</a:t>
            </a:r>
          </a:p>
        </p:txBody>
      </p:sp>
      <p:sp>
        <p:nvSpPr>
          <p:cNvPr id="43011" name="Rectangle 3"/>
          <p:cNvSpPr>
            <a:spLocks noGrp="1" noChangeArrowheads="1"/>
          </p:cNvSpPr>
          <p:nvPr>
            <p:ph type="body" idx="1"/>
          </p:nvPr>
        </p:nvSpPr>
        <p:spPr/>
        <p:txBody>
          <a:bodyPr/>
          <a:lstStyle/>
          <a:p>
            <a:r>
              <a:rPr lang="en-US" dirty="0"/>
              <a:t>Battery arbitrage – When to charge, when to discharge, given stochastic prices</a:t>
            </a:r>
          </a:p>
        </p:txBody>
      </p:sp>
      <p:pic>
        <p:nvPicPr>
          <p:cNvPr id="1382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0896" y="2138005"/>
            <a:ext cx="3151734" cy="209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1971"/>
          <a:stretch/>
        </p:blipFill>
        <p:spPr bwMode="auto">
          <a:xfrm>
            <a:off x="1071534" y="4273120"/>
            <a:ext cx="2677296" cy="238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p:cNvSpPr/>
          <p:nvPr/>
        </p:nvSpPr>
        <p:spPr bwMode="auto">
          <a:xfrm>
            <a:off x="3942786" y="5495037"/>
            <a:ext cx="1365813" cy="398214"/>
          </a:xfrm>
          <a:prstGeom prst="rightArrow">
            <a:avLst>
              <a:gd name="adj1" fmla="val 50000"/>
              <a:gd name="adj2" fmla="val 73253"/>
            </a:avLst>
          </a:prstGeom>
          <a:solidFill>
            <a:srgbClr val="00B0F0"/>
          </a:solidFill>
          <a:ln w="28575" cap="flat" cmpd="sng" algn="ctr">
            <a:no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5" name="Right Arrow 14"/>
          <p:cNvSpPr/>
          <p:nvPr/>
        </p:nvSpPr>
        <p:spPr bwMode="auto">
          <a:xfrm rot="10800000">
            <a:off x="3944711" y="5068687"/>
            <a:ext cx="1365813" cy="398214"/>
          </a:xfrm>
          <a:prstGeom prst="rightArrow">
            <a:avLst>
              <a:gd name="adj1" fmla="val 50000"/>
              <a:gd name="adj2" fmla="val 73253"/>
            </a:avLst>
          </a:prstGeom>
          <a:solidFill>
            <a:srgbClr val="00B0F0"/>
          </a:solidFill>
          <a:ln w="28575" cap="flat" cmpd="sng" algn="ctr">
            <a:no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r="34915"/>
          <a:stretch/>
        </p:blipFill>
        <p:spPr>
          <a:xfrm>
            <a:off x="5542568" y="4273120"/>
            <a:ext cx="3131532" cy="2387563"/>
          </a:xfrm>
          <a:prstGeom prst="rect">
            <a:avLst/>
          </a:prstGeom>
        </p:spPr>
      </p:pic>
    </p:spTree>
    <p:extLst>
      <p:ext uri="{BB962C8B-B14F-4D97-AF65-F5344CB8AC3E}">
        <p14:creationId xmlns:p14="http://schemas.microsoft.com/office/powerpoint/2010/main" val="2749915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61" name="Rectangle 3"/>
          <p:cNvSpPr>
            <a:spLocks noGrp="1" noChangeArrowheads="1"/>
          </p:cNvSpPr>
          <p:nvPr>
            <p:ph type="body" idx="4294967295"/>
          </p:nvPr>
        </p:nvSpPr>
        <p:spPr/>
        <p:txBody>
          <a:bodyPr/>
          <a:lstStyle/>
          <a:p>
            <a:r>
              <a:rPr lang="en-US" dirty="0"/>
              <a:t>The state variable:</a:t>
            </a:r>
          </a:p>
        </p:txBody>
      </p:sp>
      <p:graphicFrame>
        <p:nvGraphicFramePr>
          <p:cNvPr id="531467" name="Object 9"/>
          <p:cNvGraphicFramePr>
            <a:graphicFrameLocks noChangeAspect="1"/>
          </p:cNvGraphicFramePr>
          <p:nvPr>
            <p:extLst>
              <p:ext uri="{D42A27DB-BD31-4B8C-83A1-F6EECF244321}">
                <p14:modId xmlns:p14="http://schemas.microsoft.com/office/powerpoint/2010/main" val="1884650319"/>
              </p:ext>
            </p:extLst>
          </p:nvPr>
        </p:nvGraphicFramePr>
        <p:xfrm>
          <a:off x="2482850" y="1647825"/>
          <a:ext cx="5357813" cy="5122863"/>
        </p:xfrm>
        <a:graphic>
          <a:graphicData uri="http://schemas.openxmlformats.org/presentationml/2006/ole">
            <mc:AlternateContent xmlns:mc="http://schemas.openxmlformats.org/markup-compatibility/2006">
              <mc:Choice xmlns:v="urn:schemas-microsoft-com:vml" Requires="v">
                <p:oleObj spid="_x0000_s1982052" name="Equation" r:id="rId4" imgW="3136680" imgH="2997000" progId="Equation.DSMT4">
                  <p:embed/>
                </p:oleObj>
              </mc:Choice>
              <mc:Fallback>
                <p:oleObj name="Equation" r:id="rId4" imgW="3136680" imgH="2997000" progId="Equation.DSMT4">
                  <p:embed/>
                  <p:pic>
                    <p:nvPicPr>
                      <p:cNvPr id="531467" name="Object 9"/>
                      <p:cNvPicPr>
                        <a:picLocks noChangeAspect="1" noChangeArrowheads="1"/>
                      </p:cNvPicPr>
                      <p:nvPr/>
                    </p:nvPicPr>
                    <p:blipFill>
                      <a:blip r:embed="rId5"/>
                      <a:srcRect/>
                      <a:stretch>
                        <a:fillRect/>
                      </a:stretch>
                    </p:blipFill>
                    <p:spPr bwMode="auto">
                      <a:xfrm>
                        <a:off x="2482850" y="1647825"/>
                        <a:ext cx="5357813" cy="5122863"/>
                      </a:xfrm>
                      <a:prstGeom prst="rect">
                        <a:avLst/>
                      </a:prstGeom>
                      <a:solidFill>
                        <a:schemeClr val="bg1"/>
                      </a:solidFill>
                      <a:ln>
                        <a:noFill/>
                      </a:ln>
                      <a:effectLst/>
                    </p:spPr>
                  </p:pic>
                </p:oleObj>
              </mc:Fallback>
            </mc:AlternateContent>
          </a:graphicData>
        </a:graphic>
      </p:graphicFrame>
      <p:graphicFrame>
        <p:nvGraphicFramePr>
          <p:cNvPr id="531468" name="Object 10"/>
          <p:cNvGraphicFramePr>
            <a:graphicFrameLocks noChangeAspect="1"/>
          </p:cNvGraphicFramePr>
          <p:nvPr/>
        </p:nvGraphicFramePr>
        <p:xfrm>
          <a:off x="1809750" y="2017713"/>
          <a:ext cx="558800" cy="4022725"/>
        </p:xfrm>
        <a:graphic>
          <a:graphicData uri="http://schemas.openxmlformats.org/presentationml/2006/ole">
            <mc:AlternateContent xmlns:mc="http://schemas.openxmlformats.org/markup-compatibility/2006">
              <mc:Choice xmlns:v="urn:schemas-microsoft-com:vml" Requires="v">
                <p:oleObj spid="_x0000_s1982053" name="Equation" r:id="rId6" imgW="190440" imgH="1371600" progId="Equation.DSMT4">
                  <p:embed/>
                </p:oleObj>
              </mc:Choice>
              <mc:Fallback>
                <p:oleObj name="Equation" r:id="rId6" imgW="190440" imgH="1371600" progId="Equation.DSMT4">
                  <p:embed/>
                  <p:pic>
                    <p:nvPicPr>
                      <p:cNvPr id="531468"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9750" y="2017713"/>
                        <a:ext cx="558800" cy="402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2" name="Group 11"/>
          <p:cNvGrpSpPr/>
          <p:nvPr/>
        </p:nvGrpSpPr>
        <p:grpSpPr>
          <a:xfrm>
            <a:off x="477838" y="2206625"/>
            <a:ext cx="1339851" cy="3870325"/>
            <a:chOff x="477838" y="2206625"/>
            <a:chExt cx="1339851" cy="3870325"/>
          </a:xfrm>
        </p:grpSpPr>
        <p:grpSp>
          <p:nvGrpSpPr>
            <p:cNvPr id="13" name="Group 31"/>
            <p:cNvGrpSpPr>
              <a:grpSpLocks/>
            </p:cNvGrpSpPr>
            <p:nvPr/>
          </p:nvGrpSpPr>
          <p:grpSpPr bwMode="auto">
            <a:xfrm>
              <a:off x="1039813" y="2206625"/>
              <a:ext cx="288925" cy="895350"/>
              <a:chOff x="2803" y="1278"/>
              <a:chExt cx="342" cy="956"/>
            </a:xfrm>
          </p:grpSpPr>
          <p:grpSp>
            <p:nvGrpSpPr>
              <p:cNvPr id="17" name="Group 32"/>
              <p:cNvGrpSpPr>
                <a:grpSpLocks/>
              </p:cNvGrpSpPr>
              <p:nvPr/>
            </p:nvGrpSpPr>
            <p:grpSpPr bwMode="auto">
              <a:xfrm>
                <a:off x="2803" y="1401"/>
                <a:ext cx="342" cy="833"/>
                <a:chOff x="2803" y="1401"/>
                <a:chExt cx="342" cy="833"/>
              </a:xfrm>
            </p:grpSpPr>
            <p:grpSp>
              <p:nvGrpSpPr>
                <p:cNvPr id="28" name="Group 33"/>
                <p:cNvGrpSpPr>
                  <a:grpSpLocks/>
                </p:cNvGrpSpPr>
                <p:nvPr/>
              </p:nvGrpSpPr>
              <p:grpSpPr bwMode="auto">
                <a:xfrm>
                  <a:off x="2815" y="2143"/>
                  <a:ext cx="301" cy="91"/>
                  <a:chOff x="2815" y="2143"/>
                  <a:chExt cx="301" cy="91"/>
                </a:xfrm>
              </p:grpSpPr>
              <p:sp>
                <p:nvSpPr>
                  <p:cNvPr id="38" name="Freeform 34"/>
                  <p:cNvSpPr>
                    <a:spLocks/>
                  </p:cNvSpPr>
                  <p:nvPr/>
                </p:nvSpPr>
                <p:spPr bwMode="auto">
                  <a:xfrm>
                    <a:off x="2815" y="2164"/>
                    <a:ext cx="93" cy="70"/>
                  </a:xfrm>
                  <a:custGeom>
                    <a:avLst/>
                    <a:gdLst>
                      <a:gd name="T0" fmla="*/ 35 w 93"/>
                      <a:gd name="T1" fmla="*/ 11 h 70"/>
                      <a:gd name="T2" fmla="*/ 12 w 93"/>
                      <a:gd name="T3" fmla="*/ 32 h 70"/>
                      <a:gd name="T4" fmla="*/ 0 w 93"/>
                      <a:gd name="T5" fmla="*/ 48 h 70"/>
                      <a:gd name="T6" fmla="*/ 0 w 93"/>
                      <a:gd name="T7" fmla="*/ 65 h 70"/>
                      <a:gd name="T8" fmla="*/ 12 w 93"/>
                      <a:gd name="T9" fmla="*/ 70 h 70"/>
                      <a:gd name="T10" fmla="*/ 41 w 93"/>
                      <a:gd name="T11" fmla="*/ 65 h 70"/>
                      <a:gd name="T12" fmla="*/ 58 w 93"/>
                      <a:gd name="T13" fmla="*/ 59 h 70"/>
                      <a:gd name="T14" fmla="*/ 70 w 93"/>
                      <a:gd name="T15" fmla="*/ 43 h 70"/>
                      <a:gd name="T16" fmla="*/ 93 w 93"/>
                      <a:gd name="T17" fmla="*/ 32 h 70"/>
                      <a:gd name="T18" fmla="*/ 93 w 93"/>
                      <a:gd name="T19" fmla="*/ 16 h 70"/>
                      <a:gd name="T20" fmla="*/ 87 w 93"/>
                      <a:gd name="T21" fmla="*/ 0 h 70"/>
                      <a:gd name="T22" fmla="*/ 64 w 93"/>
                      <a:gd name="T23" fmla="*/ 11 h 70"/>
                      <a:gd name="T24" fmla="*/ 35 w 93"/>
                      <a:gd name="T25" fmla="*/ 11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3"/>
                      <a:gd name="T40" fmla="*/ 0 h 70"/>
                      <a:gd name="T41" fmla="*/ 93 w 93"/>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3" h="70">
                        <a:moveTo>
                          <a:pt x="35" y="11"/>
                        </a:moveTo>
                        <a:lnTo>
                          <a:pt x="12" y="32"/>
                        </a:lnTo>
                        <a:lnTo>
                          <a:pt x="0" y="48"/>
                        </a:lnTo>
                        <a:lnTo>
                          <a:pt x="0" y="65"/>
                        </a:lnTo>
                        <a:lnTo>
                          <a:pt x="12" y="70"/>
                        </a:lnTo>
                        <a:lnTo>
                          <a:pt x="41" y="65"/>
                        </a:lnTo>
                        <a:lnTo>
                          <a:pt x="58" y="59"/>
                        </a:lnTo>
                        <a:lnTo>
                          <a:pt x="70" y="43"/>
                        </a:lnTo>
                        <a:lnTo>
                          <a:pt x="93" y="32"/>
                        </a:lnTo>
                        <a:lnTo>
                          <a:pt x="93" y="16"/>
                        </a:lnTo>
                        <a:lnTo>
                          <a:pt x="87" y="0"/>
                        </a:lnTo>
                        <a:lnTo>
                          <a:pt x="64" y="11"/>
                        </a:lnTo>
                        <a:lnTo>
                          <a:pt x="3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35"/>
                  <p:cNvSpPr>
                    <a:spLocks/>
                  </p:cNvSpPr>
                  <p:nvPr/>
                </p:nvSpPr>
                <p:spPr bwMode="auto">
                  <a:xfrm>
                    <a:off x="3012" y="2143"/>
                    <a:ext cx="104" cy="75"/>
                  </a:xfrm>
                  <a:custGeom>
                    <a:avLst/>
                    <a:gdLst>
                      <a:gd name="T0" fmla="*/ 0 w 104"/>
                      <a:gd name="T1" fmla="*/ 5 h 75"/>
                      <a:gd name="T2" fmla="*/ 0 w 104"/>
                      <a:gd name="T3" fmla="*/ 32 h 75"/>
                      <a:gd name="T4" fmla="*/ 12 w 104"/>
                      <a:gd name="T5" fmla="*/ 43 h 75"/>
                      <a:gd name="T6" fmla="*/ 29 w 104"/>
                      <a:gd name="T7" fmla="*/ 48 h 75"/>
                      <a:gd name="T8" fmla="*/ 41 w 104"/>
                      <a:gd name="T9" fmla="*/ 53 h 75"/>
                      <a:gd name="T10" fmla="*/ 58 w 104"/>
                      <a:gd name="T11" fmla="*/ 64 h 75"/>
                      <a:gd name="T12" fmla="*/ 87 w 104"/>
                      <a:gd name="T13" fmla="*/ 75 h 75"/>
                      <a:gd name="T14" fmla="*/ 99 w 104"/>
                      <a:gd name="T15" fmla="*/ 69 h 75"/>
                      <a:gd name="T16" fmla="*/ 104 w 104"/>
                      <a:gd name="T17" fmla="*/ 64 h 75"/>
                      <a:gd name="T18" fmla="*/ 104 w 104"/>
                      <a:gd name="T19" fmla="*/ 59 h 75"/>
                      <a:gd name="T20" fmla="*/ 93 w 104"/>
                      <a:gd name="T21" fmla="*/ 43 h 75"/>
                      <a:gd name="T22" fmla="*/ 70 w 104"/>
                      <a:gd name="T23" fmla="*/ 26 h 75"/>
                      <a:gd name="T24" fmla="*/ 52 w 104"/>
                      <a:gd name="T25" fmla="*/ 10 h 75"/>
                      <a:gd name="T26" fmla="*/ 46 w 104"/>
                      <a:gd name="T27" fmla="*/ 0 h 75"/>
                      <a:gd name="T28" fmla="*/ 0 w 104"/>
                      <a:gd name="T29" fmla="*/ 5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4"/>
                      <a:gd name="T46" fmla="*/ 0 h 75"/>
                      <a:gd name="T47" fmla="*/ 104 w 104"/>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4" h="75">
                        <a:moveTo>
                          <a:pt x="0" y="5"/>
                        </a:moveTo>
                        <a:lnTo>
                          <a:pt x="0" y="32"/>
                        </a:lnTo>
                        <a:lnTo>
                          <a:pt x="12" y="43"/>
                        </a:lnTo>
                        <a:lnTo>
                          <a:pt x="29" y="48"/>
                        </a:lnTo>
                        <a:lnTo>
                          <a:pt x="41" y="53"/>
                        </a:lnTo>
                        <a:lnTo>
                          <a:pt x="58" y="64"/>
                        </a:lnTo>
                        <a:lnTo>
                          <a:pt x="87" y="75"/>
                        </a:lnTo>
                        <a:lnTo>
                          <a:pt x="99" y="69"/>
                        </a:lnTo>
                        <a:lnTo>
                          <a:pt x="104" y="64"/>
                        </a:lnTo>
                        <a:lnTo>
                          <a:pt x="104" y="59"/>
                        </a:lnTo>
                        <a:lnTo>
                          <a:pt x="93" y="43"/>
                        </a:lnTo>
                        <a:lnTo>
                          <a:pt x="70" y="26"/>
                        </a:lnTo>
                        <a:lnTo>
                          <a:pt x="52" y="10"/>
                        </a:lnTo>
                        <a:lnTo>
                          <a:pt x="4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9" name="Group 36"/>
                <p:cNvGrpSpPr>
                  <a:grpSpLocks/>
                </p:cNvGrpSpPr>
                <p:nvPr/>
              </p:nvGrpSpPr>
              <p:grpSpPr bwMode="auto">
                <a:xfrm>
                  <a:off x="2803" y="1401"/>
                  <a:ext cx="342" cy="785"/>
                  <a:chOff x="2803" y="1401"/>
                  <a:chExt cx="342" cy="785"/>
                </a:xfrm>
              </p:grpSpPr>
              <p:grpSp>
                <p:nvGrpSpPr>
                  <p:cNvPr id="30" name="Group 37"/>
                  <p:cNvGrpSpPr>
                    <a:grpSpLocks/>
                  </p:cNvGrpSpPr>
                  <p:nvPr/>
                </p:nvGrpSpPr>
                <p:grpSpPr bwMode="auto">
                  <a:xfrm>
                    <a:off x="2844" y="1401"/>
                    <a:ext cx="220" cy="253"/>
                    <a:chOff x="2844" y="1401"/>
                    <a:chExt cx="220" cy="253"/>
                  </a:xfrm>
                </p:grpSpPr>
                <p:sp>
                  <p:nvSpPr>
                    <p:cNvPr id="35" name="Freeform 38"/>
                    <p:cNvSpPr>
                      <a:spLocks/>
                    </p:cNvSpPr>
                    <p:nvPr/>
                  </p:nvSpPr>
                  <p:spPr bwMode="auto">
                    <a:xfrm>
                      <a:off x="2844" y="1417"/>
                      <a:ext cx="220" cy="237"/>
                    </a:xfrm>
                    <a:custGeom>
                      <a:avLst/>
                      <a:gdLst>
                        <a:gd name="T0" fmla="*/ 0 w 220"/>
                        <a:gd name="T1" fmla="*/ 43 h 237"/>
                        <a:gd name="T2" fmla="*/ 70 w 220"/>
                        <a:gd name="T3" fmla="*/ 0 h 237"/>
                        <a:gd name="T4" fmla="*/ 139 w 220"/>
                        <a:gd name="T5" fmla="*/ 102 h 237"/>
                        <a:gd name="T6" fmla="*/ 151 w 220"/>
                        <a:gd name="T7" fmla="*/ 6 h 237"/>
                        <a:gd name="T8" fmla="*/ 197 w 220"/>
                        <a:gd name="T9" fmla="*/ 17 h 237"/>
                        <a:gd name="T10" fmla="*/ 220 w 220"/>
                        <a:gd name="T11" fmla="*/ 54 h 237"/>
                        <a:gd name="T12" fmla="*/ 214 w 220"/>
                        <a:gd name="T13" fmla="*/ 237 h 237"/>
                        <a:gd name="T14" fmla="*/ 23 w 220"/>
                        <a:gd name="T15" fmla="*/ 237 h 237"/>
                        <a:gd name="T16" fmla="*/ 0 w 220"/>
                        <a:gd name="T17" fmla="*/ 43 h 2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0"/>
                        <a:gd name="T28" fmla="*/ 0 h 237"/>
                        <a:gd name="T29" fmla="*/ 220 w 220"/>
                        <a:gd name="T30" fmla="*/ 237 h 2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0" h="237">
                          <a:moveTo>
                            <a:pt x="0" y="43"/>
                          </a:moveTo>
                          <a:lnTo>
                            <a:pt x="70" y="0"/>
                          </a:lnTo>
                          <a:lnTo>
                            <a:pt x="139" y="102"/>
                          </a:lnTo>
                          <a:lnTo>
                            <a:pt x="151" y="6"/>
                          </a:lnTo>
                          <a:lnTo>
                            <a:pt x="197" y="17"/>
                          </a:lnTo>
                          <a:lnTo>
                            <a:pt x="220" y="54"/>
                          </a:lnTo>
                          <a:lnTo>
                            <a:pt x="214" y="237"/>
                          </a:lnTo>
                          <a:lnTo>
                            <a:pt x="23" y="237"/>
                          </a:lnTo>
                          <a:lnTo>
                            <a:pt x="0" y="4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39"/>
                    <p:cNvSpPr>
                      <a:spLocks/>
                    </p:cNvSpPr>
                    <p:nvPr/>
                  </p:nvSpPr>
                  <p:spPr bwMode="auto">
                    <a:xfrm>
                      <a:off x="2908" y="1401"/>
                      <a:ext cx="87" cy="140"/>
                    </a:xfrm>
                    <a:custGeom>
                      <a:avLst/>
                      <a:gdLst>
                        <a:gd name="T0" fmla="*/ 0 w 87"/>
                        <a:gd name="T1" fmla="*/ 16 h 140"/>
                        <a:gd name="T2" fmla="*/ 6 w 87"/>
                        <a:gd name="T3" fmla="*/ 0 h 140"/>
                        <a:gd name="T4" fmla="*/ 64 w 87"/>
                        <a:gd name="T5" fmla="*/ 27 h 140"/>
                        <a:gd name="T6" fmla="*/ 75 w 87"/>
                        <a:gd name="T7" fmla="*/ 11 h 140"/>
                        <a:gd name="T8" fmla="*/ 81 w 87"/>
                        <a:gd name="T9" fmla="*/ 16 h 140"/>
                        <a:gd name="T10" fmla="*/ 87 w 87"/>
                        <a:gd name="T11" fmla="*/ 97 h 140"/>
                        <a:gd name="T12" fmla="*/ 87 w 87"/>
                        <a:gd name="T13" fmla="*/ 140 h 140"/>
                        <a:gd name="T14" fmla="*/ 0 w 87"/>
                        <a:gd name="T15" fmla="*/ 16 h 140"/>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140"/>
                        <a:gd name="T26" fmla="*/ 87 w 87"/>
                        <a:gd name="T27" fmla="*/ 140 h 1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140">
                          <a:moveTo>
                            <a:pt x="0" y="16"/>
                          </a:moveTo>
                          <a:lnTo>
                            <a:pt x="6" y="0"/>
                          </a:lnTo>
                          <a:lnTo>
                            <a:pt x="64" y="27"/>
                          </a:lnTo>
                          <a:lnTo>
                            <a:pt x="75" y="11"/>
                          </a:lnTo>
                          <a:lnTo>
                            <a:pt x="81" y="16"/>
                          </a:lnTo>
                          <a:lnTo>
                            <a:pt x="87" y="97"/>
                          </a:lnTo>
                          <a:lnTo>
                            <a:pt x="87" y="140"/>
                          </a:lnTo>
                          <a:lnTo>
                            <a:pt x="0" y="16"/>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40"/>
                    <p:cNvSpPr>
                      <a:spLocks/>
                    </p:cNvSpPr>
                    <p:nvPr/>
                  </p:nvSpPr>
                  <p:spPr bwMode="auto">
                    <a:xfrm>
                      <a:off x="2937" y="1428"/>
                      <a:ext cx="52" cy="27"/>
                    </a:xfrm>
                    <a:custGeom>
                      <a:avLst/>
                      <a:gdLst>
                        <a:gd name="T0" fmla="*/ 0 w 52"/>
                        <a:gd name="T1" fmla="*/ 27 h 27"/>
                        <a:gd name="T2" fmla="*/ 29 w 52"/>
                        <a:gd name="T3" fmla="*/ 0 h 27"/>
                        <a:gd name="T4" fmla="*/ 52 w 52"/>
                        <a:gd name="T5" fmla="*/ 22 h 27"/>
                        <a:gd name="T6" fmla="*/ 0 60000 65536"/>
                        <a:gd name="T7" fmla="*/ 0 60000 65536"/>
                        <a:gd name="T8" fmla="*/ 0 60000 65536"/>
                        <a:gd name="T9" fmla="*/ 0 w 52"/>
                        <a:gd name="T10" fmla="*/ 0 h 27"/>
                        <a:gd name="T11" fmla="*/ 52 w 52"/>
                        <a:gd name="T12" fmla="*/ 27 h 27"/>
                      </a:gdLst>
                      <a:ahLst/>
                      <a:cxnLst>
                        <a:cxn ang="T6">
                          <a:pos x="T0" y="T1"/>
                        </a:cxn>
                        <a:cxn ang="T7">
                          <a:pos x="T2" y="T3"/>
                        </a:cxn>
                        <a:cxn ang="T8">
                          <a:pos x="T4" y="T5"/>
                        </a:cxn>
                      </a:cxnLst>
                      <a:rect l="T9" t="T10" r="T11" b="T12"/>
                      <a:pathLst>
                        <a:path w="52" h="27">
                          <a:moveTo>
                            <a:pt x="0" y="27"/>
                          </a:moveTo>
                          <a:lnTo>
                            <a:pt x="29" y="0"/>
                          </a:lnTo>
                          <a:lnTo>
                            <a:pt x="52" y="2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1" name="Group 41"/>
                  <p:cNvGrpSpPr>
                    <a:grpSpLocks/>
                  </p:cNvGrpSpPr>
                  <p:nvPr/>
                </p:nvGrpSpPr>
                <p:grpSpPr bwMode="auto">
                  <a:xfrm>
                    <a:off x="2803" y="1412"/>
                    <a:ext cx="342" cy="774"/>
                    <a:chOff x="2803" y="1412"/>
                    <a:chExt cx="342" cy="774"/>
                  </a:xfrm>
                </p:grpSpPr>
                <p:sp>
                  <p:nvSpPr>
                    <p:cNvPr id="32" name="Freeform 42"/>
                    <p:cNvSpPr>
                      <a:spLocks/>
                    </p:cNvSpPr>
                    <p:nvPr/>
                  </p:nvSpPr>
                  <p:spPr bwMode="auto">
                    <a:xfrm>
                      <a:off x="2803" y="1412"/>
                      <a:ext cx="342" cy="774"/>
                    </a:xfrm>
                    <a:custGeom>
                      <a:avLst/>
                      <a:gdLst>
                        <a:gd name="T0" fmla="*/ 105 w 342"/>
                        <a:gd name="T1" fmla="*/ 0 h 774"/>
                        <a:gd name="T2" fmla="*/ 24 w 342"/>
                        <a:gd name="T3" fmla="*/ 59 h 774"/>
                        <a:gd name="T4" fmla="*/ 0 w 342"/>
                        <a:gd name="T5" fmla="*/ 242 h 774"/>
                        <a:gd name="T6" fmla="*/ 64 w 342"/>
                        <a:gd name="T7" fmla="*/ 360 h 774"/>
                        <a:gd name="T8" fmla="*/ 64 w 342"/>
                        <a:gd name="T9" fmla="*/ 381 h 774"/>
                        <a:gd name="T10" fmla="*/ 70 w 342"/>
                        <a:gd name="T11" fmla="*/ 414 h 774"/>
                        <a:gd name="T12" fmla="*/ 76 w 342"/>
                        <a:gd name="T13" fmla="*/ 430 h 774"/>
                        <a:gd name="T14" fmla="*/ 64 w 342"/>
                        <a:gd name="T15" fmla="*/ 559 h 774"/>
                        <a:gd name="T16" fmla="*/ 47 w 342"/>
                        <a:gd name="T17" fmla="*/ 768 h 774"/>
                        <a:gd name="T18" fmla="*/ 64 w 342"/>
                        <a:gd name="T19" fmla="*/ 774 h 774"/>
                        <a:gd name="T20" fmla="*/ 105 w 342"/>
                        <a:gd name="T21" fmla="*/ 763 h 774"/>
                        <a:gd name="T22" fmla="*/ 128 w 342"/>
                        <a:gd name="T23" fmla="*/ 618 h 774"/>
                        <a:gd name="T24" fmla="*/ 140 w 342"/>
                        <a:gd name="T25" fmla="*/ 569 h 774"/>
                        <a:gd name="T26" fmla="*/ 180 w 342"/>
                        <a:gd name="T27" fmla="*/ 430 h 774"/>
                        <a:gd name="T28" fmla="*/ 186 w 342"/>
                        <a:gd name="T29" fmla="*/ 575 h 774"/>
                        <a:gd name="T30" fmla="*/ 203 w 342"/>
                        <a:gd name="T31" fmla="*/ 747 h 774"/>
                        <a:gd name="T32" fmla="*/ 261 w 342"/>
                        <a:gd name="T33" fmla="*/ 752 h 774"/>
                        <a:gd name="T34" fmla="*/ 267 w 342"/>
                        <a:gd name="T35" fmla="*/ 564 h 774"/>
                        <a:gd name="T36" fmla="*/ 261 w 342"/>
                        <a:gd name="T37" fmla="*/ 376 h 774"/>
                        <a:gd name="T38" fmla="*/ 261 w 342"/>
                        <a:gd name="T39" fmla="*/ 285 h 774"/>
                        <a:gd name="T40" fmla="*/ 273 w 342"/>
                        <a:gd name="T41" fmla="*/ 252 h 774"/>
                        <a:gd name="T42" fmla="*/ 279 w 342"/>
                        <a:gd name="T43" fmla="*/ 258 h 774"/>
                        <a:gd name="T44" fmla="*/ 337 w 342"/>
                        <a:gd name="T45" fmla="*/ 226 h 774"/>
                        <a:gd name="T46" fmla="*/ 342 w 342"/>
                        <a:gd name="T47" fmla="*/ 167 h 774"/>
                        <a:gd name="T48" fmla="*/ 250 w 342"/>
                        <a:gd name="T49" fmla="*/ 22 h 774"/>
                        <a:gd name="T50" fmla="*/ 186 w 342"/>
                        <a:gd name="T51" fmla="*/ 0 h 774"/>
                        <a:gd name="T52" fmla="*/ 198 w 342"/>
                        <a:gd name="T53" fmla="*/ 97 h 774"/>
                        <a:gd name="T54" fmla="*/ 186 w 342"/>
                        <a:gd name="T55" fmla="*/ 193 h 774"/>
                        <a:gd name="T56" fmla="*/ 157 w 342"/>
                        <a:gd name="T57" fmla="*/ 102 h 774"/>
                        <a:gd name="T58" fmla="*/ 105 w 342"/>
                        <a:gd name="T59" fmla="*/ 0 h 77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2"/>
                        <a:gd name="T91" fmla="*/ 0 h 774"/>
                        <a:gd name="T92" fmla="*/ 342 w 342"/>
                        <a:gd name="T93" fmla="*/ 774 h 77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2" h="774">
                          <a:moveTo>
                            <a:pt x="105" y="0"/>
                          </a:moveTo>
                          <a:lnTo>
                            <a:pt x="24" y="59"/>
                          </a:lnTo>
                          <a:lnTo>
                            <a:pt x="0" y="242"/>
                          </a:lnTo>
                          <a:lnTo>
                            <a:pt x="64" y="360"/>
                          </a:lnTo>
                          <a:lnTo>
                            <a:pt x="64" y="381"/>
                          </a:lnTo>
                          <a:lnTo>
                            <a:pt x="70" y="414"/>
                          </a:lnTo>
                          <a:lnTo>
                            <a:pt x="76" y="430"/>
                          </a:lnTo>
                          <a:lnTo>
                            <a:pt x="64" y="559"/>
                          </a:lnTo>
                          <a:lnTo>
                            <a:pt x="47" y="768"/>
                          </a:lnTo>
                          <a:lnTo>
                            <a:pt x="64" y="774"/>
                          </a:lnTo>
                          <a:lnTo>
                            <a:pt x="105" y="763"/>
                          </a:lnTo>
                          <a:lnTo>
                            <a:pt x="128" y="618"/>
                          </a:lnTo>
                          <a:lnTo>
                            <a:pt x="140" y="569"/>
                          </a:lnTo>
                          <a:lnTo>
                            <a:pt x="180" y="430"/>
                          </a:lnTo>
                          <a:lnTo>
                            <a:pt x="186" y="575"/>
                          </a:lnTo>
                          <a:lnTo>
                            <a:pt x="203" y="747"/>
                          </a:lnTo>
                          <a:lnTo>
                            <a:pt x="261" y="752"/>
                          </a:lnTo>
                          <a:lnTo>
                            <a:pt x="267" y="564"/>
                          </a:lnTo>
                          <a:lnTo>
                            <a:pt x="261" y="376"/>
                          </a:lnTo>
                          <a:lnTo>
                            <a:pt x="261" y="285"/>
                          </a:lnTo>
                          <a:lnTo>
                            <a:pt x="273" y="252"/>
                          </a:lnTo>
                          <a:lnTo>
                            <a:pt x="279" y="258"/>
                          </a:lnTo>
                          <a:lnTo>
                            <a:pt x="337" y="226"/>
                          </a:lnTo>
                          <a:lnTo>
                            <a:pt x="342" y="167"/>
                          </a:lnTo>
                          <a:lnTo>
                            <a:pt x="250" y="22"/>
                          </a:lnTo>
                          <a:lnTo>
                            <a:pt x="186" y="0"/>
                          </a:lnTo>
                          <a:lnTo>
                            <a:pt x="198" y="97"/>
                          </a:lnTo>
                          <a:lnTo>
                            <a:pt x="186" y="193"/>
                          </a:lnTo>
                          <a:lnTo>
                            <a:pt x="157" y="102"/>
                          </a:lnTo>
                          <a:lnTo>
                            <a:pt x="105"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43"/>
                    <p:cNvSpPr>
                      <a:spLocks/>
                    </p:cNvSpPr>
                    <p:nvPr/>
                  </p:nvSpPr>
                  <p:spPr bwMode="auto">
                    <a:xfrm>
                      <a:off x="2821" y="1498"/>
                      <a:ext cx="87" cy="199"/>
                    </a:xfrm>
                    <a:custGeom>
                      <a:avLst/>
                      <a:gdLst>
                        <a:gd name="T0" fmla="*/ 40 w 87"/>
                        <a:gd name="T1" fmla="*/ 0 h 199"/>
                        <a:gd name="T2" fmla="*/ 52 w 87"/>
                        <a:gd name="T3" fmla="*/ 48 h 199"/>
                        <a:gd name="T4" fmla="*/ 46 w 87"/>
                        <a:gd name="T5" fmla="*/ 118 h 199"/>
                        <a:gd name="T6" fmla="*/ 0 w 87"/>
                        <a:gd name="T7" fmla="*/ 129 h 199"/>
                        <a:gd name="T8" fmla="*/ 46 w 87"/>
                        <a:gd name="T9" fmla="*/ 134 h 199"/>
                        <a:gd name="T10" fmla="*/ 58 w 87"/>
                        <a:gd name="T11" fmla="*/ 177 h 199"/>
                        <a:gd name="T12" fmla="*/ 87 w 87"/>
                        <a:gd name="T13" fmla="*/ 199 h 199"/>
                        <a:gd name="T14" fmla="*/ 75 w 87"/>
                        <a:gd name="T15" fmla="*/ 161 h 199"/>
                        <a:gd name="T16" fmla="*/ 69 w 87"/>
                        <a:gd name="T17" fmla="*/ 145 h 199"/>
                        <a:gd name="T18" fmla="*/ 64 w 87"/>
                        <a:gd name="T19" fmla="*/ 97 h 199"/>
                        <a:gd name="T20" fmla="*/ 40 w 87"/>
                        <a:gd name="T21" fmla="*/ 0 h 1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199"/>
                        <a:gd name="T35" fmla="*/ 87 w 87"/>
                        <a:gd name="T36" fmla="*/ 199 h 1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199">
                          <a:moveTo>
                            <a:pt x="40" y="0"/>
                          </a:moveTo>
                          <a:lnTo>
                            <a:pt x="52" y="48"/>
                          </a:lnTo>
                          <a:lnTo>
                            <a:pt x="46" y="118"/>
                          </a:lnTo>
                          <a:lnTo>
                            <a:pt x="0" y="129"/>
                          </a:lnTo>
                          <a:lnTo>
                            <a:pt x="46" y="134"/>
                          </a:lnTo>
                          <a:lnTo>
                            <a:pt x="58" y="177"/>
                          </a:lnTo>
                          <a:lnTo>
                            <a:pt x="87" y="199"/>
                          </a:lnTo>
                          <a:lnTo>
                            <a:pt x="75" y="161"/>
                          </a:lnTo>
                          <a:lnTo>
                            <a:pt x="69" y="145"/>
                          </a:lnTo>
                          <a:lnTo>
                            <a:pt x="64" y="97"/>
                          </a:lnTo>
                          <a:lnTo>
                            <a:pt x="40"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44"/>
                    <p:cNvSpPr>
                      <a:spLocks/>
                    </p:cNvSpPr>
                    <p:nvPr/>
                  </p:nvSpPr>
                  <p:spPr bwMode="auto">
                    <a:xfrm>
                      <a:off x="2902" y="1509"/>
                      <a:ext cx="29" cy="27"/>
                    </a:xfrm>
                    <a:custGeom>
                      <a:avLst/>
                      <a:gdLst>
                        <a:gd name="T0" fmla="*/ 0 w 29"/>
                        <a:gd name="T1" fmla="*/ 27 h 27"/>
                        <a:gd name="T2" fmla="*/ 6 w 29"/>
                        <a:gd name="T3" fmla="*/ 0 h 27"/>
                        <a:gd name="T4" fmla="*/ 29 w 29"/>
                        <a:gd name="T5" fmla="*/ 21 h 27"/>
                        <a:gd name="T6" fmla="*/ 0 w 29"/>
                        <a:gd name="T7" fmla="*/ 27 h 27"/>
                        <a:gd name="T8" fmla="*/ 0 60000 65536"/>
                        <a:gd name="T9" fmla="*/ 0 60000 65536"/>
                        <a:gd name="T10" fmla="*/ 0 60000 65536"/>
                        <a:gd name="T11" fmla="*/ 0 60000 65536"/>
                        <a:gd name="T12" fmla="*/ 0 w 29"/>
                        <a:gd name="T13" fmla="*/ 0 h 27"/>
                        <a:gd name="T14" fmla="*/ 29 w 29"/>
                        <a:gd name="T15" fmla="*/ 27 h 27"/>
                      </a:gdLst>
                      <a:ahLst/>
                      <a:cxnLst>
                        <a:cxn ang="T8">
                          <a:pos x="T0" y="T1"/>
                        </a:cxn>
                        <a:cxn ang="T9">
                          <a:pos x="T2" y="T3"/>
                        </a:cxn>
                        <a:cxn ang="T10">
                          <a:pos x="T4" y="T5"/>
                        </a:cxn>
                        <a:cxn ang="T11">
                          <a:pos x="T6" y="T7"/>
                        </a:cxn>
                      </a:cxnLst>
                      <a:rect l="T12" t="T13" r="T14" b="T15"/>
                      <a:pathLst>
                        <a:path w="29" h="27">
                          <a:moveTo>
                            <a:pt x="0" y="27"/>
                          </a:moveTo>
                          <a:lnTo>
                            <a:pt x="6" y="0"/>
                          </a:lnTo>
                          <a:lnTo>
                            <a:pt x="29" y="21"/>
                          </a:lnTo>
                          <a:lnTo>
                            <a:pt x="0" y="27"/>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18" name="Group 45"/>
              <p:cNvGrpSpPr>
                <a:grpSpLocks/>
              </p:cNvGrpSpPr>
              <p:nvPr/>
            </p:nvGrpSpPr>
            <p:grpSpPr bwMode="auto">
              <a:xfrm>
                <a:off x="2896" y="1278"/>
                <a:ext cx="186" cy="386"/>
                <a:chOff x="2896" y="1278"/>
                <a:chExt cx="186" cy="386"/>
              </a:xfrm>
            </p:grpSpPr>
            <p:grpSp>
              <p:nvGrpSpPr>
                <p:cNvPr id="19" name="Group 46"/>
                <p:cNvGrpSpPr>
                  <a:grpSpLocks/>
                </p:cNvGrpSpPr>
                <p:nvPr/>
              </p:nvGrpSpPr>
              <p:grpSpPr bwMode="auto">
                <a:xfrm>
                  <a:off x="2896" y="1278"/>
                  <a:ext cx="110" cy="150"/>
                  <a:chOff x="2896" y="1278"/>
                  <a:chExt cx="110" cy="150"/>
                </a:xfrm>
              </p:grpSpPr>
              <p:grpSp>
                <p:nvGrpSpPr>
                  <p:cNvPr id="21" name="Group 47"/>
                  <p:cNvGrpSpPr>
                    <a:grpSpLocks/>
                  </p:cNvGrpSpPr>
                  <p:nvPr/>
                </p:nvGrpSpPr>
                <p:grpSpPr bwMode="auto">
                  <a:xfrm>
                    <a:off x="2902" y="1283"/>
                    <a:ext cx="99" cy="145"/>
                    <a:chOff x="2902" y="1283"/>
                    <a:chExt cx="99" cy="145"/>
                  </a:xfrm>
                </p:grpSpPr>
                <p:sp>
                  <p:nvSpPr>
                    <p:cNvPr id="23" name="Freeform 48"/>
                    <p:cNvSpPr>
                      <a:spLocks/>
                    </p:cNvSpPr>
                    <p:nvPr/>
                  </p:nvSpPr>
                  <p:spPr bwMode="auto">
                    <a:xfrm>
                      <a:off x="2902" y="1283"/>
                      <a:ext cx="99" cy="145"/>
                    </a:xfrm>
                    <a:custGeom>
                      <a:avLst/>
                      <a:gdLst>
                        <a:gd name="T0" fmla="*/ 93 w 99"/>
                        <a:gd name="T1" fmla="*/ 22 h 145"/>
                        <a:gd name="T2" fmla="*/ 99 w 99"/>
                        <a:gd name="T3" fmla="*/ 48 h 145"/>
                        <a:gd name="T4" fmla="*/ 93 w 99"/>
                        <a:gd name="T5" fmla="*/ 54 h 145"/>
                        <a:gd name="T6" fmla="*/ 99 w 99"/>
                        <a:gd name="T7" fmla="*/ 65 h 145"/>
                        <a:gd name="T8" fmla="*/ 93 w 99"/>
                        <a:gd name="T9" fmla="*/ 70 h 145"/>
                        <a:gd name="T10" fmla="*/ 93 w 99"/>
                        <a:gd name="T11" fmla="*/ 86 h 145"/>
                        <a:gd name="T12" fmla="*/ 93 w 99"/>
                        <a:gd name="T13" fmla="*/ 97 h 145"/>
                        <a:gd name="T14" fmla="*/ 93 w 99"/>
                        <a:gd name="T15" fmla="*/ 108 h 145"/>
                        <a:gd name="T16" fmla="*/ 87 w 99"/>
                        <a:gd name="T17" fmla="*/ 118 h 145"/>
                        <a:gd name="T18" fmla="*/ 81 w 99"/>
                        <a:gd name="T19" fmla="*/ 124 h 145"/>
                        <a:gd name="T20" fmla="*/ 81 w 99"/>
                        <a:gd name="T21" fmla="*/ 129 h 145"/>
                        <a:gd name="T22" fmla="*/ 64 w 99"/>
                        <a:gd name="T23" fmla="*/ 145 h 145"/>
                        <a:gd name="T24" fmla="*/ 12 w 99"/>
                        <a:gd name="T25" fmla="*/ 124 h 145"/>
                        <a:gd name="T26" fmla="*/ 12 w 99"/>
                        <a:gd name="T27" fmla="*/ 91 h 145"/>
                        <a:gd name="T28" fmla="*/ 12 w 99"/>
                        <a:gd name="T29" fmla="*/ 86 h 145"/>
                        <a:gd name="T30" fmla="*/ 6 w 99"/>
                        <a:gd name="T31" fmla="*/ 81 h 145"/>
                        <a:gd name="T32" fmla="*/ 0 w 99"/>
                        <a:gd name="T33" fmla="*/ 70 h 145"/>
                        <a:gd name="T34" fmla="*/ 0 w 99"/>
                        <a:gd name="T35" fmla="*/ 54 h 145"/>
                        <a:gd name="T36" fmla="*/ 6 w 99"/>
                        <a:gd name="T37" fmla="*/ 48 h 145"/>
                        <a:gd name="T38" fmla="*/ 6 w 99"/>
                        <a:gd name="T39" fmla="*/ 43 h 145"/>
                        <a:gd name="T40" fmla="*/ 6 w 99"/>
                        <a:gd name="T41" fmla="*/ 32 h 145"/>
                        <a:gd name="T42" fmla="*/ 6 w 99"/>
                        <a:gd name="T43" fmla="*/ 27 h 145"/>
                        <a:gd name="T44" fmla="*/ 12 w 99"/>
                        <a:gd name="T45" fmla="*/ 16 h 145"/>
                        <a:gd name="T46" fmla="*/ 12 w 99"/>
                        <a:gd name="T47" fmla="*/ 11 h 145"/>
                        <a:gd name="T48" fmla="*/ 23 w 99"/>
                        <a:gd name="T49" fmla="*/ 0 h 145"/>
                        <a:gd name="T50" fmla="*/ 35 w 99"/>
                        <a:gd name="T51" fmla="*/ 0 h 145"/>
                        <a:gd name="T52" fmla="*/ 46 w 99"/>
                        <a:gd name="T53" fmla="*/ 0 h 145"/>
                        <a:gd name="T54" fmla="*/ 58 w 99"/>
                        <a:gd name="T55" fmla="*/ 0 h 145"/>
                        <a:gd name="T56" fmla="*/ 64 w 99"/>
                        <a:gd name="T57" fmla="*/ 0 h 145"/>
                        <a:gd name="T58" fmla="*/ 75 w 99"/>
                        <a:gd name="T59" fmla="*/ 0 h 145"/>
                        <a:gd name="T60" fmla="*/ 87 w 99"/>
                        <a:gd name="T61" fmla="*/ 5 h 145"/>
                        <a:gd name="T62" fmla="*/ 87 w 99"/>
                        <a:gd name="T63" fmla="*/ 11 h 145"/>
                        <a:gd name="T64" fmla="*/ 93 w 99"/>
                        <a:gd name="T65" fmla="*/ 16 h 145"/>
                        <a:gd name="T66" fmla="*/ 93 w 99"/>
                        <a:gd name="T67" fmla="*/ 22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9"/>
                        <a:gd name="T103" fmla="*/ 0 h 145"/>
                        <a:gd name="T104" fmla="*/ 99 w 99"/>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9" h="145">
                          <a:moveTo>
                            <a:pt x="93" y="22"/>
                          </a:moveTo>
                          <a:lnTo>
                            <a:pt x="99" y="48"/>
                          </a:lnTo>
                          <a:lnTo>
                            <a:pt x="93" y="54"/>
                          </a:lnTo>
                          <a:lnTo>
                            <a:pt x="99" y="65"/>
                          </a:lnTo>
                          <a:lnTo>
                            <a:pt x="93" y="70"/>
                          </a:lnTo>
                          <a:lnTo>
                            <a:pt x="93" y="86"/>
                          </a:lnTo>
                          <a:lnTo>
                            <a:pt x="93" y="97"/>
                          </a:lnTo>
                          <a:lnTo>
                            <a:pt x="93" y="108"/>
                          </a:lnTo>
                          <a:lnTo>
                            <a:pt x="87" y="118"/>
                          </a:lnTo>
                          <a:lnTo>
                            <a:pt x="81" y="124"/>
                          </a:lnTo>
                          <a:lnTo>
                            <a:pt x="81" y="129"/>
                          </a:lnTo>
                          <a:lnTo>
                            <a:pt x="64" y="145"/>
                          </a:lnTo>
                          <a:lnTo>
                            <a:pt x="12" y="124"/>
                          </a:lnTo>
                          <a:lnTo>
                            <a:pt x="12" y="91"/>
                          </a:lnTo>
                          <a:lnTo>
                            <a:pt x="12" y="86"/>
                          </a:lnTo>
                          <a:lnTo>
                            <a:pt x="6" y="81"/>
                          </a:lnTo>
                          <a:lnTo>
                            <a:pt x="0" y="70"/>
                          </a:lnTo>
                          <a:lnTo>
                            <a:pt x="0" y="54"/>
                          </a:lnTo>
                          <a:lnTo>
                            <a:pt x="6" y="48"/>
                          </a:lnTo>
                          <a:lnTo>
                            <a:pt x="6" y="43"/>
                          </a:lnTo>
                          <a:lnTo>
                            <a:pt x="6" y="32"/>
                          </a:lnTo>
                          <a:lnTo>
                            <a:pt x="6" y="27"/>
                          </a:lnTo>
                          <a:lnTo>
                            <a:pt x="12" y="16"/>
                          </a:lnTo>
                          <a:lnTo>
                            <a:pt x="12" y="11"/>
                          </a:lnTo>
                          <a:lnTo>
                            <a:pt x="23" y="0"/>
                          </a:lnTo>
                          <a:lnTo>
                            <a:pt x="35" y="0"/>
                          </a:lnTo>
                          <a:lnTo>
                            <a:pt x="46" y="0"/>
                          </a:lnTo>
                          <a:lnTo>
                            <a:pt x="58" y="0"/>
                          </a:lnTo>
                          <a:lnTo>
                            <a:pt x="64" y="0"/>
                          </a:lnTo>
                          <a:lnTo>
                            <a:pt x="75" y="0"/>
                          </a:lnTo>
                          <a:lnTo>
                            <a:pt x="87" y="5"/>
                          </a:lnTo>
                          <a:lnTo>
                            <a:pt x="87" y="11"/>
                          </a:lnTo>
                          <a:lnTo>
                            <a:pt x="93" y="16"/>
                          </a:lnTo>
                          <a:lnTo>
                            <a:pt x="93" y="2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4" name="Group 49"/>
                    <p:cNvGrpSpPr>
                      <a:grpSpLocks/>
                    </p:cNvGrpSpPr>
                    <p:nvPr/>
                  </p:nvGrpSpPr>
                  <p:grpSpPr bwMode="auto">
                    <a:xfrm>
                      <a:off x="2914" y="1331"/>
                      <a:ext cx="81" cy="70"/>
                      <a:chOff x="2914" y="1331"/>
                      <a:chExt cx="81" cy="70"/>
                    </a:xfrm>
                  </p:grpSpPr>
                  <p:sp>
                    <p:nvSpPr>
                      <p:cNvPr id="25" name="Freeform 50"/>
                      <p:cNvSpPr>
                        <a:spLocks/>
                      </p:cNvSpPr>
                      <p:nvPr/>
                    </p:nvSpPr>
                    <p:spPr bwMode="auto">
                      <a:xfrm>
                        <a:off x="2943" y="1331"/>
                        <a:ext cx="34" cy="11"/>
                      </a:xfrm>
                      <a:custGeom>
                        <a:avLst/>
                        <a:gdLst>
                          <a:gd name="T0" fmla="*/ 0 w 34"/>
                          <a:gd name="T1" fmla="*/ 0 h 11"/>
                          <a:gd name="T2" fmla="*/ 17 w 34"/>
                          <a:gd name="T3" fmla="*/ 0 h 11"/>
                          <a:gd name="T4" fmla="*/ 23 w 34"/>
                          <a:gd name="T5" fmla="*/ 0 h 11"/>
                          <a:gd name="T6" fmla="*/ 29 w 34"/>
                          <a:gd name="T7" fmla="*/ 6 h 11"/>
                          <a:gd name="T8" fmla="*/ 34 w 34"/>
                          <a:gd name="T9" fmla="*/ 6 h 11"/>
                          <a:gd name="T10" fmla="*/ 29 w 34"/>
                          <a:gd name="T11" fmla="*/ 6 h 11"/>
                          <a:gd name="T12" fmla="*/ 29 w 34"/>
                          <a:gd name="T13" fmla="*/ 11 h 11"/>
                          <a:gd name="T14" fmla="*/ 29 w 34"/>
                          <a:gd name="T15" fmla="*/ 11 h 11"/>
                          <a:gd name="T16" fmla="*/ 17 w 34"/>
                          <a:gd name="T17" fmla="*/ 11 h 11"/>
                          <a:gd name="T18" fmla="*/ 5 w 34"/>
                          <a:gd name="T19" fmla="*/ 11 h 11"/>
                          <a:gd name="T20" fmla="*/ 11 w 34"/>
                          <a:gd name="T21" fmla="*/ 11 h 11"/>
                          <a:gd name="T22" fmla="*/ 5 w 34"/>
                          <a:gd name="T23" fmla="*/ 6 h 11"/>
                          <a:gd name="T24" fmla="*/ 0 w 34"/>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11"/>
                          <a:gd name="T41" fmla="*/ 34 w 34"/>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11">
                            <a:moveTo>
                              <a:pt x="0" y="0"/>
                            </a:moveTo>
                            <a:lnTo>
                              <a:pt x="17" y="0"/>
                            </a:lnTo>
                            <a:lnTo>
                              <a:pt x="23" y="0"/>
                            </a:lnTo>
                            <a:lnTo>
                              <a:pt x="29" y="6"/>
                            </a:lnTo>
                            <a:lnTo>
                              <a:pt x="34" y="6"/>
                            </a:lnTo>
                            <a:lnTo>
                              <a:pt x="29" y="6"/>
                            </a:lnTo>
                            <a:lnTo>
                              <a:pt x="29" y="11"/>
                            </a:lnTo>
                            <a:lnTo>
                              <a:pt x="17" y="11"/>
                            </a:lnTo>
                            <a:lnTo>
                              <a:pt x="5" y="11"/>
                            </a:lnTo>
                            <a:lnTo>
                              <a:pt x="11" y="11"/>
                            </a:lnTo>
                            <a:lnTo>
                              <a:pt x="5" y="6"/>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51"/>
                      <p:cNvSpPr>
                        <a:spLocks/>
                      </p:cNvSpPr>
                      <p:nvPr/>
                    </p:nvSpPr>
                    <p:spPr bwMode="auto">
                      <a:xfrm>
                        <a:off x="2983" y="1364"/>
                        <a:ext cx="12" cy="10"/>
                      </a:xfrm>
                      <a:custGeom>
                        <a:avLst/>
                        <a:gdLst>
                          <a:gd name="T0" fmla="*/ 0 w 12"/>
                          <a:gd name="T1" fmla="*/ 0 h 10"/>
                          <a:gd name="T2" fmla="*/ 12 w 12"/>
                          <a:gd name="T3" fmla="*/ 0 h 10"/>
                          <a:gd name="T4" fmla="*/ 12 w 12"/>
                          <a:gd name="T5" fmla="*/ 10 h 10"/>
                          <a:gd name="T6" fmla="*/ 0 w 12"/>
                          <a:gd name="T7" fmla="*/ 0 h 10"/>
                          <a:gd name="T8" fmla="*/ 0 60000 65536"/>
                          <a:gd name="T9" fmla="*/ 0 60000 65536"/>
                          <a:gd name="T10" fmla="*/ 0 60000 65536"/>
                          <a:gd name="T11" fmla="*/ 0 60000 65536"/>
                          <a:gd name="T12" fmla="*/ 0 w 12"/>
                          <a:gd name="T13" fmla="*/ 0 h 10"/>
                          <a:gd name="T14" fmla="*/ 12 w 12"/>
                          <a:gd name="T15" fmla="*/ 10 h 10"/>
                        </a:gdLst>
                        <a:ahLst/>
                        <a:cxnLst>
                          <a:cxn ang="T8">
                            <a:pos x="T0" y="T1"/>
                          </a:cxn>
                          <a:cxn ang="T9">
                            <a:pos x="T2" y="T3"/>
                          </a:cxn>
                          <a:cxn ang="T10">
                            <a:pos x="T4" y="T5"/>
                          </a:cxn>
                          <a:cxn ang="T11">
                            <a:pos x="T6" y="T7"/>
                          </a:cxn>
                        </a:cxnLst>
                        <a:rect l="T12" t="T13" r="T14" b="T15"/>
                        <a:pathLst>
                          <a:path w="12" h="10">
                            <a:moveTo>
                              <a:pt x="0" y="0"/>
                            </a:moveTo>
                            <a:lnTo>
                              <a:pt x="12" y="0"/>
                            </a:lnTo>
                            <a:lnTo>
                              <a:pt x="12" y="10"/>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52"/>
                      <p:cNvSpPr>
                        <a:spLocks/>
                      </p:cNvSpPr>
                      <p:nvPr/>
                    </p:nvSpPr>
                    <p:spPr bwMode="auto">
                      <a:xfrm>
                        <a:off x="2914" y="1364"/>
                        <a:ext cx="52" cy="37"/>
                      </a:xfrm>
                      <a:custGeom>
                        <a:avLst/>
                        <a:gdLst>
                          <a:gd name="T0" fmla="*/ 0 w 52"/>
                          <a:gd name="T1" fmla="*/ 5 h 37"/>
                          <a:gd name="T2" fmla="*/ 5 w 52"/>
                          <a:gd name="T3" fmla="*/ 5 h 37"/>
                          <a:gd name="T4" fmla="*/ 23 w 52"/>
                          <a:gd name="T5" fmla="*/ 27 h 37"/>
                          <a:gd name="T6" fmla="*/ 52 w 52"/>
                          <a:gd name="T7" fmla="*/ 37 h 37"/>
                          <a:gd name="T8" fmla="*/ 17 w 52"/>
                          <a:gd name="T9" fmla="*/ 32 h 37"/>
                          <a:gd name="T10" fmla="*/ 5 w 52"/>
                          <a:gd name="T11" fmla="*/ 21 h 37"/>
                          <a:gd name="T12" fmla="*/ 0 w 52"/>
                          <a:gd name="T13" fmla="*/ 21 h 37"/>
                          <a:gd name="T14" fmla="*/ 0 w 52"/>
                          <a:gd name="T15" fmla="*/ 0 h 37"/>
                          <a:gd name="T16" fmla="*/ 0 w 52"/>
                          <a:gd name="T17" fmla="*/ 5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37"/>
                          <a:gd name="T29" fmla="*/ 52 w 52"/>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37">
                            <a:moveTo>
                              <a:pt x="0" y="5"/>
                            </a:moveTo>
                            <a:lnTo>
                              <a:pt x="5" y="5"/>
                            </a:lnTo>
                            <a:lnTo>
                              <a:pt x="23" y="27"/>
                            </a:lnTo>
                            <a:lnTo>
                              <a:pt x="52" y="37"/>
                            </a:lnTo>
                            <a:lnTo>
                              <a:pt x="17" y="32"/>
                            </a:lnTo>
                            <a:lnTo>
                              <a:pt x="5" y="21"/>
                            </a:lnTo>
                            <a:lnTo>
                              <a:pt x="0" y="21"/>
                            </a:lnTo>
                            <a:lnTo>
                              <a:pt x="0" y="0"/>
                            </a:lnTo>
                            <a:lnTo>
                              <a:pt x="0" y="5"/>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2" name="Freeform 53"/>
                  <p:cNvSpPr>
                    <a:spLocks/>
                  </p:cNvSpPr>
                  <p:nvPr/>
                </p:nvSpPr>
                <p:spPr bwMode="auto">
                  <a:xfrm>
                    <a:off x="2896" y="1278"/>
                    <a:ext cx="110" cy="96"/>
                  </a:xfrm>
                  <a:custGeom>
                    <a:avLst/>
                    <a:gdLst>
                      <a:gd name="T0" fmla="*/ 18 w 110"/>
                      <a:gd name="T1" fmla="*/ 96 h 96"/>
                      <a:gd name="T2" fmla="*/ 12 w 110"/>
                      <a:gd name="T3" fmla="*/ 86 h 96"/>
                      <a:gd name="T4" fmla="*/ 6 w 110"/>
                      <a:gd name="T5" fmla="*/ 70 h 96"/>
                      <a:gd name="T6" fmla="*/ 0 w 110"/>
                      <a:gd name="T7" fmla="*/ 53 h 96"/>
                      <a:gd name="T8" fmla="*/ 0 w 110"/>
                      <a:gd name="T9" fmla="*/ 32 h 96"/>
                      <a:gd name="T10" fmla="*/ 6 w 110"/>
                      <a:gd name="T11" fmla="*/ 16 h 96"/>
                      <a:gd name="T12" fmla="*/ 18 w 110"/>
                      <a:gd name="T13" fmla="*/ 10 h 96"/>
                      <a:gd name="T14" fmla="*/ 29 w 110"/>
                      <a:gd name="T15" fmla="*/ 5 h 96"/>
                      <a:gd name="T16" fmla="*/ 52 w 110"/>
                      <a:gd name="T17" fmla="*/ 0 h 96"/>
                      <a:gd name="T18" fmla="*/ 76 w 110"/>
                      <a:gd name="T19" fmla="*/ 5 h 96"/>
                      <a:gd name="T20" fmla="*/ 93 w 110"/>
                      <a:gd name="T21" fmla="*/ 10 h 96"/>
                      <a:gd name="T22" fmla="*/ 105 w 110"/>
                      <a:gd name="T23" fmla="*/ 10 h 96"/>
                      <a:gd name="T24" fmla="*/ 110 w 110"/>
                      <a:gd name="T25" fmla="*/ 10 h 96"/>
                      <a:gd name="T26" fmla="*/ 105 w 110"/>
                      <a:gd name="T27" fmla="*/ 16 h 96"/>
                      <a:gd name="T28" fmla="*/ 99 w 110"/>
                      <a:gd name="T29" fmla="*/ 27 h 96"/>
                      <a:gd name="T30" fmla="*/ 99 w 110"/>
                      <a:gd name="T31" fmla="*/ 32 h 96"/>
                      <a:gd name="T32" fmla="*/ 93 w 110"/>
                      <a:gd name="T33" fmla="*/ 27 h 96"/>
                      <a:gd name="T34" fmla="*/ 76 w 110"/>
                      <a:gd name="T35" fmla="*/ 21 h 96"/>
                      <a:gd name="T36" fmla="*/ 64 w 110"/>
                      <a:gd name="T37" fmla="*/ 21 h 96"/>
                      <a:gd name="T38" fmla="*/ 52 w 110"/>
                      <a:gd name="T39" fmla="*/ 21 h 96"/>
                      <a:gd name="T40" fmla="*/ 41 w 110"/>
                      <a:gd name="T41" fmla="*/ 21 h 96"/>
                      <a:gd name="T42" fmla="*/ 47 w 110"/>
                      <a:gd name="T43" fmla="*/ 27 h 96"/>
                      <a:gd name="T44" fmla="*/ 47 w 110"/>
                      <a:gd name="T45" fmla="*/ 32 h 96"/>
                      <a:gd name="T46" fmla="*/ 41 w 110"/>
                      <a:gd name="T47" fmla="*/ 37 h 96"/>
                      <a:gd name="T48" fmla="*/ 35 w 110"/>
                      <a:gd name="T49" fmla="*/ 48 h 96"/>
                      <a:gd name="T50" fmla="*/ 29 w 110"/>
                      <a:gd name="T51" fmla="*/ 59 h 96"/>
                      <a:gd name="T52" fmla="*/ 29 w 110"/>
                      <a:gd name="T53" fmla="*/ 70 h 96"/>
                      <a:gd name="T54" fmla="*/ 23 w 110"/>
                      <a:gd name="T55" fmla="*/ 64 h 96"/>
                      <a:gd name="T56" fmla="*/ 23 w 110"/>
                      <a:gd name="T57" fmla="*/ 59 h 96"/>
                      <a:gd name="T58" fmla="*/ 18 w 110"/>
                      <a:gd name="T59" fmla="*/ 53 h 96"/>
                      <a:gd name="T60" fmla="*/ 6 w 110"/>
                      <a:gd name="T61" fmla="*/ 59 h 96"/>
                      <a:gd name="T62" fmla="*/ 6 w 110"/>
                      <a:gd name="T63" fmla="*/ 59 h 96"/>
                      <a:gd name="T64" fmla="*/ 12 w 110"/>
                      <a:gd name="T65" fmla="*/ 80 h 96"/>
                      <a:gd name="T66" fmla="*/ 12 w 110"/>
                      <a:gd name="T67" fmla="*/ 86 h 96"/>
                      <a:gd name="T68" fmla="*/ 18 w 110"/>
                      <a:gd name="T69" fmla="*/ 96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0"/>
                      <a:gd name="T106" fmla="*/ 0 h 96"/>
                      <a:gd name="T107" fmla="*/ 110 w 110"/>
                      <a:gd name="T108" fmla="*/ 96 h 9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0" h="96">
                        <a:moveTo>
                          <a:pt x="18" y="96"/>
                        </a:moveTo>
                        <a:lnTo>
                          <a:pt x="12" y="86"/>
                        </a:lnTo>
                        <a:lnTo>
                          <a:pt x="6" y="70"/>
                        </a:lnTo>
                        <a:lnTo>
                          <a:pt x="0" y="53"/>
                        </a:lnTo>
                        <a:lnTo>
                          <a:pt x="0" y="32"/>
                        </a:lnTo>
                        <a:lnTo>
                          <a:pt x="6" y="16"/>
                        </a:lnTo>
                        <a:lnTo>
                          <a:pt x="18" y="10"/>
                        </a:lnTo>
                        <a:lnTo>
                          <a:pt x="29" y="5"/>
                        </a:lnTo>
                        <a:lnTo>
                          <a:pt x="52" y="0"/>
                        </a:lnTo>
                        <a:lnTo>
                          <a:pt x="76" y="5"/>
                        </a:lnTo>
                        <a:lnTo>
                          <a:pt x="93" y="10"/>
                        </a:lnTo>
                        <a:lnTo>
                          <a:pt x="105" y="10"/>
                        </a:lnTo>
                        <a:lnTo>
                          <a:pt x="110" y="10"/>
                        </a:lnTo>
                        <a:lnTo>
                          <a:pt x="105" y="16"/>
                        </a:lnTo>
                        <a:lnTo>
                          <a:pt x="99" y="27"/>
                        </a:lnTo>
                        <a:lnTo>
                          <a:pt x="99" y="32"/>
                        </a:lnTo>
                        <a:lnTo>
                          <a:pt x="93" y="27"/>
                        </a:lnTo>
                        <a:lnTo>
                          <a:pt x="76" y="21"/>
                        </a:lnTo>
                        <a:lnTo>
                          <a:pt x="64" y="21"/>
                        </a:lnTo>
                        <a:lnTo>
                          <a:pt x="52" y="21"/>
                        </a:lnTo>
                        <a:lnTo>
                          <a:pt x="41" y="21"/>
                        </a:lnTo>
                        <a:lnTo>
                          <a:pt x="47" y="27"/>
                        </a:lnTo>
                        <a:lnTo>
                          <a:pt x="47" y="32"/>
                        </a:lnTo>
                        <a:lnTo>
                          <a:pt x="41" y="37"/>
                        </a:lnTo>
                        <a:lnTo>
                          <a:pt x="35" y="48"/>
                        </a:lnTo>
                        <a:lnTo>
                          <a:pt x="29" y="59"/>
                        </a:lnTo>
                        <a:lnTo>
                          <a:pt x="29" y="70"/>
                        </a:lnTo>
                        <a:lnTo>
                          <a:pt x="23" y="64"/>
                        </a:lnTo>
                        <a:lnTo>
                          <a:pt x="23" y="59"/>
                        </a:lnTo>
                        <a:lnTo>
                          <a:pt x="18" y="53"/>
                        </a:lnTo>
                        <a:lnTo>
                          <a:pt x="6" y="59"/>
                        </a:lnTo>
                        <a:lnTo>
                          <a:pt x="12" y="80"/>
                        </a:lnTo>
                        <a:lnTo>
                          <a:pt x="12" y="86"/>
                        </a:lnTo>
                        <a:lnTo>
                          <a:pt x="18" y="9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0" name="Freeform 54"/>
                <p:cNvSpPr>
                  <a:spLocks/>
                </p:cNvSpPr>
                <p:nvPr/>
              </p:nvSpPr>
              <p:spPr bwMode="auto">
                <a:xfrm>
                  <a:off x="2989" y="1622"/>
                  <a:ext cx="93" cy="42"/>
                </a:xfrm>
                <a:custGeom>
                  <a:avLst/>
                  <a:gdLst>
                    <a:gd name="T0" fmla="*/ 93 w 93"/>
                    <a:gd name="T1" fmla="*/ 37 h 42"/>
                    <a:gd name="T2" fmla="*/ 69 w 93"/>
                    <a:gd name="T3" fmla="*/ 42 h 42"/>
                    <a:gd name="T4" fmla="*/ 40 w 93"/>
                    <a:gd name="T5" fmla="*/ 42 h 42"/>
                    <a:gd name="T6" fmla="*/ 17 w 93"/>
                    <a:gd name="T7" fmla="*/ 32 h 42"/>
                    <a:gd name="T8" fmla="*/ 0 w 93"/>
                    <a:gd name="T9" fmla="*/ 5 h 42"/>
                    <a:gd name="T10" fmla="*/ 40 w 93"/>
                    <a:gd name="T11" fmla="*/ 10 h 42"/>
                    <a:gd name="T12" fmla="*/ 40 w 93"/>
                    <a:gd name="T13" fmla="*/ 0 h 42"/>
                    <a:gd name="T14" fmla="*/ 58 w 93"/>
                    <a:gd name="T15" fmla="*/ 0 h 42"/>
                    <a:gd name="T16" fmla="*/ 81 w 93"/>
                    <a:gd name="T17" fmla="*/ 10 h 42"/>
                    <a:gd name="T18" fmla="*/ 87 w 93"/>
                    <a:gd name="T19" fmla="*/ 10 h 42"/>
                    <a:gd name="T20" fmla="*/ 93 w 93"/>
                    <a:gd name="T21" fmla="*/ 37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42"/>
                    <a:gd name="T35" fmla="*/ 93 w 93"/>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42">
                      <a:moveTo>
                        <a:pt x="93" y="37"/>
                      </a:moveTo>
                      <a:lnTo>
                        <a:pt x="69" y="42"/>
                      </a:lnTo>
                      <a:lnTo>
                        <a:pt x="40" y="42"/>
                      </a:lnTo>
                      <a:lnTo>
                        <a:pt x="17" y="32"/>
                      </a:lnTo>
                      <a:lnTo>
                        <a:pt x="0" y="5"/>
                      </a:lnTo>
                      <a:lnTo>
                        <a:pt x="40" y="10"/>
                      </a:lnTo>
                      <a:lnTo>
                        <a:pt x="40" y="0"/>
                      </a:lnTo>
                      <a:lnTo>
                        <a:pt x="58" y="0"/>
                      </a:lnTo>
                      <a:lnTo>
                        <a:pt x="81" y="10"/>
                      </a:lnTo>
                      <a:lnTo>
                        <a:pt x="87" y="10"/>
                      </a:lnTo>
                      <a:lnTo>
                        <a:pt x="93" y="3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pic>
          <p:nvPicPr>
            <p:cNvPr id="14" name="Picture 55"/>
            <p:cNvPicPr>
              <a:picLocks noChangeAspect="1" noChangeArrowheads="1"/>
            </p:cNvPicPr>
            <p:nvPr/>
          </p:nvPicPr>
          <p:blipFill>
            <a:blip r:embed="rId8">
              <a:extLst>
                <a:ext uri="{28A0092B-C50C-407E-A947-70E740481C1C}">
                  <a14:useLocalDpi xmlns:a14="http://schemas.microsoft.com/office/drawing/2010/main" val="0"/>
                </a:ext>
              </a:extLst>
            </a:blip>
            <a:srcRect l="3053" t="11359" r="2036" b="5432"/>
            <a:stretch>
              <a:fillRect/>
            </a:stretch>
          </p:blipFill>
          <p:spPr bwMode="auto">
            <a:xfrm>
              <a:off x="477838" y="3349625"/>
              <a:ext cx="12541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pic>
          <p:nvPicPr>
            <p:cNvPr id="15" name="Picture 56" descr="bnsf locomotive"/>
            <p:cNvPicPr>
              <a:picLocks noChangeAspect="1" noChangeArrowheads="1"/>
            </p:cNvPicPr>
            <p:nvPr/>
          </p:nvPicPr>
          <p:blipFill>
            <a:blip r:embed="rId9">
              <a:lum bright="22000" contrast="20000"/>
              <a:extLst>
                <a:ext uri="{28A0092B-C50C-407E-A947-70E740481C1C}">
                  <a14:useLocalDpi xmlns:a14="http://schemas.microsoft.com/office/drawing/2010/main" val="0"/>
                </a:ext>
              </a:extLst>
            </a:blip>
            <a:srcRect/>
            <a:stretch>
              <a:fillRect/>
            </a:stretch>
          </p:blipFill>
          <p:spPr bwMode="auto">
            <a:xfrm>
              <a:off x="609601" y="4181475"/>
              <a:ext cx="10287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7" descr="windmills"/>
            <p:cNvPicPr>
              <a:picLocks noChangeAspect="1" noChangeArrowheads="1"/>
            </p:cNvPicPr>
            <p:nvPr/>
          </p:nvPicPr>
          <p:blipFill>
            <a:blip r:embed="rId10">
              <a:extLst>
                <a:ext uri="{28A0092B-C50C-407E-A947-70E740481C1C}">
                  <a14:useLocalDpi xmlns:a14="http://schemas.microsoft.com/office/drawing/2010/main" val="0"/>
                </a:ext>
              </a:extLst>
            </a:blip>
            <a:srcRect l="27907" b="28030"/>
            <a:stretch>
              <a:fillRect/>
            </a:stretch>
          </p:blipFill>
          <p:spPr bwMode="auto">
            <a:xfrm>
              <a:off x="479426" y="5167313"/>
              <a:ext cx="13382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2"/>
          <p:cNvSpPr txBox="1">
            <a:spLocks noChangeArrowheads="1"/>
          </p:cNvSpPr>
          <p:nvPr/>
        </p:nvSpPr>
        <p:spPr>
          <a:xfrm>
            <a:off x="246888" y="304800"/>
            <a:ext cx="7772400" cy="609600"/>
          </a:xfrm>
          <a:prstGeom prst="rect">
            <a:avLst/>
          </a:prstGeom>
        </p:spPr>
        <p:txBody>
          <a:bodyPr/>
          <a:lst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imes New Roman" pitchFamily="18" charset="0"/>
              </a:defRPr>
            </a:lvl2pPr>
            <a:lvl3pPr algn="l" rtl="0" eaLnBrk="0" fontAlgn="base" hangingPunct="0">
              <a:spcBef>
                <a:spcPct val="0"/>
              </a:spcBef>
              <a:spcAft>
                <a:spcPct val="0"/>
              </a:spcAft>
              <a:defRPr sz="3600">
                <a:solidFill>
                  <a:schemeClr val="tx2"/>
                </a:solidFill>
                <a:latin typeface="Times New Roman" pitchFamily="18" charset="0"/>
              </a:defRPr>
            </a:lvl3pPr>
            <a:lvl4pPr algn="l" rtl="0" eaLnBrk="0" fontAlgn="base" hangingPunct="0">
              <a:spcBef>
                <a:spcPct val="0"/>
              </a:spcBef>
              <a:spcAft>
                <a:spcPct val="0"/>
              </a:spcAft>
              <a:defRPr sz="3600">
                <a:solidFill>
                  <a:schemeClr val="tx2"/>
                </a:solidFill>
                <a:latin typeface="Times New Roman" pitchFamily="18" charset="0"/>
              </a:defRPr>
            </a:lvl4pPr>
            <a:lvl5pPr algn="l" rtl="0" eaLnBrk="0" fontAlgn="base" hangingPunct="0">
              <a:spcBef>
                <a:spcPct val="0"/>
              </a:spcBef>
              <a:spcAft>
                <a:spcPct val="0"/>
              </a:spcAft>
              <a:defRPr sz="3600">
                <a:solidFill>
                  <a:schemeClr val="tx2"/>
                </a:solidFill>
                <a:latin typeface="Times New Roman" pitchFamily="18" charset="0"/>
              </a:defRPr>
            </a:lvl5pPr>
            <a:lvl6pPr marL="457200" algn="l" rtl="0" eaLnBrk="0" fontAlgn="base" hangingPunct="0">
              <a:spcBef>
                <a:spcPct val="0"/>
              </a:spcBef>
              <a:spcAft>
                <a:spcPct val="0"/>
              </a:spcAft>
              <a:defRPr sz="3600">
                <a:solidFill>
                  <a:schemeClr val="tx2"/>
                </a:solidFill>
                <a:latin typeface="Times New Roman" pitchFamily="18" charset="0"/>
              </a:defRPr>
            </a:lvl6pPr>
            <a:lvl7pPr marL="914400" algn="l" rtl="0" eaLnBrk="0" fontAlgn="base" hangingPunct="0">
              <a:spcBef>
                <a:spcPct val="0"/>
              </a:spcBef>
              <a:spcAft>
                <a:spcPct val="0"/>
              </a:spcAft>
              <a:defRPr sz="3600">
                <a:solidFill>
                  <a:schemeClr val="tx2"/>
                </a:solidFill>
                <a:latin typeface="Times New Roman" pitchFamily="18" charset="0"/>
              </a:defRPr>
            </a:lvl7pPr>
            <a:lvl8pPr marL="1371600" algn="l" rtl="0" eaLnBrk="0" fontAlgn="base" hangingPunct="0">
              <a:spcBef>
                <a:spcPct val="0"/>
              </a:spcBef>
              <a:spcAft>
                <a:spcPct val="0"/>
              </a:spcAft>
              <a:defRPr sz="3600">
                <a:solidFill>
                  <a:schemeClr val="tx2"/>
                </a:solidFill>
                <a:latin typeface="Times New Roman" pitchFamily="18" charset="0"/>
              </a:defRPr>
            </a:lvl8pPr>
            <a:lvl9pPr marL="1828800" algn="l" rtl="0" eaLnBrk="0" fontAlgn="base" hangingPunct="0">
              <a:spcBef>
                <a:spcPct val="0"/>
              </a:spcBef>
              <a:spcAft>
                <a:spcPct val="0"/>
              </a:spcAft>
              <a:defRPr sz="3600">
                <a:solidFill>
                  <a:schemeClr val="tx2"/>
                </a:solidFill>
                <a:latin typeface="Times New Roman" pitchFamily="18" charset="0"/>
              </a:defRPr>
            </a:lvl9pPr>
          </a:lstStyle>
          <a:p>
            <a:r>
              <a:rPr lang="en-US" i="0" kern="0" dirty="0"/>
              <a:t>Elements of a dynamic model</a:t>
            </a:r>
          </a:p>
        </p:txBody>
      </p:sp>
    </p:spTree>
    <p:extLst>
      <p:ext uri="{BB962C8B-B14F-4D97-AF65-F5344CB8AC3E}">
        <p14:creationId xmlns:p14="http://schemas.microsoft.com/office/powerpoint/2010/main" val="2488282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165" y="1233106"/>
            <a:ext cx="8648035" cy="5624894"/>
          </a:xfrm>
          <a:prstGeom prst="rect">
            <a:avLst/>
          </a:prstGeom>
        </p:spPr>
      </p:pic>
      <p:sp>
        <p:nvSpPr>
          <p:cNvPr id="12" name="TextBox 11"/>
          <p:cNvSpPr txBox="1"/>
          <p:nvPr/>
        </p:nvSpPr>
        <p:spPr>
          <a:xfrm>
            <a:off x="6781800" y="5638800"/>
            <a:ext cx="228600"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3" name="TextBox 12"/>
          <p:cNvSpPr txBox="1"/>
          <p:nvPr/>
        </p:nvSpPr>
        <p:spPr>
          <a:xfrm>
            <a:off x="4191000" y="5650468"/>
            <a:ext cx="228600"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4" name="TextBox 13"/>
          <p:cNvSpPr txBox="1"/>
          <p:nvPr/>
        </p:nvSpPr>
        <p:spPr>
          <a:xfrm>
            <a:off x="7542379" y="4953000"/>
            <a:ext cx="217714" cy="381000"/>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5" name="TextBox 14"/>
          <p:cNvSpPr txBox="1"/>
          <p:nvPr/>
        </p:nvSpPr>
        <p:spPr>
          <a:xfrm>
            <a:off x="7303604" y="1369153"/>
            <a:ext cx="228600"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6" name="TextBox 15"/>
          <p:cNvSpPr txBox="1"/>
          <p:nvPr/>
        </p:nvSpPr>
        <p:spPr>
          <a:xfrm>
            <a:off x="7645083" y="2133600"/>
            <a:ext cx="228600"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7" name="TextBox 16"/>
          <p:cNvSpPr txBox="1"/>
          <p:nvPr/>
        </p:nvSpPr>
        <p:spPr>
          <a:xfrm>
            <a:off x="7290587" y="3962400"/>
            <a:ext cx="217714" cy="381000"/>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28" name="Rectangle 27"/>
          <p:cNvSpPr/>
          <p:nvPr/>
        </p:nvSpPr>
        <p:spPr>
          <a:xfrm>
            <a:off x="3505199" y="6624591"/>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29" name="Rectangle 28"/>
          <p:cNvSpPr/>
          <p:nvPr/>
        </p:nvSpPr>
        <p:spPr>
          <a:xfrm>
            <a:off x="2590799" y="6586491"/>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30" name="Rectangle 29"/>
          <p:cNvSpPr/>
          <p:nvPr/>
        </p:nvSpPr>
        <p:spPr>
          <a:xfrm>
            <a:off x="5486399" y="3780120"/>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33" name="Rectangle 32"/>
          <p:cNvSpPr/>
          <p:nvPr/>
        </p:nvSpPr>
        <p:spPr>
          <a:xfrm>
            <a:off x="4876799" y="1290230"/>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34" name="Rectangle 33"/>
          <p:cNvSpPr/>
          <p:nvPr/>
        </p:nvSpPr>
        <p:spPr>
          <a:xfrm>
            <a:off x="8654142" y="2585630"/>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18" name="Rectangle 17"/>
          <p:cNvSpPr/>
          <p:nvPr/>
        </p:nvSpPr>
        <p:spPr>
          <a:xfrm>
            <a:off x="8654142" y="5252630"/>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19" name="Rectangle 18"/>
          <p:cNvSpPr/>
          <p:nvPr/>
        </p:nvSpPr>
        <p:spPr>
          <a:xfrm>
            <a:off x="8191499" y="6053452"/>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4" name="TextBox 3"/>
          <p:cNvSpPr txBox="1"/>
          <p:nvPr/>
        </p:nvSpPr>
        <p:spPr>
          <a:xfrm>
            <a:off x="1959289" y="5486400"/>
            <a:ext cx="569387" cy="369332"/>
          </a:xfrm>
          <a:prstGeom prst="rect">
            <a:avLst/>
          </a:prstGeom>
          <a:noFill/>
        </p:spPr>
        <p:txBody>
          <a:bodyPr wrap="none" rtlCol="0">
            <a:spAutoFit/>
          </a:bodyPr>
          <a:lstStyle/>
          <a:p>
            <a:r>
              <a:rPr lang="en-US" dirty="0"/>
              <a:t>0.26</a:t>
            </a:r>
          </a:p>
        </p:txBody>
      </p:sp>
      <p:sp>
        <p:nvSpPr>
          <p:cNvPr id="21" name="TextBox 20"/>
          <p:cNvSpPr txBox="1"/>
          <p:nvPr/>
        </p:nvSpPr>
        <p:spPr>
          <a:xfrm>
            <a:off x="2740006" y="5498068"/>
            <a:ext cx="569387" cy="369332"/>
          </a:xfrm>
          <a:prstGeom prst="rect">
            <a:avLst/>
          </a:prstGeom>
          <a:noFill/>
        </p:spPr>
        <p:txBody>
          <a:bodyPr wrap="none" rtlCol="0">
            <a:spAutoFit/>
          </a:bodyPr>
          <a:lstStyle/>
          <a:p>
            <a:r>
              <a:rPr lang="en-US" dirty="0"/>
              <a:t>0.38</a:t>
            </a:r>
          </a:p>
        </p:txBody>
      </p:sp>
      <p:sp>
        <p:nvSpPr>
          <p:cNvPr id="22" name="TextBox 21"/>
          <p:cNvSpPr txBox="1"/>
          <p:nvPr/>
        </p:nvSpPr>
        <p:spPr>
          <a:xfrm>
            <a:off x="3874230" y="5486400"/>
            <a:ext cx="569387" cy="369332"/>
          </a:xfrm>
          <a:prstGeom prst="rect">
            <a:avLst/>
          </a:prstGeom>
          <a:noFill/>
        </p:spPr>
        <p:txBody>
          <a:bodyPr wrap="none" rtlCol="0">
            <a:spAutoFit/>
          </a:bodyPr>
          <a:lstStyle/>
          <a:p>
            <a:r>
              <a:rPr lang="en-US" dirty="0"/>
              <a:t>0.78</a:t>
            </a:r>
          </a:p>
        </p:txBody>
      </p:sp>
      <p:sp>
        <p:nvSpPr>
          <p:cNvPr id="23" name="TextBox 22"/>
          <p:cNvSpPr txBox="1"/>
          <p:nvPr/>
        </p:nvSpPr>
        <p:spPr>
          <a:xfrm>
            <a:off x="5287124" y="5486400"/>
            <a:ext cx="463588" cy="369332"/>
          </a:xfrm>
          <a:prstGeom prst="rect">
            <a:avLst/>
          </a:prstGeom>
          <a:noFill/>
        </p:spPr>
        <p:txBody>
          <a:bodyPr wrap="none" rtlCol="0">
            <a:spAutoFit/>
          </a:bodyPr>
          <a:lstStyle/>
          <a:p>
            <a:r>
              <a:rPr lang="en-US" dirty="0"/>
              <a:t>0.6</a:t>
            </a:r>
          </a:p>
        </p:txBody>
      </p:sp>
      <p:sp>
        <p:nvSpPr>
          <p:cNvPr id="24" name="TextBox 23"/>
          <p:cNvSpPr txBox="1"/>
          <p:nvPr/>
        </p:nvSpPr>
        <p:spPr>
          <a:xfrm>
            <a:off x="6664306" y="5454134"/>
            <a:ext cx="463588" cy="369332"/>
          </a:xfrm>
          <a:prstGeom prst="rect">
            <a:avLst/>
          </a:prstGeom>
          <a:noFill/>
        </p:spPr>
        <p:txBody>
          <a:bodyPr wrap="none" rtlCol="0">
            <a:spAutoFit/>
          </a:bodyPr>
          <a:lstStyle/>
          <a:p>
            <a:r>
              <a:rPr lang="en-US" dirty="0"/>
              <a:t>0.6</a:t>
            </a:r>
          </a:p>
        </p:txBody>
      </p:sp>
      <p:sp>
        <p:nvSpPr>
          <p:cNvPr id="25" name="TextBox 24"/>
          <p:cNvSpPr txBox="1"/>
          <p:nvPr/>
        </p:nvSpPr>
        <p:spPr>
          <a:xfrm>
            <a:off x="990600" y="4583668"/>
            <a:ext cx="290464" cy="369332"/>
          </a:xfrm>
          <a:prstGeom prst="rect">
            <a:avLst/>
          </a:prstGeom>
          <a:noFill/>
        </p:spPr>
        <p:txBody>
          <a:bodyPr wrap="none" rtlCol="0">
            <a:spAutoFit/>
          </a:bodyPr>
          <a:lstStyle/>
          <a:p>
            <a:r>
              <a:rPr lang="en-US" dirty="0"/>
              <a:t>0</a:t>
            </a:r>
          </a:p>
        </p:txBody>
      </p:sp>
      <p:sp>
        <p:nvSpPr>
          <p:cNvPr id="26" name="TextBox 25"/>
          <p:cNvSpPr txBox="1"/>
          <p:nvPr/>
        </p:nvSpPr>
        <p:spPr>
          <a:xfrm>
            <a:off x="1503074" y="4146675"/>
            <a:ext cx="290464" cy="369332"/>
          </a:xfrm>
          <a:prstGeom prst="rect">
            <a:avLst/>
          </a:prstGeom>
          <a:noFill/>
        </p:spPr>
        <p:txBody>
          <a:bodyPr wrap="none" rtlCol="0">
            <a:spAutoFit/>
          </a:bodyPr>
          <a:lstStyle/>
          <a:p>
            <a:r>
              <a:rPr lang="en-US" dirty="0"/>
              <a:t>0</a:t>
            </a:r>
          </a:p>
        </p:txBody>
      </p:sp>
      <p:sp>
        <p:nvSpPr>
          <p:cNvPr id="27" name="TextBox 26"/>
          <p:cNvSpPr txBox="1"/>
          <p:nvPr/>
        </p:nvSpPr>
        <p:spPr>
          <a:xfrm>
            <a:off x="2057400" y="4559549"/>
            <a:ext cx="290464" cy="369332"/>
          </a:xfrm>
          <a:prstGeom prst="rect">
            <a:avLst/>
          </a:prstGeom>
          <a:noFill/>
        </p:spPr>
        <p:txBody>
          <a:bodyPr wrap="none" rtlCol="0">
            <a:spAutoFit/>
          </a:bodyPr>
          <a:lstStyle/>
          <a:p>
            <a:r>
              <a:rPr lang="en-US" dirty="0"/>
              <a:t>0</a:t>
            </a:r>
          </a:p>
        </p:txBody>
      </p:sp>
      <p:sp>
        <p:nvSpPr>
          <p:cNvPr id="31" name="TextBox 30"/>
          <p:cNvSpPr txBox="1"/>
          <p:nvPr/>
        </p:nvSpPr>
        <p:spPr>
          <a:xfrm>
            <a:off x="2466420" y="4190217"/>
            <a:ext cx="569387" cy="369332"/>
          </a:xfrm>
          <a:prstGeom prst="rect">
            <a:avLst/>
          </a:prstGeom>
          <a:noFill/>
        </p:spPr>
        <p:txBody>
          <a:bodyPr wrap="none" rtlCol="0">
            <a:spAutoFit/>
          </a:bodyPr>
          <a:lstStyle/>
          <a:p>
            <a:r>
              <a:rPr lang="en-US" dirty="0"/>
              <a:t>0.02</a:t>
            </a:r>
          </a:p>
        </p:txBody>
      </p:sp>
      <p:sp>
        <p:nvSpPr>
          <p:cNvPr id="32" name="TextBox 31"/>
          <p:cNvSpPr txBox="1"/>
          <p:nvPr/>
        </p:nvSpPr>
        <p:spPr>
          <a:xfrm>
            <a:off x="2839633" y="4622907"/>
            <a:ext cx="569387" cy="369332"/>
          </a:xfrm>
          <a:prstGeom prst="rect">
            <a:avLst/>
          </a:prstGeom>
          <a:noFill/>
        </p:spPr>
        <p:txBody>
          <a:bodyPr wrap="none" rtlCol="0">
            <a:spAutoFit/>
          </a:bodyPr>
          <a:lstStyle/>
          <a:p>
            <a:r>
              <a:rPr lang="en-US" dirty="0"/>
              <a:t>0.03</a:t>
            </a:r>
          </a:p>
        </p:txBody>
      </p:sp>
      <p:sp>
        <p:nvSpPr>
          <p:cNvPr id="35" name="TextBox 34"/>
          <p:cNvSpPr txBox="1"/>
          <p:nvPr/>
        </p:nvSpPr>
        <p:spPr>
          <a:xfrm>
            <a:off x="3429766" y="4156549"/>
            <a:ext cx="569387" cy="369332"/>
          </a:xfrm>
          <a:prstGeom prst="rect">
            <a:avLst/>
          </a:prstGeom>
          <a:noFill/>
        </p:spPr>
        <p:txBody>
          <a:bodyPr wrap="none" rtlCol="0">
            <a:spAutoFit/>
          </a:bodyPr>
          <a:lstStyle/>
          <a:p>
            <a:r>
              <a:rPr lang="en-US" dirty="0"/>
              <a:t>0.04</a:t>
            </a:r>
          </a:p>
        </p:txBody>
      </p:sp>
      <p:sp>
        <p:nvSpPr>
          <p:cNvPr id="36" name="TextBox 35"/>
          <p:cNvSpPr txBox="1"/>
          <p:nvPr/>
        </p:nvSpPr>
        <p:spPr>
          <a:xfrm>
            <a:off x="3695700" y="4591063"/>
            <a:ext cx="569387" cy="369332"/>
          </a:xfrm>
          <a:prstGeom prst="rect">
            <a:avLst/>
          </a:prstGeom>
          <a:noFill/>
        </p:spPr>
        <p:txBody>
          <a:bodyPr wrap="none" rtlCol="0">
            <a:spAutoFit/>
          </a:bodyPr>
          <a:lstStyle/>
          <a:p>
            <a:r>
              <a:rPr lang="en-US" dirty="0"/>
              <a:t>0.04</a:t>
            </a:r>
          </a:p>
        </p:txBody>
      </p:sp>
      <p:sp>
        <p:nvSpPr>
          <p:cNvPr id="37" name="TextBox 36"/>
          <p:cNvSpPr txBox="1"/>
          <p:nvPr/>
        </p:nvSpPr>
        <p:spPr>
          <a:xfrm>
            <a:off x="4161318" y="3900789"/>
            <a:ext cx="569387" cy="369332"/>
          </a:xfrm>
          <a:prstGeom prst="rect">
            <a:avLst/>
          </a:prstGeom>
          <a:noFill/>
        </p:spPr>
        <p:txBody>
          <a:bodyPr wrap="none" rtlCol="0">
            <a:spAutoFit/>
          </a:bodyPr>
          <a:lstStyle/>
          <a:p>
            <a:r>
              <a:rPr lang="en-US" dirty="0"/>
              <a:t>0.05</a:t>
            </a:r>
          </a:p>
        </p:txBody>
      </p:sp>
      <p:sp>
        <p:nvSpPr>
          <p:cNvPr id="38" name="TextBox 37"/>
          <p:cNvSpPr txBox="1"/>
          <p:nvPr/>
        </p:nvSpPr>
        <p:spPr>
          <a:xfrm>
            <a:off x="4645006" y="3335846"/>
            <a:ext cx="675185" cy="369332"/>
          </a:xfrm>
          <a:prstGeom prst="rect">
            <a:avLst/>
          </a:prstGeom>
          <a:noFill/>
        </p:spPr>
        <p:txBody>
          <a:bodyPr wrap="none" rtlCol="0">
            <a:spAutoFit/>
          </a:bodyPr>
          <a:lstStyle/>
          <a:p>
            <a:r>
              <a:rPr lang="en-US" dirty="0"/>
              <a:t>0.064</a:t>
            </a:r>
          </a:p>
        </p:txBody>
      </p:sp>
      <p:sp>
        <p:nvSpPr>
          <p:cNvPr id="39" name="TextBox 38"/>
          <p:cNvSpPr txBox="1"/>
          <p:nvPr/>
        </p:nvSpPr>
        <p:spPr>
          <a:xfrm>
            <a:off x="5518918" y="2667000"/>
            <a:ext cx="675185" cy="369332"/>
          </a:xfrm>
          <a:prstGeom prst="rect">
            <a:avLst/>
          </a:prstGeom>
          <a:noFill/>
        </p:spPr>
        <p:txBody>
          <a:bodyPr wrap="none" rtlCol="0">
            <a:spAutoFit/>
          </a:bodyPr>
          <a:lstStyle/>
          <a:p>
            <a:r>
              <a:rPr lang="en-US" dirty="0"/>
              <a:t>0.064</a:t>
            </a:r>
          </a:p>
        </p:txBody>
      </p:sp>
      <p:sp>
        <p:nvSpPr>
          <p:cNvPr id="40" name="TextBox 39"/>
          <p:cNvSpPr txBox="1"/>
          <p:nvPr/>
        </p:nvSpPr>
        <p:spPr>
          <a:xfrm>
            <a:off x="4823536" y="2669560"/>
            <a:ext cx="675185" cy="369332"/>
          </a:xfrm>
          <a:prstGeom prst="rect">
            <a:avLst/>
          </a:prstGeom>
          <a:noFill/>
        </p:spPr>
        <p:txBody>
          <a:bodyPr wrap="none" rtlCol="0">
            <a:spAutoFit/>
          </a:bodyPr>
          <a:lstStyle/>
          <a:p>
            <a:r>
              <a:rPr lang="en-US" dirty="0"/>
              <a:t>0.064</a:t>
            </a:r>
          </a:p>
        </p:txBody>
      </p:sp>
      <p:sp>
        <p:nvSpPr>
          <p:cNvPr id="41" name="TextBox 40"/>
          <p:cNvSpPr txBox="1"/>
          <p:nvPr/>
        </p:nvSpPr>
        <p:spPr>
          <a:xfrm>
            <a:off x="6430054" y="2667000"/>
            <a:ext cx="675185" cy="369332"/>
          </a:xfrm>
          <a:prstGeom prst="rect">
            <a:avLst/>
          </a:prstGeom>
          <a:noFill/>
        </p:spPr>
        <p:txBody>
          <a:bodyPr wrap="none" rtlCol="0">
            <a:spAutoFit/>
          </a:bodyPr>
          <a:lstStyle/>
          <a:p>
            <a:r>
              <a:rPr lang="en-US" dirty="0"/>
              <a:t>0.064</a:t>
            </a:r>
          </a:p>
        </p:txBody>
      </p:sp>
      <p:sp>
        <p:nvSpPr>
          <p:cNvPr id="42" name="TextBox 41"/>
          <p:cNvSpPr txBox="1"/>
          <p:nvPr/>
        </p:nvSpPr>
        <p:spPr>
          <a:xfrm>
            <a:off x="5305119" y="4199177"/>
            <a:ext cx="675185" cy="369332"/>
          </a:xfrm>
          <a:prstGeom prst="rect">
            <a:avLst/>
          </a:prstGeom>
          <a:noFill/>
        </p:spPr>
        <p:txBody>
          <a:bodyPr wrap="none" rtlCol="0">
            <a:spAutoFit/>
          </a:bodyPr>
          <a:lstStyle/>
          <a:p>
            <a:r>
              <a:rPr lang="en-US" dirty="0"/>
              <a:t>0.502</a:t>
            </a:r>
          </a:p>
        </p:txBody>
      </p:sp>
      <p:sp>
        <p:nvSpPr>
          <p:cNvPr id="43" name="TextBox 42"/>
          <p:cNvSpPr txBox="1"/>
          <p:nvPr/>
        </p:nvSpPr>
        <p:spPr>
          <a:xfrm>
            <a:off x="6241917" y="4234934"/>
            <a:ext cx="675185" cy="369332"/>
          </a:xfrm>
          <a:prstGeom prst="rect">
            <a:avLst/>
          </a:prstGeom>
          <a:noFill/>
        </p:spPr>
        <p:txBody>
          <a:bodyPr wrap="none" rtlCol="0">
            <a:spAutoFit/>
          </a:bodyPr>
          <a:lstStyle/>
          <a:p>
            <a:r>
              <a:rPr lang="en-US" dirty="0"/>
              <a:t>0.502</a:t>
            </a:r>
          </a:p>
        </p:txBody>
      </p:sp>
      <p:sp>
        <p:nvSpPr>
          <p:cNvPr id="44" name="TextBox 43"/>
          <p:cNvSpPr txBox="1"/>
          <p:nvPr/>
        </p:nvSpPr>
        <p:spPr>
          <a:xfrm>
            <a:off x="5803862" y="4622907"/>
            <a:ext cx="675185" cy="369332"/>
          </a:xfrm>
          <a:prstGeom prst="rect">
            <a:avLst/>
          </a:prstGeom>
          <a:noFill/>
        </p:spPr>
        <p:txBody>
          <a:bodyPr wrap="none" rtlCol="0">
            <a:spAutoFit/>
          </a:bodyPr>
          <a:lstStyle/>
          <a:p>
            <a:r>
              <a:rPr lang="en-US" dirty="0"/>
              <a:t>0.502</a:t>
            </a:r>
          </a:p>
        </p:txBody>
      </p:sp>
      <p:sp>
        <p:nvSpPr>
          <p:cNvPr id="45" name="TextBox 44"/>
          <p:cNvSpPr txBox="1"/>
          <p:nvPr/>
        </p:nvSpPr>
        <p:spPr>
          <a:xfrm>
            <a:off x="6553200" y="4622907"/>
            <a:ext cx="675185" cy="369332"/>
          </a:xfrm>
          <a:prstGeom prst="rect">
            <a:avLst/>
          </a:prstGeom>
          <a:noFill/>
        </p:spPr>
        <p:txBody>
          <a:bodyPr wrap="none" rtlCol="0">
            <a:spAutoFit/>
          </a:bodyPr>
          <a:lstStyle/>
          <a:p>
            <a:r>
              <a:rPr lang="en-US" dirty="0"/>
              <a:t>0.502</a:t>
            </a:r>
          </a:p>
        </p:txBody>
      </p:sp>
      <p:sp>
        <p:nvSpPr>
          <p:cNvPr id="46" name="TextBox 45"/>
          <p:cNvSpPr txBox="1"/>
          <p:nvPr/>
        </p:nvSpPr>
        <p:spPr>
          <a:xfrm>
            <a:off x="7502386" y="4604266"/>
            <a:ext cx="675185" cy="369332"/>
          </a:xfrm>
          <a:prstGeom prst="rect">
            <a:avLst/>
          </a:prstGeom>
          <a:noFill/>
        </p:spPr>
        <p:txBody>
          <a:bodyPr wrap="none" rtlCol="0">
            <a:spAutoFit/>
          </a:bodyPr>
          <a:lstStyle/>
          <a:p>
            <a:r>
              <a:rPr lang="en-US" dirty="0"/>
              <a:t>0.502</a:t>
            </a:r>
          </a:p>
        </p:txBody>
      </p:sp>
      <p:sp>
        <p:nvSpPr>
          <p:cNvPr id="47" name="TextBox 46"/>
          <p:cNvSpPr txBox="1"/>
          <p:nvPr/>
        </p:nvSpPr>
        <p:spPr>
          <a:xfrm>
            <a:off x="7282875" y="3676463"/>
            <a:ext cx="675185" cy="369332"/>
          </a:xfrm>
          <a:prstGeom prst="rect">
            <a:avLst/>
          </a:prstGeom>
          <a:noFill/>
        </p:spPr>
        <p:txBody>
          <a:bodyPr wrap="none" rtlCol="0">
            <a:spAutoFit/>
          </a:bodyPr>
          <a:lstStyle/>
          <a:p>
            <a:r>
              <a:rPr lang="en-US" dirty="0"/>
              <a:t>0.603</a:t>
            </a:r>
          </a:p>
        </p:txBody>
      </p:sp>
      <p:sp>
        <p:nvSpPr>
          <p:cNvPr id="48" name="TextBox 47"/>
          <p:cNvSpPr txBox="1"/>
          <p:nvPr/>
        </p:nvSpPr>
        <p:spPr>
          <a:xfrm>
            <a:off x="7873683" y="3691584"/>
            <a:ext cx="675185" cy="369332"/>
          </a:xfrm>
          <a:prstGeom prst="rect">
            <a:avLst/>
          </a:prstGeom>
          <a:noFill/>
        </p:spPr>
        <p:txBody>
          <a:bodyPr wrap="none" rtlCol="0">
            <a:spAutoFit/>
          </a:bodyPr>
          <a:lstStyle/>
          <a:p>
            <a:r>
              <a:rPr lang="en-US" dirty="0"/>
              <a:t>0.603</a:t>
            </a:r>
          </a:p>
        </p:txBody>
      </p:sp>
      <p:sp>
        <p:nvSpPr>
          <p:cNvPr id="49" name="TextBox 48"/>
          <p:cNvSpPr txBox="1"/>
          <p:nvPr/>
        </p:nvSpPr>
        <p:spPr>
          <a:xfrm>
            <a:off x="7669791" y="5049014"/>
            <a:ext cx="569387" cy="369332"/>
          </a:xfrm>
          <a:prstGeom prst="rect">
            <a:avLst/>
          </a:prstGeom>
          <a:noFill/>
        </p:spPr>
        <p:txBody>
          <a:bodyPr wrap="none" rtlCol="0">
            <a:spAutoFit/>
          </a:bodyPr>
          <a:lstStyle/>
          <a:p>
            <a:r>
              <a:rPr lang="en-US" dirty="0"/>
              <a:t>0.67</a:t>
            </a:r>
          </a:p>
        </p:txBody>
      </p:sp>
      <p:sp>
        <p:nvSpPr>
          <p:cNvPr id="50" name="TextBox 49"/>
          <p:cNvSpPr txBox="1"/>
          <p:nvPr/>
        </p:nvSpPr>
        <p:spPr>
          <a:xfrm>
            <a:off x="6473711" y="5060718"/>
            <a:ext cx="569387" cy="369332"/>
          </a:xfrm>
          <a:prstGeom prst="rect">
            <a:avLst/>
          </a:prstGeom>
          <a:noFill/>
        </p:spPr>
        <p:txBody>
          <a:bodyPr wrap="none" rtlCol="0">
            <a:spAutoFit/>
          </a:bodyPr>
          <a:lstStyle/>
          <a:p>
            <a:r>
              <a:rPr lang="en-US" dirty="0"/>
              <a:t>0.67</a:t>
            </a:r>
          </a:p>
        </p:txBody>
      </p:sp>
      <p:sp>
        <p:nvSpPr>
          <p:cNvPr id="51" name="TextBox 50"/>
          <p:cNvSpPr txBox="1"/>
          <p:nvPr/>
        </p:nvSpPr>
        <p:spPr>
          <a:xfrm>
            <a:off x="5604453" y="5069782"/>
            <a:ext cx="569387" cy="369332"/>
          </a:xfrm>
          <a:prstGeom prst="rect">
            <a:avLst/>
          </a:prstGeom>
          <a:noFill/>
        </p:spPr>
        <p:txBody>
          <a:bodyPr wrap="none" rtlCol="0">
            <a:spAutoFit/>
          </a:bodyPr>
          <a:lstStyle/>
          <a:p>
            <a:r>
              <a:rPr lang="en-US" dirty="0"/>
              <a:t>0.05</a:t>
            </a:r>
          </a:p>
        </p:txBody>
      </p:sp>
      <p:sp>
        <p:nvSpPr>
          <p:cNvPr id="52" name="TextBox 51"/>
          <p:cNvSpPr txBox="1"/>
          <p:nvPr/>
        </p:nvSpPr>
        <p:spPr>
          <a:xfrm>
            <a:off x="4679342" y="4663353"/>
            <a:ext cx="569387" cy="369332"/>
          </a:xfrm>
          <a:prstGeom prst="rect">
            <a:avLst/>
          </a:prstGeom>
          <a:noFill/>
        </p:spPr>
        <p:txBody>
          <a:bodyPr wrap="none" rtlCol="0">
            <a:spAutoFit/>
          </a:bodyPr>
          <a:lstStyle/>
          <a:p>
            <a:r>
              <a:rPr lang="en-US" dirty="0"/>
              <a:t>0.05</a:t>
            </a:r>
          </a:p>
        </p:txBody>
      </p:sp>
      <p:sp>
        <p:nvSpPr>
          <p:cNvPr id="53" name="TextBox 52"/>
          <p:cNvSpPr txBox="1"/>
          <p:nvPr/>
        </p:nvSpPr>
        <p:spPr>
          <a:xfrm>
            <a:off x="6890082" y="1233106"/>
            <a:ext cx="675185" cy="369332"/>
          </a:xfrm>
          <a:prstGeom prst="rect">
            <a:avLst/>
          </a:prstGeom>
          <a:noFill/>
        </p:spPr>
        <p:txBody>
          <a:bodyPr wrap="none" rtlCol="0">
            <a:spAutoFit/>
          </a:bodyPr>
          <a:lstStyle/>
          <a:p>
            <a:r>
              <a:rPr lang="en-US" dirty="0"/>
              <a:t>0.503</a:t>
            </a:r>
          </a:p>
        </p:txBody>
      </p:sp>
      <p:sp>
        <p:nvSpPr>
          <p:cNvPr id="54" name="TextBox 53"/>
          <p:cNvSpPr txBox="1"/>
          <p:nvPr/>
        </p:nvSpPr>
        <p:spPr>
          <a:xfrm>
            <a:off x="7693838" y="1027318"/>
            <a:ext cx="463588" cy="369332"/>
          </a:xfrm>
          <a:prstGeom prst="rect">
            <a:avLst/>
          </a:prstGeom>
          <a:noFill/>
        </p:spPr>
        <p:txBody>
          <a:bodyPr wrap="none" rtlCol="0">
            <a:spAutoFit/>
          </a:bodyPr>
          <a:lstStyle/>
          <a:p>
            <a:r>
              <a:rPr lang="en-US" dirty="0"/>
              <a:t>0.5</a:t>
            </a:r>
          </a:p>
        </p:txBody>
      </p:sp>
      <p:sp>
        <p:nvSpPr>
          <p:cNvPr id="55" name="TextBox 54"/>
          <p:cNvSpPr txBox="1"/>
          <p:nvPr/>
        </p:nvSpPr>
        <p:spPr>
          <a:xfrm>
            <a:off x="7572905" y="2362200"/>
            <a:ext cx="569387" cy="369332"/>
          </a:xfrm>
          <a:prstGeom prst="rect">
            <a:avLst/>
          </a:prstGeom>
          <a:noFill/>
        </p:spPr>
        <p:txBody>
          <a:bodyPr wrap="none" rtlCol="0">
            <a:spAutoFit/>
          </a:bodyPr>
          <a:lstStyle/>
          <a:p>
            <a:r>
              <a:rPr lang="en-US" dirty="0"/>
              <a:t>0.76</a:t>
            </a:r>
          </a:p>
        </p:txBody>
      </p:sp>
      <p:sp>
        <p:nvSpPr>
          <p:cNvPr id="56" name="TextBox 55"/>
          <p:cNvSpPr txBox="1"/>
          <p:nvPr/>
        </p:nvSpPr>
        <p:spPr>
          <a:xfrm>
            <a:off x="7587637" y="1745384"/>
            <a:ext cx="675185" cy="369332"/>
          </a:xfrm>
          <a:prstGeom prst="rect">
            <a:avLst/>
          </a:prstGeom>
          <a:noFill/>
        </p:spPr>
        <p:txBody>
          <a:bodyPr wrap="none" rtlCol="0">
            <a:spAutoFit/>
          </a:bodyPr>
          <a:lstStyle/>
          <a:p>
            <a:r>
              <a:rPr lang="en-US" dirty="0"/>
              <a:t>0.503</a:t>
            </a:r>
          </a:p>
        </p:txBody>
      </p:sp>
      <p:sp>
        <p:nvSpPr>
          <p:cNvPr id="57" name="TextBox 56"/>
          <p:cNvSpPr txBox="1"/>
          <p:nvPr/>
        </p:nvSpPr>
        <p:spPr>
          <a:xfrm>
            <a:off x="6628802" y="1764268"/>
            <a:ext cx="675185" cy="369332"/>
          </a:xfrm>
          <a:prstGeom prst="rect">
            <a:avLst/>
          </a:prstGeom>
          <a:noFill/>
        </p:spPr>
        <p:txBody>
          <a:bodyPr wrap="none" rtlCol="0">
            <a:spAutoFit/>
          </a:bodyPr>
          <a:lstStyle/>
          <a:p>
            <a:r>
              <a:rPr lang="en-US" dirty="0"/>
              <a:t>0.503</a:t>
            </a:r>
          </a:p>
        </p:txBody>
      </p:sp>
      <p:sp>
        <p:nvSpPr>
          <p:cNvPr id="58" name="TextBox 57"/>
          <p:cNvSpPr txBox="1"/>
          <p:nvPr/>
        </p:nvSpPr>
        <p:spPr>
          <a:xfrm>
            <a:off x="6473462" y="2259569"/>
            <a:ext cx="569387" cy="369332"/>
          </a:xfrm>
          <a:prstGeom prst="rect">
            <a:avLst/>
          </a:prstGeom>
          <a:noFill/>
        </p:spPr>
        <p:txBody>
          <a:bodyPr wrap="none" rtlCol="0">
            <a:spAutoFit/>
          </a:bodyPr>
          <a:lstStyle/>
          <a:p>
            <a:r>
              <a:rPr lang="en-US" dirty="0"/>
              <a:t>0.54</a:t>
            </a:r>
          </a:p>
        </p:txBody>
      </p:sp>
      <p:sp>
        <p:nvSpPr>
          <p:cNvPr id="59" name="TextBox 58"/>
          <p:cNvSpPr txBox="1"/>
          <p:nvPr/>
        </p:nvSpPr>
        <p:spPr>
          <a:xfrm>
            <a:off x="5572068" y="2267555"/>
            <a:ext cx="569387" cy="369332"/>
          </a:xfrm>
          <a:prstGeom prst="rect">
            <a:avLst/>
          </a:prstGeom>
          <a:noFill/>
        </p:spPr>
        <p:txBody>
          <a:bodyPr wrap="none" rtlCol="0">
            <a:spAutoFit/>
          </a:bodyPr>
          <a:lstStyle/>
          <a:p>
            <a:r>
              <a:rPr lang="en-US" dirty="0"/>
              <a:t>0.54</a:t>
            </a:r>
          </a:p>
        </p:txBody>
      </p:sp>
      <p:sp>
        <p:nvSpPr>
          <p:cNvPr id="60" name="TextBox 59"/>
          <p:cNvSpPr txBox="1"/>
          <p:nvPr/>
        </p:nvSpPr>
        <p:spPr>
          <a:xfrm>
            <a:off x="5750712" y="1760812"/>
            <a:ext cx="675185" cy="369332"/>
          </a:xfrm>
          <a:prstGeom prst="rect">
            <a:avLst/>
          </a:prstGeom>
          <a:noFill/>
        </p:spPr>
        <p:txBody>
          <a:bodyPr wrap="none" rtlCol="0">
            <a:spAutoFit/>
          </a:bodyPr>
          <a:lstStyle/>
          <a:p>
            <a:r>
              <a:rPr lang="en-US" dirty="0"/>
              <a:t>0.503</a:t>
            </a:r>
          </a:p>
        </p:txBody>
      </p:sp>
      <p:sp>
        <p:nvSpPr>
          <p:cNvPr id="61" name="TextBox 60"/>
          <p:cNvSpPr txBox="1"/>
          <p:nvPr/>
        </p:nvSpPr>
        <p:spPr>
          <a:xfrm>
            <a:off x="6096806" y="1396650"/>
            <a:ext cx="675185" cy="369332"/>
          </a:xfrm>
          <a:prstGeom prst="rect">
            <a:avLst/>
          </a:prstGeom>
          <a:noFill/>
        </p:spPr>
        <p:txBody>
          <a:bodyPr wrap="none" rtlCol="0">
            <a:spAutoFit/>
          </a:bodyPr>
          <a:lstStyle/>
          <a:p>
            <a:r>
              <a:rPr lang="en-US" dirty="0"/>
              <a:t>0.503</a:t>
            </a:r>
          </a:p>
        </p:txBody>
      </p:sp>
      <p:sp>
        <p:nvSpPr>
          <p:cNvPr id="62" name="TextBox 61"/>
          <p:cNvSpPr txBox="1"/>
          <p:nvPr/>
        </p:nvSpPr>
        <p:spPr>
          <a:xfrm>
            <a:off x="5121802" y="1518597"/>
            <a:ext cx="675185" cy="369332"/>
          </a:xfrm>
          <a:prstGeom prst="rect">
            <a:avLst/>
          </a:prstGeom>
          <a:noFill/>
        </p:spPr>
        <p:txBody>
          <a:bodyPr wrap="none" rtlCol="0">
            <a:spAutoFit/>
          </a:bodyPr>
          <a:lstStyle/>
          <a:p>
            <a:r>
              <a:rPr lang="en-US" dirty="0"/>
              <a:t>0.503</a:t>
            </a:r>
          </a:p>
        </p:txBody>
      </p:sp>
      <p:pic>
        <p:nvPicPr>
          <p:cNvPr id="63" name="Picture 62"/>
          <p:cNvPicPr>
            <a:picLocks noChangeAspect="1"/>
          </p:cNvPicPr>
          <p:nvPr/>
        </p:nvPicPr>
        <p:blipFill>
          <a:blip r:embed="rId3"/>
          <a:stretch>
            <a:fillRect/>
          </a:stretch>
        </p:blipFill>
        <p:spPr>
          <a:xfrm flipH="1">
            <a:off x="2248018" y="5327526"/>
            <a:ext cx="723782" cy="322942"/>
          </a:xfrm>
          <a:prstGeom prst="rect">
            <a:avLst/>
          </a:prstGeom>
        </p:spPr>
      </p:pic>
      <p:cxnSp>
        <p:nvCxnSpPr>
          <p:cNvPr id="64" name="Straight Arrow Connector 63"/>
          <p:cNvCxnSpPr/>
          <p:nvPr/>
        </p:nvCxnSpPr>
        <p:spPr bwMode="auto">
          <a:xfrm>
            <a:off x="2971800" y="5638800"/>
            <a:ext cx="1447800" cy="0"/>
          </a:xfrm>
          <a:prstGeom prst="straightConnector1">
            <a:avLst/>
          </a:prstGeom>
          <a:noFill/>
          <a:ln w="76200" cap="flat" cmpd="sng" algn="ctr">
            <a:solidFill>
              <a:schemeClr val="tx1"/>
            </a:solidFill>
            <a:prstDash val="solid"/>
            <a:round/>
            <a:headEnd type="none" w="med" len="med"/>
            <a:tailEnd type="arrow" w="med" len="med"/>
          </a:ln>
          <a:effectLst/>
        </p:spPr>
      </p:cxnSp>
      <p:cxnSp>
        <p:nvCxnSpPr>
          <p:cNvPr id="65" name="Straight Arrow Connector 64"/>
          <p:cNvCxnSpPr/>
          <p:nvPr/>
        </p:nvCxnSpPr>
        <p:spPr bwMode="auto">
          <a:xfrm flipV="1">
            <a:off x="2740687" y="4692580"/>
            <a:ext cx="364254" cy="581272"/>
          </a:xfrm>
          <a:prstGeom prst="straightConnector1">
            <a:avLst/>
          </a:prstGeom>
          <a:noFill/>
          <a:ln w="76200" cap="flat" cmpd="sng" algn="ctr">
            <a:solidFill>
              <a:schemeClr val="tx1"/>
            </a:solidFill>
            <a:prstDash val="solid"/>
            <a:round/>
            <a:headEnd type="none" w="med" len="med"/>
            <a:tailEnd type="arrow" w="med" len="med"/>
          </a:ln>
          <a:effectLst/>
        </p:spPr>
      </p:cxnSp>
      <p:cxnSp>
        <p:nvCxnSpPr>
          <p:cNvPr id="66" name="Elbow Connector 65"/>
          <p:cNvCxnSpPr/>
          <p:nvPr/>
        </p:nvCxnSpPr>
        <p:spPr bwMode="auto">
          <a:xfrm>
            <a:off x="2971800" y="5638800"/>
            <a:ext cx="914400" cy="741903"/>
          </a:xfrm>
          <a:prstGeom prst="bentConnector3">
            <a:avLst/>
          </a:prstGeom>
          <a:noFill/>
          <a:ln w="76200" cap="flat" cmpd="sng" algn="ctr">
            <a:solidFill>
              <a:schemeClr val="tx1"/>
            </a:solidFill>
            <a:prstDash val="solid"/>
            <a:round/>
            <a:headEnd type="none" w="med" len="med"/>
            <a:tailEnd type="triangle"/>
          </a:ln>
          <a:effectLst/>
        </p:spPr>
      </p:cxnSp>
      <p:sp>
        <p:nvSpPr>
          <p:cNvPr id="6" name="Title 5"/>
          <p:cNvSpPr>
            <a:spLocks noGrp="1"/>
          </p:cNvSpPr>
          <p:nvPr>
            <p:ph type="title"/>
          </p:nvPr>
        </p:nvSpPr>
        <p:spPr/>
        <p:txBody>
          <a:bodyPr/>
          <a:lstStyle/>
          <a:p>
            <a:r>
              <a:rPr lang="en-US" dirty="0"/>
              <a:t>Emergency storm response</a:t>
            </a:r>
          </a:p>
        </p:txBody>
      </p:sp>
      <p:sp>
        <p:nvSpPr>
          <p:cNvPr id="2" name="Rectangle 1"/>
          <p:cNvSpPr/>
          <p:nvPr/>
        </p:nvSpPr>
        <p:spPr>
          <a:xfrm>
            <a:off x="685800" y="1887929"/>
            <a:ext cx="1562218" cy="1892191"/>
          </a:xfrm>
          <a:prstGeom prst="rect">
            <a:avLst/>
          </a:prstGeom>
          <a:solidFill>
            <a:schemeClr val="bg1"/>
          </a:solidFill>
          <a:ln w="28575">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nvGrpSpPr>
          <p:cNvPr id="9" name="Group 8"/>
          <p:cNvGrpSpPr/>
          <p:nvPr/>
        </p:nvGrpSpPr>
        <p:grpSpPr>
          <a:xfrm>
            <a:off x="191165" y="3401718"/>
            <a:ext cx="3056414" cy="2465682"/>
            <a:chOff x="191165" y="3401718"/>
            <a:chExt cx="3056414" cy="2465682"/>
          </a:xfrm>
        </p:grpSpPr>
        <p:sp>
          <p:nvSpPr>
            <p:cNvPr id="3" name="Oval 2"/>
            <p:cNvSpPr/>
            <p:nvPr/>
          </p:nvSpPr>
          <p:spPr>
            <a:xfrm>
              <a:off x="1959289" y="5069782"/>
              <a:ext cx="1235015" cy="797618"/>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5" name="TextBox 4"/>
                <p:cNvSpPr txBox="1"/>
                <p:nvPr/>
              </p:nvSpPr>
              <p:spPr>
                <a:xfrm>
                  <a:off x="191165" y="3401718"/>
                  <a:ext cx="3056414" cy="707886"/>
                </a:xfrm>
                <a:prstGeom prst="rect">
                  <a:avLst/>
                </a:prstGeom>
                <a:noFill/>
                <a:ln>
                  <a:solidFill>
                    <a:srgbClr val="0033CC"/>
                  </a:solidFill>
                </a:ln>
              </p:spPr>
              <p:txBody>
                <a:bodyPr wrap="none" rtlCol="0">
                  <a:spAutoFit/>
                </a:bodyPr>
                <a:lstStyle/>
                <a:p>
                  <a:pPr algn="l"/>
                  <a:r>
                    <a:rPr lang="en-US" sz="2000" i="0" dirty="0">
                      <a:solidFill>
                        <a:srgbClr val="0033CC"/>
                      </a:solidFill>
                    </a:rPr>
                    <a:t>Physical state </a:t>
                  </a:r>
                  <a14:m>
                    <m:oMath xmlns:m="http://schemas.openxmlformats.org/officeDocument/2006/math">
                      <m:sSub>
                        <m:sSubPr>
                          <m:ctrlPr>
                            <a:rPr lang="en-US" sz="2000" b="0" i="1" smtClean="0">
                              <a:solidFill>
                                <a:srgbClr val="0033CC"/>
                              </a:solidFill>
                              <a:latin typeface="Cambria Math" panose="02040503050406030204" pitchFamily="18" charset="0"/>
                            </a:rPr>
                          </m:ctrlPr>
                        </m:sSubPr>
                        <m:e>
                          <m:r>
                            <a:rPr lang="en-US" sz="2000" b="0" i="1" smtClean="0">
                              <a:solidFill>
                                <a:srgbClr val="0033CC"/>
                              </a:solidFill>
                              <a:latin typeface="Cambria Math" panose="02040503050406030204" pitchFamily="18" charset="0"/>
                            </a:rPr>
                            <m:t>𝑅</m:t>
                          </m:r>
                        </m:e>
                        <m:sub>
                          <m:r>
                            <a:rPr lang="en-US" sz="2000" b="0" i="1" smtClean="0">
                              <a:solidFill>
                                <a:srgbClr val="0033CC"/>
                              </a:solidFill>
                              <a:latin typeface="Cambria Math" panose="02040503050406030204" pitchFamily="18" charset="0"/>
                            </a:rPr>
                            <m:t>𝑡</m:t>
                          </m:r>
                        </m:sub>
                      </m:sSub>
                      <m:r>
                        <a:rPr lang="en-US" sz="2000" b="0" i="1" smtClean="0">
                          <a:solidFill>
                            <a:srgbClr val="0033CC"/>
                          </a:solidFill>
                          <a:latin typeface="Cambria Math" panose="02040503050406030204" pitchFamily="18" charset="0"/>
                        </a:rPr>
                        <m:t>=</m:t>
                      </m:r>
                    </m:oMath>
                  </a14:m>
                  <a:r>
                    <a:rPr lang="en-US" sz="2000" i="0" dirty="0">
                      <a:solidFill>
                        <a:srgbClr val="0033CC"/>
                      </a:solidFill>
                    </a:rPr>
                    <a:t> location</a:t>
                  </a:r>
                </a:p>
                <a:p>
                  <a:pPr algn="l"/>
                  <a:r>
                    <a:rPr lang="en-US" sz="2000" i="0" dirty="0">
                      <a:solidFill>
                        <a:srgbClr val="0033CC"/>
                      </a:solidFill>
                    </a:rPr>
                    <a:t>of vehicle</a:t>
                  </a:r>
                </a:p>
              </p:txBody>
            </p:sp>
          </mc:Choice>
          <mc:Fallback xmlns="">
            <p:sp>
              <p:nvSpPr>
                <p:cNvPr id="5" name="TextBox 4"/>
                <p:cNvSpPr txBox="1">
                  <a:spLocks noRot="1" noChangeAspect="1" noMove="1" noResize="1" noEditPoints="1" noAdjustHandles="1" noChangeArrowheads="1" noChangeShapeType="1" noTextEdit="1"/>
                </p:cNvSpPr>
                <p:nvPr/>
              </p:nvSpPr>
              <p:spPr>
                <a:xfrm>
                  <a:off x="191165" y="3401718"/>
                  <a:ext cx="3056414" cy="707886"/>
                </a:xfrm>
                <a:prstGeom prst="rect">
                  <a:avLst/>
                </a:prstGeom>
                <a:blipFill>
                  <a:blip r:embed="rId4"/>
                  <a:stretch>
                    <a:fillRect l="-1786" t="-3390" r="-1389" b="-13559"/>
                  </a:stretch>
                </a:blipFill>
                <a:ln>
                  <a:solidFill>
                    <a:srgbClr val="0033CC"/>
                  </a:solidFill>
                </a:ln>
              </p:spPr>
              <p:txBody>
                <a:bodyPr/>
                <a:lstStyle/>
                <a:p>
                  <a:r>
                    <a:rPr lang="en-US">
                      <a:noFill/>
                    </a:rPr>
                    <a:t> </a:t>
                  </a:r>
                </a:p>
              </p:txBody>
            </p:sp>
          </mc:Fallback>
        </mc:AlternateContent>
        <p:cxnSp>
          <p:nvCxnSpPr>
            <p:cNvPr id="8" name="Straight Arrow Connector 7"/>
            <p:cNvCxnSpPr>
              <a:stCxn id="5" idx="2"/>
              <a:endCxn id="3" idx="1"/>
            </p:cNvCxnSpPr>
            <p:nvPr/>
          </p:nvCxnSpPr>
          <p:spPr bwMode="auto">
            <a:xfrm>
              <a:off x="1719372" y="4109604"/>
              <a:ext cx="420781" cy="1076986"/>
            </a:xfrm>
            <a:prstGeom prst="straightConnector1">
              <a:avLst/>
            </a:prstGeom>
            <a:noFill/>
            <a:ln w="28575" cap="flat" cmpd="sng" algn="ctr">
              <a:solidFill>
                <a:srgbClr val="0033CC"/>
              </a:solidFill>
              <a:prstDash val="solid"/>
              <a:round/>
              <a:headEnd type="none" w="med" len="med"/>
              <a:tailEnd type="triangle"/>
            </a:ln>
            <a:effectLst/>
          </p:spPr>
        </p:cxnSp>
      </p:grpSp>
      <p:sp>
        <p:nvSpPr>
          <p:cNvPr id="67" name="Oval 66"/>
          <p:cNvSpPr/>
          <p:nvPr/>
        </p:nvSpPr>
        <p:spPr>
          <a:xfrm>
            <a:off x="4659818" y="1137862"/>
            <a:ext cx="936310" cy="465530"/>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68" name="Oval 67"/>
          <p:cNvSpPr/>
          <p:nvPr/>
        </p:nvSpPr>
        <p:spPr>
          <a:xfrm>
            <a:off x="8347898" y="2448502"/>
            <a:ext cx="936310" cy="465530"/>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69" name="Oval 68"/>
          <p:cNvSpPr/>
          <p:nvPr/>
        </p:nvSpPr>
        <p:spPr>
          <a:xfrm>
            <a:off x="5293802" y="3637222"/>
            <a:ext cx="936310" cy="465530"/>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0" name="Oval 69"/>
          <p:cNvSpPr/>
          <p:nvPr/>
        </p:nvSpPr>
        <p:spPr>
          <a:xfrm>
            <a:off x="8408858" y="5094166"/>
            <a:ext cx="936310" cy="465530"/>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1" name="Oval 70"/>
          <p:cNvSpPr/>
          <p:nvPr/>
        </p:nvSpPr>
        <p:spPr>
          <a:xfrm>
            <a:off x="8012618" y="5880550"/>
            <a:ext cx="936310" cy="465530"/>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2" name="Oval 71"/>
          <p:cNvSpPr/>
          <p:nvPr/>
        </p:nvSpPr>
        <p:spPr>
          <a:xfrm>
            <a:off x="3312602" y="6435286"/>
            <a:ext cx="936310" cy="465530"/>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3" name="Oval 72"/>
          <p:cNvSpPr/>
          <p:nvPr/>
        </p:nvSpPr>
        <p:spPr>
          <a:xfrm>
            <a:off x="2294570" y="6404806"/>
            <a:ext cx="936310" cy="465530"/>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74" name="TextBox 73"/>
              <p:cNvSpPr txBox="1"/>
              <p:nvPr/>
            </p:nvSpPr>
            <p:spPr>
              <a:xfrm>
                <a:off x="294797" y="1249830"/>
                <a:ext cx="3733458" cy="707886"/>
              </a:xfrm>
              <a:prstGeom prst="rect">
                <a:avLst/>
              </a:prstGeom>
              <a:noFill/>
              <a:ln>
                <a:solidFill>
                  <a:srgbClr val="0033CC"/>
                </a:solidFill>
              </a:ln>
            </p:spPr>
            <p:txBody>
              <a:bodyPr wrap="none" rtlCol="0">
                <a:spAutoFit/>
              </a:bodyPr>
              <a:lstStyle/>
              <a:p>
                <a:pPr algn="l"/>
                <a:r>
                  <a:rPr lang="en-US" sz="2000" i="0" dirty="0">
                    <a:solidFill>
                      <a:srgbClr val="0033CC"/>
                    </a:solidFill>
                  </a:rPr>
                  <a:t>Information state </a:t>
                </a:r>
                <a14:m>
                  <m:oMath xmlns:m="http://schemas.openxmlformats.org/officeDocument/2006/math">
                    <m:sSub>
                      <m:sSubPr>
                        <m:ctrlPr>
                          <a:rPr lang="en-US" sz="2000" b="0" i="1" smtClean="0">
                            <a:solidFill>
                              <a:srgbClr val="0033CC"/>
                            </a:solidFill>
                            <a:latin typeface="Cambria Math" panose="02040503050406030204" pitchFamily="18" charset="0"/>
                          </a:rPr>
                        </m:ctrlPr>
                      </m:sSubPr>
                      <m:e>
                        <m:r>
                          <a:rPr lang="en-US" sz="2000" b="0" i="1" smtClean="0">
                            <a:solidFill>
                              <a:srgbClr val="0033CC"/>
                            </a:solidFill>
                            <a:latin typeface="Cambria Math" panose="02040503050406030204" pitchFamily="18" charset="0"/>
                          </a:rPr>
                          <m:t>𝐼</m:t>
                        </m:r>
                      </m:e>
                      <m:sub>
                        <m:r>
                          <a:rPr lang="en-US" sz="2000" b="0" i="1" smtClean="0">
                            <a:solidFill>
                              <a:srgbClr val="0033CC"/>
                            </a:solidFill>
                            <a:latin typeface="Cambria Math" panose="02040503050406030204" pitchFamily="18" charset="0"/>
                          </a:rPr>
                          <m:t>𝑡</m:t>
                        </m:r>
                      </m:sub>
                    </m:sSub>
                    <m:r>
                      <a:rPr lang="en-US" sz="2000" b="0" i="1" smtClean="0">
                        <a:solidFill>
                          <a:srgbClr val="0033CC"/>
                        </a:solidFill>
                        <a:latin typeface="Cambria Math" panose="02040503050406030204" pitchFamily="18" charset="0"/>
                      </a:rPr>
                      <m:t>=</m:t>
                    </m:r>
                  </m:oMath>
                </a14:m>
                <a:r>
                  <a:rPr lang="en-US" sz="2000" i="0" dirty="0">
                    <a:solidFill>
                      <a:srgbClr val="0033CC"/>
                    </a:solidFill>
                  </a:rPr>
                  <a:t> phone calls,</a:t>
                </a:r>
              </a:p>
              <a:p>
                <a:pPr algn="l"/>
                <a:r>
                  <a:rPr lang="en-US" sz="2000" i="0" dirty="0">
                    <a:solidFill>
                      <a:srgbClr val="0033CC"/>
                    </a:solidFill>
                  </a:rPr>
                  <a:t>weather information, flooding, …</a:t>
                </a:r>
              </a:p>
            </p:txBody>
          </p:sp>
        </mc:Choice>
        <mc:Fallback xmlns="">
          <p:sp>
            <p:nvSpPr>
              <p:cNvPr id="74" name="TextBox 73"/>
              <p:cNvSpPr txBox="1">
                <a:spLocks noRot="1" noChangeAspect="1" noMove="1" noResize="1" noEditPoints="1" noAdjustHandles="1" noChangeArrowheads="1" noChangeShapeType="1" noTextEdit="1"/>
              </p:cNvSpPr>
              <p:nvPr/>
            </p:nvSpPr>
            <p:spPr>
              <a:xfrm>
                <a:off x="294797" y="1249830"/>
                <a:ext cx="3733458" cy="707886"/>
              </a:xfrm>
              <a:prstGeom prst="rect">
                <a:avLst/>
              </a:prstGeom>
              <a:blipFill>
                <a:blip r:embed="rId5"/>
                <a:stretch>
                  <a:fillRect l="-1463" t="-3390" r="-813" b="-13559"/>
                </a:stretch>
              </a:blipFill>
              <a:ln>
                <a:solidFill>
                  <a:srgbClr val="0033CC"/>
                </a:solidFill>
              </a:ln>
            </p:spPr>
            <p:txBody>
              <a:bodyPr/>
              <a:lstStyle/>
              <a:p>
                <a:r>
                  <a:rPr lang="en-US">
                    <a:noFill/>
                  </a:rPr>
                  <a:t> </a:t>
                </a:r>
              </a:p>
            </p:txBody>
          </p:sp>
        </mc:Fallback>
      </mc:AlternateContent>
    </p:spTree>
    <p:extLst>
      <p:ext uri="{BB962C8B-B14F-4D97-AF65-F5344CB8AC3E}">
        <p14:creationId xmlns:p14="http://schemas.microsoft.com/office/powerpoint/2010/main" val="227916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left)">
                                      <p:cBhvr>
                                        <p:cTn id="12" dur="500"/>
                                        <p:tgtEl>
                                          <p:spTgt spid="7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wipe(left)">
                                      <p:cBhvr>
                                        <p:cTn id="15" dur="500"/>
                                        <p:tgtEl>
                                          <p:spTgt spid="7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wipe(left)">
                                      <p:cBhvr>
                                        <p:cTn id="18" dur="500"/>
                                        <p:tgtEl>
                                          <p:spTgt spid="6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wipe(left)">
                                      <p:cBhvr>
                                        <p:cTn id="21" dur="500"/>
                                        <p:tgtEl>
                                          <p:spTgt spid="6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wipe(left)">
                                      <p:cBhvr>
                                        <p:cTn id="24" dur="500"/>
                                        <p:tgtEl>
                                          <p:spTgt spid="72"/>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wipe(left)">
                                      <p:cBhvr>
                                        <p:cTn id="27" dur="500"/>
                                        <p:tgtEl>
                                          <p:spTgt spid="71"/>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wipe(left)">
                                      <p:cBhvr>
                                        <p:cTn id="30" dur="500"/>
                                        <p:tgtEl>
                                          <p:spTgt spid="7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wipe(left)">
                                      <p:cBhvr>
                                        <p:cTn id="33"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71" grpId="0" animBg="1"/>
      <p:bldP spid="72" grpId="0" animBg="1"/>
      <p:bldP spid="73" grpId="0" animBg="1"/>
      <p:bldP spid="7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165" y="1233106"/>
            <a:ext cx="8648035" cy="5624894"/>
          </a:xfrm>
          <a:prstGeom prst="rect">
            <a:avLst/>
          </a:prstGeom>
        </p:spPr>
      </p:pic>
      <p:sp>
        <p:nvSpPr>
          <p:cNvPr id="12" name="TextBox 11"/>
          <p:cNvSpPr txBox="1"/>
          <p:nvPr/>
        </p:nvSpPr>
        <p:spPr>
          <a:xfrm>
            <a:off x="6781800" y="5638800"/>
            <a:ext cx="228600"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3" name="TextBox 12"/>
          <p:cNvSpPr txBox="1"/>
          <p:nvPr/>
        </p:nvSpPr>
        <p:spPr>
          <a:xfrm>
            <a:off x="4191000" y="5650468"/>
            <a:ext cx="228600"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4" name="TextBox 13"/>
          <p:cNvSpPr txBox="1"/>
          <p:nvPr/>
        </p:nvSpPr>
        <p:spPr>
          <a:xfrm>
            <a:off x="7542379" y="4953000"/>
            <a:ext cx="217714" cy="381000"/>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5" name="TextBox 14"/>
          <p:cNvSpPr txBox="1"/>
          <p:nvPr/>
        </p:nvSpPr>
        <p:spPr>
          <a:xfrm>
            <a:off x="7303604" y="1369153"/>
            <a:ext cx="228600"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6" name="TextBox 15"/>
          <p:cNvSpPr txBox="1"/>
          <p:nvPr/>
        </p:nvSpPr>
        <p:spPr>
          <a:xfrm>
            <a:off x="7645083" y="2133600"/>
            <a:ext cx="228600"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7" name="TextBox 16"/>
          <p:cNvSpPr txBox="1"/>
          <p:nvPr/>
        </p:nvSpPr>
        <p:spPr>
          <a:xfrm>
            <a:off x="7290587" y="3962400"/>
            <a:ext cx="217714" cy="381000"/>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28" name="Rectangle 27"/>
          <p:cNvSpPr/>
          <p:nvPr/>
        </p:nvSpPr>
        <p:spPr>
          <a:xfrm>
            <a:off x="3505199" y="6624591"/>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29" name="Rectangle 28"/>
          <p:cNvSpPr/>
          <p:nvPr/>
        </p:nvSpPr>
        <p:spPr>
          <a:xfrm>
            <a:off x="2590799" y="6586491"/>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30" name="Rectangle 29"/>
          <p:cNvSpPr/>
          <p:nvPr/>
        </p:nvSpPr>
        <p:spPr>
          <a:xfrm>
            <a:off x="5486399" y="3780120"/>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33" name="Rectangle 32"/>
          <p:cNvSpPr/>
          <p:nvPr/>
        </p:nvSpPr>
        <p:spPr>
          <a:xfrm>
            <a:off x="4876799" y="1290230"/>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34" name="Rectangle 33"/>
          <p:cNvSpPr/>
          <p:nvPr/>
        </p:nvSpPr>
        <p:spPr>
          <a:xfrm>
            <a:off x="8654142" y="2585630"/>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18" name="Rectangle 17"/>
          <p:cNvSpPr/>
          <p:nvPr/>
        </p:nvSpPr>
        <p:spPr>
          <a:xfrm>
            <a:off x="8654142" y="5252630"/>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19" name="Rectangle 18"/>
          <p:cNvSpPr/>
          <p:nvPr/>
        </p:nvSpPr>
        <p:spPr>
          <a:xfrm>
            <a:off x="8191499" y="6053452"/>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4" name="TextBox 3"/>
          <p:cNvSpPr txBox="1"/>
          <p:nvPr/>
        </p:nvSpPr>
        <p:spPr>
          <a:xfrm>
            <a:off x="1959289" y="5486400"/>
            <a:ext cx="569387" cy="369332"/>
          </a:xfrm>
          <a:prstGeom prst="rect">
            <a:avLst/>
          </a:prstGeom>
          <a:noFill/>
        </p:spPr>
        <p:txBody>
          <a:bodyPr wrap="none" rtlCol="0">
            <a:spAutoFit/>
          </a:bodyPr>
          <a:lstStyle/>
          <a:p>
            <a:r>
              <a:rPr lang="en-US" dirty="0"/>
              <a:t>0.26</a:t>
            </a:r>
          </a:p>
        </p:txBody>
      </p:sp>
      <p:sp>
        <p:nvSpPr>
          <p:cNvPr id="21" name="TextBox 20"/>
          <p:cNvSpPr txBox="1"/>
          <p:nvPr/>
        </p:nvSpPr>
        <p:spPr>
          <a:xfrm>
            <a:off x="2740006" y="5498068"/>
            <a:ext cx="569387" cy="369332"/>
          </a:xfrm>
          <a:prstGeom prst="rect">
            <a:avLst/>
          </a:prstGeom>
          <a:noFill/>
        </p:spPr>
        <p:txBody>
          <a:bodyPr wrap="none" rtlCol="0">
            <a:spAutoFit/>
          </a:bodyPr>
          <a:lstStyle/>
          <a:p>
            <a:r>
              <a:rPr lang="en-US" dirty="0"/>
              <a:t>0.38</a:t>
            </a:r>
          </a:p>
        </p:txBody>
      </p:sp>
      <p:sp>
        <p:nvSpPr>
          <p:cNvPr id="22" name="TextBox 21"/>
          <p:cNvSpPr txBox="1"/>
          <p:nvPr/>
        </p:nvSpPr>
        <p:spPr>
          <a:xfrm>
            <a:off x="3874230" y="5486400"/>
            <a:ext cx="569387" cy="369332"/>
          </a:xfrm>
          <a:prstGeom prst="rect">
            <a:avLst/>
          </a:prstGeom>
          <a:noFill/>
        </p:spPr>
        <p:txBody>
          <a:bodyPr wrap="none" rtlCol="0">
            <a:spAutoFit/>
          </a:bodyPr>
          <a:lstStyle/>
          <a:p>
            <a:r>
              <a:rPr lang="en-US" dirty="0"/>
              <a:t>0.78</a:t>
            </a:r>
          </a:p>
        </p:txBody>
      </p:sp>
      <p:sp>
        <p:nvSpPr>
          <p:cNvPr id="23" name="TextBox 22"/>
          <p:cNvSpPr txBox="1"/>
          <p:nvPr/>
        </p:nvSpPr>
        <p:spPr>
          <a:xfrm>
            <a:off x="5282315" y="5486400"/>
            <a:ext cx="473206" cy="369332"/>
          </a:xfrm>
          <a:prstGeom prst="rect">
            <a:avLst/>
          </a:prstGeom>
          <a:noFill/>
        </p:spPr>
        <p:txBody>
          <a:bodyPr wrap="none" rtlCol="0">
            <a:spAutoFit/>
          </a:bodyPr>
          <a:lstStyle/>
          <a:p>
            <a:r>
              <a:rPr lang="en-US" b="1" dirty="0">
                <a:solidFill>
                  <a:srgbClr val="0033CC"/>
                </a:solidFill>
              </a:rPr>
              <a:t>0.6</a:t>
            </a:r>
          </a:p>
        </p:txBody>
      </p:sp>
      <p:sp>
        <p:nvSpPr>
          <p:cNvPr id="24" name="TextBox 23"/>
          <p:cNvSpPr txBox="1"/>
          <p:nvPr/>
        </p:nvSpPr>
        <p:spPr>
          <a:xfrm>
            <a:off x="6659497" y="5454134"/>
            <a:ext cx="473206" cy="369332"/>
          </a:xfrm>
          <a:prstGeom prst="rect">
            <a:avLst/>
          </a:prstGeom>
          <a:noFill/>
        </p:spPr>
        <p:txBody>
          <a:bodyPr wrap="none" rtlCol="0">
            <a:spAutoFit/>
          </a:bodyPr>
          <a:lstStyle/>
          <a:p>
            <a:r>
              <a:rPr lang="en-US" b="1" dirty="0">
                <a:solidFill>
                  <a:srgbClr val="0033CC"/>
                </a:solidFill>
              </a:rPr>
              <a:t>0.6</a:t>
            </a:r>
          </a:p>
        </p:txBody>
      </p:sp>
      <p:sp>
        <p:nvSpPr>
          <p:cNvPr id="25" name="TextBox 24"/>
          <p:cNvSpPr txBox="1"/>
          <p:nvPr/>
        </p:nvSpPr>
        <p:spPr>
          <a:xfrm>
            <a:off x="985791" y="4583668"/>
            <a:ext cx="300082" cy="369332"/>
          </a:xfrm>
          <a:prstGeom prst="rect">
            <a:avLst/>
          </a:prstGeom>
          <a:noFill/>
        </p:spPr>
        <p:txBody>
          <a:bodyPr wrap="none" rtlCol="0">
            <a:spAutoFit/>
          </a:bodyPr>
          <a:lstStyle/>
          <a:p>
            <a:r>
              <a:rPr lang="en-US" b="1" dirty="0">
                <a:solidFill>
                  <a:srgbClr val="0033CC"/>
                </a:solidFill>
              </a:rPr>
              <a:t>0</a:t>
            </a:r>
          </a:p>
        </p:txBody>
      </p:sp>
      <p:sp>
        <p:nvSpPr>
          <p:cNvPr id="26" name="TextBox 25"/>
          <p:cNvSpPr txBox="1"/>
          <p:nvPr/>
        </p:nvSpPr>
        <p:spPr>
          <a:xfrm>
            <a:off x="1498265" y="4146675"/>
            <a:ext cx="300082" cy="369332"/>
          </a:xfrm>
          <a:prstGeom prst="rect">
            <a:avLst/>
          </a:prstGeom>
          <a:noFill/>
        </p:spPr>
        <p:txBody>
          <a:bodyPr wrap="none" rtlCol="0">
            <a:spAutoFit/>
          </a:bodyPr>
          <a:lstStyle/>
          <a:p>
            <a:r>
              <a:rPr lang="en-US" b="1" dirty="0">
                <a:solidFill>
                  <a:srgbClr val="0033CC"/>
                </a:solidFill>
              </a:rPr>
              <a:t>0</a:t>
            </a:r>
          </a:p>
        </p:txBody>
      </p:sp>
      <p:sp>
        <p:nvSpPr>
          <p:cNvPr id="27" name="TextBox 26"/>
          <p:cNvSpPr txBox="1"/>
          <p:nvPr/>
        </p:nvSpPr>
        <p:spPr>
          <a:xfrm>
            <a:off x="2052591" y="4559549"/>
            <a:ext cx="300082" cy="369332"/>
          </a:xfrm>
          <a:prstGeom prst="rect">
            <a:avLst/>
          </a:prstGeom>
          <a:noFill/>
        </p:spPr>
        <p:txBody>
          <a:bodyPr wrap="none" rtlCol="0">
            <a:spAutoFit/>
          </a:bodyPr>
          <a:lstStyle/>
          <a:p>
            <a:r>
              <a:rPr lang="en-US" b="1" dirty="0">
                <a:solidFill>
                  <a:srgbClr val="0033CC"/>
                </a:solidFill>
              </a:rPr>
              <a:t>0</a:t>
            </a:r>
          </a:p>
        </p:txBody>
      </p:sp>
      <p:sp>
        <p:nvSpPr>
          <p:cNvPr id="31" name="TextBox 30"/>
          <p:cNvSpPr txBox="1"/>
          <p:nvPr/>
        </p:nvSpPr>
        <p:spPr>
          <a:xfrm>
            <a:off x="2456802" y="4190217"/>
            <a:ext cx="588623" cy="369332"/>
          </a:xfrm>
          <a:prstGeom prst="rect">
            <a:avLst/>
          </a:prstGeom>
          <a:noFill/>
        </p:spPr>
        <p:txBody>
          <a:bodyPr wrap="none" rtlCol="0">
            <a:spAutoFit/>
          </a:bodyPr>
          <a:lstStyle/>
          <a:p>
            <a:r>
              <a:rPr lang="en-US" b="1" dirty="0">
                <a:solidFill>
                  <a:srgbClr val="0033CC"/>
                </a:solidFill>
              </a:rPr>
              <a:t>0.02</a:t>
            </a:r>
          </a:p>
        </p:txBody>
      </p:sp>
      <p:sp>
        <p:nvSpPr>
          <p:cNvPr id="32" name="TextBox 31"/>
          <p:cNvSpPr txBox="1"/>
          <p:nvPr/>
        </p:nvSpPr>
        <p:spPr>
          <a:xfrm>
            <a:off x="2830015" y="4622907"/>
            <a:ext cx="588623" cy="369332"/>
          </a:xfrm>
          <a:prstGeom prst="rect">
            <a:avLst/>
          </a:prstGeom>
          <a:noFill/>
        </p:spPr>
        <p:txBody>
          <a:bodyPr wrap="none" rtlCol="0">
            <a:spAutoFit/>
          </a:bodyPr>
          <a:lstStyle/>
          <a:p>
            <a:r>
              <a:rPr lang="en-US" b="1" dirty="0">
                <a:solidFill>
                  <a:srgbClr val="0033CC"/>
                </a:solidFill>
              </a:rPr>
              <a:t>0.03</a:t>
            </a:r>
          </a:p>
        </p:txBody>
      </p:sp>
      <p:sp>
        <p:nvSpPr>
          <p:cNvPr id="35" name="TextBox 34"/>
          <p:cNvSpPr txBox="1"/>
          <p:nvPr/>
        </p:nvSpPr>
        <p:spPr>
          <a:xfrm>
            <a:off x="3420148" y="4156549"/>
            <a:ext cx="588623" cy="369332"/>
          </a:xfrm>
          <a:prstGeom prst="rect">
            <a:avLst/>
          </a:prstGeom>
          <a:noFill/>
        </p:spPr>
        <p:txBody>
          <a:bodyPr wrap="none" rtlCol="0">
            <a:spAutoFit/>
          </a:bodyPr>
          <a:lstStyle/>
          <a:p>
            <a:r>
              <a:rPr lang="en-US" b="1" dirty="0">
                <a:solidFill>
                  <a:srgbClr val="0033CC"/>
                </a:solidFill>
              </a:rPr>
              <a:t>0.04</a:t>
            </a:r>
          </a:p>
        </p:txBody>
      </p:sp>
      <p:sp>
        <p:nvSpPr>
          <p:cNvPr id="36" name="TextBox 35"/>
          <p:cNvSpPr txBox="1"/>
          <p:nvPr/>
        </p:nvSpPr>
        <p:spPr>
          <a:xfrm>
            <a:off x="3686082" y="4591063"/>
            <a:ext cx="588623" cy="369332"/>
          </a:xfrm>
          <a:prstGeom prst="rect">
            <a:avLst/>
          </a:prstGeom>
          <a:noFill/>
        </p:spPr>
        <p:txBody>
          <a:bodyPr wrap="none" rtlCol="0">
            <a:spAutoFit/>
          </a:bodyPr>
          <a:lstStyle/>
          <a:p>
            <a:r>
              <a:rPr lang="en-US" b="1" dirty="0">
                <a:solidFill>
                  <a:srgbClr val="0033CC"/>
                </a:solidFill>
              </a:rPr>
              <a:t>0.04</a:t>
            </a:r>
          </a:p>
        </p:txBody>
      </p:sp>
      <p:sp>
        <p:nvSpPr>
          <p:cNvPr id="37" name="TextBox 36"/>
          <p:cNvSpPr txBox="1"/>
          <p:nvPr/>
        </p:nvSpPr>
        <p:spPr>
          <a:xfrm>
            <a:off x="4151700" y="3900789"/>
            <a:ext cx="588623" cy="369332"/>
          </a:xfrm>
          <a:prstGeom prst="rect">
            <a:avLst/>
          </a:prstGeom>
          <a:noFill/>
        </p:spPr>
        <p:txBody>
          <a:bodyPr wrap="none" rtlCol="0">
            <a:spAutoFit/>
          </a:bodyPr>
          <a:lstStyle/>
          <a:p>
            <a:r>
              <a:rPr lang="en-US" b="1" dirty="0">
                <a:solidFill>
                  <a:srgbClr val="0033CC"/>
                </a:solidFill>
              </a:rPr>
              <a:t>0.05</a:t>
            </a:r>
          </a:p>
        </p:txBody>
      </p:sp>
      <p:sp>
        <p:nvSpPr>
          <p:cNvPr id="38" name="TextBox 37"/>
          <p:cNvSpPr txBox="1"/>
          <p:nvPr/>
        </p:nvSpPr>
        <p:spPr>
          <a:xfrm>
            <a:off x="4630579" y="3335846"/>
            <a:ext cx="704040" cy="369332"/>
          </a:xfrm>
          <a:prstGeom prst="rect">
            <a:avLst/>
          </a:prstGeom>
          <a:noFill/>
        </p:spPr>
        <p:txBody>
          <a:bodyPr wrap="none" rtlCol="0">
            <a:spAutoFit/>
          </a:bodyPr>
          <a:lstStyle/>
          <a:p>
            <a:r>
              <a:rPr lang="en-US" b="1" dirty="0">
                <a:solidFill>
                  <a:srgbClr val="0033CC"/>
                </a:solidFill>
              </a:rPr>
              <a:t>0.064</a:t>
            </a:r>
          </a:p>
        </p:txBody>
      </p:sp>
      <p:sp>
        <p:nvSpPr>
          <p:cNvPr id="39" name="TextBox 38"/>
          <p:cNvSpPr txBox="1"/>
          <p:nvPr/>
        </p:nvSpPr>
        <p:spPr>
          <a:xfrm>
            <a:off x="5504491" y="2667000"/>
            <a:ext cx="704040" cy="369332"/>
          </a:xfrm>
          <a:prstGeom prst="rect">
            <a:avLst/>
          </a:prstGeom>
          <a:noFill/>
        </p:spPr>
        <p:txBody>
          <a:bodyPr wrap="none" rtlCol="0">
            <a:spAutoFit/>
          </a:bodyPr>
          <a:lstStyle/>
          <a:p>
            <a:r>
              <a:rPr lang="en-US" b="1" dirty="0">
                <a:solidFill>
                  <a:srgbClr val="0033CC"/>
                </a:solidFill>
              </a:rPr>
              <a:t>0.064</a:t>
            </a:r>
          </a:p>
        </p:txBody>
      </p:sp>
      <p:sp>
        <p:nvSpPr>
          <p:cNvPr id="40" name="TextBox 39"/>
          <p:cNvSpPr txBox="1"/>
          <p:nvPr/>
        </p:nvSpPr>
        <p:spPr>
          <a:xfrm>
            <a:off x="4809109" y="2669560"/>
            <a:ext cx="704040" cy="369332"/>
          </a:xfrm>
          <a:prstGeom prst="rect">
            <a:avLst/>
          </a:prstGeom>
          <a:noFill/>
        </p:spPr>
        <p:txBody>
          <a:bodyPr wrap="none" rtlCol="0">
            <a:spAutoFit/>
          </a:bodyPr>
          <a:lstStyle/>
          <a:p>
            <a:r>
              <a:rPr lang="en-US" b="1" dirty="0">
                <a:solidFill>
                  <a:srgbClr val="0033CC"/>
                </a:solidFill>
              </a:rPr>
              <a:t>0.064</a:t>
            </a:r>
          </a:p>
        </p:txBody>
      </p:sp>
      <p:sp>
        <p:nvSpPr>
          <p:cNvPr id="41" name="TextBox 40"/>
          <p:cNvSpPr txBox="1"/>
          <p:nvPr/>
        </p:nvSpPr>
        <p:spPr>
          <a:xfrm>
            <a:off x="6415627" y="2667000"/>
            <a:ext cx="704040" cy="369332"/>
          </a:xfrm>
          <a:prstGeom prst="rect">
            <a:avLst/>
          </a:prstGeom>
          <a:noFill/>
        </p:spPr>
        <p:txBody>
          <a:bodyPr wrap="none" rtlCol="0">
            <a:spAutoFit/>
          </a:bodyPr>
          <a:lstStyle/>
          <a:p>
            <a:r>
              <a:rPr lang="en-US" b="1" dirty="0">
                <a:solidFill>
                  <a:srgbClr val="0033CC"/>
                </a:solidFill>
              </a:rPr>
              <a:t>0.064</a:t>
            </a:r>
          </a:p>
        </p:txBody>
      </p:sp>
      <p:sp>
        <p:nvSpPr>
          <p:cNvPr id="42" name="TextBox 41"/>
          <p:cNvSpPr txBox="1"/>
          <p:nvPr/>
        </p:nvSpPr>
        <p:spPr>
          <a:xfrm>
            <a:off x="5290692" y="4199177"/>
            <a:ext cx="704040" cy="369332"/>
          </a:xfrm>
          <a:prstGeom prst="rect">
            <a:avLst/>
          </a:prstGeom>
          <a:noFill/>
        </p:spPr>
        <p:txBody>
          <a:bodyPr wrap="none" rtlCol="0">
            <a:spAutoFit/>
          </a:bodyPr>
          <a:lstStyle/>
          <a:p>
            <a:r>
              <a:rPr lang="en-US" b="1" dirty="0">
                <a:solidFill>
                  <a:srgbClr val="0033CC"/>
                </a:solidFill>
              </a:rPr>
              <a:t>0.502</a:t>
            </a:r>
          </a:p>
        </p:txBody>
      </p:sp>
      <p:sp>
        <p:nvSpPr>
          <p:cNvPr id="43" name="TextBox 42"/>
          <p:cNvSpPr txBox="1"/>
          <p:nvPr/>
        </p:nvSpPr>
        <p:spPr>
          <a:xfrm>
            <a:off x="6227490" y="4234934"/>
            <a:ext cx="704040" cy="369332"/>
          </a:xfrm>
          <a:prstGeom prst="rect">
            <a:avLst/>
          </a:prstGeom>
          <a:noFill/>
        </p:spPr>
        <p:txBody>
          <a:bodyPr wrap="none" rtlCol="0">
            <a:spAutoFit/>
          </a:bodyPr>
          <a:lstStyle/>
          <a:p>
            <a:r>
              <a:rPr lang="en-US" b="1" dirty="0">
                <a:solidFill>
                  <a:srgbClr val="0033CC"/>
                </a:solidFill>
              </a:rPr>
              <a:t>0.502</a:t>
            </a:r>
          </a:p>
        </p:txBody>
      </p:sp>
      <p:sp>
        <p:nvSpPr>
          <p:cNvPr id="44" name="TextBox 43"/>
          <p:cNvSpPr txBox="1"/>
          <p:nvPr/>
        </p:nvSpPr>
        <p:spPr>
          <a:xfrm>
            <a:off x="5789435" y="4622907"/>
            <a:ext cx="704040" cy="369332"/>
          </a:xfrm>
          <a:prstGeom prst="rect">
            <a:avLst/>
          </a:prstGeom>
          <a:noFill/>
        </p:spPr>
        <p:txBody>
          <a:bodyPr wrap="none" rtlCol="0">
            <a:spAutoFit/>
          </a:bodyPr>
          <a:lstStyle/>
          <a:p>
            <a:r>
              <a:rPr lang="en-US" b="1" dirty="0">
                <a:solidFill>
                  <a:srgbClr val="0033CC"/>
                </a:solidFill>
              </a:rPr>
              <a:t>0.502</a:t>
            </a:r>
          </a:p>
        </p:txBody>
      </p:sp>
      <p:sp>
        <p:nvSpPr>
          <p:cNvPr id="45" name="TextBox 44"/>
          <p:cNvSpPr txBox="1"/>
          <p:nvPr/>
        </p:nvSpPr>
        <p:spPr>
          <a:xfrm>
            <a:off x="6538773" y="4622907"/>
            <a:ext cx="704040" cy="369332"/>
          </a:xfrm>
          <a:prstGeom prst="rect">
            <a:avLst/>
          </a:prstGeom>
          <a:noFill/>
        </p:spPr>
        <p:txBody>
          <a:bodyPr wrap="none" rtlCol="0">
            <a:spAutoFit/>
          </a:bodyPr>
          <a:lstStyle/>
          <a:p>
            <a:r>
              <a:rPr lang="en-US" b="1" dirty="0">
                <a:solidFill>
                  <a:srgbClr val="0033CC"/>
                </a:solidFill>
              </a:rPr>
              <a:t>0.502</a:t>
            </a:r>
          </a:p>
        </p:txBody>
      </p:sp>
      <p:sp>
        <p:nvSpPr>
          <p:cNvPr id="46" name="TextBox 45"/>
          <p:cNvSpPr txBox="1"/>
          <p:nvPr/>
        </p:nvSpPr>
        <p:spPr>
          <a:xfrm>
            <a:off x="7487959" y="4604266"/>
            <a:ext cx="704040" cy="369332"/>
          </a:xfrm>
          <a:prstGeom prst="rect">
            <a:avLst/>
          </a:prstGeom>
          <a:noFill/>
        </p:spPr>
        <p:txBody>
          <a:bodyPr wrap="none" rtlCol="0">
            <a:spAutoFit/>
          </a:bodyPr>
          <a:lstStyle/>
          <a:p>
            <a:r>
              <a:rPr lang="en-US" b="1" dirty="0">
                <a:solidFill>
                  <a:srgbClr val="0033CC"/>
                </a:solidFill>
              </a:rPr>
              <a:t>0.502</a:t>
            </a:r>
          </a:p>
        </p:txBody>
      </p:sp>
      <p:sp>
        <p:nvSpPr>
          <p:cNvPr id="47" name="TextBox 46"/>
          <p:cNvSpPr txBox="1"/>
          <p:nvPr/>
        </p:nvSpPr>
        <p:spPr>
          <a:xfrm>
            <a:off x="7268448" y="3676463"/>
            <a:ext cx="704040" cy="369332"/>
          </a:xfrm>
          <a:prstGeom prst="rect">
            <a:avLst/>
          </a:prstGeom>
          <a:noFill/>
        </p:spPr>
        <p:txBody>
          <a:bodyPr wrap="none" rtlCol="0">
            <a:spAutoFit/>
          </a:bodyPr>
          <a:lstStyle/>
          <a:p>
            <a:r>
              <a:rPr lang="en-US" b="1" dirty="0">
                <a:solidFill>
                  <a:srgbClr val="0033CC"/>
                </a:solidFill>
              </a:rPr>
              <a:t>0.603</a:t>
            </a:r>
          </a:p>
        </p:txBody>
      </p:sp>
      <p:sp>
        <p:nvSpPr>
          <p:cNvPr id="48" name="TextBox 47"/>
          <p:cNvSpPr txBox="1"/>
          <p:nvPr/>
        </p:nvSpPr>
        <p:spPr>
          <a:xfrm>
            <a:off x="7859256" y="3691584"/>
            <a:ext cx="704040" cy="369332"/>
          </a:xfrm>
          <a:prstGeom prst="rect">
            <a:avLst/>
          </a:prstGeom>
          <a:noFill/>
        </p:spPr>
        <p:txBody>
          <a:bodyPr wrap="none" rtlCol="0">
            <a:spAutoFit/>
          </a:bodyPr>
          <a:lstStyle/>
          <a:p>
            <a:r>
              <a:rPr lang="en-US" b="1" dirty="0">
                <a:solidFill>
                  <a:srgbClr val="0033CC"/>
                </a:solidFill>
              </a:rPr>
              <a:t>0.603</a:t>
            </a:r>
          </a:p>
        </p:txBody>
      </p:sp>
      <p:sp>
        <p:nvSpPr>
          <p:cNvPr id="49" name="TextBox 48"/>
          <p:cNvSpPr txBox="1"/>
          <p:nvPr/>
        </p:nvSpPr>
        <p:spPr>
          <a:xfrm>
            <a:off x="7660173" y="5049014"/>
            <a:ext cx="588623" cy="369332"/>
          </a:xfrm>
          <a:prstGeom prst="rect">
            <a:avLst/>
          </a:prstGeom>
          <a:noFill/>
        </p:spPr>
        <p:txBody>
          <a:bodyPr wrap="none" rtlCol="0">
            <a:spAutoFit/>
          </a:bodyPr>
          <a:lstStyle/>
          <a:p>
            <a:r>
              <a:rPr lang="en-US" b="1" dirty="0">
                <a:solidFill>
                  <a:srgbClr val="0033CC"/>
                </a:solidFill>
              </a:rPr>
              <a:t>0.67</a:t>
            </a:r>
          </a:p>
        </p:txBody>
      </p:sp>
      <p:sp>
        <p:nvSpPr>
          <p:cNvPr id="50" name="TextBox 49"/>
          <p:cNvSpPr txBox="1"/>
          <p:nvPr/>
        </p:nvSpPr>
        <p:spPr>
          <a:xfrm>
            <a:off x="6464093" y="5060718"/>
            <a:ext cx="588623" cy="369332"/>
          </a:xfrm>
          <a:prstGeom prst="rect">
            <a:avLst/>
          </a:prstGeom>
          <a:noFill/>
        </p:spPr>
        <p:txBody>
          <a:bodyPr wrap="none" rtlCol="0">
            <a:spAutoFit/>
          </a:bodyPr>
          <a:lstStyle/>
          <a:p>
            <a:r>
              <a:rPr lang="en-US" b="1" dirty="0">
                <a:solidFill>
                  <a:srgbClr val="0033CC"/>
                </a:solidFill>
              </a:rPr>
              <a:t>0.67</a:t>
            </a:r>
          </a:p>
        </p:txBody>
      </p:sp>
      <p:sp>
        <p:nvSpPr>
          <p:cNvPr id="51" name="TextBox 50"/>
          <p:cNvSpPr txBox="1"/>
          <p:nvPr/>
        </p:nvSpPr>
        <p:spPr>
          <a:xfrm>
            <a:off x="5594835" y="5069782"/>
            <a:ext cx="588623" cy="369332"/>
          </a:xfrm>
          <a:prstGeom prst="rect">
            <a:avLst/>
          </a:prstGeom>
          <a:noFill/>
        </p:spPr>
        <p:txBody>
          <a:bodyPr wrap="none" rtlCol="0">
            <a:spAutoFit/>
          </a:bodyPr>
          <a:lstStyle/>
          <a:p>
            <a:r>
              <a:rPr lang="en-US" b="1" dirty="0">
                <a:solidFill>
                  <a:srgbClr val="0033CC"/>
                </a:solidFill>
              </a:rPr>
              <a:t>0.05</a:t>
            </a:r>
          </a:p>
        </p:txBody>
      </p:sp>
      <p:sp>
        <p:nvSpPr>
          <p:cNvPr id="52" name="TextBox 51"/>
          <p:cNvSpPr txBox="1"/>
          <p:nvPr/>
        </p:nvSpPr>
        <p:spPr>
          <a:xfrm>
            <a:off x="4669724" y="4663353"/>
            <a:ext cx="588623" cy="369332"/>
          </a:xfrm>
          <a:prstGeom prst="rect">
            <a:avLst/>
          </a:prstGeom>
          <a:noFill/>
        </p:spPr>
        <p:txBody>
          <a:bodyPr wrap="none" rtlCol="0">
            <a:spAutoFit/>
          </a:bodyPr>
          <a:lstStyle/>
          <a:p>
            <a:r>
              <a:rPr lang="en-US" b="1" dirty="0">
                <a:solidFill>
                  <a:srgbClr val="0033CC"/>
                </a:solidFill>
              </a:rPr>
              <a:t>0.05</a:t>
            </a:r>
          </a:p>
        </p:txBody>
      </p:sp>
      <p:sp>
        <p:nvSpPr>
          <p:cNvPr id="53" name="TextBox 52"/>
          <p:cNvSpPr txBox="1"/>
          <p:nvPr/>
        </p:nvSpPr>
        <p:spPr>
          <a:xfrm>
            <a:off x="6875655" y="1233106"/>
            <a:ext cx="704040" cy="369332"/>
          </a:xfrm>
          <a:prstGeom prst="rect">
            <a:avLst/>
          </a:prstGeom>
          <a:noFill/>
        </p:spPr>
        <p:txBody>
          <a:bodyPr wrap="none" rtlCol="0">
            <a:spAutoFit/>
          </a:bodyPr>
          <a:lstStyle/>
          <a:p>
            <a:r>
              <a:rPr lang="en-US" b="1" dirty="0">
                <a:solidFill>
                  <a:srgbClr val="0033CC"/>
                </a:solidFill>
              </a:rPr>
              <a:t>0.503</a:t>
            </a:r>
          </a:p>
        </p:txBody>
      </p:sp>
      <p:sp>
        <p:nvSpPr>
          <p:cNvPr id="54" name="TextBox 53"/>
          <p:cNvSpPr txBox="1"/>
          <p:nvPr/>
        </p:nvSpPr>
        <p:spPr>
          <a:xfrm>
            <a:off x="7689029" y="1027318"/>
            <a:ext cx="473206" cy="369332"/>
          </a:xfrm>
          <a:prstGeom prst="rect">
            <a:avLst/>
          </a:prstGeom>
          <a:noFill/>
        </p:spPr>
        <p:txBody>
          <a:bodyPr wrap="none" rtlCol="0">
            <a:spAutoFit/>
          </a:bodyPr>
          <a:lstStyle/>
          <a:p>
            <a:r>
              <a:rPr lang="en-US" b="1" dirty="0">
                <a:solidFill>
                  <a:srgbClr val="0033CC"/>
                </a:solidFill>
              </a:rPr>
              <a:t>0.5</a:t>
            </a:r>
          </a:p>
        </p:txBody>
      </p:sp>
      <p:sp>
        <p:nvSpPr>
          <p:cNvPr id="55" name="TextBox 54"/>
          <p:cNvSpPr txBox="1"/>
          <p:nvPr/>
        </p:nvSpPr>
        <p:spPr>
          <a:xfrm>
            <a:off x="7572905" y="2362200"/>
            <a:ext cx="569387" cy="369332"/>
          </a:xfrm>
          <a:prstGeom prst="rect">
            <a:avLst/>
          </a:prstGeom>
          <a:noFill/>
        </p:spPr>
        <p:txBody>
          <a:bodyPr wrap="none" rtlCol="0">
            <a:spAutoFit/>
          </a:bodyPr>
          <a:lstStyle/>
          <a:p>
            <a:r>
              <a:rPr lang="en-US" dirty="0"/>
              <a:t>0.76</a:t>
            </a:r>
          </a:p>
        </p:txBody>
      </p:sp>
      <p:sp>
        <p:nvSpPr>
          <p:cNvPr id="56" name="TextBox 55"/>
          <p:cNvSpPr txBox="1"/>
          <p:nvPr/>
        </p:nvSpPr>
        <p:spPr>
          <a:xfrm>
            <a:off x="7573210" y="1745384"/>
            <a:ext cx="704040" cy="369332"/>
          </a:xfrm>
          <a:prstGeom prst="rect">
            <a:avLst/>
          </a:prstGeom>
          <a:noFill/>
        </p:spPr>
        <p:txBody>
          <a:bodyPr wrap="none" rtlCol="0">
            <a:spAutoFit/>
          </a:bodyPr>
          <a:lstStyle/>
          <a:p>
            <a:r>
              <a:rPr lang="en-US" b="1" dirty="0">
                <a:solidFill>
                  <a:srgbClr val="0033CC"/>
                </a:solidFill>
              </a:rPr>
              <a:t>0.503</a:t>
            </a:r>
          </a:p>
        </p:txBody>
      </p:sp>
      <p:sp>
        <p:nvSpPr>
          <p:cNvPr id="57" name="TextBox 56"/>
          <p:cNvSpPr txBox="1"/>
          <p:nvPr/>
        </p:nvSpPr>
        <p:spPr>
          <a:xfrm>
            <a:off x="6614375" y="1764268"/>
            <a:ext cx="704040" cy="369332"/>
          </a:xfrm>
          <a:prstGeom prst="rect">
            <a:avLst/>
          </a:prstGeom>
          <a:noFill/>
        </p:spPr>
        <p:txBody>
          <a:bodyPr wrap="none" rtlCol="0">
            <a:spAutoFit/>
          </a:bodyPr>
          <a:lstStyle/>
          <a:p>
            <a:r>
              <a:rPr lang="en-US" b="1" dirty="0">
                <a:solidFill>
                  <a:srgbClr val="0033CC"/>
                </a:solidFill>
              </a:rPr>
              <a:t>0.503</a:t>
            </a:r>
          </a:p>
        </p:txBody>
      </p:sp>
      <p:sp>
        <p:nvSpPr>
          <p:cNvPr id="58" name="TextBox 57"/>
          <p:cNvSpPr txBox="1"/>
          <p:nvPr/>
        </p:nvSpPr>
        <p:spPr>
          <a:xfrm>
            <a:off x="6463844" y="2259569"/>
            <a:ext cx="588623" cy="369332"/>
          </a:xfrm>
          <a:prstGeom prst="rect">
            <a:avLst/>
          </a:prstGeom>
          <a:noFill/>
        </p:spPr>
        <p:txBody>
          <a:bodyPr wrap="none" rtlCol="0">
            <a:spAutoFit/>
          </a:bodyPr>
          <a:lstStyle/>
          <a:p>
            <a:r>
              <a:rPr lang="en-US" b="1" dirty="0">
                <a:solidFill>
                  <a:srgbClr val="0033CC"/>
                </a:solidFill>
              </a:rPr>
              <a:t>0.54</a:t>
            </a:r>
          </a:p>
        </p:txBody>
      </p:sp>
      <p:sp>
        <p:nvSpPr>
          <p:cNvPr id="59" name="TextBox 58"/>
          <p:cNvSpPr txBox="1"/>
          <p:nvPr/>
        </p:nvSpPr>
        <p:spPr>
          <a:xfrm>
            <a:off x="5562450" y="2267555"/>
            <a:ext cx="588623" cy="369332"/>
          </a:xfrm>
          <a:prstGeom prst="rect">
            <a:avLst/>
          </a:prstGeom>
          <a:noFill/>
        </p:spPr>
        <p:txBody>
          <a:bodyPr wrap="none" rtlCol="0">
            <a:spAutoFit/>
          </a:bodyPr>
          <a:lstStyle/>
          <a:p>
            <a:r>
              <a:rPr lang="en-US" b="1" dirty="0">
                <a:solidFill>
                  <a:srgbClr val="0033CC"/>
                </a:solidFill>
              </a:rPr>
              <a:t>0.54</a:t>
            </a:r>
          </a:p>
        </p:txBody>
      </p:sp>
      <p:sp>
        <p:nvSpPr>
          <p:cNvPr id="60" name="TextBox 59"/>
          <p:cNvSpPr txBox="1"/>
          <p:nvPr/>
        </p:nvSpPr>
        <p:spPr>
          <a:xfrm>
            <a:off x="5736285" y="1760812"/>
            <a:ext cx="704040" cy="369332"/>
          </a:xfrm>
          <a:prstGeom prst="rect">
            <a:avLst/>
          </a:prstGeom>
          <a:noFill/>
        </p:spPr>
        <p:txBody>
          <a:bodyPr wrap="none" rtlCol="0">
            <a:spAutoFit/>
          </a:bodyPr>
          <a:lstStyle/>
          <a:p>
            <a:r>
              <a:rPr lang="en-US" b="1" dirty="0">
                <a:solidFill>
                  <a:srgbClr val="0033CC"/>
                </a:solidFill>
              </a:rPr>
              <a:t>0.503</a:t>
            </a:r>
          </a:p>
        </p:txBody>
      </p:sp>
      <p:sp>
        <p:nvSpPr>
          <p:cNvPr id="61" name="TextBox 60"/>
          <p:cNvSpPr txBox="1"/>
          <p:nvPr/>
        </p:nvSpPr>
        <p:spPr>
          <a:xfrm>
            <a:off x="6082379" y="1396650"/>
            <a:ext cx="704040" cy="369332"/>
          </a:xfrm>
          <a:prstGeom prst="rect">
            <a:avLst/>
          </a:prstGeom>
          <a:noFill/>
        </p:spPr>
        <p:txBody>
          <a:bodyPr wrap="none" rtlCol="0">
            <a:spAutoFit/>
          </a:bodyPr>
          <a:lstStyle/>
          <a:p>
            <a:r>
              <a:rPr lang="en-US" b="1" dirty="0">
                <a:solidFill>
                  <a:srgbClr val="0033CC"/>
                </a:solidFill>
              </a:rPr>
              <a:t>0.503</a:t>
            </a:r>
          </a:p>
        </p:txBody>
      </p:sp>
      <p:sp>
        <p:nvSpPr>
          <p:cNvPr id="62" name="TextBox 61"/>
          <p:cNvSpPr txBox="1"/>
          <p:nvPr/>
        </p:nvSpPr>
        <p:spPr>
          <a:xfrm>
            <a:off x="5107375" y="1518597"/>
            <a:ext cx="704040" cy="369332"/>
          </a:xfrm>
          <a:prstGeom prst="rect">
            <a:avLst/>
          </a:prstGeom>
          <a:noFill/>
        </p:spPr>
        <p:txBody>
          <a:bodyPr wrap="none" rtlCol="0">
            <a:spAutoFit/>
          </a:bodyPr>
          <a:lstStyle/>
          <a:p>
            <a:r>
              <a:rPr lang="en-US" b="1" dirty="0">
                <a:solidFill>
                  <a:srgbClr val="0033CC"/>
                </a:solidFill>
              </a:rPr>
              <a:t>0.503</a:t>
            </a:r>
          </a:p>
        </p:txBody>
      </p:sp>
      <p:pic>
        <p:nvPicPr>
          <p:cNvPr id="63" name="Picture 62"/>
          <p:cNvPicPr>
            <a:picLocks noChangeAspect="1"/>
          </p:cNvPicPr>
          <p:nvPr/>
        </p:nvPicPr>
        <p:blipFill>
          <a:blip r:embed="rId3"/>
          <a:stretch>
            <a:fillRect/>
          </a:stretch>
        </p:blipFill>
        <p:spPr>
          <a:xfrm flipH="1">
            <a:off x="2248018" y="5327526"/>
            <a:ext cx="723782" cy="322942"/>
          </a:xfrm>
          <a:prstGeom prst="rect">
            <a:avLst/>
          </a:prstGeom>
        </p:spPr>
      </p:pic>
      <p:cxnSp>
        <p:nvCxnSpPr>
          <p:cNvPr id="64" name="Straight Arrow Connector 63"/>
          <p:cNvCxnSpPr/>
          <p:nvPr/>
        </p:nvCxnSpPr>
        <p:spPr bwMode="auto">
          <a:xfrm>
            <a:off x="2971800" y="5638800"/>
            <a:ext cx="1447800" cy="0"/>
          </a:xfrm>
          <a:prstGeom prst="straightConnector1">
            <a:avLst/>
          </a:prstGeom>
          <a:noFill/>
          <a:ln w="76200" cap="flat" cmpd="sng" algn="ctr">
            <a:solidFill>
              <a:schemeClr val="tx1"/>
            </a:solidFill>
            <a:prstDash val="solid"/>
            <a:round/>
            <a:headEnd type="none" w="med" len="med"/>
            <a:tailEnd type="arrow" w="med" len="med"/>
          </a:ln>
          <a:effectLst/>
        </p:spPr>
      </p:cxnSp>
      <p:cxnSp>
        <p:nvCxnSpPr>
          <p:cNvPr id="65" name="Straight Arrow Connector 64"/>
          <p:cNvCxnSpPr/>
          <p:nvPr/>
        </p:nvCxnSpPr>
        <p:spPr bwMode="auto">
          <a:xfrm flipV="1">
            <a:off x="2740687" y="4692580"/>
            <a:ext cx="364254" cy="581272"/>
          </a:xfrm>
          <a:prstGeom prst="straightConnector1">
            <a:avLst/>
          </a:prstGeom>
          <a:noFill/>
          <a:ln w="76200" cap="flat" cmpd="sng" algn="ctr">
            <a:solidFill>
              <a:schemeClr val="tx1"/>
            </a:solidFill>
            <a:prstDash val="solid"/>
            <a:round/>
            <a:headEnd type="none" w="med" len="med"/>
            <a:tailEnd type="arrow" w="med" len="med"/>
          </a:ln>
          <a:effectLst/>
        </p:spPr>
      </p:cxnSp>
      <p:cxnSp>
        <p:nvCxnSpPr>
          <p:cNvPr id="66" name="Elbow Connector 65"/>
          <p:cNvCxnSpPr/>
          <p:nvPr/>
        </p:nvCxnSpPr>
        <p:spPr bwMode="auto">
          <a:xfrm>
            <a:off x="2971800" y="5638800"/>
            <a:ext cx="914400" cy="741903"/>
          </a:xfrm>
          <a:prstGeom prst="bentConnector3">
            <a:avLst/>
          </a:prstGeom>
          <a:noFill/>
          <a:ln w="76200" cap="flat" cmpd="sng" algn="ctr">
            <a:solidFill>
              <a:schemeClr val="tx1"/>
            </a:solidFill>
            <a:prstDash val="solid"/>
            <a:round/>
            <a:headEnd type="none" w="med" len="med"/>
            <a:tailEnd type="triangle"/>
          </a:ln>
          <a:effectLst/>
        </p:spPr>
      </p:cxnSp>
      <p:sp>
        <p:nvSpPr>
          <p:cNvPr id="6" name="Title 5"/>
          <p:cNvSpPr>
            <a:spLocks noGrp="1"/>
          </p:cNvSpPr>
          <p:nvPr>
            <p:ph type="title"/>
          </p:nvPr>
        </p:nvSpPr>
        <p:spPr/>
        <p:txBody>
          <a:bodyPr/>
          <a:lstStyle/>
          <a:p>
            <a:r>
              <a:rPr lang="en-US" dirty="0"/>
              <a:t>Emergency storm response</a:t>
            </a:r>
          </a:p>
        </p:txBody>
      </p:sp>
      <p:sp>
        <p:nvSpPr>
          <p:cNvPr id="2" name="Rectangle 1"/>
          <p:cNvSpPr/>
          <p:nvPr/>
        </p:nvSpPr>
        <p:spPr>
          <a:xfrm>
            <a:off x="685800" y="1887929"/>
            <a:ext cx="1562218" cy="1892191"/>
          </a:xfrm>
          <a:prstGeom prst="rect">
            <a:avLst/>
          </a:prstGeom>
          <a:solidFill>
            <a:schemeClr val="bg1"/>
          </a:solidFill>
          <a:ln w="28575">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nvGrpSpPr>
          <p:cNvPr id="9" name="Group 8"/>
          <p:cNvGrpSpPr/>
          <p:nvPr/>
        </p:nvGrpSpPr>
        <p:grpSpPr>
          <a:xfrm>
            <a:off x="191165" y="3401718"/>
            <a:ext cx="3056414" cy="2465682"/>
            <a:chOff x="191165" y="3401718"/>
            <a:chExt cx="3056414" cy="2465682"/>
          </a:xfrm>
        </p:grpSpPr>
        <p:sp>
          <p:nvSpPr>
            <p:cNvPr id="3" name="Oval 2"/>
            <p:cNvSpPr/>
            <p:nvPr/>
          </p:nvSpPr>
          <p:spPr>
            <a:xfrm>
              <a:off x="1959289" y="5069782"/>
              <a:ext cx="1235015" cy="797618"/>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5" name="TextBox 4"/>
                <p:cNvSpPr txBox="1"/>
                <p:nvPr/>
              </p:nvSpPr>
              <p:spPr>
                <a:xfrm>
                  <a:off x="191165" y="3401718"/>
                  <a:ext cx="3056414" cy="707886"/>
                </a:xfrm>
                <a:prstGeom prst="rect">
                  <a:avLst/>
                </a:prstGeom>
                <a:noFill/>
                <a:ln>
                  <a:solidFill>
                    <a:srgbClr val="0033CC"/>
                  </a:solidFill>
                </a:ln>
              </p:spPr>
              <p:txBody>
                <a:bodyPr wrap="none" rtlCol="0">
                  <a:spAutoFit/>
                </a:bodyPr>
                <a:lstStyle/>
                <a:p>
                  <a:pPr algn="l"/>
                  <a:r>
                    <a:rPr lang="en-US" sz="2000" i="0" dirty="0">
                      <a:solidFill>
                        <a:srgbClr val="0033CC"/>
                      </a:solidFill>
                    </a:rPr>
                    <a:t>Physical state </a:t>
                  </a:r>
                  <a14:m>
                    <m:oMath xmlns:m="http://schemas.openxmlformats.org/officeDocument/2006/math">
                      <m:sSub>
                        <m:sSubPr>
                          <m:ctrlPr>
                            <a:rPr lang="en-US" sz="2000" b="0" i="1" smtClean="0">
                              <a:solidFill>
                                <a:srgbClr val="0033CC"/>
                              </a:solidFill>
                              <a:latin typeface="Cambria Math" panose="02040503050406030204" pitchFamily="18" charset="0"/>
                            </a:rPr>
                          </m:ctrlPr>
                        </m:sSubPr>
                        <m:e>
                          <m:r>
                            <a:rPr lang="en-US" sz="2000" b="0" i="1" smtClean="0">
                              <a:solidFill>
                                <a:srgbClr val="0033CC"/>
                              </a:solidFill>
                              <a:latin typeface="Cambria Math" panose="02040503050406030204" pitchFamily="18" charset="0"/>
                            </a:rPr>
                            <m:t>𝑅</m:t>
                          </m:r>
                        </m:e>
                        <m:sub>
                          <m:r>
                            <a:rPr lang="en-US" sz="2000" b="0" i="1" smtClean="0">
                              <a:solidFill>
                                <a:srgbClr val="0033CC"/>
                              </a:solidFill>
                              <a:latin typeface="Cambria Math" panose="02040503050406030204" pitchFamily="18" charset="0"/>
                            </a:rPr>
                            <m:t>𝑡</m:t>
                          </m:r>
                        </m:sub>
                      </m:sSub>
                      <m:r>
                        <a:rPr lang="en-US" sz="2000" b="0" i="1" smtClean="0">
                          <a:solidFill>
                            <a:srgbClr val="0033CC"/>
                          </a:solidFill>
                          <a:latin typeface="Cambria Math" panose="02040503050406030204" pitchFamily="18" charset="0"/>
                        </a:rPr>
                        <m:t>=</m:t>
                      </m:r>
                    </m:oMath>
                  </a14:m>
                  <a:r>
                    <a:rPr lang="en-US" sz="2000" i="0" dirty="0">
                      <a:solidFill>
                        <a:srgbClr val="0033CC"/>
                      </a:solidFill>
                    </a:rPr>
                    <a:t> location</a:t>
                  </a:r>
                </a:p>
                <a:p>
                  <a:pPr algn="l"/>
                  <a:r>
                    <a:rPr lang="en-US" sz="2000" i="0" dirty="0">
                      <a:solidFill>
                        <a:srgbClr val="0033CC"/>
                      </a:solidFill>
                    </a:rPr>
                    <a:t>of vehicle</a:t>
                  </a:r>
                </a:p>
              </p:txBody>
            </p:sp>
          </mc:Choice>
          <mc:Fallback xmlns="">
            <p:sp>
              <p:nvSpPr>
                <p:cNvPr id="5" name="TextBox 4"/>
                <p:cNvSpPr txBox="1">
                  <a:spLocks noRot="1" noChangeAspect="1" noMove="1" noResize="1" noEditPoints="1" noAdjustHandles="1" noChangeArrowheads="1" noChangeShapeType="1" noTextEdit="1"/>
                </p:cNvSpPr>
                <p:nvPr/>
              </p:nvSpPr>
              <p:spPr>
                <a:xfrm>
                  <a:off x="191165" y="3401718"/>
                  <a:ext cx="3056414" cy="707886"/>
                </a:xfrm>
                <a:prstGeom prst="rect">
                  <a:avLst/>
                </a:prstGeom>
                <a:blipFill>
                  <a:blip r:embed="rId4"/>
                  <a:stretch>
                    <a:fillRect l="-1786" t="-3390" r="-1389" b="-13559"/>
                  </a:stretch>
                </a:blipFill>
                <a:ln>
                  <a:solidFill>
                    <a:srgbClr val="0033CC"/>
                  </a:solidFill>
                </a:ln>
              </p:spPr>
              <p:txBody>
                <a:bodyPr/>
                <a:lstStyle/>
                <a:p>
                  <a:r>
                    <a:rPr lang="en-US">
                      <a:noFill/>
                    </a:rPr>
                    <a:t> </a:t>
                  </a:r>
                </a:p>
              </p:txBody>
            </p:sp>
          </mc:Fallback>
        </mc:AlternateContent>
        <p:cxnSp>
          <p:nvCxnSpPr>
            <p:cNvPr id="8" name="Straight Arrow Connector 7"/>
            <p:cNvCxnSpPr>
              <a:stCxn id="5" idx="2"/>
              <a:endCxn id="3" idx="1"/>
            </p:cNvCxnSpPr>
            <p:nvPr/>
          </p:nvCxnSpPr>
          <p:spPr bwMode="auto">
            <a:xfrm>
              <a:off x="1719372" y="4109604"/>
              <a:ext cx="420781" cy="1076986"/>
            </a:xfrm>
            <a:prstGeom prst="straightConnector1">
              <a:avLst/>
            </a:prstGeom>
            <a:noFill/>
            <a:ln w="28575" cap="flat" cmpd="sng" algn="ctr">
              <a:solidFill>
                <a:srgbClr val="0033CC"/>
              </a:solidFill>
              <a:prstDash val="solid"/>
              <a:round/>
              <a:headEnd type="none" w="med" len="med"/>
              <a:tailEnd type="triangle"/>
            </a:ln>
            <a:effectLst/>
          </p:spPr>
        </p:cxnSp>
      </p:grpSp>
      <p:sp>
        <p:nvSpPr>
          <p:cNvPr id="67" name="Oval 66"/>
          <p:cNvSpPr/>
          <p:nvPr/>
        </p:nvSpPr>
        <p:spPr>
          <a:xfrm>
            <a:off x="4659818" y="1137862"/>
            <a:ext cx="936310" cy="465530"/>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68" name="Oval 67"/>
          <p:cNvSpPr/>
          <p:nvPr/>
        </p:nvSpPr>
        <p:spPr>
          <a:xfrm>
            <a:off x="8347898" y="2448502"/>
            <a:ext cx="936310" cy="465530"/>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69" name="Oval 68"/>
          <p:cNvSpPr/>
          <p:nvPr/>
        </p:nvSpPr>
        <p:spPr>
          <a:xfrm>
            <a:off x="5293802" y="3637222"/>
            <a:ext cx="936310" cy="465530"/>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0" name="Oval 69"/>
          <p:cNvSpPr/>
          <p:nvPr/>
        </p:nvSpPr>
        <p:spPr>
          <a:xfrm>
            <a:off x="8408858" y="5094166"/>
            <a:ext cx="936310" cy="465530"/>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1" name="Oval 70"/>
          <p:cNvSpPr/>
          <p:nvPr/>
        </p:nvSpPr>
        <p:spPr>
          <a:xfrm>
            <a:off x="8012618" y="5880550"/>
            <a:ext cx="936310" cy="465530"/>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2" name="Oval 71"/>
          <p:cNvSpPr/>
          <p:nvPr/>
        </p:nvSpPr>
        <p:spPr>
          <a:xfrm>
            <a:off x="3312602" y="6435286"/>
            <a:ext cx="936310" cy="465530"/>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3" name="Oval 72"/>
          <p:cNvSpPr/>
          <p:nvPr/>
        </p:nvSpPr>
        <p:spPr>
          <a:xfrm>
            <a:off x="2294570" y="6404806"/>
            <a:ext cx="936310" cy="465530"/>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75" name="TextBox 74"/>
              <p:cNvSpPr txBox="1"/>
              <p:nvPr/>
            </p:nvSpPr>
            <p:spPr>
              <a:xfrm>
                <a:off x="313085" y="2097174"/>
                <a:ext cx="4134722" cy="400110"/>
              </a:xfrm>
              <a:prstGeom prst="rect">
                <a:avLst/>
              </a:prstGeom>
              <a:noFill/>
              <a:ln>
                <a:solidFill>
                  <a:srgbClr val="0033CC"/>
                </a:solidFill>
              </a:ln>
            </p:spPr>
            <p:txBody>
              <a:bodyPr wrap="none" rtlCol="0">
                <a:spAutoFit/>
              </a:bodyPr>
              <a:lstStyle/>
              <a:p>
                <a:pPr algn="l"/>
                <a:r>
                  <a:rPr lang="en-US" sz="2000" i="0" dirty="0">
                    <a:solidFill>
                      <a:srgbClr val="0033CC"/>
                    </a:solidFill>
                  </a:rPr>
                  <a:t>Belief state </a:t>
                </a:r>
                <a14:m>
                  <m:oMath xmlns:m="http://schemas.openxmlformats.org/officeDocument/2006/math">
                    <m:sSub>
                      <m:sSubPr>
                        <m:ctrlPr>
                          <a:rPr lang="en-US" sz="2000" b="0" i="1" smtClean="0">
                            <a:solidFill>
                              <a:srgbClr val="0033CC"/>
                            </a:solidFill>
                            <a:latin typeface="Cambria Math" panose="02040503050406030204" pitchFamily="18" charset="0"/>
                          </a:rPr>
                        </m:ctrlPr>
                      </m:sSubPr>
                      <m:e>
                        <m:r>
                          <a:rPr lang="en-US" sz="2000" b="0" i="1" smtClean="0">
                            <a:solidFill>
                              <a:srgbClr val="0033CC"/>
                            </a:solidFill>
                            <a:latin typeface="Cambria Math" panose="02040503050406030204" pitchFamily="18" charset="0"/>
                          </a:rPr>
                          <m:t>𝐵</m:t>
                        </m:r>
                      </m:e>
                      <m:sub>
                        <m:r>
                          <a:rPr lang="en-US" sz="2000" b="0" i="1" smtClean="0">
                            <a:solidFill>
                              <a:srgbClr val="0033CC"/>
                            </a:solidFill>
                            <a:latin typeface="Cambria Math" panose="02040503050406030204" pitchFamily="18" charset="0"/>
                          </a:rPr>
                          <m:t>𝑡</m:t>
                        </m:r>
                      </m:sub>
                    </m:sSub>
                    <m:r>
                      <a:rPr lang="en-US" sz="2000" b="0" i="1" smtClean="0">
                        <a:solidFill>
                          <a:srgbClr val="0033CC"/>
                        </a:solidFill>
                        <a:latin typeface="Cambria Math" panose="02040503050406030204" pitchFamily="18" charset="0"/>
                      </a:rPr>
                      <m:t>=</m:t>
                    </m:r>
                  </m:oMath>
                </a14:m>
                <a:r>
                  <a:rPr lang="en-US" sz="2000" i="0" dirty="0">
                    <a:solidFill>
                      <a:srgbClr val="0033CC"/>
                    </a:solidFill>
                  </a:rPr>
                  <a:t> probability of outage</a:t>
                </a:r>
              </a:p>
            </p:txBody>
          </p:sp>
        </mc:Choice>
        <mc:Fallback xmlns="">
          <p:sp>
            <p:nvSpPr>
              <p:cNvPr id="75" name="TextBox 74"/>
              <p:cNvSpPr txBox="1">
                <a:spLocks noRot="1" noChangeAspect="1" noMove="1" noResize="1" noEditPoints="1" noAdjustHandles="1" noChangeArrowheads="1" noChangeShapeType="1" noTextEdit="1"/>
              </p:cNvSpPr>
              <p:nvPr/>
            </p:nvSpPr>
            <p:spPr>
              <a:xfrm>
                <a:off x="313085" y="2097174"/>
                <a:ext cx="4134722" cy="400110"/>
              </a:xfrm>
              <a:prstGeom prst="rect">
                <a:avLst/>
              </a:prstGeom>
              <a:blipFill>
                <a:blip r:embed="rId5"/>
                <a:stretch>
                  <a:fillRect l="-1322" t="-5882" r="-441" b="-23529"/>
                </a:stretch>
              </a:blipFill>
              <a:ln>
                <a:solidFill>
                  <a:srgbClr val="0033CC"/>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p:cNvSpPr txBox="1"/>
              <p:nvPr/>
            </p:nvSpPr>
            <p:spPr>
              <a:xfrm>
                <a:off x="294797" y="1249830"/>
                <a:ext cx="3733458" cy="707886"/>
              </a:xfrm>
              <a:prstGeom prst="rect">
                <a:avLst/>
              </a:prstGeom>
              <a:noFill/>
              <a:ln>
                <a:solidFill>
                  <a:srgbClr val="0033CC"/>
                </a:solidFill>
              </a:ln>
            </p:spPr>
            <p:txBody>
              <a:bodyPr wrap="none" rtlCol="0">
                <a:spAutoFit/>
              </a:bodyPr>
              <a:lstStyle/>
              <a:p>
                <a:pPr algn="l"/>
                <a:r>
                  <a:rPr lang="en-US" sz="2000" i="0" dirty="0">
                    <a:solidFill>
                      <a:srgbClr val="0033CC"/>
                    </a:solidFill>
                  </a:rPr>
                  <a:t>Information state </a:t>
                </a:r>
                <a14:m>
                  <m:oMath xmlns:m="http://schemas.openxmlformats.org/officeDocument/2006/math">
                    <m:sSub>
                      <m:sSubPr>
                        <m:ctrlPr>
                          <a:rPr lang="en-US" sz="2000" b="0" i="1" smtClean="0">
                            <a:solidFill>
                              <a:srgbClr val="0033CC"/>
                            </a:solidFill>
                            <a:latin typeface="Cambria Math" panose="02040503050406030204" pitchFamily="18" charset="0"/>
                          </a:rPr>
                        </m:ctrlPr>
                      </m:sSubPr>
                      <m:e>
                        <m:r>
                          <a:rPr lang="en-US" sz="2000" b="0" i="1" smtClean="0">
                            <a:solidFill>
                              <a:srgbClr val="0033CC"/>
                            </a:solidFill>
                            <a:latin typeface="Cambria Math" panose="02040503050406030204" pitchFamily="18" charset="0"/>
                          </a:rPr>
                          <m:t>𝐼</m:t>
                        </m:r>
                      </m:e>
                      <m:sub>
                        <m:r>
                          <a:rPr lang="en-US" sz="2000" b="0" i="1" smtClean="0">
                            <a:solidFill>
                              <a:srgbClr val="0033CC"/>
                            </a:solidFill>
                            <a:latin typeface="Cambria Math" panose="02040503050406030204" pitchFamily="18" charset="0"/>
                          </a:rPr>
                          <m:t>𝑡</m:t>
                        </m:r>
                      </m:sub>
                    </m:sSub>
                    <m:r>
                      <a:rPr lang="en-US" sz="2000" b="0" i="1" smtClean="0">
                        <a:solidFill>
                          <a:srgbClr val="0033CC"/>
                        </a:solidFill>
                        <a:latin typeface="Cambria Math" panose="02040503050406030204" pitchFamily="18" charset="0"/>
                      </a:rPr>
                      <m:t>=</m:t>
                    </m:r>
                  </m:oMath>
                </a14:m>
                <a:r>
                  <a:rPr lang="en-US" sz="2000" i="0" dirty="0">
                    <a:solidFill>
                      <a:srgbClr val="0033CC"/>
                    </a:solidFill>
                  </a:rPr>
                  <a:t> phone calls,</a:t>
                </a:r>
              </a:p>
              <a:p>
                <a:pPr algn="l"/>
                <a:r>
                  <a:rPr lang="en-US" sz="2000" i="0" dirty="0">
                    <a:solidFill>
                      <a:srgbClr val="0033CC"/>
                    </a:solidFill>
                  </a:rPr>
                  <a:t>weather information, flooding, …</a:t>
                </a:r>
              </a:p>
            </p:txBody>
          </p:sp>
        </mc:Choice>
        <mc:Fallback xmlns="">
          <p:sp>
            <p:nvSpPr>
              <p:cNvPr id="76" name="TextBox 75"/>
              <p:cNvSpPr txBox="1">
                <a:spLocks noRot="1" noChangeAspect="1" noMove="1" noResize="1" noEditPoints="1" noAdjustHandles="1" noChangeArrowheads="1" noChangeShapeType="1" noTextEdit="1"/>
              </p:cNvSpPr>
              <p:nvPr/>
            </p:nvSpPr>
            <p:spPr>
              <a:xfrm>
                <a:off x="294797" y="1249830"/>
                <a:ext cx="3733458" cy="707886"/>
              </a:xfrm>
              <a:prstGeom prst="rect">
                <a:avLst/>
              </a:prstGeom>
              <a:blipFill>
                <a:blip r:embed="rId6"/>
                <a:stretch>
                  <a:fillRect l="-1463" t="-3390" r="-813" b="-13559"/>
                </a:stretch>
              </a:blipFill>
              <a:ln>
                <a:solidFill>
                  <a:srgbClr val="0033CC"/>
                </a:solidFill>
              </a:ln>
            </p:spPr>
            <p:txBody>
              <a:bodyPr/>
              <a:lstStyle/>
              <a:p>
                <a:r>
                  <a:rPr lang="en-US">
                    <a:noFill/>
                  </a:rPr>
                  <a:t> </a:t>
                </a:r>
              </a:p>
            </p:txBody>
          </p:sp>
        </mc:Fallback>
      </mc:AlternateContent>
    </p:spTree>
    <p:extLst>
      <p:ext uri="{BB962C8B-B14F-4D97-AF65-F5344CB8AC3E}">
        <p14:creationId xmlns:p14="http://schemas.microsoft.com/office/powerpoint/2010/main" val="3518260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Energy storage example</a:t>
            </a:r>
          </a:p>
        </p:txBody>
      </p:sp>
      <mc:AlternateContent xmlns:mc="http://schemas.openxmlformats.org/markup-compatibility/2006" xmlns:a14="http://schemas.microsoft.com/office/drawing/2010/main">
        <mc:Choice Requires="a14">
          <p:sp>
            <p:nvSpPr>
              <p:cNvPr id="43011" name="Rectangle 3"/>
              <p:cNvSpPr>
                <a:spLocks noGrp="1" noChangeArrowheads="1"/>
              </p:cNvSpPr>
              <p:nvPr>
                <p:ph type="body" idx="1"/>
              </p:nvPr>
            </p:nvSpPr>
            <p:spPr/>
            <p:txBody>
              <a:bodyPr/>
              <a:lstStyle/>
              <a:p>
                <a:r>
                  <a:rPr lang="en-US" dirty="0"/>
                  <a:t>State variables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oMath>
                </a14:m>
                <a:endParaRPr lang="en-US" dirty="0"/>
              </a:p>
              <a:p>
                <a:endParaRPr lang="en-US" dirty="0"/>
              </a:p>
              <a:p>
                <a:endParaRPr lang="en-US" dirty="0"/>
              </a:p>
              <a:p>
                <a:endParaRPr lang="en-US" dirty="0"/>
              </a:p>
              <a:p>
                <a:endParaRPr lang="en-US" dirty="0"/>
              </a:p>
              <a:p>
                <a:endParaRPr lang="en-US"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Energy stored in the battery</a:t>
                </a: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𝑡</m:t>
                        </m:r>
                      </m:sub>
                    </m:sSub>
                    <m:r>
                      <a:rPr lang="en-US" i="1">
                        <a:latin typeface="Cambria Math" panose="02040503050406030204" pitchFamily="18" charset="0"/>
                      </a:rPr>
                      <m:t>=</m:t>
                    </m:r>
                  </m:oMath>
                </a14:m>
                <a:r>
                  <a:rPr lang="en-US" dirty="0"/>
                  <a:t>Current demand</a:t>
                </a:r>
                <a:endParaRPr lang="en-US" b="0" i="1" dirty="0">
                  <a:latin typeface="Cambria Math" panose="02040503050406030204" pitchFamily="18" charset="0"/>
                </a:endParaRPr>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Current grid price</a:t>
                </a:r>
              </a:p>
              <a:p>
                <a:pPr lvl="1"/>
                <a:r>
                  <a:rPr lang="en-US" dirty="0"/>
                  <a:t>State variable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𝑝</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endParaRPr lang="en-US" dirty="0"/>
              </a:p>
            </p:txBody>
          </p:sp>
        </mc:Choice>
        <mc:Fallback xmlns="">
          <p:sp>
            <p:nvSpPr>
              <p:cNvPr id="43011" name="Rectangle 3"/>
              <p:cNvSpPr>
                <a:spLocks noGrp="1" noRot="1" noChangeAspect="1" noMove="1" noResize="1" noEditPoints="1" noAdjustHandles="1" noChangeArrowheads="1" noChangeShapeType="1" noTextEdit="1"/>
              </p:cNvSpPr>
              <p:nvPr>
                <p:ph type="body" idx="1"/>
              </p:nvPr>
            </p:nvSpPr>
            <p:spPr>
              <a:blipFill>
                <a:blip r:embed="rId3"/>
                <a:stretch>
                  <a:fillRect t="-1355" b="-369"/>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1276910" y="1729814"/>
            <a:ext cx="6172735" cy="2126164"/>
          </a:xfrm>
          <a:prstGeom prst="rect">
            <a:avLst/>
          </a:prstGeom>
        </p:spPr>
      </p:pic>
    </p:spTree>
    <p:extLst>
      <p:ext uri="{BB962C8B-B14F-4D97-AF65-F5344CB8AC3E}">
        <p14:creationId xmlns:p14="http://schemas.microsoft.com/office/powerpoint/2010/main" val="498589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9" name="Rectangle 3"/>
          <p:cNvSpPr>
            <a:spLocks noGrp="1" noChangeArrowheads="1"/>
          </p:cNvSpPr>
          <p:nvPr>
            <p:ph type="body" idx="4294967295"/>
          </p:nvPr>
        </p:nvSpPr>
        <p:spPr/>
        <p:txBody>
          <a:bodyPr/>
          <a:lstStyle/>
          <a:p>
            <a:r>
              <a:rPr lang="en-US" dirty="0"/>
              <a:t>Decisions:</a:t>
            </a:r>
          </a:p>
        </p:txBody>
      </p:sp>
      <p:graphicFrame>
        <p:nvGraphicFramePr>
          <p:cNvPr id="533515" name="Object 9"/>
          <p:cNvGraphicFramePr>
            <a:graphicFrameLocks noChangeAspect="1"/>
          </p:cNvGraphicFramePr>
          <p:nvPr>
            <p:extLst/>
          </p:nvPr>
        </p:nvGraphicFramePr>
        <p:xfrm>
          <a:off x="2750128" y="1820921"/>
          <a:ext cx="6122237" cy="2532137"/>
        </p:xfrm>
        <a:graphic>
          <a:graphicData uri="http://schemas.openxmlformats.org/presentationml/2006/ole">
            <mc:AlternateContent xmlns:mc="http://schemas.openxmlformats.org/markup-compatibility/2006">
              <mc:Choice xmlns:v="urn:schemas-microsoft-com:vml" Requires="v">
                <p:oleObj spid="_x0000_s1985423" name="Equation" r:id="rId4" imgW="3809880" imgH="1574640" progId="Equation.DSMT4">
                  <p:embed/>
                </p:oleObj>
              </mc:Choice>
              <mc:Fallback>
                <p:oleObj name="Equation" r:id="rId4" imgW="3809880" imgH="1574640" progId="Equation.DSMT4">
                  <p:embed/>
                  <p:pic>
                    <p:nvPicPr>
                      <p:cNvPr id="533515" name="Object 9"/>
                      <p:cNvPicPr>
                        <a:picLocks noChangeAspect="1" noChangeArrowheads="1"/>
                      </p:cNvPicPr>
                      <p:nvPr/>
                    </p:nvPicPr>
                    <p:blipFill>
                      <a:blip r:embed="rId5"/>
                      <a:srcRect/>
                      <a:stretch>
                        <a:fillRect/>
                      </a:stretch>
                    </p:blipFill>
                    <p:spPr bwMode="auto">
                      <a:xfrm>
                        <a:off x="2750128" y="1820921"/>
                        <a:ext cx="6122237" cy="2532137"/>
                      </a:xfrm>
                      <a:prstGeom prst="rect">
                        <a:avLst/>
                      </a:prstGeom>
                      <a:solidFill>
                        <a:schemeClr val="bg1"/>
                      </a:solidFill>
                      <a:ln>
                        <a:noFill/>
                      </a:ln>
                      <a:effectLst/>
                      <a:extLst/>
                    </p:spPr>
                  </p:pic>
                </p:oleObj>
              </mc:Fallback>
            </mc:AlternateContent>
          </a:graphicData>
        </a:graphic>
      </p:graphicFrame>
      <p:graphicFrame>
        <p:nvGraphicFramePr>
          <p:cNvPr id="533516" name="Object 10"/>
          <p:cNvGraphicFramePr>
            <a:graphicFrameLocks noChangeAspect="1"/>
          </p:cNvGraphicFramePr>
          <p:nvPr/>
        </p:nvGraphicFramePr>
        <p:xfrm>
          <a:off x="1809750" y="2017713"/>
          <a:ext cx="558800" cy="4022725"/>
        </p:xfrm>
        <a:graphic>
          <a:graphicData uri="http://schemas.openxmlformats.org/presentationml/2006/ole">
            <mc:AlternateContent xmlns:mc="http://schemas.openxmlformats.org/markup-compatibility/2006">
              <mc:Choice xmlns:v="urn:schemas-microsoft-com:vml" Requires="v">
                <p:oleObj spid="_x0000_s1985424" name="Equation" r:id="rId6" imgW="190440" imgH="1371600" progId="Equation.DSMT4">
                  <p:embed/>
                </p:oleObj>
              </mc:Choice>
              <mc:Fallback>
                <p:oleObj name="Equation" r:id="rId6" imgW="190440" imgH="1371600" progId="Equation.DSMT4">
                  <p:embed/>
                  <p:pic>
                    <p:nvPicPr>
                      <p:cNvPr id="533516"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9750" y="2017713"/>
                        <a:ext cx="558800" cy="402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33517" name="Object 13"/>
          <p:cNvGraphicFramePr>
            <a:graphicFrameLocks noChangeAspect="1"/>
          </p:cNvGraphicFramePr>
          <p:nvPr>
            <p:extLst>
              <p:ext uri="{D42A27DB-BD31-4B8C-83A1-F6EECF244321}">
                <p14:modId xmlns:p14="http://schemas.microsoft.com/office/powerpoint/2010/main" val="386292308"/>
              </p:ext>
            </p:extLst>
          </p:nvPr>
        </p:nvGraphicFramePr>
        <p:xfrm>
          <a:off x="2581275" y="4557713"/>
          <a:ext cx="6480175" cy="1546225"/>
        </p:xfrm>
        <a:graphic>
          <a:graphicData uri="http://schemas.openxmlformats.org/presentationml/2006/ole">
            <mc:AlternateContent xmlns:mc="http://schemas.openxmlformats.org/markup-compatibility/2006">
              <mc:Choice xmlns:v="urn:schemas-microsoft-com:vml" Requires="v">
                <p:oleObj spid="_x0000_s1985425" name="Equation" r:id="rId8" imgW="3936960" imgH="939600" progId="Equation.DSMT4">
                  <p:embed/>
                </p:oleObj>
              </mc:Choice>
              <mc:Fallback>
                <p:oleObj name="Equation" r:id="rId8" imgW="3936960" imgH="939600" progId="Equation.DSMT4">
                  <p:embed/>
                  <p:pic>
                    <p:nvPicPr>
                      <p:cNvPr id="533517" name="Object 13"/>
                      <p:cNvPicPr>
                        <a:picLocks noChangeAspect="1" noChangeArrowheads="1"/>
                      </p:cNvPicPr>
                      <p:nvPr/>
                    </p:nvPicPr>
                    <p:blipFill>
                      <a:blip r:embed="rId9"/>
                      <a:srcRect/>
                      <a:stretch>
                        <a:fillRect/>
                      </a:stretch>
                    </p:blipFill>
                    <p:spPr bwMode="auto">
                      <a:xfrm>
                        <a:off x="2581275" y="4557713"/>
                        <a:ext cx="6480175" cy="1546225"/>
                      </a:xfrm>
                      <a:prstGeom prst="rect">
                        <a:avLst/>
                      </a:prstGeom>
                      <a:noFill/>
                      <a:ln>
                        <a:noFill/>
                      </a:ln>
                      <a:effectLst/>
                      <a:extLst/>
                    </p:spPr>
                  </p:pic>
                </p:oleObj>
              </mc:Fallback>
            </mc:AlternateContent>
          </a:graphicData>
        </a:graphic>
      </p:graphicFrame>
      <p:grpSp>
        <p:nvGrpSpPr>
          <p:cNvPr id="13" name="Group 12"/>
          <p:cNvGrpSpPr/>
          <p:nvPr/>
        </p:nvGrpSpPr>
        <p:grpSpPr>
          <a:xfrm>
            <a:off x="477838" y="2206625"/>
            <a:ext cx="1339851" cy="3870325"/>
            <a:chOff x="477838" y="2206625"/>
            <a:chExt cx="1339851" cy="3870325"/>
          </a:xfrm>
        </p:grpSpPr>
        <p:grpSp>
          <p:nvGrpSpPr>
            <p:cNvPr id="14" name="Group 31"/>
            <p:cNvGrpSpPr>
              <a:grpSpLocks/>
            </p:cNvGrpSpPr>
            <p:nvPr/>
          </p:nvGrpSpPr>
          <p:grpSpPr bwMode="auto">
            <a:xfrm>
              <a:off x="1039813" y="2206625"/>
              <a:ext cx="288925" cy="895350"/>
              <a:chOff x="2803" y="1278"/>
              <a:chExt cx="342" cy="956"/>
            </a:xfrm>
          </p:grpSpPr>
          <p:grpSp>
            <p:nvGrpSpPr>
              <p:cNvPr id="18" name="Group 32"/>
              <p:cNvGrpSpPr>
                <a:grpSpLocks/>
              </p:cNvGrpSpPr>
              <p:nvPr/>
            </p:nvGrpSpPr>
            <p:grpSpPr bwMode="auto">
              <a:xfrm>
                <a:off x="2803" y="1401"/>
                <a:ext cx="342" cy="833"/>
                <a:chOff x="2803" y="1401"/>
                <a:chExt cx="342" cy="833"/>
              </a:xfrm>
            </p:grpSpPr>
            <p:grpSp>
              <p:nvGrpSpPr>
                <p:cNvPr id="29" name="Group 33"/>
                <p:cNvGrpSpPr>
                  <a:grpSpLocks/>
                </p:cNvGrpSpPr>
                <p:nvPr/>
              </p:nvGrpSpPr>
              <p:grpSpPr bwMode="auto">
                <a:xfrm>
                  <a:off x="2815" y="2143"/>
                  <a:ext cx="301" cy="91"/>
                  <a:chOff x="2815" y="2143"/>
                  <a:chExt cx="301" cy="91"/>
                </a:xfrm>
              </p:grpSpPr>
              <p:sp>
                <p:nvSpPr>
                  <p:cNvPr id="39" name="Freeform 34"/>
                  <p:cNvSpPr>
                    <a:spLocks/>
                  </p:cNvSpPr>
                  <p:nvPr/>
                </p:nvSpPr>
                <p:spPr bwMode="auto">
                  <a:xfrm>
                    <a:off x="2815" y="2164"/>
                    <a:ext cx="93" cy="70"/>
                  </a:xfrm>
                  <a:custGeom>
                    <a:avLst/>
                    <a:gdLst>
                      <a:gd name="T0" fmla="*/ 35 w 93"/>
                      <a:gd name="T1" fmla="*/ 11 h 70"/>
                      <a:gd name="T2" fmla="*/ 12 w 93"/>
                      <a:gd name="T3" fmla="*/ 32 h 70"/>
                      <a:gd name="T4" fmla="*/ 0 w 93"/>
                      <a:gd name="T5" fmla="*/ 48 h 70"/>
                      <a:gd name="T6" fmla="*/ 0 w 93"/>
                      <a:gd name="T7" fmla="*/ 65 h 70"/>
                      <a:gd name="T8" fmla="*/ 12 w 93"/>
                      <a:gd name="T9" fmla="*/ 70 h 70"/>
                      <a:gd name="T10" fmla="*/ 41 w 93"/>
                      <a:gd name="T11" fmla="*/ 65 h 70"/>
                      <a:gd name="T12" fmla="*/ 58 w 93"/>
                      <a:gd name="T13" fmla="*/ 59 h 70"/>
                      <a:gd name="T14" fmla="*/ 70 w 93"/>
                      <a:gd name="T15" fmla="*/ 43 h 70"/>
                      <a:gd name="T16" fmla="*/ 93 w 93"/>
                      <a:gd name="T17" fmla="*/ 32 h 70"/>
                      <a:gd name="T18" fmla="*/ 93 w 93"/>
                      <a:gd name="T19" fmla="*/ 16 h 70"/>
                      <a:gd name="T20" fmla="*/ 87 w 93"/>
                      <a:gd name="T21" fmla="*/ 0 h 70"/>
                      <a:gd name="T22" fmla="*/ 64 w 93"/>
                      <a:gd name="T23" fmla="*/ 11 h 70"/>
                      <a:gd name="T24" fmla="*/ 35 w 93"/>
                      <a:gd name="T25" fmla="*/ 11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3"/>
                      <a:gd name="T40" fmla="*/ 0 h 70"/>
                      <a:gd name="T41" fmla="*/ 93 w 93"/>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3" h="70">
                        <a:moveTo>
                          <a:pt x="35" y="11"/>
                        </a:moveTo>
                        <a:lnTo>
                          <a:pt x="12" y="32"/>
                        </a:lnTo>
                        <a:lnTo>
                          <a:pt x="0" y="48"/>
                        </a:lnTo>
                        <a:lnTo>
                          <a:pt x="0" y="65"/>
                        </a:lnTo>
                        <a:lnTo>
                          <a:pt x="12" y="70"/>
                        </a:lnTo>
                        <a:lnTo>
                          <a:pt x="41" y="65"/>
                        </a:lnTo>
                        <a:lnTo>
                          <a:pt x="58" y="59"/>
                        </a:lnTo>
                        <a:lnTo>
                          <a:pt x="70" y="43"/>
                        </a:lnTo>
                        <a:lnTo>
                          <a:pt x="93" y="32"/>
                        </a:lnTo>
                        <a:lnTo>
                          <a:pt x="93" y="16"/>
                        </a:lnTo>
                        <a:lnTo>
                          <a:pt x="87" y="0"/>
                        </a:lnTo>
                        <a:lnTo>
                          <a:pt x="64" y="11"/>
                        </a:lnTo>
                        <a:lnTo>
                          <a:pt x="3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35"/>
                  <p:cNvSpPr>
                    <a:spLocks/>
                  </p:cNvSpPr>
                  <p:nvPr/>
                </p:nvSpPr>
                <p:spPr bwMode="auto">
                  <a:xfrm>
                    <a:off x="3012" y="2143"/>
                    <a:ext cx="104" cy="75"/>
                  </a:xfrm>
                  <a:custGeom>
                    <a:avLst/>
                    <a:gdLst>
                      <a:gd name="T0" fmla="*/ 0 w 104"/>
                      <a:gd name="T1" fmla="*/ 5 h 75"/>
                      <a:gd name="T2" fmla="*/ 0 w 104"/>
                      <a:gd name="T3" fmla="*/ 32 h 75"/>
                      <a:gd name="T4" fmla="*/ 12 w 104"/>
                      <a:gd name="T5" fmla="*/ 43 h 75"/>
                      <a:gd name="T6" fmla="*/ 29 w 104"/>
                      <a:gd name="T7" fmla="*/ 48 h 75"/>
                      <a:gd name="T8" fmla="*/ 41 w 104"/>
                      <a:gd name="T9" fmla="*/ 53 h 75"/>
                      <a:gd name="T10" fmla="*/ 58 w 104"/>
                      <a:gd name="T11" fmla="*/ 64 h 75"/>
                      <a:gd name="T12" fmla="*/ 87 w 104"/>
                      <a:gd name="T13" fmla="*/ 75 h 75"/>
                      <a:gd name="T14" fmla="*/ 99 w 104"/>
                      <a:gd name="T15" fmla="*/ 69 h 75"/>
                      <a:gd name="T16" fmla="*/ 104 w 104"/>
                      <a:gd name="T17" fmla="*/ 64 h 75"/>
                      <a:gd name="T18" fmla="*/ 104 w 104"/>
                      <a:gd name="T19" fmla="*/ 59 h 75"/>
                      <a:gd name="T20" fmla="*/ 93 w 104"/>
                      <a:gd name="T21" fmla="*/ 43 h 75"/>
                      <a:gd name="T22" fmla="*/ 70 w 104"/>
                      <a:gd name="T23" fmla="*/ 26 h 75"/>
                      <a:gd name="T24" fmla="*/ 52 w 104"/>
                      <a:gd name="T25" fmla="*/ 10 h 75"/>
                      <a:gd name="T26" fmla="*/ 46 w 104"/>
                      <a:gd name="T27" fmla="*/ 0 h 75"/>
                      <a:gd name="T28" fmla="*/ 0 w 104"/>
                      <a:gd name="T29" fmla="*/ 5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4"/>
                      <a:gd name="T46" fmla="*/ 0 h 75"/>
                      <a:gd name="T47" fmla="*/ 104 w 104"/>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4" h="75">
                        <a:moveTo>
                          <a:pt x="0" y="5"/>
                        </a:moveTo>
                        <a:lnTo>
                          <a:pt x="0" y="32"/>
                        </a:lnTo>
                        <a:lnTo>
                          <a:pt x="12" y="43"/>
                        </a:lnTo>
                        <a:lnTo>
                          <a:pt x="29" y="48"/>
                        </a:lnTo>
                        <a:lnTo>
                          <a:pt x="41" y="53"/>
                        </a:lnTo>
                        <a:lnTo>
                          <a:pt x="58" y="64"/>
                        </a:lnTo>
                        <a:lnTo>
                          <a:pt x="87" y="75"/>
                        </a:lnTo>
                        <a:lnTo>
                          <a:pt x="99" y="69"/>
                        </a:lnTo>
                        <a:lnTo>
                          <a:pt x="104" y="64"/>
                        </a:lnTo>
                        <a:lnTo>
                          <a:pt x="104" y="59"/>
                        </a:lnTo>
                        <a:lnTo>
                          <a:pt x="93" y="43"/>
                        </a:lnTo>
                        <a:lnTo>
                          <a:pt x="70" y="26"/>
                        </a:lnTo>
                        <a:lnTo>
                          <a:pt x="52" y="10"/>
                        </a:lnTo>
                        <a:lnTo>
                          <a:pt x="4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0" name="Group 36"/>
                <p:cNvGrpSpPr>
                  <a:grpSpLocks/>
                </p:cNvGrpSpPr>
                <p:nvPr/>
              </p:nvGrpSpPr>
              <p:grpSpPr bwMode="auto">
                <a:xfrm>
                  <a:off x="2803" y="1401"/>
                  <a:ext cx="342" cy="785"/>
                  <a:chOff x="2803" y="1401"/>
                  <a:chExt cx="342" cy="785"/>
                </a:xfrm>
              </p:grpSpPr>
              <p:grpSp>
                <p:nvGrpSpPr>
                  <p:cNvPr id="31" name="Group 37"/>
                  <p:cNvGrpSpPr>
                    <a:grpSpLocks/>
                  </p:cNvGrpSpPr>
                  <p:nvPr/>
                </p:nvGrpSpPr>
                <p:grpSpPr bwMode="auto">
                  <a:xfrm>
                    <a:off x="2844" y="1401"/>
                    <a:ext cx="220" cy="253"/>
                    <a:chOff x="2844" y="1401"/>
                    <a:chExt cx="220" cy="253"/>
                  </a:xfrm>
                </p:grpSpPr>
                <p:sp>
                  <p:nvSpPr>
                    <p:cNvPr id="36" name="Freeform 38"/>
                    <p:cNvSpPr>
                      <a:spLocks/>
                    </p:cNvSpPr>
                    <p:nvPr/>
                  </p:nvSpPr>
                  <p:spPr bwMode="auto">
                    <a:xfrm>
                      <a:off x="2844" y="1417"/>
                      <a:ext cx="220" cy="237"/>
                    </a:xfrm>
                    <a:custGeom>
                      <a:avLst/>
                      <a:gdLst>
                        <a:gd name="T0" fmla="*/ 0 w 220"/>
                        <a:gd name="T1" fmla="*/ 43 h 237"/>
                        <a:gd name="T2" fmla="*/ 70 w 220"/>
                        <a:gd name="T3" fmla="*/ 0 h 237"/>
                        <a:gd name="T4" fmla="*/ 139 w 220"/>
                        <a:gd name="T5" fmla="*/ 102 h 237"/>
                        <a:gd name="T6" fmla="*/ 151 w 220"/>
                        <a:gd name="T7" fmla="*/ 6 h 237"/>
                        <a:gd name="T8" fmla="*/ 197 w 220"/>
                        <a:gd name="T9" fmla="*/ 17 h 237"/>
                        <a:gd name="T10" fmla="*/ 220 w 220"/>
                        <a:gd name="T11" fmla="*/ 54 h 237"/>
                        <a:gd name="T12" fmla="*/ 214 w 220"/>
                        <a:gd name="T13" fmla="*/ 237 h 237"/>
                        <a:gd name="T14" fmla="*/ 23 w 220"/>
                        <a:gd name="T15" fmla="*/ 237 h 237"/>
                        <a:gd name="T16" fmla="*/ 0 w 220"/>
                        <a:gd name="T17" fmla="*/ 43 h 2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0"/>
                        <a:gd name="T28" fmla="*/ 0 h 237"/>
                        <a:gd name="T29" fmla="*/ 220 w 220"/>
                        <a:gd name="T30" fmla="*/ 237 h 2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0" h="237">
                          <a:moveTo>
                            <a:pt x="0" y="43"/>
                          </a:moveTo>
                          <a:lnTo>
                            <a:pt x="70" y="0"/>
                          </a:lnTo>
                          <a:lnTo>
                            <a:pt x="139" y="102"/>
                          </a:lnTo>
                          <a:lnTo>
                            <a:pt x="151" y="6"/>
                          </a:lnTo>
                          <a:lnTo>
                            <a:pt x="197" y="17"/>
                          </a:lnTo>
                          <a:lnTo>
                            <a:pt x="220" y="54"/>
                          </a:lnTo>
                          <a:lnTo>
                            <a:pt x="214" y="237"/>
                          </a:lnTo>
                          <a:lnTo>
                            <a:pt x="23" y="237"/>
                          </a:lnTo>
                          <a:lnTo>
                            <a:pt x="0" y="4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39"/>
                    <p:cNvSpPr>
                      <a:spLocks/>
                    </p:cNvSpPr>
                    <p:nvPr/>
                  </p:nvSpPr>
                  <p:spPr bwMode="auto">
                    <a:xfrm>
                      <a:off x="2908" y="1401"/>
                      <a:ext cx="87" cy="140"/>
                    </a:xfrm>
                    <a:custGeom>
                      <a:avLst/>
                      <a:gdLst>
                        <a:gd name="T0" fmla="*/ 0 w 87"/>
                        <a:gd name="T1" fmla="*/ 16 h 140"/>
                        <a:gd name="T2" fmla="*/ 6 w 87"/>
                        <a:gd name="T3" fmla="*/ 0 h 140"/>
                        <a:gd name="T4" fmla="*/ 64 w 87"/>
                        <a:gd name="T5" fmla="*/ 27 h 140"/>
                        <a:gd name="T6" fmla="*/ 75 w 87"/>
                        <a:gd name="T7" fmla="*/ 11 h 140"/>
                        <a:gd name="T8" fmla="*/ 81 w 87"/>
                        <a:gd name="T9" fmla="*/ 16 h 140"/>
                        <a:gd name="T10" fmla="*/ 87 w 87"/>
                        <a:gd name="T11" fmla="*/ 97 h 140"/>
                        <a:gd name="T12" fmla="*/ 87 w 87"/>
                        <a:gd name="T13" fmla="*/ 140 h 140"/>
                        <a:gd name="T14" fmla="*/ 0 w 87"/>
                        <a:gd name="T15" fmla="*/ 16 h 140"/>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140"/>
                        <a:gd name="T26" fmla="*/ 87 w 87"/>
                        <a:gd name="T27" fmla="*/ 140 h 1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140">
                          <a:moveTo>
                            <a:pt x="0" y="16"/>
                          </a:moveTo>
                          <a:lnTo>
                            <a:pt x="6" y="0"/>
                          </a:lnTo>
                          <a:lnTo>
                            <a:pt x="64" y="27"/>
                          </a:lnTo>
                          <a:lnTo>
                            <a:pt x="75" y="11"/>
                          </a:lnTo>
                          <a:lnTo>
                            <a:pt x="81" y="16"/>
                          </a:lnTo>
                          <a:lnTo>
                            <a:pt x="87" y="97"/>
                          </a:lnTo>
                          <a:lnTo>
                            <a:pt x="87" y="140"/>
                          </a:lnTo>
                          <a:lnTo>
                            <a:pt x="0" y="16"/>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40"/>
                    <p:cNvSpPr>
                      <a:spLocks/>
                    </p:cNvSpPr>
                    <p:nvPr/>
                  </p:nvSpPr>
                  <p:spPr bwMode="auto">
                    <a:xfrm>
                      <a:off x="2937" y="1428"/>
                      <a:ext cx="52" cy="27"/>
                    </a:xfrm>
                    <a:custGeom>
                      <a:avLst/>
                      <a:gdLst>
                        <a:gd name="T0" fmla="*/ 0 w 52"/>
                        <a:gd name="T1" fmla="*/ 27 h 27"/>
                        <a:gd name="T2" fmla="*/ 29 w 52"/>
                        <a:gd name="T3" fmla="*/ 0 h 27"/>
                        <a:gd name="T4" fmla="*/ 52 w 52"/>
                        <a:gd name="T5" fmla="*/ 22 h 27"/>
                        <a:gd name="T6" fmla="*/ 0 60000 65536"/>
                        <a:gd name="T7" fmla="*/ 0 60000 65536"/>
                        <a:gd name="T8" fmla="*/ 0 60000 65536"/>
                        <a:gd name="T9" fmla="*/ 0 w 52"/>
                        <a:gd name="T10" fmla="*/ 0 h 27"/>
                        <a:gd name="T11" fmla="*/ 52 w 52"/>
                        <a:gd name="T12" fmla="*/ 27 h 27"/>
                      </a:gdLst>
                      <a:ahLst/>
                      <a:cxnLst>
                        <a:cxn ang="T6">
                          <a:pos x="T0" y="T1"/>
                        </a:cxn>
                        <a:cxn ang="T7">
                          <a:pos x="T2" y="T3"/>
                        </a:cxn>
                        <a:cxn ang="T8">
                          <a:pos x="T4" y="T5"/>
                        </a:cxn>
                      </a:cxnLst>
                      <a:rect l="T9" t="T10" r="T11" b="T12"/>
                      <a:pathLst>
                        <a:path w="52" h="27">
                          <a:moveTo>
                            <a:pt x="0" y="27"/>
                          </a:moveTo>
                          <a:lnTo>
                            <a:pt x="29" y="0"/>
                          </a:lnTo>
                          <a:lnTo>
                            <a:pt x="52" y="2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2" name="Group 41"/>
                  <p:cNvGrpSpPr>
                    <a:grpSpLocks/>
                  </p:cNvGrpSpPr>
                  <p:nvPr/>
                </p:nvGrpSpPr>
                <p:grpSpPr bwMode="auto">
                  <a:xfrm>
                    <a:off x="2803" y="1412"/>
                    <a:ext cx="342" cy="774"/>
                    <a:chOff x="2803" y="1412"/>
                    <a:chExt cx="342" cy="774"/>
                  </a:xfrm>
                </p:grpSpPr>
                <p:sp>
                  <p:nvSpPr>
                    <p:cNvPr id="33" name="Freeform 42"/>
                    <p:cNvSpPr>
                      <a:spLocks/>
                    </p:cNvSpPr>
                    <p:nvPr/>
                  </p:nvSpPr>
                  <p:spPr bwMode="auto">
                    <a:xfrm>
                      <a:off x="2803" y="1412"/>
                      <a:ext cx="342" cy="774"/>
                    </a:xfrm>
                    <a:custGeom>
                      <a:avLst/>
                      <a:gdLst>
                        <a:gd name="T0" fmla="*/ 105 w 342"/>
                        <a:gd name="T1" fmla="*/ 0 h 774"/>
                        <a:gd name="T2" fmla="*/ 24 w 342"/>
                        <a:gd name="T3" fmla="*/ 59 h 774"/>
                        <a:gd name="T4" fmla="*/ 0 w 342"/>
                        <a:gd name="T5" fmla="*/ 242 h 774"/>
                        <a:gd name="T6" fmla="*/ 64 w 342"/>
                        <a:gd name="T7" fmla="*/ 360 h 774"/>
                        <a:gd name="T8" fmla="*/ 64 w 342"/>
                        <a:gd name="T9" fmla="*/ 381 h 774"/>
                        <a:gd name="T10" fmla="*/ 70 w 342"/>
                        <a:gd name="T11" fmla="*/ 414 h 774"/>
                        <a:gd name="T12" fmla="*/ 76 w 342"/>
                        <a:gd name="T13" fmla="*/ 430 h 774"/>
                        <a:gd name="T14" fmla="*/ 64 w 342"/>
                        <a:gd name="T15" fmla="*/ 559 h 774"/>
                        <a:gd name="T16" fmla="*/ 47 w 342"/>
                        <a:gd name="T17" fmla="*/ 768 h 774"/>
                        <a:gd name="T18" fmla="*/ 64 w 342"/>
                        <a:gd name="T19" fmla="*/ 774 h 774"/>
                        <a:gd name="T20" fmla="*/ 105 w 342"/>
                        <a:gd name="T21" fmla="*/ 763 h 774"/>
                        <a:gd name="T22" fmla="*/ 128 w 342"/>
                        <a:gd name="T23" fmla="*/ 618 h 774"/>
                        <a:gd name="T24" fmla="*/ 140 w 342"/>
                        <a:gd name="T25" fmla="*/ 569 h 774"/>
                        <a:gd name="T26" fmla="*/ 180 w 342"/>
                        <a:gd name="T27" fmla="*/ 430 h 774"/>
                        <a:gd name="T28" fmla="*/ 186 w 342"/>
                        <a:gd name="T29" fmla="*/ 575 h 774"/>
                        <a:gd name="T30" fmla="*/ 203 w 342"/>
                        <a:gd name="T31" fmla="*/ 747 h 774"/>
                        <a:gd name="T32" fmla="*/ 261 w 342"/>
                        <a:gd name="T33" fmla="*/ 752 h 774"/>
                        <a:gd name="T34" fmla="*/ 267 w 342"/>
                        <a:gd name="T35" fmla="*/ 564 h 774"/>
                        <a:gd name="T36" fmla="*/ 261 w 342"/>
                        <a:gd name="T37" fmla="*/ 376 h 774"/>
                        <a:gd name="T38" fmla="*/ 261 w 342"/>
                        <a:gd name="T39" fmla="*/ 285 h 774"/>
                        <a:gd name="T40" fmla="*/ 273 w 342"/>
                        <a:gd name="T41" fmla="*/ 252 h 774"/>
                        <a:gd name="T42" fmla="*/ 279 w 342"/>
                        <a:gd name="T43" fmla="*/ 258 h 774"/>
                        <a:gd name="T44" fmla="*/ 337 w 342"/>
                        <a:gd name="T45" fmla="*/ 226 h 774"/>
                        <a:gd name="T46" fmla="*/ 342 w 342"/>
                        <a:gd name="T47" fmla="*/ 167 h 774"/>
                        <a:gd name="T48" fmla="*/ 250 w 342"/>
                        <a:gd name="T49" fmla="*/ 22 h 774"/>
                        <a:gd name="T50" fmla="*/ 186 w 342"/>
                        <a:gd name="T51" fmla="*/ 0 h 774"/>
                        <a:gd name="T52" fmla="*/ 198 w 342"/>
                        <a:gd name="T53" fmla="*/ 97 h 774"/>
                        <a:gd name="T54" fmla="*/ 186 w 342"/>
                        <a:gd name="T55" fmla="*/ 193 h 774"/>
                        <a:gd name="T56" fmla="*/ 157 w 342"/>
                        <a:gd name="T57" fmla="*/ 102 h 774"/>
                        <a:gd name="T58" fmla="*/ 105 w 342"/>
                        <a:gd name="T59" fmla="*/ 0 h 77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2"/>
                        <a:gd name="T91" fmla="*/ 0 h 774"/>
                        <a:gd name="T92" fmla="*/ 342 w 342"/>
                        <a:gd name="T93" fmla="*/ 774 h 77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2" h="774">
                          <a:moveTo>
                            <a:pt x="105" y="0"/>
                          </a:moveTo>
                          <a:lnTo>
                            <a:pt x="24" y="59"/>
                          </a:lnTo>
                          <a:lnTo>
                            <a:pt x="0" y="242"/>
                          </a:lnTo>
                          <a:lnTo>
                            <a:pt x="64" y="360"/>
                          </a:lnTo>
                          <a:lnTo>
                            <a:pt x="64" y="381"/>
                          </a:lnTo>
                          <a:lnTo>
                            <a:pt x="70" y="414"/>
                          </a:lnTo>
                          <a:lnTo>
                            <a:pt x="76" y="430"/>
                          </a:lnTo>
                          <a:lnTo>
                            <a:pt x="64" y="559"/>
                          </a:lnTo>
                          <a:lnTo>
                            <a:pt x="47" y="768"/>
                          </a:lnTo>
                          <a:lnTo>
                            <a:pt x="64" y="774"/>
                          </a:lnTo>
                          <a:lnTo>
                            <a:pt x="105" y="763"/>
                          </a:lnTo>
                          <a:lnTo>
                            <a:pt x="128" y="618"/>
                          </a:lnTo>
                          <a:lnTo>
                            <a:pt x="140" y="569"/>
                          </a:lnTo>
                          <a:lnTo>
                            <a:pt x="180" y="430"/>
                          </a:lnTo>
                          <a:lnTo>
                            <a:pt x="186" y="575"/>
                          </a:lnTo>
                          <a:lnTo>
                            <a:pt x="203" y="747"/>
                          </a:lnTo>
                          <a:lnTo>
                            <a:pt x="261" y="752"/>
                          </a:lnTo>
                          <a:lnTo>
                            <a:pt x="267" y="564"/>
                          </a:lnTo>
                          <a:lnTo>
                            <a:pt x="261" y="376"/>
                          </a:lnTo>
                          <a:lnTo>
                            <a:pt x="261" y="285"/>
                          </a:lnTo>
                          <a:lnTo>
                            <a:pt x="273" y="252"/>
                          </a:lnTo>
                          <a:lnTo>
                            <a:pt x="279" y="258"/>
                          </a:lnTo>
                          <a:lnTo>
                            <a:pt x="337" y="226"/>
                          </a:lnTo>
                          <a:lnTo>
                            <a:pt x="342" y="167"/>
                          </a:lnTo>
                          <a:lnTo>
                            <a:pt x="250" y="22"/>
                          </a:lnTo>
                          <a:lnTo>
                            <a:pt x="186" y="0"/>
                          </a:lnTo>
                          <a:lnTo>
                            <a:pt x="198" y="97"/>
                          </a:lnTo>
                          <a:lnTo>
                            <a:pt x="186" y="193"/>
                          </a:lnTo>
                          <a:lnTo>
                            <a:pt x="157" y="102"/>
                          </a:lnTo>
                          <a:lnTo>
                            <a:pt x="105"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43"/>
                    <p:cNvSpPr>
                      <a:spLocks/>
                    </p:cNvSpPr>
                    <p:nvPr/>
                  </p:nvSpPr>
                  <p:spPr bwMode="auto">
                    <a:xfrm>
                      <a:off x="2821" y="1498"/>
                      <a:ext cx="87" cy="199"/>
                    </a:xfrm>
                    <a:custGeom>
                      <a:avLst/>
                      <a:gdLst>
                        <a:gd name="T0" fmla="*/ 40 w 87"/>
                        <a:gd name="T1" fmla="*/ 0 h 199"/>
                        <a:gd name="T2" fmla="*/ 52 w 87"/>
                        <a:gd name="T3" fmla="*/ 48 h 199"/>
                        <a:gd name="T4" fmla="*/ 46 w 87"/>
                        <a:gd name="T5" fmla="*/ 118 h 199"/>
                        <a:gd name="T6" fmla="*/ 0 w 87"/>
                        <a:gd name="T7" fmla="*/ 129 h 199"/>
                        <a:gd name="T8" fmla="*/ 46 w 87"/>
                        <a:gd name="T9" fmla="*/ 134 h 199"/>
                        <a:gd name="T10" fmla="*/ 58 w 87"/>
                        <a:gd name="T11" fmla="*/ 177 h 199"/>
                        <a:gd name="T12" fmla="*/ 87 w 87"/>
                        <a:gd name="T13" fmla="*/ 199 h 199"/>
                        <a:gd name="T14" fmla="*/ 75 w 87"/>
                        <a:gd name="T15" fmla="*/ 161 h 199"/>
                        <a:gd name="T16" fmla="*/ 69 w 87"/>
                        <a:gd name="T17" fmla="*/ 145 h 199"/>
                        <a:gd name="T18" fmla="*/ 64 w 87"/>
                        <a:gd name="T19" fmla="*/ 97 h 199"/>
                        <a:gd name="T20" fmla="*/ 40 w 87"/>
                        <a:gd name="T21" fmla="*/ 0 h 1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199"/>
                        <a:gd name="T35" fmla="*/ 87 w 87"/>
                        <a:gd name="T36" fmla="*/ 199 h 1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199">
                          <a:moveTo>
                            <a:pt x="40" y="0"/>
                          </a:moveTo>
                          <a:lnTo>
                            <a:pt x="52" y="48"/>
                          </a:lnTo>
                          <a:lnTo>
                            <a:pt x="46" y="118"/>
                          </a:lnTo>
                          <a:lnTo>
                            <a:pt x="0" y="129"/>
                          </a:lnTo>
                          <a:lnTo>
                            <a:pt x="46" y="134"/>
                          </a:lnTo>
                          <a:lnTo>
                            <a:pt x="58" y="177"/>
                          </a:lnTo>
                          <a:lnTo>
                            <a:pt x="87" y="199"/>
                          </a:lnTo>
                          <a:lnTo>
                            <a:pt x="75" y="161"/>
                          </a:lnTo>
                          <a:lnTo>
                            <a:pt x="69" y="145"/>
                          </a:lnTo>
                          <a:lnTo>
                            <a:pt x="64" y="97"/>
                          </a:lnTo>
                          <a:lnTo>
                            <a:pt x="40"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44"/>
                    <p:cNvSpPr>
                      <a:spLocks/>
                    </p:cNvSpPr>
                    <p:nvPr/>
                  </p:nvSpPr>
                  <p:spPr bwMode="auto">
                    <a:xfrm>
                      <a:off x="2902" y="1509"/>
                      <a:ext cx="29" cy="27"/>
                    </a:xfrm>
                    <a:custGeom>
                      <a:avLst/>
                      <a:gdLst>
                        <a:gd name="T0" fmla="*/ 0 w 29"/>
                        <a:gd name="T1" fmla="*/ 27 h 27"/>
                        <a:gd name="T2" fmla="*/ 6 w 29"/>
                        <a:gd name="T3" fmla="*/ 0 h 27"/>
                        <a:gd name="T4" fmla="*/ 29 w 29"/>
                        <a:gd name="T5" fmla="*/ 21 h 27"/>
                        <a:gd name="T6" fmla="*/ 0 w 29"/>
                        <a:gd name="T7" fmla="*/ 27 h 27"/>
                        <a:gd name="T8" fmla="*/ 0 60000 65536"/>
                        <a:gd name="T9" fmla="*/ 0 60000 65536"/>
                        <a:gd name="T10" fmla="*/ 0 60000 65536"/>
                        <a:gd name="T11" fmla="*/ 0 60000 65536"/>
                        <a:gd name="T12" fmla="*/ 0 w 29"/>
                        <a:gd name="T13" fmla="*/ 0 h 27"/>
                        <a:gd name="T14" fmla="*/ 29 w 29"/>
                        <a:gd name="T15" fmla="*/ 27 h 27"/>
                      </a:gdLst>
                      <a:ahLst/>
                      <a:cxnLst>
                        <a:cxn ang="T8">
                          <a:pos x="T0" y="T1"/>
                        </a:cxn>
                        <a:cxn ang="T9">
                          <a:pos x="T2" y="T3"/>
                        </a:cxn>
                        <a:cxn ang="T10">
                          <a:pos x="T4" y="T5"/>
                        </a:cxn>
                        <a:cxn ang="T11">
                          <a:pos x="T6" y="T7"/>
                        </a:cxn>
                      </a:cxnLst>
                      <a:rect l="T12" t="T13" r="T14" b="T15"/>
                      <a:pathLst>
                        <a:path w="29" h="27">
                          <a:moveTo>
                            <a:pt x="0" y="27"/>
                          </a:moveTo>
                          <a:lnTo>
                            <a:pt x="6" y="0"/>
                          </a:lnTo>
                          <a:lnTo>
                            <a:pt x="29" y="21"/>
                          </a:lnTo>
                          <a:lnTo>
                            <a:pt x="0" y="27"/>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19" name="Group 45"/>
              <p:cNvGrpSpPr>
                <a:grpSpLocks/>
              </p:cNvGrpSpPr>
              <p:nvPr/>
            </p:nvGrpSpPr>
            <p:grpSpPr bwMode="auto">
              <a:xfrm>
                <a:off x="2896" y="1278"/>
                <a:ext cx="186" cy="386"/>
                <a:chOff x="2896" y="1278"/>
                <a:chExt cx="186" cy="386"/>
              </a:xfrm>
            </p:grpSpPr>
            <p:grpSp>
              <p:nvGrpSpPr>
                <p:cNvPr id="20" name="Group 46"/>
                <p:cNvGrpSpPr>
                  <a:grpSpLocks/>
                </p:cNvGrpSpPr>
                <p:nvPr/>
              </p:nvGrpSpPr>
              <p:grpSpPr bwMode="auto">
                <a:xfrm>
                  <a:off x="2896" y="1278"/>
                  <a:ext cx="110" cy="150"/>
                  <a:chOff x="2896" y="1278"/>
                  <a:chExt cx="110" cy="150"/>
                </a:xfrm>
              </p:grpSpPr>
              <p:grpSp>
                <p:nvGrpSpPr>
                  <p:cNvPr id="22" name="Group 47"/>
                  <p:cNvGrpSpPr>
                    <a:grpSpLocks/>
                  </p:cNvGrpSpPr>
                  <p:nvPr/>
                </p:nvGrpSpPr>
                <p:grpSpPr bwMode="auto">
                  <a:xfrm>
                    <a:off x="2902" y="1283"/>
                    <a:ext cx="99" cy="145"/>
                    <a:chOff x="2902" y="1283"/>
                    <a:chExt cx="99" cy="145"/>
                  </a:xfrm>
                </p:grpSpPr>
                <p:sp>
                  <p:nvSpPr>
                    <p:cNvPr id="24" name="Freeform 48"/>
                    <p:cNvSpPr>
                      <a:spLocks/>
                    </p:cNvSpPr>
                    <p:nvPr/>
                  </p:nvSpPr>
                  <p:spPr bwMode="auto">
                    <a:xfrm>
                      <a:off x="2902" y="1283"/>
                      <a:ext cx="99" cy="145"/>
                    </a:xfrm>
                    <a:custGeom>
                      <a:avLst/>
                      <a:gdLst>
                        <a:gd name="T0" fmla="*/ 93 w 99"/>
                        <a:gd name="T1" fmla="*/ 22 h 145"/>
                        <a:gd name="T2" fmla="*/ 99 w 99"/>
                        <a:gd name="T3" fmla="*/ 48 h 145"/>
                        <a:gd name="T4" fmla="*/ 93 w 99"/>
                        <a:gd name="T5" fmla="*/ 54 h 145"/>
                        <a:gd name="T6" fmla="*/ 99 w 99"/>
                        <a:gd name="T7" fmla="*/ 65 h 145"/>
                        <a:gd name="T8" fmla="*/ 93 w 99"/>
                        <a:gd name="T9" fmla="*/ 70 h 145"/>
                        <a:gd name="T10" fmla="*/ 93 w 99"/>
                        <a:gd name="T11" fmla="*/ 86 h 145"/>
                        <a:gd name="T12" fmla="*/ 93 w 99"/>
                        <a:gd name="T13" fmla="*/ 97 h 145"/>
                        <a:gd name="T14" fmla="*/ 93 w 99"/>
                        <a:gd name="T15" fmla="*/ 108 h 145"/>
                        <a:gd name="T16" fmla="*/ 87 w 99"/>
                        <a:gd name="T17" fmla="*/ 118 h 145"/>
                        <a:gd name="T18" fmla="*/ 81 w 99"/>
                        <a:gd name="T19" fmla="*/ 124 h 145"/>
                        <a:gd name="T20" fmla="*/ 81 w 99"/>
                        <a:gd name="T21" fmla="*/ 129 h 145"/>
                        <a:gd name="T22" fmla="*/ 64 w 99"/>
                        <a:gd name="T23" fmla="*/ 145 h 145"/>
                        <a:gd name="T24" fmla="*/ 12 w 99"/>
                        <a:gd name="T25" fmla="*/ 124 h 145"/>
                        <a:gd name="T26" fmla="*/ 12 w 99"/>
                        <a:gd name="T27" fmla="*/ 91 h 145"/>
                        <a:gd name="T28" fmla="*/ 12 w 99"/>
                        <a:gd name="T29" fmla="*/ 86 h 145"/>
                        <a:gd name="T30" fmla="*/ 6 w 99"/>
                        <a:gd name="T31" fmla="*/ 81 h 145"/>
                        <a:gd name="T32" fmla="*/ 0 w 99"/>
                        <a:gd name="T33" fmla="*/ 70 h 145"/>
                        <a:gd name="T34" fmla="*/ 0 w 99"/>
                        <a:gd name="T35" fmla="*/ 54 h 145"/>
                        <a:gd name="T36" fmla="*/ 6 w 99"/>
                        <a:gd name="T37" fmla="*/ 48 h 145"/>
                        <a:gd name="T38" fmla="*/ 6 w 99"/>
                        <a:gd name="T39" fmla="*/ 43 h 145"/>
                        <a:gd name="T40" fmla="*/ 6 w 99"/>
                        <a:gd name="T41" fmla="*/ 32 h 145"/>
                        <a:gd name="T42" fmla="*/ 6 w 99"/>
                        <a:gd name="T43" fmla="*/ 27 h 145"/>
                        <a:gd name="T44" fmla="*/ 12 w 99"/>
                        <a:gd name="T45" fmla="*/ 16 h 145"/>
                        <a:gd name="T46" fmla="*/ 12 w 99"/>
                        <a:gd name="T47" fmla="*/ 11 h 145"/>
                        <a:gd name="T48" fmla="*/ 23 w 99"/>
                        <a:gd name="T49" fmla="*/ 0 h 145"/>
                        <a:gd name="T50" fmla="*/ 35 w 99"/>
                        <a:gd name="T51" fmla="*/ 0 h 145"/>
                        <a:gd name="T52" fmla="*/ 46 w 99"/>
                        <a:gd name="T53" fmla="*/ 0 h 145"/>
                        <a:gd name="T54" fmla="*/ 58 w 99"/>
                        <a:gd name="T55" fmla="*/ 0 h 145"/>
                        <a:gd name="T56" fmla="*/ 64 w 99"/>
                        <a:gd name="T57" fmla="*/ 0 h 145"/>
                        <a:gd name="T58" fmla="*/ 75 w 99"/>
                        <a:gd name="T59" fmla="*/ 0 h 145"/>
                        <a:gd name="T60" fmla="*/ 87 w 99"/>
                        <a:gd name="T61" fmla="*/ 5 h 145"/>
                        <a:gd name="T62" fmla="*/ 87 w 99"/>
                        <a:gd name="T63" fmla="*/ 11 h 145"/>
                        <a:gd name="T64" fmla="*/ 93 w 99"/>
                        <a:gd name="T65" fmla="*/ 16 h 145"/>
                        <a:gd name="T66" fmla="*/ 93 w 99"/>
                        <a:gd name="T67" fmla="*/ 22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9"/>
                        <a:gd name="T103" fmla="*/ 0 h 145"/>
                        <a:gd name="T104" fmla="*/ 99 w 99"/>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9" h="145">
                          <a:moveTo>
                            <a:pt x="93" y="22"/>
                          </a:moveTo>
                          <a:lnTo>
                            <a:pt x="99" y="48"/>
                          </a:lnTo>
                          <a:lnTo>
                            <a:pt x="93" y="54"/>
                          </a:lnTo>
                          <a:lnTo>
                            <a:pt x="99" y="65"/>
                          </a:lnTo>
                          <a:lnTo>
                            <a:pt x="93" y="70"/>
                          </a:lnTo>
                          <a:lnTo>
                            <a:pt x="93" y="86"/>
                          </a:lnTo>
                          <a:lnTo>
                            <a:pt x="93" y="97"/>
                          </a:lnTo>
                          <a:lnTo>
                            <a:pt x="93" y="108"/>
                          </a:lnTo>
                          <a:lnTo>
                            <a:pt x="87" y="118"/>
                          </a:lnTo>
                          <a:lnTo>
                            <a:pt x="81" y="124"/>
                          </a:lnTo>
                          <a:lnTo>
                            <a:pt x="81" y="129"/>
                          </a:lnTo>
                          <a:lnTo>
                            <a:pt x="64" y="145"/>
                          </a:lnTo>
                          <a:lnTo>
                            <a:pt x="12" y="124"/>
                          </a:lnTo>
                          <a:lnTo>
                            <a:pt x="12" y="91"/>
                          </a:lnTo>
                          <a:lnTo>
                            <a:pt x="12" y="86"/>
                          </a:lnTo>
                          <a:lnTo>
                            <a:pt x="6" y="81"/>
                          </a:lnTo>
                          <a:lnTo>
                            <a:pt x="0" y="70"/>
                          </a:lnTo>
                          <a:lnTo>
                            <a:pt x="0" y="54"/>
                          </a:lnTo>
                          <a:lnTo>
                            <a:pt x="6" y="48"/>
                          </a:lnTo>
                          <a:lnTo>
                            <a:pt x="6" y="43"/>
                          </a:lnTo>
                          <a:lnTo>
                            <a:pt x="6" y="32"/>
                          </a:lnTo>
                          <a:lnTo>
                            <a:pt x="6" y="27"/>
                          </a:lnTo>
                          <a:lnTo>
                            <a:pt x="12" y="16"/>
                          </a:lnTo>
                          <a:lnTo>
                            <a:pt x="12" y="11"/>
                          </a:lnTo>
                          <a:lnTo>
                            <a:pt x="23" y="0"/>
                          </a:lnTo>
                          <a:lnTo>
                            <a:pt x="35" y="0"/>
                          </a:lnTo>
                          <a:lnTo>
                            <a:pt x="46" y="0"/>
                          </a:lnTo>
                          <a:lnTo>
                            <a:pt x="58" y="0"/>
                          </a:lnTo>
                          <a:lnTo>
                            <a:pt x="64" y="0"/>
                          </a:lnTo>
                          <a:lnTo>
                            <a:pt x="75" y="0"/>
                          </a:lnTo>
                          <a:lnTo>
                            <a:pt x="87" y="5"/>
                          </a:lnTo>
                          <a:lnTo>
                            <a:pt x="87" y="11"/>
                          </a:lnTo>
                          <a:lnTo>
                            <a:pt x="93" y="16"/>
                          </a:lnTo>
                          <a:lnTo>
                            <a:pt x="93" y="2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5" name="Group 49"/>
                    <p:cNvGrpSpPr>
                      <a:grpSpLocks/>
                    </p:cNvGrpSpPr>
                    <p:nvPr/>
                  </p:nvGrpSpPr>
                  <p:grpSpPr bwMode="auto">
                    <a:xfrm>
                      <a:off x="2914" y="1331"/>
                      <a:ext cx="81" cy="70"/>
                      <a:chOff x="2914" y="1331"/>
                      <a:chExt cx="81" cy="70"/>
                    </a:xfrm>
                  </p:grpSpPr>
                  <p:sp>
                    <p:nvSpPr>
                      <p:cNvPr id="26" name="Freeform 50"/>
                      <p:cNvSpPr>
                        <a:spLocks/>
                      </p:cNvSpPr>
                      <p:nvPr/>
                    </p:nvSpPr>
                    <p:spPr bwMode="auto">
                      <a:xfrm>
                        <a:off x="2943" y="1331"/>
                        <a:ext cx="34" cy="11"/>
                      </a:xfrm>
                      <a:custGeom>
                        <a:avLst/>
                        <a:gdLst>
                          <a:gd name="T0" fmla="*/ 0 w 34"/>
                          <a:gd name="T1" fmla="*/ 0 h 11"/>
                          <a:gd name="T2" fmla="*/ 17 w 34"/>
                          <a:gd name="T3" fmla="*/ 0 h 11"/>
                          <a:gd name="T4" fmla="*/ 23 w 34"/>
                          <a:gd name="T5" fmla="*/ 0 h 11"/>
                          <a:gd name="T6" fmla="*/ 29 w 34"/>
                          <a:gd name="T7" fmla="*/ 6 h 11"/>
                          <a:gd name="T8" fmla="*/ 34 w 34"/>
                          <a:gd name="T9" fmla="*/ 6 h 11"/>
                          <a:gd name="T10" fmla="*/ 29 w 34"/>
                          <a:gd name="T11" fmla="*/ 6 h 11"/>
                          <a:gd name="T12" fmla="*/ 29 w 34"/>
                          <a:gd name="T13" fmla="*/ 11 h 11"/>
                          <a:gd name="T14" fmla="*/ 29 w 34"/>
                          <a:gd name="T15" fmla="*/ 11 h 11"/>
                          <a:gd name="T16" fmla="*/ 17 w 34"/>
                          <a:gd name="T17" fmla="*/ 11 h 11"/>
                          <a:gd name="T18" fmla="*/ 5 w 34"/>
                          <a:gd name="T19" fmla="*/ 11 h 11"/>
                          <a:gd name="T20" fmla="*/ 11 w 34"/>
                          <a:gd name="T21" fmla="*/ 11 h 11"/>
                          <a:gd name="T22" fmla="*/ 5 w 34"/>
                          <a:gd name="T23" fmla="*/ 6 h 11"/>
                          <a:gd name="T24" fmla="*/ 0 w 34"/>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11"/>
                          <a:gd name="T41" fmla="*/ 34 w 34"/>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11">
                            <a:moveTo>
                              <a:pt x="0" y="0"/>
                            </a:moveTo>
                            <a:lnTo>
                              <a:pt x="17" y="0"/>
                            </a:lnTo>
                            <a:lnTo>
                              <a:pt x="23" y="0"/>
                            </a:lnTo>
                            <a:lnTo>
                              <a:pt x="29" y="6"/>
                            </a:lnTo>
                            <a:lnTo>
                              <a:pt x="34" y="6"/>
                            </a:lnTo>
                            <a:lnTo>
                              <a:pt x="29" y="6"/>
                            </a:lnTo>
                            <a:lnTo>
                              <a:pt x="29" y="11"/>
                            </a:lnTo>
                            <a:lnTo>
                              <a:pt x="17" y="11"/>
                            </a:lnTo>
                            <a:lnTo>
                              <a:pt x="5" y="11"/>
                            </a:lnTo>
                            <a:lnTo>
                              <a:pt x="11" y="11"/>
                            </a:lnTo>
                            <a:lnTo>
                              <a:pt x="5" y="6"/>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51"/>
                      <p:cNvSpPr>
                        <a:spLocks/>
                      </p:cNvSpPr>
                      <p:nvPr/>
                    </p:nvSpPr>
                    <p:spPr bwMode="auto">
                      <a:xfrm>
                        <a:off x="2983" y="1364"/>
                        <a:ext cx="12" cy="10"/>
                      </a:xfrm>
                      <a:custGeom>
                        <a:avLst/>
                        <a:gdLst>
                          <a:gd name="T0" fmla="*/ 0 w 12"/>
                          <a:gd name="T1" fmla="*/ 0 h 10"/>
                          <a:gd name="T2" fmla="*/ 12 w 12"/>
                          <a:gd name="T3" fmla="*/ 0 h 10"/>
                          <a:gd name="T4" fmla="*/ 12 w 12"/>
                          <a:gd name="T5" fmla="*/ 10 h 10"/>
                          <a:gd name="T6" fmla="*/ 0 w 12"/>
                          <a:gd name="T7" fmla="*/ 0 h 10"/>
                          <a:gd name="T8" fmla="*/ 0 60000 65536"/>
                          <a:gd name="T9" fmla="*/ 0 60000 65536"/>
                          <a:gd name="T10" fmla="*/ 0 60000 65536"/>
                          <a:gd name="T11" fmla="*/ 0 60000 65536"/>
                          <a:gd name="T12" fmla="*/ 0 w 12"/>
                          <a:gd name="T13" fmla="*/ 0 h 10"/>
                          <a:gd name="T14" fmla="*/ 12 w 12"/>
                          <a:gd name="T15" fmla="*/ 10 h 10"/>
                        </a:gdLst>
                        <a:ahLst/>
                        <a:cxnLst>
                          <a:cxn ang="T8">
                            <a:pos x="T0" y="T1"/>
                          </a:cxn>
                          <a:cxn ang="T9">
                            <a:pos x="T2" y="T3"/>
                          </a:cxn>
                          <a:cxn ang="T10">
                            <a:pos x="T4" y="T5"/>
                          </a:cxn>
                          <a:cxn ang="T11">
                            <a:pos x="T6" y="T7"/>
                          </a:cxn>
                        </a:cxnLst>
                        <a:rect l="T12" t="T13" r="T14" b="T15"/>
                        <a:pathLst>
                          <a:path w="12" h="10">
                            <a:moveTo>
                              <a:pt x="0" y="0"/>
                            </a:moveTo>
                            <a:lnTo>
                              <a:pt x="12" y="0"/>
                            </a:lnTo>
                            <a:lnTo>
                              <a:pt x="12" y="10"/>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52"/>
                      <p:cNvSpPr>
                        <a:spLocks/>
                      </p:cNvSpPr>
                      <p:nvPr/>
                    </p:nvSpPr>
                    <p:spPr bwMode="auto">
                      <a:xfrm>
                        <a:off x="2914" y="1364"/>
                        <a:ext cx="52" cy="37"/>
                      </a:xfrm>
                      <a:custGeom>
                        <a:avLst/>
                        <a:gdLst>
                          <a:gd name="T0" fmla="*/ 0 w 52"/>
                          <a:gd name="T1" fmla="*/ 5 h 37"/>
                          <a:gd name="T2" fmla="*/ 5 w 52"/>
                          <a:gd name="T3" fmla="*/ 5 h 37"/>
                          <a:gd name="T4" fmla="*/ 23 w 52"/>
                          <a:gd name="T5" fmla="*/ 27 h 37"/>
                          <a:gd name="T6" fmla="*/ 52 w 52"/>
                          <a:gd name="T7" fmla="*/ 37 h 37"/>
                          <a:gd name="T8" fmla="*/ 17 w 52"/>
                          <a:gd name="T9" fmla="*/ 32 h 37"/>
                          <a:gd name="T10" fmla="*/ 5 w 52"/>
                          <a:gd name="T11" fmla="*/ 21 h 37"/>
                          <a:gd name="T12" fmla="*/ 0 w 52"/>
                          <a:gd name="T13" fmla="*/ 21 h 37"/>
                          <a:gd name="T14" fmla="*/ 0 w 52"/>
                          <a:gd name="T15" fmla="*/ 0 h 37"/>
                          <a:gd name="T16" fmla="*/ 0 w 52"/>
                          <a:gd name="T17" fmla="*/ 5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37"/>
                          <a:gd name="T29" fmla="*/ 52 w 52"/>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37">
                            <a:moveTo>
                              <a:pt x="0" y="5"/>
                            </a:moveTo>
                            <a:lnTo>
                              <a:pt x="5" y="5"/>
                            </a:lnTo>
                            <a:lnTo>
                              <a:pt x="23" y="27"/>
                            </a:lnTo>
                            <a:lnTo>
                              <a:pt x="52" y="37"/>
                            </a:lnTo>
                            <a:lnTo>
                              <a:pt x="17" y="32"/>
                            </a:lnTo>
                            <a:lnTo>
                              <a:pt x="5" y="21"/>
                            </a:lnTo>
                            <a:lnTo>
                              <a:pt x="0" y="21"/>
                            </a:lnTo>
                            <a:lnTo>
                              <a:pt x="0" y="0"/>
                            </a:lnTo>
                            <a:lnTo>
                              <a:pt x="0" y="5"/>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3" name="Freeform 53"/>
                  <p:cNvSpPr>
                    <a:spLocks/>
                  </p:cNvSpPr>
                  <p:nvPr/>
                </p:nvSpPr>
                <p:spPr bwMode="auto">
                  <a:xfrm>
                    <a:off x="2896" y="1278"/>
                    <a:ext cx="110" cy="96"/>
                  </a:xfrm>
                  <a:custGeom>
                    <a:avLst/>
                    <a:gdLst>
                      <a:gd name="T0" fmla="*/ 18 w 110"/>
                      <a:gd name="T1" fmla="*/ 96 h 96"/>
                      <a:gd name="T2" fmla="*/ 12 w 110"/>
                      <a:gd name="T3" fmla="*/ 86 h 96"/>
                      <a:gd name="T4" fmla="*/ 6 w 110"/>
                      <a:gd name="T5" fmla="*/ 70 h 96"/>
                      <a:gd name="T6" fmla="*/ 0 w 110"/>
                      <a:gd name="T7" fmla="*/ 53 h 96"/>
                      <a:gd name="T8" fmla="*/ 0 w 110"/>
                      <a:gd name="T9" fmla="*/ 32 h 96"/>
                      <a:gd name="T10" fmla="*/ 6 w 110"/>
                      <a:gd name="T11" fmla="*/ 16 h 96"/>
                      <a:gd name="T12" fmla="*/ 18 w 110"/>
                      <a:gd name="T13" fmla="*/ 10 h 96"/>
                      <a:gd name="T14" fmla="*/ 29 w 110"/>
                      <a:gd name="T15" fmla="*/ 5 h 96"/>
                      <a:gd name="T16" fmla="*/ 52 w 110"/>
                      <a:gd name="T17" fmla="*/ 0 h 96"/>
                      <a:gd name="T18" fmla="*/ 76 w 110"/>
                      <a:gd name="T19" fmla="*/ 5 h 96"/>
                      <a:gd name="T20" fmla="*/ 93 w 110"/>
                      <a:gd name="T21" fmla="*/ 10 h 96"/>
                      <a:gd name="T22" fmla="*/ 105 w 110"/>
                      <a:gd name="T23" fmla="*/ 10 h 96"/>
                      <a:gd name="T24" fmla="*/ 110 w 110"/>
                      <a:gd name="T25" fmla="*/ 10 h 96"/>
                      <a:gd name="T26" fmla="*/ 105 w 110"/>
                      <a:gd name="T27" fmla="*/ 16 h 96"/>
                      <a:gd name="T28" fmla="*/ 99 w 110"/>
                      <a:gd name="T29" fmla="*/ 27 h 96"/>
                      <a:gd name="T30" fmla="*/ 99 w 110"/>
                      <a:gd name="T31" fmla="*/ 32 h 96"/>
                      <a:gd name="T32" fmla="*/ 93 w 110"/>
                      <a:gd name="T33" fmla="*/ 27 h 96"/>
                      <a:gd name="T34" fmla="*/ 76 w 110"/>
                      <a:gd name="T35" fmla="*/ 21 h 96"/>
                      <a:gd name="T36" fmla="*/ 64 w 110"/>
                      <a:gd name="T37" fmla="*/ 21 h 96"/>
                      <a:gd name="T38" fmla="*/ 52 w 110"/>
                      <a:gd name="T39" fmla="*/ 21 h 96"/>
                      <a:gd name="T40" fmla="*/ 41 w 110"/>
                      <a:gd name="T41" fmla="*/ 21 h 96"/>
                      <a:gd name="T42" fmla="*/ 47 w 110"/>
                      <a:gd name="T43" fmla="*/ 27 h 96"/>
                      <a:gd name="T44" fmla="*/ 47 w 110"/>
                      <a:gd name="T45" fmla="*/ 32 h 96"/>
                      <a:gd name="T46" fmla="*/ 41 w 110"/>
                      <a:gd name="T47" fmla="*/ 37 h 96"/>
                      <a:gd name="T48" fmla="*/ 35 w 110"/>
                      <a:gd name="T49" fmla="*/ 48 h 96"/>
                      <a:gd name="T50" fmla="*/ 29 w 110"/>
                      <a:gd name="T51" fmla="*/ 59 h 96"/>
                      <a:gd name="T52" fmla="*/ 29 w 110"/>
                      <a:gd name="T53" fmla="*/ 70 h 96"/>
                      <a:gd name="T54" fmla="*/ 23 w 110"/>
                      <a:gd name="T55" fmla="*/ 64 h 96"/>
                      <a:gd name="T56" fmla="*/ 23 w 110"/>
                      <a:gd name="T57" fmla="*/ 59 h 96"/>
                      <a:gd name="T58" fmla="*/ 18 w 110"/>
                      <a:gd name="T59" fmla="*/ 53 h 96"/>
                      <a:gd name="T60" fmla="*/ 6 w 110"/>
                      <a:gd name="T61" fmla="*/ 59 h 96"/>
                      <a:gd name="T62" fmla="*/ 6 w 110"/>
                      <a:gd name="T63" fmla="*/ 59 h 96"/>
                      <a:gd name="T64" fmla="*/ 12 w 110"/>
                      <a:gd name="T65" fmla="*/ 80 h 96"/>
                      <a:gd name="T66" fmla="*/ 12 w 110"/>
                      <a:gd name="T67" fmla="*/ 86 h 96"/>
                      <a:gd name="T68" fmla="*/ 18 w 110"/>
                      <a:gd name="T69" fmla="*/ 96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0"/>
                      <a:gd name="T106" fmla="*/ 0 h 96"/>
                      <a:gd name="T107" fmla="*/ 110 w 110"/>
                      <a:gd name="T108" fmla="*/ 96 h 9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0" h="96">
                        <a:moveTo>
                          <a:pt x="18" y="96"/>
                        </a:moveTo>
                        <a:lnTo>
                          <a:pt x="12" y="86"/>
                        </a:lnTo>
                        <a:lnTo>
                          <a:pt x="6" y="70"/>
                        </a:lnTo>
                        <a:lnTo>
                          <a:pt x="0" y="53"/>
                        </a:lnTo>
                        <a:lnTo>
                          <a:pt x="0" y="32"/>
                        </a:lnTo>
                        <a:lnTo>
                          <a:pt x="6" y="16"/>
                        </a:lnTo>
                        <a:lnTo>
                          <a:pt x="18" y="10"/>
                        </a:lnTo>
                        <a:lnTo>
                          <a:pt x="29" y="5"/>
                        </a:lnTo>
                        <a:lnTo>
                          <a:pt x="52" y="0"/>
                        </a:lnTo>
                        <a:lnTo>
                          <a:pt x="76" y="5"/>
                        </a:lnTo>
                        <a:lnTo>
                          <a:pt x="93" y="10"/>
                        </a:lnTo>
                        <a:lnTo>
                          <a:pt x="105" y="10"/>
                        </a:lnTo>
                        <a:lnTo>
                          <a:pt x="110" y="10"/>
                        </a:lnTo>
                        <a:lnTo>
                          <a:pt x="105" y="16"/>
                        </a:lnTo>
                        <a:lnTo>
                          <a:pt x="99" y="27"/>
                        </a:lnTo>
                        <a:lnTo>
                          <a:pt x="99" y="32"/>
                        </a:lnTo>
                        <a:lnTo>
                          <a:pt x="93" y="27"/>
                        </a:lnTo>
                        <a:lnTo>
                          <a:pt x="76" y="21"/>
                        </a:lnTo>
                        <a:lnTo>
                          <a:pt x="64" y="21"/>
                        </a:lnTo>
                        <a:lnTo>
                          <a:pt x="52" y="21"/>
                        </a:lnTo>
                        <a:lnTo>
                          <a:pt x="41" y="21"/>
                        </a:lnTo>
                        <a:lnTo>
                          <a:pt x="47" y="27"/>
                        </a:lnTo>
                        <a:lnTo>
                          <a:pt x="47" y="32"/>
                        </a:lnTo>
                        <a:lnTo>
                          <a:pt x="41" y="37"/>
                        </a:lnTo>
                        <a:lnTo>
                          <a:pt x="35" y="48"/>
                        </a:lnTo>
                        <a:lnTo>
                          <a:pt x="29" y="59"/>
                        </a:lnTo>
                        <a:lnTo>
                          <a:pt x="29" y="70"/>
                        </a:lnTo>
                        <a:lnTo>
                          <a:pt x="23" y="64"/>
                        </a:lnTo>
                        <a:lnTo>
                          <a:pt x="23" y="59"/>
                        </a:lnTo>
                        <a:lnTo>
                          <a:pt x="18" y="53"/>
                        </a:lnTo>
                        <a:lnTo>
                          <a:pt x="6" y="59"/>
                        </a:lnTo>
                        <a:lnTo>
                          <a:pt x="12" y="80"/>
                        </a:lnTo>
                        <a:lnTo>
                          <a:pt x="12" y="86"/>
                        </a:lnTo>
                        <a:lnTo>
                          <a:pt x="18" y="9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1" name="Freeform 54"/>
                <p:cNvSpPr>
                  <a:spLocks/>
                </p:cNvSpPr>
                <p:nvPr/>
              </p:nvSpPr>
              <p:spPr bwMode="auto">
                <a:xfrm>
                  <a:off x="2989" y="1622"/>
                  <a:ext cx="93" cy="42"/>
                </a:xfrm>
                <a:custGeom>
                  <a:avLst/>
                  <a:gdLst>
                    <a:gd name="T0" fmla="*/ 93 w 93"/>
                    <a:gd name="T1" fmla="*/ 37 h 42"/>
                    <a:gd name="T2" fmla="*/ 69 w 93"/>
                    <a:gd name="T3" fmla="*/ 42 h 42"/>
                    <a:gd name="T4" fmla="*/ 40 w 93"/>
                    <a:gd name="T5" fmla="*/ 42 h 42"/>
                    <a:gd name="T6" fmla="*/ 17 w 93"/>
                    <a:gd name="T7" fmla="*/ 32 h 42"/>
                    <a:gd name="T8" fmla="*/ 0 w 93"/>
                    <a:gd name="T9" fmla="*/ 5 h 42"/>
                    <a:gd name="T10" fmla="*/ 40 w 93"/>
                    <a:gd name="T11" fmla="*/ 10 h 42"/>
                    <a:gd name="T12" fmla="*/ 40 w 93"/>
                    <a:gd name="T13" fmla="*/ 0 h 42"/>
                    <a:gd name="T14" fmla="*/ 58 w 93"/>
                    <a:gd name="T15" fmla="*/ 0 h 42"/>
                    <a:gd name="T16" fmla="*/ 81 w 93"/>
                    <a:gd name="T17" fmla="*/ 10 h 42"/>
                    <a:gd name="T18" fmla="*/ 87 w 93"/>
                    <a:gd name="T19" fmla="*/ 10 h 42"/>
                    <a:gd name="T20" fmla="*/ 93 w 93"/>
                    <a:gd name="T21" fmla="*/ 37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42"/>
                    <a:gd name="T35" fmla="*/ 93 w 93"/>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42">
                      <a:moveTo>
                        <a:pt x="93" y="37"/>
                      </a:moveTo>
                      <a:lnTo>
                        <a:pt x="69" y="42"/>
                      </a:lnTo>
                      <a:lnTo>
                        <a:pt x="40" y="42"/>
                      </a:lnTo>
                      <a:lnTo>
                        <a:pt x="17" y="32"/>
                      </a:lnTo>
                      <a:lnTo>
                        <a:pt x="0" y="5"/>
                      </a:lnTo>
                      <a:lnTo>
                        <a:pt x="40" y="10"/>
                      </a:lnTo>
                      <a:lnTo>
                        <a:pt x="40" y="0"/>
                      </a:lnTo>
                      <a:lnTo>
                        <a:pt x="58" y="0"/>
                      </a:lnTo>
                      <a:lnTo>
                        <a:pt x="81" y="10"/>
                      </a:lnTo>
                      <a:lnTo>
                        <a:pt x="87" y="10"/>
                      </a:lnTo>
                      <a:lnTo>
                        <a:pt x="93" y="3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pic>
          <p:nvPicPr>
            <p:cNvPr id="15" name="Picture 55"/>
            <p:cNvPicPr>
              <a:picLocks noChangeAspect="1" noChangeArrowheads="1"/>
            </p:cNvPicPr>
            <p:nvPr/>
          </p:nvPicPr>
          <p:blipFill>
            <a:blip r:embed="rId10">
              <a:extLst>
                <a:ext uri="{28A0092B-C50C-407E-A947-70E740481C1C}">
                  <a14:useLocalDpi xmlns:a14="http://schemas.microsoft.com/office/drawing/2010/main" val="0"/>
                </a:ext>
              </a:extLst>
            </a:blip>
            <a:srcRect l="3053" t="11359" r="2036" b="5432"/>
            <a:stretch>
              <a:fillRect/>
            </a:stretch>
          </p:blipFill>
          <p:spPr bwMode="auto">
            <a:xfrm>
              <a:off x="477838" y="3349625"/>
              <a:ext cx="12541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pic>
          <p:nvPicPr>
            <p:cNvPr id="16" name="Picture 56" descr="bnsf locomotive"/>
            <p:cNvPicPr>
              <a:picLocks noChangeAspect="1" noChangeArrowheads="1"/>
            </p:cNvPicPr>
            <p:nvPr/>
          </p:nvPicPr>
          <p:blipFill>
            <a:blip r:embed="rId11">
              <a:lum bright="22000" contrast="20000"/>
              <a:extLst>
                <a:ext uri="{28A0092B-C50C-407E-A947-70E740481C1C}">
                  <a14:useLocalDpi xmlns:a14="http://schemas.microsoft.com/office/drawing/2010/main" val="0"/>
                </a:ext>
              </a:extLst>
            </a:blip>
            <a:srcRect/>
            <a:stretch>
              <a:fillRect/>
            </a:stretch>
          </p:blipFill>
          <p:spPr bwMode="auto">
            <a:xfrm>
              <a:off x="609601" y="4181475"/>
              <a:ext cx="10287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7" descr="windmills"/>
            <p:cNvPicPr>
              <a:picLocks noChangeAspect="1" noChangeArrowheads="1"/>
            </p:cNvPicPr>
            <p:nvPr/>
          </p:nvPicPr>
          <p:blipFill>
            <a:blip r:embed="rId12">
              <a:extLst>
                <a:ext uri="{28A0092B-C50C-407E-A947-70E740481C1C}">
                  <a14:useLocalDpi xmlns:a14="http://schemas.microsoft.com/office/drawing/2010/main" val="0"/>
                </a:ext>
              </a:extLst>
            </a:blip>
            <a:srcRect l="27907" b="28030"/>
            <a:stretch>
              <a:fillRect/>
            </a:stretch>
          </p:blipFill>
          <p:spPr bwMode="auto">
            <a:xfrm>
              <a:off x="479426" y="5167313"/>
              <a:ext cx="13382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Rectangle 2"/>
          <p:cNvSpPr txBox="1">
            <a:spLocks noChangeArrowheads="1"/>
          </p:cNvSpPr>
          <p:nvPr/>
        </p:nvSpPr>
        <p:spPr>
          <a:xfrm>
            <a:off x="246888" y="304800"/>
            <a:ext cx="7772400" cy="609600"/>
          </a:xfrm>
          <a:prstGeom prst="rect">
            <a:avLst/>
          </a:prstGeom>
        </p:spPr>
        <p:txBody>
          <a:bodyPr/>
          <a:lst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imes New Roman" pitchFamily="18" charset="0"/>
              </a:defRPr>
            </a:lvl2pPr>
            <a:lvl3pPr algn="l" rtl="0" eaLnBrk="0" fontAlgn="base" hangingPunct="0">
              <a:spcBef>
                <a:spcPct val="0"/>
              </a:spcBef>
              <a:spcAft>
                <a:spcPct val="0"/>
              </a:spcAft>
              <a:defRPr sz="3600">
                <a:solidFill>
                  <a:schemeClr val="tx2"/>
                </a:solidFill>
                <a:latin typeface="Times New Roman" pitchFamily="18" charset="0"/>
              </a:defRPr>
            </a:lvl3pPr>
            <a:lvl4pPr algn="l" rtl="0" eaLnBrk="0" fontAlgn="base" hangingPunct="0">
              <a:spcBef>
                <a:spcPct val="0"/>
              </a:spcBef>
              <a:spcAft>
                <a:spcPct val="0"/>
              </a:spcAft>
              <a:defRPr sz="3600">
                <a:solidFill>
                  <a:schemeClr val="tx2"/>
                </a:solidFill>
                <a:latin typeface="Times New Roman" pitchFamily="18" charset="0"/>
              </a:defRPr>
            </a:lvl4pPr>
            <a:lvl5pPr algn="l" rtl="0" eaLnBrk="0" fontAlgn="base" hangingPunct="0">
              <a:spcBef>
                <a:spcPct val="0"/>
              </a:spcBef>
              <a:spcAft>
                <a:spcPct val="0"/>
              </a:spcAft>
              <a:defRPr sz="3600">
                <a:solidFill>
                  <a:schemeClr val="tx2"/>
                </a:solidFill>
                <a:latin typeface="Times New Roman" pitchFamily="18" charset="0"/>
              </a:defRPr>
            </a:lvl5pPr>
            <a:lvl6pPr marL="457200" algn="l" rtl="0" eaLnBrk="0" fontAlgn="base" hangingPunct="0">
              <a:spcBef>
                <a:spcPct val="0"/>
              </a:spcBef>
              <a:spcAft>
                <a:spcPct val="0"/>
              </a:spcAft>
              <a:defRPr sz="3600">
                <a:solidFill>
                  <a:schemeClr val="tx2"/>
                </a:solidFill>
                <a:latin typeface="Times New Roman" pitchFamily="18" charset="0"/>
              </a:defRPr>
            </a:lvl6pPr>
            <a:lvl7pPr marL="914400" algn="l" rtl="0" eaLnBrk="0" fontAlgn="base" hangingPunct="0">
              <a:spcBef>
                <a:spcPct val="0"/>
              </a:spcBef>
              <a:spcAft>
                <a:spcPct val="0"/>
              </a:spcAft>
              <a:defRPr sz="3600">
                <a:solidFill>
                  <a:schemeClr val="tx2"/>
                </a:solidFill>
                <a:latin typeface="Times New Roman" pitchFamily="18" charset="0"/>
              </a:defRPr>
            </a:lvl7pPr>
            <a:lvl8pPr marL="1371600" algn="l" rtl="0" eaLnBrk="0" fontAlgn="base" hangingPunct="0">
              <a:spcBef>
                <a:spcPct val="0"/>
              </a:spcBef>
              <a:spcAft>
                <a:spcPct val="0"/>
              </a:spcAft>
              <a:defRPr sz="3600">
                <a:solidFill>
                  <a:schemeClr val="tx2"/>
                </a:solidFill>
                <a:latin typeface="Times New Roman" pitchFamily="18" charset="0"/>
              </a:defRPr>
            </a:lvl8pPr>
            <a:lvl9pPr marL="1828800" algn="l" rtl="0" eaLnBrk="0" fontAlgn="base" hangingPunct="0">
              <a:spcBef>
                <a:spcPct val="0"/>
              </a:spcBef>
              <a:spcAft>
                <a:spcPct val="0"/>
              </a:spcAft>
              <a:defRPr sz="3600">
                <a:solidFill>
                  <a:schemeClr val="tx2"/>
                </a:solidFill>
                <a:latin typeface="Times New Roman" pitchFamily="18" charset="0"/>
              </a:defRPr>
            </a:lvl9pPr>
          </a:lstStyle>
          <a:p>
            <a:r>
              <a:rPr lang="en-US" i="0" kern="0"/>
              <a:t>Elements of a dynamic model</a:t>
            </a:r>
            <a:endParaRPr lang="en-US" i="0" kern="0" dirty="0"/>
          </a:p>
        </p:txBody>
      </p:sp>
    </p:spTree>
    <p:extLst>
      <p:ext uri="{BB962C8B-B14F-4D97-AF65-F5344CB8AC3E}">
        <p14:creationId xmlns:p14="http://schemas.microsoft.com/office/powerpoint/2010/main" val="969758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E-commerce</a:t>
            </a:r>
          </a:p>
        </p:txBody>
      </p:sp>
      <p:sp>
        <p:nvSpPr>
          <p:cNvPr id="3" name="Content Placeholder 2"/>
          <p:cNvSpPr>
            <a:spLocks noGrp="1"/>
          </p:cNvSpPr>
          <p:nvPr>
            <p:ph idx="1"/>
          </p:nvPr>
        </p:nvSpPr>
        <p:spPr>
          <a:xfrm>
            <a:off x="685800" y="1143000"/>
            <a:ext cx="4331677" cy="4953000"/>
          </a:xfrm>
        </p:spPr>
        <p:txBody>
          <a:bodyPr/>
          <a:lstStyle/>
          <a:p>
            <a:r>
              <a:rPr lang="en-US" sz="2400" dirty="0"/>
              <a:t>Revenue management</a:t>
            </a:r>
          </a:p>
          <a:p>
            <a:pPr lvl="1"/>
            <a:r>
              <a:rPr lang="en-US" sz="2000" dirty="0"/>
              <a:t>Optimizing prices to maximize total revenue for a particulate night in a hotel.</a:t>
            </a:r>
          </a:p>
          <a:p>
            <a:pPr lvl="1"/>
            <a:endParaRPr lang="en-US" sz="1400" dirty="0"/>
          </a:p>
          <a:p>
            <a:r>
              <a:rPr lang="en-US" sz="2400" dirty="0"/>
              <a:t>Ad-click optimization</a:t>
            </a:r>
          </a:p>
          <a:p>
            <a:pPr lvl="1"/>
            <a:r>
              <a:rPr lang="en-US" sz="2000" dirty="0"/>
              <a:t>How much to bid for ads on the internet.</a:t>
            </a:r>
            <a:endParaRPr lang="en-US" sz="1400" dirty="0"/>
          </a:p>
          <a:p>
            <a:endParaRPr lang="en-US" sz="1400" dirty="0"/>
          </a:p>
          <a:p>
            <a:r>
              <a:rPr lang="en-US" sz="2400" dirty="0"/>
              <a:t>Personalized offer optimization</a:t>
            </a:r>
          </a:p>
          <a:p>
            <a:pPr lvl="1"/>
            <a:r>
              <a:rPr lang="en-US" sz="2000" dirty="0"/>
              <a:t>Designing offers for individual customers.</a:t>
            </a:r>
          </a:p>
        </p:txBody>
      </p:sp>
      <p:pic>
        <p:nvPicPr>
          <p:cNvPr id="5" name="Picture 4"/>
          <p:cNvPicPr>
            <a:picLocks noChangeAspect="1"/>
          </p:cNvPicPr>
          <p:nvPr/>
        </p:nvPicPr>
        <p:blipFill>
          <a:blip r:embed="rId2"/>
          <a:stretch>
            <a:fillRect/>
          </a:stretch>
        </p:blipFill>
        <p:spPr>
          <a:xfrm>
            <a:off x="5228492" y="2242434"/>
            <a:ext cx="3915508" cy="2754132"/>
          </a:xfrm>
          <a:prstGeom prst="rect">
            <a:avLst/>
          </a:prstGeom>
        </p:spPr>
      </p:pic>
    </p:spTree>
    <p:extLst>
      <p:ext uri="{BB962C8B-B14F-4D97-AF65-F5344CB8AC3E}">
        <p14:creationId xmlns:p14="http://schemas.microsoft.com/office/powerpoint/2010/main" val="1272472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Styles of decisions</a:t>
            </a:r>
          </a:p>
          <a:p>
            <a:pPr lvl="1"/>
            <a:r>
              <a:rPr lang="en-US" dirty="0"/>
              <a:t>Binary</a:t>
            </a:r>
          </a:p>
          <a:p>
            <a:pPr lvl="2"/>
            <a:endParaRPr lang="en-US" dirty="0"/>
          </a:p>
          <a:p>
            <a:pPr lvl="1"/>
            <a:r>
              <a:rPr lang="en-US" dirty="0"/>
              <a:t>Finite</a:t>
            </a:r>
          </a:p>
          <a:p>
            <a:pPr lvl="2"/>
            <a:endParaRPr lang="en-US" dirty="0"/>
          </a:p>
          <a:p>
            <a:pPr lvl="1"/>
            <a:r>
              <a:rPr lang="en-US" dirty="0"/>
              <a:t>Continuous scalar</a:t>
            </a:r>
          </a:p>
          <a:p>
            <a:pPr lvl="2"/>
            <a:endParaRPr lang="en-US" dirty="0"/>
          </a:p>
          <a:p>
            <a:pPr lvl="1"/>
            <a:r>
              <a:rPr lang="en-US" dirty="0"/>
              <a:t>Continuous vector</a:t>
            </a:r>
          </a:p>
          <a:p>
            <a:pPr lvl="2"/>
            <a:endParaRPr lang="en-US" dirty="0"/>
          </a:p>
          <a:p>
            <a:pPr lvl="1"/>
            <a:r>
              <a:rPr lang="en-US" dirty="0"/>
              <a:t>Discrete vector</a:t>
            </a:r>
          </a:p>
          <a:p>
            <a:pPr lvl="2"/>
            <a:endParaRPr lang="en-US" dirty="0"/>
          </a:p>
          <a:p>
            <a:pPr lvl="1"/>
            <a:r>
              <a:rPr lang="en-US" dirty="0"/>
              <a:t>Categorical</a:t>
            </a:r>
          </a:p>
        </p:txBody>
      </p:sp>
      <p:graphicFrame>
        <p:nvGraphicFramePr>
          <p:cNvPr id="4" name="Object 3"/>
          <p:cNvGraphicFramePr>
            <a:graphicFrameLocks noChangeAspect="1"/>
          </p:cNvGraphicFramePr>
          <p:nvPr>
            <p:extLst/>
          </p:nvPr>
        </p:nvGraphicFramePr>
        <p:xfrm>
          <a:off x="1706808" y="2032416"/>
          <a:ext cx="1660736" cy="495742"/>
        </p:xfrm>
        <a:graphic>
          <a:graphicData uri="http://schemas.openxmlformats.org/presentationml/2006/ole">
            <mc:AlternateContent xmlns:mc="http://schemas.openxmlformats.org/markup-compatibility/2006">
              <mc:Choice xmlns:v="urn:schemas-microsoft-com:vml" Requires="v">
                <p:oleObj spid="_x0000_s2366212" name="Equation" r:id="rId3" imgW="850680" imgH="253800" progId="Equation.DSMT4">
                  <p:embed/>
                </p:oleObj>
              </mc:Choice>
              <mc:Fallback>
                <p:oleObj name="Equation" r:id="rId3" imgW="850680" imgH="253800" progId="Equation.DSMT4">
                  <p:embed/>
                  <p:pic>
                    <p:nvPicPr>
                      <p:cNvPr id="4" name="Object 3"/>
                      <p:cNvPicPr/>
                      <p:nvPr/>
                    </p:nvPicPr>
                    <p:blipFill>
                      <a:blip r:embed="rId4"/>
                      <a:stretch>
                        <a:fillRect/>
                      </a:stretch>
                    </p:blipFill>
                    <p:spPr>
                      <a:xfrm>
                        <a:off x="1706808" y="2032416"/>
                        <a:ext cx="1660736" cy="495742"/>
                      </a:xfrm>
                      <a:prstGeom prst="rect">
                        <a:avLst/>
                      </a:prstGeom>
                    </p:spPr>
                  </p:pic>
                </p:oleObj>
              </mc:Fallback>
            </mc:AlternateContent>
          </a:graphicData>
        </a:graphic>
      </p:graphicFrame>
      <p:graphicFrame>
        <p:nvGraphicFramePr>
          <p:cNvPr id="5" name="Object 4"/>
          <p:cNvGraphicFramePr>
            <a:graphicFrameLocks noChangeAspect="1"/>
          </p:cNvGraphicFramePr>
          <p:nvPr>
            <p:extLst/>
          </p:nvPr>
        </p:nvGraphicFramePr>
        <p:xfrm>
          <a:off x="1721691" y="2763750"/>
          <a:ext cx="2400992" cy="495857"/>
        </p:xfrm>
        <a:graphic>
          <a:graphicData uri="http://schemas.openxmlformats.org/presentationml/2006/ole">
            <mc:AlternateContent xmlns:mc="http://schemas.openxmlformats.org/markup-compatibility/2006">
              <mc:Choice xmlns:v="urn:schemas-microsoft-com:vml" Requires="v">
                <p:oleObj spid="_x0000_s2366213" name="Equation" r:id="rId5" imgW="1231560" imgH="253800" progId="Equation.DSMT4">
                  <p:embed/>
                </p:oleObj>
              </mc:Choice>
              <mc:Fallback>
                <p:oleObj name="Equation" r:id="rId5" imgW="1231560" imgH="253800" progId="Equation.DSMT4">
                  <p:embed/>
                  <p:pic>
                    <p:nvPicPr>
                      <p:cNvPr id="5" name="Object 4"/>
                      <p:cNvPicPr>
                        <a:picLocks noChangeAspect="1" noChangeArrowheads="1"/>
                      </p:cNvPicPr>
                      <p:nvPr/>
                    </p:nvPicPr>
                    <p:blipFill>
                      <a:blip r:embed="rId6"/>
                      <a:srcRect/>
                      <a:stretch>
                        <a:fillRect/>
                      </a:stretch>
                    </p:blipFill>
                    <p:spPr bwMode="auto">
                      <a:xfrm>
                        <a:off x="1721691" y="2763750"/>
                        <a:ext cx="2400992" cy="495857"/>
                      </a:xfrm>
                      <a:prstGeom prst="rect">
                        <a:avLst/>
                      </a:prstGeom>
                      <a:noFill/>
                      <a:ln>
                        <a:noFill/>
                      </a:ln>
                    </p:spPr>
                  </p:pic>
                </p:oleObj>
              </mc:Fallback>
            </mc:AlternateContent>
          </a:graphicData>
        </a:graphic>
      </p:graphicFrame>
      <p:graphicFrame>
        <p:nvGraphicFramePr>
          <p:cNvPr id="6" name="Object 5"/>
          <p:cNvGraphicFramePr>
            <a:graphicFrameLocks noChangeAspect="1"/>
          </p:cNvGraphicFramePr>
          <p:nvPr>
            <p:extLst/>
          </p:nvPr>
        </p:nvGraphicFramePr>
        <p:xfrm>
          <a:off x="1715828" y="3553492"/>
          <a:ext cx="1683304" cy="495857"/>
        </p:xfrm>
        <a:graphic>
          <a:graphicData uri="http://schemas.openxmlformats.org/presentationml/2006/ole">
            <mc:AlternateContent xmlns:mc="http://schemas.openxmlformats.org/markup-compatibility/2006">
              <mc:Choice xmlns:v="urn:schemas-microsoft-com:vml" Requires="v">
                <p:oleObj spid="_x0000_s2366214" name="Equation" r:id="rId7" imgW="863280" imgH="253800" progId="Equation.DSMT4">
                  <p:embed/>
                </p:oleObj>
              </mc:Choice>
              <mc:Fallback>
                <p:oleObj name="Equation" r:id="rId7" imgW="863280" imgH="253800" progId="Equation.DSMT4">
                  <p:embed/>
                  <p:pic>
                    <p:nvPicPr>
                      <p:cNvPr id="6" name="Object 5"/>
                      <p:cNvPicPr>
                        <a:picLocks noChangeAspect="1" noChangeArrowheads="1"/>
                      </p:cNvPicPr>
                      <p:nvPr/>
                    </p:nvPicPr>
                    <p:blipFill>
                      <a:blip r:embed="rId8"/>
                      <a:srcRect/>
                      <a:stretch>
                        <a:fillRect/>
                      </a:stretch>
                    </p:blipFill>
                    <p:spPr bwMode="auto">
                      <a:xfrm>
                        <a:off x="1715828" y="3553492"/>
                        <a:ext cx="1683304" cy="495857"/>
                      </a:xfrm>
                      <a:prstGeom prst="rect">
                        <a:avLst/>
                      </a:prstGeom>
                      <a:noFill/>
                      <a:ln>
                        <a:noFill/>
                      </a:ln>
                    </p:spPr>
                  </p:pic>
                </p:oleObj>
              </mc:Fallback>
            </mc:AlternateContent>
          </a:graphicData>
        </a:graphic>
      </p:graphicFrame>
      <p:graphicFrame>
        <p:nvGraphicFramePr>
          <p:cNvPr id="7" name="Object 6"/>
          <p:cNvGraphicFramePr>
            <a:graphicFrameLocks noChangeAspect="1"/>
          </p:cNvGraphicFramePr>
          <p:nvPr>
            <p:extLst/>
          </p:nvPr>
        </p:nvGraphicFramePr>
        <p:xfrm>
          <a:off x="1701800" y="4301621"/>
          <a:ext cx="2798983" cy="445837"/>
        </p:xfrm>
        <a:graphic>
          <a:graphicData uri="http://schemas.openxmlformats.org/presentationml/2006/ole">
            <mc:AlternateContent xmlns:mc="http://schemas.openxmlformats.org/markup-compatibility/2006">
              <mc:Choice xmlns:v="urn:schemas-microsoft-com:vml" Requires="v">
                <p:oleObj spid="_x0000_s2366215" name="Equation" r:id="rId9" imgW="1434960" imgH="228600" progId="Equation.DSMT4">
                  <p:embed/>
                </p:oleObj>
              </mc:Choice>
              <mc:Fallback>
                <p:oleObj name="Equation" r:id="rId9" imgW="1434960" imgH="228600" progId="Equation.DSMT4">
                  <p:embed/>
                  <p:pic>
                    <p:nvPicPr>
                      <p:cNvPr id="7" name="Object 6"/>
                      <p:cNvPicPr>
                        <a:picLocks noChangeAspect="1" noChangeArrowheads="1"/>
                      </p:cNvPicPr>
                      <p:nvPr/>
                    </p:nvPicPr>
                    <p:blipFill>
                      <a:blip r:embed="rId10"/>
                      <a:srcRect/>
                      <a:stretch>
                        <a:fillRect/>
                      </a:stretch>
                    </p:blipFill>
                    <p:spPr bwMode="auto">
                      <a:xfrm>
                        <a:off x="1701800" y="4301621"/>
                        <a:ext cx="2798983" cy="445837"/>
                      </a:xfrm>
                      <a:prstGeom prst="rect">
                        <a:avLst/>
                      </a:prstGeom>
                      <a:noFill/>
                      <a:ln>
                        <a:noFill/>
                      </a:ln>
                    </p:spPr>
                  </p:pic>
                </p:oleObj>
              </mc:Fallback>
            </mc:AlternateContent>
          </a:graphicData>
        </a:graphic>
      </p:graphicFrame>
      <p:graphicFrame>
        <p:nvGraphicFramePr>
          <p:cNvPr id="8" name="Object 7"/>
          <p:cNvGraphicFramePr>
            <a:graphicFrameLocks noChangeAspect="1"/>
          </p:cNvGraphicFramePr>
          <p:nvPr>
            <p:extLst/>
          </p:nvPr>
        </p:nvGraphicFramePr>
        <p:xfrm>
          <a:off x="1709737" y="5031203"/>
          <a:ext cx="2798981" cy="445837"/>
        </p:xfrm>
        <a:graphic>
          <a:graphicData uri="http://schemas.openxmlformats.org/presentationml/2006/ole">
            <mc:AlternateContent xmlns:mc="http://schemas.openxmlformats.org/markup-compatibility/2006">
              <mc:Choice xmlns:v="urn:schemas-microsoft-com:vml" Requires="v">
                <p:oleObj spid="_x0000_s2366216" name="Equation" r:id="rId11" imgW="1434960" imgH="228600" progId="Equation.DSMT4">
                  <p:embed/>
                </p:oleObj>
              </mc:Choice>
              <mc:Fallback>
                <p:oleObj name="Equation" r:id="rId11" imgW="1434960" imgH="228600" progId="Equation.DSMT4">
                  <p:embed/>
                  <p:pic>
                    <p:nvPicPr>
                      <p:cNvPr id="8" name="Object 7"/>
                      <p:cNvPicPr>
                        <a:picLocks noChangeAspect="1" noChangeArrowheads="1"/>
                      </p:cNvPicPr>
                      <p:nvPr/>
                    </p:nvPicPr>
                    <p:blipFill>
                      <a:blip r:embed="rId12"/>
                      <a:srcRect/>
                      <a:stretch>
                        <a:fillRect/>
                      </a:stretch>
                    </p:blipFill>
                    <p:spPr bwMode="auto">
                      <a:xfrm>
                        <a:off x="1709737" y="5031203"/>
                        <a:ext cx="2798981" cy="445837"/>
                      </a:xfrm>
                      <a:prstGeom prst="rect">
                        <a:avLst/>
                      </a:prstGeom>
                      <a:noFill/>
                      <a:ln>
                        <a:noFill/>
                      </a:ln>
                    </p:spPr>
                  </p:pic>
                </p:oleObj>
              </mc:Fallback>
            </mc:AlternateContent>
          </a:graphicData>
        </a:graphic>
      </p:graphicFrame>
      <p:graphicFrame>
        <p:nvGraphicFramePr>
          <p:cNvPr id="9" name="Object 8"/>
          <p:cNvGraphicFramePr>
            <a:graphicFrameLocks noChangeAspect="1"/>
          </p:cNvGraphicFramePr>
          <p:nvPr>
            <p:extLst/>
          </p:nvPr>
        </p:nvGraphicFramePr>
        <p:xfrm>
          <a:off x="1679575" y="5822950"/>
          <a:ext cx="6291263" cy="446088"/>
        </p:xfrm>
        <a:graphic>
          <a:graphicData uri="http://schemas.openxmlformats.org/presentationml/2006/ole">
            <mc:AlternateContent xmlns:mc="http://schemas.openxmlformats.org/markup-compatibility/2006">
              <mc:Choice xmlns:v="urn:schemas-microsoft-com:vml" Requires="v">
                <p:oleObj spid="_x0000_s2366217" name="Equation" r:id="rId13" imgW="3225600" imgH="228600" progId="Equation.DSMT4">
                  <p:embed/>
                </p:oleObj>
              </mc:Choice>
              <mc:Fallback>
                <p:oleObj name="Equation" r:id="rId13" imgW="3225600" imgH="228600" progId="Equation.DSMT4">
                  <p:embed/>
                  <p:pic>
                    <p:nvPicPr>
                      <p:cNvPr id="9" name="Object 8"/>
                      <p:cNvPicPr>
                        <a:picLocks noChangeAspect="1" noChangeArrowheads="1"/>
                      </p:cNvPicPr>
                      <p:nvPr/>
                    </p:nvPicPr>
                    <p:blipFill>
                      <a:blip r:embed="rId14"/>
                      <a:srcRect/>
                      <a:stretch>
                        <a:fillRect/>
                      </a:stretch>
                    </p:blipFill>
                    <p:spPr bwMode="auto">
                      <a:xfrm>
                        <a:off x="1679575" y="5822950"/>
                        <a:ext cx="6291263" cy="446088"/>
                      </a:xfrm>
                      <a:prstGeom prst="rect">
                        <a:avLst/>
                      </a:prstGeom>
                      <a:noFill/>
                      <a:ln>
                        <a:noFill/>
                      </a:ln>
                    </p:spPr>
                  </p:pic>
                </p:oleObj>
              </mc:Fallback>
            </mc:AlternateContent>
          </a:graphicData>
        </a:graphic>
      </p:graphicFrame>
      <p:sp>
        <p:nvSpPr>
          <p:cNvPr id="12" name="Rectangle 2"/>
          <p:cNvSpPr>
            <a:spLocks noGrp="1" noChangeArrowheads="1"/>
          </p:cNvSpPr>
          <p:nvPr>
            <p:ph type="title"/>
          </p:nvPr>
        </p:nvSpPr>
        <p:spPr>
          <a:xfrm>
            <a:off x="246888" y="304800"/>
            <a:ext cx="7772400" cy="609600"/>
          </a:xfrm>
        </p:spPr>
        <p:txBody>
          <a:bodyPr/>
          <a:lstStyle/>
          <a:p>
            <a:r>
              <a:rPr lang="en-US" dirty="0"/>
              <a:t>Elements of a dynamic model</a:t>
            </a:r>
          </a:p>
        </p:txBody>
      </p:sp>
    </p:spTree>
    <p:extLst>
      <p:ext uri="{BB962C8B-B14F-4D97-AF65-F5344CB8AC3E}">
        <p14:creationId xmlns:p14="http://schemas.microsoft.com/office/powerpoint/2010/main" val="599405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Energy storage example</a:t>
            </a:r>
          </a:p>
        </p:txBody>
      </p:sp>
      <mc:AlternateContent xmlns:mc="http://schemas.openxmlformats.org/markup-compatibility/2006" xmlns:a14="http://schemas.microsoft.com/office/drawing/2010/main">
        <mc:Choice Requires="a14">
          <p:sp>
            <p:nvSpPr>
              <p:cNvPr id="43011" name="Rectangle 3"/>
              <p:cNvSpPr>
                <a:spLocks noGrp="1" noChangeArrowheads="1"/>
              </p:cNvSpPr>
              <p:nvPr>
                <p:ph type="body" idx="1"/>
              </p:nvPr>
            </p:nvSpPr>
            <p:spPr/>
            <p:txBody>
              <a:bodyPr/>
              <a:lstStyle/>
              <a:p>
                <a:r>
                  <a:rPr lang="en-US" dirty="0"/>
                  <a:t>Decision variables</a:t>
                </a:r>
              </a:p>
              <a:p>
                <a:endParaRPr lang="en-US" dirty="0"/>
              </a:p>
              <a:p>
                <a:endParaRPr lang="en-US" dirty="0"/>
              </a:p>
              <a:p>
                <a:pPr lvl="1"/>
                <a:endParaRPr lang="en-US" dirty="0"/>
              </a:p>
              <a:p>
                <a:pPr marL="0" indent="0">
                  <a:buNone/>
                </a:pPr>
                <a:r>
                  <a:rPr lang="en-US" dirty="0"/>
                  <a:t>	&lt;</a:t>
                </a:r>
              </a:p>
              <a:p>
                <a:pPr marL="0" indent="0">
                  <a:buNone/>
                </a:pPr>
                <a:endParaRPr lang="en-US" sz="1400"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How much to sell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&gt;0)</m:t>
                    </m:r>
                  </m:oMath>
                </a14:m>
                <a:r>
                  <a:rPr lang="en-US" dirty="0"/>
                  <a:t> or buy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&lt;0)</m:t>
                    </m:r>
                  </m:oMath>
                </a14:m>
                <a:r>
                  <a:rPr lang="en-US" dirty="0"/>
                  <a:t> to/from the grid.</a:t>
                </a:r>
              </a:p>
              <a:p>
                <a:pPr lvl="1"/>
                <a:r>
                  <a:rPr lang="en-US" dirty="0"/>
                  <a:t>Constraints:</a:t>
                </a:r>
              </a:p>
              <a:p>
                <a:pPr lvl="2"/>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𝑡</m:t>
                        </m:r>
                      </m:sub>
                    </m:sSub>
                  </m:oMath>
                </a14:m>
                <a:endParaRPr lang="en-US" b="0" dirty="0"/>
              </a:p>
              <a:p>
                <a:pPr lvl="2"/>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m:t>
                        </m:r>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𝑚𝑎𝑥</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𝑡</m:t>
                        </m:r>
                      </m:sub>
                    </m:sSub>
                  </m:oMath>
                </a14:m>
                <a:endParaRPr lang="en-US" dirty="0"/>
              </a:p>
              <a:p>
                <a:pPr lvl="1"/>
                <a:r>
                  <a:rPr lang="en-US" dirty="0"/>
                  <a:t>Policy:  </a:t>
                </a:r>
                <a14:m>
                  <m:oMath xmlns:m="http://schemas.openxmlformats.org/officeDocument/2006/math">
                    <m:sSup>
                      <m:sSupPr>
                        <m:ctrlPr>
                          <a:rPr lang="en-US" b="0" i="1" smtClean="0">
                            <a:latin typeface="Cambria Math" panose="02040503050406030204" pitchFamily="18" charset="0"/>
                          </a:rPr>
                        </m:ctrlPr>
                      </m:sSup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𝑋</m:t>
                        </m:r>
                      </m:e>
                      <m:sup>
                        <m:r>
                          <a:rPr lang="en-US" b="0" i="1" smtClean="0">
                            <a:latin typeface="Cambria Math" panose="02040503050406030204" pitchFamily="18" charset="0"/>
                          </a:rPr>
                          <m:t>𝜋</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endParaRPr lang="en-US" dirty="0"/>
              </a:p>
            </p:txBody>
          </p:sp>
        </mc:Choice>
        <mc:Fallback xmlns="">
          <p:sp>
            <p:nvSpPr>
              <p:cNvPr id="43011" name="Rectangle 3"/>
              <p:cNvSpPr>
                <a:spLocks noGrp="1" noRot="1" noChangeAspect="1" noMove="1" noResize="1" noEditPoints="1" noAdjustHandles="1" noChangeArrowheads="1" noChangeShapeType="1" noTextEdit="1"/>
              </p:cNvSpPr>
              <p:nvPr>
                <p:ph type="body" idx="1"/>
              </p:nvPr>
            </p:nvSpPr>
            <p:spPr>
              <a:blipFill>
                <a:blip r:embed="rId3"/>
                <a:stretch>
                  <a:fillRect t="-1355" b="-4557"/>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1276910" y="1729814"/>
            <a:ext cx="6172735" cy="2126164"/>
          </a:xfrm>
          <a:prstGeom prst="rect">
            <a:avLst/>
          </a:prstGeom>
        </p:spPr>
      </p:pic>
    </p:spTree>
    <p:extLst>
      <p:ext uri="{BB962C8B-B14F-4D97-AF65-F5344CB8AC3E}">
        <p14:creationId xmlns:p14="http://schemas.microsoft.com/office/powerpoint/2010/main" val="29543765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7" name="Rectangle 3"/>
          <p:cNvSpPr>
            <a:spLocks noGrp="1" noChangeArrowheads="1"/>
          </p:cNvSpPr>
          <p:nvPr>
            <p:ph type="body" idx="4294967295"/>
          </p:nvPr>
        </p:nvSpPr>
        <p:spPr>
          <a:xfrm>
            <a:off x="685800" y="1143000"/>
            <a:ext cx="7772400" cy="533400"/>
          </a:xfrm>
        </p:spPr>
        <p:txBody>
          <a:bodyPr/>
          <a:lstStyle/>
          <a:p>
            <a:r>
              <a:rPr lang="en-US"/>
              <a:t>Exogenous information:</a:t>
            </a:r>
          </a:p>
        </p:txBody>
      </p:sp>
      <p:graphicFrame>
        <p:nvGraphicFramePr>
          <p:cNvPr id="535563" name="Object 9"/>
          <p:cNvGraphicFramePr>
            <a:graphicFrameLocks noChangeAspect="1"/>
          </p:cNvGraphicFramePr>
          <p:nvPr/>
        </p:nvGraphicFramePr>
        <p:xfrm>
          <a:off x="1809750" y="2017713"/>
          <a:ext cx="558800" cy="4022725"/>
        </p:xfrm>
        <a:graphic>
          <a:graphicData uri="http://schemas.openxmlformats.org/presentationml/2006/ole">
            <mc:AlternateContent xmlns:mc="http://schemas.openxmlformats.org/markup-compatibility/2006">
              <mc:Choice xmlns:v="urn:schemas-microsoft-com:vml" Requires="v">
                <p:oleObj spid="_x0000_s1987380" name="Equation" r:id="rId4" imgW="190440" imgH="1371600" progId="Equation.DSMT4">
                  <p:embed/>
                </p:oleObj>
              </mc:Choice>
              <mc:Fallback>
                <p:oleObj name="Equation" r:id="rId4" imgW="190440" imgH="1371600" progId="Equation.DSMT4">
                  <p:embed/>
                  <p:pic>
                    <p:nvPicPr>
                      <p:cNvPr id="535563"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50" y="2017713"/>
                        <a:ext cx="558800" cy="402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35564" name="Object 10"/>
          <p:cNvGraphicFramePr>
            <a:graphicFrameLocks noChangeAspect="1"/>
          </p:cNvGraphicFramePr>
          <p:nvPr>
            <p:extLst/>
          </p:nvPr>
        </p:nvGraphicFramePr>
        <p:xfrm>
          <a:off x="2606675" y="1798098"/>
          <a:ext cx="6126163" cy="2928937"/>
        </p:xfrm>
        <a:graphic>
          <a:graphicData uri="http://schemas.openxmlformats.org/presentationml/2006/ole">
            <mc:AlternateContent xmlns:mc="http://schemas.openxmlformats.org/markup-compatibility/2006">
              <mc:Choice xmlns:v="urn:schemas-microsoft-com:vml" Requires="v">
                <p:oleObj spid="_x0000_s1987381" name="Equation" r:id="rId6" imgW="3746160" imgH="1790640" progId="Equation.DSMT4">
                  <p:embed/>
                </p:oleObj>
              </mc:Choice>
              <mc:Fallback>
                <p:oleObj name="Equation" r:id="rId6" imgW="3746160" imgH="1790640" progId="Equation.DSMT4">
                  <p:embed/>
                  <p:pic>
                    <p:nvPicPr>
                      <p:cNvPr id="535564" name="Object 10"/>
                      <p:cNvPicPr>
                        <a:picLocks noChangeAspect="1" noChangeArrowheads="1"/>
                      </p:cNvPicPr>
                      <p:nvPr/>
                    </p:nvPicPr>
                    <p:blipFill>
                      <a:blip r:embed="rId7"/>
                      <a:srcRect/>
                      <a:stretch>
                        <a:fillRect/>
                      </a:stretch>
                    </p:blipFill>
                    <p:spPr bwMode="auto">
                      <a:xfrm>
                        <a:off x="2606675" y="1798098"/>
                        <a:ext cx="6126163" cy="2928937"/>
                      </a:xfrm>
                      <a:prstGeom prst="rect">
                        <a:avLst/>
                      </a:prstGeom>
                      <a:noFill/>
                      <a:ln>
                        <a:noFill/>
                      </a:ln>
                      <a:effectLst/>
                    </p:spPr>
                  </p:pic>
                </p:oleObj>
              </mc:Fallback>
            </mc:AlternateContent>
          </a:graphicData>
        </a:graphic>
      </p:graphicFrame>
      <mc:AlternateContent xmlns:mc="http://schemas.openxmlformats.org/markup-compatibility/2006" xmlns:a14="http://schemas.microsoft.com/office/drawing/2010/main">
        <mc:Choice Requires="a14">
          <p:sp>
            <p:nvSpPr>
              <p:cNvPr id="13" name="TextBox 12"/>
              <p:cNvSpPr txBox="1"/>
              <p:nvPr/>
            </p:nvSpPr>
            <p:spPr>
              <a:xfrm>
                <a:off x="2357325" y="4780961"/>
                <a:ext cx="6394789" cy="1754326"/>
              </a:xfrm>
              <a:prstGeom prst="rect">
                <a:avLst/>
              </a:prstGeom>
              <a:noFill/>
            </p:spPr>
            <p:txBody>
              <a:bodyPr wrap="square" rtlCol="0">
                <a:spAutoFit/>
              </a:bodyPr>
              <a:lstStyle/>
              <a:p>
                <a:pPr algn="l"/>
                <a:r>
                  <a:rPr lang="en-US" dirty="0"/>
                  <a:t>Note: Any variable indexed by t is known at time t. This convention, which is not standard in control theory, dramatically simplifies the modeling of information.</a:t>
                </a:r>
              </a:p>
              <a:p>
                <a:pPr algn="l"/>
                <a:endParaRPr lang="en-US" dirty="0"/>
              </a:p>
              <a:p>
                <a:pPr algn="l"/>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𝑡</m:t>
                        </m:r>
                        <m:r>
                          <a:rPr lang="en-US" b="0" i="1" smtClean="0">
                            <a:latin typeface="Cambria Math" panose="02040503050406030204" pitchFamily="18" charset="0"/>
                          </a:rPr>
                          <m:t>+1</m:t>
                        </m:r>
                      </m:sub>
                    </m:sSub>
                  </m:oMath>
                </a14:m>
                <a:r>
                  <a:rPr lang="en-US" dirty="0"/>
                  <a:t> may be a function of the state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oMath>
                </a14:m>
                <a:r>
                  <a:rPr lang="en-US" dirty="0"/>
                  <a:t> and/or the action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oMath>
                </a14:m>
                <a:r>
                  <a:rPr lang="en-US" dirty="0"/>
                  <a:t>, so we may write it as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𝑡</m:t>
                        </m:r>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e>
                    </m:d>
                    <m:r>
                      <a:rPr lang="en-US" b="0" i="1" smtClean="0">
                        <a:latin typeface="Cambria Math" panose="02040503050406030204" pitchFamily="18" charset="0"/>
                      </a:rPr>
                      <m:t>.</m:t>
                    </m:r>
                  </m:oMath>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2357325" y="4780961"/>
                <a:ext cx="6394789" cy="1754326"/>
              </a:xfrm>
              <a:prstGeom prst="rect">
                <a:avLst/>
              </a:prstGeom>
              <a:blipFill>
                <a:blip r:embed="rId8"/>
                <a:stretch>
                  <a:fillRect l="-858" t="-1736" r="-1335" b="-4514"/>
                </a:stretch>
              </a:blipFill>
            </p:spPr>
            <p:txBody>
              <a:bodyPr/>
              <a:lstStyle/>
              <a:p>
                <a:r>
                  <a:rPr lang="en-US">
                    <a:noFill/>
                  </a:rPr>
                  <a:t> </a:t>
                </a:r>
              </a:p>
            </p:txBody>
          </p:sp>
        </mc:Fallback>
      </mc:AlternateContent>
      <p:grpSp>
        <p:nvGrpSpPr>
          <p:cNvPr id="14" name="Group 13"/>
          <p:cNvGrpSpPr/>
          <p:nvPr/>
        </p:nvGrpSpPr>
        <p:grpSpPr>
          <a:xfrm>
            <a:off x="477838" y="2206625"/>
            <a:ext cx="1339851" cy="3870325"/>
            <a:chOff x="477838" y="2206625"/>
            <a:chExt cx="1339851" cy="3870325"/>
          </a:xfrm>
        </p:grpSpPr>
        <p:grpSp>
          <p:nvGrpSpPr>
            <p:cNvPr id="15" name="Group 31"/>
            <p:cNvGrpSpPr>
              <a:grpSpLocks/>
            </p:cNvGrpSpPr>
            <p:nvPr/>
          </p:nvGrpSpPr>
          <p:grpSpPr bwMode="auto">
            <a:xfrm>
              <a:off x="1039813" y="2206625"/>
              <a:ext cx="288925" cy="895350"/>
              <a:chOff x="2803" y="1278"/>
              <a:chExt cx="342" cy="956"/>
            </a:xfrm>
          </p:grpSpPr>
          <p:grpSp>
            <p:nvGrpSpPr>
              <p:cNvPr id="19" name="Group 32"/>
              <p:cNvGrpSpPr>
                <a:grpSpLocks/>
              </p:cNvGrpSpPr>
              <p:nvPr/>
            </p:nvGrpSpPr>
            <p:grpSpPr bwMode="auto">
              <a:xfrm>
                <a:off x="2803" y="1401"/>
                <a:ext cx="342" cy="833"/>
                <a:chOff x="2803" y="1401"/>
                <a:chExt cx="342" cy="833"/>
              </a:xfrm>
            </p:grpSpPr>
            <p:grpSp>
              <p:nvGrpSpPr>
                <p:cNvPr id="30" name="Group 33"/>
                <p:cNvGrpSpPr>
                  <a:grpSpLocks/>
                </p:cNvGrpSpPr>
                <p:nvPr/>
              </p:nvGrpSpPr>
              <p:grpSpPr bwMode="auto">
                <a:xfrm>
                  <a:off x="2815" y="2143"/>
                  <a:ext cx="301" cy="91"/>
                  <a:chOff x="2815" y="2143"/>
                  <a:chExt cx="301" cy="91"/>
                </a:xfrm>
              </p:grpSpPr>
              <p:sp>
                <p:nvSpPr>
                  <p:cNvPr id="40" name="Freeform 34"/>
                  <p:cNvSpPr>
                    <a:spLocks/>
                  </p:cNvSpPr>
                  <p:nvPr/>
                </p:nvSpPr>
                <p:spPr bwMode="auto">
                  <a:xfrm>
                    <a:off x="2815" y="2164"/>
                    <a:ext cx="93" cy="70"/>
                  </a:xfrm>
                  <a:custGeom>
                    <a:avLst/>
                    <a:gdLst>
                      <a:gd name="T0" fmla="*/ 35 w 93"/>
                      <a:gd name="T1" fmla="*/ 11 h 70"/>
                      <a:gd name="T2" fmla="*/ 12 w 93"/>
                      <a:gd name="T3" fmla="*/ 32 h 70"/>
                      <a:gd name="T4" fmla="*/ 0 w 93"/>
                      <a:gd name="T5" fmla="*/ 48 h 70"/>
                      <a:gd name="T6" fmla="*/ 0 w 93"/>
                      <a:gd name="T7" fmla="*/ 65 h 70"/>
                      <a:gd name="T8" fmla="*/ 12 w 93"/>
                      <a:gd name="T9" fmla="*/ 70 h 70"/>
                      <a:gd name="T10" fmla="*/ 41 w 93"/>
                      <a:gd name="T11" fmla="*/ 65 h 70"/>
                      <a:gd name="T12" fmla="*/ 58 w 93"/>
                      <a:gd name="T13" fmla="*/ 59 h 70"/>
                      <a:gd name="T14" fmla="*/ 70 w 93"/>
                      <a:gd name="T15" fmla="*/ 43 h 70"/>
                      <a:gd name="T16" fmla="*/ 93 w 93"/>
                      <a:gd name="T17" fmla="*/ 32 h 70"/>
                      <a:gd name="T18" fmla="*/ 93 w 93"/>
                      <a:gd name="T19" fmla="*/ 16 h 70"/>
                      <a:gd name="T20" fmla="*/ 87 w 93"/>
                      <a:gd name="T21" fmla="*/ 0 h 70"/>
                      <a:gd name="T22" fmla="*/ 64 w 93"/>
                      <a:gd name="T23" fmla="*/ 11 h 70"/>
                      <a:gd name="T24" fmla="*/ 35 w 93"/>
                      <a:gd name="T25" fmla="*/ 11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3"/>
                      <a:gd name="T40" fmla="*/ 0 h 70"/>
                      <a:gd name="T41" fmla="*/ 93 w 93"/>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3" h="70">
                        <a:moveTo>
                          <a:pt x="35" y="11"/>
                        </a:moveTo>
                        <a:lnTo>
                          <a:pt x="12" y="32"/>
                        </a:lnTo>
                        <a:lnTo>
                          <a:pt x="0" y="48"/>
                        </a:lnTo>
                        <a:lnTo>
                          <a:pt x="0" y="65"/>
                        </a:lnTo>
                        <a:lnTo>
                          <a:pt x="12" y="70"/>
                        </a:lnTo>
                        <a:lnTo>
                          <a:pt x="41" y="65"/>
                        </a:lnTo>
                        <a:lnTo>
                          <a:pt x="58" y="59"/>
                        </a:lnTo>
                        <a:lnTo>
                          <a:pt x="70" y="43"/>
                        </a:lnTo>
                        <a:lnTo>
                          <a:pt x="93" y="32"/>
                        </a:lnTo>
                        <a:lnTo>
                          <a:pt x="93" y="16"/>
                        </a:lnTo>
                        <a:lnTo>
                          <a:pt x="87" y="0"/>
                        </a:lnTo>
                        <a:lnTo>
                          <a:pt x="64" y="11"/>
                        </a:lnTo>
                        <a:lnTo>
                          <a:pt x="3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35"/>
                  <p:cNvSpPr>
                    <a:spLocks/>
                  </p:cNvSpPr>
                  <p:nvPr/>
                </p:nvSpPr>
                <p:spPr bwMode="auto">
                  <a:xfrm>
                    <a:off x="3012" y="2143"/>
                    <a:ext cx="104" cy="75"/>
                  </a:xfrm>
                  <a:custGeom>
                    <a:avLst/>
                    <a:gdLst>
                      <a:gd name="T0" fmla="*/ 0 w 104"/>
                      <a:gd name="T1" fmla="*/ 5 h 75"/>
                      <a:gd name="T2" fmla="*/ 0 w 104"/>
                      <a:gd name="T3" fmla="*/ 32 h 75"/>
                      <a:gd name="T4" fmla="*/ 12 w 104"/>
                      <a:gd name="T5" fmla="*/ 43 h 75"/>
                      <a:gd name="T6" fmla="*/ 29 w 104"/>
                      <a:gd name="T7" fmla="*/ 48 h 75"/>
                      <a:gd name="T8" fmla="*/ 41 w 104"/>
                      <a:gd name="T9" fmla="*/ 53 h 75"/>
                      <a:gd name="T10" fmla="*/ 58 w 104"/>
                      <a:gd name="T11" fmla="*/ 64 h 75"/>
                      <a:gd name="T12" fmla="*/ 87 w 104"/>
                      <a:gd name="T13" fmla="*/ 75 h 75"/>
                      <a:gd name="T14" fmla="*/ 99 w 104"/>
                      <a:gd name="T15" fmla="*/ 69 h 75"/>
                      <a:gd name="T16" fmla="*/ 104 w 104"/>
                      <a:gd name="T17" fmla="*/ 64 h 75"/>
                      <a:gd name="T18" fmla="*/ 104 w 104"/>
                      <a:gd name="T19" fmla="*/ 59 h 75"/>
                      <a:gd name="T20" fmla="*/ 93 w 104"/>
                      <a:gd name="T21" fmla="*/ 43 h 75"/>
                      <a:gd name="T22" fmla="*/ 70 w 104"/>
                      <a:gd name="T23" fmla="*/ 26 h 75"/>
                      <a:gd name="T24" fmla="*/ 52 w 104"/>
                      <a:gd name="T25" fmla="*/ 10 h 75"/>
                      <a:gd name="T26" fmla="*/ 46 w 104"/>
                      <a:gd name="T27" fmla="*/ 0 h 75"/>
                      <a:gd name="T28" fmla="*/ 0 w 104"/>
                      <a:gd name="T29" fmla="*/ 5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4"/>
                      <a:gd name="T46" fmla="*/ 0 h 75"/>
                      <a:gd name="T47" fmla="*/ 104 w 104"/>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4" h="75">
                        <a:moveTo>
                          <a:pt x="0" y="5"/>
                        </a:moveTo>
                        <a:lnTo>
                          <a:pt x="0" y="32"/>
                        </a:lnTo>
                        <a:lnTo>
                          <a:pt x="12" y="43"/>
                        </a:lnTo>
                        <a:lnTo>
                          <a:pt x="29" y="48"/>
                        </a:lnTo>
                        <a:lnTo>
                          <a:pt x="41" y="53"/>
                        </a:lnTo>
                        <a:lnTo>
                          <a:pt x="58" y="64"/>
                        </a:lnTo>
                        <a:lnTo>
                          <a:pt x="87" y="75"/>
                        </a:lnTo>
                        <a:lnTo>
                          <a:pt x="99" y="69"/>
                        </a:lnTo>
                        <a:lnTo>
                          <a:pt x="104" y="64"/>
                        </a:lnTo>
                        <a:lnTo>
                          <a:pt x="104" y="59"/>
                        </a:lnTo>
                        <a:lnTo>
                          <a:pt x="93" y="43"/>
                        </a:lnTo>
                        <a:lnTo>
                          <a:pt x="70" y="26"/>
                        </a:lnTo>
                        <a:lnTo>
                          <a:pt x="52" y="10"/>
                        </a:lnTo>
                        <a:lnTo>
                          <a:pt x="4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1" name="Group 36"/>
                <p:cNvGrpSpPr>
                  <a:grpSpLocks/>
                </p:cNvGrpSpPr>
                <p:nvPr/>
              </p:nvGrpSpPr>
              <p:grpSpPr bwMode="auto">
                <a:xfrm>
                  <a:off x="2803" y="1401"/>
                  <a:ext cx="342" cy="785"/>
                  <a:chOff x="2803" y="1401"/>
                  <a:chExt cx="342" cy="785"/>
                </a:xfrm>
              </p:grpSpPr>
              <p:grpSp>
                <p:nvGrpSpPr>
                  <p:cNvPr id="32" name="Group 37"/>
                  <p:cNvGrpSpPr>
                    <a:grpSpLocks/>
                  </p:cNvGrpSpPr>
                  <p:nvPr/>
                </p:nvGrpSpPr>
                <p:grpSpPr bwMode="auto">
                  <a:xfrm>
                    <a:off x="2844" y="1401"/>
                    <a:ext cx="220" cy="253"/>
                    <a:chOff x="2844" y="1401"/>
                    <a:chExt cx="220" cy="253"/>
                  </a:xfrm>
                </p:grpSpPr>
                <p:sp>
                  <p:nvSpPr>
                    <p:cNvPr id="37" name="Freeform 38"/>
                    <p:cNvSpPr>
                      <a:spLocks/>
                    </p:cNvSpPr>
                    <p:nvPr/>
                  </p:nvSpPr>
                  <p:spPr bwMode="auto">
                    <a:xfrm>
                      <a:off x="2844" y="1417"/>
                      <a:ext cx="220" cy="237"/>
                    </a:xfrm>
                    <a:custGeom>
                      <a:avLst/>
                      <a:gdLst>
                        <a:gd name="T0" fmla="*/ 0 w 220"/>
                        <a:gd name="T1" fmla="*/ 43 h 237"/>
                        <a:gd name="T2" fmla="*/ 70 w 220"/>
                        <a:gd name="T3" fmla="*/ 0 h 237"/>
                        <a:gd name="T4" fmla="*/ 139 w 220"/>
                        <a:gd name="T5" fmla="*/ 102 h 237"/>
                        <a:gd name="T6" fmla="*/ 151 w 220"/>
                        <a:gd name="T7" fmla="*/ 6 h 237"/>
                        <a:gd name="T8" fmla="*/ 197 w 220"/>
                        <a:gd name="T9" fmla="*/ 17 h 237"/>
                        <a:gd name="T10" fmla="*/ 220 w 220"/>
                        <a:gd name="T11" fmla="*/ 54 h 237"/>
                        <a:gd name="T12" fmla="*/ 214 w 220"/>
                        <a:gd name="T13" fmla="*/ 237 h 237"/>
                        <a:gd name="T14" fmla="*/ 23 w 220"/>
                        <a:gd name="T15" fmla="*/ 237 h 237"/>
                        <a:gd name="T16" fmla="*/ 0 w 220"/>
                        <a:gd name="T17" fmla="*/ 43 h 2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0"/>
                        <a:gd name="T28" fmla="*/ 0 h 237"/>
                        <a:gd name="T29" fmla="*/ 220 w 220"/>
                        <a:gd name="T30" fmla="*/ 237 h 2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0" h="237">
                          <a:moveTo>
                            <a:pt x="0" y="43"/>
                          </a:moveTo>
                          <a:lnTo>
                            <a:pt x="70" y="0"/>
                          </a:lnTo>
                          <a:lnTo>
                            <a:pt x="139" y="102"/>
                          </a:lnTo>
                          <a:lnTo>
                            <a:pt x="151" y="6"/>
                          </a:lnTo>
                          <a:lnTo>
                            <a:pt x="197" y="17"/>
                          </a:lnTo>
                          <a:lnTo>
                            <a:pt x="220" y="54"/>
                          </a:lnTo>
                          <a:lnTo>
                            <a:pt x="214" y="237"/>
                          </a:lnTo>
                          <a:lnTo>
                            <a:pt x="23" y="237"/>
                          </a:lnTo>
                          <a:lnTo>
                            <a:pt x="0" y="4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39"/>
                    <p:cNvSpPr>
                      <a:spLocks/>
                    </p:cNvSpPr>
                    <p:nvPr/>
                  </p:nvSpPr>
                  <p:spPr bwMode="auto">
                    <a:xfrm>
                      <a:off x="2908" y="1401"/>
                      <a:ext cx="87" cy="140"/>
                    </a:xfrm>
                    <a:custGeom>
                      <a:avLst/>
                      <a:gdLst>
                        <a:gd name="T0" fmla="*/ 0 w 87"/>
                        <a:gd name="T1" fmla="*/ 16 h 140"/>
                        <a:gd name="T2" fmla="*/ 6 w 87"/>
                        <a:gd name="T3" fmla="*/ 0 h 140"/>
                        <a:gd name="T4" fmla="*/ 64 w 87"/>
                        <a:gd name="T5" fmla="*/ 27 h 140"/>
                        <a:gd name="T6" fmla="*/ 75 w 87"/>
                        <a:gd name="T7" fmla="*/ 11 h 140"/>
                        <a:gd name="T8" fmla="*/ 81 w 87"/>
                        <a:gd name="T9" fmla="*/ 16 h 140"/>
                        <a:gd name="T10" fmla="*/ 87 w 87"/>
                        <a:gd name="T11" fmla="*/ 97 h 140"/>
                        <a:gd name="T12" fmla="*/ 87 w 87"/>
                        <a:gd name="T13" fmla="*/ 140 h 140"/>
                        <a:gd name="T14" fmla="*/ 0 w 87"/>
                        <a:gd name="T15" fmla="*/ 16 h 140"/>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140"/>
                        <a:gd name="T26" fmla="*/ 87 w 87"/>
                        <a:gd name="T27" fmla="*/ 140 h 1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140">
                          <a:moveTo>
                            <a:pt x="0" y="16"/>
                          </a:moveTo>
                          <a:lnTo>
                            <a:pt x="6" y="0"/>
                          </a:lnTo>
                          <a:lnTo>
                            <a:pt x="64" y="27"/>
                          </a:lnTo>
                          <a:lnTo>
                            <a:pt x="75" y="11"/>
                          </a:lnTo>
                          <a:lnTo>
                            <a:pt x="81" y="16"/>
                          </a:lnTo>
                          <a:lnTo>
                            <a:pt x="87" y="97"/>
                          </a:lnTo>
                          <a:lnTo>
                            <a:pt x="87" y="140"/>
                          </a:lnTo>
                          <a:lnTo>
                            <a:pt x="0" y="16"/>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40"/>
                    <p:cNvSpPr>
                      <a:spLocks/>
                    </p:cNvSpPr>
                    <p:nvPr/>
                  </p:nvSpPr>
                  <p:spPr bwMode="auto">
                    <a:xfrm>
                      <a:off x="2937" y="1428"/>
                      <a:ext cx="52" cy="27"/>
                    </a:xfrm>
                    <a:custGeom>
                      <a:avLst/>
                      <a:gdLst>
                        <a:gd name="T0" fmla="*/ 0 w 52"/>
                        <a:gd name="T1" fmla="*/ 27 h 27"/>
                        <a:gd name="T2" fmla="*/ 29 w 52"/>
                        <a:gd name="T3" fmla="*/ 0 h 27"/>
                        <a:gd name="T4" fmla="*/ 52 w 52"/>
                        <a:gd name="T5" fmla="*/ 22 h 27"/>
                        <a:gd name="T6" fmla="*/ 0 60000 65536"/>
                        <a:gd name="T7" fmla="*/ 0 60000 65536"/>
                        <a:gd name="T8" fmla="*/ 0 60000 65536"/>
                        <a:gd name="T9" fmla="*/ 0 w 52"/>
                        <a:gd name="T10" fmla="*/ 0 h 27"/>
                        <a:gd name="T11" fmla="*/ 52 w 52"/>
                        <a:gd name="T12" fmla="*/ 27 h 27"/>
                      </a:gdLst>
                      <a:ahLst/>
                      <a:cxnLst>
                        <a:cxn ang="T6">
                          <a:pos x="T0" y="T1"/>
                        </a:cxn>
                        <a:cxn ang="T7">
                          <a:pos x="T2" y="T3"/>
                        </a:cxn>
                        <a:cxn ang="T8">
                          <a:pos x="T4" y="T5"/>
                        </a:cxn>
                      </a:cxnLst>
                      <a:rect l="T9" t="T10" r="T11" b="T12"/>
                      <a:pathLst>
                        <a:path w="52" h="27">
                          <a:moveTo>
                            <a:pt x="0" y="27"/>
                          </a:moveTo>
                          <a:lnTo>
                            <a:pt x="29" y="0"/>
                          </a:lnTo>
                          <a:lnTo>
                            <a:pt x="52" y="2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3" name="Group 41"/>
                  <p:cNvGrpSpPr>
                    <a:grpSpLocks/>
                  </p:cNvGrpSpPr>
                  <p:nvPr/>
                </p:nvGrpSpPr>
                <p:grpSpPr bwMode="auto">
                  <a:xfrm>
                    <a:off x="2803" y="1412"/>
                    <a:ext cx="342" cy="774"/>
                    <a:chOff x="2803" y="1412"/>
                    <a:chExt cx="342" cy="774"/>
                  </a:xfrm>
                </p:grpSpPr>
                <p:sp>
                  <p:nvSpPr>
                    <p:cNvPr id="34" name="Freeform 42"/>
                    <p:cNvSpPr>
                      <a:spLocks/>
                    </p:cNvSpPr>
                    <p:nvPr/>
                  </p:nvSpPr>
                  <p:spPr bwMode="auto">
                    <a:xfrm>
                      <a:off x="2803" y="1412"/>
                      <a:ext cx="342" cy="774"/>
                    </a:xfrm>
                    <a:custGeom>
                      <a:avLst/>
                      <a:gdLst>
                        <a:gd name="T0" fmla="*/ 105 w 342"/>
                        <a:gd name="T1" fmla="*/ 0 h 774"/>
                        <a:gd name="T2" fmla="*/ 24 w 342"/>
                        <a:gd name="T3" fmla="*/ 59 h 774"/>
                        <a:gd name="T4" fmla="*/ 0 w 342"/>
                        <a:gd name="T5" fmla="*/ 242 h 774"/>
                        <a:gd name="T6" fmla="*/ 64 w 342"/>
                        <a:gd name="T7" fmla="*/ 360 h 774"/>
                        <a:gd name="T8" fmla="*/ 64 w 342"/>
                        <a:gd name="T9" fmla="*/ 381 h 774"/>
                        <a:gd name="T10" fmla="*/ 70 w 342"/>
                        <a:gd name="T11" fmla="*/ 414 h 774"/>
                        <a:gd name="T12" fmla="*/ 76 w 342"/>
                        <a:gd name="T13" fmla="*/ 430 h 774"/>
                        <a:gd name="T14" fmla="*/ 64 w 342"/>
                        <a:gd name="T15" fmla="*/ 559 h 774"/>
                        <a:gd name="T16" fmla="*/ 47 w 342"/>
                        <a:gd name="T17" fmla="*/ 768 h 774"/>
                        <a:gd name="T18" fmla="*/ 64 w 342"/>
                        <a:gd name="T19" fmla="*/ 774 h 774"/>
                        <a:gd name="T20" fmla="*/ 105 w 342"/>
                        <a:gd name="T21" fmla="*/ 763 h 774"/>
                        <a:gd name="T22" fmla="*/ 128 w 342"/>
                        <a:gd name="T23" fmla="*/ 618 h 774"/>
                        <a:gd name="T24" fmla="*/ 140 w 342"/>
                        <a:gd name="T25" fmla="*/ 569 h 774"/>
                        <a:gd name="T26" fmla="*/ 180 w 342"/>
                        <a:gd name="T27" fmla="*/ 430 h 774"/>
                        <a:gd name="T28" fmla="*/ 186 w 342"/>
                        <a:gd name="T29" fmla="*/ 575 h 774"/>
                        <a:gd name="T30" fmla="*/ 203 w 342"/>
                        <a:gd name="T31" fmla="*/ 747 h 774"/>
                        <a:gd name="T32" fmla="*/ 261 w 342"/>
                        <a:gd name="T33" fmla="*/ 752 h 774"/>
                        <a:gd name="T34" fmla="*/ 267 w 342"/>
                        <a:gd name="T35" fmla="*/ 564 h 774"/>
                        <a:gd name="T36" fmla="*/ 261 w 342"/>
                        <a:gd name="T37" fmla="*/ 376 h 774"/>
                        <a:gd name="T38" fmla="*/ 261 w 342"/>
                        <a:gd name="T39" fmla="*/ 285 h 774"/>
                        <a:gd name="T40" fmla="*/ 273 w 342"/>
                        <a:gd name="T41" fmla="*/ 252 h 774"/>
                        <a:gd name="T42" fmla="*/ 279 w 342"/>
                        <a:gd name="T43" fmla="*/ 258 h 774"/>
                        <a:gd name="T44" fmla="*/ 337 w 342"/>
                        <a:gd name="T45" fmla="*/ 226 h 774"/>
                        <a:gd name="T46" fmla="*/ 342 w 342"/>
                        <a:gd name="T47" fmla="*/ 167 h 774"/>
                        <a:gd name="T48" fmla="*/ 250 w 342"/>
                        <a:gd name="T49" fmla="*/ 22 h 774"/>
                        <a:gd name="T50" fmla="*/ 186 w 342"/>
                        <a:gd name="T51" fmla="*/ 0 h 774"/>
                        <a:gd name="T52" fmla="*/ 198 w 342"/>
                        <a:gd name="T53" fmla="*/ 97 h 774"/>
                        <a:gd name="T54" fmla="*/ 186 w 342"/>
                        <a:gd name="T55" fmla="*/ 193 h 774"/>
                        <a:gd name="T56" fmla="*/ 157 w 342"/>
                        <a:gd name="T57" fmla="*/ 102 h 774"/>
                        <a:gd name="T58" fmla="*/ 105 w 342"/>
                        <a:gd name="T59" fmla="*/ 0 h 77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2"/>
                        <a:gd name="T91" fmla="*/ 0 h 774"/>
                        <a:gd name="T92" fmla="*/ 342 w 342"/>
                        <a:gd name="T93" fmla="*/ 774 h 77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2" h="774">
                          <a:moveTo>
                            <a:pt x="105" y="0"/>
                          </a:moveTo>
                          <a:lnTo>
                            <a:pt x="24" y="59"/>
                          </a:lnTo>
                          <a:lnTo>
                            <a:pt x="0" y="242"/>
                          </a:lnTo>
                          <a:lnTo>
                            <a:pt x="64" y="360"/>
                          </a:lnTo>
                          <a:lnTo>
                            <a:pt x="64" y="381"/>
                          </a:lnTo>
                          <a:lnTo>
                            <a:pt x="70" y="414"/>
                          </a:lnTo>
                          <a:lnTo>
                            <a:pt x="76" y="430"/>
                          </a:lnTo>
                          <a:lnTo>
                            <a:pt x="64" y="559"/>
                          </a:lnTo>
                          <a:lnTo>
                            <a:pt x="47" y="768"/>
                          </a:lnTo>
                          <a:lnTo>
                            <a:pt x="64" y="774"/>
                          </a:lnTo>
                          <a:lnTo>
                            <a:pt x="105" y="763"/>
                          </a:lnTo>
                          <a:lnTo>
                            <a:pt x="128" y="618"/>
                          </a:lnTo>
                          <a:lnTo>
                            <a:pt x="140" y="569"/>
                          </a:lnTo>
                          <a:lnTo>
                            <a:pt x="180" y="430"/>
                          </a:lnTo>
                          <a:lnTo>
                            <a:pt x="186" y="575"/>
                          </a:lnTo>
                          <a:lnTo>
                            <a:pt x="203" y="747"/>
                          </a:lnTo>
                          <a:lnTo>
                            <a:pt x="261" y="752"/>
                          </a:lnTo>
                          <a:lnTo>
                            <a:pt x="267" y="564"/>
                          </a:lnTo>
                          <a:lnTo>
                            <a:pt x="261" y="376"/>
                          </a:lnTo>
                          <a:lnTo>
                            <a:pt x="261" y="285"/>
                          </a:lnTo>
                          <a:lnTo>
                            <a:pt x="273" y="252"/>
                          </a:lnTo>
                          <a:lnTo>
                            <a:pt x="279" y="258"/>
                          </a:lnTo>
                          <a:lnTo>
                            <a:pt x="337" y="226"/>
                          </a:lnTo>
                          <a:lnTo>
                            <a:pt x="342" y="167"/>
                          </a:lnTo>
                          <a:lnTo>
                            <a:pt x="250" y="22"/>
                          </a:lnTo>
                          <a:lnTo>
                            <a:pt x="186" y="0"/>
                          </a:lnTo>
                          <a:lnTo>
                            <a:pt x="198" y="97"/>
                          </a:lnTo>
                          <a:lnTo>
                            <a:pt x="186" y="193"/>
                          </a:lnTo>
                          <a:lnTo>
                            <a:pt x="157" y="102"/>
                          </a:lnTo>
                          <a:lnTo>
                            <a:pt x="105"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43"/>
                    <p:cNvSpPr>
                      <a:spLocks/>
                    </p:cNvSpPr>
                    <p:nvPr/>
                  </p:nvSpPr>
                  <p:spPr bwMode="auto">
                    <a:xfrm>
                      <a:off x="2821" y="1498"/>
                      <a:ext cx="87" cy="199"/>
                    </a:xfrm>
                    <a:custGeom>
                      <a:avLst/>
                      <a:gdLst>
                        <a:gd name="T0" fmla="*/ 40 w 87"/>
                        <a:gd name="T1" fmla="*/ 0 h 199"/>
                        <a:gd name="T2" fmla="*/ 52 w 87"/>
                        <a:gd name="T3" fmla="*/ 48 h 199"/>
                        <a:gd name="T4" fmla="*/ 46 w 87"/>
                        <a:gd name="T5" fmla="*/ 118 h 199"/>
                        <a:gd name="T6" fmla="*/ 0 w 87"/>
                        <a:gd name="T7" fmla="*/ 129 h 199"/>
                        <a:gd name="T8" fmla="*/ 46 w 87"/>
                        <a:gd name="T9" fmla="*/ 134 h 199"/>
                        <a:gd name="T10" fmla="*/ 58 w 87"/>
                        <a:gd name="T11" fmla="*/ 177 h 199"/>
                        <a:gd name="T12" fmla="*/ 87 w 87"/>
                        <a:gd name="T13" fmla="*/ 199 h 199"/>
                        <a:gd name="T14" fmla="*/ 75 w 87"/>
                        <a:gd name="T15" fmla="*/ 161 h 199"/>
                        <a:gd name="T16" fmla="*/ 69 w 87"/>
                        <a:gd name="T17" fmla="*/ 145 h 199"/>
                        <a:gd name="T18" fmla="*/ 64 w 87"/>
                        <a:gd name="T19" fmla="*/ 97 h 199"/>
                        <a:gd name="T20" fmla="*/ 40 w 87"/>
                        <a:gd name="T21" fmla="*/ 0 h 1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199"/>
                        <a:gd name="T35" fmla="*/ 87 w 87"/>
                        <a:gd name="T36" fmla="*/ 199 h 1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199">
                          <a:moveTo>
                            <a:pt x="40" y="0"/>
                          </a:moveTo>
                          <a:lnTo>
                            <a:pt x="52" y="48"/>
                          </a:lnTo>
                          <a:lnTo>
                            <a:pt x="46" y="118"/>
                          </a:lnTo>
                          <a:lnTo>
                            <a:pt x="0" y="129"/>
                          </a:lnTo>
                          <a:lnTo>
                            <a:pt x="46" y="134"/>
                          </a:lnTo>
                          <a:lnTo>
                            <a:pt x="58" y="177"/>
                          </a:lnTo>
                          <a:lnTo>
                            <a:pt x="87" y="199"/>
                          </a:lnTo>
                          <a:lnTo>
                            <a:pt x="75" y="161"/>
                          </a:lnTo>
                          <a:lnTo>
                            <a:pt x="69" y="145"/>
                          </a:lnTo>
                          <a:lnTo>
                            <a:pt x="64" y="97"/>
                          </a:lnTo>
                          <a:lnTo>
                            <a:pt x="40"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44"/>
                    <p:cNvSpPr>
                      <a:spLocks/>
                    </p:cNvSpPr>
                    <p:nvPr/>
                  </p:nvSpPr>
                  <p:spPr bwMode="auto">
                    <a:xfrm>
                      <a:off x="2902" y="1509"/>
                      <a:ext cx="29" cy="27"/>
                    </a:xfrm>
                    <a:custGeom>
                      <a:avLst/>
                      <a:gdLst>
                        <a:gd name="T0" fmla="*/ 0 w 29"/>
                        <a:gd name="T1" fmla="*/ 27 h 27"/>
                        <a:gd name="T2" fmla="*/ 6 w 29"/>
                        <a:gd name="T3" fmla="*/ 0 h 27"/>
                        <a:gd name="T4" fmla="*/ 29 w 29"/>
                        <a:gd name="T5" fmla="*/ 21 h 27"/>
                        <a:gd name="T6" fmla="*/ 0 w 29"/>
                        <a:gd name="T7" fmla="*/ 27 h 27"/>
                        <a:gd name="T8" fmla="*/ 0 60000 65536"/>
                        <a:gd name="T9" fmla="*/ 0 60000 65536"/>
                        <a:gd name="T10" fmla="*/ 0 60000 65536"/>
                        <a:gd name="T11" fmla="*/ 0 60000 65536"/>
                        <a:gd name="T12" fmla="*/ 0 w 29"/>
                        <a:gd name="T13" fmla="*/ 0 h 27"/>
                        <a:gd name="T14" fmla="*/ 29 w 29"/>
                        <a:gd name="T15" fmla="*/ 27 h 27"/>
                      </a:gdLst>
                      <a:ahLst/>
                      <a:cxnLst>
                        <a:cxn ang="T8">
                          <a:pos x="T0" y="T1"/>
                        </a:cxn>
                        <a:cxn ang="T9">
                          <a:pos x="T2" y="T3"/>
                        </a:cxn>
                        <a:cxn ang="T10">
                          <a:pos x="T4" y="T5"/>
                        </a:cxn>
                        <a:cxn ang="T11">
                          <a:pos x="T6" y="T7"/>
                        </a:cxn>
                      </a:cxnLst>
                      <a:rect l="T12" t="T13" r="T14" b="T15"/>
                      <a:pathLst>
                        <a:path w="29" h="27">
                          <a:moveTo>
                            <a:pt x="0" y="27"/>
                          </a:moveTo>
                          <a:lnTo>
                            <a:pt x="6" y="0"/>
                          </a:lnTo>
                          <a:lnTo>
                            <a:pt x="29" y="21"/>
                          </a:lnTo>
                          <a:lnTo>
                            <a:pt x="0" y="27"/>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20" name="Group 45"/>
              <p:cNvGrpSpPr>
                <a:grpSpLocks/>
              </p:cNvGrpSpPr>
              <p:nvPr/>
            </p:nvGrpSpPr>
            <p:grpSpPr bwMode="auto">
              <a:xfrm>
                <a:off x="2896" y="1278"/>
                <a:ext cx="186" cy="386"/>
                <a:chOff x="2896" y="1278"/>
                <a:chExt cx="186" cy="386"/>
              </a:xfrm>
            </p:grpSpPr>
            <p:grpSp>
              <p:nvGrpSpPr>
                <p:cNvPr id="21" name="Group 46"/>
                <p:cNvGrpSpPr>
                  <a:grpSpLocks/>
                </p:cNvGrpSpPr>
                <p:nvPr/>
              </p:nvGrpSpPr>
              <p:grpSpPr bwMode="auto">
                <a:xfrm>
                  <a:off x="2896" y="1278"/>
                  <a:ext cx="110" cy="150"/>
                  <a:chOff x="2896" y="1278"/>
                  <a:chExt cx="110" cy="150"/>
                </a:xfrm>
              </p:grpSpPr>
              <p:grpSp>
                <p:nvGrpSpPr>
                  <p:cNvPr id="23" name="Group 47"/>
                  <p:cNvGrpSpPr>
                    <a:grpSpLocks/>
                  </p:cNvGrpSpPr>
                  <p:nvPr/>
                </p:nvGrpSpPr>
                <p:grpSpPr bwMode="auto">
                  <a:xfrm>
                    <a:off x="2902" y="1283"/>
                    <a:ext cx="99" cy="145"/>
                    <a:chOff x="2902" y="1283"/>
                    <a:chExt cx="99" cy="145"/>
                  </a:xfrm>
                </p:grpSpPr>
                <p:sp>
                  <p:nvSpPr>
                    <p:cNvPr id="25" name="Freeform 48"/>
                    <p:cNvSpPr>
                      <a:spLocks/>
                    </p:cNvSpPr>
                    <p:nvPr/>
                  </p:nvSpPr>
                  <p:spPr bwMode="auto">
                    <a:xfrm>
                      <a:off x="2902" y="1283"/>
                      <a:ext cx="99" cy="145"/>
                    </a:xfrm>
                    <a:custGeom>
                      <a:avLst/>
                      <a:gdLst>
                        <a:gd name="T0" fmla="*/ 93 w 99"/>
                        <a:gd name="T1" fmla="*/ 22 h 145"/>
                        <a:gd name="T2" fmla="*/ 99 w 99"/>
                        <a:gd name="T3" fmla="*/ 48 h 145"/>
                        <a:gd name="T4" fmla="*/ 93 w 99"/>
                        <a:gd name="T5" fmla="*/ 54 h 145"/>
                        <a:gd name="T6" fmla="*/ 99 w 99"/>
                        <a:gd name="T7" fmla="*/ 65 h 145"/>
                        <a:gd name="T8" fmla="*/ 93 w 99"/>
                        <a:gd name="T9" fmla="*/ 70 h 145"/>
                        <a:gd name="T10" fmla="*/ 93 w 99"/>
                        <a:gd name="T11" fmla="*/ 86 h 145"/>
                        <a:gd name="T12" fmla="*/ 93 w 99"/>
                        <a:gd name="T13" fmla="*/ 97 h 145"/>
                        <a:gd name="T14" fmla="*/ 93 w 99"/>
                        <a:gd name="T15" fmla="*/ 108 h 145"/>
                        <a:gd name="T16" fmla="*/ 87 w 99"/>
                        <a:gd name="T17" fmla="*/ 118 h 145"/>
                        <a:gd name="T18" fmla="*/ 81 w 99"/>
                        <a:gd name="T19" fmla="*/ 124 h 145"/>
                        <a:gd name="T20" fmla="*/ 81 w 99"/>
                        <a:gd name="T21" fmla="*/ 129 h 145"/>
                        <a:gd name="T22" fmla="*/ 64 w 99"/>
                        <a:gd name="T23" fmla="*/ 145 h 145"/>
                        <a:gd name="T24" fmla="*/ 12 w 99"/>
                        <a:gd name="T25" fmla="*/ 124 h 145"/>
                        <a:gd name="T26" fmla="*/ 12 w 99"/>
                        <a:gd name="T27" fmla="*/ 91 h 145"/>
                        <a:gd name="T28" fmla="*/ 12 w 99"/>
                        <a:gd name="T29" fmla="*/ 86 h 145"/>
                        <a:gd name="T30" fmla="*/ 6 w 99"/>
                        <a:gd name="T31" fmla="*/ 81 h 145"/>
                        <a:gd name="T32" fmla="*/ 0 w 99"/>
                        <a:gd name="T33" fmla="*/ 70 h 145"/>
                        <a:gd name="T34" fmla="*/ 0 w 99"/>
                        <a:gd name="T35" fmla="*/ 54 h 145"/>
                        <a:gd name="T36" fmla="*/ 6 w 99"/>
                        <a:gd name="T37" fmla="*/ 48 h 145"/>
                        <a:gd name="T38" fmla="*/ 6 w 99"/>
                        <a:gd name="T39" fmla="*/ 43 h 145"/>
                        <a:gd name="T40" fmla="*/ 6 w 99"/>
                        <a:gd name="T41" fmla="*/ 32 h 145"/>
                        <a:gd name="T42" fmla="*/ 6 w 99"/>
                        <a:gd name="T43" fmla="*/ 27 h 145"/>
                        <a:gd name="T44" fmla="*/ 12 w 99"/>
                        <a:gd name="T45" fmla="*/ 16 h 145"/>
                        <a:gd name="T46" fmla="*/ 12 w 99"/>
                        <a:gd name="T47" fmla="*/ 11 h 145"/>
                        <a:gd name="T48" fmla="*/ 23 w 99"/>
                        <a:gd name="T49" fmla="*/ 0 h 145"/>
                        <a:gd name="T50" fmla="*/ 35 w 99"/>
                        <a:gd name="T51" fmla="*/ 0 h 145"/>
                        <a:gd name="T52" fmla="*/ 46 w 99"/>
                        <a:gd name="T53" fmla="*/ 0 h 145"/>
                        <a:gd name="T54" fmla="*/ 58 w 99"/>
                        <a:gd name="T55" fmla="*/ 0 h 145"/>
                        <a:gd name="T56" fmla="*/ 64 w 99"/>
                        <a:gd name="T57" fmla="*/ 0 h 145"/>
                        <a:gd name="T58" fmla="*/ 75 w 99"/>
                        <a:gd name="T59" fmla="*/ 0 h 145"/>
                        <a:gd name="T60" fmla="*/ 87 w 99"/>
                        <a:gd name="T61" fmla="*/ 5 h 145"/>
                        <a:gd name="T62" fmla="*/ 87 w 99"/>
                        <a:gd name="T63" fmla="*/ 11 h 145"/>
                        <a:gd name="T64" fmla="*/ 93 w 99"/>
                        <a:gd name="T65" fmla="*/ 16 h 145"/>
                        <a:gd name="T66" fmla="*/ 93 w 99"/>
                        <a:gd name="T67" fmla="*/ 22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9"/>
                        <a:gd name="T103" fmla="*/ 0 h 145"/>
                        <a:gd name="T104" fmla="*/ 99 w 99"/>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9" h="145">
                          <a:moveTo>
                            <a:pt x="93" y="22"/>
                          </a:moveTo>
                          <a:lnTo>
                            <a:pt x="99" y="48"/>
                          </a:lnTo>
                          <a:lnTo>
                            <a:pt x="93" y="54"/>
                          </a:lnTo>
                          <a:lnTo>
                            <a:pt x="99" y="65"/>
                          </a:lnTo>
                          <a:lnTo>
                            <a:pt x="93" y="70"/>
                          </a:lnTo>
                          <a:lnTo>
                            <a:pt x="93" y="86"/>
                          </a:lnTo>
                          <a:lnTo>
                            <a:pt x="93" y="97"/>
                          </a:lnTo>
                          <a:lnTo>
                            <a:pt x="93" y="108"/>
                          </a:lnTo>
                          <a:lnTo>
                            <a:pt x="87" y="118"/>
                          </a:lnTo>
                          <a:lnTo>
                            <a:pt x="81" y="124"/>
                          </a:lnTo>
                          <a:lnTo>
                            <a:pt x="81" y="129"/>
                          </a:lnTo>
                          <a:lnTo>
                            <a:pt x="64" y="145"/>
                          </a:lnTo>
                          <a:lnTo>
                            <a:pt x="12" y="124"/>
                          </a:lnTo>
                          <a:lnTo>
                            <a:pt x="12" y="91"/>
                          </a:lnTo>
                          <a:lnTo>
                            <a:pt x="12" y="86"/>
                          </a:lnTo>
                          <a:lnTo>
                            <a:pt x="6" y="81"/>
                          </a:lnTo>
                          <a:lnTo>
                            <a:pt x="0" y="70"/>
                          </a:lnTo>
                          <a:lnTo>
                            <a:pt x="0" y="54"/>
                          </a:lnTo>
                          <a:lnTo>
                            <a:pt x="6" y="48"/>
                          </a:lnTo>
                          <a:lnTo>
                            <a:pt x="6" y="43"/>
                          </a:lnTo>
                          <a:lnTo>
                            <a:pt x="6" y="32"/>
                          </a:lnTo>
                          <a:lnTo>
                            <a:pt x="6" y="27"/>
                          </a:lnTo>
                          <a:lnTo>
                            <a:pt x="12" y="16"/>
                          </a:lnTo>
                          <a:lnTo>
                            <a:pt x="12" y="11"/>
                          </a:lnTo>
                          <a:lnTo>
                            <a:pt x="23" y="0"/>
                          </a:lnTo>
                          <a:lnTo>
                            <a:pt x="35" y="0"/>
                          </a:lnTo>
                          <a:lnTo>
                            <a:pt x="46" y="0"/>
                          </a:lnTo>
                          <a:lnTo>
                            <a:pt x="58" y="0"/>
                          </a:lnTo>
                          <a:lnTo>
                            <a:pt x="64" y="0"/>
                          </a:lnTo>
                          <a:lnTo>
                            <a:pt x="75" y="0"/>
                          </a:lnTo>
                          <a:lnTo>
                            <a:pt x="87" y="5"/>
                          </a:lnTo>
                          <a:lnTo>
                            <a:pt x="87" y="11"/>
                          </a:lnTo>
                          <a:lnTo>
                            <a:pt x="93" y="16"/>
                          </a:lnTo>
                          <a:lnTo>
                            <a:pt x="93" y="2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6" name="Group 49"/>
                    <p:cNvGrpSpPr>
                      <a:grpSpLocks/>
                    </p:cNvGrpSpPr>
                    <p:nvPr/>
                  </p:nvGrpSpPr>
                  <p:grpSpPr bwMode="auto">
                    <a:xfrm>
                      <a:off x="2914" y="1331"/>
                      <a:ext cx="81" cy="70"/>
                      <a:chOff x="2914" y="1331"/>
                      <a:chExt cx="81" cy="70"/>
                    </a:xfrm>
                  </p:grpSpPr>
                  <p:sp>
                    <p:nvSpPr>
                      <p:cNvPr id="27" name="Freeform 50"/>
                      <p:cNvSpPr>
                        <a:spLocks/>
                      </p:cNvSpPr>
                      <p:nvPr/>
                    </p:nvSpPr>
                    <p:spPr bwMode="auto">
                      <a:xfrm>
                        <a:off x="2943" y="1331"/>
                        <a:ext cx="34" cy="11"/>
                      </a:xfrm>
                      <a:custGeom>
                        <a:avLst/>
                        <a:gdLst>
                          <a:gd name="T0" fmla="*/ 0 w 34"/>
                          <a:gd name="T1" fmla="*/ 0 h 11"/>
                          <a:gd name="T2" fmla="*/ 17 w 34"/>
                          <a:gd name="T3" fmla="*/ 0 h 11"/>
                          <a:gd name="T4" fmla="*/ 23 w 34"/>
                          <a:gd name="T5" fmla="*/ 0 h 11"/>
                          <a:gd name="T6" fmla="*/ 29 w 34"/>
                          <a:gd name="T7" fmla="*/ 6 h 11"/>
                          <a:gd name="T8" fmla="*/ 34 w 34"/>
                          <a:gd name="T9" fmla="*/ 6 h 11"/>
                          <a:gd name="T10" fmla="*/ 29 w 34"/>
                          <a:gd name="T11" fmla="*/ 6 h 11"/>
                          <a:gd name="T12" fmla="*/ 29 w 34"/>
                          <a:gd name="T13" fmla="*/ 11 h 11"/>
                          <a:gd name="T14" fmla="*/ 29 w 34"/>
                          <a:gd name="T15" fmla="*/ 11 h 11"/>
                          <a:gd name="T16" fmla="*/ 17 w 34"/>
                          <a:gd name="T17" fmla="*/ 11 h 11"/>
                          <a:gd name="T18" fmla="*/ 5 w 34"/>
                          <a:gd name="T19" fmla="*/ 11 h 11"/>
                          <a:gd name="T20" fmla="*/ 11 w 34"/>
                          <a:gd name="T21" fmla="*/ 11 h 11"/>
                          <a:gd name="T22" fmla="*/ 5 w 34"/>
                          <a:gd name="T23" fmla="*/ 6 h 11"/>
                          <a:gd name="T24" fmla="*/ 0 w 34"/>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11"/>
                          <a:gd name="T41" fmla="*/ 34 w 34"/>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11">
                            <a:moveTo>
                              <a:pt x="0" y="0"/>
                            </a:moveTo>
                            <a:lnTo>
                              <a:pt x="17" y="0"/>
                            </a:lnTo>
                            <a:lnTo>
                              <a:pt x="23" y="0"/>
                            </a:lnTo>
                            <a:lnTo>
                              <a:pt x="29" y="6"/>
                            </a:lnTo>
                            <a:lnTo>
                              <a:pt x="34" y="6"/>
                            </a:lnTo>
                            <a:lnTo>
                              <a:pt x="29" y="6"/>
                            </a:lnTo>
                            <a:lnTo>
                              <a:pt x="29" y="11"/>
                            </a:lnTo>
                            <a:lnTo>
                              <a:pt x="17" y="11"/>
                            </a:lnTo>
                            <a:lnTo>
                              <a:pt x="5" y="11"/>
                            </a:lnTo>
                            <a:lnTo>
                              <a:pt x="11" y="11"/>
                            </a:lnTo>
                            <a:lnTo>
                              <a:pt x="5" y="6"/>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51"/>
                      <p:cNvSpPr>
                        <a:spLocks/>
                      </p:cNvSpPr>
                      <p:nvPr/>
                    </p:nvSpPr>
                    <p:spPr bwMode="auto">
                      <a:xfrm>
                        <a:off x="2983" y="1364"/>
                        <a:ext cx="12" cy="10"/>
                      </a:xfrm>
                      <a:custGeom>
                        <a:avLst/>
                        <a:gdLst>
                          <a:gd name="T0" fmla="*/ 0 w 12"/>
                          <a:gd name="T1" fmla="*/ 0 h 10"/>
                          <a:gd name="T2" fmla="*/ 12 w 12"/>
                          <a:gd name="T3" fmla="*/ 0 h 10"/>
                          <a:gd name="T4" fmla="*/ 12 w 12"/>
                          <a:gd name="T5" fmla="*/ 10 h 10"/>
                          <a:gd name="T6" fmla="*/ 0 w 12"/>
                          <a:gd name="T7" fmla="*/ 0 h 10"/>
                          <a:gd name="T8" fmla="*/ 0 60000 65536"/>
                          <a:gd name="T9" fmla="*/ 0 60000 65536"/>
                          <a:gd name="T10" fmla="*/ 0 60000 65536"/>
                          <a:gd name="T11" fmla="*/ 0 60000 65536"/>
                          <a:gd name="T12" fmla="*/ 0 w 12"/>
                          <a:gd name="T13" fmla="*/ 0 h 10"/>
                          <a:gd name="T14" fmla="*/ 12 w 12"/>
                          <a:gd name="T15" fmla="*/ 10 h 10"/>
                        </a:gdLst>
                        <a:ahLst/>
                        <a:cxnLst>
                          <a:cxn ang="T8">
                            <a:pos x="T0" y="T1"/>
                          </a:cxn>
                          <a:cxn ang="T9">
                            <a:pos x="T2" y="T3"/>
                          </a:cxn>
                          <a:cxn ang="T10">
                            <a:pos x="T4" y="T5"/>
                          </a:cxn>
                          <a:cxn ang="T11">
                            <a:pos x="T6" y="T7"/>
                          </a:cxn>
                        </a:cxnLst>
                        <a:rect l="T12" t="T13" r="T14" b="T15"/>
                        <a:pathLst>
                          <a:path w="12" h="10">
                            <a:moveTo>
                              <a:pt x="0" y="0"/>
                            </a:moveTo>
                            <a:lnTo>
                              <a:pt x="12" y="0"/>
                            </a:lnTo>
                            <a:lnTo>
                              <a:pt x="12" y="10"/>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52"/>
                      <p:cNvSpPr>
                        <a:spLocks/>
                      </p:cNvSpPr>
                      <p:nvPr/>
                    </p:nvSpPr>
                    <p:spPr bwMode="auto">
                      <a:xfrm>
                        <a:off x="2914" y="1364"/>
                        <a:ext cx="52" cy="37"/>
                      </a:xfrm>
                      <a:custGeom>
                        <a:avLst/>
                        <a:gdLst>
                          <a:gd name="T0" fmla="*/ 0 w 52"/>
                          <a:gd name="T1" fmla="*/ 5 h 37"/>
                          <a:gd name="T2" fmla="*/ 5 w 52"/>
                          <a:gd name="T3" fmla="*/ 5 h 37"/>
                          <a:gd name="T4" fmla="*/ 23 w 52"/>
                          <a:gd name="T5" fmla="*/ 27 h 37"/>
                          <a:gd name="T6" fmla="*/ 52 w 52"/>
                          <a:gd name="T7" fmla="*/ 37 h 37"/>
                          <a:gd name="T8" fmla="*/ 17 w 52"/>
                          <a:gd name="T9" fmla="*/ 32 h 37"/>
                          <a:gd name="T10" fmla="*/ 5 w 52"/>
                          <a:gd name="T11" fmla="*/ 21 h 37"/>
                          <a:gd name="T12" fmla="*/ 0 w 52"/>
                          <a:gd name="T13" fmla="*/ 21 h 37"/>
                          <a:gd name="T14" fmla="*/ 0 w 52"/>
                          <a:gd name="T15" fmla="*/ 0 h 37"/>
                          <a:gd name="T16" fmla="*/ 0 w 52"/>
                          <a:gd name="T17" fmla="*/ 5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37"/>
                          <a:gd name="T29" fmla="*/ 52 w 52"/>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37">
                            <a:moveTo>
                              <a:pt x="0" y="5"/>
                            </a:moveTo>
                            <a:lnTo>
                              <a:pt x="5" y="5"/>
                            </a:lnTo>
                            <a:lnTo>
                              <a:pt x="23" y="27"/>
                            </a:lnTo>
                            <a:lnTo>
                              <a:pt x="52" y="37"/>
                            </a:lnTo>
                            <a:lnTo>
                              <a:pt x="17" y="32"/>
                            </a:lnTo>
                            <a:lnTo>
                              <a:pt x="5" y="21"/>
                            </a:lnTo>
                            <a:lnTo>
                              <a:pt x="0" y="21"/>
                            </a:lnTo>
                            <a:lnTo>
                              <a:pt x="0" y="0"/>
                            </a:lnTo>
                            <a:lnTo>
                              <a:pt x="0" y="5"/>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4" name="Freeform 53"/>
                  <p:cNvSpPr>
                    <a:spLocks/>
                  </p:cNvSpPr>
                  <p:nvPr/>
                </p:nvSpPr>
                <p:spPr bwMode="auto">
                  <a:xfrm>
                    <a:off x="2896" y="1278"/>
                    <a:ext cx="110" cy="96"/>
                  </a:xfrm>
                  <a:custGeom>
                    <a:avLst/>
                    <a:gdLst>
                      <a:gd name="T0" fmla="*/ 18 w 110"/>
                      <a:gd name="T1" fmla="*/ 96 h 96"/>
                      <a:gd name="T2" fmla="*/ 12 w 110"/>
                      <a:gd name="T3" fmla="*/ 86 h 96"/>
                      <a:gd name="T4" fmla="*/ 6 w 110"/>
                      <a:gd name="T5" fmla="*/ 70 h 96"/>
                      <a:gd name="T6" fmla="*/ 0 w 110"/>
                      <a:gd name="T7" fmla="*/ 53 h 96"/>
                      <a:gd name="T8" fmla="*/ 0 w 110"/>
                      <a:gd name="T9" fmla="*/ 32 h 96"/>
                      <a:gd name="T10" fmla="*/ 6 w 110"/>
                      <a:gd name="T11" fmla="*/ 16 h 96"/>
                      <a:gd name="T12" fmla="*/ 18 w 110"/>
                      <a:gd name="T13" fmla="*/ 10 h 96"/>
                      <a:gd name="T14" fmla="*/ 29 w 110"/>
                      <a:gd name="T15" fmla="*/ 5 h 96"/>
                      <a:gd name="T16" fmla="*/ 52 w 110"/>
                      <a:gd name="T17" fmla="*/ 0 h 96"/>
                      <a:gd name="T18" fmla="*/ 76 w 110"/>
                      <a:gd name="T19" fmla="*/ 5 h 96"/>
                      <a:gd name="T20" fmla="*/ 93 w 110"/>
                      <a:gd name="T21" fmla="*/ 10 h 96"/>
                      <a:gd name="T22" fmla="*/ 105 w 110"/>
                      <a:gd name="T23" fmla="*/ 10 h 96"/>
                      <a:gd name="T24" fmla="*/ 110 w 110"/>
                      <a:gd name="T25" fmla="*/ 10 h 96"/>
                      <a:gd name="T26" fmla="*/ 105 w 110"/>
                      <a:gd name="T27" fmla="*/ 16 h 96"/>
                      <a:gd name="T28" fmla="*/ 99 w 110"/>
                      <a:gd name="T29" fmla="*/ 27 h 96"/>
                      <a:gd name="T30" fmla="*/ 99 w 110"/>
                      <a:gd name="T31" fmla="*/ 32 h 96"/>
                      <a:gd name="T32" fmla="*/ 93 w 110"/>
                      <a:gd name="T33" fmla="*/ 27 h 96"/>
                      <a:gd name="T34" fmla="*/ 76 w 110"/>
                      <a:gd name="T35" fmla="*/ 21 h 96"/>
                      <a:gd name="T36" fmla="*/ 64 w 110"/>
                      <a:gd name="T37" fmla="*/ 21 h 96"/>
                      <a:gd name="T38" fmla="*/ 52 w 110"/>
                      <a:gd name="T39" fmla="*/ 21 h 96"/>
                      <a:gd name="T40" fmla="*/ 41 w 110"/>
                      <a:gd name="T41" fmla="*/ 21 h 96"/>
                      <a:gd name="T42" fmla="*/ 47 w 110"/>
                      <a:gd name="T43" fmla="*/ 27 h 96"/>
                      <a:gd name="T44" fmla="*/ 47 w 110"/>
                      <a:gd name="T45" fmla="*/ 32 h 96"/>
                      <a:gd name="T46" fmla="*/ 41 w 110"/>
                      <a:gd name="T47" fmla="*/ 37 h 96"/>
                      <a:gd name="T48" fmla="*/ 35 w 110"/>
                      <a:gd name="T49" fmla="*/ 48 h 96"/>
                      <a:gd name="T50" fmla="*/ 29 w 110"/>
                      <a:gd name="T51" fmla="*/ 59 h 96"/>
                      <a:gd name="T52" fmla="*/ 29 w 110"/>
                      <a:gd name="T53" fmla="*/ 70 h 96"/>
                      <a:gd name="T54" fmla="*/ 23 w 110"/>
                      <a:gd name="T55" fmla="*/ 64 h 96"/>
                      <a:gd name="T56" fmla="*/ 23 w 110"/>
                      <a:gd name="T57" fmla="*/ 59 h 96"/>
                      <a:gd name="T58" fmla="*/ 18 w 110"/>
                      <a:gd name="T59" fmla="*/ 53 h 96"/>
                      <a:gd name="T60" fmla="*/ 6 w 110"/>
                      <a:gd name="T61" fmla="*/ 59 h 96"/>
                      <a:gd name="T62" fmla="*/ 6 w 110"/>
                      <a:gd name="T63" fmla="*/ 59 h 96"/>
                      <a:gd name="T64" fmla="*/ 12 w 110"/>
                      <a:gd name="T65" fmla="*/ 80 h 96"/>
                      <a:gd name="T66" fmla="*/ 12 w 110"/>
                      <a:gd name="T67" fmla="*/ 86 h 96"/>
                      <a:gd name="T68" fmla="*/ 18 w 110"/>
                      <a:gd name="T69" fmla="*/ 96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0"/>
                      <a:gd name="T106" fmla="*/ 0 h 96"/>
                      <a:gd name="T107" fmla="*/ 110 w 110"/>
                      <a:gd name="T108" fmla="*/ 96 h 9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0" h="96">
                        <a:moveTo>
                          <a:pt x="18" y="96"/>
                        </a:moveTo>
                        <a:lnTo>
                          <a:pt x="12" y="86"/>
                        </a:lnTo>
                        <a:lnTo>
                          <a:pt x="6" y="70"/>
                        </a:lnTo>
                        <a:lnTo>
                          <a:pt x="0" y="53"/>
                        </a:lnTo>
                        <a:lnTo>
                          <a:pt x="0" y="32"/>
                        </a:lnTo>
                        <a:lnTo>
                          <a:pt x="6" y="16"/>
                        </a:lnTo>
                        <a:lnTo>
                          <a:pt x="18" y="10"/>
                        </a:lnTo>
                        <a:lnTo>
                          <a:pt x="29" y="5"/>
                        </a:lnTo>
                        <a:lnTo>
                          <a:pt x="52" y="0"/>
                        </a:lnTo>
                        <a:lnTo>
                          <a:pt x="76" y="5"/>
                        </a:lnTo>
                        <a:lnTo>
                          <a:pt x="93" y="10"/>
                        </a:lnTo>
                        <a:lnTo>
                          <a:pt x="105" y="10"/>
                        </a:lnTo>
                        <a:lnTo>
                          <a:pt x="110" y="10"/>
                        </a:lnTo>
                        <a:lnTo>
                          <a:pt x="105" y="16"/>
                        </a:lnTo>
                        <a:lnTo>
                          <a:pt x="99" y="27"/>
                        </a:lnTo>
                        <a:lnTo>
                          <a:pt x="99" y="32"/>
                        </a:lnTo>
                        <a:lnTo>
                          <a:pt x="93" y="27"/>
                        </a:lnTo>
                        <a:lnTo>
                          <a:pt x="76" y="21"/>
                        </a:lnTo>
                        <a:lnTo>
                          <a:pt x="64" y="21"/>
                        </a:lnTo>
                        <a:lnTo>
                          <a:pt x="52" y="21"/>
                        </a:lnTo>
                        <a:lnTo>
                          <a:pt x="41" y="21"/>
                        </a:lnTo>
                        <a:lnTo>
                          <a:pt x="47" y="27"/>
                        </a:lnTo>
                        <a:lnTo>
                          <a:pt x="47" y="32"/>
                        </a:lnTo>
                        <a:lnTo>
                          <a:pt x="41" y="37"/>
                        </a:lnTo>
                        <a:lnTo>
                          <a:pt x="35" y="48"/>
                        </a:lnTo>
                        <a:lnTo>
                          <a:pt x="29" y="59"/>
                        </a:lnTo>
                        <a:lnTo>
                          <a:pt x="29" y="70"/>
                        </a:lnTo>
                        <a:lnTo>
                          <a:pt x="23" y="64"/>
                        </a:lnTo>
                        <a:lnTo>
                          <a:pt x="23" y="59"/>
                        </a:lnTo>
                        <a:lnTo>
                          <a:pt x="18" y="53"/>
                        </a:lnTo>
                        <a:lnTo>
                          <a:pt x="6" y="59"/>
                        </a:lnTo>
                        <a:lnTo>
                          <a:pt x="12" y="80"/>
                        </a:lnTo>
                        <a:lnTo>
                          <a:pt x="12" y="86"/>
                        </a:lnTo>
                        <a:lnTo>
                          <a:pt x="18" y="9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2" name="Freeform 54"/>
                <p:cNvSpPr>
                  <a:spLocks/>
                </p:cNvSpPr>
                <p:nvPr/>
              </p:nvSpPr>
              <p:spPr bwMode="auto">
                <a:xfrm>
                  <a:off x="2989" y="1622"/>
                  <a:ext cx="93" cy="42"/>
                </a:xfrm>
                <a:custGeom>
                  <a:avLst/>
                  <a:gdLst>
                    <a:gd name="T0" fmla="*/ 93 w 93"/>
                    <a:gd name="T1" fmla="*/ 37 h 42"/>
                    <a:gd name="T2" fmla="*/ 69 w 93"/>
                    <a:gd name="T3" fmla="*/ 42 h 42"/>
                    <a:gd name="T4" fmla="*/ 40 w 93"/>
                    <a:gd name="T5" fmla="*/ 42 h 42"/>
                    <a:gd name="T6" fmla="*/ 17 w 93"/>
                    <a:gd name="T7" fmla="*/ 32 h 42"/>
                    <a:gd name="T8" fmla="*/ 0 w 93"/>
                    <a:gd name="T9" fmla="*/ 5 h 42"/>
                    <a:gd name="T10" fmla="*/ 40 w 93"/>
                    <a:gd name="T11" fmla="*/ 10 h 42"/>
                    <a:gd name="T12" fmla="*/ 40 w 93"/>
                    <a:gd name="T13" fmla="*/ 0 h 42"/>
                    <a:gd name="T14" fmla="*/ 58 w 93"/>
                    <a:gd name="T15" fmla="*/ 0 h 42"/>
                    <a:gd name="T16" fmla="*/ 81 w 93"/>
                    <a:gd name="T17" fmla="*/ 10 h 42"/>
                    <a:gd name="T18" fmla="*/ 87 w 93"/>
                    <a:gd name="T19" fmla="*/ 10 h 42"/>
                    <a:gd name="T20" fmla="*/ 93 w 93"/>
                    <a:gd name="T21" fmla="*/ 37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42"/>
                    <a:gd name="T35" fmla="*/ 93 w 93"/>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42">
                      <a:moveTo>
                        <a:pt x="93" y="37"/>
                      </a:moveTo>
                      <a:lnTo>
                        <a:pt x="69" y="42"/>
                      </a:lnTo>
                      <a:lnTo>
                        <a:pt x="40" y="42"/>
                      </a:lnTo>
                      <a:lnTo>
                        <a:pt x="17" y="32"/>
                      </a:lnTo>
                      <a:lnTo>
                        <a:pt x="0" y="5"/>
                      </a:lnTo>
                      <a:lnTo>
                        <a:pt x="40" y="10"/>
                      </a:lnTo>
                      <a:lnTo>
                        <a:pt x="40" y="0"/>
                      </a:lnTo>
                      <a:lnTo>
                        <a:pt x="58" y="0"/>
                      </a:lnTo>
                      <a:lnTo>
                        <a:pt x="81" y="10"/>
                      </a:lnTo>
                      <a:lnTo>
                        <a:pt x="87" y="10"/>
                      </a:lnTo>
                      <a:lnTo>
                        <a:pt x="93" y="3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pic>
          <p:nvPicPr>
            <p:cNvPr id="16" name="Picture 55"/>
            <p:cNvPicPr>
              <a:picLocks noChangeAspect="1" noChangeArrowheads="1"/>
            </p:cNvPicPr>
            <p:nvPr/>
          </p:nvPicPr>
          <p:blipFill>
            <a:blip r:embed="rId9">
              <a:extLst>
                <a:ext uri="{28A0092B-C50C-407E-A947-70E740481C1C}">
                  <a14:useLocalDpi xmlns:a14="http://schemas.microsoft.com/office/drawing/2010/main" val="0"/>
                </a:ext>
              </a:extLst>
            </a:blip>
            <a:srcRect l="3053" t="11359" r="2036" b="5432"/>
            <a:stretch>
              <a:fillRect/>
            </a:stretch>
          </p:blipFill>
          <p:spPr bwMode="auto">
            <a:xfrm>
              <a:off x="477838" y="3349625"/>
              <a:ext cx="12541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pic>
          <p:nvPicPr>
            <p:cNvPr id="17" name="Picture 56" descr="bnsf locomotive"/>
            <p:cNvPicPr>
              <a:picLocks noChangeAspect="1" noChangeArrowheads="1"/>
            </p:cNvPicPr>
            <p:nvPr/>
          </p:nvPicPr>
          <p:blipFill>
            <a:blip r:embed="rId10">
              <a:lum bright="22000" contrast="20000"/>
              <a:extLst>
                <a:ext uri="{28A0092B-C50C-407E-A947-70E740481C1C}">
                  <a14:useLocalDpi xmlns:a14="http://schemas.microsoft.com/office/drawing/2010/main" val="0"/>
                </a:ext>
              </a:extLst>
            </a:blip>
            <a:srcRect/>
            <a:stretch>
              <a:fillRect/>
            </a:stretch>
          </p:blipFill>
          <p:spPr bwMode="auto">
            <a:xfrm>
              <a:off x="609601" y="4181475"/>
              <a:ext cx="10287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7" descr="windmills"/>
            <p:cNvPicPr>
              <a:picLocks noChangeAspect="1" noChangeArrowheads="1"/>
            </p:cNvPicPr>
            <p:nvPr/>
          </p:nvPicPr>
          <p:blipFill>
            <a:blip r:embed="rId11">
              <a:extLst>
                <a:ext uri="{28A0092B-C50C-407E-A947-70E740481C1C}">
                  <a14:useLocalDpi xmlns:a14="http://schemas.microsoft.com/office/drawing/2010/main" val="0"/>
                </a:ext>
              </a:extLst>
            </a:blip>
            <a:srcRect l="27907" b="28030"/>
            <a:stretch>
              <a:fillRect/>
            </a:stretch>
          </p:blipFill>
          <p:spPr bwMode="auto">
            <a:xfrm>
              <a:off x="479426" y="5167313"/>
              <a:ext cx="13382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2" name="Rectangle 2"/>
          <p:cNvSpPr txBox="1">
            <a:spLocks noChangeArrowheads="1"/>
          </p:cNvSpPr>
          <p:nvPr/>
        </p:nvSpPr>
        <p:spPr>
          <a:xfrm>
            <a:off x="246888" y="304800"/>
            <a:ext cx="7772400" cy="609600"/>
          </a:xfrm>
          <a:prstGeom prst="rect">
            <a:avLst/>
          </a:prstGeom>
        </p:spPr>
        <p:txBody>
          <a:bodyPr/>
          <a:lst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imes New Roman" pitchFamily="18" charset="0"/>
              </a:defRPr>
            </a:lvl2pPr>
            <a:lvl3pPr algn="l" rtl="0" eaLnBrk="0" fontAlgn="base" hangingPunct="0">
              <a:spcBef>
                <a:spcPct val="0"/>
              </a:spcBef>
              <a:spcAft>
                <a:spcPct val="0"/>
              </a:spcAft>
              <a:defRPr sz="3600">
                <a:solidFill>
                  <a:schemeClr val="tx2"/>
                </a:solidFill>
                <a:latin typeface="Times New Roman" pitchFamily="18" charset="0"/>
              </a:defRPr>
            </a:lvl3pPr>
            <a:lvl4pPr algn="l" rtl="0" eaLnBrk="0" fontAlgn="base" hangingPunct="0">
              <a:spcBef>
                <a:spcPct val="0"/>
              </a:spcBef>
              <a:spcAft>
                <a:spcPct val="0"/>
              </a:spcAft>
              <a:defRPr sz="3600">
                <a:solidFill>
                  <a:schemeClr val="tx2"/>
                </a:solidFill>
                <a:latin typeface="Times New Roman" pitchFamily="18" charset="0"/>
              </a:defRPr>
            </a:lvl4pPr>
            <a:lvl5pPr algn="l" rtl="0" eaLnBrk="0" fontAlgn="base" hangingPunct="0">
              <a:spcBef>
                <a:spcPct val="0"/>
              </a:spcBef>
              <a:spcAft>
                <a:spcPct val="0"/>
              </a:spcAft>
              <a:defRPr sz="3600">
                <a:solidFill>
                  <a:schemeClr val="tx2"/>
                </a:solidFill>
                <a:latin typeface="Times New Roman" pitchFamily="18" charset="0"/>
              </a:defRPr>
            </a:lvl5pPr>
            <a:lvl6pPr marL="457200" algn="l" rtl="0" eaLnBrk="0" fontAlgn="base" hangingPunct="0">
              <a:spcBef>
                <a:spcPct val="0"/>
              </a:spcBef>
              <a:spcAft>
                <a:spcPct val="0"/>
              </a:spcAft>
              <a:defRPr sz="3600">
                <a:solidFill>
                  <a:schemeClr val="tx2"/>
                </a:solidFill>
                <a:latin typeface="Times New Roman" pitchFamily="18" charset="0"/>
              </a:defRPr>
            </a:lvl6pPr>
            <a:lvl7pPr marL="914400" algn="l" rtl="0" eaLnBrk="0" fontAlgn="base" hangingPunct="0">
              <a:spcBef>
                <a:spcPct val="0"/>
              </a:spcBef>
              <a:spcAft>
                <a:spcPct val="0"/>
              </a:spcAft>
              <a:defRPr sz="3600">
                <a:solidFill>
                  <a:schemeClr val="tx2"/>
                </a:solidFill>
                <a:latin typeface="Times New Roman" pitchFamily="18" charset="0"/>
              </a:defRPr>
            </a:lvl7pPr>
            <a:lvl8pPr marL="1371600" algn="l" rtl="0" eaLnBrk="0" fontAlgn="base" hangingPunct="0">
              <a:spcBef>
                <a:spcPct val="0"/>
              </a:spcBef>
              <a:spcAft>
                <a:spcPct val="0"/>
              </a:spcAft>
              <a:defRPr sz="3600">
                <a:solidFill>
                  <a:schemeClr val="tx2"/>
                </a:solidFill>
                <a:latin typeface="Times New Roman" pitchFamily="18" charset="0"/>
              </a:defRPr>
            </a:lvl8pPr>
            <a:lvl9pPr marL="1828800" algn="l" rtl="0" eaLnBrk="0" fontAlgn="base" hangingPunct="0">
              <a:spcBef>
                <a:spcPct val="0"/>
              </a:spcBef>
              <a:spcAft>
                <a:spcPct val="0"/>
              </a:spcAft>
              <a:defRPr sz="3600">
                <a:solidFill>
                  <a:schemeClr val="tx2"/>
                </a:solidFill>
                <a:latin typeface="Times New Roman" pitchFamily="18" charset="0"/>
              </a:defRPr>
            </a:lvl9pPr>
          </a:lstStyle>
          <a:p>
            <a:r>
              <a:rPr lang="en-US" i="0" kern="0"/>
              <a:t>Elements of a dynamic model</a:t>
            </a:r>
            <a:endParaRPr lang="en-US" i="0" kern="0" dirty="0"/>
          </a:p>
        </p:txBody>
      </p:sp>
    </p:spTree>
    <p:extLst>
      <p:ext uri="{BB962C8B-B14F-4D97-AF65-F5344CB8AC3E}">
        <p14:creationId xmlns:p14="http://schemas.microsoft.com/office/powerpoint/2010/main" val="3565749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Energy storage example</a:t>
            </a:r>
          </a:p>
        </p:txBody>
      </p:sp>
      <mc:AlternateContent xmlns:mc="http://schemas.openxmlformats.org/markup-compatibility/2006" xmlns:a14="http://schemas.microsoft.com/office/drawing/2010/main">
        <mc:Choice Requires="a14">
          <p:sp>
            <p:nvSpPr>
              <p:cNvPr id="43011" name="Rectangle 3"/>
              <p:cNvSpPr>
                <a:spLocks noGrp="1" noChangeArrowheads="1"/>
              </p:cNvSpPr>
              <p:nvPr>
                <p:ph type="body" idx="1"/>
              </p:nvPr>
            </p:nvSpPr>
            <p:spPr/>
            <p:txBody>
              <a:bodyPr/>
              <a:lstStyle/>
              <a:p>
                <a:r>
                  <a:rPr lang="en-US" dirty="0"/>
                  <a:t>Exogenous information</a:t>
                </a:r>
              </a:p>
              <a:p>
                <a:endParaRPr lang="en-US" dirty="0"/>
              </a:p>
              <a:p>
                <a:endParaRPr lang="en-US" dirty="0"/>
              </a:p>
              <a:p>
                <a:endParaRPr lang="en-US" dirty="0"/>
              </a:p>
              <a:p>
                <a:endParaRPr lang="en-US" dirty="0"/>
              </a:p>
              <a:p>
                <a:endParaRPr lang="en-US"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oMath>
                </a14:m>
                <a:endParaRPr lang="en-US" b="0" i="1" dirty="0">
                  <a:latin typeface="Cambria Math" panose="02040503050406030204" pitchFamily="18" charset="0"/>
                </a:endParaRPr>
              </a:p>
              <a:p>
                <a:pPr lvl="2"/>
                <a:endParaRPr lang="en-US" b="0" i="1" dirty="0">
                  <a:latin typeface="Cambria Math" panose="02040503050406030204" pitchFamily="18" charset="0"/>
                </a:endParaRPr>
              </a:p>
              <a:p>
                <a:pPr lvl="2"/>
                <a14:m>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𝑝</m:t>
                            </m:r>
                          </m:e>
                        </m:acc>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oMath>
                </a14:m>
                <a:r>
                  <a:rPr lang="en-US" dirty="0"/>
                  <a:t>Change in the electricity price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oMath>
                </a14:m>
                <a:r>
                  <a:rPr lang="en-US" dirty="0"/>
                  <a:t> between </a:t>
                </a:r>
                <a14:m>
                  <m:oMath xmlns:m="http://schemas.openxmlformats.org/officeDocument/2006/math">
                    <m:r>
                      <a:rPr lang="en-US" b="0" i="1" smtClean="0">
                        <a:latin typeface="Cambria Math" panose="02040503050406030204" pitchFamily="18" charset="0"/>
                      </a:rPr>
                      <m:t>𝑡</m:t>
                    </m:r>
                  </m:oMath>
                </a14:m>
                <a:r>
                  <a:rPr lang="en-US" dirty="0"/>
                  <a:t> and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+1</m:t>
                    </m:r>
                  </m:oMath>
                </a14:m>
                <a:r>
                  <a:rPr lang="en-US" dirty="0"/>
                  <a:t>.</a:t>
                </a:r>
              </a:p>
              <a:p>
                <a:pPr lvl="2"/>
                <a14:m>
                  <m:oMath xmlns:m="http://schemas.openxmlformats.org/officeDocument/2006/math">
                    <m:sSub>
                      <m:sSubPr>
                        <m:ctrlPr>
                          <a:rPr lang="en-US" b="0"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𝐷</m:t>
                            </m:r>
                          </m:e>
                        </m:acc>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oMath>
                </a14:m>
                <a:r>
                  <a:rPr lang="en-US" dirty="0"/>
                  <a:t>Demand for energy between time </a:t>
                </a:r>
                <a14:m>
                  <m:oMath xmlns:m="http://schemas.openxmlformats.org/officeDocument/2006/math">
                    <m:r>
                      <a:rPr lang="en-US" b="0" i="1" smtClean="0">
                        <a:latin typeface="Cambria Math" panose="02040503050406030204" pitchFamily="18" charset="0"/>
                      </a:rPr>
                      <m:t>𝑡</m:t>
                    </m:r>
                  </m:oMath>
                </a14:m>
                <a:r>
                  <a:rPr lang="en-US" dirty="0"/>
                  <a:t> and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+1</m:t>
                    </m:r>
                  </m:oMath>
                </a14:m>
                <a:endParaRPr lang="en-US" dirty="0"/>
              </a:p>
            </p:txBody>
          </p:sp>
        </mc:Choice>
        <mc:Fallback xmlns="">
          <p:sp>
            <p:nvSpPr>
              <p:cNvPr id="43011" name="Rectangle 3"/>
              <p:cNvSpPr>
                <a:spLocks noGrp="1" noRot="1" noChangeAspect="1" noMove="1" noResize="1" noEditPoints="1" noAdjustHandles="1" noChangeArrowheads="1" noChangeShapeType="1" noTextEdit="1"/>
              </p:cNvSpPr>
              <p:nvPr>
                <p:ph type="body" idx="1"/>
              </p:nvPr>
            </p:nvSpPr>
            <p:spPr>
              <a:blipFill>
                <a:blip r:embed="rId3"/>
                <a:stretch>
                  <a:fillRect t="-1355"/>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1276910" y="1729814"/>
            <a:ext cx="6172735" cy="2126164"/>
          </a:xfrm>
          <a:prstGeom prst="rect">
            <a:avLst/>
          </a:prstGeom>
        </p:spPr>
      </p:pic>
    </p:spTree>
    <p:extLst>
      <p:ext uri="{BB962C8B-B14F-4D97-AF65-F5344CB8AC3E}">
        <p14:creationId xmlns:p14="http://schemas.microsoft.com/office/powerpoint/2010/main" val="9052813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4" name="Rectangle 2"/>
          <p:cNvSpPr>
            <a:spLocks noGrp="1" noChangeArrowheads="1"/>
          </p:cNvSpPr>
          <p:nvPr>
            <p:ph type="title" idx="4294967295"/>
          </p:nvPr>
        </p:nvSpPr>
        <p:spPr/>
        <p:txBody>
          <a:bodyPr/>
          <a:lstStyle/>
          <a:p>
            <a:r>
              <a:rPr lang="en-US" dirty="0"/>
              <a:t>Modeling dynamic problems</a:t>
            </a:r>
          </a:p>
        </p:txBody>
      </p:sp>
      <p:sp>
        <p:nvSpPr>
          <p:cNvPr id="537605" name="Rectangle 3"/>
          <p:cNvSpPr>
            <a:spLocks noGrp="1" noChangeArrowheads="1"/>
          </p:cNvSpPr>
          <p:nvPr>
            <p:ph type="body" idx="4294967295"/>
          </p:nvPr>
        </p:nvSpPr>
        <p:spPr>
          <a:xfrm>
            <a:off x="685800" y="1143000"/>
            <a:ext cx="7772400" cy="533400"/>
          </a:xfrm>
        </p:spPr>
        <p:txBody>
          <a:bodyPr/>
          <a:lstStyle/>
          <a:p>
            <a:r>
              <a:rPr lang="en-US"/>
              <a:t>The transition function</a:t>
            </a:r>
          </a:p>
        </p:txBody>
      </p:sp>
      <p:graphicFrame>
        <p:nvGraphicFramePr>
          <p:cNvPr id="537611" name="Object 9"/>
          <p:cNvGraphicFramePr>
            <a:graphicFrameLocks noChangeAspect="1"/>
          </p:cNvGraphicFramePr>
          <p:nvPr/>
        </p:nvGraphicFramePr>
        <p:xfrm>
          <a:off x="1809750" y="2017713"/>
          <a:ext cx="558800" cy="4022725"/>
        </p:xfrm>
        <a:graphic>
          <a:graphicData uri="http://schemas.openxmlformats.org/presentationml/2006/ole">
            <mc:AlternateContent xmlns:mc="http://schemas.openxmlformats.org/markup-compatibility/2006">
              <mc:Choice xmlns:v="urn:schemas-microsoft-com:vml" Requires="v">
                <p:oleObj spid="_x0000_s2523190" name="Equation" r:id="rId4" imgW="190440" imgH="1371600" progId="Equation.DSMT4">
                  <p:embed/>
                </p:oleObj>
              </mc:Choice>
              <mc:Fallback>
                <p:oleObj name="Equation" r:id="rId4" imgW="190440" imgH="1371600" progId="Equation.DSMT4">
                  <p:embed/>
                  <p:pic>
                    <p:nvPicPr>
                      <p:cNvPr id="537611"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50" y="2017713"/>
                        <a:ext cx="558800" cy="402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37612" name="Object 10"/>
          <p:cNvGraphicFramePr>
            <a:graphicFrameLocks noChangeAspect="1"/>
          </p:cNvGraphicFramePr>
          <p:nvPr>
            <p:extLst>
              <p:ext uri="{D42A27DB-BD31-4B8C-83A1-F6EECF244321}">
                <p14:modId xmlns:p14="http://schemas.microsoft.com/office/powerpoint/2010/main" val="3826111663"/>
              </p:ext>
            </p:extLst>
          </p:nvPr>
        </p:nvGraphicFramePr>
        <p:xfrm>
          <a:off x="2443163" y="1730375"/>
          <a:ext cx="6319837" cy="3154363"/>
        </p:xfrm>
        <a:graphic>
          <a:graphicData uri="http://schemas.openxmlformats.org/presentationml/2006/ole">
            <mc:AlternateContent xmlns:mc="http://schemas.openxmlformats.org/markup-compatibility/2006">
              <mc:Choice xmlns:v="urn:schemas-microsoft-com:vml" Requires="v">
                <p:oleObj spid="_x0000_s2523191" name="Equation" r:id="rId6" imgW="3492360" imgH="1739880" progId="Equation.DSMT4">
                  <p:embed/>
                </p:oleObj>
              </mc:Choice>
              <mc:Fallback>
                <p:oleObj name="Equation" r:id="rId6" imgW="3492360" imgH="1739880" progId="Equation.DSMT4">
                  <p:embed/>
                  <p:pic>
                    <p:nvPicPr>
                      <p:cNvPr id="537612" name="Object 10"/>
                      <p:cNvPicPr>
                        <a:picLocks noChangeAspect="1" noChangeArrowheads="1"/>
                      </p:cNvPicPr>
                      <p:nvPr/>
                    </p:nvPicPr>
                    <p:blipFill>
                      <a:blip r:embed="rId7"/>
                      <a:srcRect/>
                      <a:stretch>
                        <a:fillRect/>
                      </a:stretch>
                    </p:blipFill>
                    <p:spPr bwMode="auto">
                      <a:xfrm>
                        <a:off x="2443163" y="1730375"/>
                        <a:ext cx="6319837" cy="3154363"/>
                      </a:xfrm>
                      <a:prstGeom prst="rect">
                        <a:avLst/>
                      </a:prstGeom>
                      <a:noFill/>
                      <a:ln>
                        <a:noFill/>
                      </a:ln>
                      <a:effectLst/>
                      <a:extLst/>
                    </p:spPr>
                  </p:pic>
                </p:oleObj>
              </mc:Fallback>
            </mc:AlternateContent>
          </a:graphicData>
        </a:graphic>
      </p:graphicFrame>
      <p:sp>
        <p:nvSpPr>
          <p:cNvPr id="537613" name="Text Box 13"/>
          <p:cNvSpPr txBox="1">
            <a:spLocks noChangeArrowheads="1"/>
          </p:cNvSpPr>
          <p:nvPr/>
        </p:nvSpPr>
        <p:spPr bwMode="auto">
          <a:xfrm>
            <a:off x="2608341" y="4958093"/>
            <a:ext cx="3118161" cy="22467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7200">
              <a:defRPr i="1">
                <a:solidFill>
                  <a:schemeClr val="tx1"/>
                </a:solidFill>
                <a:latin typeface="Times New Roman" pitchFamily="18" charset="0"/>
              </a:defRPr>
            </a:lvl1pPr>
            <a:lvl2pPr defTabSz="457200">
              <a:defRPr i="1">
                <a:solidFill>
                  <a:schemeClr val="tx1"/>
                </a:solidFill>
                <a:latin typeface="Times New Roman" pitchFamily="18" charset="0"/>
              </a:defRPr>
            </a:lvl2pPr>
            <a:lvl3pPr defTabSz="457200">
              <a:defRPr i="1">
                <a:solidFill>
                  <a:schemeClr val="tx1"/>
                </a:solidFill>
                <a:latin typeface="Times New Roman" pitchFamily="18" charset="0"/>
              </a:defRPr>
            </a:lvl3pPr>
            <a:lvl4pPr defTabSz="457200">
              <a:defRPr i="1">
                <a:solidFill>
                  <a:schemeClr val="tx1"/>
                </a:solidFill>
                <a:latin typeface="Times New Roman" pitchFamily="18" charset="0"/>
              </a:defRPr>
            </a:lvl4pPr>
            <a:lvl5pPr defTabSz="457200">
              <a:defRPr i="1">
                <a:solidFill>
                  <a:schemeClr val="tx1"/>
                </a:solidFill>
                <a:latin typeface="Times New Roman" pitchFamily="18" charset="0"/>
              </a:defRPr>
            </a:lvl5pPr>
            <a:lvl6pPr algn="ctr" defTabSz="457200" eaLnBrk="0" fontAlgn="base" hangingPunct="0">
              <a:spcBef>
                <a:spcPct val="0"/>
              </a:spcBef>
              <a:spcAft>
                <a:spcPct val="0"/>
              </a:spcAft>
              <a:defRPr i="1">
                <a:solidFill>
                  <a:schemeClr val="tx1"/>
                </a:solidFill>
                <a:latin typeface="Times New Roman" pitchFamily="18" charset="0"/>
              </a:defRPr>
            </a:lvl6pPr>
            <a:lvl7pPr algn="ctr" defTabSz="457200" eaLnBrk="0" fontAlgn="base" hangingPunct="0">
              <a:spcBef>
                <a:spcPct val="0"/>
              </a:spcBef>
              <a:spcAft>
                <a:spcPct val="0"/>
              </a:spcAft>
              <a:defRPr i="1">
                <a:solidFill>
                  <a:schemeClr val="tx1"/>
                </a:solidFill>
                <a:latin typeface="Times New Roman" pitchFamily="18" charset="0"/>
              </a:defRPr>
            </a:lvl7pPr>
            <a:lvl8pPr algn="ctr" defTabSz="457200" eaLnBrk="0" fontAlgn="base" hangingPunct="0">
              <a:spcBef>
                <a:spcPct val="0"/>
              </a:spcBef>
              <a:spcAft>
                <a:spcPct val="0"/>
              </a:spcAft>
              <a:defRPr i="1">
                <a:solidFill>
                  <a:schemeClr val="tx1"/>
                </a:solidFill>
                <a:latin typeface="Times New Roman" pitchFamily="18" charset="0"/>
              </a:defRPr>
            </a:lvl8pPr>
            <a:lvl9pPr algn="ctr" defTabSz="457200" eaLnBrk="0" fontAlgn="base" hangingPunct="0">
              <a:spcBef>
                <a:spcPct val="0"/>
              </a:spcBef>
              <a:spcAft>
                <a:spcPct val="0"/>
              </a:spcAft>
              <a:defRPr i="1">
                <a:solidFill>
                  <a:schemeClr val="tx1"/>
                </a:solidFill>
                <a:latin typeface="Times New Roman" pitchFamily="18" charset="0"/>
              </a:defRPr>
            </a:lvl9pPr>
          </a:lstStyle>
          <a:p>
            <a:pPr algn="l"/>
            <a:r>
              <a:rPr lang="en-US" sz="2000" i="0" dirty="0"/>
              <a:t>Also known as the:</a:t>
            </a:r>
          </a:p>
          <a:p>
            <a:pPr algn="l"/>
            <a:r>
              <a:rPr lang="en-US" sz="2000" i="0" dirty="0"/>
              <a:t>	“System model”</a:t>
            </a:r>
          </a:p>
          <a:p>
            <a:pPr algn="l"/>
            <a:r>
              <a:rPr lang="en-US" sz="2000" i="0" dirty="0"/>
              <a:t>	“State transition model”</a:t>
            </a:r>
          </a:p>
          <a:p>
            <a:pPr algn="l"/>
            <a:r>
              <a:rPr lang="en-US" sz="2000" i="0" dirty="0"/>
              <a:t>	“Plant model”</a:t>
            </a:r>
          </a:p>
          <a:p>
            <a:pPr algn="l"/>
            <a:r>
              <a:rPr lang="en-US" sz="2000" i="0" dirty="0"/>
              <a:t>	“Plant equation”</a:t>
            </a:r>
          </a:p>
          <a:p>
            <a:pPr algn="l"/>
            <a:r>
              <a:rPr lang="en-US" sz="2000" i="0" dirty="0"/>
              <a:t>	“Transition law”</a:t>
            </a:r>
          </a:p>
          <a:p>
            <a:pPr algn="l"/>
            <a:endParaRPr lang="en-US" sz="2000" i="0" dirty="0"/>
          </a:p>
        </p:txBody>
      </p:sp>
      <p:grpSp>
        <p:nvGrpSpPr>
          <p:cNvPr id="13" name="Group 12"/>
          <p:cNvGrpSpPr/>
          <p:nvPr/>
        </p:nvGrpSpPr>
        <p:grpSpPr>
          <a:xfrm>
            <a:off x="477838" y="2206625"/>
            <a:ext cx="1339851" cy="3870325"/>
            <a:chOff x="477838" y="2206625"/>
            <a:chExt cx="1339851" cy="3870325"/>
          </a:xfrm>
        </p:grpSpPr>
        <p:grpSp>
          <p:nvGrpSpPr>
            <p:cNvPr id="14" name="Group 31"/>
            <p:cNvGrpSpPr>
              <a:grpSpLocks/>
            </p:cNvGrpSpPr>
            <p:nvPr/>
          </p:nvGrpSpPr>
          <p:grpSpPr bwMode="auto">
            <a:xfrm>
              <a:off x="1039813" y="2206625"/>
              <a:ext cx="288925" cy="895350"/>
              <a:chOff x="2803" y="1278"/>
              <a:chExt cx="342" cy="956"/>
            </a:xfrm>
          </p:grpSpPr>
          <p:grpSp>
            <p:nvGrpSpPr>
              <p:cNvPr id="18" name="Group 32"/>
              <p:cNvGrpSpPr>
                <a:grpSpLocks/>
              </p:cNvGrpSpPr>
              <p:nvPr/>
            </p:nvGrpSpPr>
            <p:grpSpPr bwMode="auto">
              <a:xfrm>
                <a:off x="2803" y="1401"/>
                <a:ext cx="342" cy="833"/>
                <a:chOff x="2803" y="1401"/>
                <a:chExt cx="342" cy="833"/>
              </a:xfrm>
            </p:grpSpPr>
            <p:grpSp>
              <p:nvGrpSpPr>
                <p:cNvPr id="29" name="Group 33"/>
                <p:cNvGrpSpPr>
                  <a:grpSpLocks/>
                </p:cNvGrpSpPr>
                <p:nvPr/>
              </p:nvGrpSpPr>
              <p:grpSpPr bwMode="auto">
                <a:xfrm>
                  <a:off x="2815" y="2143"/>
                  <a:ext cx="301" cy="91"/>
                  <a:chOff x="2815" y="2143"/>
                  <a:chExt cx="301" cy="91"/>
                </a:xfrm>
              </p:grpSpPr>
              <p:sp>
                <p:nvSpPr>
                  <p:cNvPr id="39" name="Freeform 34"/>
                  <p:cNvSpPr>
                    <a:spLocks/>
                  </p:cNvSpPr>
                  <p:nvPr/>
                </p:nvSpPr>
                <p:spPr bwMode="auto">
                  <a:xfrm>
                    <a:off x="2815" y="2164"/>
                    <a:ext cx="93" cy="70"/>
                  </a:xfrm>
                  <a:custGeom>
                    <a:avLst/>
                    <a:gdLst>
                      <a:gd name="T0" fmla="*/ 35 w 93"/>
                      <a:gd name="T1" fmla="*/ 11 h 70"/>
                      <a:gd name="T2" fmla="*/ 12 w 93"/>
                      <a:gd name="T3" fmla="*/ 32 h 70"/>
                      <a:gd name="T4" fmla="*/ 0 w 93"/>
                      <a:gd name="T5" fmla="*/ 48 h 70"/>
                      <a:gd name="T6" fmla="*/ 0 w 93"/>
                      <a:gd name="T7" fmla="*/ 65 h 70"/>
                      <a:gd name="T8" fmla="*/ 12 w 93"/>
                      <a:gd name="T9" fmla="*/ 70 h 70"/>
                      <a:gd name="T10" fmla="*/ 41 w 93"/>
                      <a:gd name="T11" fmla="*/ 65 h 70"/>
                      <a:gd name="T12" fmla="*/ 58 w 93"/>
                      <a:gd name="T13" fmla="*/ 59 h 70"/>
                      <a:gd name="T14" fmla="*/ 70 w 93"/>
                      <a:gd name="T15" fmla="*/ 43 h 70"/>
                      <a:gd name="T16" fmla="*/ 93 w 93"/>
                      <a:gd name="T17" fmla="*/ 32 h 70"/>
                      <a:gd name="T18" fmla="*/ 93 w 93"/>
                      <a:gd name="T19" fmla="*/ 16 h 70"/>
                      <a:gd name="T20" fmla="*/ 87 w 93"/>
                      <a:gd name="T21" fmla="*/ 0 h 70"/>
                      <a:gd name="T22" fmla="*/ 64 w 93"/>
                      <a:gd name="T23" fmla="*/ 11 h 70"/>
                      <a:gd name="T24" fmla="*/ 35 w 93"/>
                      <a:gd name="T25" fmla="*/ 11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3"/>
                      <a:gd name="T40" fmla="*/ 0 h 70"/>
                      <a:gd name="T41" fmla="*/ 93 w 93"/>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3" h="70">
                        <a:moveTo>
                          <a:pt x="35" y="11"/>
                        </a:moveTo>
                        <a:lnTo>
                          <a:pt x="12" y="32"/>
                        </a:lnTo>
                        <a:lnTo>
                          <a:pt x="0" y="48"/>
                        </a:lnTo>
                        <a:lnTo>
                          <a:pt x="0" y="65"/>
                        </a:lnTo>
                        <a:lnTo>
                          <a:pt x="12" y="70"/>
                        </a:lnTo>
                        <a:lnTo>
                          <a:pt x="41" y="65"/>
                        </a:lnTo>
                        <a:lnTo>
                          <a:pt x="58" y="59"/>
                        </a:lnTo>
                        <a:lnTo>
                          <a:pt x="70" y="43"/>
                        </a:lnTo>
                        <a:lnTo>
                          <a:pt x="93" y="32"/>
                        </a:lnTo>
                        <a:lnTo>
                          <a:pt x="93" y="16"/>
                        </a:lnTo>
                        <a:lnTo>
                          <a:pt x="87" y="0"/>
                        </a:lnTo>
                        <a:lnTo>
                          <a:pt x="64" y="11"/>
                        </a:lnTo>
                        <a:lnTo>
                          <a:pt x="3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35"/>
                  <p:cNvSpPr>
                    <a:spLocks/>
                  </p:cNvSpPr>
                  <p:nvPr/>
                </p:nvSpPr>
                <p:spPr bwMode="auto">
                  <a:xfrm>
                    <a:off x="3012" y="2143"/>
                    <a:ext cx="104" cy="75"/>
                  </a:xfrm>
                  <a:custGeom>
                    <a:avLst/>
                    <a:gdLst>
                      <a:gd name="T0" fmla="*/ 0 w 104"/>
                      <a:gd name="T1" fmla="*/ 5 h 75"/>
                      <a:gd name="T2" fmla="*/ 0 w 104"/>
                      <a:gd name="T3" fmla="*/ 32 h 75"/>
                      <a:gd name="T4" fmla="*/ 12 w 104"/>
                      <a:gd name="T5" fmla="*/ 43 h 75"/>
                      <a:gd name="T6" fmla="*/ 29 w 104"/>
                      <a:gd name="T7" fmla="*/ 48 h 75"/>
                      <a:gd name="T8" fmla="*/ 41 w 104"/>
                      <a:gd name="T9" fmla="*/ 53 h 75"/>
                      <a:gd name="T10" fmla="*/ 58 w 104"/>
                      <a:gd name="T11" fmla="*/ 64 h 75"/>
                      <a:gd name="T12" fmla="*/ 87 w 104"/>
                      <a:gd name="T13" fmla="*/ 75 h 75"/>
                      <a:gd name="T14" fmla="*/ 99 w 104"/>
                      <a:gd name="T15" fmla="*/ 69 h 75"/>
                      <a:gd name="T16" fmla="*/ 104 w 104"/>
                      <a:gd name="T17" fmla="*/ 64 h 75"/>
                      <a:gd name="T18" fmla="*/ 104 w 104"/>
                      <a:gd name="T19" fmla="*/ 59 h 75"/>
                      <a:gd name="T20" fmla="*/ 93 w 104"/>
                      <a:gd name="T21" fmla="*/ 43 h 75"/>
                      <a:gd name="T22" fmla="*/ 70 w 104"/>
                      <a:gd name="T23" fmla="*/ 26 h 75"/>
                      <a:gd name="T24" fmla="*/ 52 w 104"/>
                      <a:gd name="T25" fmla="*/ 10 h 75"/>
                      <a:gd name="T26" fmla="*/ 46 w 104"/>
                      <a:gd name="T27" fmla="*/ 0 h 75"/>
                      <a:gd name="T28" fmla="*/ 0 w 104"/>
                      <a:gd name="T29" fmla="*/ 5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4"/>
                      <a:gd name="T46" fmla="*/ 0 h 75"/>
                      <a:gd name="T47" fmla="*/ 104 w 104"/>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4" h="75">
                        <a:moveTo>
                          <a:pt x="0" y="5"/>
                        </a:moveTo>
                        <a:lnTo>
                          <a:pt x="0" y="32"/>
                        </a:lnTo>
                        <a:lnTo>
                          <a:pt x="12" y="43"/>
                        </a:lnTo>
                        <a:lnTo>
                          <a:pt x="29" y="48"/>
                        </a:lnTo>
                        <a:lnTo>
                          <a:pt x="41" y="53"/>
                        </a:lnTo>
                        <a:lnTo>
                          <a:pt x="58" y="64"/>
                        </a:lnTo>
                        <a:lnTo>
                          <a:pt x="87" y="75"/>
                        </a:lnTo>
                        <a:lnTo>
                          <a:pt x="99" y="69"/>
                        </a:lnTo>
                        <a:lnTo>
                          <a:pt x="104" y="64"/>
                        </a:lnTo>
                        <a:lnTo>
                          <a:pt x="104" y="59"/>
                        </a:lnTo>
                        <a:lnTo>
                          <a:pt x="93" y="43"/>
                        </a:lnTo>
                        <a:lnTo>
                          <a:pt x="70" y="26"/>
                        </a:lnTo>
                        <a:lnTo>
                          <a:pt x="52" y="10"/>
                        </a:lnTo>
                        <a:lnTo>
                          <a:pt x="4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0" name="Group 36"/>
                <p:cNvGrpSpPr>
                  <a:grpSpLocks/>
                </p:cNvGrpSpPr>
                <p:nvPr/>
              </p:nvGrpSpPr>
              <p:grpSpPr bwMode="auto">
                <a:xfrm>
                  <a:off x="2803" y="1401"/>
                  <a:ext cx="342" cy="785"/>
                  <a:chOff x="2803" y="1401"/>
                  <a:chExt cx="342" cy="785"/>
                </a:xfrm>
              </p:grpSpPr>
              <p:grpSp>
                <p:nvGrpSpPr>
                  <p:cNvPr id="31" name="Group 37"/>
                  <p:cNvGrpSpPr>
                    <a:grpSpLocks/>
                  </p:cNvGrpSpPr>
                  <p:nvPr/>
                </p:nvGrpSpPr>
                <p:grpSpPr bwMode="auto">
                  <a:xfrm>
                    <a:off x="2844" y="1401"/>
                    <a:ext cx="220" cy="253"/>
                    <a:chOff x="2844" y="1401"/>
                    <a:chExt cx="220" cy="253"/>
                  </a:xfrm>
                </p:grpSpPr>
                <p:sp>
                  <p:nvSpPr>
                    <p:cNvPr id="36" name="Freeform 38"/>
                    <p:cNvSpPr>
                      <a:spLocks/>
                    </p:cNvSpPr>
                    <p:nvPr/>
                  </p:nvSpPr>
                  <p:spPr bwMode="auto">
                    <a:xfrm>
                      <a:off x="2844" y="1417"/>
                      <a:ext cx="220" cy="237"/>
                    </a:xfrm>
                    <a:custGeom>
                      <a:avLst/>
                      <a:gdLst>
                        <a:gd name="T0" fmla="*/ 0 w 220"/>
                        <a:gd name="T1" fmla="*/ 43 h 237"/>
                        <a:gd name="T2" fmla="*/ 70 w 220"/>
                        <a:gd name="T3" fmla="*/ 0 h 237"/>
                        <a:gd name="T4" fmla="*/ 139 w 220"/>
                        <a:gd name="T5" fmla="*/ 102 h 237"/>
                        <a:gd name="T6" fmla="*/ 151 w 220"/>
                        <a:gd name="T7" fmla="*/ 6 h 237"/>
                        <a:gd name="T8" fmla="*/ 197 w 220"/>
                        <a:gd name="T9" fmla="*/ 17 h 237"/>
                        <a:gd name="T10" fmla="*/ 220 w 220"/>
                        <a:gd name="T11" fmla="*/ 54 h 237"/>
                        <a:gd name="T12" fmla="*/ 214 w 220"/>
                        <a:gd name="T13" fmla="*/ 237 h 237"/>
                        <a:gd name="T14" fmla="*/ 23 w 220"/>
                        <a:gd name="T15" fmla="*/ 237 h 237"/>
                        <a:gd name="T16" fmla="*/ 0 w 220"/>
                        <a:gd name="T17" fmla="*/ 43 h 2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0"/>
                        <a:gd name="T28" fmla="*/ 0 h 237"/>
                        <a:gd name="T29" fmla="*/ 220 w 220"/>
                        <a:gd name="T30" fmla="*/ 237 h 2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0" h="237">
                          <a:moveTo>
                            <a:pt x="0" y="43"/>
                          </a:moveTo>
                          <a:lnTo>
                            <a:pt x="70" y="0"/>
                          </a:lnTo>
                          <a:lnTo>
                            <a:pt x="139" y="102"/>
                          </a:lnTo>
                          <a:lnTo>
                            <a:pt x="151" y="6"/>
                          </a:lnTo>
                          <a:lnTo>
                            <a:pt x="197" y="17"/>
                          </a:lnTo>
                          <a:lnTo>
                            <a:pt x="220" y="54"/>
                          </a:lnTo>
                          <a:lnTo>
                            <a:pt x="214" y="237"/>
                          </a:lnTo>
                          <a:lnTo>
                            <a:pt x="23" y="237"/>
                          </a:lnTo>
                          <a:lnTo>
                            <a:pt x="0" y="4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39"/>
                    <p:cNvSpPr>
                      <a:spLocks/>
                    </p:cNvSpPr>
                    <p:nvPr/>
                  </p:nvSpPr>
                  <p:spPr bwMode="auto">
                    <a:xfrm>
                      <a:off x="2908" y="1401"/>
                      <a:ext cx="87" cy="140"/>
                    </a:xfrm>
                    <a:custGeom>
                      <a:avLst/>
                      <a:gdLst>
                        <a:gd name="T0" fmla="*/ 0 w 87"/>
                        <a:gd name="T1" fmla="*/ 16 h 140"/>
                        <a:gd name="T2" fmla="*/ 6 w 87"/>
                        <a:gd name="T3" fmla="*/ 0 h 140"/>
                        <a:gd name="T4" fmla="*/ 64 w 87"/>
                        <a:gd name="T5" fmla="*/ 27 h 140"/>
                        <a:gd name="T6" fmla="*/ 75 w 87"/>
                        <a:gd name="T7" fmla="*/ 11 h 140"/>
                        <a:gd name="T8" fmla="*/ 81 w 87"/>
                        <a:gd name="T9" fmla="*/ 16 h 140"/>
                        <a:gd name="T10" fmla="*/ 87 w 87"/>
                        <a:gd name="T11" fmla="*/ 97 h 140"/>
                        <a:gd name="T12" fmla="*/ 87 w 87"/>
                        <a:gd name="T13" fmla="*/ 140 h 140"/>
                        <a:gd name="T14" fmla="*/ 0 w 87"/>
                        <a:gd name="T15" fmla="*/ 16 h 140"/>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140"/>
                        <a:gd name="T26" fmla="*/ 87 w 87"/>
                        <a:gd name="T27" fmla="*/ 140 h 1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140">
                          <a:moveTo>
                            <a:pt x="0" y="16"/>
                          </a:moveTo>
                          <a:lnTo>
                            <a:pt x="6" y="0"/>
                          </a:lnTo>
                          <a:lnTo>
                            <a:pt x="64" y="27"/>
                          </a:lnTo>
                          <a:lnTo>
                            <a:pt x="75" y="11"/>
                          </a:lnTo>
                          <a:lnTo>
                            <a:pt x="81" y="16"/>
                          </a:lnTo>
                          <a:lnTo>
                            <a:pt x="87" y="97"/>
                          </a:lnTo>
                          <a:lnTo>
                            <a:pt x="87" y="140"/>
                          </a:lnTo>
                          <a:lnTo>
                            <a:pt x="0" y="16"/>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40"/>
                    <p:cNvSpPr>
                      <a:spLocks/>
                    </p:cNvSpPr>
                    <p:nvPr/>
                  </p:nvSpPr>
                  <p:spPr bwMode="auto">
                    <a:xfrm>
                      <a:off x="2937" y="1428"/>
                      <a:ext cx="52" cy="27"/>
                    </a:xfrm>
                    <a:custGeom>
                      <a:avLst/>
                      <a:gdLst>
                        <a:gd name="T0" fmla="*/ 0 w 52"/>
                        <a:gd name="T1" fmla="*/ 27 h 27"/>
                        <a:gd name="T2" fmla="*/ 29 w 52"/>
                        <a:gd name="T3" fmla="*/ 0 h 27"/>
                        <a:gd name="T4" fmla="*/ 52 w 52"/>
                        <a:gd name="T5" fmla="*/ 22 h 27"/>
                        <a:gd name="T6" fmla="*/ 0 60000 65536"/>
                        <a:gd name="T7" fmla="*/ 0 60000 65536"/>
                        <a:gd name="T8" fmla="*/ 0 60000 65536"/>
                        <a:gd name="T9" fmla="*/ 0 w 52"/>
                        <a:gd name="T10" fmla="*/ 0 h 27"/>
                        <a:gd name="T11" fmla="*/ 52 w 52"/>
                        <a:gd name="T12" fmla="*/ 27 h 27"/>
                      </a:gdLst>
                      <a:ahLst/>
                      <a:cxnLst>
                        <a:cxn ang="T6">
                          <a:pos x="T0" y="T1"/>
                        </a:cxn>
                        <a:cxn ang="T7">
                          <a:pos x="T2" y="T3"/>
                        </a:cxn>
                        <a:cxn ang="T8">
                          <a:pos x="T4" y="T5"/>
                        </a:cxn>
                      </a:cxnLst>
                      <a:rect l="T9" t="T10" r="T11" b="T12"/>
                      <a:pathLst>
                        <a:path w="52" h="27">
                          <a:moveTo>
                            <a:pt x="0" y="27"/>
                          </a:moveTo>
                          <a:lnTo>
                            <a:pt x="29" y="0"/>
                          </a:lnTo>
                          <a:lnTo>
                            <a:pt x="52" y="2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2" name="Group 41"/>
                  <p:cNvGrpSpPr>
                    <a:grpSpLocks/>
                  </p:cNvGrpSpPr>
                  <p:nvPr/>
                </p:nvGrpSpPr>
                <p:grpSpPr bwMode="auto">
                  <a:xfrm>
                    <a:off x="2803" y="1412"/>
                    <a:ext cx="342" cy="774"/>
                    <a:chOff x="2803" y="1412"/>
                    <a:chExt cx="342" cy="774"/>
                  </a:xfrm>
                </p:grpSpPr>
                <p:sp>
                  <p:nvSpPr>
                    <p:cNvPr id="33" name="Freeform 42"/>
                    <p:cNvSpPr>
                      <a:spLocks/>
                    </p:cNvSpPr>
                    <p:nvPr/>
                  </p:nvSpPr>
                  <p:spPr bwMode="auto">
                    <a:xfrm>
                      <a:off x="2803" y="1412"/>
                      <a:ext cx="342" cy="774"/>
                    </a:xfrm>
                    <a:custGeom>
                      <a:avLst/>
                      <a:gdLst>
                        <a:gd name="T0" fmla="*/ 105 w 342"/>
                        <a:gd name="T1" fmla="*/ 0 h 774"/>
                        <a:gd name="T2" fmla="*/ 24 w 342"/>
                        <a:gd name="T3" fmla="*/ 59 h 774"/>
                        <a:gd name="T4" fmla="*/ 0 w 342"/>
                        <a:gd name="T5" fmla="*/ 242 h 774"/>
                        <a:gd name="T6" fmla="*/ 64 w 342"/>
                        <a:gd name="T7" fmla="*/ 360 h 774"/>
                        <a:gd name="T8" fmla="*/ 64 w 342"/>
                        <a:gd name="T9" fmla="*/ 381 h 774"/>
                        <a:gd name="T10" fmla="*/ 70 w 342"/>
                        <a:gd name="T11" fmla="*/ 414 h 774"/>
                        <a:gd name="T12" fmla="*/ 76 w 342"/>
                        <a:gd name="T13" fmla="*/ 430 h 774"/>
                        <a:gd name="T14" fmla="*/ 64 w 342"/>
                        <a:gd name="T15" fmla="*/ 559 h 774"/>
                        <a:gd name="T16" fmla="*/ 47 w 342"/>
                        <a:gd name="T17" fmla="*/ 768 h 774"/>
                        <a:gd name="T18" fmla="*/ 64 w 342"/>
                        <a:gd name="T19" fmla="*/ 774 h 774"/>
                        <a:gd name="T20" fmla="*/ 105 w 342"/>
                        <a:gd name="T21" fmla="*/ 763 h 774"/>
                        <a:gd name="T22" fmla="*/ 128 w 342"/>
                        <a:gd name="T23" fmla="*/ 618 h 774"/>
                        <a:gd name="T24" fmla="*/ 140 w 342"/>
                        <a:gd name="T25" fmla="*/ 569 h 774"/>
                        <a:gd name="T26" fmla="*/ 180 w 342"/>
                        <a:gd name="T27" fmla="*/ 430 h 774"/>
                        <a:gd name="T28" fmla="*/ 186 w 342"/>
                        <a:gd name="T29" fmla="*/ 575 h 774"/>
                        <a:gd name="T30" fmla="*/ 203 w 342"/>
                        <a:gd name="T31" fmla="*/ 747 h 774"/>
                        <a:gd name="T32" fmla="*/ 261 w 342"/>
                        <a:gd name="T33" fmla="*/ 752 h 774"/>
                        <a:gd name="T34" fmla="*/ 267 w 342"/>
                        <a:gd name="T35" fmla="*/ 564 h 774"/>
                        <a:gd name="T36" fmla="*/ 261 w 342"/>
                        <a:gd name="T37" fmla="*/ 376 h 774"/>
                        <a:gd name="T38" fmla="*/ 261 w 342"/>
                        <a:gd name="T39" fmla="*/ 285 h 774"/>
                        <a:gd name="T40" fmla="*/ 273 w 342"/>
                        <a:gd name="T41" fmla="*/ 252 h 774"/>
                        <a:gd name="T42" fmla="*/ 279 w 342"/>
                        <a:gd name="T43" fmla="*/ 258 h 774"/>
                        <a:gd name="T44" fmla="*/ 337 w 342"/>
                        <a:gd name="T45" fmla="*/ 226 h 774"/>
                        <a:gd name="T46" fmla="*/ 342 w 342"/>
                        <a:gd name="T47" fmla="*/ 167 h 774"/>
                        <a:gd name="T48" fmla="*/ 250 w 342"/>
                        <a:gd name="T49" fmla="*/ 22 h 774"/>
                        <a:gd name="T50" fmla="*/ 186 w 342"/>
                        <a:gd name="T51" fmla="*/ 0 h 774"/>
                        <a:gd name="T52" fmla="*/ 198 w 342"/>
                        <a:gd name="T53" fmla="*/ 97 h 774"/>
                        <a:gd name="T54" fmla="*/ 186 w 342"/>
                        <a:gd name="T55" fmla="*/ 193 h 774"/>
                        <a:gd name="T56" fmla="*/ 157 w 342"/>
                        <a:gd name="T57" fmla="*/ 102 h 774"/>
                        <a:gd name="T58" fmla="*/ 105 w 342"/>
                        <a:gd name="T59" fmla="*/ 0 h 77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2"/>
                        <a:gd name="T91" fmla="*/ 0 h 774"/>
                        <a:gd name="T92" fmla="*/ 342 w 342"/>
                        <a:gd name="T93" fmla="*/ 774 h 77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2" h="774">
                          <a:moveTo>
                            <a:pt x="105" y="0"/>
                          </a:moveTo>
                          <a:lnTo>
                            <a:pt x="24" y="59"/>
                          </a:lnTo>
                          <a:lnTo>
                            <a:pt x="0" y="242"/>
                          </a:lnTo>
                          <a:lnTo>
                            <a:pt x="64" y="360"/>
                          </a:lnTo>
                          <a:lnTo>
                            <a:pt x="64" y="381"/>
                          </a:lnTo>
                          <a:lnTo>
                            <a:pt x="70" y="414"/>
                          </a:lnTo>
                          <a:lnTo>
                            <a:pt x="76" y="430"/>
                          </a:lnTo>
                          <a:lnTo>
                            <a:pt x="64" y="559"/>
                          </a:lnTo>
                          <a:lnTo>
                            <a:pt x="47" y="768"/>
                          </a:lnTo>
                          <a:lnTo>
                            <a:pt x="64" y="774"/>
                          </a:lnTo>
                          <a:lnTo>
                            <a:pt x="105" y="763"/>
                          </a:lnTo>
                          <a:lnTo>
                            <a:pt x="128" y="618"/>
                          </a:lnTo>
                          <a:lnTo>
                            <a:pt x="140" y="569"/>
                          </a:lnTo>
                          <a:lnTo>
                            <a:pt x="180" y="430"/>
                          </a:lnTo>
                          <a:lnTo>
                            <a:pt x="186" y="575"/>
                          </a:lnTo>
                          <a:lnTo>
                            <a:pt x="203" y="747"/>
                          </a:lnTo>
                          <a:lnTo>
                            <a:pt x="261" y="752"/>
                          </a:lnTo>
                          <a:lnTo>
                            <a:pt x="267" y="564"/>
                          </a:lnTo>
                          <a:lnTo>
                            <a:pt x="261" y="376"/>
                          </a:lnTo>
                          <a:lnTo>
                            <a:pt x="261" y="285"/>
                          </a:lnTo>
                          <a:lnTo>
                            <a:pt x="273" y="252"/>
                          </a:lnTo>
                          <a:lnTo>
                            <a:pt x="279" y="258"/>
                          </a:lnTo>
                          <a:lnTo>
                            <a:pt x="337" y="226"/>
                          </a:lnTo>
                          <a:lnTo>
                            <a:pt x="342" y="167"/>
                          </a:lnTo>
                          <a:lnTo>
                            <a:pt x="250" y="22"/>
                          </a:lnTo>
                          <a:lnTo>
                            <a:pt x="186" y="0"/>
                          </a:lnTo>
                          <a:lnTo>
                            <a:pt x="198" y="97"/>
                          </a:lnTo>
                          <a:lnTo>
                            <a:pt x="186" y="193"/>
                          </a:lnTo>
                          <a:lnTo>
                            <a:pt x="157" y="102"/>
                          </a:lnTo>
                          <a:lnTo>
                            <a:pt x="105"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43"/>
                    <p:cNvSpPr>
                      <a:spLocks/>
                    </p:cNvSpPr>
                    <p:nvPr/>
                  </p:nvSpPr>
                  <p:spPr bwMode="auto">
                    <a:xfrm>
                      <a:off x="2821" y="1498"/>
                      <a:ext cx="87" cy="199"/>
                    </a:xfrm>
                    <a:custGeom>
                      <a:avLst/>
                      <a:gdLst>
                        <a:gd name="T0" fmla="*/ 40 w 87"/>
                        <a:gd name="T1" fmla="*/ 0 h 199"/>
                        <a:gd name="T2" fmla="*/ 52 w 87"/>
                        <a:gd name="T3" fmla="*/ 48 h 199"/>
                        <a:gd name="T4" fmla="*/ 46 w 87"/>
                        <a:gd name="T5" fmla="*/ 118 h 199"/>
                        <a:gd name="T6" fmla="*/ 0 w 87"/>
                        <a:gd name="T7" fmla="*/ 129 h 199"/>
                        <a:gd name="T8" fmla="*/ 46 w 87"/>
                        <a:gd name="T9" fmla="*/ 134 h 199"/>
                        <a:gd name="T10" fmla="*/ 58 w 87"/>
                        <a:gd name="T11" fmla="*/ 177 h 199"/>
                        <a:gd name="T12" fmla="*/ 87 w 87"/>
                        <a:gd name="T13" fmla="*/ 199 h 199"/>
                        <a:gd name="T14" fmla="*/ 75 w 87"/>
                        <a:gd name="T15" fmla="*/ 161 h 199"/>
                        <a:gd name="T16" fmla="*/ 69 w 87"/>
                        <a:gd name="T17" fmla="*/ 145 h 199"/>
                        <a:gd name="T18" fmla="*/ 64 w 87"/>
                        <a:gd name="T19" fmla="*/ 97 h 199"/>
                        <a:gd name="T20" fmla="*/ 40 w 87"/>
                        <a:gd name="T21" fmla="*/ 0 h 1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199"/>
                        <a:gd name="T35" fmla="*/ 87 w 87"/>
                        <a:gd name="T36" fmla="*/ 199 h 1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199">
                          <a:moveTo>
                            <a:pt x="40" y="0"/>
                          </a:moveTo>
                          <a:lnTo>
                            <a:pt x="52" y="48"/>
                          </a:lnTo>
                          <a:lnTo>
                            <a:pt x="46" y="118"/>
                          </a:lnTo>
                          <a:lnTo>
                            <a:pt x="0" y="129"/>
                          </a:lnTo>
                          <a:lnTo>
                            <a:pt x="46" y="134"/>
                          </a:lnTo>
                          <a:lnTo>
                            <a:pt x="58" y="177"/>
                          </a:lnTo>
                          <a:lnTo>
                            <a:pt x="87" y="199"/>
                          </a:lnTo>
                          <a:lnTo>
                            <a:pt x="75" y="161"/>
                          </a:lnTo>
                          <a:lnTo>
                            <a:pt x="69" y="145"/>
                          </a:lnTo>
                          <a:lnTo>
                            <a:pt x="64" y="97"/>
                          </a:lnTo>
                          <a:lnTo>
                            <a:pt x="40"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44"/>
                    <p:cNvSpPr>
                      <a:spLocks/>
                    </p:cNvSpPr>
                    <p:nvPr/>
                  </p:nvSpPr>
                  <p:spPr bwMode="auto">
                    <a:xfrm>
                      <a:off x="2902" y="1509"/>
                      <a:ext cx="29" cy="27"/>
                    </a:xfrm>
                    <a:custGeom>
                      <a:avLst/>
                      <a:gdLst>
                        <a:gd name="T0" fmla="*/ 0 w 29"/>
                        <a:gd name="T1" fmla="*/ 27 h 27"/>
                        <a:gd name="T2" fmla="*/ 6 w 29"/>
                        <a:gd name="T3" fmla="*/ 0 h 27"/>
                        <a:gd name="T4" fmla="*/ 29 w 29"/>
                        <a:gd name="T5" fmla="*/ 21 h 27"/>
                        <a:gd name="T6" fmla="*/ 0 w 29"/>
                        <a:gd name="T7" fmla="*/ 27 h 27"/>
                        <a:gd name="T8" fmla="*/ 0 60000 65536"/>
                        <a:gd name="T9" fmla="*/ 0 60000 65536"/>
                        <a:gd name="T10" fmla="*/ 0 60000 65536"/>
                        <a:gd name="T11" fmla="*/ 0 60000 65536"/>
                        <a:gd name="T12" fmla="*/ 0 w 29"/>
                        <a:gd name="T13" fmla="*/ 0 h 27"/>
                        <a:gd name="T14" fmla="*/ 29 w 29"/>
                        <a:gd name="T15" fmla="*/ 27 h 27"/>
                      </a:gdLst>
                      <a:ahLst/>
                      <a:cxnLst>
                        <a:cxn ang="T8">
                          <a:pos x="T0" y="T1"/>
                        </a:cxn>
                        <a:cxn ang="T9">
                          <a:pos x="T2" y="T3"/>
                        </a:cxn>
                        <a:cxn ang="T10">
                          <a:pos x="T4" y="T5"/>
                        </a:cxn>
                        <a:cxn ang="T11">
                          <a:pos x="T6" y="T7"/>
                        </a:cxn>
                      </a:cxnLst>
                      <a:rect l="T12" t="T13" r="T14" b="T15"/>
                      <a:pathLst>
                        <a:path w="29" h="27">
                          <a:moveTo>
                            <a:pt x="0" y="27"/>
                          </a:moveTo>
                          <a:lnTo>
                            <a:pt x="6" y="0"/>
                          </a:lnTo>
                          <a:lnTo>
                            <a:pt x="29" y="21"/>
                          </a:lnTo>
                          <a:lnTo>
                            <a:pt x="0" y="27"/>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19" name="Group 45"/>
              <p:cNvGrpSpPr>
                <a:grpSpLocks/>
              </p:cNvGrpSpPr>
              <p:nvPr/>
            </p:nvGrpSpPr>
            <p:grpSpPr bwMode="auto">
              <a:xfrm>
                <a:off x="2896" y="1278"/>
                <a:ext cx="186" cy="386"/>
                <a:chOff x="2896" y="1278"/>
                <a:chExt cx="186" cy="386"/>
              </a:xfrm>
            </p:grpSpPr>
            <p:grpSp>
              <p:nvGrpSpPr>
                <p:cNvPr id="20" name="Group 46"/>
                <p:cNvGrpSpPr>
                  <a:grpSpLocks/>
                </p:cNvGrpSpPr>
                <p:nvPr/>
              </p:nvGrpSpPr>
              <p:grpSpPr bwMode="auto">
                <a:xfrm>
                  <a:off x="2896" y="1278"/>
                  <a:ext cx="110" cy="150"/>
                  <a:chOff x="2896" y="1278"/>
                  <a:chExt cx="110" cy="150"/>
                </a:xfrm>
              </p:grpSpPr>
              <p:grpSp>
                <p:nvGrpSpPr>
                  <p:cNvPr id="22" name="Group 47"/>
                  <p:cNvGrpSpPr>
                    <a:grpSpLocks/>
                  </p:cNvGrpSpPr>
                  <p:nvPr/>
                </p:nvGrpSpPr>
                <p:grpSpPr bwMode="auto">
                  <a:xfrm>
                    <a:off x="2902" y="1283"/>
                    <a:ext cx="99" cy="145"/>
                    <a:chOff x="2902" y="1283"/>
                    <a:chExt cx="99" cy="145"/>
                  </a:xfrm>
                </p:grpSpPr>
                <p:sp>
                  <p:nvSpPr>
                    <p:cNvPr id="24" name="Freeform 48"/>
                    <p:cNvSpPr>
                      <a:spLocks/>
                    </p:cNvSpPr>
                    <p:nvPr/>
                  </p:nvSpPr>
                  <p:spPr bwMode="auto">
                    <a:xfrm>
                      <a:off x="2902" y="1283"/>
                      <a:ext cx="99" cy="145"/>
                    </a:xfrm>
                    <a:custGeom>
                      <a:avLst/>
                      <a:gdLst>
                        <a:gd name="T0" fmla="*/ 93 w 99"/>
                        <a:gd name="T1" fmla="*/ 22 h 145"/>
                        <a:gd name="T2" fmla="*/ 99 w 99"/>
                        <a:gd name="T3" fmla="*/ 48 h 145"/>
                        <a:gd name="T4" fmla="*/ 93 w 99"/>
                        <a:gd name="T5" fmla="*/ 54 h 145"/>
                        <a:gd name="T6" fmla="*/ 99 w 99"/>
                        <a:gd name="T7" fmla="*/ 65 h 145"/>
                        <a:gd name="T8" fmla="*/ 93 w 99"/>
                        <a:gd name="T9" fmla="*/ 70 h 145"/>
                        <a:gd name="T10" fmla="*/ 93 w 99"/>
                        <a:gd name="T11" fmla="*/ 86 h 145"/>
                        <a:gd name="T12" fmla="*/ 93 w 99"/>
                        <a:gd name="T13" fmla="*/ 97 h 145"/>
                        <a:gd name="T14" fmla="*/ 93 w 99"/>
                        <a:gd name="T15" fmla="*/ 108 h 145"/>
                        <a:gd name="T16" fmla="*/ 87 w 99"/>
                        <a:gd name="T17" fmla="*/ 118 h 145"/>
                        <a:gd name="T18" fmla="*/ 81 w 99"/>
                        <a:gd name="T19" fmla="*/ 124 h 145"/>
                        <a:gd name="T20" fmla="*/ 81 w 99"/>
                        <a:gd name="T21" fmla="*/ 129 h 145"/>
                        <a:gd name="T22" fmla="*/ 64 w 99"/>
                        <a:gd name="T23" fmla="*/ 145 h 145"/>
                        <a:gd name="T24" fmla="*/ 12 w 99"/>
                        <a:gd name="T25" fmla="*/ 124 h 145"/>
                        <a:gd name="T26" fmla="*/ 12 w 99"/>
                        <a:gd name="T27" fmla="*/ 91 h 145"/>
                        <a:gd name="T28" fmla="*/ 12 w 99"/>
                        <a:gd name="T29" fmla="*/ 86 h 145"/>
                        <a:gd name="T30" fmla="*/ 6 w 99"/>
                        <a:gd name="T31" fmla="*/ 81 h 145"/>
                        <a:gd name="T32" fmla="*/ 0 w 99"/>
                        <a:gd name="T33" fmla="*/ 70 h 145"/>
                        <a:gd name="T34" fmla="*/ 0 w 99"/>
                        <a:gd name="T35" fmla="*/ 54 h 145"/>
                        <a:gd name="T36" fmla="*/ 6 w 99"/>
                        <a:gd name="T37" fmla="*/ 48 h 145"/>
                        <a:gd name="T38" fmla="*/ 6 w 99"/>
                        <a:gd name="T39" fmla="*/ 43 h 145"/>
                        <a:gd name="T40" fmla="*/ 6 w 99"/>
                        <a:gd name="T41" fmla="*/ 32 h 145"/>
                        <a:gd name="T42" fmla="*/ 6 w 99"/>
                        <a:gd name="T43" fmla="*/ 27 h 145"/>
                        <a:gd name="T44" fmla="*/ 12 w 99"/>
                        <a:gd name="T45" fmla="*/ 16 h 145"/>
                        <a:gd name="T46" fmla="*/ 12 w 99"/>
                        <a:gd name="T47" fmla="*/ 11 h 145"/>
                        <a:gd name="T48" fmla="*/ 23 w 99"/>
                        <a:gd name="T49" fmla="*/ 0 h 145"/>
                        <a:gd name="T50" fmla="*/ 35 w 99"/>
                        <a:gd name="T51" fmla="*/ 0 h 145"/>
                        <a:gd name="T52" fmla="*/ 46 w 99"/>
                        <a:gd name="T53" fmla="*/ 0 h 145"/>
                        <a:gd name="T54" fmla="*/ 58 w 99"/>
                        <a:gd name="T55" fmla="*/ 0 h 145"/>
                        <a:gd name="T56" fmla="*/ 64 w 99"/>
                        <a:gd name="T57" fmla="*/ 0 h 145"/>
                        <a:gd name="T58" fmla="*/ 75 w 99"/>
                        <a:gd name="T59" fmla="*/ 0 h 145"/>
                        <a:gd name="T60" fmla="*/ 87 w 99"/>
                        <a:gd name="T61" fmla="*/ 5 h 145"/>
                        <a:gd name="T62" fmla="*/ 87 w 99"/>
                        <a:gd name="T63" fmla="*/ 11 h 145"/>
                        <a:gd name="T64" fmla="*/ 93 w 99"/>
                        <a:gd name="T65" fmla="*/ 16 h 145"/>
                        <a:gd name="T66" fmla="*/ 93 w 99"/>
                        <a:gd name="T67" fmla="*/ 22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9"/>
                        <a:gd name="T103" fmla="*/ 0 h 145"/>
                        <a:gd name="T104" fmla="*/ 99 w 99"/>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9" h="145">
                          <a:moveTo>
                            <a:pt x="93" y="22"/>
                          </a:moveTo>
                          <a:lnTo>
                            <a:pt x="99" y="48"/>
                          </a:lnTo>
                          <a:lnTo>
                            <a:pt x="93" y="54"/>
                          </a:lnTo>
                          <a:lnTo>
                            <a:pt x="99" y="65"/>
                          </a:lnTo>
                          <a:lnTo>
                            <a:pt x="93" y="70"/>
                          </a:lnTo>
                          <a:lnTo>
                            <a:pt x="93" y="86"/>
                          </a:lnTo>
                          <a:lnTo>
                            <a:pt x="93" y="97"/>
                          </a:lnTo>
                          <a:lnTo>
                            <a:pt x="93" y="108"/>
                          </a:lnTo>
                          <a:lnTo>
                            <a:pt x="87" y="118"/>
                          </a:lnTo>
                          <a:lnTo>
                            <a:pt x="81" y="124"/>
                          </a:lnTo>
                          <a:lnTo>
                            <a:pt x="81" y="129"/>
                          </a:lnTo>
                          <a:lnTo>
                            <a:pt x="64" y="145"/>
                          </a:lnTo>
                          <a:lnTo>
                            <a:pt x="12" y="124"/>
                          </a:lnTo>
                          <a:lnTo>
                            <a:pt x="12" y="91"/>
                          </a:lnTo>
                          <a:lnTo>
                            <a:pt x="12" y="86"/>
                          </a:lnTo>
                          <a:lnTo>
                            <a:pt x="6" y="81"/>
                          </a:lnTo>
                          <a:lnTo>
                            <a:pt x="0" y="70"/>
                          </a:lnTo>
                          <a:lnTo>
                            <a:pt x="0" y="54"/>
                          </a:lnTo>
                          <a:lnTo>
                            <a:pt x="6" y="48"/>
                          </a:lnTo>
                          <a:lnTo>
                            <a:pt x="6" y="43"/>
                          </a:lnTo>
                          <a:lnTo>
                            <a:pt x="6" y="32"/>
                          </a:lnTo>
                          <a:lnTo>
                            <a:pt x="6" y="27"/>
                          </a:lnTo>
                          <a:lnTo>
                            <a:pt x="12" y="16"/>
                          </a:lnTo>
                          <a:lnTo>
                            <a:pt x="12" y="11"/>
                          </a:lnTo>
                          <a:lnTo>
                            <a:pt x="23" y="0"/>
                          </a:lnTo>
                          <a:lnTo>
                            <a:pt x="35" y="0"/>
                          </a:lnTo>
                          <a:lnTo>
                            <a:pt x="46" y="0"/>
                          </a:lnTo>
                          <a:lnTo>
                            <a:pt x="58" y="0"/>
                          </a:lnTo>
                          <a:lnTo>
                            <a:pt x="64" y="0"/>
                          </a:lnTo>
                          <a:lnTo>
                            <a:pt x="75" y="0"/>
                          </a:lnTo>
                          <a:lnTo>
                            <a:pt x="87" y="5"/>
                          </a:lnTo>
                          <a:lnTo>
                            <a:pt x="87" y="11"/>
                          </a:lnTo>
                          <a:lnTo>
                            <a:pt x="93" y="16"/>
                          </a:lnTo>
                          <a:lnTo>
                            <a:pt x="93" y="2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5" name="Group 49"/>
                    <p:cNvGrpSpPr>
                      <a:grpSpLocks/>
                    </p:cNvGrpSpPr>
                    <p:nvPr/>
                  </p:nvGrpSpPr>
                  <p:grpSpPr bwMode="auto">
                    <a:xfrm>
                      <a:off x="2914" y="1331"/>
                      <a:ext cx="81" cy="70"/>
                      <a:chOff x="2914" y="1331"/>
                      <a:chExt cx="81" cy="70"/>
                    </a:xfrm>
                  </p:grpSpPr>
                  <p:sp>
                    <p:nvSpPr>
                      <p:cNvPr id="26" name="Freeform 50"/>
                      <p:cNvSpPr>
                        <a:spLocks/>
                      </p:cNvSpPr>
                      <p:nvPr/>
                    </p:nvSpPr>
                    <p:spPr bwMode="auto">
                      <a:xfrm>
                        <a:off x="2943" y="1331"/>
                        <a:ext cx="34" cy="11"/>
                      </a:xfrm>
                      <a:custGeom>
                        <a:avLst/>
                        <a:gdLst>
                          <a:gd name="T0" fmla="*/ 0 w 34"/>
                          <a:gd name="T1" fmla="*/ 0 h 11"/>
                          <a:gd name="T2" fmla="*/ 17 w 34"/>
                          <a:gd name="T3" fmla="*/ 0 h 11"/>
                          <a:gd name="T4" fmla="*/ 23 w 34"/>
                          <a:gd name="T5" fmla="*/ 0 h 11"/>
                          <a:gd name="T6" fmla="*/ 29 w 34"/>
                          <a:gd name="T7" fmla="*/ 6 h 11"/>
                          <a:gd name="T8" fmla="*/ 34 w 34"/>
                          <a:gd name="T9" fmla="*/ 6 h 11"/>
                          <a:gd name="T10" fmla="*/ 29 w 34"/>
                          <a:gd name="T11" fmla="*/ 6 h 11"/>
                          <a:gd name="T12" fmla="*/ 29 w 34"/>
                          <a:gd name="T13" fmla="*/ 11 h 11"/>
                          <a:gd name="T14" fmla="*/ 29 w 34"/>
                          <a:gd name="T15" fmla="*/ 11 h 11"/>
                          <a:gd name="T16" fmla="*/ 17 w 34"/>
                          <a:gd name="T17" fmla="*/ 11 h 11"/>
                          <a:gd name="T18" fmla="*/ 5 w 34"/>
                          <a:gd name="T19" fmla="*/ 11 h 11"/>
                          <a:gd name="T20" fmla="*/ 11 w 34"/>
                          <a:gd name="T21" fmla="*/ 11 h 11"/>
                          <a:gd name="T22" fmla="*/ 5 w 34"/>
                          <a:gd name="T23" fmla="*/ 6 h 11"/>
                          <a:gd name="T24" fmla="*/ 0 w 34"/>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11"/>
                          <a:gd name="T41" fmla="*/ 34 w 34"/>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11">
                            <a:moveTo>
                              <a:pt x="0" y="0"/>
                            </a:moveTo>
                            <a:lnTo>
                              <a:pt x="17" y="0"/>
                            </a:lnTo>
                            <a:lnTo>
                              <a:pt x="23" y="0"/>
                            </a:lnTo>
                            <a:lnTo>
                              <a:pt x="29" y="6"/>
                            </a:lnTo>
                            <a:lnTo>
                              <a:pt x="34" y="6"/>
                            </a:lnTo>
                            <a:lnTo>
                              <a:pt x="29" y="6"/>
                            </a:lnTo>
                            <a:lnTo>
                              <a:pt x="29" y="11"/>
                            </a:lnTo>
                            <a:lnTo>
                              <a:pt x="17" y="11"/>
                            </a:lnTo>
                            <a:lnTo>
                              <a:pt x="5" y="11"/>
                            </a:lnTo>
                            <a:lnTo>
                              <a:pt x="11" y="11"/>
                            </a:lnTo>
                            <a:lnTo>
                              <a:pt x="5" y="6"/>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51"/>
                      <p:cNvSpPr>
                        <a:spLocks/>
                      </p:cNvSpPr>
                      <p:nvPr/>
                    </p:nvSpPr>
                    <p:spPr bwMode="auto">
                      <a:xfrm>
                        <a:off x="2983" y="1364"/>
                        <a:ext cx="12" cy="10"/>
                      </a:xfrm>
                      <a:custGeom>
                        <a:avLst/>
                        <a:gdLst>
                          <a:gd name="T0" fmla="*/ 0 w 12"/>
                          <a:gd name="T1" fmla="*/ 0 h 10"/>
                          <a:gd name="T2" fmla="*/ 12 w 12"/>
                          <a:gd name="T3" fmla="*/ 0 h 10"/>
                          <a:gd name="T4" fmla="*/ 12 w 12"/>
                          <a:gd name="T5" fmla="*/ 10 h 10"/>
                          <a:gd name="T6" fmla="*/ 0 w 12"/>
                          <a:gd name="T7" fmla="*/ 0 h 10"/>
                          <a:gd name="T8" fmla="*/ 0 60000 65536"/>
                          <a:gd name="T9" fmla="*/ 0 60000 65536"/>
                          <a:gd name="T10" fmla="*/ 0 60000 65536"/>
                          <a:gd name="T11" fmla="*/ 0 60000 65536"/>
                          <a:gd name="T12" fmla="*/ 0 w 12"/>
                          <a:gd name="T13" fmla="*/ 0 h 10"/>
                          <a:gd name="T14" fmla="*/ 12 w 12"/>
                          <a:gd name="T15" fmla="*/ 10 h 10"/>
                        </a:gdLst>
                        <a:ahLst/>
                        <a:cxnLst>
                          <a:cxn ang="T8">
                            <a:pos x="T0" y="T1"/>
                          </a:cxn>
                          <a:cxn ang="T9">
                            <a:pos x="T2" y="T3"/>
                          </a:cxn>
                          <a:cxn ang="T10">
                            <a:pos x="T4" y="T5"/>
                          </a:cxn>
                          <a:cxn ang="T11">
                            <a:pos x="T6" y="T7"/>
                          </a:cxn>
                        </a:cxnLst>
                        <a:rect l="T12" t="T13" r="T14" b="T15"/>
                        <a:pathLst>
                          <a:path w="12" h="10">
                            <a:moveTo>
                              <a:pt x="0" y="0"/>
                            </a:moveTo>
                            <a:lnTo>
                              <a:pt x="12" y="0"/>
                            </a:lnTo>
                            <a:lnTo>
                              <a:pt x="12" y="10"/>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52"/>
                      <p:cNvSpPr>
                        <a:spLocks/>
                      </p:cNvSpPr>
                      <p:nvPr/>
                    </p:nvSpPr>
                    <p:spPr bwMode="auto">
                      <a:xfrm>
                        <a:off x="2914" y="1364"/>
                        <a:ext cx="52" cy="37"/>
                      </a:xfrm>
                      <a:custGeom>
                        <a:avLst/>
                        <a:gdLst>
                          <a:gd name="T0" fmla="*/ 0 w 52"/>
                          <a:gd name="T1" fmla="*/ 5 h 37"/>
                          <a:gd name="T2" fmla="*/ 5 w 52"/>
                          <a:gd name="T3" fmla="*/ 5 h 37"/>
                          <a:gd name="T4" fmla="*/ 23 w 52"/>
                          <a:gd name="T5" fmla="*/ 27 h 37"/>
                          <a:gd name="T6" fmla="*/ 52 w 52"/>
                          <a:gd name="T7" fmla="*/ 37 h 37"/>
                          <a:gd name="T8" fmla="*/ 17 w 52"/>
                          <a:gd name="T9" fmla="*/ 32 h 37"/>
                          <a:gd name="T10" fmla="*/ 5 w 52"/>
                          <a:gd name="T11" fmla="*/ 21 h 37"/>
                          <a:gd name="T12" fmla="*/ 0 w 52"/>
                          <a:gd name="T13" fmla="*/ 21 h 37"/>
                          <a:gd name="T14" fmla="*/ 0 w 52"/>
                          <a:gd name="T15" fmla="*/ 0 h 37"/>
                          <a:gd name="T16" fmla="*/ 0 w 52"/>
                          <a:gd name="T17" fmla="*/ 5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37"/>
                          <a:gd name="T29" fmla="*/ 52 w 52"/>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37">
                            <a:moveTo>
                              <a:pt x="0" y="5"/>
                            </a:moveTo>
                            <a:lnTo>
                              <a:pt x="5" y="5"/>
                            </a:lnTo>
                            <a:lnTo>
                              <a:pt x="23" y="27"/>
                            </a:lnTo>
                            <a:lnTo>
                              <a:pt x="52" y="37"/>
                            </a:lnTo>
                            <a:lnTo>
                              <a:pt x="17" y="32"/>
                            </a:lnTo>
                            <a:lnTo>
                              <a:pt x="5" y="21"/>
                            </a:lnTo>
                            <a:lnTo>
                              <a:pt x="0" y="21"/>
                            </a:lnTo>
                            <a:lnTo>
                              <a:pt x="0" y="0"/>
                            </a:lnTo>
                            <a:lnTo>
                              <a:pt x="0" y="5"/>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3" name="Freeform 53"/>
                  <p:cNvSpPr>
                    <a:spLocks/>
                  </p:cNvSpPr>
                  <p:nvPr/>
                </p:nvSpPr>
                <p:spPr bwMode="auto">
                  <a:xfrm>
                    <a:off x="2896" y="1278"/>
                    <a:ext cx="110" cy="96"/>
                  </a:xfrm>
                  <a:custGeom>
                    <a:avLst/>
                    <a:gdLst>
                      <a:gd name="T0" fmla="*/ 18 w 110"/>
                      <a:gd name="T1" fmla="*/ 96 h 96"/>
                      <a:gd name="T2" fmla="*/ 12 w 110"/>
                      <a:gd name="T3" fmla="*/ 86 h 96"/>
                      <a:gd name="T4" fmla="*/ 6 w 110"/>
                      <a:gd name="T5" fmla="*/ 70 h 96"/>
                      <a:gd name="T6" fmla="*/ 0 w 110"/>
                      <a:gd name="T7" fmla="*/ 53 h 96"/>
                      <a:gd name="T8" fmla="*/ 0 w 110"/>
                      <a:gd name="T9" fmla="*/ 32 h 96"/>
                      <a:gd name="T10" fmla="*/ 6 w 110"/>
                      <a:gd name="T11" fmla="*/ 16 h 96"/>
                      <a:gd name="T12" fmla="*/ 18 w 110"/>
                      <a:gd name="T13" fmla="*/ 10 h 96"/>
                      <a:gd name="T14" fmla="*/ 29 w 110"/>
                      <a:gd name="T15" fmla="*/ 5 h 96"/>
                      <a:gd name="T16" fmla="*/ 52 w 110"/>
                      <a:gd name="T17" fmla="*/ 0 h 96"/>
                      <a:gd name="T18" fmla="*/ 76 w 110"/>
                      <a:gd name="T19" fmla="*/ 5 h 96"/>
                      <a:gd name="T20" fmla="*/ 93 w 110"/>
                      <a:gd name="T21" fmla="*/ 10 h 96"/>
                      <a:gd name="T22" fmla="*/ 105 w 110"/>
                      <a:gd name="T23" fmla="*/ 10 h 96"/>
                      <a:gd name="T24" fmla="*/ 110 w 110"/>
                      <a:gd name="T25" fmla="*/ 10 h 96"/>
                      <a:gd name="T26" fmla="*/ 105 w 110"/>
                      <a:gd name="T27" fmla="*/ 16 h 96"/>
                      <a:gd name="T28" fmla="*/ 99 w 110"/>
                      <a:gd name="T29" fmla="*/ 27 h 96"/>
                      <a:gd name="T30" fmla="*/ 99 w 110"/>
                      <a:gd name="T31" fmla="*/ 32 h 96"/>
                      <a:gd name="T32" fmla="*/ 93 w 110"/>
                      <a:gd name="T33" fmla="*/ 27 h 96"/>
                      <a:gd name="T34" fmla="*/ 76 w 110"/>
                      <a:gd name="T35" fmla="*/ 21 h 96"/>
                      <a:gd name="T36" fmla="*/ 64 w 110"/>
                      <a:gd name="T37" fmla="*/ 21 h 96"/>
                      <a:gd name="T38" fmla="*/ 52 w 110"/>
                      <a:gd name="T39" fmla="*/ 21 h 96"/>
                      <a:gd name="T40" fmla="*/ 41 w 110"/>
                      <a:gd name="T41" fmla="*/ 21 h 96"/>
                      <a:gd name="T42" fmla="*/ 47 w 110"/>
                      <a:gd name="T43" fmla="*/ 27 h 96"/>
                      <a:gd name="T44" fmla="*/ 47 w 110"/>
                      <a:gd name="T45" fmla="*/ 32 h 96"/>
                      <a:gd name="T46" fmla="*/ 41 w 110"/>
                      <a:gd name="T47" fmla="*/ 37 h 96"/>
                      <a:gd name="T48" fmla="*/ 35 w 110"/>
                      <a:gd name="T49" fmla="*/ 48 h 96"/>
                      <a:gd name="T50" fmla="*/ 29 w 110"/>
                      <a:gd name="T51" fmla="*/ 59 h 96"/>
                      <a:gd name="T52" fmla="*/ 29 w 110"/>
                      <a:gd name="T53" fmla="*/ 70 h 96"/>
                      <a:gd name="T54" fmla="*/ 23 w 110"/>
                      <a:gd name="T55" fmla="*/ 64 h 96"/>
                      <a:gd name="T56" fmla="*/ 23 w 110"/>
                      <a:gd name="T57" fmla="*/ 59 h 96"/>
                      <a:gd name="T58" fmla="*/ 18 w 110"/>
                      <a:gd name="T59" fmla="*/ 53 h 96"/>
                      <a:gd name="T60" fmla="*/ 6 w 110"/>
                      <a:gd name="T61" fmla="*/ 59 h 96"/>
                      <a:gd name="T62" fmla="*/ 6 w 110"/>
                      <a:gd name="T63" fmla="*/ 59 h 96"/>
                      <a:gd name="T64" fmla="*/ 12 w 110"/>
                      <a:gd name="T65" fmla="*/ 80 h 96"/>
                      <a:gd name="T66" fmla="*/ 12 w 110"/>
                      <a:gd name="T67" fmla="*/ 86 h 96"/>
                      <a:gd name="T68" fmla="*/ 18 w 110"/>
                      <a:gd name="T69" fmla="*/ 96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0"/>
                      <a:gd name="T106" fmla="*/ 0 h 96"/>
                      <a:gd name="T107" fmla="*/ 110 w 110"/>
                      <a:gd name="T108" fmla="*/ 96 h 9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0" h="96">
                        <a:moveTo>
                          <a:pt x="18" y="96"/>
                        </a:moveTo>
                        <a:lnTo>
                          <a:pt x="12" y="86"/>
                        </a:lnTo>
                        <a:lnTo>
                          <a:pt x="6" y="70"/>
                        </a:lnTo>
                        <a:lnTo>
                          <a:pt x="0" y="53"/>
                        </a:lnTo>
                        <a:lnTo>
                          <a:pt x="0" y="32"/>
                        </a:lnTo>
                        <a:lnTo>
                          <a:pt x="6" y="16"/>
                        </a:lnTo>
                        <a:lnTo>
                          <a:pt x="18" y="10"/>
                        </a:lnTo>
                        <a:lnTo>
                          <a:pt x="29" y="5"/>
                        </a:lnTo>
                        <a:lnTo>
                          <a:pt x="52" y="0"/>
                        </a:lnTo>
                        <a:lnTo>
                          <a:pt x="76" y="5"/>
                        </a:lnTo>
                        <a:lnTo>
                          <a:pt x="93" y="10"/>
                        </a:lnTo>
                        <a:lnTo>
                          <a:pt x="105" y="10"/>
                        </a:lnTo>
                        <a:lnTo>
                          <a:pt x="110" y="10"/>
                        </a:lnTo>
                        <a:lnTo>
                          <a:pt x="105" y="16"/>
                        </a:lnTo>
                        <a:lnTo>
                          <a:pt x="99" y="27"/>
                        </a:lnTo>
                        <a:lnTo>
                          <a:pt x="99" y="32"/>
                        </a:lnTo>
                        <a:lnTo>
                          <a:pt x="93" y="27"/>
                        </a:lnTo>
                        <a:lnTo>
                          <a:pt x="76" y="21"/>
                        </a:lnTo>
                        <a:lnTo>
                          <a:pt x="64" y="21"/>
                        </a:lnTo>
                        <a:lnTo>
                          <a:pt x="52" y="21"/>
                        </a:lnTo>
                        <a:lnTo>
                          <a:pt x="41" y="21"/>
                        </a:lnTo>
                        <a:lnTo>
                          <a:pt x="47" y="27"/>
                        </a:lnTo>
                        <a:lnTo>
                          <a:pt x="47" y="32"/>
                        </a:lnTo>
                        <a:lnTo>
                          <a:pt x="41" y="37"/>
                        </a:lnTo>
                        <a:lnTo>
                          <a:pt x="35" y="48"/>
                        </a:lnTo>
                        <a:lnTo>
                          <a:pt x="29" y="59"/>
                        </a:lnTo>
                        <a:lnTo>
                          <a:pt x="29" y="70"/>
                        </a:lnTo>
                        <a:lnTo>
                          <a:pt x="23" y="64"/>
                        </a:lnTo>
                        <a:lnTo>
                          <a:pt x="23" y="59"/>
                        </a:lnTo>
                        <a:lnTo>
                          <a:pt x="18" y="53"/>
                        </a:lnTo>
                        <a:lnTo>
                          <a:pt x="6" y="59"/>
                        </a:lnTo>
                        <a:lnTo>
                          <a:pt x="12" y="80"/>
                        </a:lnTo>
                        <a:lnTo>
                          <a:pt x="12" y="86"/>
                        </a:lnTo>
                        <a:lnTo>
                          <a:pt x="18" y="9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1" name="Freeform 54"/>
                <p:cNvSpPr>
                  <a:spLocks/>
                </p:cNvSpPr>
                <p:nvPr/>
              </p:nvSpPr>
              <p:spPr bwMode="auto">
                <a:xfrm>
                  <a:off x="2989" y="1622"/>
                  <a:ext cx="93" cy="42"/>
                </a:xfrm>
                <a:custGeom>
                  <a:avLst/>
                  <a:gdLst>
                    <a:gd name="T0" fmla="*/ 93 w 93"/>
                    <a:gd name="T1" fmla="*/ 37 h 42"/>
                    <a:gd name="T2" fmla="*/ 69 w 93"/>
                    <a:gd name="T3" fmla="*/ 42 h 42"/>
                    <a:gd name="T4" fmla="*/ 40 w 93"/>
                    <a:gd name="T5" fmla="*/ 42 h 42"/>
                    <a:gd name="T6" fmla="*/ 17 w 93"/>
                    <a:gd name="T7" fmla="*/ 32 h 42"/>
                    <a:gd name="T8" fmla="*/ 0 w 93"/>
                    <a:gd name="T9" fmla="*/ 5 h 42"/>
                    <a:gd name="T10" fmla="*/ 40 w 93"/>
                    <a:gd name="T11" fmla="*/ 10 h 42"/>
                    <a:gd name="T12" fmla="*/ 40 w 93"/>
                    <a:gd name="T13" fmla="*/ 0 h 42"/>
                    <a:gd name="T14" fmla="*/ 58 w 93"/>
                    <a:gd name="T15" fmla="*/ 0 h 42"/>
                    <a:gd name="T16" fmla="*/ 81 w 93"/>
                    <a:gd name="T17" fmla="*/ 10 h 42"/>
                    <a:gd name="T18" fmla="*/ 87 w 93"/>
                    <a:gd name="T19" fmla="*/ 10 h 42"/>
                    <a:gd name="T20" fmla="*/ 93 w 93"/>
                    <a:gd name="T21" fmla="*/ 37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42"/>
                    <a:gd name="T35" fmla="*/ 93 w 93"/>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42">
                      <a:moveTo>
                        <a:pt x="93" y="37"/>
                      </a:moveTo>
                      <a:lnTo>
                        <a:pt x="69" y="42"/>
                      </a:lnTo>
                      <a:lnTo>
                        <a:pt x="40" y="42"/>
                      </a:lnTo>
                      <a:lnTo>
                        <a:pt x="17" y="32"/>
                      </a:lnTo>
                      <a:lnTo>
                        <a:pt x="0" y="5"/>
                      </a:lnTo>
                      <a:lnTo>
                        <a:pt x="40" y="10"/>
                      </a:lnTo>
                      <a:lnTo>
                        <a:pt x="40" y="0"/>
                      </a:lnTo>
                      <a:lnTo>
                        <a:pt x="58" y="0"/>
                      </a:lnTo>
                      <a:lnTo>
                        <a:pt x="81" y="10"/>
                      </a:lnTo>
                      <a:lnTo>
                        <a:pt x="87" y="10"/>
                      </a:lnTo>
                      <a:lnTo>
                        <a:pt x="93" y="3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pic>
          <p:nvPicPr>
            <p:cNvPr id="15" name="Picture 55"/>
            <p:cNvPicPr>
              <a:picLocks noChangeAspect="1" noChangeArrowheads="1"/>
            </p:cNvPicPr>
            <p:nvPr/>
          </p:nvPicPr>
          <p:blipFill>
            <a:blip r:embed="rId8">
              <a:extLst>
                <a:ext uri="{28A0092B-C50C-407E-A947-70E740481C1C}">
                  <a14:useLocalDpi xmlns:a14="http://schemas.microsoft.com/office/drawing/2010/main" val="0"/>
                </a:ext>
              </a:extLst>
            </a:blip>
            <a:srcRect l="3053" t="11359" r="2036" b="5432"/>
            <a:stretch>
              <a:fillRect/>
            </a:stretch>
          </p:blipFill>
          <p:spPr bwMode="auto">
            <a:xfrm>
              <a:off x="477838" y="3349625"/>
              <a:ext cx="12541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pic>
          <p:nvPicPr>
            <p:cNvPr id="16" name="Picture 56" descr="bnsf locomotive"/>
            <p:cNvPicPr>
              <a:picLocks noChangeAspect="1" noChangeArrowheads="1"/>
            </p:cNvPicPr>
            <p:nvPr/>
          </p:nvPicPr>
          <p:blipFill>
            <a:blip r:embed="rId9">
              <a:lum bright="22000" contrast="20000"/>
              <a:extLst>
                <a:ext uri="{28A0092B-C50C-407E-A947-70E740481C1C}">
                  <a14:useLocalDpi xmlns:a14="http://schemas.microsoft.com/office/drawing/2010/main" val="0"/>
                </a:ext>
              </a:extLst>
            </a:blip>
            <a:srcRect/>
            <a:stretch>
              <a:fillRect/>
            </a:stretch>
          </p:blipFill>
          <p:spPr bwMode="auto">
            <a:xfrm>
              <a:off x="609601" y="4181475"/>
              <a:ext cx="10287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7" descr="windmills"/>
            <p:cNvPicPr>
              <a:picLocks noChangeAspect="1" noChangeArrowheads="1"/>
            </p:cNvPicPr>
            <p:nvPr/>
          </p:nvPicPr>
          <p:blipFill>
            <a:blip r:embed="rId10">
              <a:extLst>
                <a:ext uri="{28A0092B-C50C-407E-A947-70E740481C1C}">
                  <a14:useLocalDpi xmlns:a14="http://schemas.microsoft.com/office/drawing/2010/main" val="0"/>
                </a:ext>
              </a:extLst>
            </a:blip>
            <a:srcRect l="27907" b="28030"/>
            <a:stretch>
              <a:fillRect/>
            </a:stretch>
          </p:blipFill>
          <p:spPr bwMode="auto">
            <a:xfrm>
              <a:off x="479426" y="5167313"/>
              <a:ext cx="13382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Text Box 13"/>
          <p:cNvSpPr txBox="1">
            <a:spLocks noChangeArrowheads="1"/>
          </p:cNvSpPr>
          <p:nvPr/>
        </p:nvSpPr>
        <p:spPr bwMode="auto">
          <a:xfrm>
            <a:off x="5504037" y="4966109"/>
            <a:ext cx="3373616" cy="19389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7200">
              <a:defRPr i="1">
                <a:solidFill>
                  <a:schemeClr val="tx1"/>
                </a:solidFill>
                <a:latin typeface="Times New Roman" pitchFamily="18" charset="0"/>
              </a:defRPr>
            </a:lvl1pPr>
            <a:lvl2pPr defTabSz="457200">
              <a:defRPr i="1">
                <a:solidFill>
                  <a:schemeClr val="tx1"/>
                </a:solidFill>
                <a:latin typeface="Times New Roman" pitchFamily="18" charset="0"/>
              </a:defRPr>
            </a:lvl2pPr>
            <a:lvl3pPr defTabSz="457200">
              <a:defRPr i="1">
                <a:solidFill>
                  <a:schemeClr val="tx1"/>
                </a:solidFill>
                <a:latin typeface="Times New Roman" pitchFamily="18" charset="0"/>
              </a:defRPr>
            </a:lvl3pPr>
            <a:lvl4pPr defTabSz="457200">
              <a:defRPr i="1">
                <a:solidFill>
                  <a:schemeClr val="tx1"/>
                </a:solidFill>
                <a:latin typeface="Times New Roman" pitchFamily="18" charset="0"/>
              </a:defRPr>
            </a:lvl4pPr>
            <a:lvl5pPr defTabSz="457200">
              <a:defRPr i="1">
                <a:solidFill>
                  <a:schemeClr val="tx1"/>
                </a:solidFill>
                <a:latin typeface="Times New Roman" pitchFamily="18" charset="0"/>
              </a:defRPr>
            </a:lvl5pPr>
            <a:lvl6pPr algn="ctr" defTabSz="457200" eaLnBrk="0" fontAlgn="base" hangingPunct="0">
              <a:spcBef>
                <a:spcPct val="0"/>
              </a:spcBef>
              <a:spcAft>
                <a:spcPct val="0"/>
              </a:spcAft>
              <a:defRPr i="1">
                <a:solidFill>
                  <a:schemeClr val="tx1"/>
                </a:solidFill>
                <a:latin typeface="Times New Roman" pitchFamily="18" charset="0"/>
              </a:defRPr>
            </a:lvl6pPr>
            <a:lvl7pPr algn="ctr" defTabSz="457200" eaLnBrk="0" fontAlgn="base" hangingPunct="0">
              <a:spcBef>
                <a:spcPct val="0"/>
              </a:spcBef>
              <a:spcAft>
                <a:spcPct val="0"/>
              </a:spcAft>
              <a:defRPr i="1">
                <a:solidFill>
                  <a:schemeClr val="tx1"/>
                </a:solidFill>
                <a:latin typeface="Times New Roman" pitchFamily="18" charset="0"/>
              </a:defRPr>
            </a:lvl7pPr>
            <a:lvl8pPr algn="ctr" defTabSz="457200" eaLnBrk="0" fontAlgn="base" hangingPunct="0">
              <a:spcBef>
                <a:spcPct val="0"/>
              </a:spcBef>
              <a:spcAft>
                <a:spcPct val="0"/>
              </a:spcAft>
              <a:defRPr i="1">
                <a:solidFill>
                  <a:schemeClr val="tx1"/>
                </a:solidFill>
                <a:latin typeface="Times New Roman" pitchFamily="18" charset="0"/>
              </a:defRPr>
            </a:lvl8pPr>
            <a:lvl9pPr algn="ctr" defTabSz="457200" eaLnBrk="0" fontAlgn="base" hangingPunct="0">
              <a:spcBef>
                <a:spcPct val="0"/>
              </a:spcBef>
              <a:spcAft>
                <a:spcPct val="0"/>
              </a:spcAft>
              <a:defRPr i="1">
                <a:solidFill>
                  <a:schemeClr val="tx1"/>
                </a:solidFill>
                <a:latin typeface="Times New Roman" pitchFamily="18" charset="0"/>
              </a:defRPr>
            </a:lvl9pPr>
          </a:lstStyle>
          <a:p>
            <a:pPr algn="l"/>
            <a:endParaRPr lang="en-US" sz="2000" i="0" dirty="0"/>
          </a:p>
          <a:p>
            <a:pPr algn="l"/>
            <a:r>
              <a:rPr lang="en-US" sz="2000" i="0" dirty="0"/>
              <a:t>	“Transfer function”</a:t>
            </a:r>
          </a:p>
          <a:p>
            <a:pPr algn="l"/>
            <a:r>
              <a:rPr lang="en-US" sz="2000" i="0" dirty="0"/>
              <a:t>	“Transformation function”</a:t>
            </a:r>
          </a:p>
          <a:p>
            <a:pPr algn="l"/>
            <a:r>
              <a:rPr lang="en-US" sz="2000" i="0" dirty="0"/>
              <a:t>	“Law of motion”</a:t>
            </a:r>
          </a:p>
          <a:p>
            <a:pPr algn="l"/>
            <a:r>
              <a:rPr lang="en-US" sz="2000" i="0" dirty="0"/>
              <a:t>	“Model”</a:t>
            </a:r>
          </a:p>
          <a:p>
            <a:pPr algn="l"/>
            <a:r>
              <a:rPr lang="en-US" sz="2000" i="0" dirty="0"/>
              <a:t>	</a:t>
            </a:r>
          </a:p>
        </p:txBody>
      </p:sp>
    </p:spTree>
    <p:extLst>
      <p:ext uri="{BB962C8B-B14F-4D97-AF65-F5344CB8AC3E}">
        <p14:creationId xmlns:p14="http://schemas.microsoft.com/office/powerpoint/2010/main" val="3033660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Energy storage example</a:t>
            </a:r>
          </a:p>
        </p:txBody>
      </p:sp>
      <mc:AlternateContent xmlns:mc="http://schemas.openxmlformats.org/markup-compatibility/2006" xmlns:a14="http://schemas.microsoft.com/office/drawing/2010/main">
        <mc:Choice Requires="a14">
          <p:sp>
            <p:nvSpPr>
              <p:cNvPr id="43011" name="Rectangle 3"/>
              <p:cNvSpPr>
                <a:spLocks noGrp="1" noChangeArrowheads="1"/>
              </p:cNvSpPr>
              <p:nvPr>
                <p:ph type="body" idx="1"/>
              </p:nvPr>
            </p:nvSpPr>
            <p:spPr/>
            <p:txBody>
              <a:bodyPr/>
              <a:lstStyle/>
              <a:p>
                <a:r>
                  <a:rPr lang="en-US" dirty="0"/>
                  <a:t>Transition function</a:t>
                </a:r>
              </a:p>
              <a:p>
                <a:endParaRPr lang="en-US" dirty="0"/>
              </a:p>
              <a:p>
                <a:endParaRPr lang="en-US" dirty="0"/>
              </a:p>
              <a:p>
                <a:endParaRPr lang="en-US" dirty="0"/>
              </a:p>
              <a:p>
                <a:endParaRPr lang="en-US" dirty="0"/>
              </a:p>
              <a:p>
                <a:endParaRPr lang="en-US" dirty="0"/>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𝑡</m:t>
                        </m:r>
                      </m:sub>
                    </m:sSub>
                    <m:r>
                      <a:rPr lang="en-US" i="1">
                        <a:latin typeface="Cambria Math" panose="02040503050406030204" pitchFamily="18" charset="0"/>
                      </a:rPr>
                      <m:t>+</m:t>
                    </m:r>
                    <m:r>
                      <a:rPr lang="en-US" i="1">
                        <a:latin typeface="Cambria Math" panose="02040503050406030204" pitchFamily="18" charset="0"/>
                      </a:rPr>
                      <m:t>𝜂</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oMath>
                </a14:m>
                <a:endParaRPr lang="en-US" b="0" i="1" dirty="0">
                  <a:latin typeface="Cambria Math" panose="02040503050406030204" pitchFamily="18" charset="0"/>
                </a:endParaRPr>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𝑝</m:t>
                            </m:r>
                          </m:e>
                        </m:acc>
                      </m:e>
                      <m:sub>
                        <m:r>
                          <a:rPr lang="en-US" b="0" i="1" smtClean="0">
                            <a:latin typeface="Cambria Math" panose="02040503050406030204" pitchFamily="18" charset="0"/>
                          </a:rPr>
                          <m:t>𝑡</m:t>
                        </m:r>
                        <m:r>
                          <a:rPr lang="en-US" b="0" i="1" smtClean="0">
                            <a:latin typeface="Cambria Math" panose="02040503050406030204" pitchFamily="18" charset="0"/>
                          </a:rPr>
                          <m:t>+1</m:t>
                        </m:r>
                      </m:sub>
                    </m:sSub>
                  </m:oMath>
                </a14:m>
                <a:endParaRPr lang="en-US"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𝐷</m:t>
                            </m:r>
                          </m:e>
                        </m:acc>
                      </m:e>
                      <m:sub>
                        <m:r>
                          <a:rPr lang="en-US" b="0" i="1" smtClean="0">
                            <a:latin typeface="Cambria Math" panose="02040503050406030204" pitchFamily="18" charset="0"/>
                          </a:rPr>
                          <m:t>𝑡</m:t>
                        </m:r>
                        <m:r>
                          <a:rPr lang="en-US" b="0" i="1" smtClean="0">
                            <a:latin typeface="Cambria Math" panose="02040503050406030204" pitchFamily="18" charset="0"/>
                          </a:rPr>
                          <m:t>+1</m:t>
                        </m:r>
                      </m:sub>
                    </m:sSub>
                  </m:oMath>
                </a14:m>
                <a:endParaRPr lang="en-US" dirty="0"/>
              </a:p>
            </p:txBody>
          </p:sp>
        </mc:Choice>
        <mc:Fallback xmlns="">
          <p:sp>
            <p:nvSpPr>
              <p:cNvPr id="43011" name="Rectangle 3"/>
              <p:cNvSpPr>
                <a:spLocks noGrp="1" noRot="1" noChangeAspect="1" noMove="1" noResize="1" noEditPoints="1" noAdjustHandles="1" noChangeArrowheads="1" noChangeShapeType="1" noTextEdit="1"/>
              </p:cNvSpPr>
              <p:nvPr>
                <p:ph type="body" idx="1"/>
              </p:nvPr>
            </p:nvSpPr>
            <p:spPr>
              <a:blipFill>
                <a:blip r:embed="rId3"/>
                <a:stretch>
                  <a:fillRect t="-1355"/>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1276910" y="1729814"/>
            <a:ext cx="6172735" cy="2126164"/>
          </a:xfrm>
          <a:prstGeom prst="rect">
            <a:avLst/>
          </a:prstGeom>
        </p:spPr>
      </p:pic>
      <p:sp>
        <p:nvSpPr>
          <p:cNvPr id="4" name="TextBox 3">
            <a:extLst>
              <a:ext uri="{FF2B5EF4-FFF2-40B4-BE49-F238E27FC236}">
                <a16:creationId xmlns:a16="http://schemas.microsoft.com/office/drawing/2014/main" id="{7C938B83-C1F8-4067-828F-136C520A9110}"/>
              </a:ext>
            </a:extLst>
          </p:cNvPr>
          <p:cNvSpPr txBox="1"/>
          <p:nvPr/>
        </p:nvSpPr>
        <p:spPr>
          <a:xfrm>
            <a:off x="959005" y="5814905"/>
            <a:ext cx="6924908" cy="1015663"/>
          </a:xfrm>
          <a:prstGeom prst="rect">
            <a:avLst/>
          </a:prstGeom>
          <a:noFill/>
        </p:spPr>
        <p:txBody>
          <a:bodyPr wrap="square" rtlCol="0">
            <a:spAutoFit/>
          </a:bodyPr>
          <a:lstStyle/>
          <a:p>
            <a:pPr algn="l"/>
            <a:r>
              <a:rPr lang="en-US" sz="2000" dirty="0"/>
              <a:t>For many problems, the transition function can be very complex (“500 lines of </a:t>
            </a:r>
            <a:r>
              <a:rPr lang="en-US" sz="2000" dirty="0" err="1"/>
              <a:t>Matlab</a:t>
            </a:r>
            <a:r>
              <a:rPr lang="en-US" sz="2000" dirty="0"/>
              <a:t> code”). </a:t>
            </a:r>
          </a:p>
          <a:p>
            <a:pPr algn="l"/>
            <a:endParaRPr lang="en-US" sz="2000" i="0" dirty="0"/>
          </a:p>
        </p:txBody>
      </p:sp>
    </p:spTree>
    <p:extLst>
      <p:ext uri="{BB962C8B-B14F-4D97-AF65-F5344CB8AC3E}">
        <p14:creationId xmlns:p14="http://schemas.microsoft.com/office/powerpoint/2010/main" val="18087612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88803" name="Rectangle 3"/>
              <p:cNvSpPr>
                <a:spLocks noGrp="1" noChangeArrowheads="1"/>
              </p:cNvSpPr>
              <p:nvPr>
                <p:ph type="body" idx="1"/>
              </p:nvPr>
            </p:nvSpPr>
            <p:spPr/>
            <p:txBody>
              <a:bodyPr/>
              <a:lstStyle/>
              <a:p>
                <a:pPr>
                  <a:lnSpc>
                    <a:spcPct val="90000"/>
                  </a:lnSpc>
                </a:pPr>
                <a:r>
                  <a:rPr lang="en-US" dirty="0"/>
                  <a:t>Objective functions</a:t>
                </a:r>
              </a:p>
              <a:p>
                <a:pPr lvl="1">
                  <a:lnSpc>
                    <a:spcPct val="90000"/>
                  </a:lnSpc>
                </a:pPr>
                <a:r>
                  <a:rPr lang="en-US" dirty="0"/>
                  <a:t>Cumulative reward (“online learning”)</a:t>
                </a:r>
              </a:p>
              <a:p>
                <a:pPr lvl="2">
                  <a:lnSpc>
                    <a:spcPct val="90000"/>
                  </a:lnSpc>
                </a:pPr>
                <a:endParaRPr lang="en-US" dirty="0"/>
              </a:p>
              <a:p>
                <a:pPr lvl="2">
                  <a:lnSpc>
                    <a:spcPct val="90000"/>
                  </a:lnSpc>
                </a:pPr>
                <a:endParaRPr lang="en-US" sz="1600" dirty="0"/>
              </a:p>
              <a:p>
                <a:pPr lvl="2">
                  <a:lnSpc>
                    <a:spcPct val="90000"/>
                  </a:lnSpc>
                </a:pPr>
                <a:endParaRPr lang="en-US" sz="1600" dirty="0"/>
              </a:p>
              <a:p>
                <a:pPr lvl="2">
                  <a:lnSpc>
                    <a:spcPct val="90000"/>
                  </a:lnSpc>
                </a:pPr>
                <a:endParaRPr lang="en-US" sz="1600" dirty="0"/>
              </a:p>
              <a:p>
                <a:pPr lvl="2">
                  <a:lnSpc>
                    <a:spcPct val="90000"/>
                  </a:lnSpc>
                </a:pPr>
                <a:r>
                  <a:rPr lang="en-US" dirty="0"/>
                  <a:t>Policies have to work well </a:t>
                </a:r>
                <a:r>
                  <a:rPr lang="en-US" i="1" dirty="0"/>
                  <a:t>over time.</a:t>
                </a:r>
                <a:endParaRPr lang="en-US" dirty="0"/>
              </a:p>
              <a:p>
                <a:pPr lvl="1">
                  <a:lnSpc>
                    <a:spcPct val="90000"/>
                  </a:lnSpc>
                </a:pPr>
                <a:r>
                  <a:rPr lang="en-US" dirty="0"/>
                  <a:t>Final reward (“offline learning”)</a:t>
                </a:r>
              </a:p>
              <a:p>
                <a:pPr lvl="2">
                  <a:lnSpc>
                    <a:spcPct val="90000"/>
                  </a:lnSpc>
                </a:pPr>
                <a:endParaRPr lang="en-US" dirty="0"/>
              </a:p>
              <a:p>
                <a:pPr lvl="2">
                  <a:lnSpc>
                    <a:spcPct val="90000"/>
                  </a:lnSpc>
                </a:pPr>
                <a:endParaRPr lang="en-US" sz="1400" dirty="0"/>
              </a:p>
              <a:p>
                <a:pPr lvl="2">
                  <a:lnSpc>
                    <a:spcPct val="90000"/>
                  </a:lnSpc>
                </a:pPr>
                <a:endParaRPr lang="en-US" sz="1400" dirty="0"/>
              </a:p>
              <a:p>
                <a:pPr lvl="2">
                  <a:lnSpc>
                    <a:spcPct val="90000"/>
                  </a:lnSpc>
                </a:pPr>
                <a:r>
                  <a:rPr lang="en-US" dirty="0"/>
                  <a:t>We only care about how well the final decision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𝜋</m:t>
                        </m:r>
                        <m:r>
                          <a:rPr lang="en-US" b="0" i="1" smtClean="0">
                            <a:latin typeface="Cambria Math" panose="02040503050406030204" pitchFamily="18" charset="0"/>
                          </a:rPr>
                          <m:t>,</m:t>
                        </m:r>
                        <m:r>
                          <a:rPr lang="en-US" b="0" i="1" smtClean="0">
                            <a:latin typeface="Cambria Math" panose="02040503050406030204" pitchFamily="18" charset="0"/>
                          </a:rPr>
                          <m:t>𝑁</m:t>
                        </m:r>
                      </m:sup>
                    </m:sSup>
                  </m:oMath>
                </a14:m>
                <a:r>
                  <a:rPr lang="en-US" dirty="0"/>
                  <a:t> works.</a:t>
                </a:r>
              </a:p>
              <a:p>
                <a:pPr lvl="1">
                  <a:lnSpc>
                    <a:spcPct val="90000"/>
                  </a:lnSpc>
                </a:pPr>
                <a:r>
                  <a:rPr lang="en-US" dirty="0"/>
                  <a:t>Risk</a:t>
                </a:r>
              </a:p>
              <a:p>
                <a:pPr lvl="1">
                  <a:lnSpc>
                    <a:spcPct val="90000"/>
                  </a:lnSpc>
                </a:pPr>
                <a:endParaRPr lang="en-US" dirty="0"/>
              </a:p>
              <a:p>
                <a:pPr lvl="1">
                  <a:lnSpc>
                    <a:spcPct val="90000"/>
                  </a:lnSpc>
                </a:pPr>
                <a:endParaRPr lang="en-US" dirty="0"/>
              </a:p>
              <a:p>
                <a:pPr lvl="1">
                  <a:lnSpc>
                    <a:spcPct val="90000"/>
                  </a:lnSpc>
                </a:pPr>
                <a:r>
                  <a:rPr lang="en-US" dirty="0"/>
                  <a:t>Regret</a:t>
                </a:r>
              </a:p>
              <a:p>
                <a:pPr lvl="2">
                  <a:lnSpc>
                    <a:spcPct val="90000"/>
                  </a:lnSpc>
                </a:pPr>
                <a:endParaRPr lang="en-US" dirty="0"/>
              </a:p>
              <a:p>
                <a:pPr lvl="1">
                  <a:lnSpc>
                    <a:spcPct val="90000"/>
                  </a:lnSpc>
                </a:pPr>
                <a:endParaRPr lang="en-US" dirty="0"/>
              </a:p>
              <a:p>
                <a:pPr marL="457200" lvl="1" indent="0">
                  <a:lnSpc>
                    <a:spcPct val="90000"/>
                  </a:lnSpc>
                  <a:buNone/>
                </a:pPr>
                <a:endParaRPr lang="en-US" sz="1600" dirty="0"/>
              </a:p>
              <a:p>
                <a:pPr marL="457200" lvl="1" indent="0">
                  <a:lnSpc>
                    <a:spcPct val="90000"/>
                  </a:lnSpc>
                  <a:buNone/>
                </a:pPr>
                <a:endParaRPr lang="en-US" sz="1800" dirty="0"/>
              </a:p>
            </p:txBody>
          </p:sp>
        </mc:Choice>
        <mc:Fallback xmlns="">
          <p:sp>
            <p:nvSpPr>
              <p:cNvPr id="588803" name="Rectangle 3"/>
              <p:cNvSpPr>
                <a:spLocks noGrp="1" noRot="1" noChangeAspect="1" noMove="1" noResize="1" noEditPoints="1" noAdjustHandles="1" noChangeArrowheads="1" noChangeShapeType="1" noTextEdit="1"/>
              </p:cNvSpPr>
              <p:nvPr>
                <p:ph type="body" idx="1"/>
              </p:nvPr>
            </p:nvSpPr>
            <p:spPr>
              <a:blipFill>
                <a:blip r:embed="rId4"/>
                <a:stretch>
                  <a:fillRect t="-2217" b="-4310"/>
                </a:stretch>
              </a:blipFill>
            </p:spPr>
            <p:txBody>
              <a:bodyPr/>
              <a:lstStyle/>
              <a:p>
                <a:r>
                  <a:rPr lang="en-US">
                    <a:noFill/>
                  </a:rPr>
                  <a:t> </a:t>
                </a:r>
              </a:p>
            </p:txBody>
          </p:sp>
        </mc:Fallback>
      </mc:AlternateContent>
      <p:graphicFrame>
        <p:nvGraphicFramePr>
          <p:cNvPr id="588804" name="Object 4"/>
          <p:cNvGraphicFramePr>
            <a:graphicFrameLocks noChangeAspect="1"/>
          </p:cNvGraphicFramePr>
          <p:nvPr>
            <p:extLst>
              <p:ext uri="{D42A27DB-BD31-4B8C-83A1-F6EECF244321}">
                <p14:modId xmlns:p14="http://schemas.microsoft.com/office/powerpoint/2010/main" val="1591630791"/>
              </p:ext>
            </p:extLst>
          </p:nvPr>
        </p:nvGraphicFramePr>
        <p:xfrm>
          <a:off x="1795180" y="2001483"/>
          <a:ext cx="4189486" cy="832879"/>
        </p:xfrm>
        <a:graphic>
          <a:graphicData uri="http://schemas.openxmlformats.org/presentationml/2006/ole">
            <mc:AlternateContent xmlns:mc="http://schemas.openxmlformats.org/markup-compatibility/2006">
              <mc:Choice xmlns:v="urn:schemas-microsoft-com:vml" Requires="v">
                <p:oleObj spid="_x0000_s2146983" name="Equation" r:id="rId5" imgW="2298600" imgH="457200" progId="Equation.DSMT4">
                  <p:embed/>
                </p:oleObj>
              </mc:Choice>
              <mc:Fallback>
                <p:oleObj name="Equation" r:id="rId5" imgW="2298600" imgH="457200" progId="Equation.DSMT4">
                  <p:embed/>
                  <p:pic>
                    <p:nvPicPr>
                      <p:cNvPr id="588804" name="Object 4"/>
                      <p:cNvPicPr>
                        <a:picLocks noChangeAspect="1" noChangeArrowheads="1"/>
                      </p:cNvPicPr>
                      <p:nvPr/>
                    </p:nvPicPr>
                    <p:blipFill>
                      <a:blip r:embed="rId6"/>
                      <a:srcRect/>
                      <a:stretch>
                        <a:fillRect/>
                      </a:stretch>
                    </p:blipFill>
                    <p:spPr bwMode="auto">
                      <a:xfrm>
                        <a:off x="1795180" y="2001483"/>
                        <a:ext cx="4189486" cy="832879"/>
                      </a:xfrm>
                      <a:prstGeom prst="rect">
                        <a:avLst/>
                      </a:prstGeom>
                      <a:noFill/>
                      <a:ln>
                        <a:noFill/>
                      </a:ln>
                      <a:effectLst/>
                      <a:extLst/>
                    </p:spPr>
                  </p:pic>
                </p:oleObj>
              </mc:Fallback>
            </mc:AlternateContent>
          </a:graphicData>
        </a:graphic>
      </p:graphicFrame>
      <p:graphicFrame>
        <p:nvGraphicFramePr>
          <p:cNvPr id="7" name="Object 4"/>
          <p:cNvGraphicFramePr>
            <a:graphicFrameLocks noChangeAspect="1"/>
          </p:cNvGraphicFramePr>
          <p:nvPr>
            <p:extLst>
              <p:ext uri="{D42A27DB-BD31-4B8C-83A1-F6EECF244321}">
                <p14:modId xmlns:p14="http://schemas.microsoft.com/office/powerpoint/2010/main" val="2057774021"/>
              </p:ext>
            </p:extLst>
          </p:nvPr>
        </p:nvGraphicFramePr>
        <p:xfrm>
          <a:off x="2056097" y="3633113"/>
          <a:ext cx="2855381" cy="560675"/>
        </p:xfrm>
        <a:graphic>
          <a:graphicData uri="http://schemas.openxmlformats.org/presentationml/2006/ole">
            <mc:AlternateContent xmlns:mc="http://schemas.openxmlformats.org/markup-compatibility/2006">
              <mc:Choice xmlns:v="urn:schemas-microsoft-com:vml" Requires="v">
                <p:oleObj spid="_x0000_s2146984" name="Equation" r:id="rId7" imgW="1549080" imgH="304560" progId="Equation.DSMT4">
                  <p:embed/>
                </p:oleObj>
              </mc:Choice>
              <mc:Fallback>
                <p:oleObj name="Equation" r:id="rId7" imgW="1549080" imgH="304560" progId="Equation.DSMT4">
                  <p:embed/>
                  <p:pic>
                    <p:nvPicPr>
                      <p:cNvPr id="7" name="Object 4"/>
                      <p:cNvPicPr>
                        <a:picLocks noChangeAspect="1" noChangeArrowheads="1"/>
                      </p:cNvPicPr>
                      <p:nvPr/>
                    </p:nvPicPr>
                    <p:blipFill>
                      <a:blip r:embed="rId8"/>
                      <a:srcRect/>
                      <a:stretch>
                        <a:fillRect/>
                      </a:stretch>
                    </p:blipFill>
                    <p:spPr bwMode="auto">
                      <a:xfrm>
                        <a:off x="2056097" y="3633113"/>
                        <a:ext cx="2855381" cy="560675"/>
                      </a:xfrm>
                      <a:prstGeom prst="rect">
                        <a:avLst/>
                      </a:prstGeom>
                      <a:noFill/>
                      <a:ln>
                        <a:noFill/>
                      </a:ln>
                      <a:effectLst/>
                      <a:extLst/>
                    </p:spPr>
                  </p:pic>
                </p:oleObj>
              </mc:Fallback>
            </mc:AlternateContent>
          </a:graphicData>
        </a:graphic>
      </p:graphicFrame>
      <p:graphicFrame>
        <p:nvGraphicFramePr>
          <p:cNvPr id="6" name="Object 4"/>
          <p:cNvGraphicFramePr>
            <a:graphicFrameLocks noChangeAspect="1"/>
          </p:cNvGraphicFramePr>
          <p:nvPr>
            <p:extLst>
              <p:ext uri="{D42A27DB-BD31-4B8C-83A1-F6EECF244321}">
                <p14:modId xmlns:p14="http://schemas.microsoft.com/office/powerpoint/2010/main" val="571085149"/>
              </p:ext>
            </p:extLst>
          </p:nvPr>
        </p:nvGraphicFramePr>
        <p:xfrm>
          <a:off x="1671809" y="5032906"/>
          <a:ext cx="6683726" cy="494611"/>
        </p:xfrm>
        <a:graphic>
          <a:graphicData uri="http://schemas.openxmlformats.org/presentationml/2006/ole">
            <mc:AlternateContent xmlns:mc="http://schemas.openxmlformats.org/markup-compatibility/2006">
              <mc:Choice xmlns:v="urn:schemas-microsoft-com:vml" Requires="v">
                <p:oleObj spid="_x0000_s2146985" name="Equation" r:id="rId9" imgW="3784320" imgH="279360" progId="Equation.DSMT4">
                  <p:embed/>
                </p:oleObj>
              </mc:Choice>
              <mc:Fallback>
                <p:oleObj name="Equation" r:id="rId9" imgW="3784320" imgH="279360" progId="Equation.DSMT4">
                  <p:embed/>
                  <p:pic>
                    <p:nvPicPr>
                      <p:cNvPr id="6" name="Object 4"/>
                      <p:cNvPicPr>
                        <a:picLocks noChangeAspect="1" noChangeArrowheads="1"/>
                      </p:cNvPicPr>
                      <p:nvPr/>
                    </p:nvPicPr>
                    <p:blipFill>
                      <a:blip r:embed="rId10"/>
                      <a:srcRect/>
                      <a:stretch>
                        <a:fillRect/>
                      </a:stretch>
                    </p:blipFill>
                    <p:spPr bwMode="auto">
                      <a:xfrm>
                        <a:off x="1671809" y="5032906"/>
                        <a:ext cx="6683726" cy="494611"/>
                      </a:xfrm>
                      <a:prstGeom prst="rect">
                        <a:avLst/>
                      </a:prstGeom>
                      <a:noFill/>
                      <a:ln>
                        <a:noFill/>
                      </a:ln>
                      <a:effectLst/>
                      <a:extLst/>
                    </p:spPr>
                  </p:pic>
                </p:oleObj>
              </mc:Fallback>
            </mc:AlternateContent>
          </a:graphicData>
        </a:graphic>
      </p:graphicFrame>
      <p:sp>
        <p:nvSpPr>
          <p:cNvPr id="8" name="Rectangle 2"/>
          <p:cNvSpPr>
            <a:spLocks noGrp="1" noChangeArrowheads="1"/>
          </p:cNvSpPr>
          <p:nvPr>
            <p:ph type="title"/>
          </p:nvPr>
        </p:nvSpPr>
        <p:spPr>
          <a:xfrm>
            <a:off x="246888" y="304800"/>
            <a:ext cx="7772400" cy="609600"/>
          </a:xfrm>
        </p:spPr>
        <p:txBody>
          <a:bodyPr/>
          <a:lstStyle/>
          <a:p>
            <a:r>
              <a:rPr lang="en-US" dirty="0"/>
              <a:t>Elements of a dynamic model</a:t>
            </a:r>
          </a:p>
        </p:txBody>
      </p:sp>
      <p:graphicFrame>
        <p:nvGraphicFramePr>
          <p:cNvPr id="4" name="Object 3">
            <a:extLst>
              <a:ext uri="{FF2B5EF4-FFF2-40B4-BE49-F238E27FC236}">
                <a16:creationId xmlns:a16="http://schemas.microsoft.com/office/drawing/2014/main" id="{30AE1DF6-0C39-4C67-B0E5-9281F716C474}"/>
              </a:ext>
            </a:extLst>
          </p:cNvPr>
          <p:cNvGraphicFramePr>
            <a:graphicFrameLocks noChangeAspect="1"/>
          </p:cNvGraphicFramePr>
          <p:nvPr>
            <p:extLst>
              <p:ext uri="{D42A27DB-BD31-4B8C-83A1-F6EECF244321}">
                <p14:modId xmlns:p14="http://schemas.microsoft.com/office/powerpoint/2010/main" val="672770139"/>
              </p:ext>
            </p:extLst>
          </p:nvPr>
        </p:nvGraphicFramePr>
        <p:xfrm>
          <a:off x="1713816" y="6007040"/>
          <a:ext cx="5519251" cy="856435"/>
        </p:xfrm>
        <a:graphic>
          <a:graphicData uri="http://schemas.openxmlformats.org/presentationml/2006/ole">
            <mc:AlternateContent xmlns:mc="http://schemas.openxmlformats.org/markup-compatibility/2006">
              <mc:Choice xmlns:v="urn:schemas-microsoft-com:vml" Requires="v">
                <p:oleObj spid="_x0000_s2146986" name="Equation" r:id="rId11" imgW="2946240" imgH="457200" progId="Equation.DSMT4">
                  <p:embed/>
                </p:oleObj>
              </mc:Choice>
              <mc:Fallback>
                <p:oleObj name="Equation" r:id="rId11" imgW="2946240" imgH="457200" progId="Equation.DSMT4">
                  <p:embed/>
                  <p:pic>
                    <p:nvPicPr>
                      <p:cNvPr id="0" name=""/>
                      <p:cNvPicPr/>
                      <p:nvPr/>
                    </p:nvPicPr>
                    <p:blipFill>
                      <a:blip r:embed="rId12"/>
                      <a:stretch>
                        <a:fillRect/>
                      </a:stretch>
                    </p:blipFill>
                    <p:spPr>
                      <a:xfrm>
                        <a:off x="1713816" y="6007040"/>
                        <a:ext cx="5519251" cy="856435"/>
                      </a:xfrm>
                      <a:prstGeom prst="rect">
                        <a:avLst/>
                      </a:prstGeom>
                    </p:spPr>
                  </p:pic>
                </p:oleObj>
              </mc:Fallback>
            </mc:AlternateContent>
          </a:graphicData>
        </a:graphic>
      </p:graphicFrame>
    </p:spTree>
    <p:extLst>
      <p:ext uri="{BB962C8B-B14F-4D97-AF65-F5344CB8AC3E}">
        <p14:creationId xmlns:p14="http://schemas.microsoft.com/office/powerpoint/2010/main" val="158891"/>
      </p:ext>
    </p:extLst>
  </p:cSld>
  <p:clrMapOvr>
    <a:masterClrMapping/>
  </p:clrMapOvr>
  <p:transition spd="slow">
    <p:wipe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Energy storage example</a:t>
            </a:r>
          </a:p>
        </p:txBody>
      </p:sp>
      <mc:AlternateContent xmlns:mc="http://schemas.openxmlformats.org/markup-compatibility/2006" xmlns:a14="http://schemas.microsoft.com/office/drawing/2010/main">
        <mc:Choice Requires="a14">
          <p:sp>
            <p:nvSpPr>
              <p:cNvPr id="43011" name="Rectangle 3"/>
              <p:cNvSpPr>
                <a:spLocks noGrp="1" noChangeArrowheads="1"/>
              </p:cNvSpPr>
              <p:nvPr>
                <p:ph type="body" idx="1"/>
              </p:nvPr>
            </p:nvSpPr>
            <p:spPr/>
            <p:txBody>
              <a:bodyPr/>
              <a:lstStyle/>
              <a:p>
                <a:r>
                  <a:rPr lang="en-US" dirty="0"/>
                  <a:t>Objective function</a:t>
                </a:r>
              </a:p>
              <a:p>
                <a:endParaRPr lang="en-US" dirty="0"/>
              </a:p>
              <a:p>
                <a:endParaRPr lang="en-US" dirty="0"/>
              </a:p>
              <a:p>
                <a:endParaRPr lang="en-US" dirty="0"/>
              </a:p>
              <a:p>
                <a:endParaRPr lang="en-US" dirty="0"/>
              </a:p>
              <a:p>
                <a:endParaRPr lang="en-US" dirty="0"/>
              </a:p>
              <a:p>
                <a:pPr lvl="1"/>
                <a14:m>
                  <m:oMath xmlns:m="http://schemas.openxmlformats.org/officeDocument/2006/math">
                    <m:r>
                      <a:rPr lang="en-US" b="0" i="1" smtClean="0">
                        <a:latin typeface="Cambria Math" panose="02040503050406030204" pitchFamily="18" charset="0"/>
                      </a:rPr>
                      <m:t>𝐶</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oMath>
                </a14:m>
                <a:endParaRPr lang="en-US" b="0" i="1" dirty="0">
                  <a:latin typeface="Cambria Math" panose="02040503050406030204" pitchFamily="18" charset="0"/>
                </a:endParaRPr>
              </a:p>
              <a:p>
                <a:pPr lvl="1"/>
                <a:endParaRPr lang="en-US" b="0" i="1" dirty="0">
                  <a:latin typeface="Cambria Math" panose="02040503050406030204" pitchFamily="18" charset="0"/>
                </a:endParaRPr>
              </a:p>
              <a:p>
                <a:pPr lvl="1"/>
                <a14:m>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𝜋</m:t>
                            </m:r>
                          </m:lim>
                        </m:limLow>
                      </m:fName>
                      <m:e>
                        <m:r>
                          <a:rPr lang="en-US" b="0" i="1" smtClean="0">
                            <a:latin typeface="Cambria Math" panose="02040503050406030204" pitchFamily="18" charset="0"/>
                          </a:rPr>
                          <m:t>𝔼</m:t>
                        </m:r>
                        <m:d>
                          <m:dPr>
                            <m:begChr m:val="{"/>
                            <m:endChr m:val="}"/>
                            <m:ctrlPr>
                              <a:rPr lang="en-US" b="0" i="1" smtClean="0">
                                <a:latin typeface="Cambria Math" panose="02040503050406030204" pitchFamily="18" charset="0"/>
                              </a:rPr>
                            </m:ctrlPr>
                          </m:dPr>
                          <m:e>
                            <m:nary>
                              <m:naryPr>
                                <m:chr m:val="∑"/>
                                <m:ctrlPr>
                                  <a:rPr lang="en-US" i="1">
                                    <a:latin typeface="Cambria Math" panose="02040503050406030204" pitchFamily="18" charset="0"/>
                                  </a:rPr>
                                </m:ctrlPr>
                              </m:naryPr>
                              <m:sub>
                                <m:r>
                                  <a:rPr lang="en-US" i="1">
                                    <a:latin typeface="Cambria Math" panose="02040503050406030204" pitchFamily="18" charset="0"/>
                                  </a:rPr>
                                  <m:t>𝑡</m:t>
                                </m:r>
                                <m:r>
                                  <a:rPr lang="en-US" i="1">
                                    <a:latin typeface="Cambria Math" panose="02040503050406030204" pitchFamily="18" charset="0"/>
                                  </a:rPr>
                                  <m:t>=0</m:t>
                                </m:r>
                              </m:sub>
                              <m:sup>
                                <m:r>
                                  <a:rPr lang="en-US" i="1">
                                    <a:latin typeface="Cambria Math" panose="02040503050406030204" pitchFamily="18" charset="0"/>
                                  </a:rPr>
                                  <m:t>𝑇</m:t>
                                </m:r>
                              </m:sup>
                              <m:e>
                                <m:r>
                                  <a:rPr lang="en-US" i="1">
                                    <a:latin typeface="Cambria Math" panose="02040503050406030204" pitchFamily="18" charset="0"/>
                                  </a:rPr>
                                  <m:t>𝐶</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𝑡</m:t>
                                    </m:r>
                                  </m:sub>
                                </m:sSub>
                                <m:r>
                                  <a:rPr lang="en-US" i="1">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𝜋</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i="1">
                                    <a:latin typeface="Cambria Math" panose="02040503050406030204" pitchFamily="18" charset="0"/>
                                  </a:rPr>
                                  <m:t>)</m:t>
                                </m:r>
                              </m:e>
                            </m:nary>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0</m:t>
                                </m:r>
                              </m:sub>
                            </m:sSub>
                          </m:e>
                        </m:d>
                      </m:e>
                    </m:func>
                  </m:oMath>
                </a14:m>
                <a:endParaRPr lang="en-US" dirty="0"/>
              </a:p>
            </p:txBody>
          </p:sp>
        </mc:Choice>
        <mc:Fallback xmlns="">
          <p:sp>
            <p:nvSpPr>
              <p:cNvPr id="43011" name="Rectangle 3"/>
              <p:cNvSpPr>
                <a:spLocks noGrp="1" noRot="1" noChangeAspect="1" noMove="1" noResize="1" noEditPoints="1" noAdjustHandles="1" noChangeArrowheads="1" noChangeShapeType="1" noTextEdit="1"/>
              </p:cNvSpPr>
              <p:nvPr>
                <p:ph type="body" idx="1"/>
              </p:nvPr>
            </p:nvSpPr>
            <p:spPr>
              <a:blipFill>
                <a:blip r:embed="rId3"/>
                <a:stretch>
                  <a:fillRect t="-1355"/>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1276910" y="1729814"/>
            <a:ext cx="6172735" cy="2126164"/>
          </a:xfrm>
          <a:prstGeom prst="rect">
            <a:avLst/>
          </a:prstGeom>
        </p:spPr>
      </p:pic>
      <p:sp>
        <p:nvSpPr>
          <p:cNvPr id="5" name="Oval 4">
            <a:extLst>
              <a:ext uri="{FF2B5EF4-FFF2-40B4-BE49-F238E27FC236}">
                <a16:creationId xmlns:a16="http://schemas.microsoft.com/office/drawing/2014/main" id="{2168C4BA-5EFF-4BD1-9DBF-385E088A84E9}"/>
              </a:ext>
            </a:extLst>
          </p:cNvPr>
          <p:cNvSpPr/>
          <p:nvPr/>
        </p:nvSpPr>
        <p:spPr>
          <a:xfrm>
            <a:off x="1546199" y="5372527"/>
            <a:ext cx="490654" cy="490654"/>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70496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Energy arbitrage</a:t>
            </a:r>
          </a:p>
        </p:txBody>
      </p:sp>
      <p:sp>
        <p:nvSpPr>
          <p:cNvPr id="3" name="Content Placeholder 2"/>
          <p:cNvSpPr>
            <a:spLocks noGrp="1"/>
          </p:cNvSpPr>
          <p:nvPr>
            <p:ph idx="1"/>
          </p:nvPr>
        </p:nvSpPr>
        <p:spPr/>
        <p:txBody>
          <a:bodyPr/>
          <a:lstStyle/>
          <a:p>
            <a:r>
              <a:rPr lang="en-US" dirty="0"/>
              <a:t>Our policy function might be the parametric model (this is nonlinear in the parameters):</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342900" lvl="1" indent="-342900">
              <a:buSzPct val="80000"/>
              <a:buBlip>
                <a:blip r:embed="rId3"/>
              </a:buBlip>
            </a:pPr>
            <a:endParaRPr lang="en-US" dirty="0"/>
          </a:p>
          <a:p>
            <a:pPr marL="0" lvl="1" indent="0">
              <a:buSzPct val="80000"/>
              <a:buNone/>
            </a:pPr>
            <a:endParaRPr lang="en-US" dirty="0"/>
          </a:p>
        </p:txBody>
      </p:sp>
      <p:graphicFrame>
        <p:nvGraphicFramePr>
          <p:cNvPr id="4" name="Object 3"/>
          <p:cNvGraphicFramePr>
            <a:graphicFrameLocks noChangeAspect="1"/>
          </p:cNvGraphicFramePr>
          <p:nvPr>
            <p:extLst/>
          </p:nvPr>
        </p:nvGraphicFramePr>
        <p:xfrm>
          <a:off x="1443038" y="2017713"/>
          <a:ext cx="5529262" cy="1579562"/>
        </p:xfrm>
        <a:graphic>
          <a:graphicData uri="http://schemas.openxmlformats.org/presentationml/2006/ole">
            <mc:AlternateContent xmlns:mc="http://schemas.openxmlformats.org/markup-compatibility/2006">
              <mc:Choice xmlns:v="urn:schemas-microsoft-com:vml" Requires="v">
                <p:oleObj spid="_x0000_s2468958" name="Equation" r:id="rId4" imgW="2577960" imgH="736560" progId="Equation.DSMT4">
                  <p:embed/>
                </p:oleObj>
              </mc:Choice>
              <mc:Fallback>
                <p:oleObj name="Equation" r:id="rId4" imgW="2577960" imgH="736560" progId="Equation.DSMT4">
                  <p:embed/>
                  <p:pic>
                    <p:nvPicPr>
                      <p:cNvPr id="4" name="Object 3"/>
                      <p:cNvPicPr/>
                      <p:nvPr/>
                    </p:nvPicPr>
                    <p:blipFill>
                      <a:blip r:embed="rId5"/>
                      <a:stretch>
                        <a:fillRect/>
                      </a:stretch>
                    </p:blipFill>
                    <p:spPr>
                      <a:xfrm>
                        <a:off x="1443038" y="2017713"/>
                        <a:ext cx="5529262" cy="1579562"/>
                      </a:xfrm>
                      <a:prstGeom prst="rect">
                        <a:avLst/>
                      </a:prstGeom>
                    </p:spPr>
                  </p:pic>
                </p:oleObj>
              </mc:Fallback>
            </mc:AlternateContent>
          </a:graphicData>
        </a:graphic>
      </p:graphicFrame>
      <p:pic>
        <p:nvPicPr>
          <p:cNvPr id="11" name="Picture 2" descr="Energy shifting"/>
          <p:cNvPicPr>
            <a:picLocks noChangeAspect="1" noChangeArrowheads="1"/>
          </p:cNvPicPr>
          <p:nvPr/>
        </p:nvPicPr>
        <p:blipFill rotWithShape="1">
          <a:blip r:embed="rId6">
            <a:extLst>
              <a:ext uri="{28A0092B-C50C-407E-A947-70E740481C1C}">
                <a14:useLocalDpi xmlns:a14="http://schemas.microsoft.com/office/drawing/2010/main" val="0"/>
              </a:ext>
            </a:extLst>
          </a:blip>
          <a:srcRect b="4276"/>
          <a:stretch/>
        </p:blipFill>
        <p:spPr bwMode="auto">
          <a:xfrm>
            <a:off x="0" y="3604702"/>
            <a:ext cx="9144000" cy="32495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6093" y="3725614"/>
            <a:ext cx="2057166" cy="400110"/>
          </a:xfrm>
          <a:prstGeom prst="rect">
            <a:avLst/>
          </a:prstGeom>
          <a:noFill/>
        </p:spPr>
        <p:txBody>
          <a:bodyPr wrap="none" rtlCol="0">
            <a:spAutoFit/>
          </a:bodyPr>
          <a:lstStyle/>
          <a:p>
            <a:pPr algn="l"/>
            <a:r>
              <a:rPr lang="en-US" sz="2000" i="0" dirty="0">
                <a:solidFill>
                  <a:srgbClr val="008000"/>
                </a:solidFill>
              </a:rPr>
              <a:t>Energy in storage:</a:t>
            </a:r>
          </a:p>
        </p:txBody>
      </p:sp>
      <p:sp>
        <p:nvSpPr>
          <p:cNvPr id="7" name="TextBox 6"/>
          <p:cNvSpPr txBox="1"/>
          <p:nvPr/>
        </p:nvSpPr>
        <p:spPr>
          <a:xfrm>
            <a:off x="545365" y="5094695"/>
            <a:ext cx="2143536" cy="400110"/>
          </a:xfrm>
          <a:prstGeom prst="rect">
            <a:avLst/>
          </a:prstGeom>
          <a:solidFill>
            <a:schemeClr val="bg1"/>
          </a:solidFill>
        </p:spPr>
        <p:txBody>
          <a:bodyPr wrap="none" rtlCol="0">
            <a:spAutoFit/>
          </a:bodyPr>
          <a:lstStyle/>
          <a:p>
            <a:pPr algn="l"/>
            <a:r>
              <a:rPr lang="en-US" sz="2000" i="0" dirty="0">
                <a:solidFill>
                  <a:srgbClr val="CC0066"/>
                </a:solidFill>
              </a:rPr>
              <a:t>Price of electricity:</a:t>
            </a:r>
          </a:p>
        </p:txBody>
      </p:sp>
    </p:spTree>
    <p:extLst>
      <p:ext uri="{BB962C8B-B14F-4D97-AF65-F5344CB8AC3E}">
        <p14:creationId xmlns:p14="http://schemas.microsoft.com/office/powerpoint/2010/main" val="20228989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Energy arbitrage</a:t>
            </a:r>
          </a:p>
        </p:txBody>
      </p:sp>
      <mc:AlternateContent xmlns:mc="http://schemas.openxmlformats.org/markup-compatibility/2006" xmlns:a14="http://schemas.microsoft.com/office/drawing/2010/main">
        <mc:Choice Requires="a14">
          <p:sp>
            <p:nvSpPr>
              <p:cNvPr id="43011" name="Rectangle 3"/>
              <p:cNvSpPr>
                <a:spLocks noGrp="1" noChangeArrowheads="1"/>
              </p:cNvSpPr>
              <p:nvPr>
                <p:ph type="body" idx="1"/>
              </p:nvPr>
            </p:nvSpPr>
            <p:spPr/>
            <p:txBody>
              <a:bodyPr/>
              <a:lstStyle/>
              <a:p>
                <a:r>
                  <a:rPr lang="en-US" dirty="0"/>
                  <a:t>Objective function</a:t>
                </a:r>
              </a:p>
              <a:p>
                <a:endParaRPr lang="en-US" dirty="0"/>
              </a:p>
              <a:p>
                <a:endParaRPr lang="en-US" dirty="0"/>
              </a:p>
              <a:p>
                <a:endParaRPr lang="en-US" dirty="0"/>
              </a:p>
              <a:p>
                <a:endParaRPr lang="en-US" dirty="0"/>
              </a:p>
              <a:p>
                <a:endParaRPr lang="en-US" dirty="0"/>
              </a:p>
              <a:p>
                <a:pPr lvl="1"/>
                <a:r>
                  <a:rPr lang="en-US" dirty="0">
                    <a:latin typeface="Cambria Math" panose="02040503050406030204" pitchFamily="18" charset="0"/>
                  </a:rPr>
                  <a:t>Now we do policy search is to find the best parameters </a:t>
                </a:r>
                <a14:m>
                  <m:oMath xmlns:m="http://schemas.openxmlformats.org/officeDocument/2006/math">
                    <m:r>
                      <a:rPr lang="en-US" b="0" i="1" smtClean="0">
                        <a:latin typeface="Cambria Math" panose="02040503050406030204" pitchFamily="18" charset="0"/>
                      </a:rPr>
                      <m:t>𝜌</m:t>
                    </m:r>
                    <m:r>
                      <a:rPr lang="en-US" b="0" i="1" smtClean="0">
                        <a:latin typeface="Cambria Math" panose="02040503050406030204" pitchFamily="18" charset="0"/>
                      </a:rPr>
                      <m:t>:</m:t>
                    </m:r>
                  </m:oMath>
                </a14:m>
                <a:endParaRPr lang="en-US" b="0"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𝜌</m:t>
                              </m:r>
                            </m:lim>
                          </m:limLow>
                        </m:fName>
                        <m:e>
                          <m:r>
                            <a:rPr lang="en-US" b="0" i="1" smtClean="0">
                              <a:latin typeface="Cambria Math" panose="02040503050406030204" pitchFamily="18" charset="0"/>
                            </a:rPr>
                            <m:t>𝔼</m:t>
                          </m:r>
                          <m:d>
                            <m:dPr>
                              <m:begChr m:val="{"/>
                              <m:endChr m:val="}"/>
                              <m:ctrlPr>
                                <a:rPr lang="en-US" b="0" i="1" smtClean="0">
                                  <a:latin typeface="Cambria Math" panose="02040503050406030204" pitchFamily="18" charset="0"/>
                                </a:rPr>
                              </m:ctrlPr>
                            </m:dPr>
                            <m:e>
                              <m:nary>
                                <m:naryPr>
                                  <m:chr m:val="∑"/>
                                  <m:ctrlPr>
                                    <a:rPr lang="en-US" i="1">
                                      <a:latin typeface="Cambria Math" panose="02040503050406030204" pitchFamily="18" charset="0"/>
                                    </a:rPr>
                                  </m:ctrlPr>
                                </m:naryPr>
                                <m:sub>
                                  <m:r>
                                    <a:rPr lang="en-US" i="1">
                                      <a:latin typeface="Cambria Math" panose="02040503050406030204" pitchFamily="18" charset="0"/>
                                    </a:rPr>
                                    <m:t>𝑡</m:t>
                                  </m:r>
                                  <m:r>
                                    <a:rPr lang="en-US" i="1">
                                      <a:latin typeface="Cambria Math" panose="02040503050406030204" pitchFamily="18" charset="0"/>
                                    </a:rPr>
                                    <m:t>=0</m:t>
                                  </m:r>
                                </m:sub>
                                <m:sup>
                                  <m:r>
                                    <a:rPr lang="en-US" i="1">
                                      <a:latin typeface="Cambria Math" panose="02040503050406030204" pitchFamily="18" charset="0"/>
                                    </a:rPr>
                                    <m:t>𝑇</m:t>
                                  </m:r>
                                </m:sup>
                                <m:e>
                                  <m:r>
                                    <a:rPr lang="en-US" i="1">
                                      <a:latin typeface="Cambria Math" panose="02040503050406030204" pitchFamily="18" charset="0"/>
                                    </a:rPr>
                                    <m:t>𝐶</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𝑡</m:t>
                                      </m:r>
                                    </m:sub>
                                  </m:sSub>
                                  <m:r>
                                    <a:rPr lang="en-US" i="1">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𝜋</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𝜌</m:t>
                                  </m:r>
                                  <m:r>
                                    <a:rPr lang="en-US" b="0" i="1" smtClean="0">
                                      <a:latin typeface="Cambria Math" panose="02040503050406030204" pitchFamily="18" charset="0"/>
                                    </a:rPr>
                                    <m:t>))</m:t>
                                  </m:r>
                                </m:e>
                              </m:nary>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0</m:t>
                                  </m:r>
                                </m:sub>
                              </m:sSub>
                            </m:e>
                          </m:d>
                        </m:e>
                      </m:func>
                    </m:oMath>
                  </m:oMathPara>
                </a14:m>
                <a:endParaRPr lang="en-US" dirty="0"/>
              </a:p>
            </p:txBody>
          </p:sp>
        </mc:Choice>
        <mc:Fallback xmlns="">
          <p:sp>
            <p:nvSpPr>
              <p:cNvPr id="43011" name="Rectangle 3"/>
              <p:cNvSpPr>
                <a:spLocks noGrp="1" noRot="1" noChangeAspect="1" noMove="1" noResize="1" noEditPoints="1" noAdjustHandles="1" noChangeArrowheads="1" noChangeShapeType="1" noTextEdit="1"/>
              </p:cNvSpPr>
              <p:nvPr>
                <p:ph type="body" idx="1"/>
              </p:nvPr>
            </p:nvSpPr>
            <p:spPr>
              <a:blipFill>
                <a:blip r:embed="rId3"/>
                <a:stretch>
                  <a:fillRect t="-1355" b="-985"/>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1276910" y="1729814"/>
            <a:ext cx="6172735" cy="2126164"/>
          </a:xfrm>
          <a:prstGeom prst="rect">
            <a:avLst/>
          </a:prstGeom>
        </p:spPr>
      </p:pic>
      <p:sp>
        <p:nvSpPr>
          <p:cNvPr id="4" name="Oval 3">
            <a:extLst>
              <a:ext uri="{FF2B5EF4-FFF2-40B4-BE49-F238E27FC236}">
                <a16:creationId xmlns:a16="http://schemas.microsoft.com/office/drawing/2014/main" id="{F7ADD24D-E640-4C8B-A964-252C39775E89}"/>
              </a:ext>
            </a:extLst>
          </p:cNvPr>
          <p:cNvSpPr/>
          <p:nvPr/>
        </p:nvSpPr>
        <p:spPr>
          <a:xfrm>
            <a:off x="2319452" y="5581185"/>
            <a:ext cx="490654" cy="490654"/>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12992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applications</a:t>
            </a:r>
          </a:p>
        </p:txBody>
      </p:sp>
      <p:sp>
        <p:nvSpPr>
          <p:cNvPr id="3" name="Content Placeholder 2"/>
          <p:cNvSpPr>
            <a:spLocks noGrp="1"/>
          </p:cNvSpPr>
          <p:nvPr>
            <p:ph idx="1"/>
          </p:nvPr>
        </p:nvSpPr>
        <p:spPr>
          <a:xfrm>
            <a:off x="685799" y="1143000"/>
            <a:ext cx="4766733" cy="5715000"/>
          </a:xfrm>
        </p:spPr>
        <p:txBody>
          <a:bodyPr/>
          <a:lstStyle/>
          <a:p>
            <a:r>
              <a:rPr lang="en-US" dirty="0"/>
              <a:t>Health sciences</a:t>
            </a:r>
          </a:p>
          <a:p>
            <a:pPr lvl="1"/>
            <a:r>
              <a:rPr lang="en-US" dirty="0"/>
              <a:t>Sequential design of experiments for drug discovery</a:t>
            </a:r>
          </a:p>
          <a:p>
            <a:pPr lvl="1"/>
            <a:endParaRPr lang="en-US" dirty="0"/>
          </a:p>
          <a:p>
            <a:pPr lvl="2"/>
            <a:endParaRPr lang="en-US" dirty="0"/>
          </a:p>
          <a:p>
            <a:pPr lvl="1"/>
            <a:r>
              <a:rPr lang="en-US" dirty="0"/>
              <a:t>Drug delivery – Optimizing the design of protective membranes to control drug release</a:t>
            </a:r>
          </a:p>
          <a:p>
            <a:pPr lvl="1"/>
            <a:endParaRPr lang="en-US" dirty="0"/>
          </a:p>
          <a:p>
            <a:pPr lvl="1"/>
            <a:r>
              <a:rPr lang="en-US" dirty="0"/>
              <a:t>Medical decision making – Optimal learning for medical treatments.</a:t>
            </a:r>
          </a:p>
          <a:p>
            <a:pPr lvl="1"/>
            <a:endParaRPr lang="en-US" dirty="0"/>
          </a:p>
          <a:p>
            <a:pPr lvl="1"/>
            <a:endParaRPr lang="en-US" dirty="0"/>
          </a:p>
        </p:txBody>
      </p:sp>
      <p:pic>
        <p:nvPicPr>
          <p:cNvPr id="7"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83983" y="1261168"/>
            <a:ext cx="2028685" cy="1806086"/>
          </a:xfrm>
          <a:prstGeom prst="rect">
            <a:avLst/>
          </a:prstGeom>
          <a:noFill/>
          <a:ln w="9525">
            <a:solidFill>
              <a:srgbClr val="000000"/>
            </a:solidFill>
            <a:miter lim="800000"/>
            <a:headEnd/>
            <a:tailEnd type="none" w="lg" len="lg"/>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144741" y="3157053"/>
            <a:ext cx="2067927" cy="1587438"/>
          </a:xfrm>
          <a:prstGeom prst="rect">
            <a:avLst/>
          </a:prstGeom>
          <a:ln w="9525">
            <a:solidFill>
              <a:schemeClr val="tx1"/>
            </a:solidFill>
          </a:ln>
        </p:spPr>
      </p:pic>
      <p:pic>
        <p:nvPicPr>
          <p:cNvPr id="6" name="Picture 5"/>
          <p:cNvPicPr>
            <a:picLocks noChangeAspect="1"/>
          </p:cNvPicPr>
          <p:nvPr/>
        </p:nvPicPr>
        <p:blipFill>
          <a:blip r:embed="rId4"/>
          <a:stretch>
            <a:fillRect/>
          </a:stretch>
        </p:blipFill>
        <p:spPr>
          <a:xfrm>
            <a:off x="6144741" y="4834290"/>
            <a:ext cx="2067927" cy="1806994"/>
          </a:xfrm>
          <a:prstGeom prst="rect">
            <a:avLst/>
          </a:prstGeom>
          <a:ln w="9525">
            <a:solidFill>
              <a:schemeClr val="tx1"/>
            </a:solidFill>
          </a:ln>
        </p:spPr>
      </p:pic>
    </p:spTree>
    <p:extLst>
      <p:ext uri="{BB962C8B-B14F-4D97-AF65-F5344CB8AC3E}">
        <p14:creationId xmlns:p14="http://schemas.microsoft.com/office/powerpoint/2010/main" val="34281721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3" name="Rectangle 3"/>
          <p:cNvSpPr>
            <a:spLocks noGrp="1" noChangeArrowheads="1"/>
          </p:cNvSpPr>
          <p:nvPr>
            <p:ph type="body" idx="1"/>
          </p:nvPr>
        </p:nvSpPr>
        <p:spPr/>
        <p:txBody>
          <a:bodyPr/>
          <a:lstStyle/>
          <a:p>
            <a:pPr>
              <a:lnSpc>
                <a:spcPct val="90000"/>
              </a:lnSpc>
            </a:pPr>
            <a:r>
              <a:rPr lang="en-US" dirty="0"/>
              <a:t>The complete model:</a:t>
            </a:r>
          </a:p>
          <a:p>
            <a:pPr lvl="1">
              <a:lnSpc>
                <a:spcPct val="90000"/>
              </a:lnSpc>
            </a:pPr>
            <a:r>
              <a:rPr lang="en-US" dirty="0"/>
              <a:t>Objective function</a:t>
            </a:r>
          </a:p>
          <a:p>
            <a:pPr lvl="2">
              <a:lnSpc>
                <a:spcPct val="90000"/>
              </a:lnSpc>
            </a:pPr>
            <a:endParaRPr lang="en-US" sz="1200" dirty="0"/>
          </a:p>
          <a:p>
            <a:pPr lvl="2">
              <a:lnSpc>
                <a:spcPct val="90000"/>
              </a:lnSpc>
            </a:pPr>
            <a:r>
              <a:rPr lang="en-US" dirty="0"/>
              <a:t>Cumulative reward (“online learning”)</a:t>
            </a:r>
          </a:p>
          <a:p>
            <a:pPr lvl="2">
              <a:lnSpc>
                <a:spcPct val="90000"/>
              </a:lnSpc>
            </a:pPr>
            <a:endParaRPr lang="en-US" dirty="0"/>
          </a:p>
          <a:p>
            <a:pPr lvl="2">
              <a:lnSpc>
                <a:spcPct val="90000"/>
              </a:lnSpc>
            </a:pPr>
            <a:endParaRPr lang="en-US" dirty="0"/>
          </a:p>
          <a:p>
            <a:pPr lvl="2">
              <a:lnSpc>
                <a:spcPct val="90000"/>
              </a:lnSpc>
            </a:pPr>
            <a:endParaRPr lang="en-US" dirty="0"/>
          </a:p>
          <a:p>
            <a:pPr lvl="2">
              <a:lnSpc>
                <a:spcPct val="90000"/>
              </a:lnSpc>
            </a:pPr>
            <a:r>
              <a:rPr lang="en-US" dirty="0"/>
              <a:t>Final reward (“offline learning”)</a:t>
            </a:r>
          </a:p>
          <a:p>
            <a:pPr lvl="2">
              <a:lnSpc>
                <a:spcPct val="90000"/>
              </a:lnSpc>
            </a:pPr>
            <a:endParaRPr lang="en-US" sz="1600" dirty="0"/>
          </a:p>
          <a:p>
            <a:pPr lvl="2">
              <a:lnSpc>
                <a:spcPct val="90000"/>
              </a:lnSpc>
            </a:pPr>
            <a:endParaRPr lang="en-US" sz="1600" dirty="0"/>
          </a:p>
          <a:p>
            <a:pPr lvl="2">
              <a:lnSpc>
                <a:spcPct val="90000"/>
              </a:lnSpc>
            </a:pPr>
            <a:endParaRPr lang="en-US" sz="1600" dirty="0"/>
          </a:p>
          <a:p>
            <a:pPr lvl="2">
              <a:lnSpc>
                <a:spcPct val="90000"/>
              </a:lnSpc>
            </a:pPr>
            <a:r>
              <a:rPr lang="en-US" dirty="0"/>
              <a:t>Risk:</a:t>
            </a:r>
          </a:p>
          <a:p>
            <a:pPr lvl="2">
              <a:lnSpc>
                <a:spcPct val="90000"/>
              </a:lnSpc>
            </a:pPr>
            <a:endParaRPr lang="en-US" sz="1400" dirty="0"/>
          </a:p>
          <a:p>
            <a:pPr lvl="3">
              <a:lnSpc>
                <a:spcPct val="90000"/>
              </a:lnSpc>
            </a:pPr>
            <a:endParaRPr lang="en-US" sz="1100" dirty="0"/>
          </a:p>
          <a:p>
            <a:pPr marL="1371600" lvl="3" indent="0">
              <a:lnSpc>
                <a:spcPct val="90000"/>
              </a:lnSpc>
              <a:buNone/>
            </a:pPr>
            <a:endParaRPr lang="en-US" sz="1100" dirty="0"/>
          </a:p>
          <a:p>
            <a:pPr lvl="1">
              <a:lnSpc>
                <a:spcPct val="90000"/>
              </a:lnSpc>
            </a:pPr>
            <a:r>
              <a:rPr lang="en-US" dirty="0"/>
              <a:t>Transition function:</a:t>
            </a:r>
          </a:p>
          <a:p>
            <a:pPr lvl="1">
              <a:lnSpc>
                <a:spcPct val="90000"/>
              </a:lnSpc>
            </a:pPr>
            <a:endParaRPr lang="en-US" sz="1400" dirty="0"/>
          </a:p>
          <a:p>
            <a:pPr marL="457200" lvl="1" indent="0">
              <a:lnSpc>
                <a:spcPct val="90000"/>
              </a:lnSpc>
              <a:buNone/>
            </a:pPr>
            <a:endParaRPr lang="en-US" sz="1400" dirty="0"/>
          </a:p>
          <a:p>
            <a:pPr lvl="1">
              <a:lnSpc>
                <a:spcPct val="90000"/>
              </a:lnSpc>
            </a:pPr>
            <a:r>
              <a:rPr lang="en-US" dirty="0"/>
              <a:t>Exogenous information:</a:t>
            </a:r>
          </a:p>
        </p:txBody>
      </p:sp>
      <p:graphicFrame>
        <p:nvGraphicFramePr>
          <p:cNvPr id="588804" name="Object 4"/>
          <p:cNvGraphicFramePr>
            <a:graphicFrameLocks noChangeAspect="1"/>
          </p:cNvGraphicFramePr>
          <p:nvPr>
            <p:extLst/>
          </p:nvPr>
        </p:nvGraphicFramePr>
        <p:xfrm>
          <a:off x="2231837" y="2453504"/>
          <a:ext cx="3796824" cy="754818"/>
        </p:xfrm>
        <a:graphic>
          <a:graphicData uri="http://schemas.openxmlformats.org/presentationml/2006/ole">
            <mc:AlternateContent xmlns:mc="http://schemas.openxmlformats.org/markup-compatibility/2006">
              <mc:Choice xmlns:v="urn:schemas-microsoft-com:vml" Requires="v">
                <p:oleObj spid="_x0000_s2567201" name="Equation" r:id="rId4" imgW="2298600" imgH="457200" progId="Equation.DSMT4">
                  <p:embed/>
                </p:oleObj>
              </mc:Choice>
              <mc:Fallback>
                <p:oleObj name="Equation" r:id="rId4" imgW="2298600" imgH="457200" progId="Equation.DSMT4">
                  <p:embed/>
                  <p:pic>
                    <p:nvPicPr>
                      <p:cNvPr id="588804" name="Object 4"/>
                      <p:cNvPicPr>
                        <a:picLocks noChangeAspect="1" noChangeArrowheads="1"/>
                      </p:cNvPicPr>
                      <p:nvPr/>
                    </p:nvPicPr>
                    <p:blipFill>
                      <a:blip r:embed="rId5"/>
                      <a:srcRect/>
                      <a:stretch>
                        <a:fillRect/>
                      </a:stretch>
                    </p:blipFill>
                    <p:spPr bwMode="auto">
                      <a:xfrm>
                        <a:off x="2231837" y="2453504"/>
                        <a:ext cx="3796824" cy="754818"/>
                      </a:xfrm>
                      <a:prstGeom prst="rect">
                        <a:avLst/>
                      </a:prstGeom>
                      <a:noFill/>
                      <a:ln>
                        <a:noFill/>
                      </a:ln>
                      <a:effectLst/>
                      <a:extLst/>
                    </p:spPr>
                  </p:pic>
                </p:oleObj>
              </mc:Fallback>
            </mc:AlternateContent>
          </a:graphicData>
        </a:graphic>
      </p:graphicFrame>
      <p:sp>
        <p:nvSpPr>
          <p:cNvPr id="588802" name="Rectangle 2"/>
          <p:cNvSpPr>
            <a:spLocks noGrp="1" noChangeArrowheads="1"/>
          </p:cNvSpPr>
          <p:nvPr>
            <p:ph type="title"/>
          </p:nvPr>
        </p:nvSpPr>
        <p:spPr>
          <a:xfrm>
            <a:off x="246888" y="304800"/>
            <a:ext cx="7772400" cy="609600"/>
          </a:xfrm>
        </p:spPr>
        <p:txBody>
          <a:bodyPr/>
          <a:lstStyle/>
          <a:p>
            <a:r>
              <a:rPr lang="en-US" dirty="0"/>
              <a:t>Elements of a dynamic model</a:t>
            </a:r>
          </a:p>
        </p:txBody>
      </p:sp>
      <p:graphicFrame>
        <p:nvGraphicFramePr>
          <p:cNvPr id="2" name="Object 1"/>
          <p:cNvGraphicFramePr>
            <a:graphicFrameLocks noChangeAspect="1"/>
          </p:cNvGraphicFramePr>
          <p:nvPr>
            <p:extLst>
              <p:ext uri="{D42A27DB-BD31-4B8C-83A1-F6EECF244321}">
                <p14:modId xmlns:p14="http://schemas.microsoft.com/office/powerpoint/2010/main" val="626721579"/>
              </p:ext>
            </p:extLst>
          </p:nvPr>
        </p:nvGraphicFramePr>
        <p:xfrm>
          <a:off x="2528888" y="5376863"/>
          <a:ext cx="2851150" cy="531812"/>
        </p:xfrm>
        <a:graphic>
          <a:graphicData uri="http://schemas.openxmlformats.org/presentationml/2006/ole">
            <mc:AlternateContent xmlns:mc="http://schemas.openxmlformats.org/markup-compatibility/2006">
              <mc:Choice xmlns:v="urn:schemas-microsoft-com:vml" Requires="v">
                <p:oleObj spid="_x0000_s2567202" name="Equation" r:id="rId6" imgW="1155600" imgH="215640" progId="Equation.DSMT4">
                  <p:embed/>
                </p:oleObj>
              </mc:Choice>
              <mc:Fallback>
                <p:oleObj name="Equation" r:id="rId6" imgW="1155600" imgH="215640" progId="Equation.DSMT4">
                  <p:embed/>
                  <p:pic>
                    <p:nvPicPr>
                      <p:cNvPr id="2" name="Object 1"/>
                      <p:cNvPicPr/>
                      <p:nvPr/>
                    </p:nvPicPr>
                    <p:blipFill>
                      <a:blip r:embed="rId7"/>
                      <a:stretch>
                        <a:fillRect/>
                      </a:stretch>
                    </p:blipFill>
                    <p:spPr>
                      <a:xfrm>
                        <a:off x="2528888" y="5376863"/>
                        <a:ext cx="2851150" cy="531812"/>
                      </a:xfrm>
                      <a:prstGeom prst="rect">
                        <a:avLst/>
                      </a:prstGeom>
                    </p:spPr>
                  </p:pic>
                </p:oleObj>
              </mc:Fallback>
            </mc:AlternateContent>
          </a:graphicData>
        </a:graphic>
      </p:graphicFrame>
      <p:graphicFrame>
        <p:nvGraphicFramePr>
          <p:cNvPr id="27" name="Object 26"/>
          <p:cNvGraphicFramePr>
            <a:graphicFrameLocks noChangeAspect="1"/>
          </p:cNvGraphicFramePr>
          <p:nvPr>
            <p:extLst/>
          </p:nvPr>
        </p:nvGraphicFramePr>
        <p:xfrm>
          <a:off x="2324164" y="6267818"/>
          <a:ext cx="2187176" cy="488196"/>
        </p:xfrm>
        <a:graphic>
          <a:graphicData uri="http://schemas.openxmlformats.org/presentationml/2006/ole">
            <mc:AlternateContent xmlns:mc="http://schemas.openxmlformats.org/markup-compatibility/2006">
              <mc:Choice xmlns:v="urn:schemas-microsoft-com:vml" Requires="v">
                <p:oleObj spid="_x0000_s2567203" name="Equation" r:id="rId8" imgW="965160" imgH="215640" progId="Equation.DSMT4">
                  <p:embed/>
                </p:oleObj>
              </mc:Choice>
              <mc:Fallback>
                <p:oleObj name="Equation" r:id="rId8" imgW="965160" imgH="215640" progId="Equation.DSMT4">
                  <p:embed/>
                  <p:pic>
                    <p:nvPicPr>
                      <p:cNvPr id="27" name="Object 26"/>
                      <p:cNvPicPr/>
                      <p:nvPr/>
                    </p:nvPicPr>
                    <p:blipFill>
                      <a:blip r:embed="rId9"/>
                      <a:stretch>
                        <a:fillRect/>
                      </a:stretch>
                    </p:blipFill>
                    <p:spPr>
                      <a:xfrm>
                        <a:off x="2324164" y="6267818"/>
                        <a:ext cx="2187176" cy="488196"/>
                      </a:xfrm>
                      <a:prstGeom prst="rect">
                        <a:avLst/>
                      </a:prstGeom>
                    </p:spPr>
                  </p:pic>
                </p:oleObj>
              </mc:Fallback>
            </mc:AlternateContent>
          </a:graphicData>
        </a:graphic>
      </p:graphicFrame>
      <p:graphicFrame>
        <p:nvGraphicFramePr>
          <p:cNvPr id="8" name="Object 4"/>
          <p:cNvGraphicFramePr>
            <a:graphicFrameLocks noChangeAspect="1"/>
          </p:cNvGraphicFramePr>
          <p:nvPr>
            <p:extLst>
              <p:ext uri="{D42A27DB-BD31-4B8C-83A1-F6EECF244321}">
                <p14:modId xmlns:p14="http://schemas.microsoft.com/office/powerpoint/2010/main" val="1298953850"/>
              </p:ext>
            </p:extLst>
          </p:nvPr>
        </p:nvGraphicFramePr>
        <p:xfrm>
          <a:off x="2242181" y="3609472"/>
          <a:ext cx="2616610" cy="513790"/>
        </p:xfrm>
        <a:graphic>
          <a:graphicData uri="http://schemas.openxmlformats.org/presentationml/2006/ole">
            <mc:AlternateContent xmlns:mc="http://schemas.openxmlformats.org/markup-compatibility/2006">
              <mc:Choice xmlns:v="urn:schemas-microsoft-com:vml" Requires="v">
                <p:oleObj spid="_x0000_s2567204" name="Equation" r:id="rId10" imgW="1549080" imgH="304560" progId="Equation.DSMT4">
                  <p:embed/>
                </p:oleObj>
              </mc:Choice>
              <mc:Fallback>
                <p:oleObj name="Equation" r:id="rId10" imgW="1549080" imgH="304560" progId="Equation.DSMT4">
                  <p:embed/>
                  <p:pic>
                    <p:nvPicPr>
                      <p:cNvPr id="8" name="Object 4"/>
                      <p:cNvPicPr>
                        <a:picLocks noChangeAspect="1" noChangeArrowheads="1"/>
                      </p:cNvPicPr>
                      <p:nvPr/>
                    </p:nvPicPr>
                    <p:blipFill>
                      <a:blip r:embed="rId11"/>
                      <a:srcRect/>
                      <a:stretch>
                        <a:fillRect/>
                      </a:stretch>
                    </p:blipFill>
                    <p:spPr bwMode="auto">
                      <a:xfrm>
                        <a:off x="2242181" y="3609472"/>
                        <a:ext cx="2616610" cy="513790"/>
                      </a:xfrm>
                      <a:prstGeom prst="rect">
                        <a:avLst/>
                      </a:prstGeom>
                      <a:noFill/>
                      <a:ln>
                        <a:noFill/>
                      </a:ln>
                      <a:effectLst/>
                      <a:extLst/>
                    </p:spPr>
                  </p:pic>
                </p:oleObj>
              </mc:Fallback>
            </mc:AlternateContent>
          </a:graphicData>
        </a:graphic>
      </p:graphicFrame>
      <p:graphicFrame>
        <p:nvGraphicFramePr>
          <p:cNvPr id="9" name="Object 4"/>
          <p:cNvGraphicFramePr>
            <a:graphicFrameLocks noChangeAspect="1"/>
          </p:cNvGraphicFramePr>
          <p:nvPr>
            <p:extLst>
              <p:ext uri="{D42A27DB-BD31-4B8C-83A1-F6EECF244321}">
                <p14:modId xmlns:p14="http://schemas.microsoft.com/office/powerpoint/2010/main" val="1894629110"/>
              </p:ext>
            </p:extLst>
          </p:nvPr>
        </p:nvGraphicFramePr>
        <p:xfrm>
          <a:off x="2235559" y="4462092"/>
          <a:ext cx="6500452" cy="478243"/>
        </p:xfrm>
        <a:graphic>
          <a:graphicData uri="http://schemas.openxmlformats.org/presentationml/2006/ole">
            <mc:AlternateContent xmlns:mc="http://schemas.openxmlformats.org/markup-compatibility/2006">
              <mc:Choice xmlns:v="urn:schemas-microsoft-com:vml" Requires="v">
                <p:oleObj spid="_x0000_s2567205" name="Equation" r:id="rId12" imgW="3784320" imgH="279360" progId="Equation.DSMT4">
                  <p:embed/>
                </p:oleObj>
              </mc:Choice>
              <mc:Fallback>
                <p:oleObj name="Equation" r:id="rId12" imgW="3784320" imgH="279360" progId="Equation.DSMT4">
                  <p:embed/>
                  <p:pic>
                    <p:nvPicPr>
                      <p:cNvPr id="9" name="Object 4"/>
                      <p:cNvPicPr>
                        <a:picLocks noChangeAspect="1" noChangeArrowheads="1"/>
                      </p:cNvPicPr>
                      <p:nvPr/>
                    </p:nvPicPr>
                    <p:blipFill>
                      <a:blip r:embed="rId13"/>
                      <a:srcRect/>
                      <a:stretch>
                        <a:fillRect/>
                      </a:stretch>
                    </p:blipFill>
                    <p:spPr bwMode="auto">
                      <a:xfrm>
                        <a:off x="2235559" y="4462092"/>
                        <a:ext cx="6500452" cy="478243"/>
                      </a:xfrm>
                      <a:prstGeom prst="rect">
                        <a:avLst/>
                      </a:prstGeom>
                      <a:noFill/>
                      <a:ln>
                        <a:noFill/>
                      </a:ln>
                      <a:effectLst/>
                      <a:extLst/>
                    </p:spPr>
                  </p:pic>
                </p:oleObj>
              </mc:Fallback>
            </mc:AlternateContent>
          </a:graphicData>
        </a:graphic>
      </p:graphicFrame>
      <p:pic>
        <p:nvPicPr>
          <p:cNvPr id="4" name="Picture 3"/>
          <p:cNvPicPr>
            <a:picLocks noChangeAspect="1"/>
          </p:cNvPicPr>
          <p:nvPr/>
        </p:nvPicPr>
        <p:blipFill>
          <a:blip r:embed="rId14"/>
          <a:stretch>
            <a:fillRect/>
          </a:stretch>
        </p:blipFill>
        <p:spPr>
          <a:xfrm>
            <a:off x="6250240" y="-9807"/>
            <a:ext cx="2893760" cy="2167792"/>
          </a:xfrm>
          <a:prstGeom prst="rect">
            <a:avLst/>
          </a:prstGeom>
        </p:spPr>
      </p:pic>
      <p:sp>
        <p:nvSpPr>
          <p:cNvPr id="10" name="Oval 9">
            <a:extLst>
              <a:ext uri="{FF2B5EF4-FFF2-40B4-BE49-F238E27FC236}">
                <a16:creationId xmlns:a16="http://schemas.microsoft.com/office/drawing/2014/main" id="{3FD74B9F-0F41-41BC-843F-75F311B8AEB9}"/>
              </a:ext>
            </a:extLst>
          </p:cNvPr>
          <p:cNvSpPr/>
          <p:nvPr/>
        </p:nvSpPr>
        <p:spPr>
          <a:xfrm>
            <a:off x="2558794" y="2702974"/>
            <a:ext cx="432989" cy="432989"/>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1" name="Oval 10">
            <a:extLst>
              <a:ext uri="{FF2B5EF4-FFF2-40B4-BE49-F238E27FC236}">
                <a16:creationId xmlns:a16="http://schemas.microsoft.com/office/drawing/2014/main" id="{7F81DEFA-95CA-4AE0-9234-7036BE29A5F0}"/>
              </a:ext>
            </a:extLst>
          </p:cNvPr>
          <p:cNvSpPr/>
          <p:nvPr/>
        </p:nvSpPr>
        <p:spPr>
          <a:xfrm>
            <a:off x="2570043" y="3745227"/>
            <a:ext cx="432989" cy="432989"/>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2" name="Oval 11">
            <a:extLst>
              <a:ext uri="{FF2B5EF4-FFF2-40B4-BE49-F238E27FC236}">
                <a16:creationId xmlns:a16="http://schemas.microsoft.com/office/drawing/2014/main" id="{4E386B67-27C2-4084-AABD-23F4C2A97FDB}"/>
              </a:ext>
            </a:extLst>
          </p:cNvPr>
          <p:cNvSpPr/>
          <p:nvPr/>
        </p:nvSpPr>
        <p:spPr>
          <a:xfrm>
            <a:off x="2569018" y="4584965"/>
            <a:ext cx="432989" cy="432989"/>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13305958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Elements of a dynamic model</a:t>
            </a:r>
          </a:p>
        </p:txBody>
      </p:sp>
      <p:sp>
        <p:nvSpPr>
          <p:cNvPr id="3" name="Text Placeholder 2"/>
          <p:cNvSpPr>
            <a:spLocks noGrp="1"/>
          </p:cNvSpPr>
          <p:nvPr>
            <p:ph type="body" sz="half" idx="1"/>
          </p:nvPr>
        </p:nvSpPr>
        <p:spPr/>
        <p:txBody>
          <a:bodyPr/>
          <a:lstStyle/>
          <a:p>
            <a:r>
              <a:rPr lang="en-US" sz="2400" dirty="0"/>
              <a:t>Deterministic </a:t>
            </a:r>
          </a:p>
          <a:p>
            <a:pPr lvl="1"/>
            <a:r>
              <a:rPr lang="en-US" sz="2000" dirty="0"/>
              <a:t>Objective function</a:t>
            </a:r>
          </a:p>
          <a:p>
            <a:pPr lvl="1"/>
            <a:endParaRPr lang="en-US" sz="2000" dirty="0"/>
          </a:p>
          <a:p>
            <a:pPr lvl="2"/>
            <a:endParaRPr lang="en-US" sz="1600" dirty="0"/>
          </a:p>
          <a:p>
            <a:pPr lvl="2"/>
            <a:endParaRPr lang="en-US" sz="1600" dirty="0"/>
          </a:p>
          <a:p>
            <a:pPr lvl="1"/>
            <a:r>
              <a:rPr lang="en-US" sz="2000" dirty="0"/>
              <a:t>Decision variables:</a:t>
            </a:r>
          </a:p>
          <a:p>
            <a:pPr lvl="1"/>
            <a:endParaRPr lang="en-US" sz="2000" dirty="0"/>
          </a:p>
          <a:p>
            <a:pPr lvl="1"/>
            <a:r>
              <a:rPr lang="en-US" sz="2000" dirty="0"/>
              <a:t>Constraints: </a:t>
            </a:r>
          </a:p>
          <a:p>
            <a:pPr lvl="2"/>
            <a:r>
              <a:rPr lang="en-US" dirty="0"/>
              <a:t>at time </a:t>
            </a:r>
            <a:r>
              <a:rPr lang="en-US" i="1" dirty="0"/>
              <a:t>t</a:t>
            </a:r>
          </a:p>
          <a:p>
            <a:pPr lvl="1"/>
            <a:endParaRPr lang="en-US" sz="2000" i="1" dirty="0"/>
          </a:p>
          <a:p>
            <a:pPr lvl="2"/>
            <a:endParaRPr lang="en-US" sz="1600" i="1" dirty="0"/>
          </a:p>
          <a:p>
            <a:pPr marL="914400" lvl="2" indent="0">
              <a:buNone/>
            </a:pPr>
            <a:endParaRPr lang="en-US" sz="1600" dirty="0"/>
          </a:p>
          <a:p>
            <a:pPr lvl="2"/>
            <a:r>
              <a:rPr lang="en-US" dirty="0"/>
              <a:t>Transition function</a:t>
            </a:r>
          </a:p>
          <a:p>
            <a:pPr lvl="1"/>
            <a:endParaRPr lang="en-US" sz="2000" dirty="0"/>
          </a:p>
          <a:p>
            <a:pPr lvl="1"/>
            <a:endParaRPr lang="en-US" sz="2000" dirty="0"/>
          </a:p>
        </p:txBody>
      </p:sp>
      <p:sp>
        <p:nvSpPr>
          <p:cNvPr id="5" name="Text Placeholder 2"/>
          <p:cNvSpPr txBox="1">
            <a:spLocks/>
          </p:cNvSpPr>
          <p:nvPr/>
        </p:nvSpPr>
        <p:spPr bwMode="auto">
          <a:xfrm>
            <a:off x="4531887" y="1151016"/>
            <a:ext cx="3810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0000"/>
              <a:buFontTx/>
              <a:buBlip>
                <a:blip r:embed="rId3"/>
              </a:buBlip>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a:lstStyle>
          <a:p>
            <a:r>
              <a:rPr lang="en-US" sz="2400" i="0" kern="0" dirty="0"/>
              <a:t>Stochastic</a:t>
            </a:r>
          </a:p>
          <a:p>
            <a:pPr lvl="1"/>
            <a:r>
              <a:rPr lang="en-US" sz="2000" i="0" kern="0" dirty="0"/>
              <a:t>Objective function</a:t>
            </a:r>
          </a:p>
          <a:p>
            <a:pPr lvl="1"/>
            <a:endParaRPr lang="en-US" sz="2000" i="0" kern="0" dirty="0"/>
          </a:p>
          <a:p>
            <a:pPr lvl="2"/>
            <a:endParaRPr lang="en-US" sz="1600" i="0" kern="0" dirty="0"/>
          </a:p>
          <a:p>
            <a:pPr lvl="2"/>
            <a:endParaRPr lang="en-US" sz="1600" i="0" kern="0" dirty="0"/>
          </a:p>
          <a:p>
            <a:pPr lvl="1"/>
            <a:r>
              <a:rPr lang="en-US" sz="2000" i="0" dirty="0"/>
              <a:t>Policy</a:t>
            </a:r>
          </a:p>
          <a:p>
            <a:pPr lvl="1"/>
            <a:endParaRPr lang="en-US" sz="2000" i="0" dirty="0"/>
          </a:p>
          <a:p>
            <a:pPr lvl="1"/>
            <a:r>
              <a:rPr lang="en-US" sz="2000" i="0" dirty="0"/>
              <a:t>Constraints at time t</a:t>
            </a:r>
          </a:p>
          <a:p>
            <a:pPr lvl="1"/>
            <a:endParaRPr lang="en-US" sz="2000" i="0" dirty="0"/>
          </a:p>
          <a:p>
            <a:pPr marL="914400" lvl="2" indent="0">
              <a:buNone/>
            </a:pPr>
            <a:endParaRPr lang="en-US" sz="1600" i="0" dirty="0"/>
          </a:p>
          <a:p>
            <a:pPr lvl="2"/>
            <a:endParaRPr lang="en-US" sz="1600" i="0" dirty="0"/>
          </a:p>
          <a:p>
            <a:pPr lvl="2"/>
            <a:endParaRPr lang="en-US" sz="1600" i="0" dirty="0"/>
          </a:p>
          <a:p>
            <a:pPr lvl="1"/>
            <a:r>
              <a:rPr lang="en-US" sz="2000" i="0" dirty="0"/>
              <a:t>Transition function</a:t>
            </a:r>
          </a:p>
          <a:p>
            <a:pPr marL="457200" lvl="1" indent="0">
              <a:buNone/>
            </a:pPr>
            <a:endParaRPr lang="en-US" i="0" dirty="0"/>
          </a:p>
          <a:p>
            <a:pPr lvl="1"/>
            <a:r>
              <a:rPr lang="en-US" sz="2000" i="0" dirty="0"/>
              <a:t>Exogenous information</a:t>
            </a:r>
          </a:p>
          <a:p>
            <a:pPr lvl="1"/>
            <a:endParaRPr lang="en-US" sz="2000" i="0" dirty="0"/>
          </a:p>
          <a:p>
            <a:pPr lvl="1"/>
            <a:endParaRPr lang="en-US" sz="2000" i="0" kern="0" dirty="0"/>
          </a:p>
        </p:txBody>
      </p:sp>
      <p:graphicFrame>
        <p:nvGraphicFramePr>
          <p:cNvPr id="6" name="Object 5"/>
          <p:cNvGraphicFramePr>
            <a:graphicFrameLocks noChangeAspect="1"/>
          </p:cNvGraphicFramePr>
          <p:nvPr>
            <p:extLst>
              <p:ext uri="{D42A27DB-BD31-4B8C-83A1-F6EECF244321}">
                <p14:modId xmlns:p14="http://schemas.microsoft.com/office/powerpoint/2010/main" val="3187404184"/>
              </p:ext>
            </p:extLst>
          </p:nvPr>
        </p:nvGraphicFramePr>
        <p:xfrm>
          <a:off x="4960049" y="1998218"/>
          <a:ext cx="4054475" cy="806450"/>
        </p:xfrm>
        <a:graphic>
          <a:graphicData uri="http://schemas.openxmlformats.org/presentationml/2006/ole">
            <mc:AlternateContent xmlns:mc="http://schemas.openxmlformats.org/markup-compatibility/2006">
              <mc:Choice xmlns:v="urn:schemas-microsoft-com:vml" Requires="v">
                <p:oleObj spid="_x0000_s2491970" name="Equation" r:id="rId4" imgW="2298600" imgH="457200" progId="Equation.DSMT4">
                  <p:embed/>
                </p:oleObj>
              </mc:Choice>
              <mc:Fallback>
                <p:oleObj name="Equation" r:id="rId4" imgW="2298600" imgH="457200" progId="Equation.DSMT4">
                  <p:embed/>
                  <p:pic>
                    <p:nvPicPr>
                      <p:cNvPr id="6" name="Object 5"/>
                      <p:cNvPicPr>
                        <a:picLocks noChangeAspect="1" noChangeArrowheads="1"/>
                      </p:cNvPicPr>
                      <p:nvPr/>
                    </p:nvPicPr>
                    <p:blipFill>
                      <a:blip r:embed="rId5"/>
                      <a:srcRect/>
                      <a:stretch>
                        <a:fillRect/>
                      </a:stretch>
                    </p:blipFill>
                    <p:spPr bwMode="auto">
                      <a:xfrm>
                        <a:off x="4960049" y="1998218"/>
                        <a:ext cx="4054475" cy="806450"/>
                      </a:xfrm>
                      <a:prstGeom prst="rect">
                        <a:avLst/>
                      </a:prstGeom>
                      <a:noFill/>
                      <a:ln>
                        <a:noFill/>
                      </a:ln>
                      <a:effectLst/>
                    </p:spPr>
                  </p:pic>
                </p:oleObj>
              </mc:Fallback>
            </mc:AlternateContent>
          </a:graphicData>
        </a:graphic>
      </p:graphicFrame>
      <p:graphicFrame>
        <p:nvGraphicFramePr>
          <p:cNvPr id="7" name="Object 6"/>
          <p:cNvGraphicFramePr>
            <a:graphicFrameLocks noChangeAspect="1"/>
          </p:cNvGraphicFramePr>
          <p:nvPr>
            <p:extLst/>
          </p:nvPr>
        </p:nvGraphicFramePr>
        <p:xfrm>
          <a:off x="1420813" y="1947863"/>
          <a:ext cx="1474787" cy="820737"/>
        </p:xfrm>
        <a:graphic>
          <a:graphicData uri="http://schemas.openxmlformats.org/presentationml/2006/ole">
            <mc:AlternateContent xmlns:mc="http://schemas.openxmlformats.org/markup-compatibility/2006">
              <mc:Choice xmlns:v="urn:schemas-microsoft-com:vml" Requires="v">
                <p:oleObj spid="_x0000_s2491971" name="Equation" r:id="rId6" imgW="660240" imgH="368280" progId="Equation.DSMT4">
                  <p:embed/>
                </p:oleObj>
              </mc:Choice>
              <mc:Fallback>
                <p:oleObj name="Equation" r:id="rId6" imgW="660240" imgH="368280" progId="Equation.DSMT4">
                  <p:embed/>
                  <p:pic>
                    <p:nvPicPr>
                      <p:cNvPr id="7" name="Object 6"/>
                      <p:cNvPicPr>
                        <a:picLocks noChangeAspect="1" noChangeArrowheads="1"/>
                      </p:cNvPicPr>
                      <p:nvPr/>
                    </p:nvPicPr>
                    <p:blipFill>
                      <a:blip r:embed="rId7"/>
                      <a:srcRect/>
                      <a:stretch>
                        <a:fillRect/>
                      </a:stretch>
                    </p:blipFill>
                    <p:spPr bwMode="auto">
                      <a:xfrm>
                        <a:off x="1420813" y="1947863"/>
                        <a:ext cx="147478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nvPr>
        </p:nvGraphicFramePr>
        <p:xfrm>
          <a:off x="5232939" y="4159331"/>
          <a:ext cx="2003425" cy="465137"/>
        </p:xfrm>
        <a:graphic>
          <a:graphicData uri="http://schemas.openxmlformats.org/presentationml/2006/ole">
            <mc:AlternateContent xmlns:mc="http://schemas.openxmlformats.org/markup-compatibility/2006">
              <mc:Choice xmlns:v="urn:schemas-microsoft-com:vml" Requires="v">
                <p:oleObj spid="_x0000_s2491972" name="Equation" r:id="rId8" imgW="1041120" imgH="241200" progId="Equation.DSMT4">
                  <p:embed/>
                </p:oleObj>
              </mc:Choice>
              <mc:Fallback>
                <p:oleObj name="Equation" r:id="rId8" imgW="1041120" imgH="241200" progId="Equation.DSMT4">
                  <p:embed/>
                  <p:pic>
                    <p:nvPicPr>
                      <p:cNvPr id="9" name="Object 8"/>
                      <p:cNvPicPr>
                        <a:picLocks noChangeAspect="1" noChangeArrowheads="1"/>
                      </p:cNvPicPr>
                      <p:nvPr/>
                    </p:nvPicPr>
                    <p:blipFill>
                      <a:blip r:embed="rId9"/>
                      <a:srcRect/>
                      <a:stretch>
                        <a:fillRect/>
                      </a:stretch>
                    </p:blipFill>
                    <p:spPr bwMode="auto">
                      <a:xfrm>
                        <a:off x="5232939" y="4159331"/>
                        <a:ext cx="20034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nvPr>
        </p:nvGraphicFramePr>
        <p:xfrm>
          <a:off x="1701800" y="5566405"/>
          <a:ext cx="1898650" cy="425450"/>
        </p:xfrm>
        <a:graphic>
          <a:graphicData uri="http://schemas.openxmlformats.org/presentationml/2006/ole">
            <mc:AlternateContent xmlns:mc="http://schemas.openxmlformats.org/markup-compatibility/2006">
              <mc:Choice xmlns:v="urn:schemas-microsoft-com:vml" Requires="v">
                <p:oleObj spid="_x0000_s2491973" name="Equation" r:id="rId10" imgW="850680" imgH="190440" progId="Equation.DSMT4">
                  <p:embed/>
                </p:oleObj>
              </mc:Choice>
              <mc:Fallback>
                <p:oleObj name="Equation" r:id="rId10" imgW="850680" imgH="190440" progId="Equation.DSMT4">
                  <p:embed/>
                  <p:pic>
                    <p:nvPicPr>
                      <p:cNvPr id="10" name="Object 9"/>
                      <p:cNvPicPr>
                        <a:picLocks noChangeAspect="1" noChangeArrowheads="1"/>
                      </p:cNvPicPr>
                      <p:nvPr/>
                    </p:nvPicPr>
                    <p:blipFill>
                      <a:blip r:embed="rId11"/>
                      <a:srcRect/>
                      <a:stretch>
                        <a:fillRect/>
                      </a:stretch>
                    </p:blipFill>
                    <p:spPr bwMode="auto">
                      <a:xfrm>
                        <a:off x="1701800" y="5566405"/>
                        <a:ext cx="18986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nvPr>
        </p:nvGraphicFramePr>
        <p:xfrm>
          <a:off x="5273601" y="5416061"/>
          <a:ext cx="2579688" cy="482600"/>
        </p:xfrm>
        <a:graphic>
          <a:graphicData uri="http://schemas.openxmlformats.org/presentationml/2006/ole">
            <mc:AlternateContent xmlns:mc="http://schemas.openxmlformats.org/markup-compatibility/2006">
              <mc:Choice xmlns:v="urn:schemas-microsoft-com:vml" Requires="v">
                <p:oleObj spid="_x0000_s2491974" name="Equation" r:id="rId12" imgW="1155600" imgH="215640" progId="Equation.DSMT4">
                  <p:embed/>
                </p:oleObj>
              </mc:Choice>
              <mc:Fallback>
                <p:oleObj name="Equation" r:id="rId12" imgW="1155600" imgH="215640" progId="Equation.DSMT4">
                  <p:embed/>
                  <p:pic>
                    <p:nvPicPr>
                      <p:cNvPr id="11" name="Object 10"/>
                      <p:cNvPicPr>
                        <a:picLocks noChangeAspect="1" noChangeArrowheads="1"/>
                      </p:cNvPicPr>
                      <p:nvPr/>
                    </p:nvPicPr>
                    <p:blipFill>
                      <a:blip r:embed="rId13"/>
                      <a:srcRect/>
                      <a:stretch>
                        <a:fillRect/>
                      </a:stretch>
                    </p:blipFill>
                    <p:spPr bwMode="auto">
                      <a:xfrm>
                        <a:off x="5273601" y="5416061"/>
                        <a:ext cx="257968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nvPr>
        </p:nvGraphicFramePr>
        <p:xfrm>
          <a:off x="5430783" y="6218238"/>
          <a:ext cx="2127250" cy="427037"/>
        </p:xfrm>
        <a:graphic>
          <a:graphicData uri="http://schemas.openxmlformats.org/presentationml/2006/ole">
            <mc:AlternateContent xmlns:mc="http://schemas.openxmlformats.org/markup-compatibility/2006">
              <mc:Choice xmlns:v="urn:schemas-microsoft-com:vml" Requires="v">
                <p:oleObj spid="_x0000_s2491975" name="Equation" r:id="rId14" imgW="952200" imgH="190440" progId="Equation.DSMT4">
                  <p:embed/>
                </p:oleObj>
              </mc:Choice>
              <mc:Fallback>
                <p:oleObj name="Equation" r:id="rId14" imgW="952200" imgH="190440" progId="Equation.DSMT4">
                  <p:embed/>
                  <p:pic>
                    <p:nvPicPr>
                      <p:cNvPr id="12" name="Object 11"/>
                      <p:cNvPicPr>
                        <a:picLocks noChangeAspect="1" noChangeArrowheads="1"/>
                      </p:cNvPicPr>
                      <p:nvPr/>
                    </p:nvPicPr>
                    <p:blipFill>
                      <a:blip r:embed="rId15"/>
                      <a:srcRect/>
                      <a:stretch>
                        <a:fillRect/>
                      </a:stretch>
                    </p:blipFill>
                    <p:spPr bwMode="auto">
                      <a:xfrm>
                        <a:off x="5430783" y="6218238"/>
                        <a:ext cx="21272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8" name="Group 17"/>
          <p:cNvGrpSpPr/>
          <p:nvPr/>
        </p:nvGrpSpPr>
        <p:grpSpPr>
          <a:xfrm>
            <a:off x="1836063" y="4227665"/>
            <a:ext cx="1401219" cy="814562"/>
            <a:chOff x="1673225" y="4352925"/>
            <a:chExt cx="1401219" cy="814562"/>
          </a:xfrm>
        </p:grpSpPr>
        <p:graphicFrame>
          <p:nvGraphicFramePr>
            <p:cNvPr id="8" name="Object 7"/>
            <p:cNvGraphicFramePr>
              <a:graphicFrameLocks noChangeAspect="1"/>
            </p:cNvGraphicFramePr>
            <p:nvPr>
              <p:extLst/>
            </p:nvPr>
          </p:nvGraphicFramePr>
          <p:xfrm>
            <a:off x="1673225" y="4352925"/>
            <a:ext cx="936625" cy="746125"/>
          </p:xfrm>
          <a:graphic>
            <a:graphicData uri="http://schemas.openxmlformats.org/presentationml/2006/ole">
              <mc:AlternateContent xmlns:mc="http://schemas.openxmlformats.org/markup-compatibility/2006">
                <mc:Choice xmlns:v="urn:schemas-microsoft-com:vml" Requires="v">
                  <p:oleObj spid="_x0000_s2491976" name="Equation" r:id="rId16" imgW="495000" imgH="393480" progId="Equation.DSMT4">
                    <p:embed/>
                  </p:oleObj>
                </mc:Choice>
                <mc:Fallback>
                  <p:oleObj name="Equation" r:id="rId16" imgW="495000" imgH="393480" progId="Equation.DSMT4">
                    <p:embed/>
                    <p:pic>
                      <p:nvPicPr>
                        <p:cNvPr id="8" name="Object 7"/>
                        <p:cNvPicPr>
                          <a:picLocks noChangeAspect="1" noChangeArrowheads="1"/>
                        </p:cNvPicPr>
                        <p:nvPr/>
                      </p:nvPicPr>
                      <p:blipFill>
                        <a:blip r:embed="rId17"/>
                        <a:srcRect/>
                        <a:stretch>
                          <a:fillRect/>
                        </a:stretch>
                      </p:blipFill>
                      <p:spPr bwMode="auto">
                        <a:xfrm>
                          <a:off x="1673225" y="4352925"/>
                          <a:ext cx="936625" cy="746125"/>
                        </a:xfrm>
                        <a:prstGeom prst="rect">
                          <a:avLst/>
                        </a:prstGeom>
                        <a:noFill/>
                        <a:ln>
                          <a:noFill/>
                        </a:ln>
                      </p:spPr>
                    </p:pic>
                  </p:oleObj>
                </mc:Fallback>
              </mc:AlternateContent>
            </a:graphicData>
          </a:graphic>
        </p:graphicFrame>
        <p:graphicFrame>
          <p:nvGraphicFramePr>
            <p:cNvPr id="4" name="Object 3"/>
            <p:cNvGraphicFramePr>
              <a:graphicFrameLocks noChangeAspect="1"/>
            </p:cNvGraphicFramePr>
            <p:nvPr>
              <p:extLst/>
            </p:nvPr>
          </p:nvGraphicFramePr>
          <p:xfrm>
            <a:off x="2453732" y="4365799"/>
            <a:ext cx="620712" cy="801688"/>
          </p:xfrm>
          <a:graphic>
            <a:graphicData uri="http://schemas.openxmlformats.org/presentationml/2006/ole">
              <mc:AlternateContent xmlns:mc="http://schemas.openxmlformats.org/markup-compatibility/2006">
                <mc:Choice xmlns:v="urn:schemas-microsoft-com:vml" Requires="v">
                  <p:oleObj spid="_x0000_s2491977" name="Equation" r:id="rId18" imgW="355320" imgH="457200" progId="Equation.DSMT4">
                    <p:embed/>
                  </p:oleObj>
                </mc:Choice>
                <mc:Fallback>
                  <p:oleObj name="Equation" r:id="rId18" imgW="355320" imgH="457200" progId="Equation.DSMT4">
                    <p:embed/>
                    <p:pic>
                      <p:nvPicPr>
                        <p:cNvPr id="4" name="Object 3"/>
                        <p:cNvPicPr>
                          <a:picLocks noChangeAspect="1" noChangeArrowheads="1"/>
                        </p:cNvPicPr>
                        <p:nvPr/>
                      </p:nvPicPr>
                      <p:blipFill>
                        <a:blip r:embed="rId19"/>
                        <a:srcRect/>
                        <a:stretch>
                          <a:fillRect/>
                        </a:stretch>
                      </p:blipFill>
                      <p:spPr bwMode="auto">
                        <a:xfrm>
                          <a:off x="2453732" y="4365799"/>
                          <a:ext cx="620712" cy="801688"/>
                        </a:xfrm>
                        <a:prstGeom prst="rect">
                          <a:avLst/>
                        </a:prstGeom>
                        <a:noFill/>
                        <a:ln>
                          <a:noFill/>
                        </a:ln>
                      </p:spPr>
                    </p:pic>
                  </p:oleObj>
                </mc:Fallback>
              </mc:AlternateContent>
            </a:graphicData>
          </a:graphic>
        </p:graphicFrame>
      </p:grpSp>
      <p:graphicFrame>
        <p:nvGraphicFramePr>
          <p:cNvPr id="16" name="Object 15"/>
          <p:cNvGraphicFramePr>
            <a:graphicFrameLocks noChangeAspect="1"/>
          </p:cNvGraphicFramePr>
          <p:nvPr>
            <p:extLst/>
          </p:nvPr>
        </p:nvGraphicFramePr>
        <p:xfrm>
          <a:off x="1704903" y="3186300"/>
          <a:ext cx="1049459" cy="403638"/>
        </p:xfrm>
        <a:graphic>
          <a:graphicData uri="http://schemas.openxmlformats.org/presentationml/2006/ole">
            <mc:AlternateContent xmlns:mc="http://schemas.openxmlformats.org/markup-compatibility/2006">
              <mc:Choice xmlns:v="urn:schemas-microsoft-com:vml" Requires="v">
                <p:oleObj spid="_x0000_s2491978" name="Equation" r:id="rId20" imgW="660240" imgH="253800" progId="Equation.DSMT4">
                  <p:embed/>
                </p:oleObj>
              </mc:Choice>
              <mc:Fallback>
                <p:oleObj name="Equation" r:id="rId20" imgW="660240" imgH="253800" progId="Equation.DSMT4">
                  <p:embed/>
                  <p:pic>
                    <p:nvPicPr>
                      <p:cNvPr id="16" name="Object 15"/>
                      <p:cNvPicPr/>
                      <p:nvPr/>
                    </p:nvPicPr>
                    <p:blipFill>
                      <a:blip r:embed="rId21"/>
                      <a:stretch>
                        <a:fillRect/>
                      </a:stretch>
                    </p:blipFill>
                    <p:spPr>
                      <a:xfrm>
                        <a:off x="1704903" y="3186300"/>
                        <a:ext cx="1049459" cy="403638"/>
                      </a:xfrm>
                      <a:prstGeom prst="rect">
                        <a:avLst/>
                      </a:prstGeom>
                    </p:spPr>
                  </p:pic>
                </p:oleObj>
              </mc:Fallback>
            </mc:AlternateContent>
          </a:graphicData>
        </a:graphic>
      </p:graphicFrame>
      <p:graphicFrame>
        <p:nvGraphicFramePr>
          <p:cNvPr id="17" name="Object 16"/>
          <p:cNvGraphicFramePr>
            <a:graphicFrameLocks noChangeAspect="1"/>
          </p:cNvGraphicFramePr>
          <p:nvPr>
            <p:extLst/>
          </p:nvPr>
        </p:nvGraphicFramePr>
        <p:xfrm>
          <a:off x="5355636" y="3171825"/>
          <a:ext cx="1416050" cy="365125"/>
        </p:xfrm>
        <a:graphic>
          <a:graphicData uri="http://schemas.openxmlformats.org/presentationml/2006/ole">
            <mc:AlternateContent xmlns:mc="http://schemas.openxmlformats.org/markup-compatibility/2006">
              <mc:Choice xmlns:v="urn:schemas-microsoft-com:vml" Requires="v">
                <p:oleObj spid="_x0000_s2491979" name="Equation" r:id="rId22" imgW="787320" imgH="203040" progId="Equation.DSMT4">
                  <p:embed/>
                </p:oleObj>
              </mc:Choice>
              <mc:Fallback>
                <p:oleObj name="Equation" r:id="rId22" imgW="787320" imgH="203040" progId="Equation.DSMT4">
                  <p:embed/>
                  <p:pic>
                    <p:nvPicPr>
                      <p:cNvPr id="17" name="Object 16"/>
                      <p:cNvPicPr/>
                      <p:nvPr/>
                    </p:nvPicPr>
                    <p:blipFill>
                      <a:blip r:embed="rId23"/>
                      <a:stretch>
                        <a:fillRect/>
                      </a:stretch>
                    </p:blipFill>
                    <p:spPr>
                      <a:xfrm>
                        <a:off x="5355636" y="3171825"/>
                        <a:ext cx="1416050" cy="365125"/>
                      </a:xfrm>
                      <a:prstGeom prst="rect">
                        <a:avLst/>
                      </a:prstGeom>
                    </p:spPr>
                  </p:pic>
                </p:oleObj>
              </mc:Fallback>
            </mc:AlternateContent>
          </a:graphicData>
        </a:graphic>
      </p:graphicFrame>
    </p:spTree>
    <p:extLst>
      <p:ext uri="{BB962C8B-B14F-4D97-AF65-F5344CB8AC3E}">
        <p14:creationId xmlns:p14="http://schemas.microsoft.com/office/powerpoint/2010/main" val="2351919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with uncertainty</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b="10650"/>
          <a:stretch/>
        </p:blipFill>
        <p:spPr>
          <a:xfrm>
            <a:off x="536680" y="1143000"/>
            <a:ext cx="8428450" cy="5420003"/>
          </a:xfrm>
          <a:prstGeom prst="rect">
            <a:avLst/>
          </a:prstGeom>
        </p:spPr>
      </p:pic>
      <p:sp>
        <p:nvSpPr>
          <p:cNvPr id="10" name="Rectangle 9">
            <a:extLst>
              <a:ext uri="{FF2B5EF4-FFF2-40B4-BE49-F238E27FC236}">
                <a16:creationId xmlns:a16="http://schemas.microsoft.com/office/drawing/2014/main" id="{A9E78E96-3063-419E-94B3-E8690FEFF063}"/>
              </a:ext>
            </a:extLst>
          </p:cNvPr>
          <p:cNvSpPr/>
          <p:nvPr/>
        </p:nvSpPr>
        <p:spPr>
          <a:xfrm>
            <a:off x="198817" y="3415841"/>
            <a:ext cx="8818885" cy="524667"/>
          </a:xfrm>
          <a:prstGeom prst="rect">
            <a:avLst/>
          </a:prstGeom>
          <a:solidFill>
            <a:schemeClr val="bg1"/>
          </a:solidFill>
          <a:ln w="28575">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pic>
        <p:nvPicPr>
          <p:cNvPr id="5" name="Picture 4"/>
          <p:cNvPicPr>
            <a:picLocks noChangeAspect="1"/>
          </p:cNvPicPr>
          <p:nvPr/>
        </p:nvPicPr>
        <p:blipFill>
          <a:blip r:embed="rId3">
            <a:extLst/>
          </a:blip>
          <a:stretch>
            <a:fillRect/>
          </a:stretch>
        </p:blipFill>
        <p:spPr>
          <a:xfrm>
            <a:off x="903813" y="3415841"/>
            <a:ext cx="7336374" cy="3074416"/>
          </a:xfrm>
          <a:prstGeom prst="rect">
            <a:avLst/>
          </a:prstGeom>
          <a:ln>
            <a:solidFill>
              <a:schemeClr val="tx1"/>
            </a:solidFill>
          </a:ln>
          <a:effectLst>
            <a:outerShdw blurRad="50800" dist="38100" dir="2700000" algn="tl" rotWithShape="0">
              <a:prstClr val="black">
                <a:alpha val="40000"/>
              </a:prstClr>
            </a:outerShdw>
          </a:effectLst>
        </p:spPr>
      </p:pic>
      <p:grpSp>
        <p:nvGrpSpPr>
          <p:cNvPr id="6" name="Group 5"/>
          <p:cNvGrpSpPr/>
          <p:nvPr/>
        </p:nvGrpSpPr>
        <p:grpSpPr>
          <a:xfrm>
            <a:off x="2629726" y="3508850"/>
            <a:ext cx="1911101" cy="1359404"/>
            <a:chOff x="2649824" y="2835924"/>
            <a:chExt cx="1911101" cy="1359404"/>
          </a:xfrm>
        </p:grpSpPr>
        <p:sp>
          <p:nvSpPr>
            <p:cNvPr id="7" name="Oval 6"/>
            <p:cNvSpPr/>
            <p:nvPr/>
          </p:nvSpPr>
          <p:spPr>
            <a:xfrm>
              <a:off x="3654979" y="2835924"/>
              <a:ext cx="457200" cy="624066"/>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8" name="TextBox 7"/>
            <p:cNvSpPr txBox="1"/>
            <p:nvPr/>
          </p:nvSpPr>
          <p:spPr>
            <a:xfrm>
              <a:off x="2649824" y="3795218"/>
              <a:ext cx="1911101" cy="400110"/>
            </a:xfrm>
            <a:prstGeom prst="rect">
              <a:avLst/>
            </a:prstGeom>
            <a:noFill/>
            <a:ln>
              <a:solidFill>
                <a:srgbClr val="0033CC"/>
              </a:solidFill>
            </a:ln>
          </p:spPr>
          <p:txBody>
            <a:bodyPr wrap="none" rtlCol="0">
              <a:spAutoFit/>
            </a:bodyPr>
            <a:lstStyle/>
            <a:p>
              <a:pPr algn="l"/>
              <a:r>
                <a:rPr lang="en-US" sz="2000" i="0" dirty="0">
                  <a:solidFill>
                    <a:srgbClr val="0033CC"/>
                  </a:solidFill>
                </a:rPr>
                <a:t>Stochastic prices</a:t>
              </a:r>
            </a:p>
          </p:txBody>
        </p:sp>
        <p:cxnSp>
          <p:nvCxnSpPr>
            <p:cNvPr id="9" name="Straight Arrow Connector 8"/>
            <p:cNvCxnSpPr>
              <a:stCxn id="8" idx="0"/>
              <a:endCxn id="7" idx="4"/>
            </p:cNvCxnSpPr>
            <p:nvPr/>
          </p:nvCxnSpPr>
          <p:spPr bwMode="auto">
            <a:xfrm flipV="1">
              <a:off x="3605375" y="3459990"/>
              <a:ext cx="278204" cy="335228"/>
            </a:xfrm>
            <a:prstGeom prst="straightConnector1">
              <a:avLst/>
            </a:prstGeom>
            <a:noFill/>
            <a:ln w="12700" cap="flat" cmpd="sng" algn="ctr">
              <a:solidFill>
                <a:srgbClr val="0033CC"/>
              </a:solidFill>
              <a:prstDash val="solid"/>
              <a:round/>
              <a:headEnd type="none" w="med" len="med"/>
              <a:tailEnd type="arrow" w="med" len="med"/>
            </a:ln>
            <a:effectLst/>
          </p:spPr>
        </p:cxnSp>
      </p:grpSp>
      <p:grpSp>
        <p:nvGrpSpPr>
          <p:cNvPr id="11" name="Group 10"/>
          <p:cNvGrpSpPr/>
          <p:nvPr/>
        </p:nvGrpSpPr>
        <p:grpSpPr>
          <a:xfrm>
            <a:off x="4092381" y="3530621"/>
            <a:ext cx="3796352" cy="1359404"/>
            <a:chOff x="1271308" y="2835924"/>
            <a:chExt cx="3796352" cy="1359404"/>
          </a:xfrm>
        </p:grpSpPr>
        <p:sp>
          <p:nvSpPr>
            <p:cNvPr id="12" name="Oval 11"/>
            <p:cNvSpPr/>
            <p:nvPr/>
          </p:nvSpPr>
          <p:spPr>
            <a:xfrm>
              <a:off x="1271308" y="2835924"/>
              <a:ext cx="3179276" cy="624066"/>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3" name="TextBox 12"/>
            <p:cNvSpPr txBox="1"/>
            <p:nvPr/>
          </p:nvSpPr>
          <p:spPr>
            <a:xfrm>
              <a:off x="2083766" y="3795218"/>
              <a:ext cx="2983894" cy="400110"/>
            </a:xfrm>
            <a:prstGeom prst="rect">
              <a:avLst/>
            </a:prstGeom>
            <a:noFill/>
            <a:ln>
              <a:solidFill>
                <a:srgbClr val="0033CC"/>
              </a:solidFill>
            </a:ln>
          </p:spPr>
          <p:txBody>
            <a:bodyPr wrap="none" rtlCol="0">
              <a:spAutoFit/>
            </a:bodyPr>
            <a:lstStyle/>
            <a:p>
              <a:pPr algn="l"/>
              <a:r>
                <a:rPr lang="en-US" sz="2000" i="0" dirty="0">
                  <a:solidFill>
                    <a:srgbClr val="0033CC"/>
                  </a:solidFill>
                </a:rPr>
                <a:t>Charge/discharge decisions</a:t>
              </a:r>
            </a:p>
          </p:txBody>
        </p:sp>
        <p:cxnSp>
          <p:nvCxnSpPr>
            <p:cNvPr id="14" name="Straight Arrow Connector 13"/>
            <p:cNvCxnSpPr>
              <a:stCxn id="13" idx="0"/>
              <a:endCxn id="12" idx="4"/>
            </p:cNvCxnSpPr>
            <p:nvPr/>
          </p:nvCxnSpPr>
          <p:spPr bwMode="auto">
            <a:xfrm flipH="1" flipV="1">
              <a:off x="2860946" y="3459990"/>
              <a:ext cx="714767" cy="335228"/>
            </a:xfrm>
            <a:prstGeom prst="straightConnector1">
              <a:avLst/>
            </a:prstGeom>
            <a:noFill/>
            <a:ln w="12700" cap="flat" cmpd="sng" algn="ctr">
              <a:solidFill>
                <a:srgbClr val="0033CC"/>
              </a:solidFill>
              <a:prstDash val="solid"/>
              <a:round/>
              <a:headEnd type="none" w="med" len="med"/>
              <a:tailEnd type="arrow" w="med" len="med"/>
            </a:ln>
            <a:effectLst/>
          </p:spPr>
        </p:cxnSp>
      </p:grpSp>
      <p:pic>
        <p:nvPicPr>
          <p:cNvPr id="15" name="Picture 14">
            <a:extLst>
              <a:ext uri="{FF2B5EF4-FFF2-40B4-BE49-F238E27FC236}">
                <a16:creationId xmlns:a16="http://schemas.microsoft.com/office/drawing/2014/main" id="{2068D9F1-C738-4BDC-9D5E-EAA273C35D0B}"/>
              </a:ext>
            </a:extLst>
          </p:cNvPr>
          <p:cNvPicPr/>
          <p:nvPr/>
        </p:nvPicPr>
        <p:blipFill>
          <a:blip r:embed="rId4"/>
          <a:stretch>
            <a:fillRect/>
          </a:stretch>
        </p:blipFill>
        <p:spPr>
          <a:xfrm>
            <a:off x="198817" y="190220"/>
            <a:ext cx="8766313" cy="2912164"/>
          </a:xfrm>
          <a:prstGeom prst="rect">
            <a:avLst/>
          </a:prstGeom>
        </p:spPr>
      </p:pic>
    </p:spTree>
    <p:extLst>
      <p:ext uri="{BB962C8B-B14F-4D97-AF65-F5344CB8AC3E}">
        <p14:creationId xmlns:p14="http://schemas.microsoft.com/office/powerpoint/2010/main" val="94578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sz="2400" dirty="0"/>
                  <a:t>Imagine that you would like to solve the time-dependent linear program:</a:t>
                </a:r>
              </a:p>
              <a:p>
                <a:pPr lvl="1"/>
                <a:endParaRPr lang="en-US" sz="2000" dirty="0"/>
              </a:p>
              <a:p>
                <a:pPr lvl="2"/>
                <a:endParaRPr lang="en-US" sz="1600" dirty="0"/>
              </a:p>
              <a:p>
                <a:pPr lvl="1"/>
                <a:endParaRPr lang="en-US" sz="2000" dirty="0"/>
              </a:p>
              <a:p>
                <a:r>
                  <a:rPr lang="en-US" sz="2400" dirty="0"/>
                  <a:t>To handle uncertainty, engineers will just take an expectation:</a:t>
                </a:r>
              </a:p>
              <a:p>
                <a:pPr lvl="2"/>
                <a:endParaRPr lang="en-US" sz="1800" dirty="0"/>
              </a:p>
              <a:p>
                <a:pPr lvl="1"/>
                <a:endParaRPr lang="en-US" sz="2000" dirty="0"/>
              </a:p>
              <a:p>
                <a:pPr lvl="2"/>
                <a:endParaRPr lang="en-US" sz="1200" dirty="0"/>
              </a:p>
              <a:p>
                <a:r>
                  <a:rPr lang="en-US" sz="2400" dirty="0"/>
                  <a:t>This makes no sense, because now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𝑡</m:t>
                        </m:r>
                      </m:sub>
                    </m:sSub>
                  </m:oMath>
                </a14:m>
                <a:r>
                  <a:rPr lang="en-US" sz="2400" dirty="0"/>
                  <a:t> is a random variable.  Mathematicians fix this by adding:</a:t>
                </a:r>
              </a:p>
              <a:p>
                <a:pPr lvl="2"/>
                <a:endParaRPr lang="en-US" sz="1600" dirty="0"/>
              </a:p>
              <a:p>
                <a:pPr marL="457200" lvl="1" indent="0">
                  <a:buNone/>
                </a:pPr>
                <a:r>
                  <a:rPr lang="en-US" sz="2000" dirty="0"/>
                  <a:t>      “Where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𝑡</m:t>
                        </m:r>
                      </m:sub>
                    </m:sSub>
                  </m:oMath>
                </a14:m>
                <a:r>
                  <a:rPr lang="en-US" sz="2000" dirty="0"/>
                  <a:t> is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𝐹</m:t>
                        </m:r>
                      </m:e>
                      <m:sub>
                        <m:r>
                          <a:rPr lang="en-US" sz="2000" b="0" i="1" smtClean="0">
                            <a:latin typeface="Cambria Math" panose="02040503050406030204" pitchFamily="18" charset="0"/>
                          </a:rPr>
                          <m:t>𝑡</m:t>
                        </m:r>
                      </m:sub>
                    </m:sSub>
                    <m:r>
                      <a:rPr lang="en-US" sz="2000" b="0" i="1" smtClean="0">
                        <a:latin typeface="Cambria Math" panose="02040503050406030204" pitchFamily="18" charset="0"/>
                      </a:rPr>
                      <m:t>−</m:t>
                    </m:r>
                  </m:oMath>
                </a14:m>
                <a:r>
                  <a:rPr lang="en-US" sz="2000" dirty="0"/>
                  <a:t>measurable”</a:t>
                </a:r>
              </a:p>
              <a:p>
                <a:pPr marL="457200" lvl="1" indent="0">
                  <a:buNone/>
                </a:pPr>
                <a:endParaRPr lang="en-US" sz="1050" dirty="0"/>
              </a:p>
              <a:p>
                <a:pPr marL="457200" lvl="1" indent="0">
                  <a:buNone/>
                </a:pPr>
                <a:r>
                  <a:rPr lang="en-US" dirty="0"/>
                  <a:t>...this means “searching over functions.”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t="-985" r="-2667" b="-13300"/>
                </a:stretch>
              </a:blipFill>
            </p:spPr>
            <p:txBody>
              <a:bodyPr/>
              <a:lstStyle/>
              <a:p>
                <a:r>
                  <a:rPr lang="en-US">
                    <a:noFill/>
                  </a:rPr>
                  <a:t> </a:t>
                </a:r>
              </a:p>
            </p:txBody>
          </p:sp>
        </mc:Fallback>
      </mc:AlternateContent>
      <p:graphicFrame>
        <p:nvGraphicFramePr>
          <p:cNvPr id="5" name="Object 4"/>
          <p:cNvGraphicFramePr>
            <a:graphicFrameLocks noChangeAspect="1"/>
          </p:cNvGraphicFramePr>
          <p:nvPr>
            <p:extLst/>
          </p:nvPr>
        </p:nvGraphicFramePr>
        <p:xfrm>
          <a:off x="1266825" y="1881188"/>
          <a:ext cx="2095500" cy="868362"/>
        </p:xfrm>
        <a:graphic>
          <a:graphicData uri="http://schemas.openxmlformats.org/presentationml/2006/ole">
            <mc:AlternateContent xmlns:mc="http://schemas.openxmlformats.org/markup-compatibility/2006">
              <mc:Choice xmlns:v="urn:schemas-microsoft-com:vml" Requires="v">
                <p:oleObj spid="_x0000_s2499678" name="Equation" r:id="rId4" imgW="1041120" imgH="431640" progId="Equation.DSMT4">
                  <p:embed/>
                </p:oleObj>
              </mc:Choice>
              <mc:Fallback>
                <p:oleObj name="Equation" r:id="rId4" imgW="1041120" imgH="431640" progId="Equation.DSMT4">
                  <p:embed/>
                  <p:pic>
                    <p:nvPicPr>
                      <p:cNvPr id="5" name="Object 4"/>
                      <p:cNvPicPr/>
                      <p:nvPr/>
                    </p:nvPicPr>
                    <p:blipFill>
                      <a:blip r:embed="rId5"/>
                      <a:stretch>
                        <a:fillRect/>
                      </a:stretch>
                    </p:blipFill>
                    <p:spPr>
                      <a:xfrm>
                        <a:off x="1266825" y="1881188"/>
                        <a:ext cx="2095500" cy="868362"/>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From deterministic to stochastic</a:t>
            </a:r>
          </a:p>
        </p:txBody>
      </p:sp>
      <p:pic>
        <p:nvPicPr>
          <p:cNvPr id="16" name="Picture 15"/>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15344" r="9264" b="72187"/>
          <a:stretch/>
        </p:blipFill>
        <p:spPr>
          <a:xfrm>
            <a:off x="3937334" y="1881650"/>
            <a:ext cx="5039396" cy="855076"/>
          </a:xfrm>
          <a:prstGeom prst="rect">
            <a:avLst/>
          </a:prstGeom>
          <a:ln>
            <a:solidFill>
              <a:schemeClr val="tx1"/>
            </a:solidFill>
          </a:ln>
          <a:effectLst>
            <a:outerShdw blurRad="50800" dist="38100" dir="2700000" algn="tl" rotWithShape="0">
              <a:prstClr val="black">
                <a:alpha val="40000"/>
              </a:prstClr>
            </a:outerShdw>
          </a:effectLst>
        </p:spPr>
      </p:pic>
      <p:graphicFrame>
        <p:nvGraphicFramePr>
          <p:cNvPr id="11" name="Object 10">
            <a:extLst>
              <a:ext uri="{FF2B5EF4-FFF2-40B4-BE49-F238E27FC236}">
                <a16:creationId xmlns:a16="http://schemas.microsoft.com/office/drawing/2014/main" id="{C14B9D93-2B47-43E4-9029-EC13DAEA5D27}"/>
              </a:ext>
            </a:extLst>
          </p:cNvPr>
          <p:cNvGraphicFramePr>
            <a:graphicFrameLocks noChangeAspect="1"/>
          </p:cNvGraphicFramePr>
          <p:nvPr>
            <p:extLst/>
          </p:nvPr>
        </p:nvGraphicFramePr>
        <p:xfrm>
          <a:off x="1394271" y="3711530"/>
          <a:ext cx="2230012" cy="833191"/>
        </p:xfrm>
        <a:graphic>
          <a:graphicData uri="http://schemas.openxmlformats.org/presentationml/2006/ole">
            <mc:AlternateContent xmlns:mc="http://schemas.openxmlformats.org/markup-compatibility/2006">
              <mc:Choice xmlns:v="urn:schemas-microsoft-com:vml" Requires="v">
                <p:oleObj spid="_x0000_s2499679" name="Equation" r:id="rId8" imgW="1155600" imgH="431640" progId="Equation.DSMT4">
                  <p:embed/>
                </p:oleObj>
              </mc:Choice>
              <mc:Fallback>
                <p:oleObj name="Equation" r:id="rId8" imgW="1155600" imgH="431640" progId="Equation.DSMT4">
                  <p:embed/>
                  <p:pic>
                    <p:nvPicPr>
                      <p:cNvPr id="11" name="Object 10">
                        <a:extLst>
                          <a:ext uri="{FF2B5EF4-FFF2-40B4-BE49-F238E27FC236}">
                            <a16:creationId xmlns:a16="http://schemas.microsoft.com/office/drawing/2014/main" id="{C14B9D93-2B47-43E4-9029-EC13DAEA5D27}"/>
                          </a:ext>
                        </a:extLst>
                      </p:cNvPr>
                      <p:cNvPicPr/>
                      <p:nvPr/>
                    </p:nvPicPr>
                    <p:blipFill>
                      <a:blip r:embed="rId9"/>
                      <a:stretch>
                        <a:fillRect/>
                      </a:stretch>
                    </p:blipFill>
                    <p:spPr>
                      <a:xfrm>
                        <a:off x="1394271" y="3711530"/>
                        <a:ext cx="2230012" cy="833191"/>
                      </a:xfrm>
                      <a:prstGeom prst="rect">
                        <a:avLst/>
                      </a:prstGeom>
                    </p:spPr>
                  </p:pic>
                </p:oleObj>
              </mc:Fallback>
            </mc:AlternateContent>
          </a:graphicData>
        </a:graphic>
      </p:graphicFrame>
    </p:spTree>
    <p:extLst>
      <p:ext uri="{BB962C8B-B14F-4D97-AF65-F5344CB8AC3E}">
        <p14:creationId xmlns:p14="http://schemas.microsoft.com/office/powerpoint/2010/main" val="20910913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85799" y="1143000"/>
                <a:ext cx="8134815" cy="4953000"/>
              </a:xfrm>
            </p:spPr>
            <p:txBody>
              <a:bodyPr/>
              <a:lstStyle/>
              <a:p>
                <a:r>
                  <a:rPr lang="en-US" dirty="0"/>
                  <a:t>We fix the problem in a simple way.</a:t>
                </a:r>
              </a:p>
              <a:p>
                <a:pPr lvl="1"/>
                <a:r>
                  <a:rPr lang="en-US" dirty="0"/>
                  <a:t>Change</a:t>
                </a:r>
              </a:p>
              <a:p>
                <a:pPr lvl="1"/>
                <a:endParaRPr lang="en-US" dirty="0"/>
              </a:p>
              <a:p>
                <a:endParaRPr lang="en-US" dirty="0"/>
              </a:p>
              <a:p>
                <a:pPr lvl="2"/>
                <a:endParaRPr lang="en-US" dirty="0"/>
              </a:p>
              <a:p>
                <a:pPr marL="457200" lvl="1" indent="0">
                  <a:buNone/>
                </a:pPr>
                <a:r>
                  <a:rPr lang="en-US" dirty="0"/>
                  <a:t>to</a:t>
                </a:r>
              </a:p>
              <a:p>
                <a:pPr lvl="2"/>
                <a:endParaRPr lang="en-US" sz="1400" dirty="0"/>
              </a:p>
              <a:p>
                <a:endParaRPr lang="en-US" dirty="0"/>
              </a:p>
              <a:p>
                <a:endParaRPr lang="en-US" dirty="0"/>
              </a:p>
              <a:p>
                <a:pPr marL="457200" lvl="1" indent="0">
                  <a:buNone/>
                </a:pPr>
                <a:r>
                  <a:rPr lang="en-US" dirty="0"/>
                  <a:t>The policy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𝜋</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 has to satisfy constraints at time </a:t>
                </a:r>
                <a14:m>
                  <m:oMath xmlns:m="http://schemas.openxmlformats.org/officeDocument/2006/math">
                    <m:r>
                      <a:rPr lang="en-US" b="0" i="1" smtClean="0">
                        <a:latin typeface="Cambria Math" panose="02040503050406030204" pitchFamily="18" charset="0"/>
                      </a:rPr>
                      <m:t>𝑡</m:t>
                    </m:r>
                  </m:oMath>
                </a14:m>
                <a:r>
                  <a:rPr lang="en-US" dirty="0"/>
                  <a:t>, while the dynamics are governed by the transition function:</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85799" y="1143000"/>
                <a:ext cx="8134815" cy="4953000"/>
              </a:xfrm>
              <a:blipFill>
                <a:blip r:embed="rId3"/>
                <a:stretch>
                  <a:fillRect t="-1355"/>
                </a:stretch>
              </a:blipFill>
            </p:spPr>
            <p:txBody>
              <a:bodyPr/>
              <a:lstStyle/>
              <a:p>
                <a:r>
                  <a:rPr lang="en-US">
                    <a:noFill/>
                  </a:rPr>
                  <a:t> </a:t>
                </a:r>
              </a:p>
            </p:txBody>
          </p:sp>
        </mc:Fallback>
      </mc:AlternateContent>
      <p:graphicFrame>
        <p:nvGraphicFramePr>
          <p:cNvPr id="5" name="Object 4"/>
          <p:cNvGraphicFramePr>
            <a:graphicFrameLocks noChangeAspect="1"/>
          </p:cNvGraphicFramePr>
          <p:nvPr>
            <p:extLst/>
          </p:nvPr>
        </p:nvGraphicFramePr>
        <p:xfrm>
          <a:off x="1266825" y="2120939"/>
          <a:ext cx="2095500" cy="868362"/>
        </p:xfrm>
        <a:graphic>
          <a:graphicData uri="http://schemas.openxmlformats.org/presentationml/2006/ole">
            <mc:AlternateContent xmlns:mc="http://schemas.openxmlformats.org/markup-compatibility/2006">
              <mc:Choice xmlns:v="urn:schemas-microsoft-com:vml" Requires="v">
                <p:oleObj spid="_x0000_s2500794" name="Equation" r:id="rId4" imgW="1041120" imgH="431640" progId="Equation.DSMT4">
                  <p:embed/>
                </p:oleObj>
              </mc:Choice>
              <mc:Fallback>
                <p:oleObj name="Equation" r:id="rId4" imgW="1041120" imgH="431640" progId="Equation.DSMT4">
                  <p:embed/>
                  <p:pic>
                    <p:nvPicPr>
                      <p:cNvPr id="5" name="Object 4"/>
                      <p:cNvPicPr/>
                      <p:nvPr/>
                    </p:nvPicPr>
                    <p:blipFill>
                      <a:blip r:embed="rId5"/>
                      <a:stretch>
                        <a:fillRect/>
                      </a:stretch>
                    </p:blipFill>
                    <p:spPr>
                      <a:xfrm>
                        <a:off x="1266825" y="2120939"/>
                        <a:ext cx="2095500" cy="868362"/>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From deterministic to stochastic</a:t>
            </a:r>
          </a:p>
        </p:txBody>
      </p:sp>
      <p:graphicFrame>
        <p:nvGraphicFramePr>
          <p:cNvPr id="9" name="Object 8"/>
          <p:cNvGraphicFramePr>
            <a:graphicFrameLocks noChangeAspect="1"/>
          </p:cNvGraphicFramePr>
          <p:nvPr>
            <p:extLst/>
          </p:nvPr>
        </p:nvGraphicFramePr>
        <p:xfrm>
          <a:off x="1106488" y="4105622"/>
          <a:ext cx="2581275" cy="868362"/>
        </p:xfrm>
        <a:graphic>
          <a:graphicData uri="http://schemas.openxmlformats.org/presentationml/2006/ole">
            <mc:AlternateContent xmlns:mc="http://schemas.openxmlformats.org/markup-compatibility/2006">
              <mc:Choice xmlns:v="urn:schemas-microsoft-com:vml" Requires="v">
                <p:oleObj spid="_x0000_s2500795" name="Equation" r:id="rId6" imgW="1282680" imgH="431640" progId="Equation.DSMT4">
                  <p:embed/>
                </p:oleObj>
              </mc:Choice>
              <mc:Fallback>
                <p:oleObj name="Equation" r:id="rId6" imgW="1282680" imgH="431640" progId="Equation.DSMT4">
                  <p:embed/>
                  <p:pic>
                    <p:nvPicPr>
                      <p:cNvPr id="9" name="Object 8"/>
                      <p:cNvPicPr>
                        <a:picLocks noChangeAspect="1" noChangeArrowheads="1"/>
                      </p:cNvPicPr>
                      <p:nvPr/>
                    </p:nvPicPr>
                    <p:blipFill>
                      <a:blip r:embed="rId7"/>
                      <a:srcRect/>
                      <a:stretch>
                        <a:fillRect/>
                      </a:stretch>
                    </p:blipFill>
                    <p:spPr bwMode="auto">
                      <a:xfrm>
                        <a:off x="1106488" y="4105622"/>
                        <a:ext cx="258127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nvPr>
        </p:nvGraphicFramePr>
        <p:xfrm>
          <a:off x="1546920" y="5909210"/>
          <a:ext cx="2579688" cy="482600"/>
        </p:xfrm>
        <a:graphic>
          <a:graphicData uri="http://schemas.openxmlformats.org/presentationml/2006/ole">
            <mc:AlternateContent xmlns:mc="http://schemas.openxmlformats.org/markup-compatibility/2006">
              <mc:Choice xmlns:v="urn:schemas-microsoft-com:vml" Requires="v">
                <p:oleObj spid="_x0000_s2500796" name="Equation" r:id="rId8" imgW="1155600" imgH="215640" progId="Equation.DSMT4">
                  <p:embed/>
                </p:oleObj>
              </mc:Choice>
              <mc:Fallback>
                <p:oleObj name="Equation" r:id="rId8" imgW="1155600" imgH="215640" progId="Equation.DSMT4">
                  <p:embed/>
                  <p:pic>
                    <p:nvPicPr>
                      <p:cNvPr id="13" name="Object 12"/>
                      <p:cNvPicPr>
                        <a:picLocks noChangeAspect="1" noChangeArrowheads="1"/>
                      </p:cNvPicPr>
                      <p:nvPr/>
                    </p:nvPicPr>
                    <p:blipFill>
                      <a:blip r:embed="rId9"/>
                      <a:srcRect/>
                      <a:stretch>
                        <a:fillRect/>
                      </a:stretch>
                    </p:blipFill>
                    <p:spPr bwMode="auto">
                      <a:xfrm>
                        <a:off x="1546920" y="5909210"/>
                        <a:ext cx="257968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9" name="Group 38"/>
          <p:cNvGrpSpPr/>
          <p:nvPr/>
        </p:nvGrpSpPr>
        <p:grpSpPr>
          <a:xfrm>
            <a:off x="2739190" y="2284591"/>
            <a:ext cx="891598" cy="2621846"/>
            <a:chOff x="2739190" y="2284591"/>
            <a:chExt cx="891598" cy="2621846"/>
          </a:xfrm>
        </p:grpSpPr>
        <p:sp>
          <p:nvSpPr>
            <p:cNvPr id="4" name="Oval 3"/>
            <p:cNvSpPr/>
            <p:nvPr/>
          </p:nvSpPr>
          <p:spPr>
            <a:xfrm>
              <a:off x="3033966" y="2284591"/>
              <a:ext cx="280157" cy="588800"/>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5" name="Straight Arrow Connector 14"/>
            <p:cNvCxnSpPr>
              <a:stCxn id="4" idx="4"/>
              <a:endCxn id="14" idx="0"/>
            </p:cNvCxnSpPr>
            <p:nvPr/>
          </p:nvCxnSpPr>
          <p:spPr bwMode="auto">
            <a:xfrm>
              <a:off x="3174045" y="2873391"/>
              <a:ext cx="10944" cy="1325641"/>
            </a:xfrm>
            <a:prstGeom prst="straightConnector1">
              <a:avLst/>
            </a:prstGeom>
            <a:noFill/>
            <a:ln w="19050" cap="flat" cmpd="sng" algn="ctr">
              <a:solidFill>
                <a:srgbClr val="0033CC"/>
              </a:solidFill>
              <a:prstDash val="solid"/>
              <a:round/>
              <a:headEnd type="none" w="med" len="med"/>
              <a:tailEnd type="arrow" w="med" len="med"/>
            </a:ln>
            <a:effectLst/>
          </p:spPr>
        </p:cxnSp>
        <p:sp>
          <p:nvSpPr>
            <p:cNvPr id="14" name="Oval 13"/>
            <p:cNvSpPr/>
            <p:nvPr/>
          </p:nvSpPr>
          <p:spPr>
            <a:xfrm>
              <a:off x="2739190" y="4199032"/>
              <a:ext cx="891598" cy="707405"/>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pic>
        <p:nvPicPr>
          <p:cNvPr id="16" name="Picture 15"/>
          <p:cNvPicPr>
            <a:picLocks noChangeAspect="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Lst>
          </a:blip>
          <a:srcRect l="15344" r="9264" b="72187"/>
          <a:stretch/>
        </p:blipFill>
        <p:spPr>
          <a:xfrm>
            <a:off x="3937334" y="2121401"/>
            <a:ext cx="5039396" cy="855076"/>
          </a:xfrm>
          <a:prstGeom prst="rect">
            <a:avLst/>
          </a:prstGeom>
          <a:ln>
            <a:solidFill>
              <a:schemeClr val="tx1"/>
            </a:solidFill>
          </a:ln>
          <a:effectLst>
            <a:outerShdw blurRad="50800" dist="38100" dir="2700000" algn="tl" rotWithShape="0">
              <a:prstClr val="black">
                <a:alpha val="40000"/>
              </a:prstClr>
            </a:outerShdw>
          </a:effectLst>
        </p:spPr>
      </p:pic>
      <p:sp>
        <p:nvSpPr>
          <p:cNvPr id="23" name="Oval 22"/>
          <p:cNvSpPr/>
          <p:nvPr/>
        </p:nvSpPr>
        <p:spPr>
          <a:xfrm>
            <a:off x="1891993" y="4211499"/>
            <a:ext cx="290167" cy="624148"/>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nvGrpSpPr>
          <p:cNvPr id="40" name="Group 39"/>
          <p:cNvGrpSpPr/>
          <p:nvPr/>
        </p:nvGrpSpPr>
        <p:grpSpPr>
          <a:xfrm>
            <a:off x="1622487" y="2527538"/>
            <a:ext cx="842184" cy="2401102"/>
            <a:chOff x="1600715" y="2527538"/>
            <a:chExt cx="842184" cy="2401102"/>
          </a:xfrm>
        </p:grpSpPr>
        <p:sp>
          <p:nvSpPr>
            <p:cNvPr id="25" name="Oval 24"/>
            <p:cNvSpPr/>
            <p:nvPr/>
          </p:nvSpPr>
          <p:spPr>
            <a:xfrm>
              <a:off x="1733878" y="2527538"/>
              <a:ext cx="709021" cy="336904"/>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6" name="Straight Arrow Connector 25"/>
            <p:cNvCxnSpPr>
              <a:stCxn id="25" idx="4"/>
              <a:endCxn id="27" idx="0"/>
            </p:cNvCxnSpPr>
            <p:nvPr/>
          </p:nvCxnSpPr>
          <p:spPr bwMode="auto">
            <a:xfrm flipH="1">
              <a:off x="1713696" y="2864442"/>
              <a:ext cx="374693" cy="1568863"/>
            </a:xfrm>
            <a:prstGeom prst="straightConnector1">
              <a:avLst/>
            </a:prstGeom>
            <a:noFill/>
            <a:ln w="19050" cap="flat" cmpd="sng" algn="ctr">
              <a:solidFill>
                <a:srgbClr val="0033CC"/>
              </a:solidFill>
              <a:prstDash val="solid"/>
              <a:round/>
              <a:headEnd type="none" w="med" len="med"/>
              <a:tailEnd type="arrow" w="med" len="med"/>
            </a:ln>
            <a:effectLst/>
          </p:spPr>
        </p:cxnSp>
        <p:sp>
          <p:nvSpPr>
            <p:cNvPr id="27" name="Oval 26"/>
            <p:cNvSpPr/>
            <p:nvPr/>
          </p:nvSpPr>
          <p:spPr>
            <a:xfrm>
              <a:off x="1600715" y="4433305"/>
              <a:ext cx="225962" cy="495335"/>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grpSp>
      <p:graphicFrame>
        <p:nvGraphicFramePr>
          <p:cNvPr id="42" name="Object 41"/>
          <p:cNvGraphicFramePr>
            <a:graphicFrameLocks noChangeAspect="1"/>
          </p:cNvGraphicFramePr>
          <p:nvPr>
            <p:extLst/>
          </p:nvPr>
        </p:nvGraphicFramePr>
        <p:xfrm>
          <a:off x="3707859" y="4105622"/>
          <a:ext cx="3116263" cy="868362"/>
        </p:xfrm>
        <a:graphic>
          <a:graphicData uri="http://schemas.openxmlformats.org/presentationml/2006/ole">
            <mc:AlternateContent xmlns:mc="http://schemas.openxmlformats.org/markup-compatibility/2006">
              <mc:Choice xmlns:v="urn:schemas-microsoft-com:vml" Requires="v">
                <p:oleObj spid="_x0000_s2500797" name="Equation" r:id="rId12" imgW="1549080" imgH="431640" progId="Equation.DSMT4">
                  <p:embed/>
                </p:oleObj>
              </mc:Choice>
              <mc:Fallback>
                <p:oleObj name="Equation" r:id="rId12" imgW="1549080" imgH="431640" progId="Equation.DSMT4">
                  <p:embed/>
                  <p:pic>
                    <p:nvPicPr>
                      <p:cNvPr id="42" name="Object 41"/>
                      <p:cNvPicPr>
                        <a:picLocks noChangeAspect="1" noChangeArrowheads="1"/>
                      </p:cNvPicPr>
                      <p:nvPr/>
                    </p:nvPicPr>
                    <p:blipFill>
                      <a:blip r:embed="rId13"/>
                      <a:srcRect/>
                      <a:stretch>
                        <a:fillRect/>
                      </a:stretch>
                    </p:blipFill>
                    <p:spPr bwMode="auto">
                      <a:xfrm>
                        <a:off x="3707859" y="4105622"/>
                        <a:ext cx="3116263"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85269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ipe(left)">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up)">
                                      <p:cBhvr>
                                        <p:cTn id="2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0" y="990600"/>
            <a:ext cx="9144000" cy="5867400"/>
          </a:xfrm>
          <a:prstGeom prst="rect">
            <a:avLst/>
          </a:prstGeom>
          <a:gradFill rotWithShape="0">
            <a:gsLst>
              <a:gs pos="0">
                <a:srgbClr val="000000"/>
              </a:gs>
              <a:gs pos="100000">
                <a:srgbClr val="EF9100"/>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sz="1600" i="0">
              <a:solidFill>
                <a:schemeClr val="bg1"/>
              </a:solidFill>
            </a:endParaRPr>
          </a:p>
        </p:txBody>
      </p:sp>
      <p:sp>
        <p:nvSpPr>
          <p:cNvPr id="31747" name="Rectangle 2"/>
          <p:cNvSpPr>
            <a:spLocks noChangeArrowheads="1"/>
          </p:cNvSpPr>
          <p:nvPr/>
        </p:nvSpPr>
        <p:spPr bwMode="auto">
          <a:xfrm>
            <a:off x="0" y="0"/>
            <a:ext cx="9144000" cy="990600"/>
          </a:xfrm>
          <a:prstGeom prst="rect">
            <a:avLst/>
          </a:prstGeom>
          <a:gradFill rotWithShape="0">
            <a:gsLst>
              <a:gs pos="0">
                <a:srgbClr val="000000"/>
              </a:gs>
              <a:gs pos="100000">
                <a:srgbClr val="EF910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48" name="Rectangle 4"/>
          <p:cNvSpPr>
            <a:spLocks noGrp="1" noChangeArrowheads="1"/>
          </p:cNvSpPr>
          <p:nvPr>
            <p:ph type="title"/>
          </p:nvPr>
        </p:nvSpPr>
        <p:spPr/>
        <p:txBody>
          <a:bodyPr/>
          <a:lstStyle/>
          <a:p>
            <a:r>
              <a:rPr lang="en-US" sz="3200">
                <a:solidFill>
                  <a:schemeClr val="bg1"/>
                </a:solidFill>
              </a:rPr>
              <a:t>Outline</a:t>
            </a:r>
          </a:p>
        </p:txBody>
      </p:sp>
      <p:sp>
        <p:nvSpPr>
          <p:cNvPr id="31749" name="Rectangle 5"/>
          <p:cNvSpPr>
            <a:spLocks noGrp="1" noChangeArrowheads="1"/>
          </p:cNvSpPr>
          <p:nvPr>
            <p:ph type="body" idx="1"/>
          </p:nvPr>
        </p:nvSpPr>
        <p:spPr/>
        <p:txBody>
          <a:bodyPr/>
          <a:lstStyle/>
          <a:p>
            <a:r>
              <a:rPr lang="en-US" dirty="0">
                <a:solidFill>
                  <a:schemeClr val="bg1">
                    <a:lumMod val="65000"/>
                  </a:schemeClr>
                </a:solidFill>
              </a:rPr>
              <a:t>Elements of a dynamic model</a:t>
            </a:r>
          </a:p>
          <a:p>
            <a:r>
              <a:rPr lang="en-US" dirty="0">
                <a:solidFill>
                  <a:schemeClr val="bg1"/>
                </a:solidFill>
              </a:rPr>
              <a:t>An energy storage illustration</a:t>
            </a:r>
          </a:p>
          <a:p>
            <a:r>
              <a:rPr lang="en-US" dirty="0">
                <a:solidFill>
                  <a:schemeClr val="bg1">
                    <a:lumMod val="65000"/>
                  </a:schemeClr>
                </a:solidFill>
              </a:rPr>
              <a:t>Designing policies</a:t>
            </a:r>
          </a:p>
          <a:p>
            <a:r>
              <a:rPr lang="en-US" dirty="0">
                <a:solidFill>
                  <a:schemeClr val="bg1">
                    <a:lumMod val="65000"/>
                  </a:schemeClr>
                </a:solidFill>
              </a:rPr>
              <a:t>Some observations</a:t>
            </a:r>
          </a:p>
          <a:p>
            <a:r>
              <a:rPr lang="en-US" dirty="0">
                <a:solidFill>
                  <a:schemeClr val="bg1">
                    <a:lumMod val="65000"/>
                  </a:schemeClr>
                </a:solidFill>
              </a:rPr>
              <a:t>Policies for pure learning problems</a:t>
            </a:r>
          </a:p>
          <a:p>
            <a:r>
              <a:rPr lang="en-US" dirty="0">
                <a:solidFill>
                  <a:schemeClr val="bg1">
                    <a:lumMod val="65000"/>
                  </a:schemeClr>
                </a:solidFill>
              </a:rPr>
              <a:t>Policies for state-dependent problems</a:t>
            </a:r>
          </a:p>
          <a:p>
            <a:r>
              <a:rPr lang="en-US" dirty="0">
                <a:solidFill>
                  <a:schemeClr val="bg1">
                    <a:lumMod val="65000"/>
                  </a:schemeClr>
                </a:solidFill>
              </a:rPr>
              <a:t>Pulling it all together</a:t>
            </a:r>
          </a:p>
          <a:p>
            <a:pPr marL="0" indent="0">
              <a:buSzPct val="80000"/>
              <a:buNone/>
            </a:pPr>
            <a:endParaRPr lang="en-US" dirty="0">
              <a:solidFill>
                <a:schemeClr val="bg2">
                  <a:lumMod val="60000"/>
                  <a:lumOff val="40000"/>
                </a:schemeClr>
              </a:solidFill>
            </a:endParaRPr>
          </a:p>
          <a:p>
            <a:pPr>
              <a:buSzPct val="80000"/>
            </a:pPr>
            <a:endParaRPr lang="en-US" dirty="0">
              <a:solidFill>
                <a:schemeClr val="bg2">
                  <a:lumMod val="60000"/>
                  <a:lumOff val="40000"/>
                </a:schemeClr>
              </a:solidFill>
            </a:endParaRPr>
          </a:p>
        </p:txBody>
      </p:sp>
    </p:spTree>
    <p:extLst>
      <p:ext uri="{BB962C8B-B14F-4D97-AF65-F5344CB8AC3E}">
        <p14:creationId xmlns:p14="http://schemas.microsoft.com/office/powerpoint/2010/main" val="34899653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An energy storage example</a:t>
            </a:r>
          </a:p>
        </p:txBody>
      </p:sp>
      <p:sp>
        <p:nvSpPr>
          <p:cNvPr id="4101" name="Rectangle 5"/>
          <p:cNvSpPr>
            <a:spLocks noGrp="1" noChangeArrowheads="1"/>
          </p:cNvSpPr>
          <p:nvPr>
            <p:ph type="subTitle" idx="1"/>
          </p:nvPr>
        </p:nvSpPr>
        <p:spPr/>
        <p:txBody>
          <a:bodyPr/>
          <a:lstStyle/>
          <a:p>
            <a:r>
              <a:rPr lang="en-US" dirty="0"/>
              <a:t> </a:t>
            </a:r>
          </a:p>
        </p:txBody>
      </p:sp>
      <p:sp>
        <p:nvSpPr>
          <p:cNvPr id="7" name="Rectangle 5"/>
          <p:cNvSpPr txBox="1">
            <a:spLocks noChangeArrowheads="1"/>
          </p:cNvSpPr>
          <p:nvPr/>
        </p:nvSpPr>
        <p:spPr bwMode="auto">
          <a:xfrm>
            <a:off x="1055077" y="3978275"/>
            <a:ext cx="703384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0000"/>
              <a:buFontTx/>
              <a:buNone/>
              <a:defRPr sz="2800">
                <a:solidFill>
                  <a:schemeClr val="tx1"/>
                </a:solidFill>
                <a:latin typeface="+mn-lt"/>
                <a:ea typeface="+mn-ea"/>
                <a:cs typeface="+mn-cs"/>
              </a:defRPr>
            </a:lvl1pPr>
            <a:lvl2pPr marL="457200" indent="0" algn="ctr" rtl="0" eaLnBrk="0" fontAlgn="base" hangingPunct="0">
              <a:spcBef>
                <a:spcPct val="20000"/>
              </a:spcBef>
              <a:spcAft>
                <a:spcPct val="0"/>
              </a:spcAft>
              <a:buNone/>
              <a:defRPr sz="2400">
                <a:solidFill>
                  <a:schemeClr val="tx1"/>
                </a:solidFill>
                <a:latin typeface="+mn-lt"/>
              </a:defRPr>
            </a:lvl2pPr>
            <a:lvl3pPr marL="914400" indent="0" algn="ctr" rtl="0" eaLnBrk="0" fontAlgn="base" hangingPunct="0">
              <a:spcBef>
                <a:spcPct val="0"/>
              </a:spcBef>
              <a:spcAft>
                <a:spcPct val="0"/>
              </a:spcAft>
              <a:buNone/>
              <a:defRPr sz="2000">
                <a:solidFill>
                  <a:schemeClr val="tx1"/>
                </a:solidFill>
                <a:latin typeface="+mn-lt"/>
              </a:defRPr>
            </a:lvl3pPr>
            <a:lvl4pPr marL="1371600" indent="0" algn="ctr" rtl="0" eaLnBrk="0" fontAlgn="base" hangingPunct="0">
              <a:spcBef>
                <a:spcPct val="0"/>
              </a:spcBef>
              <a:spcAft>
                <a:spcPct val="0"/>
              </a:spcAft>
              <a:buNone/>
              <a:defRPr sz="2000">
                <a:solidFill>
                  <a:schemeClr val="tx1"/>
                </a:solidFill>
                <a:latin typeface="+mn-lt"/>
              </a:defRPr>
            </a:lvl4pPr>
            <a:lvl5pPr marL="1828800" indent="0" algn="ctr" rtl="0" eaLnBrk="0" fontAlgn="base" hangingPunct="0">
              <a:spcBef>
                <a:spcPct val="0"/>
              </a:spcBef>
              <a:spcAft>
                <a:spcPct val="0"/>
              </a:spcAft>
              <a:buNone/>
              <a:defRPr sz="2000">
                <a:solidFill>
                  <a:schemeClr val="tx1"/>
                </a:solidFill>
                <a:latin typeface="+mn-lt"/>
              </a:defRPr>
            </a:lvl5pPr>
            <a:lvl6pPr marL="2286000" indent="0" algn="ctr" rtl="0" eaLnBrk="0" fontAlgn="base" hangingPunct="0">
              <a:spcBef>
                <a:spcPct val="0"/>
              </a:spcBef>
              <a:spcAft>
                <a:spcPct val="0"/>
              </a:spcAft>
              <a:buNone/>
              <a:defRPr sz="2000">
                <a:solidFill>
                  <a:schemeClr val="tx1"/>
                </a:solidFill>
                <a:latin typeface="+mn-lt"/>
              </a:defRPr>
            </a:lvl6pPr>
            <a:lvl7pPr marL="2743200" indent="0" algn="ctr" rtl="0" eaLnBrk="0" fontAlgn="base" hangingPunct="0">
              <a:spcBef>
                <a:spcPct val="0"/>
              </a:spcBef>
              <a:spcAft>
                <a:spcPct val="0"/>
              </a:spcAft>
              <a:buNone/>
              <a:defRPr sz="2000">
                <a:solidFill>
                  <a:schemeClr val="tx1"/>
                </a:solidFill>
                <a:latin typeface="+mn-lt"/>
              </a:defRPr>
            </a:lvl7pPr>
            <a:lvl8pPr marL="3200400" indent="0" algn="ctr" rtl="0" eaLnBrk="0" fontAlgn="base" hangingPunct="0">
              <a:spcBef>
                <a:spcPct val="0"/>
              </a:spcBef>
              <a:spcAft>
                <a:spcPct val="0"/>
              </a:spcAft>
              <a:buNone/>
              <a:defRPr sz="2000">
                <a:solidFill>
                  <a:schemeClr val="tx1"/>
                </a:solidFill>
                <a:latin typeface="+mn-lt"/>
              </a:defRPr>
            </a:lvl8pPr>
            <a:lvl9pPr marL="3657600" indent="0" algn="ctr" rtl="0" eaLnBrk="0" fontAlgn="base" hangingPunct="0">
              <a:spcBef>
                <a:spcPct val="0"/>
              </a:spcBef>
              <a:spcAft>
                <a:spcPct val="0"/>
              </a:spcAft>
              <a:buNone/>
              <a:defRPr sz="2000">
                <a:solidFill>
                  <a:schemeClr val="tx1"/>
                </a:solidFill>
                <a:latin typeface="+mn-lt"/>
              </a:defRPr>
            </a:lvl9pPr>
          </a:lstStyle>
          <a:p>
            <a:r>
              <a:rPr lang="en-US" i="0" kern="0" dirty="0"/>
              <a:t>A more complex model</a:t>
            </a:r>
          </a:p>
        </p:txBody>
      </p:sp>
    </p:spTree>
    <p:extLst>
      <p:ext uri="{BB962C8B-B14F-4D97-AF65-F5344CB8AC3E}">
        <p14:creationId xmlns:p14="http://schemas.microsoft.com/office/powerpoint/2010/main" val="11206740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State variables</a:t>
            </a:r>
          </a:p>
          <a:p>
            <a:endParaRPr lang="en-US" dirty="0"/>
          </a:p>
          <a:p>
            <a:endParaRPr lang="en-US" dirty="0"/>
          </a:p>
          <a:p>
            <a:endParaRPr lang="en-US" dirty="0"/>
          </a:p>
          <a:p>
            <a:endParaRPr lang="en-US" dirty="0"/>
          </a:p>
          <a:p>
            <a:endParaRPr lang="en-US" dirty="0"/>
          </a:p>
          <a:p>
            <a:endParaRPr lang="en-US" dirty="0"/>
          </a:p>
          <a:p>
            <a:pPr lvl="1"/>
            <a:r>
              <a:rPr lang="en-US" dirty="0"/>
              <a:t>We will present the full model, accumulating the information we need in the state variable.</a:t>
            </a:r>
          </a:p>
          <a:p>
            <a:pPr lvl="1"/>
            <a:r>
              <a:rPr lang="en-US" dirty="0"/>
              <a:t>We will highlight information we need as we proceed. This information will make up our state variable.</a:t>
            </a:r>
          </a:p>
          <a:p>
            <a:pPr lvl="1"/>
            <a:endParaRPr lang="en-US" dirty="0"/>
          </a:p>
          <a:p>
            <a:pPr lvl="1"/>
            <a:endParaRPr lang="en-US" dirty="0"/>
          </a:p>
          <a:p>
            <a:pPr lvl="1"/>
            <a:endParaRPr lang="en-US" dirty="0"/>
          </a:p>
          <a:p>
            <a:pPr lvl="1"/>
            <a:endParaRPr lang="en-US" dirty="0"/>
          </a:p>
          <a:p>
            <a:pPr lvl="1"/>
            <a:endParaRPr lang="en-US" dirty="0"/>
          </a:p>
          <a:p>
            <a:pPr lvl="2"/>
            <a:endParaRPr lang="en-US" dirty="0"/>
          </a:p>
          <a:p>
            <a:pPr lvl="1"/>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922" y="1671847"/>
            <a:ext cx="6497698" cy="2490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3096" y="2019632"/>
            <a:ext cx="341760" cy="400110"/>
          </a:xfrm>
          <a:prstGeom prst="rect">
            <a:avLst/>
          </a:prstGeom>
          <a:noFill/>
        </p:spPr>
        <p:txBody>
          <a:bodyPr wrap="none" rtlCol="0">
            <a:spAutoFit/>
          </a:bodyPr>
          <a:lstStyle/>
          <a:p>
            <a:pPr algn="l"/>
            <a:r>
              <a:rPr lang="en-US" sz="2000" i="0" dirty="0"/>
              <a:t>E</a:t>
            </a:r>
          </a:p>
        </p:txBody>
      </p:sp>
      <p:sp>
        <p:nvSpPr>
          <p:cNvPr id="6" name="TextBox 5"/>
          <p:cNvSpPr txBox="1"/>
          <p:nvPr/>
        </p:nvSpPr>
        <p:spPr>
          <a:xfrm>
            <a:off x="712378" y="3316976"/>
            <a:ext cx="370614" cy="400110"/>
          </a:xfrm>
          <a:prstGeom prst="rect">
            <a:avLst/>
          </a:prstGeom>
          <a:noFill/>
        </p:spPr>
        <p:txBody>
          <a:bodyPr wrap="none" rtlCol="0">
            <a:spAutoFit/>
          </a:bodyPr>
          <a:lstStyle/>
          <a:p>
            <a:pPr algn="l"/>
            <a:r>
              <a:rPr lang="en-US" sz="2000" i="0" dirty="0"/>
              <a:t>G</a:t>
            </a:r>
          </a:p>
        </p:txBody>
      </p:sp>
      <p:sp>
        <p:nvSpPr>
          <p:cNvPr id="7" name="TextBox 6"/>
          <p:cNvSpPr txBox="1"/>
          <p:nvPr/>
        </p:nvSpPr>
        <p:spPr>
          <a:xfrm>
            <a:off x="4426962" y="2125606"/>
            <a:ext cx="356188" cy="400110"/>
          </a:xfrm>
          <a:prstGeom prst="rect">
            <a:avLst/>
          </a:prstGeom>
          <a:noFill/>
        </p:spPr>
        <p:txBody>
          <a:bodyPr wrap="none" rtlCol="0">
            <a:spAutoFit/>
          </a:bodyPr>
          <a:lstStyle/>
          <a:p>
            <a:pPr algn="l"/>
            <a:r>
              <a:rPr lang="en-US" sz="2000" i="0" dirty="0"/>
              <a:t>B</a:t>
            </a:r>
          </a:p>
        </p:txBody>
      </p:sp>
      <p:sp>
        <p:nvSpPr>
          <p:cNvPr id="8" name="TextBox 7"/>
          <p:cNvSpPr txBox="1"/>
          <p:nvPr/>
        </p:nvSpPr>
        <p:spPr>
          <a:xfrm>
            <a:off x="6066256" y="1671847"/>
            <a:ext cx="370614" cy="400110"/>
          </a:xfrm>
          <a:prstGeom prst="rect">
            <a:avLst/>
          </a:prstGeom>
          <a:noFill/>
        </p:spPr>
        <p:txBody>
          <a:bodyPr wrap="none" rtlCol="0">
            <a:spAutoFit/>
          </a:bodyPr>
          <a:lstStyle/>
          <a:p>
            <a:pPr algn="l"/>
            <a:r>
              <a:rPr lang="en-US" sz="2000" i="0" dirty="0"/>
              <a:t>D</a:t>
            </a:r>
          </a:p>
        </p:txBody>
      </p:sp>
      <p:sp>
        <p:nvSpPr>
          <p:cNvPr id="10" name="Rectangle 9"/>
          <p:cNvSpPr/>
          <p:nvPr/>
        </p:nvSpPr>
        <p:spPr>
          <a:xfrm>
            <a:off x="3707147" y="5538314"/>
            <a:ext cx="2545103"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3913994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Decision variables</a:t>
            </a:r>
          </a:p>
          <a:p>
            <a:pPr lvl="1"/>
            <a:endParaRPr lang="en-US" dirty="0"/>
          </a:p>
          <a:p>
            <a:pPr lvl="1"/>
            <a:endParaRPr lang="en-US" dirty="0"/>
          </a:p>
          <a:p>
            <a:pPr lvl="2"/>
            <a:endParaRPr lang="en-US" dirty="0"/>
          </a:p>
          <a:p>
            <a:pPr lvl="1"/>
            <a:endParaRPr lang="en-US" dirty="0"/>
          </a:p>
          <a:p>
            <a:pPr lvl="2"/>
            <a:endParaRPr lang="en-US" dirty="0"/>
          </a:p>
          <a:p>
            <a:pPr lvl="3"/>
            <a:endParaRPr lang="en-US" dirty="0"/>
          </a:p>
          <a:p>
            <a:pPr lvl="3"/>
            <a:endParaRPr lang="en-US" dirty="0"/>
          </a:p>
          <a:p>
            <a:pPr lvl="3"/>
            <a:endParaRPr lang="en-US" dirty="0"/>
          </a:p>
          <a:p>
            <a:pPr lvl="1"/>
            <a:r>
              <a:rPr lang="en-US" dirty="0"/>
              <a:t>Constraints;</a:t>
            </a:r>
          </a:p>
          <a:p>
            <a:pPr lvl="2"/>
            <a:endParaRPr lang="en-US" dirty="0"/>
          </a:p>
          <a:p>
            <a:pPr lvl="1"/>
            <a:endParaRPr lang="en-US" dirty="0"/>
          </a:p>
          <a:p>
            <a:pPr lvl="2"/>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922" y="1671847"/>
            <a:ext cx="6497698" cy="2490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3096" y="2019632"/>
            <a:ext cx="341760" cy="400110"/>
          </a:xfrm>
          <a:prstGeom prst="rect">
            <a:avLst/>
          </a:prstGeom>
          <a:noFill/>
        </p:spPr>
        <p:txBody>
          <a:bodyPr wrap="none" rtlCol="0">
            <a:spAutoFit/>
          </a:bodyPr>
          <a:lstStyle/>
          <a:p>
            <a:pPr algn="l"/>
            <a:r>
              <a:rPr lang="en-US" sz="2000" i="0" dirty="0"/>
              <a:t>E</a:t>
            </a:r>
          </a:p>
        </p:txBody>
      </p:sp>
      <p:sp>
        <p:nvSpPr>
          <p:cNvPr id="6" name="TextBox 5"/>
          <p:cNvSpPr txBox="1"/>
          <p:nvPr/>
        </p:nvSpPr>
        <p:spPr>
          <a:xfrm>
            <a:off x="712378" y="3316976"/>
            <a:ext cx="370614" cy="400110"/>
          </a:xfrm>
          <a:prstGeom prst="rect">
            <a:avLst/>
          </a:prstGeom>
          <a:noFill/>
        </p:spPr>
        <p:txBody>
          <a:bodyPr wrap="none" rtlCol="0">
            <a:spAutoFit/>
          </a:bodyPr>
          <a:lstStyle/>
          <a:p>
            <a:pPr algn="l"/>
            <a:r>
              <a:rPr lang="en-US" sz="2000" i="0" dirty="0"/>
              <a:t>G</a:t>
            </a:r>
          </a:p>
        </p:txBody>
      </p:sp>
      <p:sp>
        <p:nvSpPr>
          <p:cNvPr id="7" name="TextBox 6"/>
          <p:cNvSpPr txBox="1"/>
          <p:nvPr/>
        </p:nvSpPr>
        <p:spPr>
          <a:xfrm>
            <a:off x="4426962" y="2125606"/>
            <a:ext cx="356188" cy="400110"/>
          </a:xfrm>
          <a:prstGeom prst="rect">
            <a:avLst/>
          </a:prstGeom>
          <a:noFill/>
        </p:spPr>
        <p:txBody>
          <a:bodyPr wrap="none" rtlCol="0">
            <a:spAutoFit/>
          </a:bodyPr>
          <a:lstStyle/>
          <a:p>
            <a:pPr algn="l"/>
            <a:r>
              <a:rPr lang="en-US" sz="2000" i="0" dirty="0"/>
              <a:t>B</a:t>
            </a:r>
          </a:p>
        </p:txBody>
      </p:sp>
      <p:sp>
        <p:nvSpPr>
          <p:cNvPr id="8" name="TextBox 7"/>
          <p:cNvSpPr txBox="1"/>
          <p:nvPr/>
        </p:nvSpPr>
        <p:spPr>
          <a:xfrm>
            <a:off x="6066256" y="1671847"/>
            <a:ext cx="370614" cy="400110"/>
          </a:xfrm>
          <a:prstGeom prst="rect">
            <a:avLst/>
          </a:prstGeom>
          <a:noFill/>
        </p:spPr>
        <p:txBody>
          <a:bodyPr wrap="none" rtlCol="0">
            <a:spAutoFit/>
          </a:bodyPr>
          <a:lstStyle/>
          <a:p>
            <a:pPr algn="l"/>
            <a:r>
              <a:rPr lang="en-US" sz="2000" i="0" dirty="0"/>
              <a:t>D</a:t>
            </a:r>
          </a:p>
        </p:txBody>
      </p:sp>
      <p:graphicFrame>
        <p:nvGraphicFramePr>
          <p:cNvPr id="9" name="Object 8"/>
          <p:cNvGraphicFramePr>
            <a:graphicFrameLocks noChangeAspect="1"/>
          </p:cNvGraphicFramePr>
          <p:nvPr>
            <p:extLst/>
          </p:nvPr>
        </p:nvGraphicFramePr>
        <p:xfrm>
          <a:off x="1749128" y="4072530"/>
          <a:ext cx="3382398" cy="543159"/>
        </p:xfrm>
        <a:graphic>
          <a:graphicData uri="http://schemas.openxmlformats.org/presentationml/2006/ole">
            <mc:AlternateContent xmlns:mc="http://schemas.openxmlformats.org/markup-compatibility/2006">
              <mc:Choice xmlns:v="urn:schemas-microsoft-com:vml" Requires="v">
                <p:oleObj spid="_x0000_s2373840" name="Equation" r:id="rId4" imgW="1739880" imgH="279360" progId="Equation.DSMT4">
                  <p:embed/>
                </p:oleObj>
              </mc:Choice>
              <mc:Fallback>
                <p:oleObj name="Equation" r:id="rId4" imgW="1739880" imgH="279360" progId="Equation.DSMT4">
                  <p:embed/>
                  <p:pic>
                    <p:nvPicPr>
                      <p:cNvPr id="9" name="Object 8"/>
                      <p:cNvPicPr/>
                      <p:nvPr/>
                    </p:nvPicPr>
                    <p:blipFill>
                      <a:blip r:embed="rId5"/>
                      <a:stretch>
                        <a:fillRect/>
                      </a:stretch>
                    </p:blipFill>
                    <p:spPr>
                      <a:xfrm>
                        <a:off x="1749128" y="4072530"/>
                        <a:ext cx="3382398" cy="543159"/>
                      </a:xfrm>
                      <a:prstGeom prst="rect">
                        <a:avLst/>
                      </a:prstGeom>
                    </p:spPr>
                  </p:pic>
                </p:oleObj>
              </mc:Fallback>
            </mc:AlternateContent>
          </a:graphicData>
        </a:graphic>
      </p:graphicFrame>
      <p:sp>
        <p:nvSpPr>
          <p:cNvPr id="12" name="Rectangle 11"/>
          <p:cNvSpPr/>
          <p:nvPr/>
        </p:nvSpPr>
        <p:spPr>
          <a:xfrm>
            <a:off x="3984273" y="4925463"/>
            <a:ext cx="442690" cy="1549722"/>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aphicFrame>
        <p:nvGraphicFramePr>
          <p:cNvPr id="11" name="Object 10">
            <a:extLst>
              <a:ext uri="{FF2B5EF4-FFF2-40B4-BE49-F238E27FC236}">
                <a16:creationId xmlns:a16="http://schemas.microsoft.com/office/drawing/2014/main" id="{50D19D0D-D3C6-4D5E-84FD-DCA516B2C74B}"/>
              </a:ext>
            </a:extLst>
          </p:cNvPr>
          <p:cNvGraphicFramePr>
            <a:graphicFrameLocks noChangeAspect="1"/>
          </p:cNvGraphicFramePr>
          <p:nvPr>
            <p:extLst/>
          </p:nvPr>
        </p:nvGraphicFramePr>
        <p:xfrm>
          <a:off x="1757851" y="4906154"/>
          <a:ext cx="2641600" cy="1590675"/>
        </p:xfrm>
        <a:graphic>
          <a:graphicData uri="http://schemas.openxmlformats.org/presentationml/2006/ole">
            <mc:AlternateContent xmlns:mc="http://schemas.openxmlformats.org/markup-compatibility/2006">
              <mc:Choice xmlns:v="urn:schemas-microsoft-com:vml" Requires="v">
                <p:oleObj spid="_x0000_s2373841" name="Equation" r:id="rId6" imgW="2641600" imgH="1590741" progId="Equation.DSMT4">
                  <p:embed/>
                </p:oleObj>
              </mc:Choice>
              <mc:Fallback>
                <p:oleObj name="Equation" r:id="rId6" imgW="2641600" imgH="1590741" progId="Equation.DSMT4">
                  <p:embed/>
                  <p:pic>
                    <p:nvPicPr>
                      <p:cNvPr id="11" name="Object 10">
                        <a:extLst>
                          <a:ext uri="{FF2B5EF4-FFF2-40B4-BE49-F238E27FC236}">
                            <a16:creationId xmlns:a16="http://schemas.microsoft.com/office/drawing/2014/main" id="{50D19D0D-D3C6-4D5E-84FD-DCA516B2C74B}"/>
                          </a:ext>
                        </a:extLst>
                      </p:cNvPr>
                      <p:cNvPicPr/>
                      <p:nvPr/>
                    </p:nvPicPr>
                    <p:blipFill>
                      <a:blip r:embed="rId7"/>
                      <a:stretch>
                        <a:fillRect/>
                      </a:stretch>
                    </p:blipFill>
                    <p:spPr>
                      <a:xfrm>
                        <a:off x="1757851" y="4906154"/>
                        <a:ext cx="2641600" cy="1590675"/>
                      </a:xfrm>
                      <a:prstGeom prst="rect">
                        <a:avLst/>
                      </a:prstGeom>
                    </p:spPr>
                  </p:pic>
                </p:oleObj>
              </mc:Fallback>
            </mc:AlternateContent>
          </a:graphicData>
        </a:graphic>
      </p:graphicFrame>
    </p:spTree>
    <p:extLst>
      <p:ext uri="{BB962C8B-B14F-4D97-AF65-F5344CB8AC3E}">
        <p14:creationId xmlns:p14="http://schemas.microsoft.com/office/powerpoint/2010/main" val="266942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Exogenous information</a:t>
            </a:r>
          </a:p>
          <a:p>
            <a:pPr lvl="1"/>
            <a:endParaRPr lang="en-US" dirty="0"/>
          </a:p>
          <a:p>
            <a:pPr lvl="1"/>
            <a:endParaRPr lang="en-US" dirty="0"/>
          </a:p>
          <a:p>
            <a:pPr lvl="1"/>
            <a:endParaRPr lang="en-US" dirty="0"/>
          </a:p>
          <a:p>
            <a:pPr lvl="1"/>
            <a:endParaRPr lang="en-US" dirty="0"/>
          </a:p>
          <a:p>
            <a:pPr lvl="1"/>
            <a:endParaRPr lang="en-US" dirty="0"/>
          </a:p>
          <a:p>
            <a:pPr lvl="2"/>
            <a:endParaRPr lang="en-US" dirty="0"/>
          </a:p>
          <a:p>
            <a:pPr lvl="1"/>
            <a:endParaRPr lang="en-US" dirty="0"/>
          </a:p>
          <a:p>
            <a:pPr lvl="1"/>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922" y="1671847"/>
            <a:ext cx="6497698" cy="2490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3096" y="2019632"/>
            <a:ext cx="341760" cy="400110"/>
          </a:xfrm>
          <a:prstGeom prst="rect">
            <a:avLst/>
          </a:prstGeom>
          <a:noFill/>
        </p:spPr>
        <p:txBody>
          <a:bodyPr wrap="none" rtlCol="0">
            <a:spAutoFit/>
          </a:bodyPr>
          <a:lstStyle/>
          <a:p>
            <a:pPr algn="l"/>
            <a:r>
              <a:rPr lang="en-US" sz="2000" i="0" dirty="0"/>
              <a:t>E</a:t>
            </a:r>
          </a:p>
        </p:txBody>
      </p:sp>
      <p:sp>
        <p:nvSpPr>
          <p:cNvPr id="6" name="TextBox 5"/>
          <p:cNvSpPr txBox="1"/>
          <p:nvPr/>
        </p:nvSpPr>
        <p:spPr>
          <a:xfrm>
            <a:off x="712378" y="3316976"/>
            <a:ext cx="370614" cy="400110"/>
          </a:xfrm>
          <a:prstGeom prst="rect">
            <a:avLst/>
          </a:prstGeom>
          <a:noFill/>
        </p:spPr>
        <p:txBody>
          <a:bodyPr wrap="none" rtlCol="0">
            <a:spAutoFit/>
          </a:bodyPr>
          <a:lstStyle/>
          <a:p>
            <a:pPr algn="l"/>
            <a:r>
              <a:rPr lang="en-US" sz="2000" i="0" dirty="0"/>
              <a:t>G</a:t>
            </a:r>
          </a:p>
        </p:txBody>
      </p:sp>
      <p:sp>
        <p:nvSpPr>
          <p:cNvPr id="7" name="TextBox 6"/>
          <p:cNvSpPr txBox="1"/>
          <p:nvPr/>
        </p:nvSpPr>
        <p:spPr>
          <a:xfrm>
            <a:off x="4426962" y="2125606"/>
            <a:ext cx="356188" cy="400110"/>
          </a:xfrm>
          <a:prstGeom prst="rect">
            <a:avLst/>
          </a:prstGeom>
          <a:noFill/>
        </p:spPr>
        <p:txBody>
          <a:bodyPr wrap="none" rtlCol="0">
            <a:spAutoFit/>
          </a:bodyPr>
          <a:lstStyle/>
          <a:p>
            <a:pPr algn="l"/>
            <a:r>
              <a:rPr lang="en-US" sz="2000" i="0" dirty="0"/>
              <a:t>B</a:t>
            </a:r>
          </a:p>
        </p:txBody>
      </p:sp>
      <p:sp>
        <p:nvSpPr>
          <p:cNvPr id="8" name="TextBox 7"/>
          <p:cNvSpPr txBox="1"/>
          <p:nvPr/>
        </p:nvSpPr>
        <p:spPr>
          <a:xfrm>
            <a:off x="6066256" y="1671847"/>
            <a:ext cx="370614" cy="400110"/>
          </a:xfrm>
          <a:prstGeom prst="rect">
            <a:avLst/>
          </a:prstGeom>
          <a:noFill/>
        </p:spPr>
        <p:txBody>
          <a:bodyPr wrap="none" rtlCol="0">
            <a:spAutoFit/>
          </a:bodyPr>
          <a:lstStyle/>
          <a:p>
            <a:pPr algn="l"/>
            <a:r>
              <a:rPr lang="en-US" sz="2000" i="0" dirty="0"/>
              <a:t>D</a:t>
            </a:r>
          </a:p>
        </p:txBody>
      </p:sp>
      <p:graphicFrame>
        <p:nvGraphicFramePr>
          <p:cNvPr id="10" name="Object 9"/>
          <p:cNvGraphicFramePr>
            <a:graphicFrameLocks noChangeAspect="1"/>
          </p:cNvGraphicFramePr>
          <p:nvPr>
            <p:extLst/>
          </p:nvPr>
        </p:nvGraphicFramePr>
        <p:xfrm>
          <a:off x="1684338" y="4751388"/>
          <a:ext cx="6016625" cy="1389062"/>
        </p:xfrm>
        <a:graphic>
          <a:graphicData uri="http://schemas.openxmlformats.org/presentationml/2006/ole">
            <mc:AlternateContent xmlns:mc="http://schemas.openxmlformats.org/markup-compatibility/2006">
              <mc:Choice xmlns:v="urn:schemas-microsoft-com:vml" Requires="v">
                <p:oleObj spid="_x0000_s2374864" name="Equation" r:id="rId4" imgW="2743200" imgH="634680" progId="Equation.DSMT4">
                  <p:embed/>
                </p:oleObj>
              </mc:Choice>
              <mc:Fallback>
                <p:oleObj name="Equation" r:id="rId4" imgW="2743200" imgH="634680" progId="Equation.DSMT4">
                  <p:embed/>
                  <p:pic>
                    <p:nvPicPr>
                      <p:cNvPr id="10" name="Object 9"/>
                      <p:cNvPicPr>
                        <a:picLocks noChangeAspect="1" noChangeArrowheads="1"/>
                      </p:cNvPicPr>
                      <p:nvPr/>
                    </p:nvPicPr>
                    <p:blipFill>
                      <a:blip r:embed="rId5"/>
                      <a:srcRect/>
                      <a:stretch>
                        <a:fillRect/>
                      </a:stretch>
                    </p:blipFill>
                    <p:spPr bwMode="auto">
                      <a:xfrm>
                        <a:off x="1684338" y="4751388"/>
                        <a:ext cx="6016625" cy="1389062"/>
                      </a:xfrm>
                      <a:prstGeom prst="rect">
                        <a:avLst/>
                      </a:prstGeom>
                      <a:noFill/>
                      <a:ln>
                        <a:noFill/>
                      </a:ln>
                    </p:spPr>
                  </p:pic>
                </p:oleObj>
              </mc:Fallback>
            </mc:AlternateContent>
          </a:graphicData>
        </a:graphic>
      </p:graphicFrame>
      <p:graphicFrame>
        <p:nvGraphicFramePr>
          <p:cNvPr id="11" name="Object 10"/>
          <p:cNvGraphicFramePr>
            <a:graphicFrameLocks noChangeAspect="1"/>
          </p:cNvGraphicFramePr>
          <p:nvPr>
            <p:extLst/>
          </p:nvPr>
        </p:nvGraphicFramePr>
        <p:xfrm>
          <a:off x="816936" y="4738300"/>
          <a:ext cx="1011864" cy="1453073"/>
        </p:xfrm>
        <a:graphic>
          <a:graphicData uri="http://schemas.openxmlformats.org/presentationml/2006/ole">
            <mc:AlternateContent xmlns:mc="http://schemas.openxmlformats.org/markup-compatibility/2006">
              <mc:Choice xmlns:v="urn:schemas-microsoft-com:vml" Requires="v">
                <p:oleObj spid="_x0000_s2374865" name="Equation" r:id="rId6" imgW="495000" imgH="711000" progId="Equation.DSMT4">
                  <p:embed/>
                </p:oleObj>
              </mc:Choice>
              <mc:Fallback>
                <p:oleObj name="Equation" r:id="rId6" imgW="495000" imgH="711000" progId="Equation.DSMT4">
                  <p:embed/>
                  <p:pic>
                    <p:nvPicPr>
                      <p:cNvPr id="11" name="Object 10"/>
                      <p:cNvPicPr/>
                      <p:nvPr/>
                    </p:nvPicPr>
                    <p:blipFill>
                      <a:blip r:embed="rId7"/>
                      <a:stretch>
                        <a:fillRect/>
                      </a:stretch>
                    </p:blipFill>
                    <p:spPr>
                      <a:xfrm>
                        <a:off x="816936" y="4738300"/>
                        <a:ext cx="1011864" cy="1453073"/>
                      </a:xfrm>
                      <a:prstGeom prst="rect">
                        <a:avLst/>
                      </a:prstGeom>
                    </p:spPr>
                  </p:pic>
                </p:oleObj>
              </mc:Fallback>
            </mc:AlternateContent>
          </a:graphicData>
        </a:graphic>
      </p:graphicFrame>
    </p:spTree>
    <p:extLst>
      <p:ext uri="{BB962C8B-B14F-4D97-AF65-F5344CB8AC3E}">
        <p14:creationId xmlns:p14="http://schemas.microsoft.com/office/powerpoint/2010/main" val="1248611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Oil spills</a:t>
            </a:r>
          </a:p>
        </p:txBody>
      </p:sp>
      <p:sp>
        <p:nvSpPr>
          <p:cNvPr id="3" name="Content Placeholder 2"/>
          <p:cNvSpPr>
            <a:spLocks noGrp="1"/>
          </p:cNvSpPr>
          <p:nvPr>
            <p:ph idx="1"/>
          </p:nvPr>
        </p:nvSpPr>
        <p:spPr>
          <a:xfrm>
            <a:off x="4523232" y="1143000"/>
            <a:ext cx="4303776" cy="4953000"/>
          </a:xfrm>
        </p:spPr>
        <p:txBody>
          <a:bodyPr/>
          <a:lstStyle/>
          <a:p>
            <a:r>
              <a:rPr lang="en-US" dirty="0"/>
              <a:t>Sensing</a:t>
            </a:r>
          </a:p>
          <a:p>
            <a:pPr lvl="1"/>
            <a:r>
              <a:rPr lang="en-US" sz="2000" dirty="0"/>
              <a:t>Drones fly over the ocean to detect the presence of oil.</a:t>
            </a:r>
          </a:p>
          <a:p>
            <a:r>
              <a:rPr lang="en-US" sz="2400" dirty="0"/>
              <a:t>Communication</a:t>
            </a:r>
          </a:p>
          <a:p>
            <a:pPr lvl="1"/>
            <a:r>
              <a:rPr lang="en-US" sz="2000" dirty="0"/>
              <a:t>Drones coordinate by sharing information.</a:t>
            </a:r>
          </a:p>
        </p:txBody>
      </p:sp>
      <p:pic>
        <p:nvPicPr>
          <p:cNvPr id="2147330" name="Picture 2" descr="Image result for images of oil spills in the oce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3232" y="3707075"/>
            <a:ext cx="4620768" cy="31509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oil spi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74623"/>
            <a:ext cx="4523232" cy="308322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bwMode="auto">
          <a:xfrm>
            <a:off x="103632" y="4257843"/>
            <a:ext cx="44196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0000"/>
              <a:buFontTx/>
              <a:buBlip>
                <a:blip r:embed="rId4"/>
              </a:buBlip>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a:lstStyle>
          <a:p>
            <a:r>
              <a:rPr lang="en-US" i="0" kern="0" dirty="0"/>
              <a:t>Mitigation</a:t>
            </a:r>
          </a:p>
          <a:p>
            <a:pPr lvl="1"/>
            <a:r>
              <a:rPr lang="en-US" sz="2000" i="0" kern="0" dirty="0"/>
              <a:t>Information from drones can be used to guide surface vehicles performing cleanup.</a:t>
            </a:r>
          </a:p>
        </p:txBody>
      </p:sp>
    </p:spTree>
    <p:extLst>
      <p:ext uri="{BB962C8B-B14F-4D97-AF65-F5344CB8AC3E}">
        <p14:creationId xmlns:p14="http://schemas.microsoft.com/office/powerpoint/2010/main" val="26747086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Transition function</a:t>
            </a:r>
          </a:p>
          <a:p>
            <a:pPr lvl="1"/>
            <a:endParaRPr lang="en-US" dirty="0"/>
          </a:p>
          <a:p>
            <a:pPr lvl="1"/>
            <a:endParaRPr lang="en-US" dirty="0"/>
          </a:p>
          <a:p>
            <a:pPr lvl="1"/>
            <a:endParaRPr lang="en-US" dirty="0"/>
          </a:p>
          <a:p>
            <a:pPr lvl="1"/>
            <a:endParaRPr lang="en-US" dirty="0"/>
          </a:p>
          <a:p>
            <a:pPr lvl="1"/>
            <a:endParaRPr lang="en-US" dirty="0"/>
          </a:p>
          <a:p>
            <a:pPr lvl="2"/>
            <a:endParaRPr lang="en-US" dirty="0"/>
          </a:p>
          <a:p>
            <a:pPr lvl="1"/>
            <a:endParaRPr lang="en-US" dirty="0"/>
          </a:p>
          <a:p>
            <a:pPr lvl="1"/>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922" y="1671847"/>
            <a:ext cx="6497698" cy="2490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3096" y="2019632"/>
            <a:ext cx="341760" cy="400110"/>
          </a:xfrm>
          <a:prstGeom prst="rect">
            <a:avLst/>
          </a:prstGeom>
          <a:noFill/>
        </p:spPr>
        <p:txBody>
          <a:bodyPr wrap="none" rtlCol="0">
            <a:spAutoFit/>
          </a:bodyPr>
          <a:lstStyle/>
          <a:p>
            <a:pPr algn="l"/>
            <a:r>
              <a:rPr lang="en-US" sz="2000" i="0" dirty="0"/>
              <a:t>E</a:t>
            </a:r>
          </a:p>
        </p:txBody>
      </p:sp>
      <p:sp>
        <p:nvSpPr>
          <p:cNvPr id="6" name="TextBox 5"/>
          <p:cNvSpPr txBox="1"/>
          <p:nvPr/>
        </p:nvSpPr>
        <p:spPr>
          <a:xfrm>
            <a:off x="712378" y="3316976"/>
            <a:ext cx="370614" cy="400110"/>
          </a:xfrm>
          <a:prstGeom prst="rect">
            <a:avLst/>
          </a:prstGeom>
          <a:noFill/>
        </p:spPr>
        <p:txBody>
          <a:bodyPr wrap="none" rtlCol="0">
            <a:spAutoFit/>
          </a:bodyPr>
          <a:lstStyle/>
          <a:p>
            <a:pPr algn="l"/>
            <a:r>
              <a:rPr lang="en-US" sz="2000" i="0" dirty="0"/>
              <a:t>G</a:t>
            </a:r>
          </a:p>
        </p:txBody>
      </p:sp>
      <p:sp>
        <p:nvSpPr>
          <p:cNvPr id="7" name="TextBox 6"/>
          <p:cNvSpPr txBox="1"/>
          <p:nvPr/>
        </p:nvSpPr>
        <p:spPr>
          <a:xfrm>
            <a:off x="4426962" y="2125606"/>
            <a:ext cx="356188" cy="400110"/>
          </a:xfrm>
          <a:prstGeom prst="rect">
            <a:avLst/>
          </a:prstGeom>
          <a:noFill/>
        </p:spPr>
        <p:txBody>
          <a:bodyPr wrap="none" rtlCol="0">
            <a:spAutoFit/>
          </a:bodyPr>
          <a:lstStyle/>
          <a:p>
            <a:pPr algn="l"/>
            <a:r>
              <a:rPr lang="en-US" sz="2000" i="0" dirty="0"/>
              <a:t>B</a:t>
            </a:r>
          </a:p>
        </p:txBody>
      </p:sp>
      <p:sp>
        <p:nvSpPr>
          <p:cNvPr id="8" name="TextBox 7"/>
          <p:cNvSpPr txBox="1"/>
          <p:nvPr/>
        </p:nvSpPr>
        <p:spPr>
          <a:xfrm>
            <a:off x="6066256" y="1671847"/>
            <a:ext cx="370614" cy="400110"/>
          </a:xfrm>
          <a:prstGeom prst="rect">
            <a:avLst/>
          </a:prstGeom>
          <a:noFill/>
        </p:spPr>
        <p:txBody>
          <a:bodyPr wrap="none" rtlCol="0">
            <a:spAutoFit/>
          </a:bodyPr>
          <a:lstStyle/>
          <a:p>
            <a:pPr algn="l"/>
            <a:r>
              <a:rPr lang="en-US" sz="2000" i="0" dirty="0"/>
              <a:t>D</a:t>
            </a:r>
          </a:p>
        </p:txBody>
      </p:sp>
      <p:graphicFrame>
        <p:nvGraphicFramePr>
          <p:cNvPr id="10" name="Object 9"/>
          <p:cNvGraphicFramePr>
            <a:graphicFrameLocks noChangeAspect="1"/>
          </p:cNvGraphicFramePr>
          <p:nvPr>
            <p:extLst/>
          </p:nvPr>
        </p:nvGraphicFramePr>
        <p:xfrm>
          <a:off x="2184400" y="4298950"/>
          <a:ext cx="2406650" cy="2043113"/>
        </p:xfrm>
        <a:graphic>
          <a:graphicData uri="http://schemas.openxmlformats.org/presentationml/2006/ole">
            <mc:AlternateContent xmlns:mc="http://schemas.openxmlformats.org/markup-compatibility/2006">
              <mc:Choice xmlns:v="urn:schemas-microsoft-com:vml" Requires="v">
                <p:oleObj spid="_x0000_s2375786" name="Equation" r:id="rId4" imgW="1002960" imgH="850680" progId="Equation.DSMT4">
                  <p:embed/>
                </p:oleObj>
              </mc:Choice>
              <mc:Fallback>
                <p:oleObj name="Equation" r:id="rId4" imgW="1002960" imgH="850680" progId="Equation.DSMT4">
                  <p:embed/>
                  <p:pic>
                    <p:nvPicPr>
                      <p:cNvPr id="10" name="Object 9"/>
                      <p:cNvPicPr>
                        <a:picLocks noChangeAspect="1" noChangeArrowheads="1"/>
                      </p:cNvPicPr>
                      <p:nvPr/>
                    </p:nvPicPr>
                    <p:blipFill>
                      <a:blip r:embed="rId5"/>
                      <a:srcRect/>
                      <a:stretch>
                        <a:fillRect/>
                      </a:stretch>
                    </p:blipFill>
                    <p:spPr bwMode="auto">
                      <a:xfrm>
                        <a:off x="2184400" y="4298950"/>
                        <a:ext cx="2406650"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Rectangle 23"/>
          <p:cNvSpPr/>
          <p:nvPr/>
        </p:nvSpPr>
        <p:spPr>
          <a:xfrm>
            <a:off x="3256100" y="5898034"/>
            <a:ext cx="535064"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7" name="Rectangle 26"/>
          <p:cNvSpPr/>
          <p:nvPr/>
        </p:nvSpPr>
        <p:spPr>
          <a:xfrm>
            <a:off x="3297198" y="4357432"/>
            <a:ext cx="842839"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7" name="Rectangle 16">
            <a:extLst>
              <a:ext uri="{FF2B5EF4-FFF2-40B4-BE49-F238E27FC236}">
                <a16:creationId xmlns:a16="http://schemas.microsoft.com/office/drawing/2014/main" id="{D9A41868-A2DA-458A-B43F-BD21F15FE27B}"/>
              </a:ext>
            </a:extLst>
          </p:cNvPr>
          <p:cNvSpPr/>
          <p:nvPr/>
        </p:nvSpPr>
        <p:spPr>
          <a:xfrm>
            <a:off x="3244115" y="4863764"/>
            <a:ext cx="434675"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8" name="Rectangle 17">
            <a:extLst>
              <a:ext uri="{FF2B5EF4-FFF2-40B4-BE49-F238E27FC236}">
                <a16:creationId xmlns:a16="http://schemas.microsoft.com/office/drawing/2014/main" id="{C4350CFF-F257-4E85-8D10-F4262A3B6F28}"/>
              </a:ext>
            </a:extLst>
          </p:cNvPr>
          <p:cNvSpPr/>
          <p:nvPr/>
        </p:nvSpPr>
        <p:spPr>
          <a:xfrm>
            <a:off x="3247541" y="5416855"/>
            <a:ext cx="434675"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76002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ssolve">
                                      <p:cBhvr>
                                        <p:cTn id="13" dur="500"/>
                                        <p:tgtEl>
                                          <p:spTgt spid="1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17" grpId="0" animBg="1"/>
      <p:bldP spid="1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Objective function</a:t>
            </a:r>
          </a:p>
          <a:p>
            <a:pPr lvl="1"/>
            <a:endParaRPr lang="en-US" dirty="0"/>
          </a:p>
          <a:p>
            <a:pPr lvl="1"/>
            <a:endParaRPr lang="en-US" dirty="0"/>
          </a:p>
          <a:p>
            <a:pPr lvl="1"/>
            <a:endParaRPr lang="en-US" dirty="0"/>
          </a:p>
          <a:p>
            <a:pPr lvl="1"/>
            <a:endParaRPr lang="en-US" dirty="0"/>
          </a:p>
          <a:p>
            <a:pPr lvl="1"/>
            <a:endParaRPr lang="en-US" dirty="0"/>
          </a:p>
          <a:p>
            <a:pPr lvl="2"/>
            <a:endParaRPr lang="en-US" dirty="0"/>
          </a:p>
          <a:p>
            <a:pPr lvl="1"/>
            <a:endParaRPr lang="en-US" dirty="0"/>
          </a:p>
          <a:p>
            <a:pPr lvl="1"/>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922" y="1671847"/>
            <a:ext cx="6497698" cy="2490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3096" y="2019632"/>
            <a:ext cx="341760" cy="400110"/>
          </a:xfrm>
          <a:prstGeom prst="rect">
            <a:avLst/>
          </a:prstGeom>
          <a:noFill/>
        </p:spPr>
        <p:txBody>
          <a:bodyPr wrap="none" rtlCol="0">
            <a:spAutoFit/>
          </a:bodyPr>
          <a:lstStyle/>
          <a:p>
            <a:pPr algn="l"/>
            <a:r>
              <a:rPr lang="en-US" sz="2000" i="0" dirty="0"/>
              <a:t>E</a:t>
            </a:r>
          </a:p>
        </p:txBody>
      </p:sp>
      <p:sp>
        <p:nvSpPr>
          <p:cNvPr id="6" name="TextBox 5"/>
          <p:cNvSpPr txBox="1"/>
          <p:nvPr/>
        </p:nvSpPr>
        <p:spPr>
          <a:xfrm>
            <a:off x="712378" y="3316976"/>
            <a:ext cx="370614" cy="400110"/>
          </a:xfrm>
          <a:prstGeom prst="rect">
            <a:avLst/>
          </a:prstGeom>
          <a:noFill/>
        </p:spPr>
        <p:txBody>
          <a:bodyPr wrap="none" rtlCol="0">
            <a:spAutoFit/>
          </a:bodyPr>
          <a:lstStyle/>
          <a:p>
            <a:pPr algn="l"/>
            <a:r>
              <a:rPr lang="en-US" sz="2000" i="0" dirty="0"/>
              <a:t>G</a:t>
            </a:r>
          </a:p>
        </p:txBody>
      </p:sp>
      <p:sp>
        <p:nvSpPr>
          <p:cNvPr id="7" name="TextBox 6"/>
          <p:cNvSpPr txBox="1"/>
          <p:nvPr/>
        </p:nvSpPr>
        <p:spPr>
          <a:xfrm>
            <a:off x="4426962" y="2125606"/>
            <a:ext cx="356188" cy="400110"/>
          </a:xfrm>
          <a:prstGeom prst="rect">
            <a:avLst/>
          </a:prstGeom>
          <a:noFill/>
        </p:spPr>
        <p:txBody>
          <a:bodyPr wrap="none" rtlCol="0">
            <a:spAutoFit/>
          </a:bodyPr>
          <a:lstStyle/>
          <a:p>
            <a:pPr algn="l"/>
            <a:r>
              <a:rPr lang="en-US" sz="2000" i="0" dirty="0"/>
              <a:t>B</a:t>
            </a:r>
          </a:p>
        </p:txBody>
      </p:sp>
      <p:sp>
        <p:nvSpPr>
          <p:cNvPr id="8" name="TextBox 7"/>
          <p:cNvSpPr txBox="1"/>
          <p:nvPr/>
        </p:nvSpPr>
        <p:spPr>
          <a:xfrm>
            <a:off x="6066256" y="1671847"/>
            <a:ext cx="370614" cy="400110"/>
          </a:xfrm>
          <a:prstGeom prst="rect">
            <a:avLst/>
          </a:prstGeom>
          <a:noFill/>
        </p:spPr>
        <p:txBody>
          <a:bodyPr wrap="none" rtlCol="0">
            <a:spAutoFit/>
          </a:bodyPr>
          <a:lstStyle/>
          <a:p>
            <a:pPr algn="l"/>
            <a:r>
              <a:rPr lang="en-US" sz="2000" i="0" dirty="0"/>
              <a:t>D</a:t>
            </a:r>
          </a:p>
        </p:txBody>
      </p:sp>
      <p:graphicFrame>
        <p:nvGraphicFramePr>
          <p:cNvPr id="9" name="Object 8"/>
          <p:cNvGraphicFramePr>
            <a:graphicFrameLocks noChangeAspect="1"/>
          </p:cNvGraphicFramePr>
          <p:nvPr>
            <p:extLst/>
          </p:nvPr>
        </p:nvGraphicFramePr>
        <p:xfrm>
          <a:off x="2233506" y="4479302"/>
          <a:ext cx="3159661" cy="569775"/>
        </p:xfrm>
        <a:graphic>
          <a:graphicData uri="http://schemas.openxmlformats.org/presentationml/2006/ole">
            <mc:AlternateContent xmlns:mc="http://schemas.openxmlformats.org/markup-compatibility/2006">
              <mc:Choice xmlns:v="urn:schemas-microsoft-com:vml" Requires="v">
                <p:oleObj spid="_x0000_s2376912" name="Equation" r:id="rId4" imgW="1549080" imgH="279360" progId="Equation.DSMT4">
                  <p:embed/>
                </p:oleObj>
              </mc:Choice>
              <mc:Fallback>
                <p:oleObj name="Equation" r:id="rId4" imgW="1549080" imgH="279360" progId="Equation.DSMT4">
                  <p:embed/>
                  <p:pic>
                    <p:nvPicPr>
                      <p:cNvPr id="9" name="Object 8"/>
                      <p:cNvPicPr/>
                      <p:nvPr/>
                    </p:nvPicPr>
                    <p:blipFill>
                      <a:blip r:embed="rId5"/>
                      <a:stretch>
                        <a:fillRect/>
                      </a:stretch>
                    </p:blipFill>
                    <p:spPr>
                      <a:xfrm>
                        <a:off x="2233506" y="4479302"/>
                        <a:ext cx="3159661" cy="569775"/>
                      </a:xfrm>
                      <a:prstGeom prst="rect">
                        <a:avLst/>
                      </a:prstGeom>
                    </p:spPr>
                  </p:pic>
                </p:oleObj>
              </mc:Fallback>
            </mc:AlternateContent>
          </a:graphicData>
        </a:graphic>
      </p:graphicFrame>
      <p:graphicFrame>
        <p:nvGraphicFramePr>
          <p:cNvPr id="20" name="Object 19"/>
          <p:cNvGraphicFramePr>
            <a:graphicFrameLocks noChangeAspect="1"/>
          </p:cNvGraphicFramePr>
          <p:nvPr>
            <p:extLst/>
          </p:nvPr>
        </p:nvGraphicFramePr>
        <p:xfrm>
          <a:off x="2038213" y="5367338"/>
          <a:ext cx="4194175" cy="930275"/>
        </p:xfrm>
        <a:graphic>
          <a:graphicData uri="http://schemas.openxmlformats.org/presentationml/2006/ole">
            <mc:AlternateContent xmlns:mc="http://schemas.openxmlformats.org/markup-compatibility/2006">
              <mc:Choice xmlns:v="urn:schemas-microsoft-com:vml" Requires="v">
                <p:oleObj spid="_x0000_s2376913" name="Equation" r:id="rId6" imgW="2057400" imgH="457200" progId="Equation.DSMT4">
                  <p:embed/>
                </p:oleObj>
              </mc:Choice>
              <mc:Fallback>
                <p:oleObj name="Equation" r:id="rId6" imgW="2057400" imgH="457200" progId="Equation.DSMT4">
                  <p:embed/>
                  <p:pic>
                    <p:nvPicPr>
                      <p:cNvPr id="20" name="Object 19"/>
                      <p:cNvPicPr>
                        <a:picLocks noChangeAspect="1" noChangeArrowheads="1"/>
                      </p:cNvPicPr>
                      <p:nvPr/>
                    </p:nvPicPr>
                    <p:blipFill>
                      <a:blip r:embed="rId7"/>
                      <a:srcRect/>
                      <a:stretch>
                        <a:fillRect/>
                      </a:stretch>
                    </p:blipFill>
                    <p:spPr bwMode="auto">
                      <a:xfrm>
                        <a:off x="2038213" y="5367338"/>
                        <a:ext cx="4194175" cy="930275"/>
                      </a:xfrm>
                      <a:prstGeom prst="rect">
                        <a:avLst/>
                      </a:prstGeom>
                      <a:noFill/>
                      <a:ln>
                        <a:noFill/>
                      </a:ln>
                      <a:extLst/>
                    </p:spPr>
                  </p:pic>
                </p:oleObj>
              </mc:Fallback>
            </mc:AlternateContent>
          </a:graphicData>
        </a:graphic>
      </p:graphicFrame>
      <p:sp>
        <p:nvSpPr>
          <p:cNvPr id="21" name="Rectangle 20"/>
          <p:cNvSpPr/>
          <p:nvPr/>
        </p:nvSpPr>
        <p:spPr>
          <a:xfrm>
            <a:off x="3570135" y="4574644"/>
            <a:ext cx="431987"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19631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State variables</a:t>
            </a:r>
          </a:p>
          <a:p>
            <a:pPr lvl="1"/>
            <a:r>
              <a:rPr lang="en-US" dirty="0"/>
              <a:t>Cost function</a:t>
            </a:r>
          </a:p>
          <a:p>
            <a:pPr lvl="1"/>
            <a:endParaRPr lang="en-US" dirty="0"/>
          </a:p>
          <a:p>
            <a:pPr lvl="1"/>
            <a:r>
              <a:rPr lang="en-US" dirty="0"/>
              <a:t>Decision function</a:t>
            </a:r>
          </a:p>
          <a:p>
            <a:pPr marL="914400" lvl="2" indent="0">
              <a:buNone/>
            </a:pPr>
            <a:r>
              <a:rPr lang="en-US" sz="2400" dirty="0"/>
              <a:t>Constraints:</a:t>
            </a:r>
            <a:endParaRPr lang="en-US" dirty="0"/>
          </a:p>
          <a:p>
            <a:pPr lvl="1"/>
            <a:endParaRPr lang="en-US" dirty="0"/>
          </a:p>
          <a:p>
            <a:pPr lvl="1"/>
            <a:endParaRPr lang="en-US" dirty="0"/>
          </a:p>
          <a:p>
            <a:pPr marL="457200" lvl="1" indent="0">
              <a:buNone/>
            </a:pPr>
            <a:endParaRPr lang="en-US" dirty="0"/>
          </a:p>
          <a:p>
            <a:pPr marL="457200" lvl="1" indent="0">
              <a:buNone/>
            </a:pPr>
            <a:endParaRPr lang="en-US" dirty="0"/>
          </a:p>
          <a:p>
            <a:pPr lvl="1"/>
            <a:r>
              <a:rPr lang="en-US" dirty="0"/>
              <a:t>Transition function</a:t>
            </a:r>
          </a:p>
          <a:p>
            <a:pPr lvl="1"/>
            <a:endParaRPr lang="en-US" dirty="0"/>
          </a:p>
          <a:p>
            <a:pPr lvl="1"/>
            <a:endParaRPr lang="en-US" dirty="0"/>
          </a:p>
          <a:p>
            <a:pPr lvl="1"/>
            <a:endParaRPr lang="en-US" dirty="0"/>
          </a:p>
          <a:p>
            <a:pPr lvl="1"/>
            <a:endParaRPr lang="en-US" dirty="0"/>
          </a:p>
          <a:p>
            <a:pPr lvl="2"/>
            <a:endParaRPr lang="en-US" dirty="0"/>
          </a:p>
          <a:p>
            <a:pPr lvl="1"/>
            <a:endParaRPr lang="en-US" dirty="0"/>
          </a:p>
        </p:txBody>
      </p:sp>
      <p:graphicFrame>
        <p:nvGraphicFramePr>
          <p:cNvPr id="9" name="Object 8"/>
          <p:cNvGraphicFramePr>
            <a:graphicFrameLocks noChangeAspect="1"/>
          </p:cNvGraphicFramePr>
          <p:nvPr>
            <p:extLst/>
          </p:nvPr>
        </p:nvGraphicFramePr>
        <p:xfrm>
          <a:off x="1775870" y="2121653"/>
          <a:ext cx="2719876" cy="426964"/>
        </p:xfrm>
        <a:graphic>
          <a:graphicData uri="http://schemas.openxmlformats.org/presentationml/2006/ole">
            <mc:AlternateContent xmlns:mc="http://schemas.openxmlformats.org/markup-compatibility/2006">
              <mc:Choice xmlns:v="urn:schemas-microsoft-com:vml" Requires="v">
                <p:oleObj spid="_x0000_s2378142" name="Equation" r:id="rId3" imgW="1460160" imgH="228600" progId="Equation.DSMT4">
                  <p:embed/>
                </p:oleObj>
              </mc:Choice>
              <mc:Fallback>
                <p:oleObj name="Equation" r:id="rId3" imgW="1460160" imgH="228600" progId="Equation.DSMT4">
                  <p:embed/>
                  <p:pic>
                    <p:nvPicPr>
                      <p:cNvPr id="9" name="Object 8"/>
                      <p:cNvPicPr/>
                      <p:nvPr/>
                    </p:nvPicPr>
                    <p:blipFill>
                      <a:blip r:embed="rId4"/>
                      <a:stretch>
                        <a:fillRect/>
                      </a:stretch>
                    </p:blipFill>
                    <p:spPr>
                      <a:xfrm>
                        <a:off x="1775870" y="2121653"/>
                        <a:ext cx="2719876" cy="426964"/>
                      </a:xfrm>
                      <a:prstGeom prst="rect">
                        <a:avLst/>
                      </a:prstGeom>
                    </p:spPr>
                  </p:pic>
                </p:oleObj>
              </mc:Fallback>
            </mc:AlternateContent>
          </a:graphicData>
        </a:graphic>
      </p:graphicFrame>
      <p:sp>
        <p:nvSpPr>
          <p:cNvPr id="14" name="Rectangle 13"/>
          <p:cNvSpPr/>
          <p:nvPr/>
        </p:nvSpPr>
        <p:spPr>
          <a:xfrm>
            <a:off x="3852808" y="3323722"/>
            <a:ext cx="482863" cy="1561636"/>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5" name="Rectangle 14"/>
          <p:cNvSpPr/>
          <p:nvPr/>
        </p:nvSpPr>
        <p:spPr>
          <a:xfrm>
            <a:off x="1697112" y="2117691"/>
            <a:ext cx="431987"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9" name="Rectangle 18"/>
          <p:cNvSpPr/>
          <p:nvPr/>
        </p:nvSpPr>
        <p:spPr>
          <a:xfrm>
            <a:off x="2653956" y="5703621"/>
            <a:ext cx="335734"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736238435"/>
              </p:ext>
            </p:extLst>
          </p:nvPr>
        </p:nvGraphicFramePr>
        <p:xfrm>
          <a:off x="5018504" y="1163890"/>
          <a:ext cx="2090738" cy="449262"/>
        </p:xfrm>
        <a:graphic>
          <a:graphicData uri="http://schemas.openxmlformats.org/presentationml/2006/ole">
            <mc:AlternateContent xmlns:mc="http://schemas.openxmlformats.org/markup-compatibility/2006">
              <mc:Choice xmlns:v="urn:schemas-microsoft-com:vml" Requires="v">
                <p:oleObj spid="_x0000_s2378143" name="Equation" r:id="rId5" imgW="1180800" imgH="253800" progId="Equation.DSMT4">
                  <p:embed/>
                </p:oleObj>
              </mc:Choice>
              <mc:Fallback>
                <p:oleObj name="Equation" r:id="rId5" imgW="1180800" imgH="253800" progId="Equation.DSMT4">
                  <p:embed/>
                  <p:pic>
                    <p:nvPicPr>
                      <p:cNvPr id="4" name="Object 3"/>
                      <p:cNvPicPr/>
                      <p:nvPr/>
                    </p:nvPicPr>
                    <p:blipFill>
                      <a:blip r:embed="rId6"/>
                      <a:stretch>
                        <a:fillRect/>
                      </a:stretch>
                    </p:blipFill>
                    <p:spPr>
                      <a:xfrm>
                        <a:off x="5018504" y="1163890"/>
                        <a:ext cx="2090738" cy="449262"/>
                      </a:xfrm>
                      <a:prstGeom prst="rect">
                        <a:avLst/>
                      </a:prstGeom>
                    </p:spPr>
                  </p:pic>
                </p:oleObj>
              </mc:Fallback>
            </mc:AlternateContent>
          </a:graphicData>
        </a:graphic>
      </p:graphicFrame>
      <p:cxnSp>
        <p:nvCxnSpPr>
          <p:cNvPr id="6" name="Straight Arrow Connector 5"/>
          <p:cNvCxnSpPr>
            <a:cxnSpLocks/>
            <a:stCxn id="15" idx="3"/>
          </p:cNvCxnSpPr>
          <p:nvPr/>
        </p:nvCxnSpPr>
        <p:spPr bwMode="auto">
          <a:xfrm flipV="1">
            <a:off x="2129099" y="1565257"/>
            <a:ext cx="4627498" cy="767119"/>
          </a:xfrm>
          <a:prstGeom prst="straightConnector1">
            <a:avLst/>
          </a:prstGeom>
          <a:noFill/>
          <a:ln w="12700" cap="flat" cmpd="sng" algn="ctr">
            <a:solidFill>
              <a:srgbClr val="FF0000"/>
            </a:solidFill>
            <a:prstDash val="solid"/>
            <a:round/>
            <a:headEnd type="none" w="med" len="med"/>
            <a:tailEnd type="arrow"/>
          </a:ln>
          <a:effectLst/>
        </p:spPr>
      </p:cxnSp>
      <p:cxnSp>
        <p:nvCxnSpPr>
          <p:cNvPr id="21" name="Straight Arrow Connector 20"/>
          <p:cNvCxnSpPr>
            <a:cxnSpLocks/>
            <a:stCxn id="14" idx="0"/>
            <a:endCxn id="4" idx="2"/>
          </p:cNvCxnSpPr>
          <p:nvPr/>
        </p:nvCxnSpPr>
        <p:spPr bwMode="auto">
          <a:xfrm flipV="1">
            <a:off x="4094240" y="1613152"/>
            <a:ext cx="1969633" cy="1710570"/>
          </a:xfrm>
          <a:prstGeom prst="straightConnector1">
            <a:avLst/>
          </a:prstGeom>
          <a:noFill/>
          <a:ln w="12700" cap="flat" cmpd="sng" algn="ctr">
            <a:solidFill>
              <a:srgbClr val="FF0000"/>
            </a:solidFill>
            <a:prstDash val="solid"/>
            <a:round/>
            <a:headEnd type="none" w="med" len="med"/>
            <a:tailEnd type="arrow"/>
          </a:ln>
          <a:effectLst/>
        </p:spPr>
      </p:cxnSp>
      <p:cxnSp>
        <p:nvCxnSpPr>
          <p:cNvPr id="23" name="Straight Arrow Connector 22"/>
          <p:cNvCxnSpPr>
            <a:cxnSpLocks/>
          </p:cNvCxnSpPr>
          <p:nvPr/>
        </p:nvCxnSpPr>
        <p:spPr bwMode="auto">
          <a:xfrm flipV="1">
            <a:off x="2817875" y="1613154"/>
            <a:ext cx="3911575" cy="4101846"/>
          </a:xfrm>
          <a:prstGeom prst="straightConnector1">
            <a:avLst/>
          </a:prstGeom>
          <a:noFill/>
          <a:ln w="12700" cap="flat" cmpd="sng" algn="ctr">
            <a:solidFill>
              <a:srgbClr val="FF0000"/>
            </a:solidFill>
            <a:prstDash val="solid"/>
            <a:round/>
            <a:headEnd type="none" w="med" len="med"/>
            <a:tailEnd type="arrow"/>
          </a:ln>
          <a:effectLst/>
        </p:spPr>
      </p:cxnSp>
      <p:graphicFrame>
        <p:nvGraphicFramePr>
          <p:cNvPr id="7" name="Object 6">
            <a:extLst>
              <a:ext uri="{FF2B5EF4-FFF2-40B4-BE49-F238E27FC236}">
                <a16:creationId xmlns:a16="http://schemas.microsoft.com/office/drawing/2014/main" id="{C6E7BC59-3C55-4900-9129-5A7BE48649E6}"/>
              </a:ext>
            </a:extLst>
          </p:cNvPr>
          <p:cNvGraphicFramePr>
            <a:graphicFrameLocks noChangeAspect="1"/>
          </p:cNvGraphicFramePr>
          <p:nvPr>
            <p:extLst/>
          </p:nvPr>
        </p:nvGraphicFramePr>
        <p:xfrm>
          <a:off x="1660751" y="3293096"/>
          <a:ext cx="2644775" cy="1592262"/>
        </p:xfrm>
        <a:graphic>
          <a:graphicData uri="http://schemas.openxmlformats.org/presentationml/2006/ole">
            <mc:AlternateContent xmlns:mc="http://schemas.openxmlformats.org/markup-compatibility/2006">
              <mc:Choice xmlns:v="urn:schemas-microsoft-com:vml" Requires="v">
                <p:oleObj spid="_x0000_s2378144" name="Equation" r:id="rId7" imgW="1244520" imgH="749160" progId="Equation.DSMT4">
                  <p:embed/>
                </p:oleObj>
              </mc:Choice>
              <mc:Fallback>
                <p:oleObj name="Equation" r:id="rId7" imgW="1244520" imgH="749160" progId="Equation.DSMT4">
                  <p:embed/>
                  <p:pic>
                    <p:nvPicPr>
                      <p:cNvPr id="7" name="Object 6">
                        <a:extLst>
                          <a:ext uri="{FF2B5EF4-FFF2-40B4-BE49-F238E27FC236}">
                            <a16:creationId xmlns:a16="http://schemas.microsoft.com/office/drawing/2014/main" id="{C6E7BC59-3C55-4900-9129-5A7BE48649E6}"/>
                          </a:ext>
                        </a:extLst>
                      </p:cNvPr>
                      <p:cNvPicPr/>
                      <p:nvPr/>
                    </p:nvPicPr>
                    <p:blipFill>
                      <a:blip r:embed="rId8"/>
                      <a:stretch>
                        <a:fillRect/>
                      </a:stretch>
                    </p:blipFill>
                    <p:spPr>
                      <a:xfrm>
                        <a:off x="1660751" y="3293096"/>
                        <a:ext cx="2644775" cy="1592262"/>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22E0A1EE-E1B0-4A16-9CE2-E428CBC2AAAC}"/>
              </a:ext>
            </a:extLst>
          </p:cNvPr>
          <p:cNvGraphicFramePr>
            <a:graphicFrameLocks noChangeAspect="1"/>
          </p:cNvGraphicFramePr>
          <p:nvPr>
            <p:extLst/>
          </p:nvPr>
        </p:nvGraphicFramePr>
        <p:xfrm>
          <a:off x="1798090" y="5611390"/>
          <a:ext cx="2039570" cy="517986"/>
        </p:xfrm>
        <a:graphic>
          <a:graphicData uri="http://schemas.openxmlformats.org/presentationml/2006/ole">
            <mc:AlternateContent xmlns:mc="http://schemas.openxmlformats.org/markup-compatibility/2006">
              <mc:Choice xmlns:v="urn:schemas-microsoft-com:vml" Requires="v">
                <p:oleObj spid="_x0000_s2378145" name="Equation" r:id="rId9" imgW="799920" imgH="203040" progId="Equation.DSMT4">
                  <p:embed/>
                </p:oleObj>
              </mc:Choice>
              <mc:Fallback>
                <p:oleObj name="Equation" r:id="rId9" imgW="799920" imgH="203040" progId="Equation.DSMT4">
                  <p:embed/>
                  <p:pic>
                    <p:nvPicPr>
                      <p:cNvPr id="16" name="Object 15">
                        <a:extLst>
                          <a:ext uri="{FF2B5EF4-FFF2-40B4-BE49-F238E27FC236}">
                            <a16:creationId xmlns:a16="http://schemas.microsoft.com/office/drawing/2014/main" id="{22E0A1EE-E1B0-4A16-9CE2-E428CBC2AAAC}"/>
                          </a:ext>
                        </a:extLst>
                      </p:cNvPr>
                      <p:cNvPicPr/>
                      <p:nvPr/>
                    </p:nvPicPr>
                    <p:blipFill>
                      <a:blip r:embed="rId10"/>
                      <a:stretch>
                        <a:fillRect/>
                      </a:stretch>
                    </p:blipFill>
                    <p:spPr>
                      <a:xfrm>
                        <a:off x="1798090" y="5611390"/>
                        <a:ext cx="2039570" cy="517986"/>
                      </a:xfrm>
                      <a:prstGeom prst="rect">
                        <a:avLst/>
                      </a:prstGeom>
                    </p:spPr>
                  </p:pic>
                </p:oleObj>
              </mc:Fallback>
            </mc:AlternateContent>
          </a:graphicData>
        </a:graphic>
      </p:graphicFrame>
    </p:spTree>
    <p:extLst>
      <p:ext uri="{BB962C8B-B14F-4D97-AF65-F5344CB8AC3E}">
        <p14:creationId xmlns:p14="http://schemas.microsoft.com/office/powerpoint/2010/main" val="37756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par>
                                <p:cTn id="11" presetID="22" presetClass="entr" presetSubtype="8"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par>
                                <p:cTn id="14" presetID="22" presetClass="entr" presetSubtype="8"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An energy storage example</a:t>
            </a:r>
          </a:p>
        </p:txBody>
      </p:sp>
      <p:sp>
        <p:nvSpPr>
          <p:cNvPr id="4101" name="Rectangle 5"/>
          <p:cNvSpPr>
            <a:spLocks noGrp="1" noChangeArrowheads="1"/>
          </p:cNvSpPr>
          <p:nvPr>
            <p:ph type="subTitle" idx="1"/>
          </p:nvPr>
        </p:nvSpPr>
        <p:spPr/>
        <p:txBody>
          <a:bodyPr/>
          <a:lstStyle/>
          <a:p>
            <a:r>
              <a:rPr lang="en-US" dirty="0"/>
              <a:t> </a:t>
            </a:r>
          </a:p>
        </p:txBody>
      </p:sp>
      <p:sp>
        <p:nvSpPr>
          <p:cNvPr id="7" name="Rectangle 5"/>
          <p:cNvSpPr txBox="1">
            <a:spLocks noChangeArrowheads="1"/>
          </p:cNvSpPr>
          <p:nvPr/>
        </p:nvSpPr>
        <p:spPr bwMode="auto">
          <a:xfrm>
            <a:off x="1055077" y="3978275"/>
            <a:ext cx="703384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0000"/>
              <a:buFontTx/>
              <a:buNone/>
              <a:defRPr sz="2800">
                <a:solidFill>
                  <a:schemeClr val="tx1"/>
                </a:solidFill>
                <a:latin typeface="+mn-lt"/>
                <a:ea typeface="+mn-ea"/>
                <a:cs typeface="+mn-cs"/>
              </a:defRPr>
            </a:lvl1pPr>
            <a:lvl2pPr marL="457200" indent="0" algn="ctr" rtl="0" eaLnBrk="0" fontAlgn="base" hangingPunct="0">
              <a:spcBef>
                <a:spcPct val="20000"/>
              </a:spcBef>
              <a:spcAft>
                <a:spcPct val="0"/>
              </a:spcAft>
              <a:buNone/>
              <a:defRPr sz="2400">
                <a:solidFill>
                  <a:schemeClr val="tx1"/>
                </a:solidFill>
                <a:latin typeface="+mn-lt"/>
              </a:defRPr>
            </a:lvl2pPr>
            <a:lvl3pPr marL="914400" indent="0" algn="ctr" rtl="0" eaLnBrk="0" fontAlgn="base" hangingPunct="0">
              <a:spcBef>
                <a:spcPct val="0"/>
              </a:spcBef>
              <a:spcAft>
                <a:spcPct val="0"/>
              </a:spcAft>
              <a:buNone/>
              <a:defRPr sz="2000">
                <a:solidFill>
                  <a:schemeClr val="tx1"/>
                </a:solidFill>
                <a:latin typeface="+mn-lt"/>
              </a:defRPr>
            </a:lvl3pPr>
            <a:lvl4pPr marL="1371600" indent="0" algn="ctr" rtl="0" eaLnBrk="0" fontAlgn="base" hangingPunct="0">
              <a:spcBef>
                <a:spcPct val="0"/>
              </a:spcBef>
              <a:spcAft>
                <a:spcPct val="0"/>
              </a:spcAft>
              <a:buNone/>
              <a:defRPr sz="2000">
                <a:solidFill>
                  <a:schemeClr val="tx1"/>
                </a:solidFill>
                <a:latin typeface="+mn-lt"/>
              </a:defRPr>
            </a:lvl4pPr>
            <a:lvl5pPr marL="1828800" indent="0" algn="ctr" rtl="0" eaLnBrk="0" fontAlgn="base" hangingPunct="0">
              <a:spcBef>
                <a:spcPct val="0"/>
              </a:spcBef>
              <a:spcAft>
                <a:spcPct val="0"/>
              </a:spcAft>
              <a:buNone/>
              <a:defRPr sz="2000">
                <a:solidFill>
                  <a:schemeClr val="tx1"/>
                </a:solidFill>
                <a:latin typeface="+mn-lt"/>
              </a:defRPr>
            </a:lvl5pPr>
            <a:lvl6pPr marL="2286000" indent="0" algn="ctr" rtl="0" eaLnBrk="0" fontAlgn="base" hangingPunct="0">
              <a:spcBef>
                <a:spcPct val="0"/>
              </a:spcBef>
              <a:spcAft>
                <a:spcPct val="0"/>
              </a:spcAft>
              <a:buNone/>
              <a:defRPr sz="2000">
                <a:solidFill>
                  <a:schemeClr val="tx1"/>
                </a:solidFill>
                <a:latin typeface="+mn-lt"/>
              </a:defRPr>
            </a:lvl6pPr>
            <a:lvl7pPr marL="2743200" indent="0" algn="ctr" rtl="0" eaLnBrk="0" fontAlgn="base" hangingPunct="0">
              <a:spcBef>
                <a:spcPct val="0"/>
              </a:spcBef>
              <a:spcAft>
                <a:spcPct val="0"/>
              </a:spcAft>
              <a:buNone/>
              <a:defRPr sz="2000">
                <a:solidFill>
                  <a:schemeClr val="tx1"/>
                </a:solidFill>
                <a:latin typeface="+mn-lt"/>
              </a:defRPr>
            </a:lvl7pPr>
            <a:lvl8pPr marL="3200400" indent="0" algn="ctr" rtl="0" eaLnBrk="0" fontAlgn="base" hangingPunct="0">
              <a:spcBef>
                <a:spcPct val="0"/>
              </a:spcBef>
              <a:spcAft>
                <a:spcPct val="0"/>
              </a:spcAft>
              <a:buNone/>
              <a:defRPr sz="2000">
                <a:solidFill>
                  <a:schemeClr val="tx1"/>
                </a:solidFill>
                <a:latin typeface="+mn-lt"/>
              </a:defRPr>
            </a:lvl8pPr>
            <a:lvl9pPr marL="3657600" indent="0" algn="ctr" rtl="0" eaLnBrk="0" fontAlgn="base" hangingPunct="0">
              <a:spcBef>
                <a:spcPct val="0"/>
              </a:spcBef>
              <a:spcAft>
                <a:spcPct val="0"/>
              </a:spcAft>
              <a:buNone/>
              <a:defRPr sz="2000">
                <a:solidFill>
                  <a:schemeClr val="tx1"/>
                </a:solidFill>
                <a:latin typeface="+mn-lt"/>
              </a:defRPr>
            </a:lvl9pPr>
          </a:lstStyle>
          <a:p>
            <a:r>
              <a:rPr lang="en-US" i="0" kern="0" dirty="0"/>
              <a:t>A time series price model</a:t>
            </a:r>
          </a:p>
        </p:txBody>
      </p:sp>
    </p:spTree>
    <p:extLst>
      <p:ext uri="{BB962C8B-B14F-4D97-AF65-F5344CB8AC3E}">
        <p14:creationId xmlns:p14="http://schemas.microsoft.com/office/powerpoint/2010/main" val="10938457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Transition function</a:t>
            </a:r>
          </a:p>
          <a:p>
            <a:endParaRPr lang="en-US" dirty="0"/>
          </a:p>
          <a:p>
            <a:endParaRPr lang="en-US" dirty="0"/>
          </a:p>
          <a:p>
            <a:endParaRPr lang="en-US" dirty="0"/>
          </a:p>
          <a:p>
            <a:endParaRPr lang="en-US" dirty="0"/>
          </a:p>
          <a:p>
            <a:endParaRPr lang="en-US" dirty="0"/>
          </a:p>
          <a:p>
            <a:pPr lvl="1"/>
            <a:r>
              <a:rPr lang="en-US" dirty="0"/>
              <a:t>ARIMA price model:</a:t>
            </a:r>
          </a:p>
          <a:p>
            <a:pPr lvl="1"/>
            <a:endParaRPr lang="en-US" dirty="0"/>
          </a:p>
          <a:p>
            <a:pPr lvl="1"/>
            <a:endParaRPr lang="en-US" dirty="0"/>
          </a:p>
          <a:p>
            <a:pPr lvl="1"/>
            <a:endParaRPr lang="en-US" dirty="0"/>
          </a:p>
          <a:p>
            <a:pPr lvl="1"/>
            <a:endParaRPr lang="en-US" dirty="0"/>
          </a:p>
          <a:p>
            <a:pPr lvl="1"/>
            <a:endParaRPr lang="en-US" dirty="0"/>
          </a:p>
          <a:p>
            <a:pPr lvl="2"/>
            <a:endParaRPr lang="en-US" dirty="0"/>
          </a:p>
          <a:p>
            <a:pPr lvl="1"/>
            <a:endParaRPr lang="en-US" dirty="0"/>
          </a:p>
          <a:p>
            <a:pPr lvl="1"/>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922" y="1671847"/>
            <a:ext cx="6497698" cy="2490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3096" y="2019632"/>
            <a:ext cx="341760" cy="400110"/>
          </a:xfrm>
          <a:prstGeom prst="rect">
            <a:avLst/>
          </a:prstGeom>
          <a:noFill/>
        </p:spPr>
        <p:txBody>
          <a:bodyPr wrap="none" rtlCol="0">
            <a:spAutoFit/>
          </a:bodyPr>
          <a:lstStyle/>
          <a:p>
            <a:pPr algn="l"/>
            <a:r>
              <a:rPr lang="en-US" sz="2000" i="0" dirty="0"/>
              <a:t>E</a:t>
            </a:r>
          </a:p>
        </p:txBody>
      </p:sp>
      <p:sp>
        <p:nvSpPr>
          <p:cNvPr id="6" name="TextBox 5"/>
          <p:cNvSpPr txBox="1"/>
          <p:nvPr/>
        </p:nvSpPr>
        <p:spPr>
          <a:xfrm>
            <a:off x="712378" y="3316976"/>
            <a:ext cx="370614" cy="400110"/>
          </a:xfrm>
          <a:prstGeom prst="rect">
            <a:avLst/>
          </a:prstGeom>
          <a:noFill/>
        </p:spPr>
        <p:txBody>
          <a:bodyPr wrap="none" rtlCol="0">
            <a:spAutoFit/>
          </a:bodyPr>
          <a:lstStyle/>
          <a:p>
            <a:pPr algn="l"/>
            <a:r>
              <a:rPr lang="en-US" sz="2000" i="0" dirty="0"/>
              <a:t>G</a:t>
            </a:r>
          </a:p>
        </p:txBody>
      </p:sp>
      <p:sp>
        <p:nvSpPr>
          <p:cNvPr id="7" name="TextBox 6"/>
          <p:cNvSpPr txBox="1"/>
          <p:nvPr/>
        </p:nvSpPr>
        <p:spPr>
          <a:xfrm>
            <a:off x="4426962" y="2125606"/>
            <a:ext cx="356188" cy="400110"/>
          </a:xfrm>
          <a:prstGeom prst="rect">
            <a:avLst/>
          </a:prstGeom>
          <a:noFill/>
        </p:spPr>
        <p:txBody>
          <a:bodyPr wrap="none" rtlCol="0">
            <a:spAutoFit/>
          </a:bodyPr>
          <a:lstStyle/>
          <a:p>
            <a:pPr algn="l"/>
            <a:r>
              <a:rPr lang="en-US" sz="2000" i="0" dirty="0"/>
              <a:t>B</a:t>
            </a:r>
          </a:p>
        </p:txBody>
      </p:sp>
      <p:sp>
        <p:nvSpPr>
          <p:cNvPr id="8" name="TextBox 7"/>
          <p:cNvSpPr txBox="1"/>
          <p:nvPr/>
        </p:nvSpPr>
        <p:spPr>
          <a:xfrm>
            <a:off x="6066256" y="1671847"/>
            <a:ext cx="341760" cy="400110"/>
          </a:xfrm>
          <a:prstGeom prst="rect">
            <a:avLst/>
          </a:prstGeom>
          <a:noFill/>
        </p:spPr>
        <p:txBody>
          <a:bodyPr wrap="none" rtlCol="0">
            <a:spAutoFit/>
          </a:bodyPr>
          <a:lstStyle/>
          <a:p>
            <a:pPr algn="l"/>
            <a:r>
              <a:rPr lang="en-US" sz="2000" i="0" dirty="0"/>
              <a:t>L</a:t>
            </a:r>
          </a:p>
        </p:txBody>
      </p:sp>
      <p:graphicFrame>
        <p:nvGraphicFramePr>
          <p:cNvPr id="10" name="Object 9"/>
          <p:cNvGraphicFramePr>
            <a:graphicFrameLocks noChangeAspect="1"/>
          </p:cNvGraphicFramePr>
          <p:nvPr>
            <p:extLst>
              <p:ext uri="{D42A27DB-BD31-4B8C-83A1-F6EECF244321}">
                <p14:modId xmlns:p14="http://schemas.microsoft.com/office/powerpoint/2010/main" val="1403609327"/>
              </p:ext>
            </p:extLst>
          </p:nvPr>
        </p:nvGraphicFramePr>
        <p:xfrm>
          <a:off x="1447800" y="4699757"/>
          <a:ext cx="4113213" cy="1465263"/>
        </p:xfrm>
        <a:graphic>
          <a:graphicData uri="http://schemas.openxmlformats.org/presentationml/2006/ole">
            <mc:AlternateContent xmlns:mc="http://schemas.openxmlformats.org/markup-compatibility/2006">
              <mc:Choice xmlns:v="urn:schemas-microsoft-com:vml" Requires="v">
                <p:oleObj spid="_x0000_s2378930" name="Equation" r:id="rId4" imgW="1714320" imgH="609480" progId="Equation.DSMT4">
                  <p:embed/>
                </p:oleObj>
              </mc:Choice>
              <mc:Fallback>
                <p:oleObj name="Equation" r:id="rId4" imgW="1714320" imgH="609480" progId="Equation.DSMT4">
                  <p:embed/>
                  <p:pic>
                    <p:nvPicPr>
                      <p:cNvPr id="10" name="Object 9"/>
                      <p:cNvPicPr>
                        <a:picLocks noChangeAspect="1" noChangeArrowheads="1"/>
                      </p:cNvPicPr>
                      <p:nvPr/>
                    </p:nvPicPr>
                    <p:blipFill>
                      <a:blip r:embed="rId5"/>
                      <a:srcRect/>
                      <a:stretch>
                        <a:fillRect/>
                      </a:stretch>
                    </p:blipFill>
                    <p:spPr bwMode="auto">
                      <a:xfrm>
                        <a:off x="1447800" y="4699757"/>
                        <a:ext cx="4113213"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Rectangle 24"/>
          <p:cNvSpPr/>
          <p:nvPr/>
        </p:nvSpPr>
        <p:spPr>
          <a:xfrm>
            <a:off x="2490087" y="4798000"/>
            <a:ext cx="357809"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8" name="Rectangle 27"/>
          <p:cNvSpPr/>
          <p:nvPr/>
        </p:nvSpPr>
        <p:spPr>
          <a:xfrm>
            <a:off x="3342175" y="4799331"/>
            <a:ext cx="466500"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9" name="Rectangle 28"/>
          <p:cNvSpPr/>
          <p:nvPr/>
        </p:nvSpPr>
        <p:spPr>
          <a:xfrm>
            <a:off x="4337381" y="4800662"/>
            <a:ext cx="504963"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5" name="Rectangle 14">
            <a:extLst>
              <a:ext uri="{FF2B5EF4-FFF2-40B4-BE49-F238E27FC236}">
                <a16:creationId xmlns:a16="http://schemas.microsoft.com/office/drawing/2014/main" id="{678799AA-5638-4092-9110-9223759D0C38}"/>
              </a:ext>
            </a:extLst>
          </p:cNvPr>
          <p:cNvSpPr/>
          <p:nvPr/>
        </p:nvSpPr>
        <p:spPr>
          <a:xfrm>
            <a:off x="2454501" y="5715912"/>
            <a:ext cx="357809"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aphicFrame>
        <p:nvGraphicFramePr>
          <p:cNvPr id="12" name="Object 11">
            <a:extLst>
              <a:ext uri="{FF2B5EF4-FFF2-40B4-BE49-F238E27FC236}">
                <a16:creationId xmlns:a16="http://schemas.microsoft.com/office/drawing/2014/main" id="{A08B475C-0146-4F72-B65D-CACBB1B39CE9}"/>
              </a:ext>
            </a:extLst>
          </p:cNvPr>
          <p:cNvGraphicFramePr>
            <a:graphicFrameLocks noChangeAspect="1"/>
          </p:cNvGraphicFramePr>
          <p:nvPr>
            <p:extLst>
              <p:ext uri="{D42A27DB-BD31-4B8C-83A1-F6EECF244321}">
                <p14:modId xmlns:p14="http://schemas.microsoft.com/office/powerpoint/2010/main" val="1868208362"/>
              </p:ext>
            </p:extLst>
          </p:nvPr>
        </p:nvGraphicFramePr>
        <p:xfrm>
          <a:off x="6019800" y="4667835"/>
          <a:ext cx="1484777" cy="1484777"/>
        </p:xfrm>
        <a:graphic>
          <a:graphicData uri="http://schemas.openxmlformats.org/presentationml/2006/ole">
            <mc:AlternateContent xmlns:mc="http://schemas.openxmlformats.org/markup-compatibility/2006">
              <mc:Choice xmlns:v="urn:schemas-microsoft-com:vml" Requires="v">
                <p:oleObj spid="_x0000_s2378931" name="Equation" r:id="rId6" imgW="711000" imgH="711000" progId="Equation.DSMT4">
                  <p:embed/>
                </p:oleObj>
              </mc:Choice>
              <mc:Fallback>
                <p:oleObj name="Equation" r:id="rId6" imgW="711000" imgH="711000" progId="Equation.DSMT4">
                  <p:embed/>
                  <p:pic>
                    <p:nvPicPr>
                      <p:cNvPr id="0" name=""/>
                      <p:cNvPicPr/>
                      <p:nvPr/>
                    </p:nvPicPr>
                    <p:blipFill>
                      <a:blip r:embed="rId7"/>
                      <a:stretch>
                        <a:fillRect/>
                      </a:stretch>
                    </p:blipFill>
                    <p:spPr>
                      <a:xfrm>
                        <a:off x="6019800" y="4667835"/>
                        <a:ext cx="1484777" cy="1484777"/>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F6F1E3D6-9B41-4EA7-91C2-258BABD955E4}"/>
              </a:ext>
            </a:extLst>
          </p:cNvPr>
          <p:cNvSpPr/>
          <p:nvPr/>
        </p:nvSpPr>
        <p:spPr>
          <a:xfrm>
            <a:off x="1082992" y="5577335"/>
            <a:ext cx="3254389" cy="685928"/>
          </a:xfrm>
          <a:prstGeom prst="rect">
            <a:avLst/>
          </a:prstGeom>
          <a:solidFill>
            <a:schemeClr val="bg1"/>
          </a:solidFill>
          <a:ln w="28575">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8" name="Rectangle 17">
            <a:extLst>
              <a:ext uri="{FF2B5EF4-FFF2-40B4-BE49-F238E27FC236}">
                <a16:creationId xmlns:a16="http://schemas.microsoft.com/office/drawing/2014/main" id="{7F532C1E-2947-4FAE-AD4E-6D363FABC5B9}"/>
              </a:ext>
            </a:extLst>
          </p:cNvPr>
          <p:cNvSpPr/>
          <p:nvPr/>
        </p:nvSpPr>
        <p:spPr>
          <a:xfrm>
            <a:off x="5834911" y="4572339"/>
            <a:ext cx="1742990" cy="1690924"/>
          </a:xfrm>
          <a:prstGeom prst="rect">
            <a:avLst/>
          </a:prstGeom>
          <a:solidFill>
            <a:schemeClr val="bg1"/>
          </a:solidFill>
          <a:ln w="28575">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8972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ssolve">
                                      <p:cBhvr>
                                        <p:cTn id="10" dur="500"/>
                                        <p:tgtEl>
                                          <p:spTgt spid="2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dissolve">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xit" presetSubtype="8" fill="hold" grpId="0" nodeType="clickEffect">
                                  <p:stCondLst>
                                    <p:cond delay="0"/>
                                  </p:stCondLst>
                                  <p:childTnLst>
                                    <p:animEffect transition="out" filter="wipe(left)">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par>
                                <p:cTn id="19" presetID="22" presetClass="exit" presetSubtype="8" fill="hold" grpId="0" nodeType="withEffect">
                                  <p:stCondLst>
                                    <p:cond delay="0"/>
                                  </p:stCondLst>
                                  <p:childTnLst>
                                    <p:animEffect transition="out" filter="wipe(left)">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P spid="29" grpId="0" animBg="1"/>
      <p:bldP spid="13" grpId="0" animBg="1"/>
      <p:bldP spid="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a:extLst>
              <a:ext uri="{FF2B5EF4-FFF2-40B4-BE49-F238E27FC236}">
                <a16:creationId xmlns:a16="http://schemas.microsoft.com/office/drawing/2014/main" id="{7B8B3BC8-3C3B-4A19-BFB2-C342B6CBC9F8}"/>
              </a:ext>
            </a:extLst>
          </p:cNvPr>
          <p:cNvGraphicFramePr>
            <a:graphicFrameLocks noChangeAspect="1"/>
          </p:cNvGraphicFramePr>
          <p:nvPr>
            <p:extLst/>
          </p:nvPr>
        </p:nvGraphicFramePr>
        <p:xfrm>
          <a:off x="775516" y="5595668"/>
          <a:ext cx="4113213" cy="488950"/>
        </p:xfrm>
        <a:graphic>
          <a:graphicData uri="http://schemas.openxmlformats.org/presentationml/2006/ole">
            <mc:AlternateContent xmlns:mc="http://schemas.openxmlformats.org/markup-compatibility/2006">
              <mc:Choice xmlns:v="urn:schemas-microsoft-com:vml" Requires="v">
                <p:oleObj spid="_x0000_s2380194" name="Equation" r:id="rId3" imgW="1714320" imgH="203040" progId="Equation.DSMT4">
                  <p:embed/>
                </p:oleObj>
              </mc:Choice>
              <mc:Fallback>
                <p:oleObj name="Equation" r:id="rId3" imgW="1714320" imgH="203040" progId="Equation.DSMT4">
                  <p:embed/>
                  <p:pic>
                    <p:nvPicPr>
                      <p:cNvPr id="17" name="Object 16">
                        <a:extLst>
                          <a:ext uri="{FF2B5EF4-FFF2-40B4-BE49-F238E27FC236}">
                            <a16:creationId xmlns:a16="http://schemas.microsoft.com/office/drawing/2014/main" id="{7B8B3BC8-3C3B-4A19-BFB2-C342B6CBC9F8}"/>
                          </a:ext>
                        </a:extLst>
                      </p:cNvPr>
                      <p:cNvPicPr>
                        <a:picLocks noChangeAspect="1" noChangeArrowheads="1"/>
                      </p:cNvPicPr>
                      <p:nvPr/>
                    </p:nvPicPr>
                    <p:blipFill>
                      <a:blip r:embed="rId4"/>
                      <a:srcRect/>
                      <a:stretch>
                        <a:fillRect/>
                      </a:stretch>
                    </p:blipFill>
                    <p:spPr bwMode="auto">
                      <a:xfrm>
                        <a:off x="775516" y="5595668"/>
                        <a:ext cx="41132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State variables</a:t>
            </a:r>
          </a:p>
          <a:p>
            <a:pPr lvl="1"/>
            <a:r>
              <a:rPr lang="en-US" dirty="0"/>
              <a:t>Cost function</a:t>
            </a:r>
          </a:p>
          <a:p>
            <a:pPr lvl="1"/>
            <a:endParaRPr lang="en-US" dirty="0"/>
          </a:p>
          <a:p>
            <a:pPr lvl="1"/>
            <a:r>
              <a:rPr lang="en-US" dirty="0"/>
              <a:t>Decision function</a:t>
            </a:r>
          </a:p>
          <a:p>
            <a:pPr marL="914400" lvl="2" indent="0">
              <a:buNone/>
            </a:pPr>
            <a:r>
              <a:rPr lang="en-US" sz="2400" dirty="0"/>
              <a:t>Constraints:</a:t>
            </a:r>
            <a:endParaRPr lang="en-US" dirty="0"/>
          </a:p>
          <a:p>
            <a:pPr lvl="1"/>
            <a:endParaRPr lang="en-US" dirty="0"/>
          </a:p>
          <a:p>
            <a:pPr lvl="1"/>
            <a:endParaRPr lang="en-US" dirty="0"/>
          </a:p>
          <a:p>
            <a:pPr marL="457200" lvl="1" indent="0">
              <a:buNone/>
            </a:pPr>
            <a:endParaRPr lang="en-US" dirty="0"/>
          </a:p>
          <a:p>
            <a:pPr marL="457200" lvl="1" indent="0">
              <a:buNone/>
            </a:pPr>
            <a:endParaRPr lang="en-US" dirty="0"/>
          </a:p>
          <a:p>
            <a:pPr lvl="1"/>
            <a:r>
              <a:rPr lang="en-US" dirty="0"/>
              <a:t>Transition function</a:t>
            </a:r>
          </a:p>
          <a:p>
            <a:pPr lvl="1"/>
            <a:endParaRPr lang="en-US" dirty="0"/>
          </a:p>
          <a:p>
            <a:pPr lvl="1"/>
            <a:endParaRPr lang="en-US" dirty="0"/>
          </a:p>
          <a:p>
            <a:pPr lvl="1"/>
            <a:endParaRPr lang="en-US" dirty="0"/>
          </a:p>
          <a:p>
            <a:pPr lvl="1"/>
            <a:endParaRPr lang="en-US" dirty="0"/>
          </a:p>
          <a:p>
            <a:pPr lvl="2"/>
            <a:endParaRPr lang="en-US" dirty="0"/>
          </a:p>
          <a:p>
            <a:pPr lvl="1"/>
            <a:endParaRPr lang="en-US" dirty="0"/>
          </a:p>
        </p:txBody>
      </p:sp>
      <p:graphicFrame>
        <p:nvGraphicFramePr>
          <p:cNvPr id="9" name="Object 8"/>
          <p:cNvGraphicFramePr>
            <a:graphicFrameLocks noChangeAspect="1"/>
          </p:cNvGraphicFramePr>
          <p:nvPr>
            <p:extLst/>
          </p:nvPr>
        </p:nvGraphicFramePr>
        <p:xfrm>
          <a:off x="1775870" y="2121653"/>
          <a:ext cx="2719876" cy="426964"/>
        </p:xfrm>
        <a:graphic>
          <a:graphicData uri="http://schemas.openxmlformats.org/presentationml/2006/ole">
            <mc:AlternateContent xmlns:mc="http://schemas.openxmlformats.org/markup-compatibility/2006">
              <mc:Choice xmlns:v="urn:schemas-microsoft-com:vml" Requires="v">
                <p:oleObj spid="_x0000_s2380195" name="Equation" r:id="rId5" imgW="1460160" imgH="228600" progId="Equation.DSMT4">
                  <p:embed/>
                </p:oleObj>
              </mc:Choice>
              <mc:Fallback>
                <p:oleObj name="Equation" r:id="rId5" imgW="1460160" imgH="228600" progId="Equation.DSMT4">
                  <p:embed/>
                  <p:pic>
                    <p:nvPicPr>
                      <p:cNvPr id="9" name="Object 8"/>
                      <p:cNvPicPr/>
                      <p:nvPr/>
                    </p:nvPicPr>
                    <p:blipFill>
                      <a:blip r:embed="rId6"/>
                      <a:stretch>
                        <a:fillRect/>
                      </a:stretch>
                    </p:blipFill>
                    <p:spPr>
                      <a:xfrm>
                        <a:off x="1775870" y="2121653"/>
                        <a:ext cx="2719876" cy="426964"/>
                      </a:xfrm>
                      <a:prstGeom prst="rect">
                        <a:avLst/>
                      </a:prstGeom>
                    </p:spPr>
                  </p:pic>
                </p:oleObj>
              </mc:Fallback>
            </mc:AlternateContent>
          </a:graphicData>
        </a:graphic>
      </p:graphicFrame>
      <p:sp>
        <p:nvSpPr>
          <p:cNvPr id="14" name="Rectangle 13"/>
          <p:cNvSpPr/>
          <p:nvPr/>
        </p:nvSpPr>
        <p:spPr>
          <a:xfrm>
            <a:off x="3852808" y="3323722"/>
            <a:ext cx="482863" cy="1561636"/>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5" name="Rectangle 14"/>
          <p:cNvSpPr/>
          <p:nvPr/>
        </p:nvSpPr>
        <p:spPr>
          <a:xfrm>
            <a:off x="1697112" y="2117691"/>
            <a:ext cx="431987"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392221086"/>
              </p:ext>
            </p:extLst>
          </p:nvPr>
        </p:nvGraphicFramePr>
        <p:xfrm>
          <a:off x="4848311" y="1168775"/>
          <a:ext cx="3305175" cy="449262"/>
        </p:xfrm>
        <a:graphic>
          <a:graphicData uri="http://schemas.openxmlformats.org/presentationml/2006/ole">
            <mc:AlternateContent xmlns:mc="http://schemas.openxmlformats.org/markup-compatibility/2006">
              <mc:Choice xmlns:v="urn:schemas-microsoft-com:vml" Requires="v">
                <p:oleObj spid="_x0000_s2380196" name="Equation" r:id="rId7" imgW="1866600" imgH="253800" progId="Equation.DSMT4">
                  <p:embed/>
                </p:oleObj>
              </mc:Choice>
              <mc:Fallback>
                <p:oleObj name="Equation" r:id="rId7" imgW="1866600" imgH="253800" progId="Equation.DSMT4">
                  <p:embed/>
                  <p:pic>
                    <p:nvPicPr>
                      <p:cNvPr id="4" name="Object 3"/>
                      <p:cNvPicPr/>
                      <p:nvPr/>
                    </p:nvPicPr>
                    <p:blipFill>
                      <a:blip r:embed="rId8"/>
                      <a:stretch>
                        <a:fillRect/>
                      </a:stretch>
                    </p:blipFill>
                    <p:spPr>
                      <a:xfrm>
                        <a:off x="4848311" y="1168775"/>
                        <a:ext cx="3305175" cy="449262"/>
                      </a:xfrm>
                      <a:prstGeom prst="rect">
                        <a:avLst/>
                      </a:prstGeom>
                    </p:spPr>
                  </p:pic>
                </p:oleObj>
              </mc:Fallback>
            </mc:AlternateContent>
          </a:graphicData>
        </a:graphic>
      </p:graphicFrame>
      <p:cxnSp>
        <p:nvCxnSpPr>
          <p:cNvPr id="6" name="Straight Arrow Connector 5"/>
          <p:cNvCxnSpPr>
            <a:cxnSpLocks/>
            <a:stCxn id="15" idx="3"/>
          </p:cNvCxnSpPr>
          <p:nvPr/>
        </p:nvCxnSpPr>
        <p:spPr bwMode="auto">
          <a:xfrm flipV="1">
            <a:off x="2129099" y="1565257"/>
            <a:ext cx="4627498" cy="767119"/>
          </a:xfrm>
          <a:prstGeom prst="straightConnector1">
            <a:avLst/>
          </a:prstGeom>
          <a:noFill/>
          <a:ln w="12700" cap="flat" cmpd="sng" algn="ctr">
            <a:solidFill>
              <a:srgbClr val="FF0000"/>
            </a:solidFill>
            <a:prstDash val="solid"/>
            <a:round/>
            <a:headEnd type="none" w="med" len="med"/>
            <a:tailEnd type="arrow"/>
          </a:ln>
          <a:effectLst/>
        </p:spPr>
      </p:cxnSp>
      <p:cxnSp>
        <p:nvCxnSpPr>
          <p:cNvPr id="21" name="Straight Arrow Connector 20"/>
          <p:cNvCxnSpPr>
            <a:cxnSpLocks/>
            <a:stCxn id="14" idx="0"/>
          </p:cNvCxnSpPr>
          <p:nvPr/>
        </p:nvCxnSpPr>
        <p:spPr bwMode="auto">
          <a:xfrm flipV="1">
            <a:off x="4094240" y="1613154"/>
            <a:ext cx="1982924" cy="1710568"/>
          </a:xfrm>
          <a:prstGeom prst="straightConnector1">
            <a:avLst/>
          </a:prstGeom>
          <a:noFill/>
          <a:ln w="12700" cap="flat" cmpd="sng" algn="ctr">
            <a:solidFill>
              <a:srgbClr val="FF0000"/>
            </a:solidFill>
            <a:prstDash val="solid"/>
            <a:round/>
            <a:headEnd type="none" w="med" len="med"/>
            <a:tailEnd type="arrow"/>
          </a:ln>
          <a:effectLst/>
        </p:spPr>
      </p:cxnSp>
      <p:cxnSp>
        <p:nvCxnSpPr>
          <p:cNvPr id="23" name="Straight Arrow Connector 22"/>
          <p:cNvCxnSpPr>
            <a:cxnSpLocks/>
          </p:cNvCxnSpPr>
          <p:nvPr/>
        </p:nvCxnSpPr>
        <p:spPr bwMode="auto">
          <a:xfrm flipV="1">
            <a:off x="2817875" y="1674688"/>
            <a:ext cx="4550255" cy="4040312"/>
          </a:xfrm>
          <a:prstGeom prst="straightConnector1">
            <a:avLst/>
          </a:prstGeom>
          <a:noFill/>
          <a:ln w="12700" cap="flat" cmpd="sng" algn="ctr">
            <a:solidFill>
              <a:srgbClr val="FF0000"/>
            </a:solidFill>
            <a:prstDash val="solid"/>
            <a:round/>
            <a:headEnd type="none" w="med" len="med"/>
            <a:tailEnd type="arrow"/>
          </a:ln>
          <a:effectLst/>
        </p:spPr>
      </p:cxnSp>
      <p:graphicFrame>
        <p:nvGraphicFramePr>
          <p:cNvPr id="7" name="Object 6">
            <a:extLst>
              <a:ext uri="{FF2B5EF4-FFF2-40B4-BE49-F238E27FC236}">
                <a16:creationId xmlns:a16="http://schemas.microsoft.com/office/drawing/2014/main" id="{C6E7BC59-3C55-4900-9129-5A7BE48649E6}"/>
              </a:ext>
            </a:extLst>
          </p:cNvPr>
          <p:cNvGraphicFramePr>
            <a:graphicFrameLocks noChangeAspect="1"/>
          </p:cNvGraphicFramePr>
          <p:nvPr/>
        </p:nvGraphicFramePr>
        <p:xfrm>
          <a:off x="1660751" y="3293096"/>
          <a:ext cx="2644775" cy="1592262"/>
        </p:xfrm>
        <a:graphic>
          <a:graphicData uri="http://schemas.openxmlformats.org/presentationml/2006/ole">
            <mc:AlternateContent xmlns:mc="http://schemas.openxmlformats.org/markup-compatibility/2006">
              <mc:Choice xmlns:v="urn:schemas-microsoft-com:vml" Requires="v">
                <p:oleObj spid="_x0000_s2380197" name="Equation" r:id="rId9" imgW="1244520" imgH="749160" progId="Equation.DSMT4">
                  <p:embed/>
                </p:oleObj>
              </mc:Choice>
              <mc:Fallback>
                <p:oleObj name="Equation" r:id="rId9" imgW="1244520" imgH="749160" progId="Equation.DSMT4">
                  <p:embed/>
                  <p:pic>
                    <p:nvPicPr>
                      <p:cNvPr id="7" name="Object 6">
                        <a:extLst>
                          <a:ext uri="{FF2B5EF4-FFF2-40B4-BE49-F238E27FC236}">
                            <a16:creationId xmlns:a16="http://schemas.microsoft.com/office/drawing/2014/main" id="{C6E7BC59-3C55-4900-9129-5A7BE48649E6}"/>
                          </a:ext>
                        </a:extLst>
                      </p:cNvPr>
                      <p:cNvPicPr/>
                      <p:nvPr/>
                    </p:nvPicPr>
                    <p:blipFill>
                      <a:blip r:embed="rId10"/>
                      <a:stretch>
                        <a:fillRect/>
                      </a:stretch>
                    </p:blipFill>
                    <p:spPr>
                      <a:xfrm>
                        <a:off x="1660751" y="3293096"/>
                        <a:ext cx="2644775" cy="1592262"/>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80C3B54A-0D96-492C-875F-BCC06636D39C}"/>
              </a:ext>
            </a:extLst>
          </p:cNvPr>
          <p:cNvSpPr/>
          <p:nvPr/>
        </p:nvSpPr>
        <p:spPr>
          <a:xfrm>
            <a:off x="1817127" y="5666164"/>
            <a:ext cx="357809"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0" name="Rectangle 19">
            <a:extLst>
              <a:ext uri="{FF2B5EF4-FFF2-40B4-BE49-F238E27FC236}">
                <a16:creationId xmlns:a16="http://schemas.microsoft.com/office/drawing/2014/main" id="{5F7CAB27-50C7-4197-995C-F6D6C5D37E2A}"/>
              </a:ext>
            </a:extLst>
          </p:cNvPr>
          <p:cNvSpPr/>
          <p:nvPr/>
        </p:nvSpPr>
        <p:spPr>
          <a:xfrm>
            <a:off x="2669215" y="5667495"/>
            <a:ext cx="466500"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2" name="Rectangle 21">
            <a:extLst>
              <a:ext uri="{FF2B5EF4-FFF2-40B4-BE49-F238E27FC236}">
                <a16:creationId xmlns:a16="http://schemas.microsoft.com/office/drawing/2014/main" id="{F4F34DD0-552C-47DD-9E58-E61E74C73307}"/>
              </a:ext>
            </a:extLst>
          </p:cNvPr>
          <p:cNvSpPr/>
          <p:nvPr/>
        </p:nvSpPr>
        <p:spPr>
          <a:xfrm>
            <a:off x="3664421" y="5668826"/>
            <a:ext cx="504963"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4" name="Straight Arrow Connector 23">
            <a:extLst>
              <a:ext uri="{FF2B5EF4-FFF2-40B4-BE49-F238E27FC236}">
                <a16:creationId xmlns:a16="http://schemas.microsoft.com/office/drawing/2014/main" id="{8DAB4EB0-9FF1-4E4F-931E-337D277867E9}"/>
              </a:ext>
            </a:extLst>
          </p:cNvPr>
          <p:cNvCxnSpPr>
            <a:cxnSpLocks/>
          </p:cNvCxnSpPr>
          <p:nvPr/>
        </p:nvCxnSpPr>
        <p:spPr bwMode="auto">
          <a:xfrm flipV="1">
            <a:off x="2008598" y="1674688"/>
            <a:ext cx="5318275" cy="3991476"/>
          </a:xfrm>
          <a:prstGeom prst="straightConnector1">
            <a:avLst/>
          </a:prstGeom>
          <a:noFill/>
          <a:ln w="12700" cap="flat" cmpd="sng" algn="ctr">
            <a:solidFill>
              <a:srgbClr val="FF0000"/>
            </a:solidFill>
            <a:prstDash val="solid"/>
            <a:round/>
            <a:headEnd type="none" w="med" len="med"/>
            <a:tailEnd type="arrow"/>
          </a:ln>
          <a:effectLst/>
        </p:spPr>
      </p:cxnSp>
      <p:cxnSp>
        <p:nvCxnSpPr>
          <p:cNvPr id="25" name="Straight Arrow Connector 24">
            <a:extLst>
              <a:ext uri="{FF2B5EF4-FFF2-40B4-BE49-F238E27FC236}">
                <a16:creationId xmlns:a16="http://schemas.microsoft.com/office/drawing/2014/main" id="{EB4BB9A1-6B50-47DD-BB2A-F595878EA5EE}"/>
              </a:ext>
            </a:extLst>
          </p:cNvPr>
          <p:cNvCxnSpPr>
            <a:cxnSpLocks/>
            <a:stCxn id="22" idx="0"/>
          </p:cNvCxnSpPr>
          <p:nvPr/>
        </p:nvCxnSpPr>
        <p:spPr bwMode="auto">
          <a:xfrm flipV="1">
            <a:off x="3916903" y="1674688"/>
            <a:ext cx="3451227" cy="3994138"/>
          </a:xfrm>
          <a:prstGeom prst="straightConnector1">
            <a:avLst/>
          </a:prstGeom>
          <a:noFill/>
          <a:ln w="127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59704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dissolve">
                                      <p:cBhvr>
                                        <p:cTn id="18" dur="500"/>
                                        <p:tgtEl>
                                          <p:spTgt spid="18"/>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dissolve">
                                      <p:cBhvr>
                                        <p:cTn id="21" dur="500"/>
                                        <p:tgtEl>
                                          <p:spTgt spid="20"/>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dissolve">
                                      <p:cBhvr>
                                        <p:cTn id="24" dur="500"/>
                                        <p:tgtEl>
                                          <p:spTgt spid="22"/>
                                        </p:tgtEl>
                                      </p:cBhvr>
                                    </p:animEffect>
                                  </p:childTnLst>
                                </p:cTn>
                              </p:par>
                              <p:par>
                                <p:cTn id="25" presetID="22" presetClass="entr" presetSubtype="8"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par>
                                <p:cTn id="28" presetID="22" presetClass="entr" presetSubtype="8"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par>
                                <p:cTn id="31" presetID="22" presetClass="entr" presetSubtype="8"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An energy storage example</a:t>
            </a:r>
          </a:p>
        </p:txBody>
      </p:sp>
      <p:sp>
        <p:nvSpPr>
          <p:cNvPr id="4101" name="Rectangle 5"/>
          <p:cNvSpPr>
            <a:spLocks noGrp="1" noChangeArrowheads="1"/>
          </p:cNvSpPr>
          <p:nvPr>
            <p:ph type="subTitle" idx="1"/>
          </p:nvPr>
        </p:nvSpPr>
        <p:spPr/>
        <p:txBody>
          <a:bodyPr/>
          <a:lstStyle/>
          <a:p>
            <a:r>
              <a:rPr lang="en-US" dirty="0"/>
              <a:t> </a:t>
            </a:r>
          </a:p>
        </p:txBody>
      </p:sp>
      <p:sp>
        <p:nvSpPr>
          <p:cNvPr id="7" name="Rectangle 5"/>
          <p:cNvSpPr txBox="1">
            <a:spLocks noChangeArrowheads="1"/>
          </p:cNvSpPr>
          <p:nvPr/>
        </p:nvSpPr>
        <p:spPr bwMode="auto">
          <a:xfrm>
            <a:off x="1055077" y="3978275"/>
            <a:ext cx="703384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0000"/>
              <a:buFontTx/>
              <a:buNone/>
              <a:defRPr sz="2800">
                <a:solidFill>
                  <a:schemeClr val="tx1"/>
                </a:solidFill>
                <a:latin typeface="+mn-lt"/>
                <a:ea typeface="+mn-ea"/>
                <a:cs typeface="+mn-cs"/>
              </a:defRPr>
            </a:lvl1pPr>
            <a:lvl2pPr marL="457200" indent="0" algn="ctr" rtl="0" eaLnBrk="0" fontAlgn="base" hangingPunct="0">
              <a:spcBef>
                <a:spcPct val="20000"/>
              </a:spcBef>
              <a:spcAft>
                <a:spcPct val="0"/>
              </a:spcAft>
              <a:buNone/>
              <a:defRPr sz="2400">
                <a:solidFill>
                  <a:schemeClr val="tx1"/>
                </a:solidFill>
                <a:latin typeface="+mn-lt"/>
              </a:defRPr>
            </a:lvl2pPr>
            <a:lvl3pPr marL="914400" indent="0" algn="ctr" rtl="0" eaLnBrk="0" fontAlgn="base" hangingPunct="0">
              <a:spcBef>
                <a:spcPct val="0"/>
              </a:spcBef>
              <a:spcAft>
                <a:spcPct val="0"/>
              </a:spcAft>
              <a:buNone/>
              <a:defRPr sz="2000">
                <a:solidFill>
                  <a:schemeClr val="tx1"/>
                </a:solidFill>
                <a:latin typeface="+mn-lt"/>
              </a:defRPr>
            </a:lvl3pPr>
            <a:lvl4pPr marL="1371600" indent="0" algn="ctr" rtl="0" eaLnBrk="0" fontAlgn="base" hangingPunct="0">
              <a:spcBef>
                <a:spcPct val="0"/>
              </a:spcBef>
              <a:spcAft>
                <a:spcPct val="0"/>
              </a:spcAft>
              <a:buNone/>
              <a:defRPr sz="2000">
                <a:solidFill>
                  <a:schemeClr val="tx1"/>
                </a:solidFill>
                <a:latin typeface="+mn-lt"/>
              </a:defRPr>
            </a:lvl4pPr>
            <a:lvl5pPr marL="1828800" indent="0" algn="ctr" rtl="0" eaLnBrk="0" fontAlgn="base" hangingPunct="0">
              <a:spcBef>
                <a:spcPct val="0"/>
              </a:spcBef>
              <a:spcAft>
                <a:spcPct val="0"/>
              </a:spcAft>
              <a:buNone/>
              <a:defRPr sz="2000">
                <a:solidFill>
                  <a:schemeClr val="tx1"/>
                </a:solidFill>
                <a:latin typeface="+mn-lt"/>
              </a:defRPr>
            </a:lvl5pPr>
            <a:lvl6pPr marL="2286000" indent="0" algn="ctr" rtl="0" eaLnBrk="0" fontAlgn="base" hangingPunct="0">
              <a:spcBef>
                <a:spcPct val="0"/>
              </a:spcBef>
              <a:spcAft>
                <a:spcPct val="0"/>
              </a:spcAft>
              <a:buNone/>
              <a:defRPr sz="2000">
                <a:solidFill>
                  <a:schemeClr val="tx1"/>
                </a:solidFill>
                <a:latin typeface="+mn-lt"/>
              </a:defRPr>
            </a:lvl6pPr>
            <a:lvl7pPr marL="2743200" indent="0" algn="ctr" rtl="0" eaLnBrk="0" fontAlgn="base" hangingPunct="0">
              <a:spcBef>
                <a:spcPct val="0"/>
              </a:spcBef>
              <a:spcAft>
                <a:spcPct val="0"/>
              </a:spcAft>
              <a:buNone/>
              <a:defRPr sz="2000">
                <a:solidFill>
                  <a:schemeClr val="tx1"/>
                </a:solidFill>
                <a:latin typeface="+mn-lt"/>
              </a:defRPr>
            </a:lvl7pPr>
            <a:lvl8pPr marL="3200400" indent="0" algn="ctr" rtl="0" eaLnBrk="0" fontAlgn="base" hangingPunct="0">
              <a:spcBef>
                <a:spcPct val="0"/>
              </a:spcBef>
              <a:spcAft>
                <a:spcPct val="0"/>
              </a:spcAft>
              <a:buNone/>
              <a:defRPr sz="2000">
                <a:solidFill>
                  <a:schemeClr val="tx1"/>
                </a:solidFill>
                <a:latin typeface="+mn-lt"/>
              </a:defRPr>
            </a:lvl8pPr>
            <a:lvl9pPr marL="3657600" indent="0" algn="ctr" rtl="0" eaLnBrk="0" fontAlgn="base" hangingPunct="0">
              <a:spcBef>
                <a:spcPct val="0"/>
              </a:spcBef>
              <a:spcAft>
                <a:spcPct val="0"/>
              </a:spcAft>
              <a:buNone/>
              <a:defRPr sz="2000">
                <a:solidFill>
                  <a:schemeClr val="tx1"/>
                </a:solidFill>
                <a:latin typeface="+mn-lt"/>
              </a:defRPr>
            </a:lvl9pPr>
          </a:lstStyle>
          <a:p>
            <a:r>
              <a:rPr lang="en-US" i="0" kern="0" dirty="0"/>
              <a:t>(Passive) learning the price process</a:t>
            </a:r>
          </a:p>
        </p:txBody>
      </p:sp>
    </p:spTree>
    <p:extLst>
      <p:ext uri="{BB962C8B-B14F-4D97-AF65-F5344CB8AC3E}">
        <p14:creationId xmlns:p14="http://schemas.microsoft.com/office/powerpoint/2010/main" val="19193798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a:extLst>
              <a:ext uri="{FF2B5EF4-FFF2-40B4-BE49-F238E27FC236}">
                <a16:creationId xmlns:a16="http://schemas.microsoft.com/office/drawing/2014/main" id="{322216C6-598D-40CD-B27C-122DB3690A18}"/>
              </a:ext>
            </a:extLst>
          </p:cNvPr>
          <p:cNvGraphicFramePr>
            <a:graphicFrameLocks noChangeAspect="1"/>
          </p:cNvGraphicFramePr>
          <p:nvPr>
            <p:extLst/>
          </p:nvPr>
        </p:nvGraphicFramePr>
        <p:xfrm>
          <a:off x="1358317" y="4713413"/>
          <a:ext cx="4321175" cy="482600"/>
        </p:xfrm>
        <a:graphic>
          <a:graphicData uri="http://schemas.openxmlformats.org/presentationml/2006/ole">
            <mc:AlternateContent xmlns:mc="http://schemas.openxmlformats.org/markup-compatibility/2006">
              <mc:Choice xmlns:v="urn:schemas-microsoft-com:vml" Requires="v">
                <p:oleObj spid="_x0000_s2380906" name="Equation" r:id="rId3" imgW="4321255" imgH="482425" progId="Equation.DSMT4">
                  <p:embed/>
                </p:oleObj>
              </mc:Choice>
              <mc:Fallback>
                <p:oleObj name="Equation" r:id="rId3" imgW="4321255" imgH="482425" progId="Equation.DSMT4">
                  <p:embed/>
                  <p:pic>
                    <p:nvPicPr>
                      <p:cNvPr id="11" name="Object 10">
                        <a:extLst>
                          <a:ext uri="{FF2B5EF4-FFF2-40B4-BE49-F238E27FC236}">
                            <a16:creationId xmlns:a16="http://schemas.microsoft.com/office/drawing/2014/main" id="{322216C6-598D-40CD-B27C-122DB3690A18}"/>
                          </a:ext>
                        </a:extLst>
                      </p:cNvPr>
                      <p:cNvPicPr/>
                      <p:nvPr/>
                    </p:nvPicPr>
                    <p:blipFill>
                      <a:blip r:embed="rId4"/>
                      <a:stretch>
                        <a:fillRect/>
                      </a:stretch>
                    </p:blipFill>
                    <p:spPr>
                      <a:xfrm>
                        <a:off x="1358317" y="4713413"/>
                        <a:ext cx="4321175" cy="482600"/>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Transition function</a:t>
            </a:r>
          </a:p>
          <a:p>
            <a:endParaRPr lang="en-US" dirty="0"/>
          </a:p>
          <a:p>
            <a:endParaRPr lang="en-US" dirty="0"/>
          </a:p>
          <a:p>
            <a:endParaRPr lang="en-US" dirty="0"/>
          </a:p>
          <a:p>
            <a:endParaRPr lang="en-US" dirty="0"/>
          </a:p>
          <a:p>
            <a:endParaRPr lang="en-US" dirty="0"/>
          </a:p>
          <a:p>
            <a:pPr lvl="1"/>
            <a:r>
              <a:rPr lang="en-US" dirty="0"/>
              <a:t>ARIMA price model with learning:</a:t>
            </a:r>
          </a:p>
          <a:p>
            <a:pPr lvl="1"/>
            <a:endParaRPr lang="en-US" dirty="0"/>
          </a:p>
          <a:p>
            <a:pPr lvl="1"/>
            <a:endParaRPr lang="en-US" dirty="0"/>
          </a:p>
          <a:p>
            <a:pPr lvl="1"/>
            <a:endParaRPr lang="en-US" dirty="0"/>
          </a:p>
          <a:p>
            <a:pPr lvl="1"/>
            <a:endParaRPr lang="en-US" dirty="0"/>
          </a:p>
          <a:p>
            <a:pPr lvl="1"/>
            <a:endParaRPr lang="en-US" dirty="0"/>
          </a:p>
          <a:p>
            <a:pPr lvl="2"/>
            <a:endParaRPr lang="en-US" dirty="0"/>
          </a:p>
          <a:p>
            <a:pPr lvl="1"/>
            <a:endParaRPr lang="en-US" dirty="0"/>
          </a:p>
          <a:p>
            <a:pPr lvl="1"/>
            <a:endParaRPr lang="en-US" dirty="0"/>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8922" y="1671847"/>
            <a:ext cx="6497698" cy="2490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3096" y="2019632"/>
            <a:ext cx="341760" cy="400110"/>
          </a:xfrm>
          <a:prstGeom prst="rect">
            <a:avLst/>
          </a:prstGeom>
          <a:noFill/>
        </p:spPr>
        <p:txBody>
          <a:bodyPr wrap="none" rtlCol="0">
            <a:spAutoFit/>
          </a:bodyPr>
          <a:lstStyle/>
          <a:p>
            <a:pPr algn="l"/>
            <a:r>
              <a:rPr lang="en-US" sz="2000" i="0" dirty="0"/>
              <a:t>E</a:t>
            </a:r>
          </a:p>
        </p:txBody>
      </p:sp>
      <p:sp>
        <p:nvSpPr>
          <p:cNvPr id="6" name="TextBox 5"/>
          <p:cNvSpPr txBox="1"/>
          <p:nvPr/>
        </p:nvSpPr>
        <p:spPr>
          <a:xfrm>
            <a:off x="712378" y="3316976"/>
            <a:ext cx="370614" cy="400110"/>
          </a:xfrm>
          <a:prstGeom prst="rect">
            <a:avLst/>
          </a:prstGeom>
          <a:noFill/>
        </p:spPr>
        <p:txBody>
          <a:bodyPr wrap="none" rtlCol="0">
            <a:spAutoFit/>
          </a:bodyPr>
          <a:lstStyle/>
          <a:p>
            <a:pPr algn="l"/>
            <a:r>
              <a:rPr lang="en-US" sz="2000" i="0" dirty="0"/>
              <a:t>G</a:t>
            </a:r>
          </a:p>
        </p:txBody>
      </p:sp>
      <p:sp>
        <p:nvSpPr>
          <p:cNvPr id="7" name="TextBox 6"/>
          <p:cNvSpPr txBox="1"/>
          <p:nvPr/>
        </p:nvSpPr>
        <p:spPr>
          <a:xfrm>
            <a:off x="4426962" y="2125606"/>
            <a:ext cx="356188" cy="400110"/>
          </a:xfrm>
          <a:prstGeom prst="rect">
            <a:avLst/>
          </a:prstGeom>
          <a:noFill/>
        </p:spPr>
        <p:txBody>
          <a:bodyPr wrap="none" rtlCol="0">
            <a:spAutoFit/>
          </a:bodyPr>
          <a:lstStyle/>
          <a:p>
            <a:pPr algn="l"/>
            <a:r>
              <a:rPr lang="en-US" sz="2000" i="0" dirty="0"/>
              <a:t>B</a:t>
            </a:r>
          </a:p>
        </p:txBody>
      </p:sp>
      <p:sp>
        <p:nvSpPr>
          <p:cNvPr id="8" name="TextBox 7"/>
          <p:cNvSpPr txBox="1"/>
          <p:nvPr/>
        </p:nvSpPr>
        <p:spPr>
          <a:xfrm>
            <a:off x="6066256" y="1671847"/>
            <a:ext cx="341760" cy="400110"/>
          </a:xfrm>
          <a:prstGeom prst="rect">
            <a:avLst/>
          </a:prstGeom>
          <a:noFill/>
        </p:spPr>
        <p:txBody>
          <a:bodyPr wrap="none" rtlCol="0">
            <a:spAutoFit/>
          </a:bodyPr>
          <a:lstStyle/>
          <a:p>
            <a:pPr algn="l"/>
            <a:r>
              <a:rPr lang="en-US" sz="2000" i="0" dirty="0"/>
              <a:t>L</a:t>
            </a:r>
          </a:p>
        </p:txBody>
      </p:sp>
      <p:sp>
        <p:nvSpPr>
          <p:cNvPr id="25" name="Rectangle 24"/>
          <p:cNvSpPr/>
          <p:nvPr/>
        </p:nvSpPr>
        <p:spPr>
          <a:xfrm>
            <a:off x="2490087" y="4798000"/>
            <a:ext cx="357809"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8" name="Rectangle 27"/>
          <p:cNvSpPr/>
          <p:nvPr/>
        </p:nvSpPr>
        <p:spPr>
          <a:xfrm>
            <a:off x="3393545" y="4799331"/>
            <a:ext cx="466500"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9" name="Rectangle 28"/>
          <p:cNvSpPr/>
          <p:nvPr/>
        </p:nvSpPr>
        <p:spPr>
          <a:xfrm>
            <a:off x="4429847" y="4800662"/>
            <a:ext cx="504963"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nvGrpSpPr>
          <p:cNvPr id="24" name="Group 23">
            <a:extLst>
              <a:ext uri="{FF2B5EF4-FFF2-40B4-BE49-F238E27FC236}">
                <a16:creationId xmlns:a16="http://schemas.microsoft.com/office/drawing/2014/main" id="{346DE049-A7F4-4A3F-AECE-CF4FA1176B9F}"/>
              </a:ext>
            </a:extLst>
          </p:cNvPr>
          <p:cNvGrpSpPr/>
          <p:nvPr/>
        </p:nvGrpSpPr>
        <p:grpSpPr>
          <a:xfrm>
            <a:off x="2124309" y="4564556"/>
            <a:ext cx="2453287" cy="1754610"/>
            <a:chOff x="2124309" y="4564556"/>
            <a:chExt cx="2453287" cy="1754610"/>
          </a:xfrm>
        </p:grpSpPr>
        <p:sp>
          <p:nvSpPr>
            <p:cNvPr id="10" name="Oval 9">
              <a:extLst>
                <a:ext uri="{FF2B5EF4-FFF2-40B4-BE49-F238E27FC236}">
                  <a16:creationId xmlns:a16="http://schemas.microsoft.com/office/drawing/2014/main" id="{149149F1-5C01-49D0-A134-BC530525670A}"/>
                </a:ext>
              </a:extLst>
            </p:cNvPr>
            <p:cNvSpPr/>
            <p:nvPr/>
          </p:nvSpPr>
          <p:spPr>
            <a:xfrm>
              <a:off x="2124309" y="4572001"/>
              <a:ext cx="388082" cy="763858"/>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5" name="Oval 14">
              <a:extLst>
                <a:ext uri="{FF2B5EF4-FFF2-40B4-BE49-F238E27FC236}">
                  <a16:creationId xmlns:a16="http://schemas.microsoft.com/office/drawing/2014/main" id="{555A5287-B2BF-4D21-BE41-861534B0E845}"/>
                </a:ext>
              </a:extLst>
            </p:cNvPr>
            <p:cNvSpPr/>
            <p:nvPr/>
          </p:nvSpPr>
          <p:spPr>
            <a:xfrm>
              <a:off x="3046143" y="4579431"/>
              <a:ext cx="388082" cy="763858"/>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6" name="Oval 15">
              <a:extLst>
                <a:ext uri="{FF2B5EF4-FFF2-40B4-BE49-F238E27FC236}">
                  <a16:creationId xmlns:a16="http://schemas.microsoft.com/office/drawing/2014/main" id="{82D6CD3B-5474-466C-AEAD-34F2DF78B467}"/>
                </a:ext>
              </a:extLst>
            </p:cNvPr>
            <p:cNvSpPr/>
            <p:nvPr/>
          </p:nvSpPr>
          <p:spPr>
            <a:xfrm>
              <a:off x="4085065" y="4564556"/>
              <a:ext cx="388082" cy="763858"/>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553B217-9EB4-4AE1-A1FE-C70AB4BA3D7D}"/>
                    </a:ext>
                  </a:extLst>
                </p:cNvPr>
                <p:cNvSpPr txBox="1"/>
                <p:nvPr/>
              </p:nvSpPr>
              <p:spPr>
                <a:xfrm>
                  <a:off x="2648863" y="5915722"/>
                  <a:ext cx="1928733" cy="403444"/>
                </a:xfrm>
                <a:prstGeom prst="rect">
                  <a:avLst/>
                </a:prstGeom>
                <a:noFill/>
                <a:ln>
                  <a:solidFill>
                    <a:srgbClr val="0033CC"/>
                  </a:solidFill>
                </a:ln>
              </p:spPr>
              <p:txBody>
                <a:bodyPr wrap="none" rtlCol="0">
                  <a:spAutoFit/>
                </a:bodyPr>
                <a:lstStyle/>
                <a:p>
                  <a:pPr algn="l"/>
                  <a:r>
                    <a:rPr lang="en-US" sz="2000" i="0" dirty="0">
                      <a:solidFill>
                        <a:srgbClr val="0033CC"/>
                      </a:solidFill>
                    </a:rPr>
                    <a:t>Need to learn </a:t>
                  </a:r>
                  <a14:m>
                    <m:oMath xmlns:m="http://schemas.openxmlformats.org/officeDocument/2006/math">
                      <m:sSub>
                        <m:sSubPr>
                          <m:ctrlPr>
                            <a:rPr lang="en-US" sz="2000" b="0" i="1" smtClean="0">
                              <a:solidFill>
                                <a:srgbClr val="0033CC"/>
                              </a:solidFill>
                              <a:latin typeface="Cambria Math" panose="02040503050406030204" pitchFamily="18" charset="0"/>
                            </a:rPr>
                          </m:ctrlPr>
                        </m:sSubPr>
                        <m:e>
                          <m:acc>
                            <m:accPr>
                              <m:chr m:val="̅"/>
                              <m:ctrlPr>
                                <a:rPr lang="en-US" sz="2000" i="1" smtClean="0">
                                  <a:solidFill>
                                    <a:srgbClr val="0033CC"/>
                                  </a:solidFill>
                                  <a:latin typeface="Cambria Math" panose="02040503050406030204" pitchFamily="18" charset="0"/>
                                </a:rPr>
                              </m:ctrlPr>
                            </m:accPr>
                            <m:e>
                              <m:r>
                                <a:rPr lang="en-US" sz="2000" b="0" i="1" smtClean="0">
                                  <a:solidFill>
                                    <a:srgbClr val="0033CC"/>
                                  </a:solidFill>
                                  <a:latin typeface="Cambria Math" panose="02040503050406030204" pitchFamily="18" charset="0"/>
                                </a:rPr>
                                <m:t>𝜃</m:t>
                              </m:r>
                            </m:e>
                          </m:acc>
                        </m:e>
                        <m:sub>
                          <m:r>
                            <a:rPr lang="en-US" sz="2000" b="0" i="1" smtClean="0">
                              <a:solidFill>
                                <a:srgbClr val="0033CC"/>
                              </a:solidFill>
                              <a:latin typeface="Cambria Math" panose="02040503050406030204" pitchFamily="18" charset="0"/>
                            </a:rPr>
                            <m:t>𝑡𝑖</m:t>
                          </m:r>
                        </m:sub>
                      </m:sSub>
                    </m:oMath>
                  </a14:m>
                  <a:endParaRPr lang="en-US" sz="2000" i="0" dirty="0">
                    <a:solidFill>
                      <a:srgbClr val="0033CC"/>
                    </a:solidFill>
                  </a:endParaRPr>
                </a:p>
              </p:txBody>
            </p:sp>
          </mc:Choice>
          <mc:Fallback xmlns="">
            <p:sp>
              <p:nvSpPr>
                <p:cNvPr id="12" name="TextBox 11">
                  <a:extLst>
                    <a:ext uri="{FF2B5EF4-FFF2-40B4-BE49-F238E27FC236}">
                      <a16:creationId xmlns:a16="http://schemas.microsoft.com/office/drawing/2014/main" id="{E553B217-9EB4-4AE1-A1FE-C70AB4BA3D7D}"/>
                    </a:ext>
                  </a:extLst>
                </p:cNvPr>
                <p:cNvSpPr txBox="1">
                  <a:spLocks noRot="1" noChangeAspect="1" noMove="1" noResize="1" noEditPoints="1" noAdjustHandles="1" noChangeArrowheads="1" noChangeShapeType="1" noTextEdit="1"/>
                </p:cNvSpPr>
                <p:nvPr/>
              </p:nvSpPr>
              <p:spPr>
                <a:xfrm>
                  <a:off x="2648863" y="5915722"/>
                  <a:ext cx="1928733" cy="403444"/>
                </a:xfrm>
                <a:prstGeom prst="rect">
                  <a:avLst/>
                </a:prstGeom>
                <a:blipFill>
                  <a:blip r:embed="rId6"/>
                  <a:stretch>
                    <a:fillRect l="-3145" t="-4348" r="-5975" b="-23188"/>
                  </a:stretch>
                </a:blipFill>
                <a:ln>
                  <a:solidFill>
                    <a:srgbClr val="0033CC"/>
                  </a:solidFill>
                </a:ln>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4E19DFDB-90C8-40EB-AEE3-4718FC62731F}"/>
                </a:ext>
              </a:extLst>
            </p:cNvPr>
            <p:cNvCxnSpPr>
              <a:stCxn id="12" idx="0"/>
              <a:endCxn id="10" idx="4"/>
            </p:cNvCxnSpPr>
            <p:nvPr/>
          </p:nvCxnSpPr>
          <p:spPr bwMode="auto">
            <a:xfrm flipH="1" flipV="1">
              <a:off x="2318350" y="5335859"/>
              <a:ext cx="1294880" cy="579863"/>
            </a:xfrm>
            <a:prstGeom prst="straightConnector1">
              <a:avLst/>
            </a:prstGeom>
            <a:noFill/>
            <a:ln w="12700" cap="flat" cmpd="sng" algn="ctr">
              <a:solidFill>
                <a:srgbClr val="0033CC"/>
              </a:solidFill>
              <a:prstDash val="solid"/>
              <a:round/>
              <a:headEnd type="none" w="med" len="med"/>
              <a:tailEnd type="arrow" w="med" len="med"/>
            </a:ln>
            <a:effectLst/>
          </p:spPr>
        </p:cxnSp>
        <p:cxnSp>
          <p:nvCxnSpPr>
            <p:cNvPr id="20" name="Straight Arrow Connector 19">
              <a:extLst>
                <a:ext uri="{FF2B5EF4-FFF2-40B4-BE49-F238E27FC236}">
                  <a16:creationId xmlns:a16="http://schemas.microsoft.com/office/drawing/2014/main" id="{9DFEE956-6FFB-4E9F-8241-5A84122CFCB9}"/>
                </a:ext>
              </a:extLst>
            </p:cNvPr>
            <p:cNvCxnSpPr>
              <a:cxnSpLocks/>
              <a:stCxn id="12" idx="0"/>
              <a:endCxn id="15" idx="4"/>
            </p:cNvCxnSpPr>
            <p:nvPr/>
          </p:nvCxnSpPr>
          <p:spPr bwMode="auto">
            <a:xfrm flipH="1" flipV="1">
              <a:off x="3240184" y="5343289"/>
              <a:ext cx="373046" cy="572433"/>
            </a:xfrm>
            <a:prstGeom prst="straightConnector1">
              <a:avLst/>
            </a:prstGeom>
            <a:noFill/>
            <a:ln w="12700" cap="flat" cmpd="sng" algn="ctr">
              <a:solidFill>
                <a:srgbClr val="0033CC"/>
              </a:solidFill>
              <a:prstDash val="solid"/>
              <a:round/>
              <a:headEnd type="none" w="med" len="med"/>
              <a:tailEnd type="arrow" w="med" len="med"/>
            </a:ln>
            <a:effectLst/>
          </p:spPr>
        </p:cxnSp>
        <p:cxnSp>
          <p:nvCxnSpPr>
            <p:cNvPr id="23" name="Straight Arrow Connector 22">
              <a:extLst>
                <a:ext uri="{FF2B5EF4-FFF2-40B4-BE49-F238E27FC236}">
                  <a16:creationId xmlns:a16="http://schemas.microsoft.com/office/drawing/2014/main" id="{D196115F-8395-4716-AFDA-C9A9C7B883D5}"/>
                </a:ext>
              </a:extLst>
            </p:cNvPr>
            <p:cNvCxnSpPr>
              <a:cxnSpLocks/>
              <a:stCxn id="12" idx="0"/>
              <a:endCxn id="16" idx="4"/>
            </p:cNvCxnSpPr>
            <p:nvPr/>
          </p:nvCxnSpPr>
          <p:spPr bwMode="auto">
            <a:xfrm flipV="1">
              <a:off x="3613230" y="5328414"/>
              <a:ext cx="665876" cy="587308"/>
            </a:xfrm>
            <a:prstGeom prst="straightConnector1">
              <a:avLst/>
            </a:prstGeom>
            <a:noFill/>
            <a:ln w="12700" cap="flat" cmpd="sng" algn="ctr">
              <a:solidFill>
                <a:srgbClr val="0033CC"/>
              </a:solidFill>
              <a:prstDash val="solid"/>
              <a:round/>
              <a:headEnd type="none" w="med" len="med"/>
              <a:tailEnd type="arrow" w="med" len="med"/>
            </a:ln>
            <a:effectLst/>
          </p:spPr>
        </p:cxnSp>
      </p:grpSp>
    </p:spTree>
    <p:extLst>
      <p:ext uri="{BB962C8B-B14F-4D97-AF65-F5344CB8AC3E}">
        <p14:creationId xmlns:p14="http://schemas.microsoft.com/office/powerpoint/2010/main" val="374104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ssolve">
                                      <p:cBhvr>
                                        <p:cTn id="10" dur="500"/>
                                        <p:tgtEl>
                                          <p:spTgt spid="2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dissolve">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P spid="2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in stochastic optimization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Updating the demand parameter</a:t>
                </a:r>
              </a:p>
              <a:p>
                <a:pPr lvl="1"/>
                <a:r>
                  <a:rPr lang="en-US" dirty="0"/>
                  <a:t>Let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r>
                          <a:rPr lang="en-US" b="0" i="1" smtClean="0">
                            <a:latin typeface="Cambria Math" panose="02040503050406030204" pitchFamily="18" charset="0"/>
                          </a:rPr>
                          <m:t>+1</m:t>
                        </m:r>
                      </m:sub>
                    </m:sSub>
                  </m:oMath>
                </a14:m>
                <a:r>
                  <a:rPr lang="en-US" dirty="0"/>
                  <a:t> be the new price and let</a:t>
                </a:r>
              </a:p>
              <a:p>
                <a:pPr lvl="2"/>
                <a:endParaRPr lang="en-US" dirty="0"/>
              </a:p>
              <a:p>
                <a:pPr lvl="2"/>
                <a:endParaRPr lang="en-US" dirty="0"/>
              </a:p>
              <a:p>
                <a:pPr lvl="1"/>
                <a:r>
                  <a:rPr lang="en-US" dirty="0"/>
                  <a:t>We update our estimate </a:t>
                </a:r>
                <a14:m>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𝜃</m:t>
                            </m:r>
                          </m:e>
                        </m:acc>
                      </m:e>
                      <m:sub>
                        <m:r>
                          <a:rPr lang="en-US" b="0" i="1" smtClean="0">
                            <a:latin typeface="Cambria Math" panose="02040503050406030204" pitchFamily="18" charset="0"/>
                          </a:rPr>
                          <m:t>𝑡</m:t>
                        </m:r>
                      </m:sub>
                    </m:sSub>
                  </m:oMath>
                </a14:m>
                <a:r>
                  <a:rPr lang="en-US" dirty="0"/>
                  <a:t> using our recursive least squares equations: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t="-1355"/>
                </a:stretch>
              </a:blipFill>
            </p:spPr>
            <p:txBody>
              <a:bodyPr/>
              <a:lstStyle/>
              <a:p>
                <a:r>
                  <a:rPr lang="en-US">
                    <a:noFill/>
                  </a:rPr>
                  <a:t> </a:t>
                </a:r>
              </a:p>
            </p:txBody>
          </p:sp>
        </mc:Fallback>
      </mc:AlternateContent>
      <p:sp>
        <p:nvSpPr>
          <p:cNvPr id="7" name="Rectangle 6"/>
          <p:cNvSpPr/>
          <p:nvPr/>
        </p:nvSpPr>
        <p:spPr>
          <a:xfrm>
            <a:off x="2694220" y="3709618"/>
            <a:ext cx="504963"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8" name="Rectangle 7"/>
          <p:cNvSpPr/>
          <p:nvPr/>
        </p:nvSpPr>
        <p:spPr>
          <a:xfrm>
            <a:off x="3764014" y="3733935"/>
            <a:ext cx="428284"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aphicFrame>
        <p:nvGraphicFramePr>
          <p:cNvPr id="10" name="Object 9"/>
          <p:cNvGraphicFramePr>
            <a:graphicFrameLocks noChangeAspect="1"/>
          </p:cNvGraphicFramePr>
          <p:nvPr>
            <p:extLst/>
          </p:nvPr>
        </p:nvGraphicFramePr>
        <p:xfrm>
          <a:off x="1440786" y="2220913"/>
          <a:ext cx="6115050" cy="493712"/>
        </p:xfrm>
        <a:graphic>
          <a:graphicData uri="http://schemas.openxmlformats.org/presentationml/2006/ole">
            <mc:AlternateContent xmlns:mc="http://schemas.openxmlformats.org/markup-compatibility/2006">
              <mc:Choice xmlns:v="urn:schemas-microsoft-com:vml" Requires="v">
                <p:oleObj spid="_x0000_s2382030" name="Equation" r:id="rId4" imgW="2514600" imgH="203040" progId="Equation.DSMT4">
                  <p:embed/>
                </p:oleObj>
              </mc:Choice>
              <mc:Fallback>
                <p:oleObj name="Equation" r:id="rId4" imgW="2514600" imgH="203040" progId="Equation.DSMT4">
                  <p:embed/>
                  <p:pic>
                    <p:nvPicPr>
                      <p:cNvPr id="10" name="Object 9"/>
                      <p:cNvPicPr/>
                      <p:nvPr/>
                    </p:nvPicPr>
                    <p:blipFill>
                      <a:blip r:embed="rId5"/>
                      <a:stretch>
                        <a:fillRect/>
                      </a:stretch>
                    </p:blipFill>
                    <p:spPr>
                      <a:xfrm>
                        <a:off x="1440786" y="2220913"/>
                        <a:ext cx="6115050" cy="493712"/>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83B832AC-D9AF-4920-955D-C820BC9468B3}"/>
              </a:ext>
            </a:extLst>
          </p:cNvPr>
          <p:cNvGraphicFramePr>
            <a:graphicFrameLocks noChangeAspect="1"/>
          </p:cNvGraphicFramePr>
          <p:nvPr>
            <p:extLst/>
          </p:nvPr>
        </p:nvGraphicFramePr>
        <p:xfrm>
          <a:off x="1838362" y="3465494"/>
          <a:ext cx="3983037" cy="3106737"/>
        </p:xfrm>
        <a:graphic>
          <a:graphicData uri="http://schemas.openxmlformats.org/presentationml/2006/ole">
            <mc:AlternateContent xmlns:mc="http://schemas.openxmlformats.org/markup-compatibility/2006">
              <mc:Choice xmlns:v="urn:schemas-microsoft-com:vml" Requires="v">
                <p:oleObj spid="_x0000_s2382031" name="Equation" r:id="rId6" imgW="1790640" imgH="1396800" progId="Equation.DSMT4">
                  <p:embed/>
                </p:oleObj>
              </mc:Choice>
              <mc:Fallback>
                <p:oleObj name="Equation" r:id="rId6" imgW="1790640" imgH="1396800" progId="Equation.DSMT4">
                  <p:embed/>
                  <p:pic>
                    <p:nvPicPr>
                      <p:cNvPr id="9" name="Object 8">
                        <a:extLst>
                          <a:ext uri="{FF2B5EF4-FFF2-40B4-BE49-F238E27FC236}">
                            <a16:creationId xmlns:a16="http://schemas.microsoft.com/office/drawing/2014/main" id="{83B832AC-D9AF-4920-955D-C820BC9468B3}"/>
                          </a:ext>
                        </a:extLst>
                      </p:cNvPr>
                      <p:cNvPicPr/>
                      <p:nvPr/>
                    </p:nvPicPr>
                    <p:blipFill>
                      <a:blip r:embed="rId7"/>
                      <a:stretch>
                        <a:fillRect/>
                      </a:stretch>
                    </p:blipFill>
                    <p:spPr>
                      <a:xfrm>
                        <a:off x="1838362" y="3465494"/>
                        <a:ext cx="3983037" cy="3106737"/>
                      </a:xfrm>
                      <a:prstGeom prst="rect">
                        <a:avLst/>
                      </a:prstGeom>
                    </p:spPr>
                  </p:pic>
                </p:oleObj>
              </mc:Fallback>
            </mc:AlternateContent>
          </a:graphicData>
        </a:graphic>
      </p:graphicFrame>
    </p:spTree>
    <p:extLst>
      <p:ext uri="{BB962C8B-B14F-4D97-AF65-F5344CB8AC3E}">
        <p14:creationId xmlns:p14="http://schemas.microsoft.com/office/powerpoint/2010/main" val="305966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E43BB805-006C-487E-BFD8-9921AC71ED35}"/>
              </a:ext>
            </a:extLst>
          </p:cNvPr>
          <p:cNvGrpSpPr/>
          <p:nvPr/>
        </p:nvGrpSpPr>
        <p:grpSpPr>
          <a:xfrm>
            <a:off x="6506885" y="1057860"/>
            <a:ext cx="1660583" cy="4933757"/>
            <a:chOff x="6506885" y="1057860"/>
            <a:chExt cx="1660583" cy="4933757"/>
          </a:xfrm>
        </p:grpSpPr>
        <p:sp>
          <p:nvSpPr>
            <p:cNvPr id="44" name="Oval 43">
              <a:extLst>
                <a:ext uri="{FF2B5EF4-FFF2-40B4-BE49-F238E27FC236}">
                  <a16:creationId xmlns:a16="http://schemas.microsoft.com/office/drawing/2014/main" id="{B30EA415-7B55-45B8-B6AF-890954E6C523}"/>
                </a:ext>
              </a:extLst>
            </p:cNvPr>
            <p:cNvSpPr/>
            <p:nvPr/>
          </p:nvSpPr>
          <p:spPr>
            <a:xfrm>
              <a:off x="7316530" y="1057860"/>
              <a:ext cx="828211" cy="709904"/>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627A2832-96AA-418D-884D-3D3918934EEB}"/>
                    </a:ext>
                  </a:extLst>
                </p:cNvPr>
                <p:cNvSpPr txBox="1"/>
                <p:nvPr/>
              </p:nvSpPr>
              <p:spPr>
                <a:xfrm>
                  <a:off x="6506885" y="5591507"/>
                  <a:ext cx="1660583" cy="400110"/>
                </a:xfrm>
                <a:prstGeom prst="rect">
                  <a:avLst/>
                </a:prstGeom>
                <a:solidFill>
                  <a:schemeClr val="bg1"/>
                </a:solidFill>
                <a:ln w="12700">
                  <a:solidFill>
                    <a:schemeClr val="tx1"/>
                  </a:solidFill>
                </a:ln>
              </p:spPr>
              <p:txBody>
                <a:bodyPr wrap="none" rtlCol="0">
                  <a:spAutoFit/>
                </a:bodyPr>
                <a:lstStyle/>
                <a:p>
                  <a:pPr algn="l"/>
                  <a:r>
                    <a:rPr lang="en-US" sz="2000" i="0" dirty="0">
                      <a:solidFill>
                        <a:srgbClr val="0033CC"/>
                      </a:solidFill>
                    </a:rPr>
                    <a:t>Belief state </a:t>
                  </a:r>
                  <a14:m>
                    <m:oMath xmlns:m="http://schemas.openxmlformats.org/officeDocument/2006/math">
                      <m:sSub>
                        <m:sSubPr>
                          <m:ctrlPr>
                            <a:rPr lang="en-US" sz="2000" b="0" i="1" smtClean="0">
                              <a:solidFill>
                                <a:srgbClr val="0033CC"/>
                              </a:solidFill>
                              <a:latin typeface="Cambria Math" panose="02040503050406030204" pitchFamily="18" charset="0"/>
                            </a:rPr>
                          </m:ctrlPr>
                        </m:sSubPr>
                        <m:e>
                          <m:r>
                            <a:rPr lang="en-US" sz="2000" b="0" i="1" smtClean="0">
                              <a:solidFill>
                                <a:srgbClr val="0033CC"/>
                              </a:solidFill>
                              <a:latin typeface="Cambria Math" panose="02040503050406030204" pitchFamily="18" charset="0"/>
                            </a:rPr>
                            <m:t>𝐵</m:t>
                          </m:r>
                        </m:e>
                        <m:sub>
                          <m:r>
                            <a:rPr lang="en-US" sz="2000" b="0" i="1" smtClean="0">
                              <a:solidFill>
                                <a:srgbClr val="0033CC"/>
                              </a:solidFill>
                              <a:latin typeface="Cambria Math" panose="02040503050406030204" pitchFamily="18" charset="0"/>
                            </a:rPr>
                            <m:t>𝑡</m:t>
                          </m:r>
                        </m:sub>
                      </m:sSub>
                    </m:oMath>
                  </a14:m>
                  <a:endParaRPr lang="en-US" sz="2000" i="0" dirty="0">
                    <a:solidFill>
                      <a:srgbClr val="0033CC"/>
                    </a:solidFill>
                  </a:endParaRPr>
                </a:p>
              </p:txBody>
            </p:sp>
          </mc:Choice>
          <mc:Fallback xmlns="">
            <p:sp>
              <p:nvSpPr>
                <p:cNvPr id="47" name="TextBox 46">
                  <a:extLst>
                    <a:ext uri="{FF2B5EF4-FFF2-40B4-BE49-F238E27FC236}">
                      <a16:creationId xmlns:a16="http://schemas.microsoft.com/office/drawing/2014/main" id="{627A2832-96AA-418D-884D-3D3918934EEB}"/>
                    </a:ext>
                  </a:extLst>
                </p:cNvPr>
                <p:cNvSpPr txBox="1">
                  <a:spLocks noRot="1" noChangeAspect="1" noMove="1" noResize="1" noEditPoints="1" noAdjustHandles="1" noChangeArrowheads="1" noChangeShapeType="1" noTextEdit="1"/>
                </p:cNvSpPr>
                <p:nvPr/>
              </p:nvSpPr>
              <p:spPr>
                <a:xfrm>
                  <a:off x="6506885" y="5591507"/>
                  <a:ext cx="1660583" cy="400110"/>
                </a:xfrm>
                <a:prstGeom prst="rect">
                  <a:avLst/>
                </a:prstGeom>
                <a:blipFill>
                  <a:blip r:embed="rId3"/>
                  <a:stretch>
                    <a:fillRect l="-3273" t="-5882" b="-23529"/>
                  </a:stretch>
                </a:blipFill>
                <a:ln w="12700">
                  <a:solidFill>
                    <a:schemeClr val="tx1"/>
                  </a:solidFill>
                </a:ln>
              </p:spPr>
              <p:txBody>
                <a:bodyPr/>
                <a:lstStyle/>
                <a:p>
                  <a:r>
                    <a:rPr lang="en-US">
                      <a:noFill/>
                    </a:rPr>
                    <a:t> </a:t>
                  </a:r>
                </a:p>
              </p:txBody>
            </p:sp>
          </mc:Fallback>
        </mc:AlternateContent>
        <p:cxnSp>
          <p:nvCxnSpPr>
            <p:cNvPr id="53" name="Straight Arrow Connector 52">
              <a:extLst>
                <a:ext uri="{FF2B5EF4-FFF2-40B4-BE49-F238E27FC236}">
                  <a16:creationId xmlns:a16="http://schemas.microsoft.com/office/drawing/2014/main" id="{221654C8-1A22-4063-B7EA-EEB0D47E136E}"/>
                </a:ext>
              </a:extLst>
            </p:cNvPr>
            <p:cNvCxnSpPr>
              <a:cxnSpLocks/>
              <a:stCxn id="47" idx="0"/>
              <a:endCxn id="44" idx="4"/>
            </p:cNvCxnSpPr>
            <p:nvPr/>
          </p:nvCxnSpPr>
          <p:spPr bwMode="auto">
            <a:xfrm flipV="1">
              <a:off x="7337177" y="1767764"/>
              <a:ext cx="393459" cy="3823743"/>
            </a:xfrm>
            <a:prstGeom prst="straightConnector1">
              <a:avLst/>
            </a:prstGeom>
            <a:noFill/>
            <a:ln w="12700" cap="flat" cmpd="sng" algn="ctr">
              <a:solidFill>
                <a:srgbClr val="0033CC"/>
              </a:solidFill>
              <a:prstDash val="solid"/>
              <a:round/>
              <a:headEnd type="none" w="med" len="med"/>
              <a:tailEnd type="arrow" w="med" len="med"/>
            </a:ln>
            <a:effectLst/>
          </p:spPr>
        </p:cxnSp>
      </p:grpSp>
      <p:graphicFrame>
        <p:nvGraphicFramePr>
          <p:cNvPr id="17" name="Object 16">
            <a:extLst>
              <a:ext uri="{FF2B5EF4-FFF2-40B4-BE49-F238E27FC236}">
                <a16:creationId xmlns:a16="http://schemas.microsoft.com/office/drawing/2014/main" id="{7B8B3BC8-3C3B-4A19-BFB2-C342B6CBC9F8}"/>
              </a:ext>
            </a:extLst>
          </p:cNvPr>
          <p:cNvGraphicFramePr>
            <a:graphicFrameLocks noChangeAspect="1"/>
          </p:cNvGraphicFramePr>
          <p:nvPr>
            <p:extLst/>
          </p:nvPr>
        </p:nvGraphicFramePr>
        <p:xfrm>
          <a:off x="775516" y="5230940"/>
          <a:ext cx="4113213" cy="488950"/>
        </p:xfrm>
        <a:graphic>
          <a:graphicData uri="http://schemas.openxmlformats.org/presentationml/2006/ole">
            <mc:AlternateContent xmlns:mc="http://schemas.openxmlformats.org/markup-compatibility/2006">
              <mc:Choice xmlns:v="urn:schemas-microsoft-com:vml" Requires="v">
                <p:oleObj spid="_x0000_s2383385" name="Equation" r:id="rId4" imgW="1714320" imgH="203040" progId="Equation.DSMT4">
                  <p:embed/>
                </p:oleObj>
              </mc:Choice>
              <mc:Fallback>
                <p:oleObj name="Equation" r:id="rId4" imgW="1714320" imgH="203040" progId="Equation.DSMT4">
                  <p:embed/>
                  <p:pic>
                    <p:nvPicPr>
                      <p:cNvPr id="17" name="Object 16">
                        <a:extLst>
                          <a:ext uri="{FF2B5EF4-FFF2-40B4-BE49-F238E27FC236}">
                            <a16:creationId xmlns:a16="http://schemas.microsoft.com/office/drawing/2014/main" id="{7B8B3BC8-3C3B-4A19-BFB2-C342B6CBC9F8}"/>
                          </a:ext>
                        </a:extLst>
                      </p:cNvPr>
                      <p:cNvPicPr>
                        <a:picLocks noChangeAspect="1" noChangeArrowheads="1"/>
                      </p:cNvPicPr>
                      <p:nvPr/>
                    </p:nvPicPr>
                    <p:blipFill>
                      <a:blip r:embed="rId5"/>
                      <a:srcRect/>
                      <a:stretch>
                        <a:fillRect/>
                      </a:stretch>
                    </p:blipFill>
                    <p:spPr bwMode="auto">
                      <a:xfrm>
                        <a:off x="775516" y="5230940"/>
                        <a:ext cx="41132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State variables</a:t>
            </a:r>
          </a:p>
          <a:p>
            <a:pPr lvl="1"/>
            <a:r>
              <a:rPr lang="en-US" dirty="0"/>
              <a:t>Cost function</a:t>
            </a:r>
          </a:p>
          <a:p>
            <a:pPr lvl="1"/>
            <a:endParaRPr lang="en-US" dirty="0"/>
          </a:p>
          <a:p>
            <a:pPr lvl="1"/>
            <a:r>
              <a:rPr lang="en-US" dirty="0"/>
              <a:t>Decision function</a:t>
            </a:r>
          </a:p>
          <a:p>
            <a:pPr marL="914400" lvl="2" indent="0">
              <a:buNone/>
            </a:pPr>
            <a:r>
              <a:rPr lang="en-US" sz="2400" dirty="0"/>
              <a:t>Constraints:</a:t>
            </a:r>
            <a:endParaRPr lang="en-US" dirty="0"/>
          </a:p>
          <a:p>
            <a:pPr lvl="1"/>
            <a:endParaRPr lang="en-US" dirty="0"/>
          </a:p>
          <a:p>
            <a:pPr lvl="1"/>
            <a:endParaRPr lang="en-US" dirty="0"/>
          </a:p>
          <a:p>
            <a:pPr marL="457200" lvl="1" indent="0">
              <a:buNone/>
            </a:pPr>
            <a:endParaRPr lang="en-US" sz="3600" dirty="0"/>
          </a:p>
          <a:p>
            <a:pPr lvl="1"/>
            <a:r>
              <a:rPr lang="en-US" dirty="0"/>
              <a:t>Transition function</a:t>
            </a:r>
          </a:p>
          <a:p>
            <a:pPr lvl="1"/>
            <a:endParaRPr lang="en-US" dirty="0"/>
          </a:p>
          <a:p>
            <a:pPr lvl="1"/>
            <a:endParaRPr lang="en-US" dirty="0"/>
          </a:p>
          <a:p>
            <a:pPr lvl="1"/>
            <a:endParaRPr lang="en-US" dirty="0"/>
          </a:p>
          <a:p>
            <a:pPr lvl="1"/>
            <a:endParaRPr lang="en-US" dirty="0"/>
          </a:p>
          <a:p>
            <a:pPr lvl="2"/>
            <a:endParaRPr lang="en-US" dirty="0"/>
          </a:p>
          <a:p>
            <a:pPr lvl="1"/>
            <a:endParaRPr lang="en-US" dirty="0"/>
          </a:p>
        </p:txBody>
      </p:sp>
      <p:graphicFrame>
        <p:nvGraphicFramePr>
          <p:cNvPr id="9" name="Object 8"/>
          <p:cNvGraphicFramePr>
            <a:graphicFrameLocks noChangeAspect="1"/>
          </p:cNvGraphicFramePr>
          <p:nvPr>
            <p:extLst/>
          </p:nvPr>
        </p:nvGraphicFramePr>
        <p:xfrm>
          <a:off x="1775870" y="2121653"/>
          <a:ext cx="2719876" cy="426964"/>
        </p:xfrm>
        <a:graphic>
          <a:graphicData uri="http://schemas.openxmlformats.org/presentationml/2006/ole">
            <mc:AlternateContent xmlns:mc="http://schemas.openxmlformats.org/markup-compatibility/2006">
              <mc:Choice xmlns:v="urn:schemas-microsoft-com:vml" Requires="v">
                <p:oleObj spid="_x0000_s2383386" name="Equation" r:id="rId6" imgW="1460160" imgH="228600" progId="Equation.DSMT4">
                  <p:embed/>
                </p:oleObj>
              </mc:Choice>
              <mc:Fallback>
                <p:oleObj name="Equation" r:id="rId6" imgW="1460160" imgH="228600" progId="Equation.DSMT4">
                  <p:embed/>
                  <p:pic>
                    <p:nvPicPr>
                      <p:cNvPr id="9" name="Object 8"/>
                      <p:cNvPicPr/>
                      <p:nvPr/>
                    </p:nvPicPr>
                    <p:blipFill>
                      <a:blip r:embed="rId7"/>
                      <a:stretch>
                        <a:fillRect/>
                      </a:stretch>
                    </p:blipFill>
                    <p:spPr>
                      <a:xfrm>
                        <a:off x="1775870" y="2121653"/>
                        <a:ext cx="2719876" cy="426964"/>
                      </a:xfrm>
                      <a:prstGeom prst="rect">
                        <a:avLst/>
                      </a:prstGeom>
                    </p:spPr>
                  </p:pic>
                </p:oleObj>
              </mc:Fallback>
            </mc:AlternateContent>
          </a:graphicData>
        </a:graphic>
      </p:graphicFrame>
      <p:sp>
        <p:nvSpPr>
          <p:cNvPr id="14" name="Rectangle 13"/>
          <p:cNvSpPr/>
          <p:nvPr/>
        </p:nvSpPr>
        <p:spPr>
          <a:xfrm>
            <a:off x="3852808" y="3323722"/>
            <a:ext cx="482863" cy="1561636"/>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5" name="Rectangle 14"/>
          <p:cNvSpPr/>
          <p:nvPr/>
        </p:nvSpPr>
        <p:spPr>
          <a:xfrm>
            <a:off x="1697112" y="2117691"/>
            <a:ext cx="431987"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392557322"/>
              </p:ext>
            </p:extLst>
          </p:nvPr>
        </p:nvGraphicFramePr>
        <p:xfrm>
          <a:off x="4090738" y="1187271"/>
          <a:ext cx="4205287" cy="493713"/>
        </p:xfrm>
        <a:graphic>
          <a:graphicData uri="http://schemas.openxmlformats.org/presentationml/2006/ole">
            <mc:AlternateContent xmlns:mc="http://schemas.openxmlformats.org/markup-compatibility/2006">
              <mc:Choice xmlns:v="urn:schemas-microsoft-com:vml" Requires="v">
                <p:oleObj spid="_x0000_s2383387" name="Equation" r:id="rId8" imgW="2374560" imgH="279360" progId="Equation.DSMT4">
                  <p:embed/>
                </p:oleObj>
              </mc:Choice>
              <mc:Fallback>
                <p:oleObj name="Equation" r:id="rId8" imgW="2374560" imgH="279360" progId="Equation.DSMT4">
                  <p:embed/>
                  <p:pic>
                    <p:nvPicPr>
                      <p:cNvPr id="4" name="Object 3"/>
                      <p:cNvPicPr/>
                      <p:nvPr/>
                    </p:nvPicPr>
                    <p:blipFill>
                      <a:blip r:embed="rId9"/>
                      <a:stretch>
                        <a:fillRect/>
                      </a:stretch>
                    </p:blipFill>
                    <p:spPr>
                      <a:xfrm>
                        <a:off x="4090738" y="1187271"/>
                        <a:ext cx="4205287" cy="493713"/>
                      </a:xfrm>
                      <a:prstGeom prst="rect">
                        <a:avLst/>
                      </a:prstGeom>
                    </p:spPr>
                  </p:pic>
                </p:oleObj>
              </mc:Fallback>
            </mc:AlternateContent>
          </a:graphicData>
        </a:graphic>
      </p:graphicFrame>
      <p:cxnSp>
        <p:nvCxnSpPr>
          <p:cNvPr id="6" name="Straight Arrow Connector 5"/>
          <p:cNvCxnSpPr>
            <a:cxnSpLocks/>
            <a:stCxn id="15" idx="3"/>
          </p:cNvCxnSpPr>
          <p:nvPr/>
        </p:nvCxnSpPr>
        <p:spPr bwMode="auto">
          <a:xfrm flipV="1">
            <a:off x="2129099" y="1622472"/>
            <a:ext cx="3838857" cy="709904"/>
          </a:xfrm>
          <a:prstGeom prst="straightConnector1">
            <a:avLst/>
          </a:prstGeom>
          <a:noFill/>
          <a:ln w="12700" cap="flat" cmpd="sng" algn="ctr">
            <a:solidFill>
              <a:srgbClr val="FF0000"/>
            </a:solidFill>
            <a:prstDash val="solid"/>
            <a:round/>
            <a:headEnd type="none" w="med" len="med"/>
            <a:tailEnd type="arrow"/>
          </a:ln>
          <a:effectLst/>
        </p:spPr>
      </p:cxnSp>
      <p:cxnSp>
        <p:nvCxnSpPr>
          <p:cNvPr id="21" name="Straight Arrow Connector 20"/>
          <p:cNvCxnSpPr>
            <a:cxnSpLocks/>
            <a:stCxn id="14" idx="0"/>
          </p:cNvCxnSpPr>
          <p:nvPr/>
        </p:nvCxnSpPr>
        <p:spPr bwMode="auto">
          <a:xfrm flipV="1">
            <a:off x="4094240" y="1666124"/>
            <a:ext cx="1178720" cy="1657598"/>
          </a:xfrm>
          <a:prstGeom prst="straightConnector1">
            <a:avLst/>
          </a:prstGeom>
          <a:noFill/>
          <a:ln w="12700" cap="flat" cmpd="sng" algn="ctr">
            <a:solidFill>
              <a:srgbClr val="FF0000"/>
            </a:solidFill>
            <a:prstDash val="solid"/>
            <a:round/>
            <a:headEnd type="none" w="med" len="med"/>
            <a:tailEnd type="arrow"/>
          </a:ln>
          <a:effectLst/>
        </p:spPr>
      </p:cxnSp>
      <p:cxnSp>
        <p:nvCxnSpPr>
          <p:cNvPr id="23" name="Straight Arrow Connector 22"/>
          <p:cNvCxnSpPr>
            <a:cxnSpLocks/>
            <a:stCxn id="20" idx="0"/>
          </p:cNvCxnSpPr>
          <p:nvPr/>
        </p:nvCxnSpPr>
        <p:spPr bwMode="auto">
          <a:xfrm flipV="1">
            <a:off x="2907602" y="1675206"/>
            <a:ext cx="3503946" cy="3627561"/>
          </a:xfrm>
          <a:prstGeom prst="straightConnector1">
            <a:avLst/>
          </a:prstGeom>
          <a:noFill/>
          <a:ln w="12700" cap="flat" cmpd="sng" algn="ctr">
            <a:solidFill>
              <a:srgbClr val="FF0000"/>
            </a:solidFill>
            <a:prstDash val="solid"/>
            <a:round/>
            <a:headEnd type="none" w="med" len="med"/>
            <a:tailEnd type="arrow"/>
          </a:ln>
          <a:effectLst/>
        </p:spPr>
      </p:cxnSp>
      <p:graphicFrame>
        <p:nvGraphicFramePr>
          <p:cNvPr id="7" name="Object 6">
            <a:extLst>
              <a:ext uri="{FF2B5EF4-FFF2-40B4-BE49-F238E27FC236}">
                <a16:creationId xmlns:a16="http://schemas.microsoft.com/office/drawing/2014/main" id="{C6E7BC59-3C55-4900-9129-5A7BE48649E6}"/>
              </a:ext>
            </a:extLst>
          </p:cNvPr>
          <p:cNvGraphicFramePr>
            <a:graphicFrameLocks noChangeAspect="1"/>
          </p:cNvGraphicFramePr>
          <p:nvPr/>
        </p:nvGraphicFramePr>
        <p:xfrm>
          <a:off x="1660751" y="3293096"/>
          <a:ext cx="2644775" cy="1592262"/>
        </p:xfrm>
        <a:graphic>
          <a:graphicData uri="http://schemas.openxmlformats.org/presentationml/2006/ole">
            <mc:AlternateContent xmlns:mc="http://schemas.openxmlformats.org/markup-compatibility/2006">
              <mc:Choice xmlns:v="urn:schemas-microsoft-com:vml" Requires="v">
                <p:oleObj spid="_x0000_s2383388" name="Equation" r:id="rId10" imgW="1244520" imgH="749160" progId="Equation.DSMT4">
                  <p:embed/>
                </p:oleObj>
              </mc:Choice>
              <mc:Fallback>
                <p:oleObj name="Equation" r:id="rId10" imgW="1244520" imgH="749160" progId="Equation.DSMT4">
                  <p:embed/>
                  <p:pic>
                    <p:nvPicPr>
                      <p:cNvPr id="7" name="Object 6">
                        <a:extLst>
                          <a:ext uri="{FF2B5EF4-FFF2-40B4-BE49-F238E27FC236}">
                            <a16:creationId xmlns:a16="http://schemas.microsoft.com/office/drawing/2014/main" id="{C6E7BC59-3C55-4900-9129-5A7BE48649E6}"/>
                          </a:ext>
                        </a:extLst>
                      </p:cNvPr>
                      <p:cNvPicPr/>
                      <p:nvPr/>
                    </p:nvPicPr>
                    <p:blipFill>
                      <a:blip r:embed="rId11"/>
                      <a:stretch>
                        <a:fillRect/>
                      </a:stretch>
                    </p:blipFill>
                    <p:spPr>
                      <a:xfrm>
                        <a:off x="1660751" y="3293096"/>
                        <a:ext cx="2644775" cy="1592262"/>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80C3B54A-0D96-492C-875F-BCC06636D39C}"/>
              </a:ext>
            </a:extLst>
          </p:cNvPr>
          <p:cNvSpPr/>
          <p:nvPr/>
        </p:nvSpPr>
        <p:spPr>
          <a:xfrm>
            <a:off x="1817127" y="5337396"/>
            <a:ext cx="357809"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0" name="Rectangle 19">
            <a:extLst>
              <a:ext uri="{FF2B5EF4-FFF2-40B4-BE49-F238E27FC236}">
                <a16:creationId xmlns:a16="http://schemas.microsoft.com/office/drawing/2014/main" id="{5F7CAB27-50C7-4197-995C-F6D6C5D37E2A}"/>
              </a:ext>
            </a:extLst>
          </p:cNvPr>
          <p:cNvSpPr/>
          <p:nvPr/>
        </p:nvSpPr>
        <p:spPr>
          <a:xfrm>
            <a:off x="2674352" y="5302767"/>
            <a:ext cx="466500"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2" name="Rectangle 21">
            <a:extLst>
              <a:ext uri="{FF2B5EF4-FFF2-40B4-BE49-F238E27FC236}">
                <a16:creationId xmlns:a16="http://schemas.microsoft.com/office/drawing/2014/main" id="{F4F34DD0-552C-47DD-9E58-E61E74C73307}"/>
              </a:ext>
            </a:extLst>
          </p:cNvPr>
          <p:cNvSpPr/>
          <p:nvPr/>
        </p:nvSpPr>
        <p:spPr>
          <a:xfrm>
            <a:off x="3669558" y="5309236"/>
            <a:ext cx="504963"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4" name="Straight Arrow Connector 23">
            <a:extLst>
              <a:ext uri="{FF2B5EF4-FFF2-40B4-BE49-F238E27FC236}">
                <a16:creationId xmlns:a16="http://schemas.microsoft.com/office/drawing/2014/main" id="{8DAB4EB0-9FF1-4E4F-931E-337D277867E9}"/>
              </a:ext>
            </a:extLst>
          </p:cNvPr>
          <p:cNvCxnSpPr>
            <a:cxnSpLocks/>
            <a:stCxn id="18" idx="0"/>
          </p:cNvCxnSpPr>
          <p:nvPr/>
        </p:nvCxnSpPr>
        <p:spPr bwMode="auto">
          <a:xfrm flipV="1">
            <a:off x="1996032" y="1687453"/>
            <a:ext cx="4039907" cy="3649943"/>
          </a:xfrm>
          <a:prstGeom prst="straightConnector1">
            <a:avLst/>
          </a:prstGeom>
          <a:noFill/>
          <a:ln w="12700" cap="flat" cmpd="sng" algn="ctr">
            <a:solidFill>
              <a:srgbClr val="FF0000"/>
            </a:solidFill>
            <a:prstDash val="solid"/>
            <a:round/>
            <a:headEnd type="none" w="med" len="med"/>
            <a:tailEnd type="arrow"/>
          </a:ln>
          <a:effectLst/>
        </p:spPr>
      </p:cxnSp>
      <p:cxnSp>
        <p:nvCxnSpPr>
          <p:cNvPr id="25" name="Straight Arrow Connector 24">
            <a:extLst>
              <a:ext uri="{FF2B5EF4-FFF2-40B4-BE49-F238E27FC236}">
                <a16:creationId xmlns:a16="http://schemas.microsoft.com/office/drawing/2014/main" id="{EB4BB9A1-6B50-47DD-BB2A-F595878EA5EE}"/>
              </a:ext>
            </a:extLst>
          </p:cNvPr>
          <p:cNvCxnSpPr>
            <a:cxnSpLocks/>
          </p:cNvCxnSpPr>
          <p:nvPr/>
        </p:nvCxnSpPr>
        <p:spPr bwMode="auto">
          <a:xfrm flipV="1">
            <a:off x="3921528" y="1680984"/>
            <a:ext cx="2937018" cy="3656413"/>
          </a:xfrm>
          <a:prstGeom prst="straightConnector1">
            <a:avLst/>
          </a:prstGeom>
          <a:noFill/>
          <a:ln w="12700" cap="flat" cmpd="sng" algn="ctr">
            <a:solidFill>
              <a:srgbClr val="FF0000"/>
            </a:solidFill>
            <a:prstDash val="solid"/>
            <a:round/>
            <a:headEnd type="none" w="med" len="med"/>
            <a:tailEnd type="arrow"/>
          </a:ln>
          <a:effectLst/>
        </p:spPr>
      </p:cxnSp>
      <p:graphicFrame>
        <p:nvGraphicFramePr>
          <p:cNvPr id="8" name="Object 7">
            <a:extLst>
              <a:ext uri="{FF2B5EF4-FFF2-40B4-BE49-F238E27FC236}">
                <a16:creationId xmlns:a16="http://schemas.microsoft.com/office/drawing/2014/main" id="{A551A2E7-6C8F-4638-9077-8E0B6E0F32F4}"/>
              </a:ext>
            </a:extLst>
          </p:cNvPr>
          <p:cNvGraphicFramePr>
            <a:graphicFrameLocks noChangeAspect="1"/>
          </p:cNvGraphicFramePr>
          <p:nvPr>
            <p:extLst/>
          </p:nvPr>
        </p:nvGraphicFramePr>
        <p:xfrm>
          <a:off x="942362" y="5758426"/>
          <a:ext cx="2373473" cy="775943"/>
        </p:xfrm>
        <a:graphic>
          <a:graphicData uri="http://schemas.openxmlformats.org/presentationml/2006/ole">
            <mc:AlternateContent xmlns:mc="http://schemas.openxmlformats.org/markup-compatibility/2006">
              <mc:Choice xmlns:v="urn:schemas-microsoft-com:vml" Requires="v">
                <p:oleObj spid="_x0000_s2383389" name="Equation" r:id="rId12" imgW="1320480" imgH="431640" progId="Equation.DSMT4">
                  <p:embed/>
                </p:oleObj>
              </mc:Choice>
              <mc:Fallback>
                <p:oleObj name="Equation" r:id="rId12" imgW="1320480" imgH="431640" progId="Equation.DSMT4">
                  <p:embed/>
                  <p:pic>
                    <p:nvPicPr>
                      <p:cNvPr id="8" name="Object 7">
                        <a:extLst>
                          <a:ext uri="{FF2B5EF4-FFF2-40B4-BE49-F238E27FC236}">
                            <a16:creationId xmlns:a16="http://schemas.microsoft.com/office/drawing/2014/main" id="{A551A2E7-6C8F-4638-9077-8E0B6E0F32F4}"/>
                          </a:ext>
                        </a:extLst>
                      </p:cNvPr>
                      <p:cNvPicPr/>
                      <p:nvPr/>
                    </p:nvPicPr>
                    <p:blipFill>
                      <a:blip r:embed="rId13"/>
                      <a:stretch>
                        <a:fillRect/>
                      </a:stretch>
                    </p:blipFill>
                    <p:spPr>
                      <a:xfrm>
                        <a:off x="942362" y="5758426"/>
                        <a:ext cx="2373473" cy="775943"/>
                      </a:xfrm>
                      <a:prstGeom prst="rect">
                        <a:avLst/>
                      </a:prstGeom>
                    </p:spPr>
                  </p:pic>
                </p:oleObj>
              </mc:Fallback>
            </mc:AlternateContent>
          </a:graphicData>
        </a:graphic>
      </p:graphicFrame>
      <p:sp>
        <p:nvSpPr>
          <p:cNvPr id="26" name="Rectangle 25">
            <a:extLst>
              <a:ext uri="{FF2B5EF4-FFF2-40B4-BE49-F238E27FC236}">
                <a16:creationId xmlns:a16="http://schemas.microsoft.com/office/drawing/2014/main" id="{C9E07927-199F-40FF-95D0-572BB3C7D4FF}"/>
              </a:ext>
            </a:extLst>
          </p:cNvPr>
          <p:cNvSpPr/>
          <p:nvPr/>
        </p:nvSpPr>
        <p:spPr>
          <a:xfrm>
            <a:off x="2352752" y="5898286"/>
            <a:ext cx="395585"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7" name="Rectangle 26">
            <a:extLst>
              <a:ext uri="{FF2B5EF4-FFF2-40B4-BE49-F238E27FC236}">
                <a16:creationId xmlns:a16="http://schemas.microsoft.com/office/drawing/2014/main" id="{61FB5F7D-B40A-4011-AA07-3A1D09BDCCB3}"/>
              </a:ext>
            </a:extLst>
          </p:cNvPr>
          <p:cNvSpPr/>
          <p:nvPr/>
        </p:nvSpPr>
        <p:spPr>
          <a:xfrm>
            <a:off x="1544519" y="5906850"/>
            <a:ext cx="350113"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8" name="Straight Arrow Connector 27">
            <a:extLst>
              <a:ext uri="{FF2B5EF4-FFF2-40B4-BE49-F238E27FC236}">
                <a16:creationId xmlns:a16="http://schemas.microsoft.com/office/drawing/2014/main" id="{A39E3DC6-40C0-42EE-A563-A528AC0582BF}"/>
              </a:ext>
            </a:extLst>
          </p:cNvPr>
          <p:cNvCxnSpPr>
            <a:cxnSpLocks/>
            <a:stCxn id="27" idx="0"/>
          </p:cNvCxnSpPr>
          <p:nvPr/>
        </p:nvCxnSpPr>
        <p:spPr bwMode="auto">
          <a:xfrm flipV="1">
            <a:off x="1719576" y="1666124"/>
            <a:ext cx="5763673" cy="4240726"/>
          </a:xfrm>
          <a:prstGeom prst="straightConnector1">
            <a:avLst/>
          </a:prstGeom>
          <a:noFill/>
          <a:ln w="12700" cap="flat" cmpd="sng" algn="ctr">
            <a:solidFill>
              <a:srgbClr val="FF0000"/>
            </a:solidFill>
            <a:prstDash val="solid"/>
            <a:round/>
            <a:headEnd type="none" w="med" len="med"/>
            <a:tailEnd type="arrow"/>
          </a:ln>
          <a:effectLst/>
        </p:spPr>
      </p:cxnSp>
      <p:cxnSp>
        <p:nvCxnSpPr>
          <p:cNvPr id="29" name="Straight Arrow Connector 28">
            <a:extLst>
              <a:ext uri="{FF2B5EF4-FFF2-40B4-BE49-F238E27FC236}">
                <a16:creationId xmlns:a16="http://schemas.microsoft.com/office/drawing/2014/main" id="{18DC4E2B-1A67-4419-A682-C7B4B90DEA6D}"/>
              </a:ext>
            </a:extLst>
          </p:cNvPr>
          <p:cNvCxnSpPr>
            <a:cxnSpLocks/>
            <a:stCxn id="26" idx="0"/>
          </p:cNvCxnSpPr>
          <p:nvPr/>
        </p:nvCxnSpPr>
        <p:spPr bwMode="auto">
          <a:xfrm flipV="1">
            <a:off x="2550545" y="1644468"/>
            <a:ext cx="5342227" cy="4253818"/>
          </a:xfrm>
          <a:prstGeom prst="straightConnector1">
            <a:avLst/>
          </a:prstGeom>
          <a:noFill/>
          <a:ln w="12700" cap="flat" cmpd="sng" algn="ctr">
            <a:solidFill>
              <a:srgbClr val="FF0000"/>
            </a:solidFill>
            <a:prstDash val="solid"/>
            <a:round/>
            <a:headEnd type="none" w="med" len="med"/>
            <a:tailEnd type="arrow"/>
          </a:ln>
          <a:effectLst/>
        </p:spPr>
      </p:cxnSp>
      <p:grpSp>
        <p:nvGrpSpPr>
          <p:cNvPr id="57" name="Group 56">
            <a:extLst>
              <a:ext uri="{FF2B5EF4-FFF2-40B4-BE49-F238E27FC236}">
                <a16:creationId xmlns:a16="http://schemas.microsoft.com/office/drawing/2014/main" id="{C1A9CDBD-B31A-4F6B-B533-2E20BF71093E}"/>
              </a:ext>
            </a:extLst>
          </p:cNvPr>
          <p:cNvGrpSpPr/>
          <p:nvPr/>
        </p:nvGrpSpPr>
        <p:grpSpPr>
          <a:xfrm>
            <a:off x="5505009" y="1073200"/>
            <a:ext cx="2283638" cy="4279057"/>
            <a:chOff x="5505009" y="1073200"/>
            <a:chExt cx="2283638" cy="4279057"/>
          </a:xfrm>
        </p:grpSpPr>
        <p:sp>
          <p:nvSpPr>
            <p:cNvPr id="43" name="Oval 42">
              <a:extLst>
                <a:ext uri="{FF2B5EF4-FFF2-40B4-BE49-F238E27FC236}">
                  <a16:creationId xmlns:a16="http://schemas.microsoft.com/office/drawing/2014/main" id="{8CF7288C-B1C0-4A85-9732-B0BF79AEA384}"/>
                </a:ext>
              </a:extLst>
            </p:cNvPr>
            <p:cNvSpPr/>
            <p:nvPr/>
          </p:nvSpPr>
          <p:spPr>
            <a:xfrm>
              <a:off x="5770779" y="1073200"/>
              <a:ext cx="1509212" cy="709904"/>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B1C406B1-7DB7-4404-A21F-915D7C01A4C8}"/>
                    </a:ext>
                  </a:extLst>
                </p:cNvPr>
                <p:cNvSpPr txBox="1"/>
                <p:nvPr/>
              </p:nvSpPr>
              <p:spPr>
                <a:xfrm>
                  <a:off x="5505009" y="4952147"/>
                  <a:ext cx="2283638" cy="400110"/>
                </a:xfrm>
                <a:prstGeom prst="rect">
                  <a:avLst/>
                </a:prstGeom>
                <a:solidFill>
                  <a:schemeClr val="bg1"/>
                </a:solidFill>
                <a:ln w="12700">
                  <a:solidFill>
                    <a:schemeClr val="tx1"/>
                  </a:solidFill>
                </a:ln>
              </p:spPr>
              <p:txBody>
                <a:bodyPr wrap="none" rtlCol="0">
                  <a:spAutoFit/>
                </a:bodyPr>
                <a:lstStyle/>
                <a:p>
                  <a:pPr algn="l"/>
                  <a:r>
                    <a:rPr lang="en-US" sz="2000" i="0" dirty="0">
                      <a:solidFill>
                        <a:srgbClr val="0033CC"/>
                      </a:solidFill>
                    </a:rPr>
                    <a:t>Other information </a:t>
                  </a:r>
                  <a14:m>
                    <m:oMath xmlns:m="http://schemas.openxmlformats.org/officeDocument/2006/math">
                      <m:sSub>
                        <m:sSubPr>
                          <m:ctrlPr>
                            <a:rPr lang="en-US" sz="2000" b="0" i="1" smtClean="0">
                              <a:solidFill>
                                <a:srgbClr val="0033CC"/>
                              </a:solidFill>
                              <a:latin typeface="Cambria Math" panose="02040503050406030204" pitchFamily="18" charset="0"/>
                            </a:rPr>
                          </m:ctrlPr>
                        </m:sSubPr>
                        <m:e>
                          <m:r>
                            <a:rPr lang="en-US" sz="2000" b="0" i="1" smtClean="0">
                              <a:solidFill>
                                <a:srgbClr val="0033CC"/>
                              </a:solidFill>
                              <a:latin typeface="Cambria Math" panose="02040503050406030204" pitchFamily="18" charset="0"/>
                            </a:rPr>
                            <m:t>𝐼</m:t>
                          </m:r>
                        </m:e>
                        <m:sub>
                          <m:r>
                            <a:rPr lang="en-US" sz="2000" b="0" i="1" smtClean="0">
                              <a:solidFill>
                                <a:srgbClr val="0033CC"/>
                              </a:solidFill>
                              <a:latin typeface="Cambria Math" panose="02040503050406030204" pitchFamily="18" charset="0"/>
                            </a:rPr>
                            <m:t>𝑡</m:t>
                          </m:r>
                        </m:sub>
                      </m:sSub>
                    </m:oMath>
                  </a14:m>
                  <a:endParaRPr lang="en-US" sz="2000" i="0" dirty="0">
                    <a:solidFill>
                      <a:srgbClr val="0033CC"/>
                    </a:solidFill>
                  </a:endParaRPr>
                </a:p>
              </p:txBody>
            </p:sp>
          </mc:Choice>
          <mc:Fallback xmlns="">
            <p:sp>
              <p:nvSpPr>
                <p:cNvPr id="46" name="TextBox 45">
                  <a:extLst>
                    <a:ext uri="{FF2B5EF4-FFF2-40B4-BE49-F238E27FC236}">
                      <a16:creationId xmlns:a16="http://schemas.microsoft.com/office/drawing/2014/main" id="{B1C406B1-7DB7-4404-A21F-915D7C01A4C8}"/>
                    </a:ext>
                  </a:extLst>
                </p:cNvPr>
                <p:cNvSpPr txBox="1">
                  <a:spLocks noRot="1" noChangeAspect="1" noMove="1" noResize="1" noEditPoints="1" noAdjustHandles="1" noChangeArrowheads="1" noChangeShapeType="1" noTextEdit="1"/>
                </p:cNvSpPr>
                <p:nvPr/>
              </p:nvSpPr>
              <p:spPr>
                <a:xfrm>
                  <a:off x="5505009" y="4952147"/>
                  <a:ext cx="2283638" cy="400110"/>
                </a:xfrm>
                <a:prstGeom prst="rect">
                  <a:avLst/>
                </a:prstGeom>
                <a:blipFill>
                  <a:blip r:embed="rId14"/>
                  <a:stretch>
                    <a:fillRect l="-2387" t="-5882" b="-23529"/>
                  </a:stretch>
                </a:blipFill>
                <a:ln w="12700">
                  <a:solidFill>
                    <a:schemeClr val="tx1"/>
                  </a:solidFill>
                </a:ln>
              </p:spPr>
              <p:txBody>
                <a:bodyPr/>
                <a:lstStyle/>
                <a:p>
                  <a:r>
                    <a:rPr lang="en-US">
                      <a:noFill/>
                    </a:rPr>
                    <a:t> </a:t>
                  </a:r>
                </a:p>
              </p:txBody>
            </p:sp>
          </mc:Fallback>
        </mc:AlternateContent>
        <p:cxnSp>
          <p:nvCxnSpPr>
            <p:cNvPr id="50" name="Straight Arrow Connector 49">
              <a:extLst>
                <a:ext uri="{FF2B5EF4-FFF2-40B4-BE49-F238E27FC236}">
                  <a16:creationId xmlns:a16="http://schemas.microsoft.com/office/drawing/2014/main" id="{D27992CD-E184-4809-BFBB-BF72A7B4DBB0}"/>
                </a:ext>
              </a:extLst>
            </p:cNvPr>
            <p:cNvCxnSpPr>
              <a:cxnSpLocks/>
              <a:stCxn id="46" idx="0"/>
              <a:endCxn id="43" idx="4"/>
            </p:cNvCxnSpPr>
            <p:nvPr/>
          </p:nvCxnSpPr>
          <p:spPr bwMode="auto">
            <a:xfrm flipH="1" flipV="1">
              <a:off x="6525385" y="1783104"/>
              <a:ext cx="121443" cy="3169043"/>
            </a:xfrm>
            <a:prstGeom prst="straightConnector1">
              <a:avLst/>
            </a:prstGeom>
            <a:noFill/>
            <a:ln w="12700" cap="flat" cmpd="sng" algn="ctr">
              <a:solidFill>
                <a:srgbClr val="0033CC"/>
              </a:solidFill>
              <a:prstDash val="solid"/>
              <a:round/>
              <a:headEnd type="none" w="med" len="med"/>
              <a:tailEnd type="arrow" w="med" len="med"/>
            </a:ln>
            <a:effectLst/>
          </p:spPr>
        </p:cxnSp>
      </p:grpSp>
      <p:grpSp>
        <p:nvGrpSpPr>
          <p:cNvPr id="58" name="Group 57">
            <a:extLst>
              <a:ext uri="{FF2B5EF4-FFF2-40B4-BE49-F238E27FC236}">
                <a16:creationId xmlns:a16="http://schemas.microsoft.com/office/drawing/2014/main" id="{A14E7F33-0EE0-46A8-9F76-2804FABF25E1}"/>
              </a:ext>
            </a:extLst>
          </p:cNvPr>
          <p:cNvGrpSpPr/>
          <p:nvPr/>
        </p:nvGrpSpPr>
        <p:grpSpPr>
          <a:xfrm>
            <a:off x="4680213" y="1033434"/>
            <a:ext cx="2780054" cy="3741300"/>
            <a:chOff x="4680213" y="1033434"/>
            <a:chExt cx="2780054" cy="3741300"/>
          </a:xfrm>
        </p:grpSpPr>
        <p:sp>
          <p:nvSpPr>
            <p:cNvPr id="42" name="Oval 41">
              <a:extLst>
                <a:ext uri="{FF2B5EF4-FFF2-40B4-BE49-F238E27FC236}">
                  <a16:creationId xmlns:a16="http://schemas.microsoft.com/office/drawing/2014/main" id="{D25A06E1-1748-40FD-8773-21ED1ABEBBFE}"/>
                </a:ext>
              </a:extLst>
            </p:cNvPr>
            <p:cNvSpPr/>
            <p:nvPr/>
          </p:nvSpPr>
          <p:spPr>
            <a:xfrm>
              <a:off x="4680213" y="1033434"/>
              <a:ext cx="1090566" cy="709904"/>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45" name="TextBox 44">
              <a:extLst>
                <a:ext uri="{FF2B5EF4-FFF2-40B4-BE49-F238E27FC236}">
                  <a16:creationId xmlns:a16="http://schemas.microsoft.com/office/drawing/2014/main" id="{304A2E41-AC7E-4E66-B496-38C4D0ABB75A}"/>
                </a:ext>
              </a:extLst>
            </p:cNvPr>
            <p:cNvSpPr txBox="1"/>
            <p:nvPr/>
          </p:nvSpPr>
          <p:spPr>
            <a:xfrm>
              <a:off x="4888729" y="4374624"/>
              <a:ext cx="2571538" cy="400110"/>
            </a:xfrm>
            <a:prstGeom prst="rect">
              <a:avLst/>
            </a:prstGeom>
            <a:solidFill>
              <a:schemeClr val="bg1"/>
            </a:solidFill>
            <a:ln w="12700">
              <a:solidFill>
                <a:schemeClr val="tx1"/>
              </a:solidFill>
            </a:ln>
          </p:spPr>
          <p:txBody>
            <a:bodyPr wrap="none" rtlCol="0">
              <a:spAutoFit/>
            </a:bodyPr>
            <a:lstStyle/>
            <a:p>
              <a:pPr algn="l"/>
              <a:r>
                <a:rPr lang="en-US" sz="2000" i="0" dirty="0">
                  <a:solidFill>
                    <a:srgbClr val="0033CC"/>
                  </a:solidFill>
                </a:rPr>
                <a:t>Physical state variables</a:t>
              </a:r>
            </a:p>
          </p:txBody>
        </p:sp>
        <p:cxnSp>
          <p:nvCxnSpPr>
            <p:cNvPr id="49" name="Straight Arrow Connector 48">
              <a:extLst>
                <a:ext uri="{FF2B5EF4-FFF2-40B4-BE49-F238E27FC236}">
                  <a16:creationId xmlns:a16="http://schemas.microsoft.com/office/drawing/2014/main" id="{25C3F54E-5426-463B-A706-FEFCE2B860F4}"/>
                </a:ext>
              </a:extLst>
            </p:cNvPr>
            <p:cNvCxnSpPr>
              <a:cxnSpLocks/>
              <a:stCxn id="45" idx="0"/>
              <a:endCxn id="42" idx="4"/>
            </p:cNvCxnSpPr>
            <p:nvPr/>
          </p:nvCxnSpPr>
          <p:spPr bwMode="auto">
            <a:xfrm flipH="1" flipV="1">
              <a:off x="5225496" y="1743338"/>
              <a:ext cx="949002" cy="2631286"/>
            </a:xfrm>
            <a:prstGeom prst="straightConnector1">
              <a:avLst/>
            </a:prstGeom>
            <a:noFill/>
            <a:ln w="12700" cap="flat" cmpd="sng" algn="ctr">
              <a:solidFill>
                <a:srgbClr val="0033CC"/>
              </a:solidFill>
              <a:prstDash val="solid"/>
              <a:round/>
              <a:headEnd type="none" w="med" len="med"/>
              <a:tailEnd type="arrow" w="med" len="med"/>
            </a:ln>
            <a:effectLst/>
          </p:spPr>
        </p:cxnSp>
      </p:grpSp>
    </p:spTree>
    <p:extLst>
      <p:ext uri="{BB962C8B-B14F-4D97-AF65-F5344CB8AC3E}">
        <p14:creationId xmlns:p14="http://schemas.microsoft.com/office/powerpoint/2010/main" val="347791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par>
                                <p:cTn id="17" presetID="22" presetClass="entr" presetSubtype="8"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par>
                                <p:cTn id="20" presetID="22" presetClass="entr" presetSubtype="8"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dissolve">
                                      <p:cBhvr>
                                        <p:cTn id="28" dur="500"/>
                                        <p:tgtEl>
                                          <p:spTgt spid="20"/>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dissolve">
                                      <p:cBhvr>
                                        <p:cTn id="31" dur="500"/>
                                        <p:tgtEl>
                                          <p:spTgt spid="22"/>
                                        </p:tgtEl>
                                      </p:cBhvr>
                                    </p:animEffect>
                                  </p:childTnLst>
                                </p:cTn>
                              </p:par>
                              <p:par>
                                <p:cTn id="32" presetID="22" presetClass="entr" presetSubtype="8"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par>
                                <p:cTn id="35" presetID="22" presetClass="entr" presetSubtype="8"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dissolve">
                                      <p:cBhvr>
                                        <p:cTn id="42" dur="500"/>
                                        <p:tgtEl>
                                          <p:spTgt spid="27"/>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dissolve">
                                      <p:cBhvr>
                                        <p:cTn id="45" dur="500"/>
                                        <p:tgtEl>
                                          <p:spTgt spid="26"/>
                                        </p:tgtEl>
                                      </p:cBhvr>
                                    </p:animEffect>
                                  </p:childTnLst>
                                </p:cTn>
                              </p:par>
                              <p:par>
                                <p:cTn id="46" presetID="22" presetClass="entr" presetSubtype="8"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left)">
                                      <p:cBhvr>
                                        <p:cTn id="48" dur="500"/>
                                        <p:tgtEl>
                                          <p:spTgt spid="28"/>
                                        </p:tgtEl>
                                      </p:cBhvr>
                                    </p:animEffect>
                                  </p:childTnLst>
                                </p:cTn>
                              </p:par>
                              <p:par>
                                <p:cTn id="49" presetID="22" presetClass="entr" presetSubtype="8"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58"/>
                                        </p:tgtEl>
                                        <p:attrNameLst>
                                          <p:attrName>style.visibility</p:attrName>
                                        </p:attrNameLst>
                                      </p:cBhvr>
                                      <p:to>
                                        <p:strVal val="visible"/>
                                      </p:to>
                                    </p:set>
                                    <p:animEffect transition="in" filter="wipe(down)">
                                      <p:cBhvr>
                                        <p:cTn id="56" dur="500"/>
                                        <p:tgtEl>
                                          <p:spTgt spid="5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wipe(down)">
                                      <p:cBhvr>
                                        <p:cTn id="61" dur="500"/>
                                        <p:tgtEl>
                                          <p:spTgt spid="5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56"/>
                                        </p:tgtEl>
                                        <p:attrNameLst>
                                          <p:attrName>style.visibility</p:attrName>
                                        </p:attrNameLst>
                                      </p:cBhvr>
                                      <p:to>
                                        <p:strVal val="visible"/>
                                      </p:to>
                                    </p:set>
                                    <p:animEffect transition="in" filter="wipe(down)">
                                      <p:cBhvr>
                                        <p:cTn id="6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animBg="1"/>
      <p:bldP spid="20" grpId="0" animBg="1"/>
      <p:bldP spid="22" grpId="0" animBg="1"/>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Emergency storm response</a:t>
            </a:r>
          </a:p>
        </p:txBody>
      </p:sp>
      <p:sp>
        <p:nvSpPr>
          <p:cNvPr id="3" name="Content Placeholder 2"/>
          <p:cNvSpPr>
            <a:spLocks noGrp="1"/>
          </p:cNvSpPr>
          <p:nvPr>
            <p:ph idx="1"/>
          </p:nvPr>
        </p:nvSpPr>
        <p:spPr>
          <a:xfrm>
            <a:off x="4634128" y="1143000"/>
            <a:ext cx="4509872" cy="2674043"/>
          </a:xfrm>
        </p:spPr>
        <p:txBody>
          <a:bodyPr/>
          <a:lstStyle/>
          <a:p>
            <a:r>
              <a:rPr lang="en-US" dirty="0"/>
              <a:t>Hurricane Sandy</a:t>
            </a:r>
          </a:p>
          <a:p>
            <a:pPr lvl="1"/>
            <a:r>
              <a:rPr lang="en-US" dirty="0"/>
              <a:t>Once in 100 years?</a:t>
            </a:r>
          </a:p>
          <a:p>
            <a:pPr lvl="1"/>
            <a:r>
              <a:rPr lang="en-US" dirty="0"/>
              <a:t>Rare convergence of events</a:t>
            </a:r>
          </a:p>
          <a:p>
            <a:pPr lvl="1"/>
            <a:r>
              <a:rPr lang="en-US" dirty="0"/>
              <a:t>But, meteorologists did an amazing job of forecasting the storm.</a:t>
            </a:r>
          </a:p>
        </p:txBody>
      </p:sp>
      <p:pic>
        <p:nvPicPr>
          <p:cNvPr id="623618" name="Picture 2" descr="http://www.addictinginfo.org/wp-content/uploads/2012/10/hurricane-sandy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7612"/>
            <a:ext cx="4634128" cy="2599431"/>
          </a:xfrm>
          <a:prstGeom prst="rect">
            <a:avLst/>
          </a:prstGeom>
          <a:noFill/>
          <a:extLst>
            <a:ext uri="{909E8E84-426E-40DD-AFC4-6F175D3DCCD1}">
              <a14:hiddenFill xmlns:a14="http://schemas.microsoft.com/office/drawing/2010/main">
                <a:solidFill>
                  <a:srgbClr val="FFFFFF"/>
                </a:solidFill>
              </a14:hiddenFill>
            </a:ext>
          </a:extLst>
        </p:spPr>
      </p:pic>
      <p:pic>
        <p:nvPicPr>
          <p:cNvPr id="6236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6514" y="3817043"/>
            <a:ext cx="4557486" cy="3040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bwMode="auto">
          <a:xfrm>
            <a:off x="0" y="3817043"/>
            <a:ext cx="4509872" cy="2674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80000"/>
              <a:buFont typeface="Wingdings" pitchFamily="2" charset="2"/>
              <a:buChar char="q"/>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a:lstStyle>
          <a:p>
            <a:pPr>
              <a:buBlip>
                <a:blip r:embed="rId4"/>
              </a:buBlip>
            </a:pPr>
            <a:r>
              <a:rPr lang="en-US" i="0" dirty="0"/>
              <a:t>The power grid</a:t>
            </a:r>
          </a:p>
          <a:p>
            <a:pPr lvl="1"/>
            <a:r>
              <a:rPr lang="en-US" i="0" dirty="0"/>
              <a:t>Loss of power creates cascading failures (lack of fuel, inability to pump water)</a:t>
            </a:r>
          </a:p>
          <a:p>
            <a:pPr lvl="1"/>
            <a:r>
              <a:rPr lang="en-US" i="0" dirty="0"/>
              <a:t>How to plan?</a:t>
            </a:r>
          </a:p>
          <a:p>
            <a:pPr lvl="1"/>
            <a:r>
              <a:rPr lang="en-US" i="0" dirty="0"/>
              <a:t>How to react?</a:t>
            </a:r>
          </a:p>
        </p:txBody>
      </p:sp>
    </p:spTree>
    <p:extLst>
      <p:ext uri="{BB962C8B-B14F-4D97-AF65-F5344CB8AC3E}">
        <p14:creationId xmlns:p14="http://schemas.microsoft.com/office/powerpoint/2010/main" val="41899427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Types of learning:</a:t>
                </a:r>
              </a:p>
              <a:p>
                <a:pPr lvl="1"/>
                <a:r>
                  <a:rPr lang="en-US" dirty="0"/>
                  <a:t>No learning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𝜃</m:t>
                        </m:r>
                      </m:e>
                      <m:sup>
                        <m:r>
                          <a:rPr lang="en-US" b="0" i="1" smtClean="0">
                            <a:latin typeface="Cambria Math" panose="02040503050406030204" pitchFamily="18" charset="0"/>
                          </a:rPr>
                          <m:t>′</m:t>
                        </m:r>
                      </m:sup>
                    </m:sSup>
                    <m:r>
                      <a:rPr lang="en-US" b="0" i="1" smtClean="0">
                        <a:latin typeface="Cambria Math" panose="02040503050406030204" pitchFamily="18" charset="0"/>
                      </a:rPr>
                      <m:t>𝑠</m:t>
                    </m:r>
                  </m:oMath>
                </a14:m>
                <a:r>
                  <a:rPr lang="en-US" dirty="0"/>
                  <a:t> are known)</a:t>
                </a:r>
              </a:p>
              <a:p>
                <a:pPr lvl="1"/>
                <a:endParaRPr lang="en-US" dirty="0"/>
              </a:p>
              <a:p>
                <a:pPr marL="457200" lvl="1" indent="0">
                  <a:buNone/>
                </a:pPr>
                <a:endParaRPr lang="en-US" dirty="0"/>
              </a:p>
              <a:p>
                <a:pPr lvl="1"/>
                <a:r>
                  <a:rPr lang="en-US" dirty="0"/>
                  <a:t>Passive learning (learn </a:t>
                </a:r>
                <a14:m>
                  <m:oMath xmlns:m="http://schemas.openxmlformats.org/officeDocument/2006/math">
                    <m:r>
                      <a:rPr lang="en-US" b="0" i="1" smtClean="0">
                        <a:latin typeface="Cambria Math" panose="02040503050406030204" pitchFamily="18" charset="0"/>
                      </a:rPr>
                      <m:t>𝜃</m:t>
                    </m:r>
                    <m:r>
                      <a:rPr lang="en-US" b="0" i="1" smtClean="0">
                        <a:latin typeface="Cambria Math" panose="02040503050406030204" pitchFamily="18" charset="0"/>
                      </a:rPr>
                      <m:t>𝑠</m:t>
                    </m:r>
                  </m:oMath>
                </a14:m>
                <a:r>
                  <a:rPr lang="en-US" dirty="0"/>
                  <a:t> from price data)</a:t>
                </a:r>
              </a:p>
              <a:p>
                <a:pPr lvl="1"/>
                <a:endParaRPr lang="en-US" dirty="0"/>
              </a:p>
              <a:p>
                <a:pPr lvl="1"/>
                <a:endParaRPr lang="en-US" dirty="0"/>
              </a:p>
              <a:p>
                <a:pPr lvl="1"/>
                <a:r>
                  <a:rPr lang="en-US" dirty="0"/>
                  <a:t>Active learning (“bandit problems”)</a:t>
                </a:r>
              </a:p>
              <a:p>
                <a:pPr lvl="1"/>
                <a:endParaRPr lang="en-US" sz="2000" dirty="0"/>
              </a:p>
              <a:p>
                <a:pPr lvl="1"/>
                <a:endParaRPr lang="en-US" sz="2000" dirty="0"/>
              </a:p>
              <a:p>
                <a:pPr marL="457200" lvl="1" indent="0">
                  <a:buNone/>
                </a:pPr>
                <a:endParaRPr lang="en-US" sz="2000" dirty="0"/>
              </a:p>
              <a:p>
                <a:pPr marL="800100" lvl="1" indent="-342900">
                  <a:buNone/>
                </a:pPr>
                <a:r>
                  <a:rPr lang="en-US" dirty="0"/>
                  <a:t>     </a:t>
                </a:r>
                <a:r>
                  <a:rPr lang="en-US" sz="2000" i="1" dirty="0"/>
                  <a:t>Modeling the active learning is the same as passive, but the choice of policy will change.</a:t>
                </a:r>
                <a:endParaRPr lang="en-US" i="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t="-1355" b="-11823"/>
                </a:stretch>
              </a:blipFill>
            </p:spPr>
            <p:txBody>
              <a:bodyPr/>
              <a:lstStyle/>
              <a:p>
                <a:r>
                  <a:rPr lang="en-US">
                    <a:noFill/>
                  </a:rPr>
                  <a:t> </a:t>
                </a:r>
              </a:p>
            </p:txBody>
          </p:sp>
        </mc:Fallback>
      </mc:AlternateContent>
      <p:graphicFrame>
        <p:nvGraphicFramePr>
          <p:cNvPr id="4" name="Object 3"/>
          <p:cNvGraphicFramePr>
            <a:graphicFrameLocks noChangeAspect="1"/>
          </p:cNvGraphicFramePr>
          <p:nvPr>
            <p:extLst/>
          </p:nvPr>
        </p:nvGraphicFramePr>
        <p:xfrm>
          <a:off x="1604963" y="2298612"/>
          <a:ext cx="4113212" cy="487363"/>
        </p:xfrm>
        <a:graphic>
          <a:graphicData uri="http://schemas.openxmlformats.org/presentationml/2006/ole">
            <mc:AlternateContent xmlns:mc="http://schemas.openxmlformats.org/markup-compatibility/2006">
              <mc:Choice xmlns:v="urn:schemas-microsoft-com:vml" Requires="v">
                <p:oleObj spid="_x0000_s2384180" name="Equation" r:id="rId4" imgW="1714320" imgH="203040" progId="Equation.DSMT4">
                  <p:embed/>
                </p:oleObj>
              </mc:Choice>
              <mc:Fallback>
                <p:oleObj name="Equation" r:id="rId4" imgW="1714320" imgH="203040" progId="Equation.DSMT4">
                  <p:embed/>
                  <p:pic>
                    <p:nvPicPr>
                      <p:cNvPr id="4" name="Object 3"/>
                      <p:cNvPicPr>
                        <a:picLocks noChangeAspect="1" noChangeArrowheads="1"/>
                      </p:cNvPicPr>
                      <p:nvPr/>
                    </p:nvPicPr>
                    <p:blipFill>
                      <a:blip r:embed="rId5"/>
                      <a:srcRect/>
                      <a:stretch>
                        <a:fillRect/>
                      </a:stretch>
                    </p:blipFill>
                    <p:spPr bwMode="auto">
                      <a:xfrm>
                        <a:off x="1604963" y="2298612"/>
                        <a:ext cx="411321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nvPr>
        </p:nvGraphicFramePr>
        <p:xfrm>
          <a:off x="1638129" y="3612471"/>
          <a:ext cx="4325938" cy="487363"/>
        </p:xfrm>
        <a:graphic>
          <a:graphicData uri="http://schemas.openxmlformats.org/presentationml/2006/ole">
            <mc:AlternateContent xmlns:mc="http://schemas.openxmlformats.org/markup-compatibility/2006">
              <mc:Choice xmlns:v="urn:schemas-microsoft-com:vml" Requires="v">
                <p:oleObj spid="_x0000_s2384181" name="Equation" r:id="rId6" imgW="1803240" imgH="203040" progId="Equation.DSMT4">
                  <p:embed/>
                </p:oleObj>
              </mc:Choice>
              <mc:Fallback>
                <p:oleObj name="Equation" r:id="rId6" imgW="1803240" imgH="203040" progId="Equation.DSMT4">
                  <p:embed/>
                  <p:pic>
                    <p:nvPicPr>
                      <p:cNvPr id="5" name="Object 4"/>
                      <p:cNvPicPr>
                        <a:picLocks noChangeAspect="1" noChangeArrowheads="1"/>
                      </p:cNvPicPr>
                      <p:nvPr/>
                    </p:nvPicPr>
                    <p:blipFill>
                      <a:blip r:embed="rId7"/>
                      <a:srcRect/>
                      <a:stretch>
                        <a:fillRect/>
                      </a:stretch>
                    </p:blipFill>
                    <p:spPr bwMode="auto">
                      <a:xfrm>
                        <a:off x="1638129" y="3612471"/>
                        <a:ext cx="4325938"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nvPr>
        </p:nvGraphicFramePr>
        <p:xfrm>
          <a:off x="1635125" y="5011738"/>
          <a:ext cx="5332413" cy="487362"/>
        </p:xfrm>
        <a:graphic>
          <a:graphicData uri="http://schemas.openxmlformats.org/presentationml/2006/ole">
            <mc:AlternateContent xmlns:mc="http://schemas.openxmlformats.org/markup-compatibility/2006">
              <mc:Choice xmlns:v="urn:schemas-microsoft-com:vml" Requires="v">
                <p:oleObj spid="_x0000_s2384182" name="Equation" r:id="rId8" imgW="2222280" imgH="203040" progId="Equation.DSMT4">
                  <p:embed/>
                </p:oleObj>
              </mc:Choice>
              <mc:Fallback>
                <p:oleObj name="Equation" r:id="rId8" imgW="2222280" imgH="203040" progId="Equation.DSMT4">
                  <p:embed/>
                  <p:pic>
                    <p:nvPicPr>
                      <p:cNvPr id="6" name="Object 5"/>
                      <p:cNvPicPr>
                        <a:picLocks noChangeAspect="1" noChangeArrowheads="1"/>
                      </p:cNvPicPr>
                      <p:nvPr/>
                    </p:nvPicPr>
                    <p:blipFill>
                      <a:blip r:embed="rId9"/>
                      <a:srcRect/>
                      <a:stretch>
                        <a:fillRect/>
                      </a:stretch>
                    </p:blipFill>
                    <p:spPr bwMode="auto">
                      <a:xfrm>
                        <a:off x="1635125" y="5011738"/>
                        <a:ext cx="533241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Oval 6">
            <a:extLst>
              <a:ext uri="{FF2B5EF4-FFF2-40B4-BE49-F238E27FC236}">
                <a16:creationId xmlns:a16="http://schemas.microsoft.com/office/drawing/2014/main" id="{EA1D7122-26C2-41EE-A7A5-02C9190AE39B}"/>
              </a:ext>
            </a:extLst>
          </p:cNvPr>
          <p:cNvSpPr/>
          <p:nvPr/>
        </p:nvSpPr>
        <p:spPr>
          <a:xfrm>
            <a:off x="5784351" y="4828854"/>
            <a:ext cx="472611" cy="886146"/>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nvGrpSpPr>
          <p:cNvPr id="8" name="Group 7">
            <a:extLst>
              <a:ext uri="{FF2B5EF4-FFF2-40B4-BE49-F238E27FC236}">
                <a16:creationId xmlns:a16="http://schemas.microsoft.com/office/drawing/2014/main" id="{6DE9D0A3-CB31-4305-9E36-051E187DE88D}"/>
              </a:ext>
            </a:extLst>
          </p:cNvPr>
          <p:cNvGrpSpPr/>
          <p:nvPr/>
        </p:nvGrpSpPr>
        <p:grpSpPr>
          <a:xfrm>
            <a:off x="2432824" y="3454312"/>
            <a:ext cx="2344650" cy="781217"/>
            <a:chOff x="2432824" y="3454312"/>
            <a:chExt cx="2344650" cy="781217"/>
          </a:xfrm>
        </p:grpSpPr>
        <p:sp>
          <p:nvSpPr>
            <p:cNvPr id="12" name="Oval 11">
              <a:extLst>
                <a:ext uri="{FF2B5EF4-FFF2-40B4-BE49-F238E27FC236}">
                  <a16:creationId xmlns:a16="http://schemas.microsoft.com/office/drawing/2014/main" id="{2D0C7306-5B4E-406B-9F42-DE26F2ED55BF}"/>
                </a:ext>
              </a:extLst>
            </p:cNvPr>
            <p:cNvSpPr/>
            <p:nvPr/>
          </p:nvSpPr>
          <p:spPr>
            <a:xfrm>
              <a:off x="2432824" y="3456022"/>
              <a:ext cx="401122" cy="752105"/>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3" name="Oval 12">
              <a:extLst>
                <a:ext uri="{FF2B5EF4-FFF2-40B4-BE49-F238E27FC236}">
                  <a16:creationId xmlns:a16="http://schemas.microsoft.com/office/drawing/2014/main" id="{796FD176-3119-4F78-9744-0E3157435D51}"/>
                </a:ext>
              </a:extLst>
            </p:cNvPr>
            <p:cNvSpPr/>
            <p:nvPr/>
          </p:nvSpPr>
          <p:spPr>
            <a:xfrm>
              <a:off x="3330100" y="3454312"/>
              <a:ext cx="401122" cy="752105"/>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4" name="Oval 13">
              <a:extLst>
                <a:ext uri="{FF2B5EF4-FFF2-40B4-BE49-F238E27FC236}">
                  <a16:creationId xmlns:a16="http://schemas.microsoft.com/office/drawing/2014/main" id="{9087ED98-96C8-4484-9331-843E82CE0C5D}"/>
                </a:ext>
              </a:extLst>
            </p:cNvPr>
            <p:cNvSpPr/>
            <p:nvPr/>
          </p:nvSpPr>
          <p:spPr>
            <a:xfrm>
              <a:off x="4376352" y="3483424"/>
              <a:ext cx="401122" cy="752105"/>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239388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Learning a demand response function</a:t>
            </a: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4885" t="1471" r="7108" b="13550"/>
          <a:stretch/>
        </p:blipFill>
        <p:spPr>
          <a:xfrm>
            <a:off x="2057404" y="1709648"/>
            <a:ext cx="4916044" cy="2778133"/>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50690" b="37867"/>
          <a:stretch/>
        </p:blipFill>
        <p:spPr>
          <a:xfrm>
            <a:off x="4535909" y="4650759"/>
            <a:ext cx="3400723" cy="2159115"/>
          </a:xfrm>
          <a:prstGeom prst="rect">
            <a:avLst/>
          </a:prstGeom>
        </p:spPr>
      </p:pic>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3937" r="50124" b="37752"/>
          <a:stretch/>
        </p:blipFill>
        <p:spPr>
          <a:xfrm>
            <a:off x="417086" y="4658779"/>
            <a:ext cx="3168317" cy="2163125"/>
          </a:xfrm>
          <a:prstGeom prst="rect">
            <a:avLst/>
          </a:prstGeom>
        </p:spPr>
      </p:pic>
      <p:sp>
        <p:nvSpPr>
          <p:cNvPr id="10" name="TextBox 9"/>
          <p:cNvSpPr txBox="1"/>
          <p:nvPr/>
        </p:nvSpPr>
        <p:spPr>
          <a:xfrm>
            <a:off x="4315331" y="4375481"/>
            <a:ext cx="3910045" cy="400110"/>
          </a:xfrm>
          <a:prstGeom prst="rect">
            <a:avLst/>
          </a:prstGeom>
          <a:noFill/>
        </p:spPr>
        <p:txBody>
          <a:bodyPr wrap="none" rtlCol="0">
            <a:spAutoFit/>
          </a:bodyPr>
          <a:lstStyle/>
          <a:p>
            <a:pPr algn="l"/>
            <a:r>
              <a:rPr lang="en-US" sz="2000" i="0" dirty="0"/>
              <a:t>Sampling to learn demand response:</a:t>
            </a:r>
          </a:p>
        </p:txBody>
      </p:sp>
      <p:sp>
        <p:nvSpPr>
          <p:cNvPr id="8" name="TextBox 7"/>
          <p:cNvSpPr txBox="1"/>
          <p:nvPr/>
        </p:nvSpPr>
        <p:spPr>
          <a:xfrm>
            <a:off x="469232" y="4367462"/>
            <a:ext cx="3446777" cy="400110"/>
          </a:xfrm>
          <a:prstGeom prst="rect">
            <a:avLst/>
          </a:prstGeom>
          <a:noFill/>
        </p:spPr>
        <p:txBody>
          <a:bodyPr wrap="none" rtlCol="0">
            <a:spAutoFit/>
          </a:bodyPr>
          <a:lstStyle/>
          <a:p>
            <a:pPr algn="l"/>
            <a:r>
              <a:rPr lang="en-US" sz="2000" i="0" dirty="0"/>
              <a:t>Sampling to maximize revenue:</a:t>
            </a:r>
          </a:p>
        </p:txBody>
      </p:sp>
      <p:cxnSp>
        <p:nvCxnSpPr>
          <p:cNvPr id="12" name="Straight Connector 11"/>
          <p:cNvCxnSpPr/>
          <p:nvPr/>
        </p:nvCxnSpPr>
        <p:spPr bwMode="auto">
          <a:xfrm>
            <a:off x="2851484" y="1997242"/>
            <a:ext cx="2791327" cy="2045369"/>
          </a:xfrm>
          <a:prstGeom prst="line">
            <a:avLst/>
          </a:prstGeom>
          <a:noFill/>
          <a:ln w="38100"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a:off x="2851484" y="2201779"/>
            <a:ext cx="3068053" cy="1467853"/>
          </a:xfrm>
          <a:prstGeom prst="line">
            <a:avLst/>
          </a:prstGeom>
          <a:noFill/>
          <a:ln w="38100"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2983832" y="1709648"/>
            <a:ext cx="2141621" cy="2248741"/>
          </a:xfrm>
          <a:prstGeom prst="line">
            <a:avLst/>
          </a:prstGeom>
          <a:noFill/>
          <a:ln w="38100" cap="flat" cmpd="sng" algn="ctr">
            <a:solidFill>
              <a:schemeClr val="tx1"/>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DDEB8D97-AA51-415C-93E0-20A1CFDC8DFE}"/>
              </a:ext>
            </a:extLst>
          </p:cNvPr>
          <p:cNvCxnSpPr>
            <a:cxnSpLocks/>
          </p:cNvCxnSpPr>
          <p:nvPr/>
        </p:nvCxnSpPr>
        <p:spPr bwMode="auto">
          <a:xfrm>
            <a:off x="2851484" y="2606798"/>
            <a:ext cx="3068053" cy="898381"/>
          </a:xfrm>
          <a:prstGeom prst="line">
            <a:avLst/>
          </a:prstGeom>
          <a:noFill/>
          <a:ln w="38100" cap="flat" cmpd="sng" algn="ctr">
            <a:solidFill>
              <a:schemeClr val="tx1"/>
            </a:solidFill>
            <a:prstDash val="solid"/>
            <a:round/>
            <a:headEnd type="none" w="med" len="med"/>
            <a:tailEnd type="none" w="med" len="med"/>
          </a:ln>
          <a:effectLst/>
        </p:spPr>
      </p:cxnSp>
      <p:sp>
        <p:nvSpPr>
          <p:cNvPr id="11" name="Rectangle 10">
            <a:extLst>
              <a:ext uri="{FF2B5EF4-FFF2-40B4-BE49-F238E27FC236}">
                <a16:creationId xmlns:a16="http://schemas.microsoft.com/office/drawing/2014/main" id="{D3546823-C7A9-412C-9A4D-8410B5CCDEA8}"/>
              </a:ext>
            </a:extLst>
          </p:cNvPr>
          <p:cNvSpPr/>
          <p:nvPr/>
        </p:nvSpPr>
        <p:spPr>
          <a:xfrm rot="17789214">
            <a:off x="6456792" y="5341823"/>
            <a:ext cx="291421" cy="450612"/>
          </a:xfrm>
          <a:prstGeom prst="rect">
            <a:avLst/>
          </a:prstGeom>
          <a:solidFill>
            <a:schemeClr val="bg1"/>
          </a:solidFill>
          <a:ln w="28575">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59767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An energy storage example</a:t>
            </a:r>
          </a:p>
        </p:txBody>
      </p:sp>
      <p:sp>
        <p:nvSpPr>
          <p:cNvPr id="4101" name="Rectangle 5"/>
          <p:cNvSpPr>
            <a:spLocks noGrp="1" noChangeArrowheads="1"/>
          </p:cNvSpPr>
          <p:nvPr>
            <p:ph type="subTitle" idx="1"/>
          </p:nvPr>
        </p:nvSpPr>
        <p:spPr/>
        <p:txBody>
          <a:bodyPr/>
          <a:lstStyle/>
          <a:p>
            <a:r>
              <a:rPr lang="en-US" dirty="0"/>
              <a:t> </a:t>
            </a:r>
          </a:p>
        </p:txBody>
      </p:sp>
      <p:sp>
        <p:nvSpPr>
          <p:cNvPr id="7" name="Rectangle 5"/>
          <p:cNvSpPr txBox="1">
            <a:spLocks noChangeArrowheads="1"/>
          </p:cNvSpPr>
          <p:nvPr/>
        </p:nvSpPr>
        <p:spPr bwMode="auto">
          <a:xfrm>
            <a:off x="1055077" y="3978275"/>
            <a:ext cx="703384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0000"/>
              <a:buFontTx/>
              <a:buNone/>
              <a:defRPr sz="2800">
                <a:solidFill>
                  <a:schemeClr val="tx1"/>
                </a:solidFill>
                <a:latin typeface="+mn-lt"/>
                <a:ea typeface="+mn-ea"/>
                <a:cs typeface="+mn-cs"/>
              </a:defRPr>
            </a:lvl1pPr>
            <a:lvl2pPr marL="457200" indent="0" algn="ctr" rtl="0" eaLnBrk="0" fontAlgn="base" hangingPunct="0">
              <a:spcBef>
                <a:spcPct val="20000"/>
              </a:spcBef>
              <a:spcAft>
                <a:spcPct val="0"/>
              </a:spcAft>
              <a:buNone/>
              <a:defRPr sz="2400">
                <a:solidFill>
                  <a:schemeClr val="tx1"/>
                </a:solidFill>
                <a:latin typeface="+mn-lt"/>
              </a:defRPr>
            </a:lvl2pPr>
            <a:lvl3pPr marL="914400" indent="0" algn="ctr" rtl="0" eaLnBrk="0" fontAlgn="base" hangingPunct="0">
              <a:spcBef>
                <a:spcPct val="0"/>
              </a:spcBef>
              <a:spcAft>
                <a:spcPct val="0"/>
              </a:spcAft>
              <a:buNone/>
              <a:defRPr sz="2000">
                <a:solidFill>
                  <a:schemeClr val="tx1"/>
                </a:solidFill>
                <a:latin typeface="+mn-lt"/>
              </a:defRPr>
            </a:lvl3pPr>
            <a:lvl4pPr marL="1371600" indent="0" algn="ctr" rtl="0" eaLnBrk="0" fontAlgn="base" hangingPunct="0">
              <a:spcBef>
                <a:spcPct val="0"/>
              </a:spcBef>
              <a:spcAft>
                <a:spcPct val="0"/>
              </a:spcAft>
              <a:buNone/>
              <a:defRPr sz="2000">
                <a:solidFill>
                  <a:schemeClr val="tx1"/>
                </a:solidFill>
                <a:latin typeface="+mn-lt"/>
              </a:defRPr>
            </a:lvl4pPr>
            <a:lvl5pPr marL="1828800" indent="0" algn="ctr" rtl="0" eaLnBrk="0" fontAlgn="base" hangingPunct="0">
              <a:spcBef>
                <a:spcPct val="0"/>
              </a:spcBef>
              <a:spcAft>
                <a:spcPct val="0"/>
              </a:spcAft>
              <a:buNone/>
              <a:defRPr sz="2000">
                <a:solidFill>
                  <a:schemeClr val="tx1"/>
                </a:solidFill>
                <a:latin typeface="+mn-lt"/>
              </a:defRPr>
            </a:lvl5pPr>
            <a:lvl6pPr marL="2286000" indent="0" algn="ctr" rtl="0" eaLnBrk="0" fontAlgn="base" hangingPunct="0">
              <a:spcBef>
                <a:spcPct val="0"/>
              </a:spcBef>
              <a:spcAft>
                <a:spcPct val="0"/>
              </a:spcAft>
              <a:buNone/>
              <a:defRPr sz="2000">
                <a:solidFill>
                  <a:schemeClr val="tx1"/>
                </a:solidFill>
                <a:latin typeface="+mn-lt"/>
              </a:defRPr>
            </a:lvl6pPr>
            <a:lvl7pPr marL="2743200" indent="0" algn="ctr" rtl="0" eaLnBrk="0" fontAlgn="base" hangingPunct="0">
              <a:spcBef>
                <a:spcPct val="0"/>
              </a:spcBef>
              <a:spcAft>
                <a:spcPct val="0"/>
              </a:spcAft>
              <a:buNone/>
              <a:defRPr sz="2000">
                <a:solidFill>
                  <a:schemeClr val="tx1"/>
                </a:solidFill>
                <a:latin typeface="+mn-lt"/>
              </a:defRPr>
            </a:lvl7pPr>
            <a:lvl8pPr marL="3200400" indent="0" algn="ctr" rtl="0" eaLnBrk="0" fontAlgn="base" hangingPunct="0">
              <a:spcBef>
                <a:spcPct val="0"/>
              </a:spcBef>
              <a:spcAft>
                <a:spcPct val="0"/>
              </a:spcAft>
              <a:buNone/>
              <a:defRPr sz="2000">
                <a:solidFill>
                  <a:schemeClr val="tx1"/>
                </a:solidFill>
                <a:latin typeface="+mn-lt"/>
              </a:defRPr>
            </a:lvl8pPr>
            <a:lvl9pPr marL="3657600" indent="0" algn="ctr" rtl="0" eaLnBrk="0" fontAlgn="base" hangingPunct="0">
              <a:spcBef>
                <a:spcPct val="0"/>
              </a:spcBef>
              <a:spcAft>
                <a:spcPct val="0"/>
              </a:spcAft>
              <a:buNone/>
              <a:defRPr sz="2000">
                <a:solidFill>
                  <a:schemeClr val="tx1"/>
                </a:solidFill>
                <a:latin typeface="+mn-lt"/>
              </a:defRPr>
            </a:lvl9pPr>
          </a:lstStyle>
          <a:p>
            <a:r>
              <a:rPr lang="en-US" i="0" kern="0" dirty="0"/>
              <a:t>Planning with rolling forecasts</a:t>
            </a:r>
          </a:p>
        </p:txBody>
      </p:sp>
    </p:spTree>
    <p:extLst>
      <p:ext uri="{BB962C8B-B14F-4D97-AF65-F5344CB8AC3E}">
        <p14:creationId xmlns:p14="http://schemas.microsoft.com/office/powerpoint/2010/main" val="6120993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Parametric cost function approximation</a:t>
            </a:r>
          </a:p>
        </p:txBody>
      </p:sp>
      <p:sp>
        <p:nvSpPr>
          <p:cNvPr id="3" name="Content Placeholder 2"/>
          <p:cNvSpPr>
            <a:spLocks noGrp="1"/>
          </p:cNvSpPr>
          <p:nvPr>
            <p:ph idx="1"/>
          </p:nvPr>
        </p:nvSpPr>
        <p:spPr/>
        <p:txBody>
          <a:bodyPr/>
          <a:lstStyle/>
          <a:p>
            <a:r>
              <a:rPr lang="en-US" dirty="0"/>
              <a:t>An energy storage problem:</a:t>
            </a:r>
          </a:p>
        </p:txBody>
      </p:sp>
      <p:pic>
        <p:nvPicPr>
          <p:cNvPr id="6" name="Picture 5"/>
          <p:cNvPicPr>
            <a:picLocks noChangeAspect="1"/>
          </p:cNvPicPr>
          <p:nvPr/>
        </p:nvPicPr>
        <p:blipFill rotWithShape="1">
          <a:blip r:embed="rId3"/>
          <a:srcRect r="6274" b="10311"/>
          <a:stretch/>
        </p:blipFill>
        <p:spPr>
          <a:xfrm>
            <a:off x="5240906" y="1210941"/>
            <a:ext cx="3739808" cy="2716993"/>
          </a:xfrm>
          <a:prstGeom prst="rect">
            <a:avLst/>
          </a:prstGeom>
        </p:spPr>
      </p:pic>
      <p:pic>
        <p:nvPicPr>
          <p:cNvPr id="4" name="Picture 3"/>
          <p:cNvPicPr>
            <a:picLocks noChangeAspect="1"/>
          </p:cNvPicPr>
          <p:nvPr/>
        </p:nvPicPr>
        <p:blipFill>
          <a:blip r:embed="rId4"/>
          <a:stretch>
            <a:fillRect/>
          </a:stretch>
        </p:blipFill>
        <p:spPr>
          <a:xfrm>
            <a:off x="785195" y="3869840"/>
            <a:ext cx="6702752" cy="3036548"/>
          </a:xfrm>
          <a:prstGeom prst="rect">
            <a:avLst/>
          </a:prstGeom>
        </p:spPr>
      </p:pic>
      <p:sp>
        <p:nvSpPr>
          <p:cNvPr id="9" name="Rectangle 8"/>
          <p:cNvSpPr/>
          <p:nvPr/>
        </p:nvSpPr>
        <p:spPr>
          <a:xfrm>
            <a:off x="2720366" y="3786752"/>
            <a:ext cx="3299433" cy="449118"/>
          </a:xfrm>
          <a:prstGeom prst="rect">
            <a:avLst/>
          </a:prstGeom>
          <a:solidFill>
            <a:schemeClr val="bg1"/>
          </a:solidFill>
          <a:ln w="28575">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0" name="Rectangle 9"/>
          <p:cNvSpPr/>
          <p:nvPr/>
        </p:nvSpPr>
        <p:spPr>
          <a:xfrm>
            <a:off x="2482263" y="4318958"/>
            <a:ext cx="1545772" cy="449118"/>
          </a:xfrm>
          <a:prstGeom prst="rect">
            <a:avLst/>
          </a:prstGeom>
          <a:solidFill>
            <a:schemeClr val="bg1"/>
          </a:solidFill>
          <a:ln w="28575">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pic>
        <p:nvPicPr>
          <p:cNvPr id="12" name="Picture 11"/>
          <p:cNvPicPr>
            <a:picLocks noChangeAspect="1"/>
          </p:cNvPicPr>
          <p:nvPr/>
        </p:nvPicPr>
        <p:blipFill>
          <a:blip r:embed="rId5"/>
          <a:stretch>
            <a:fillRect/>
          </a:stretch>
        </p:blipFill>
        <p:spPr>
          <a:xfrm>
            <a:off x="-8642" y="1781020"/>
            <a:ext cx="4819720" cy="1861747"/>
          </a:xfrm>
          <a:prstGeom prst="rect">
            <a:avLst/>
          </a:prstGeom>
        </p:spPr>
      </p:pic>
    </p:spTree>
    <p:extLst>
      <p:ext uri="{BB962C8B-B14F-4D97-AF65-F5344CB8AC3E}">
        <p14:creationId xmlns:p14="http://schemas.microsoft.com/office/powerpoint/2010/main" val="26441551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Parametric cost function approximation</a:t>
            </a:r>
          </a:p>
        </p:txBody>
      </p:sp>
      <p:sp>
        <p:nvSpPr>
          <p:cNvPr id="3" name="Content Placeholder 2"/>
          <p:cNvSpPr>
            <a:spLocks noGrp="1"/>
          </p:cNvSpPr>
          <p:nvPr>
            <p:ph idx="1"/>
          </p:nvPr>
        </p:nvSpPr>
        <p:spPr>
          <a:xfrm>
            <a:off x="322950" y="1143000"/>
            <a:ext cx="7772400" cy="4953000"/>
          </a:xfrm>
        </p:spPr>
        <p:txBody>
          <a:bodyPr/>
          <a:lstStyle/>
          <a:p>
            <a:r>
              <a:rPr lang="en-US" sz="2400" dirty="0"/>
              <a:t>Forecasts evolve over time as new information arrives:</a:t>
            </a:r>
          </a:p>
        </p:txBody>
      </p:sp>
      <p:pic>
        <p:nvPicPr>
          <p:cNvPr id="7034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715181"/>
            <a:ext cx="9144000" cy="473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34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14" y="1691594"/>
            <a:ext cx="9144001"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349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4" y="1686606"/>
            <a:ext cx="9144001"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349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15" y="1677307"/>
            <a:ext cx="9144000"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349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682070"/>
            <a:ext cx="9144000" cy="478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349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515" y="1682070"/>
            <a:ext cx="9144001"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3496"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516" y="1672545"/>
            <a:ext cx="9144000"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3497"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516" y="1672544"/>
            <a:ext cx="9144001"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3498"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518" y="1672543"/>
            <a:ext cx="9143999"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3499"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518" y="1672545"/>
            <a:ext cx="9144000" cy="478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3500"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518" y="1677079"/>
            <a:ext cx="9144000"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3501"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514" y="1672318"/>
            <a:ext cx="9143998"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2" y="1686606"/>
            <a:ext cx="9143998" cy="243794"/>
          </a:xfrm>
          <a:prstGeom prst="rect">
            <a:avLst/>
          </a:prstGeom>
          <a:solidFill>
            <a:schemeClr val="bg1"/>
          </a:solidFill>
          <a:ln w="28575" cap="flat" cmpd="sng" algn="ctr">
            <a:no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6" name="TextBox 5"/>
          <p:cNvSpPr txBox="1"/>
          <p:nvPr/>
        </p:nvSpPr>
        <p:spPr>
          <a:xfrm>
            <a:off x="4326340" y="5049667"/>
            <a:ext cx="1003801" cy="461665"/>
          </a:xfrm>
          <a:prstGeom prst="rect">
            <a:avLst/>
          </a:prstGeom>
          <a:noFill/>
        </p:spPr>
        <p:txBody>
          <a:bodyPr wrap="none" rtlCol="0">
            <a:spAutoFit/>
          </a:bodyPr>
          <a:lstStyle/>
          <a:p>
            <a:pPr algn="l"/>
            <a:r>
              <a:rPr lang="en-US" sz="2400" i="0" dirty="0"/>
              <a:t>Actual</a:t>
            </a:r>
          </a:p>
        </p:txBody>
      </p:sp>
      <p:cxnSp>
        <p:nvCxnSpPr>
          <p:cNvPr id="8" name="Straight Arrow Connector 7"/>
          <p:cNvCxnSpPr/>
          <p:nvPr/>
        </p:nvCxnSpPr>
        <p:spPr bwMode="auto">
          <a:xfrm flipH="1" flipV="1">
            <a:off x="3957851" y="4626591"/>
            <a:ext cx="354841" cy="640260"/>
          </a:xfrm>
          <a:prstGeom prst="straightConnector1">
            <a:avLst/>
          </a:prstGeom>
          <a:noFill/>
          <a:ln w="9525" cap="flat" cmpd="sng" algn="ctr">
            <a:solidFill>
              <a:schemeClr val="tx1"/>
            </a:solidFill>
            <a:prstDash val="solid"/>
            <a:round/>
            <a:headEnd type="none" w="med" len="med"/>
            <a:tailEnd type="arrow"/>
          </a:ln>
          <a:effectLst/>
        </p:spPr>
      </p:cxnSp>
      <p:sp>
        <p:nvSpPr>
          <p:cNvPr id="9" name="TextBox 8"/>
          <p:cNvSpPr txBox="1"/>
          <p:nvPr/>
        </p:nvSpPr>
        <p:spPr>
          <a:xfrm>
            <a:off x="1078176" y="2579434"/>
            <a:ext cx="1871025" cy="923330"/>
          </a:xfrm>
          <a:prstGeom prst="rect">
            <a:avLst/>
          </a:prstGeom>
          <a:solidFill>
            <a:schemeClr val="bg1"/>
          </a:solidFill>
          <a:ln w="12700">
            <a:solidFill>
              <a:schemeClr val="tx1"/>
            </a:solidFill>
          </a:ln>
        </p:spPr>
        <p:txBody>
          <a:bodyPr wrap="square" rtlCol="0">
            <a:spAutoFit/>
          </a:bodyPr>
          <a:lstStyle/>
          <a:p>
            <a:pPr algn="l"/>
            <a:r>
              <a:rPr lang="en-US" i="0" dirty="0"/>
              <a:t>Rolling forecasts, updated each hour.</a:t>
            </a:r>
          </a:p>
        </p:txBody>
      </p:sp>
      <p:graphicFrame>
        <p:nvGraphicFramePr>
          <p:cNvPr id="10" name="Object 9"/>
          <p:cNvGraphicFramePr>
            <a:graphicFrameLocks noChangeAspect="1"/>
          </p:cNvGraphicFramePr>
          <p:nvPr>
            <p:extLst/>
          </p:nvPr>
        </p:nvGraphicFramePr>
        <p:xfrm>
          <a:off x="2957672" y="2289706"/>
          <a:ext cx="402957" cy="1504371"/>
        </p:xfrm>
        <a:graphic>
          <a:graphicData uri="http://schemas.openxmlformats.org/presentationml/2006/ole">
            <mc:AlternateContent xmlns:mc="http://schemas.openxmlformats.org/markup-compatibility/2006">
              <mc:Choice xmlns:v="urn:schemas-microsoft-com:vml" Requires="v">
                <p:oleObj spid="_x0000_s2385003" name="Equation" r:id="rId16" imgW="190440" imgH="711000" progId="Equation.DSMT4">
                  <p:embed/>
                </p:oleObj>
              </mc:Choice>
              <mc:Fallback>
                <p:oleObj name="Equation" r:id="rId16" imgW="190440" imgH="711000" progId="Equation.DSMT4">
                  <p:embed/>
                  <p:pic>
                    <p:nvPicPr>
                      <p:cNvPr id="10" name="Object 9"/>
                      <p:cNvPicPr/>
                      <p:nvPr/>
                    </p:nvPicPr>
                    <p:blipFill>
                      <a:blip r:embed="rId17"/>
                      <a:stretch>
                        <a:fillRect/>
                      </a:stretch>
                    </p:blipFill>
                    <p:spPr>
                      <a:xfrm>
                        <a:off x="2957672" y="2289706"/>
                        <a:ext cx="402957" cy="1504371"/>
                      </a:xfrm>
                      <a:prstGeom prst="rect">
                        <a:avLst/>
                      </a:prstGeom>
                    </p:spPr>
                  </p:pic>
                </p:oleObj>
              </mc:Fallback>
            </mc:AlternateContent>
          </a:graphicData>
        </a:graphic>
      </p:graphicFrame>
      <p:sp>
        <p:nvSpPr>
          <p:cNvPr id="23" name="TextBox 22"/>
          <p:cNvSpPr txBox="1"/>
          <p:nvPr/>
        </p:nvSpPr>
        <p:spPr>
          <a:xfrm>
            <a:off x="589923" y="4056026"/>
            <a:ext cx="2139629" cy="707886"/>
          </a:xfrm>
          <a:prstGeom prst="rect">
            <a:avLst/>
          </a:prstGeom>
          <a:solidFill>
            <a:schemeClr val="bg1"/>
          </a:solidFill>
          <a:ln w="12700">
            <a:solidFill>
              <a:schemeClr val="tx1"/>
            </a:solidFill>
          </a:ln>
        </p:spPr>
        <p:txBody>
          <a:bodyPr wrap="square" rtlCol="0">
            <a:spAutoFit/>
          </a:bodyPr>
          <a:lstStyle/>
          <a:p>
            <a:pPr algn="l"/>
            <a:r>
              <a:rPr lang="en-US" sz="2000" i="0" dirty="0">
                <a:solidFill>
                  <a:srgbClr val="0033CC"/>
                </a:solidFill>
              </a:rPr>
              <a:t>Forecast made at midnight:</a:t>
            </a:r>
          </a:p>
        </p:txBody>
      </p:sp>
      <p:cxnSp>
        <p:nvCxnSpPr>
          <p:cNvPr id="12" name="Straight Arrow Connector 11"/>
          <p:cNvCxnSpPr/>
          <p:nvPr/>
        </p:nvCxnSpPr>
        <p:spPr bwMode="auto">
          <a:xfrm flipH="1">
            <a:off x="1269242" y="4763912"/>
            <a:ext cx="390496" cy="586010"/>
          </a:xfrm>
          <a:prstGeom prst="straightConnector1">
            <a:avLst/>
          </a:prstGeom>
          <a:noFill/>
          <a:ln w="9525" cap="flat" cmpd="sng" algn="ctr">
            <a:solidFill>
              <a:srgbClr val="0033CC"/>
            </a:solidFill>
            <a:prstDash val="solid"/>
            <a:round/>
            <a:headEnd type="none" w="med" len="med"/>
            <a:tailEnd type="arrow"/>
          </a:ln>
          <a:effectLst/>
        </p:spPr>
      </p:cxnSp>
    </p:spTree>
    <p:extLst>
      <p:ext uri="{BB962C8B-B14F-4D97-AF65-F5344CB8AC3E}">
        <p14:creationId xmlns:p14="http://schemas.microsoft.com/office/powerpoint/2010/main" val="195005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03491"/>
                                        </p:tgtEl>
                                        <p:attrNameLst>
                                          <p:attrName>style.visibility</p:attrName>
                                        </p:attrNameLst>
                                      </p:cBhvr>
                                      <p:to>
                                        <p:strVal val="visible"/>
                                      </p:to>
                                    </p:set>
                                    <p:animEffect transition="in" filter="wipe(left)">
                                      <p:cBhvr>
                                        <p:cTn id="7" dur="500"/>
                                        <p:tgtEl>
                                          <p:spTgt spid="70349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03492"/>
                                        </p:tgtEl>
                                        <p:attrNameLst>
                                          <p:attrName>style.visibility</p:attrName>
                                        </p:attrNameLst>
                                      </p:cBhvr>
                                      <p:to>
                                        <p:strVal val="visible"/>
                                      </p:to>
                                    </p:set>
                                    <p:animEffect transition="in" filter="wipe(left)">
                                      <p:cBhvr>
                                        <p:cTn id="12" dur="500"/>
                                        <p:tgtEl>
                                          <p:spTgt spid="70349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03493"/>
                                        </p:tgtEl>
                                        <p:attrNameLst>
                                          <p:attrName>style.visibility</p:attrName>
                                        </p:attrNameLst>
                                      </p:cBhvr>
                                      <p:to>
                                        <p:strVal val="visible"/>
                                      </p:to>
                                    </p:set>
                                    <p:animEffect transition="in" filter="wipe(left)">
                                      <p:cBhvr>
                                        <p:cTn id="16" dur="500"/>
                                        <p:tgtEl>
                                          <p:spTgt spid="703493"/>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703494"/>
                                        </p:tgtEl>
                                        <p:attrNameLst>
                                          <p:attrName>style.visibility</p:attrName>
                                        </p:attrNameLst>
                                      </p:cBhvr>
                                      <p:to>
                                        <p:strVal val="visible"/>
                                      </p:to>
                                    </p:set>
                                    <p:animEffect transition="in" filter="wipe(left)">
                                      <p:cBhvr>
                                        <p:cTn id="20" dur="500"/>
                                        <p:tgtEl>
                                          <p:spTgt spid="703494"/>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703495"/>
                                        </p:tgtEl>
                                        <p:attrNameLst>
                                          <p:attrName>style.visibility</p:attrName>
                                        </p:attrNameLst>
                                      </p:cBhvr>
                                      <p:to>
                                        <p:strVal val="visible"/>
                                      </p:to>
                                    </p:set>
                                    <p:animEffect transition="in" filter="wipe(left)">
                                      <p:cBhvr>
                                        <p:cTn id="24" dur="500"/>
                                        <p:tgtEl>
                                          <p:spTgt spid="703495"/>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703496"/>
                                        </p:tgtEl>
                                        <p:attrNameLst>
                                          <p:attrName>style.visibility</p:attrName>
                                        </p:attrNameLst>
                                      </p:cBhvr>
                                      <p:to>
                                        <p:strVal val="visible"/>
                                      </p:to>
                                    </p:set>
                                    <p:animEffect transition="in" filter="wipe(left)">
                                      <p:cBhvr>
                                        <p:cTn id="28" dur="500"/>
                                        <p:tgtEl>
                                          <p:spTgt spid="703496"/>
                                        </p:tgtEl>
                                      </p:cBhvr>
                                    </p:animEffect>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703497"/>
                                        </p:tgtEl>
                                        <p:attrNameLst>
                                          <p:attrName>style.visibility</p:attrName>
                                        </p:attrNameLst>
                                      </p:cBhvr>
                                      <p:to>
                                        <p:strVal val="visible"/>
                                      </p:to>
                                    </p:set>
                                    <p:animEffect transition="in" filter="wipe(left)">
                                      <p:cBhvr>
                                        <p:cTn id="32" dur="500"/>
                                        <p:tgtEl>
                                          <p:spTgt spid="703497"/>
                                        </p:tgtEl>
                                      </p:cBhvr>
                                    </p:animEffect>
                                  </p:childTnLst>
                                </p:cTn>
                              </p:par>
                            </p:childTnLst>
                          </p:cTn>
                        </p:par>
                        <p:par>
                          <p:cTn id="33" fill="hold">
                            <p:stCondLst>
                              <p:cond delay="3000"/>
                            </p:stCondLst>
                            <p:childTnLst>
                              <p:par>
                                <p:cTn id="34" presetID="22" presetClass="entr" presetSubtype="8" fill="hold" nodeType="afterEffect">
                                  <p:stCondLst>
                                    <p:cond delay="0"/>
                                  </p:stCondLst>
                                  <p:childTnLst>
                                    <p:set>
                                      <p:cBhvr>
                                        <p:cTn id="35" dur="1" fill="hold">
                                          <p:stCondLst>
                                            <p:cond delay="0"/>
                                          </p:stCondLst>
                                        </p:cTn>
                                        <p:tgtEl>
                                          <p:spTgt spid="703498"/>
                                        </p:tgtEl>
                                        <p:attrNameLst>
                                          <p:attrName>style.visibility</p:attrName>
                                        </p:attrNameLst>
                                      </p:cBhvr>
                                      <p:to>
                                        <p:strVal val="visible"/>
                                      </p:to>
                                    </p:set>
                                    <p:animEffect transition="in" filter="wipe(left)">
                                      <p:cBhvr>
                                        <p:cTn id="36" dur="500"/>
                                        <p:tgtEl>
                                          <p:spTgt spid="703498"/>
                                        </p:tgtEl>
                                      </p:cBhvr>
                                    </p:animEffect>
                                  </p:childTnLst>
                                </p:cTn>
                              </p:par>
                            </p:childTnLst>
                          </p:cTn>
                        </p:par>
                        <p:par>
                          <p:cTn id="37" fill="hold">
                            <p:stCondLst>
                              <p:cond delay="3500"/>
                            </p:stCondLst>
                            <p:childTnLst>
                              <p:par>
                                <p:cTn id="38" presetID="22" presetClass="entr" presetSubtype="8" fill="hold" nodeType="afterEffect">
                                  <p:stCondLst>
                                    <p:cond delay="0"/>
                                  </p:stCondLst>
                                  <p:childTnLst>
                                    <p:set>
                                      <p:cBhvr>
                                        <p:cTn id="39" dur="1" fill="hold">
                                          <p:stCondLst>
                                            <p:cond delay="0"/>
                                          </p:stCondLst>
                                        </p:cTn>
                                        <p:tgtEl>
                                          <p:spTgt spid="703499"/>
                                        </p:tgtEl>
                                        <p:attrNameLst>
                                          <p:attrName>style.visibility</p:attrName>
                                        </p:attrNameLst>
                                      </p:cBhvr>
                                      <p:to>
                                        <p:strVal val="visible"/>
                                      </p:to>
                                    </p:set>
                                    <p:animEffect transition="in" filter="wipe(left)">
                                      <p:cBhvr>
                                        <p:cTn id="40" dur="500"/>
                                        <p:tgtEl>
                                          <p:spTgt spid="703499"/>
                                        </p:tgtEl>
                                      </p:cBhvr>
                                    </p:animEffect>
                                  </p:childTnLst>
                                </p:cTn>
                              </p:par>
                            </p:childTnLst>
                          </p:cTn>
                        </p:par>
                        <p:par>
                          <p:cTn id="41" fill="hold">
                            <p:stCondLst>
                              <p:cond delay="4000"/>
                            </p:stCondLst>
                            <p:childTnLst>
                              <p:par>
                                <p:cTn id="42" presetID="22" presetClass="entr" presetSubtype="4" fill="hold" nodeType="afterEffect">
                                  <p:stCondLst>
                                    <p:cond delay="0"/>
                                  </p:stCondLst>
                                  <p:childTnLst>
                                    <p:set>
                                      <p:cBhvr>
                                        <p:cTn id="43" dur="1" fill="hold">
                                          <p:stCondLst>
                                            <p:cond delay="0"/>
                                          </p:stCondLst>
                                        </p:cTn>
                                        <p:tgtEl>
                                          <p:spTgt spid="703500"/>
                                        </p:tgtEl>
                                        <p:attrNameLst>
                                          <p:attrName>style.visibility</p:attrName>
                                        </p:attrNameLst>
                                      </p:cBhvr>
                                      <p:to>
                                        <p:strVal val="visible"/>
                                      </p:to>
                                    </p:set>
                                    <p:animEffect transition="in" filter="wipe(down)">
                                      <p:cBhvr>
                                        <p:cTn id="44" dur="500"/>
                                        <p:tgtEl>
                                          <p:spTgt spid="703500"/>
                                        </p:tgtEl>
                                      </p:cBhvr>
                                    </p:animEffect>
                                  </p:childTnLst>
                                </p:cTn>
                              </p:par>
                            </p:childTnLst>
                          </p:cTn>
                        </p:par>
                        <p:par>
                          <p:cTn id="45" fill="hold">
                            <p:stCondLst>
                              <p:cond delay="4500"/>
                            </p:stCondLst>
                            <p:childTnLst>
                              <p:par>
                                <p:cTn id="46" presetID="22" presetClass="entr" presetSubtype="8" fill="hold" nodeType="afterEffect">
                                  <p:stCondLst>
                                    <p:cond delay="0"/>
                                  </p:stCondLst>
                                  <p:childTnLst>
                                    <p:set>
                                      <p:cBhvr>
                                        <p:cTn id="47" dur="1" fill="hold">
                                          <p:stCondLst>
                                            <p:cond delay="0"/>
                                          </p:stCondLst>
                                        </p:cTn>
                                        <p:tgtEl>
                                          <p:spTgt spid="703501"/>
                                        </p:tgtEl>
                                        <p:attrNameLst>
                                          <p:attrName>style.visibility</p:attrName>
                                        </p:attrNameLst>
                                      </p:cBhvr>
                                      <p:to>
                                        <p:strVal val="visible"/>
                                      </p:to>
                                    </p:set>
                                    <p:animEffect transition="in" filter="wipe(left)">
                                      <p:cBhvr>
                                        <p:cTn id="48" dur="500"/>
                                        <p:tgtEl>
                                          <p:spTgt spid="703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Exogenous information</a:t>
            </a:r>
          </a:p>
          <a:p>
            <a:pPr lvl="1"/>
            <a:endParaRPr lang="en-US" dirty="0"/>
          </a:p>
          <a:p>
            <a:pPr lvl="1"/>
            <a:endParaRPr lang="en-US" dirty="0"/>
          </a:p>
          <a:p>
            <a:pPr lvl="1"/>
            <a:endParaRPr lang="en-US" dirty="0"/>
          </a:p>
          <a:p>
            <a:pPr lvl="1"/>
            <a:endParaRPr lang="en-US" dirty="0"/>
          </a:p>
          <a:p>
            <a:pPr lvl="1"/>
            <a:endParaRPr lang="en-US" dirty="0"/>
          </a:p>
          <a:p>
            <a:pPr lvl="2"/>
            <a:endParaRPr lang="en-US" dirty="0"/>
          </a:p>
          <a:p>
            <a:pPr lvl="1"/>
            <a:endParaRPr lang="en-US" dirty="0"/>
          </a:p>
          <a:p>
            <a:pPr lvl="1"/>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922" y="1671847"/>
            <a:ext cx="6497698" cy="2490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3096" y="2019632"/>
            <a:ext cx="341760" cy="400110"/>
          </a:xfrm>
          <a:prstGeom prst="rect">
            <a:avLst/>
          </a:prstGeom>
          <a:noFill/>
        </p:spPr>
        <p:txBody>
          <a:bodyPr wrap="none" rtlCol="0">
            <a:spAutoFit/>
          </a:bodyPr>
          <a:lstStyle/>
          <a:p>
            <a:pPr algn="l"/>
            <a:r>
              <a:rPr lang="en-US" sz="2000" i="0" dirty="0"/>
              <a:t>E</a:t>
            </a:r>
          </a:p>
        </p:txBody>
      </p:sp>
      <p:sp>
        <p:nvSpPr>
          <p:cNvPr id="6" name="TextBox 5"/>
          <p:cNvSpPr txBox="1"/>
          <p:nvPr/>
        </p:nvSpPr>
        <p:spPr>
          <a:xfrm>
            <a:off x="712378" y="3316976"/>
            <a:ext cx="370614" cy="400110"/>
          </a:xfrm>
          <a:prstGeom prst="rect">
            <a:avLst/>
          </a:prstGeom>
          <a:noFill/>
        </p:spPr>
        <p:txBody>
          <a:bodyPr wrap="none" rtlCol="0">
            <a:spAutoFit/>
          </a:bodyPr>
          <a:lstStyle/>
          <a:p>
            <a:pPr algn="l"/>
            <a:r>
              <a:rPr lang="en-US" sz="2000" i="0" dirty="0"/>
              <a:t>G</a:t>
            </a:r>
          </a:p>
        </p:txBody>
      </p:sp>
      <p:sp>
        <p:nvSpPr>
          <p:cNvPr id="7" name="TextBox 6"/>
          <p:cNvSpPr txBox="1"/>
          <p:nvPr/>
        </p:nvSpPr>
        <p:spPr>
          <a:xfrm>
            <a:off x="4426962" y="2125606"/>
            <a:ext cx="356188" cy="400110"/>
          </a:xfrm>
          <a:prstGeom prst="rect">
            <a:avLst/>
          </a:prstGeom>
          <a:noFill/>
        </p:spPr>
        <p:txBody>
          <a:bodyPr wrap="none" rtlCol="0">
            <a:spAutoFit/>
          </a:bodyPr>
          <a:lstStyle/>
          <a:p>
            <a:pPr algn="l"/>
            <a:r>
              <a:rPr lang="en-US" sz="2000" i="0" dirty="0"/>
              <a:t>B</a:t>
            </a:r>
          </a:p>
        </p:txBody>
      </p:sp>
      <p:sp>
        <p:nvSpPr>
          <p:cNvPr id="8" name="TextBox 7"/>
          <p:cNvSpPr txBox="1"/>
          <p:nvPr/>
        </p:nvSpPr>
        <p:spPr>
          <a:xfrm>
            <a:off x="6066256" y="1671847"/>
            <a:ext cx="341760" cy="400110"/>
          </a:xfrm>
          <a:prstGeom prst="rect">
            <a:avLst/>
          </a:prstGeom>
          <a:noFill/>
        </p:spPr>
        <p:txBody>
          <a:bodyPr wrap="none" rtlCol="0">
            <a:spAutoFit/>
          </a:bodyPr>
          <a:lstStyle/>
          <a:p>
            <a:pPr algn="l"/>
            <a:r>
              <a:rPr lang="en-US" sz="2000" i="0" dirty="0"/>
              <a:t>L</a:t>
            </a:r>
          </a:p>
        </p:txBody>
      </p:sp>
      <p:graphicFrame>
        <p:nvGraphicFramePr>
          <p:cNvPr id="10" name="Object 9"/>
          <p:cNvGraphicFramePr>
            <a:graphicFrameLocks noChangeAspect="1"/>
          </p:cNvGraphicFramePr>
          <p:nvPr>
            <p:extLst>
              <p:ext uri="{D42A27DB-BD31-4B8C-83A1-F6EECF244321}">
                <p14:modId xmlns:p14="http://schemas.microsoft.com/office/powerpoint/2010/main" val="3500971480"/>
              </p:ext>
            </p:extLst>
          </p:nvPr>
        </p:nvGraphicFramePr>
        <p:xfrm>
          <a:off x="1404938" y="5013325"/>
          <a:ext cx="6184900" cy="863600"/>
        </p:xfrm>
        <a:graphic>
          <a:graphicData uri="http://schemas.openxmlformats.org/presentationml/2006/ole">
            <mc:AlternateContent xmlns:mc="http://schemas.openxmlformats.org/markup-compatibility/2006">
              <mc:Choice xmlns:v="urn:schemas-microsoft-com:vml" Requires="v">
                <p:oleObj spid="_x0000_s2386130" name="Equation" r:id="rId4" imgW="2819160" imgH="393480" progId="Equation.DSMT4">
                  <p:embed/>
                </p:oleObj>
              </mc:Choice>
              <mc:Fallback>
                <p:oleObj name="Equation" r:id="rId4" imgW="2819160" imgH="393480" progId="Equation.DSMT4">
                  <p:embed/>
                  <p:pic>
                    <p:nvPicPr>
                      <p:cNvPr id="10" name="Object 9"/>
                      <p:cNvPicPr>
                        <a:picLocks noChangeAspect="1" noChangeArrowheads="1"/>
                      </p:cNvPicPr>
                      <p:nvPr/>
                    </p:nvPicPr>
                    <p:blipFill>
                      <a:blip r:embed="rId5"/>
                      <a:srcRect/>
                      <a:stretch>
                        <a:fillRect/>
                      </a:stretch>
                    </p:blipFill>
                    <p:spPr bwMode="auto">
                      <a:xfrm>
                        <a:off x="1404938" y="5013325"/>
                        <a:ext cx="6184900" cy="863600"/>
                      </a:xfrm>
                      <a:prstGeom prst="rect">
                        <a:avLst/>
                      </a:prstGeom>
                      <a:noFill/>
                      <a:ln>
                        <a:noFill/>
                      </a:ln>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771757019"/>
              </p:ext>
            </p:extLst>
          </p:nvPr>
        </p:nvGraphicFramePr>
        <p:xfrm>
          <a:off x="678152" y="5045944"/>
          <a:ext cx="881063" cy="812800"/>
        </p:xfrm>
        <a:graphic>
          <a:graphicData uri="http://schemas.openxmlformats.org/presentationml/2006/ole">
            <mc:AlternateContent xmlns:mc="http://schemas.openxmlformats.org/markup-compatibility/2006">
              <mc:Choice xmlns:v="urn:schemas-microsoft-com:vml" Requires="v">
                <p:oleObj spid="_x0000_s2386131" name="Equation" r:id="rId6" imgW="495000" imgH="457200" progId="Equation.DSMT4">
                  <p:embed/>
                </p:oleObj>
              </mc:Choice>
              <mc:Fallback>
                <p:oleObj name="Equation" r:id="rId6" imgW="495000" imgH="457200" progId="Equation.DSMT4">
                  <p:embed/>
                  <p:pic>
                    <p:nvPicPr>
                      <p:cNvPr id="11" name="Object 10"/>
                      <p:cNvPicPr/>
                      <p:nvPr/>
                    </p:nvPicPr>
                    <p:blipFill>
                      <a:blip r:embed="rId7"/>
                      <a:stretch>
                        <a:fillRect/>
                      </a:stretch>
                    </p:blipFill>
                    <p:spPr>
                      <a:xfrm>
                        <a:off x="678152" y="5045944"/>
                        <a:ext cx="881063" cy="812800"/>
                      </a:xfrm>
                      <a:prstGeom prst="rect">
                        <a:avLst/>
                      </a:prstGeom>
                    </p:spPr>
                  </p:pic>
                </p:oleObj>
              </mc:Fallback>
            </mc:AlternateContent>
          </a:graphicData>
        </a:graphic>
      </p:graphicFrame>
    </p:spTree>
    <p:extLst>
      <p:ext uri="{BB962C8B-B14F-4D97-AF65-F5344CB8AC3E}">
        <p14:creationId xmlns:p14="http://schemas.microsoft.com/office/powerpoint/2010/main" val="10638253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Transition function</a:t>
            </a:r>
          </a:p>
          <a:p>
            <a:pPr lvl="1"/>
            <a:endParaRPr lang="en-US" dirty="0"/>
          </a:p>
          <a:p>
            <a:pPr lvl="1"/>
            <a:endParaRPr lang="en-US" dirty="0"/>
          </a:p>
          <a:p>
            <a:pPr lvl="1"/>
            <a:endParaRPr lang="en-US" dirty="0"/>
          </a:p>
          <a:p>
            <a:pPr lvl="1"/>
            <a:endParaRPr lang="en-US" dirty="0"/>
          </a:p>
          <a:p>
            <a:pPr lvl="1"/>
            <a:endParaRPr lang="en-US" dirty="0"/>
          </a:p>
          <a:p>
            <a:pPr lvl="2"/>
            <a:endParaRPr lang="en-US" dirty="0"/>
          </a:p>
          <a:p>
            <a:pPr lvl="1"/>
            <a:endParaRPr lang="en-US" dirty="0"/>
          </a:p>
          <a:p>
            <a:pPr lvl="1"/>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922" y="1671847"/>
            <a:ext cx="6497698" cy="2490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3096" y="2019632"/>
            <a:ext cx="341760" cy="400110"/>
          </a:xfrm>
          <a:prstGeom prst="rect">
            <a:avLst/>
          </a:prstGeom>
          <a:noFill/>
        </p:spPr>
        <p:txBody>
          <a:bodyPr wrap="none" rtlCol="0">
            <a:spAutoFit/>
          </a:bodyPr>
          <a:lstStyle/>
          <a:p>
            <a:pPr algn="l"/>
            <a:r>
              <a:rPr lang="en-US" sz="2000" i="0" dirty="0"/>
              <a:t>E</a:t>
            </a:r>
          </a:p>
        </p:txBody>
      </p:sp>
      <p:sp>
        <p:nvSpPr>
          <p:cNvPr id="6" name="TextBox 5"/>
          <p:cNvSpPr txBox="1"/>
          <p:nvPr/>
        </p:nvSpPr>
        <p:spPr>
          <a:xfrm>
            <a:off x="712378" y="3316976"/>
            <a:ext cx="370614" cy="400110"/>
          </a:xfrm>
          <a:prstGeom prst="rect">
            <a:avLst/>
          </a:prstGeom>
          <a:noFill/>
        </p:spPr>
        <p:txBody>
          <a:bodyPr wrap="none" rtlCol="0">
            <a:spAutoFit/>
          </a:bodyPr>
          <a:lstStyle/>
          <a:p>
            <a:pPr algn="l"/>
            <a:r>
              <a:rPr lang="en-US" sz="2000" i="0" dirty="0"/>
              <a:t>G</a:t>
            </a:r>
          </a:p>
        </p:txBody>
      </p:sp>
      <p:sp>
        <p:nvSpPr>
          <p:cNvPr id="7" name="TextBox 6"/>
          <p:cNvSpPr txBox="1"/>
          <p:nvPr/>
        </p:nvSpPr>
        <p:spPr>
          <a:xfrm>
            <a:off x="4426962" y="2125606"/>
            <a:ext cx="356188" cy="400110"/>
          </a:xfrm>
          <a:prstGeom prst="rect">
            <a:avLst/>
          </a:prstGeom>
          <a:noFill/>
        </p:spPr>
        <p:txBody>
          <a:bodyPr wrap="none" rtlCol="0">
            <a:spAutoFit/>
          </a:bodyPr>
          <a:lstStyle/>
          <a:p>
            <a:pPr algn="l"/>
            <a:r>
              <a:rPr lang="en-US" sz="2000" i="0" dirty="0"/>
              <a:t>B</a:t>
            </a:r>
          </a:p>
        </p:txBody>
      </p:sp>
      <p:sp>
        <p:nvSpPr>
          <p:cNvPr id="8" name="TextBox 7"/>
          <p:cNvSpPr txBox="1"/>
          <p:nvPr/>
        </p:nvSpPr>
        <p:spPr>
          <a:xfrm>
            <a:off x="6066256" y="1671847"/>
            <a:ext cx="341760" cy="400110"/>
          </a:xfrm>
          <a:prstGeom prst="rect">
            <a:avLst/>
          </a:prstGeom>
          <a:noFill/>
        </p:spPr>
        <p:txBody>
          <a:bodyPr wrap="none" rtlCol="0">
            <a:spAutoFit/>
          </a:bodyPr>
          <a:lstStyle/>
          <a:p>
            <a:pPr algn="l"/>
            <a:r>
              <a:rPr lang="en-US" sz="2000" i="0" dirty="0"/>
              <a:t>L</a:t>
            </a:r>
          </a:p>
        </p:txBody>
      </p:sp>
      <p:graphicFrame>
        <p:nvGraphicFramePr>
          <p:cNvPr id="10" name="Object 9"/>
          <p:cNvGraphicFramePr>
            <a:graphicFrameLocks noChangeAspect="1"/>
          </p:cNvGraphicFramePr>
          <p:nvPr>
            <p:extLst/>
          </p:nvPr>
        </p:nvGraphicFramePr>
        <p:xfrm>
          <a:off x="1243323" y="4216400"/>
          <a:ext cx="6275387" cy="2595563"/>
        </p:xfrm>
        <a:graphic>
          <a:graphicData uri="http://schemas.openxmlformats.org/presentationml/2006/ole">
            <mc:AlternateContent xmlns:mc="http://schemas.openxmlformats.org/markup-compatibility/2006">
              <mc:Choice xmlns:v="urn:schemas-microsoft-com:vml" Requires="v">
                <p:oleObj spid="_x0000_s2507811" name="Equation" r:id="rId4" imgW="2616120" imgH="1079280" progId="Equation.DSMT4">
                  <p:embed/>
                </p:oleObj>
              </mc:Choice>
              <mc:Fallback>
                <p:oleObj name="Equation" r:id="rId4" imgW="2616120" imgH="1079280" progId="Equation.DSMT4">
                  <p:embed/>
                  <p:pic>
                    <p:nvPicPr>
                      <p:cNvPr id="10" name="Object 9"/>
                      <p:cNvPicPr>
                        <a:picLocks noChangeAspect="1" noChangeArrowheads="1"/>
                      </p:cNvPicPr>
                      <p:nvPr/>
                    </p:nvPicPr>
                    <p:blipFill>
                      <a:blip r:embed="rId5"/>
                      <a:srcRect/>
                      <a:stretch>
                        <a:fillRect/>
                      </a:stretch>
                    </p:blipFill>
                    <p:spPr bwMode="auto">
                      <a:xfrm>
                        <a:off x="1243323" y="4216400"/>
                        <a:ext cx="6275387"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Rectangle 25"/>
          <p:cNvSpPr/>
          <p:nvPr/>
        </p:nvSpPr>
        <p:spPr>
          <a:xfrm>
            <a:off x="2334518" y="4258150"/>
            <a:ext cx="615589" cy="450047"/>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7" name="Rectangle 16">
            <a:extLst>
              <a:ext uri="{FF2B5EF4-FFF2-40B4-BE49-F238E27FC236}">
                <a16:creationId xmlns:a16="http://schemas.microsoft.com/office/drawing/2014/main" id="{E717C98D-FDBD-404B-A8C4-C53A2AB5D4B2}"/>
              </a:ext>
            </a:extLst>
          </p:cNvPr>
          <p:cNvSpPr/>
          <p:nvPr/>
        </p:nvSpPr>
        <p:spPr>
          <a:xfrm>
            <a:off x="2354908" y="6310569"/>
            <a:ext cx="518475" cy="450047"/>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8007A1B3-182E-40B3-9929-218EFA3BA03B}"/>
              </a:ext>
            </a:extLst>
          </p:cNvPr>
          <p:cNvSpPr/>
          <p:nvPr/>
        </p:nvSpPr>
        <p:spPr>
          <a:xfrm>
            <a:off x="2335358" y="4782490"/>
            <a:ext cx="615589" cy="450047"/>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3" name="Rectangle 12">
            <a:extLst>
              <a:ext uri="{FF2B5EF4-FFF2-40B4-BE49-F238E27FC236}">
                <a16:creationId xmlns:a16="http://schemas.microsoft.com/office/drawing/2014/main" id="{6D9B6A0C-0298-4B83-BB3D-48754F9D35DB}"/>
              </a:ext>
            </a:extLst>
          </p:cNvPr>
          <p:cNvSpPr/>
          <p:nvPr/>
        </p:nvSpPr>
        <p:spPr>
          <a:xfrm>
            <a:off x="2351354" y="5278426"/>
            <a:ext cx="615589" cy="450047"/>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4D817470-9EF5-43CF-A669-43338310BB02}"/>
              </a:ext>
            </a:extLst>
          </p:cNvPr>
          <p:cNvSpPr/>
          <p:nvPr/>
        </p:nvSpPr>
        <p:spPr>
          <a:xfrm>
            <a:off x="613317" y="4741653"/>
            <a:ext cx="7772400" cy="536773"/>
          </a:xfrm>
          <a:prstGeom prst="rect">
            <a:avLst/>
          </a:prstGeom>
          <a:solidFill>
            <a:schemeClr val="bg1"/>
          </a:solidFill>
          <a:ln w="28575">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6" name="Rectangle 15">
            <a:extLst>
              <a:ext uri="{FF2B5EF4-FFF2-40B4-BE49-F238E27FC236}">
                <a16:creationId xmlns:a16="http://schemas.microsoft.com/office/drawing/2014/main" id="{AA1C1B6C-91C9-41A5-9FE8-AD92320418EB}"/>
              </a:ext>
            </a:extLst>
          </p:cNvPr>
          <p:cNvSpPr/>
          <p:nvPr/>
        </p:nvSpPr>
        <p:spPr>
          <a:xfrm>
            <a:off x="564995" y="5228593"/>
            <a:ext cx="7772400" cy="536773"/>
          </a:xfrm>
          <a:prstGeom prst="rect">
            <a:avLst/>
          </a:prstGeom>
          <a:solidFill>
            <a:schemeClr val="bg1"/>
          </a:solidFill>
          <a:ln w="28575">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8" name="Rectangle 17">
            <a:extLst>
              <a:ext uri="{FF2B5EF4-FFF2-40B4-BE49-F238E27FC236}">
                <a16:creationId xmlns:a16="http://schemas.microsoft.com/office/drawing/2014/main" id="{4887F587-CAEF-4948-BFCE-A996CB1C66C3}"/>
              </a:ext>
            </a:extLst>
          </p:cNvPr>
          <p:cNvSpPr/>
          <p:nvPr/>
        </p:nvSpPr>
        <p:spPr>
          <a:xfrm>
            <a:off x="717394" y="5811255"/>
            <a:ext cx="8114371" cy="1004182"/>
          </a:xfrm>
          <a:prstGeom prst="rect">
            <a:avLst/>
          </a:prstGeom>
          <a:solidFill>
            <a:schemeClr val="bg1"/>
          </a:solidFill>
          <a:ln w="28575">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66517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grpId="0" nodeType="clickEffect">
                                  <p:stCondLst>
                                    <p:cond delay="0"/>
                                  </p:stCondLst>
                                  <p:childTnLst>
                                    <p:animEffect transition="out" filter="wipe(left)">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ssolv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8" fill="hold" grpId="0" nodeType="clickEffect">
                                  <p:stCondLst>
                                    <p:cond delay="0"/>
                                  </p:stCondLst>
                                  <p:childTnLst>
                                    <p:animEffect transition="out" filter="wipe(left)">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par>
                          <p:cTn id="31" fill="hold">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dissolv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animBg="1"/>
      <p:bldP spid="12" grpId="0" animBg="1"/>
      <p:bldP spid="13" grpId="0" animBg="1"/>
      <p:bldP spid="9" grpId="0" animBg="1"/>
      <p:bldP spid="16" grpId="0" animBg="1"/>
      <p:bldP spid="1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C6E7BC59-3C55-4900-9129-5A7BE48649E6}"/>
              </a:ext>
            </a:extLst>
          </p:cNvPr>
          <p:cNvGraphicFramePr>
            <a:graphicFrameLocks noChangeAspect="1"/>
          </p:cNvGraphicFramePr>
          <p:nvPr/>
        </p:nvGraphicFramePr>
        <p:xfrm>
          <a:off x="1660751" y="3293096"/>
          <a:ext cx="2644775" cy="1592262"/>
        </p:xfrm>
        <a:graphic>
          <a:graphicData uri="http://schemas.openxmlformats.org/presentationml/2006/ole">
            <mc:AlternateContent xmlns:mc="http://schemas.openxmlformats.org/markup-compatibility/2006">
              <mc:Choice xmlns:v="urn:schemas-microsoft-com:vml" Requires="v">
                <p:oleObj spid="_x0000_s2502892" name="Equation" r:id="rId3" imgW="1244520" imgH="749160" progId="Equation.DSMT4">
                  <p:embed/>
                </p:oleObj>
              </mc:Choice>
              <mc:Fallback>
                <p:oleObj name="Equation" r:id="rId3" imgW="1244520" imgH="749160" progId="Equation.DSMT4">
                  <p:embed/>
                  <p:pic>
                    <p:nvPicPr>
                      <p:cNvPr id="7" name="Object 6">
                        <a:extLst>
                          <a:ext uri="{FF2B5EF4-FFF2-40B4-BE49-F238E27FC236}">
                            <a16:creationId xmlns:a16="http://schemas.microsoft.com/office/drawing/2014/main" id="{C6E7BC59-3C55-4900-9129-5A7BE48649E6}"/>
                          </a:ext>
                        </a:extLst>
                      </p:cNvPr>
                      <p:cNvPicPr/>
                      <p:nvPr/>
                    </p:nvPicPr>
                    <p:blipFill>
                      <a:blip r:embed="rId4"/>
                      <a:stretch>
                        <a:fillRect/>
                      </a:stretch>
                    </p:blipFill>
                    <p:spPr>
                      <a:xfrm>
                        <a:off x="1660751" y="3293096"/>
                        <a:ext cx="2644775" cy="1592262"/>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7B8B3BC8-3C3B-4A19-BFB2-C342B6CBC9F8}"/>
              </a:ext>
            </a:extLst>
          </p:cNvPr>
          <p:cNvGraphicFramePr>
            <a:graphicFrameLocks noChangeAspect="1"/>
          </p:cNvGraphicFramePr>
          <p:nvPr>
            <p:extLst/>
          </p:nvPr>
        </p:nvGraphicFramePr>
        <p:xfrm>
          <a:off x="775516" y="5230940"/>
          <a:ext cx="4113213" cy="488950"/>
        </p:xfrm>
        <a:graphic>
          <a:graphicData uri="http://schemas.openxmlformats.org/presentationml/2006/ole">
            <mc:AlternateContent xmlns:mc="http://schemas.openxmlformats.org/markup-compatibility/2006">
              <mc:Choice xmlns:v="urn:schemas-microsoft-com:vml" Requires="v">
                <p:oleObj spid="_x0000_s2502893" name="Equation" r:id="rId5" imgW="1714320" imgH="203040" progId="Equation.DSMT4">
                  <p:embed/>
                </p:oleObj>
              </mc:Choice>
              <mc:Fallback>
                <p:oleObj name="Equation" r:id="rId5" imgW="1714320" imgH="203040" progId="Equation.DSMT4">
                  <p:embed/>
                  <p:pic>
                    <p:nvPicPr>
                      <p:cNvPr id="17" name="Object 16">
                        <a:extLst>
                          <a:ext uri="{FF2B5EF4-FFF2-40B4-BE49-F238E27FC236}">
                            <a16:creationId xmlns:a16="http://schemas.microsoft.com/office/drawing/2014/main" id="{7B8B3BC8-3C3B-4A19-BFB2-C342B6CBC9F8}"/>
                          </a:ext>
                        </a:extLst>
                      </p:cNvPr>
                      <p:cNvPicPr>
                        <a:picLocks noChangeAspect="1" noChangeArrowheads="1"/>
                      </p:cNvPicPr>
                      <p:nvPr/>
                    </p:nvPicPr>
                    <p:blipFill>
                      <a:blip r:embed="rId6"/>
                      <a:srcRect/>
                      <a:stretch>
                        <a:fillRect/>
                      </a:stretch>
                    </p:blipFill>
                    <p:spPr bwMode="auto">
                      <a:xfrm>
                        <a:off x="775516" y="5230940"/>
                        <a:ext cx="41132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State variables</a:t>
            </a:r>
          </a:p>
          <a:p>
            <a:pPr lvl="1"/>
            <a:r>
              <a:rPr lang="en-US" dirty="0"/>
              <a:t>Cost function</a:t>
            </a:r>
          </a:p>
          <a:p>
            <a:pPr lvl="1"/>
            <a:endParaRPr lang="en-US" dirty="0"/>
          </a:p>
          <a:p>
            <a:pPr lvl="1"/>
            <a:r>
              <a:rPr lang="en-US" dirty="0"/>
              <a:t>Decision function</a:t>
            </a:r>
          </a:p>
          <a:p>
            <a:pPr marL="914400" lvl="2" indent="0">
              <a:buNone/>
            </a:pPr>
            <a:r>
              <a:rPr lang="en-US" sz="2400" dirty="0"/>
              <a:t>Constraints:</a:t>
            </a:r>
            <a:endParaRPr lang="en-US" dirty="0"/>
          </a:p>
          <a:p>
            <a:pPr lvl="1"/>
            <a:endParaRPr lang="en-US" dirty="0"/>
          </a:p>
          <a:p>
            <a:pPr lvl="1"/>
            <a:endParaRPr lang="en-US" dirty="0"/>
          </a:p>
          <a:p>
            <a:pPr marL="457200" lvl="1" indent="0">
              <a:buNone/>
            </a:pPr>
            <a:endParaRPr lang="en-US" sz="3600" dirty="0"/>
          </a:p>
          <a:p>
            <a:pPr lvl="1"/>
            <a:r>
              <a:rPr lang="en-US" dirty="0"/>
              <a:t>Transition function</a:t>
            </a:r>
          </a:p>
          <a:p>
            <a:pPr lvl="1"/>
            <a:endParaRPr lang="en-US" dirty="0"/>
          </a:p>
          <a:p>
            <a:pPr lvl="1"/>
            <a:endParaRPr lang="en-US" dirty="0"/>
          </a:p>
          <a:p>
            <a:pPr lvl="1"/>
            <a:endParaRPr lang="en-US" dirty="0"/>
          </a:p>
          <a:p>
            <a:pPr lvl="1"/>
            <a:endParaRPr lang="en-US" dirty="0"/>
          </a:p>
          <a:p>
            <a:pPr lvl="2"/>
            <a:endParaRPr lang="en-US" dirty="0"/>
          </a:p>
          <a:p>
            <a:pPr lvl="1"/>
            <a:endParaRPr lang="en-US" dirty="0"/>
          </a:p>
        </p:txBody>
      </p:sp>
      <p:graphicFrame>
        <p:nvGraphicFramePr>
          <p:cNvPr id="9" name="Object 8"/>
          <p:cNvGraphicFramePr>
            <a:graphicFrameLocks noChangeAspect="1"/>
          </p:cNvGraphicFramePr>
          <p:nvPr>
            <p:extLst/>
          </p:nvPr>
        </p:nvGraphicFramePr>
        <p:xfrm>
          <a:off x="1775870" y="2121653"/>
          <a:ext cx="2719876" cy="426964"/>
        </p:xfrm>
        <a:graphic>
          <a:graphicData uri="http://schemas.openxmlformats.org/presentationml/2006/ole">
            <mc:AlternateContent xmlns:mc="http://schemas.openxmlformats.org/markup-compatibility/2006">
              <mc:Choice xmlns:v="urn:schemas-microsoft-com:vml" Requires="v">
                <p:oleObj spid="_x0000_s2502894" name="Equation" r:id="rId7" imgW="1460160" imgH="228600" progId="Equation.DSMT4">
                  <p:embed/>
                </p:oleObj>
              </mc:Choice>
              <mc:Fallback>
                <p:oleObj name="Equation" r:id="rId7" imgW="1460160" imgH="228600" progId="Equation.DSMT4">
                  <p:embed/>
                  <p:pic>
                    <p:nvPicPr>
                      <p:cNvPr id="9" name="Object 8"/>
                      <p:cNvPicPr/>
                      <p:nvPr/>
                    </p:nvPicPr>
                    <p:blipFill>
                      <a:blip r:embed="rId8"/>
                      <a:stretch>
                        <a:fillRect/>
                      </a:stretch>
                    </p:blipFill>
                    <p:spPr>
                      <a:xfrm>
                        <a:off x="1775870" y="2121653"/>
                        <a:ext cx="2719876" cy="426964"/>
                      </a:xfrm>
                      <a:prstGeom prst="rect">
                        <a:avLst/>
                      </a:prstGeom>
                    </p:spPr>
                  </p:pic>
                </p:oleObj>
              </mc:Fallback>
            </mc:AlternateContent>
          </a:graphicData>
        </a:graphic>
      </p:graphicFrame>
      <p:graphicFrame>
        <p:nvGraphicFramePr>
          <p:cNvPr id="4" name="Object 3"/>
          <p:cNvGraphicFramePr>
            <a:graphicFrameLocks noChangeAspect="1"/>
          </p:cNvGraphicFramePr>
          <p:nvPr>
            <p:extLst/>
          </p:nvPr>
        </p:nvGraphicFramePr>
        <p:xfrm>
          <a:off x="4061938" y="1187450"/>
          <a:ext cx="4654550" cy="493713"/>
        </p:xfrm>
        <a:graphic>
          <a:graphicData uri="http://schemas.openxmlformats.org/presentationml/2006/ole">
            <mc:AlternateContent xmlns:mc="http://schemas.openxmlformats.org/markup-compatibility/2006">
              <mc:Choice xmlns:v="urn:schemas-microsoft-com:vml" Requires="v">
                <p:oleObj spid="_x0000_s2502895" name="Equation" r:id="rId9" imgW="2628720" imgH="279360" progId="Equation.DSMT4">
                  <p:embed/>
                </p:oleObj>
              </mc:Choice>
              <mc:Fallback>
                <p:oleObj name="Equation" r:id="rId9" imgW="2628720" imgH="279360" progId="Equation.DSMT4">
                  <p:embed/>
                  <p:pic>
                    <p:nvPicPr>
                      <p:cNvPr id="4" name="Object 3"/>
                      <p:cNvPicPr/>
                      <p:nvPr/>
                    </p:nvPicPr>
                    <p:blipFill>
                      <a:blip r:embed="rId10"/>
                      <a:stretch>
                        <a:fillRect/>
                      </a:stretch>
                    </p:blipFill>
                    <p:spPr>
                      <a:xfrm>
                        <a:off x="4061938" y="1187450"/>
                        <a:ext cx="4654550" cy="493713"/>
                      </a:xfrm>
                      <a:prstGeom prst="rect">
                        <a:avLst/>
                      </a:prstGeom>
                    </p:spPr>
                  </p:pic>
                </p:oleObj>
              </mc:Fallback>
            </mc:AlternateContent>
          </a:graphicData>
        </a:graphic>
      </p:graphicFrame>
      <p:grpSp>
        <p:nvGrpSpPr>
          <p:cNvPr id="36" name="Group 35">
            <a:extLst>
              <a:ext uri="{FF2B5EF4-FFF2-40B4-BE49-F238E27FC236}">
                <a16:creationId xmlns:a16="http://schemas.microsoft.com/office/drawing/2014/main" id="{A5EAE933-A368-46B3-B3EA-CF0AEAC3EB03}"/>
              </a:ext>
            </a:extLst>
          </p:cNvPr>
          <p:cNvGrpSpPr/>
          <p:nvPr/>
        </p:nvGrpSpPr>
        <p:grpSpPr>
          <a:xfrm>
            <a:off x="1697112" y="1622472"/>
            <a:ext cx="4270844" cy="924589"/>
            <a:chOff x="1697112" y="1622472"/>
            <a:chExt cx="4270844" cy="924589"/>
          </a:xfrm>
        </p:grpSpPr>
        <p:sp>
          <p:nvSpPr>
            <p:cNvPr id="15" name="Rectangle 14"/>
            <p:cNvSpPr/>
            <p:nvPr/>
          </p:nvSpPr>
          <p:spPr>
            <a:xfrm>
              <a:off x="1697112" y="2117691"/>
              <a:ext cx="431987"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6" name="Straight Arrow Connector 5"/>
            <p:cNvCxnSpPr>
              <a:cxnSpLocks/>
              <a:stCxn id="15" idx="3"/>
            </p:cNvCxnSpPr>
            <p:nvPr/>
          </p:nvCxnSpPr>
          <p:spPr bwMode="auto">
            <a:xfrm flipV="1">
              <a:off x="2129099" y="1622472"/>
              <a:ext cx="3838857" cy="709904"/>
            </a:xfrm>
            <a:prstGeom prst="straightConnector1">
              <a:avLst/>
            </a:prstGeom>
            <a:noFill/>
            <a:ln w="12700" cap="flat" cmpd="sng" algn="ctr">
              <a:solidFill>
                <a:srgbClr val="FF0000"/>
              </a:solidFill>
              <a:prstDash val="solid"/>
              <a:round/>
              <a:headEnd type="none" w="med" len="med"/>
              <a:tailEnd type="arrow"/>
            </a:ln>
            <a:effectLst/>
          </p:spPr>
        </p:cxnSp>
      </p:grpSp>
      <p:grpSp>
        <p:nvGrpSpPr>
          <p:cNvPr id="35" name="Group 34">
            <a:extLst>
              <a:ext uri="{FF2B5EF4-FFF2-40B4-BE49-F238E27FC236}">
                <a16:creationId xmlns:a16="http://schemas.microsoft.com/office/drawing/2014/main" id="{9331E3D0-DEA9-4CC0-B79A-61C8EE538F47}"/>
              </a:ext>
            </a:extLst>
          </p:cNvPr>
          <p:cNvGrpSpPr/>
          <p:nvPr/>
        </p:nvGrpSpPr>
        <p:grpSpPr>
          <a:xfrm>
            <a:off x="3852808" y="1666124"/>
            <a:ext cx="1420152" cy="3219234"/>
            <a:chOff x="3852808" y="1666124"/>
            <a:chExt cx="1420152" cy="3219234"/>
          </a:xfrm>
        </p:grpSpPr>
        <p:sp>
          <p:nvSpPr>
            <p:cNvPr id="14" name="Rectangle 13"/>
            <p:cNvSpPr/>
            <p:nvPr/>
          </p:nvSpPr>
          <p:spPr>
            <a:xfrm>
              <a:off x="3852808" y="3323722"/>
              <a:ext cx="482863" cy="1561636"/>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1" name="Straight Arrow Connector 20"/>
            <p:cNvCxnSpPr>
              <a:cxnSpLocks/>
              <a:stCxn id="14" idx="0"/>
            </p:cNvCxnSpPr>
            <p:nvPr/>
          </p:nvCxnSpPr>
          <p:spPr bwMode="auto">
            <a:xfrm flipV="1">
              <a:off x="4094240" y="1666124"/>
              <a:ext cx="1178720" cy="1657598"/>
            </a:xfrm>
            <a:prstGeom prst="straightConnector1">
              <a:avLst/>
            </a:prstGeom>
            <a:noFill/>
            <a:ln w="12700" cap="flat" cmpd="sng" algn="ctr">
              <a:solidFill>
                <a:srgbClr val="FF0000"/>
              </a:solidFill>
              <a:prstDash val="solid"/>
              <a:round/>
              <a:headEnd type="none" w="med" len="med"/>
              <a:tailEnd type="arrow"/>
            </a:ln>
            <a:effectLst/>
          </p:spPr>
        </p:cxnSp>
      </p:grpSp>
      <p:grpSp>
        <p:nvGrpSpPr>
          <p:cNvPr id="33" name="Group 32">
            <a:extLst>
              <a:ext uri="{FF2B5EF4-FFF2-40B4-BE49-F238E27FC236}">
                <a16:creationId xmlns:a16="http://schemas.microsoft.com/office/drawing/2014/main" id="{CAA97CC4-4916-48B6-9534-671A85EE1BAA}"/>
              </a:ext>
            </a:extLst>
          </p:cNvPr>
          <p:cNvGrpSpPr/>
          <p:nvPr/>
        </p:nvGrpSpPr>
        <p:grpSpPr>
          <a:xfrm>
            <a:off x="2674352" y="1675206"/>
            <a:ext cx="3737196" cy="4056931"/>
            <a:chOff x="2674352" y="1675206"/>
            <a:chExt cx="3737196" cy="4056931"/>
          </a:xfrm>
        </p:grpSpPr>
        <p:cxnSp>
          <p:nvCxnSpPr>
            <p:cNvPr id="23" name="Straight Arrow Connector 22"/>
            <p:cNvCxnSpPr>
              <a:cxnSpLocks/>
              <a:stCxn id="20" idx="0"/>
            </p:cNvCxnSpPr>
            <p:nvPr/>
          </p:nvCxnSpPr>
          <p:spPr bwMode="auto">
            <a:xfrm flipV="1">
              <a:off x="2907602" y="1675206"/>
              <a:ext cx="3503946" cy="3627561"/>
            </a:xfrm>
            <a:prstGeom prst="straightConnector1">
              <a:avLst/>
            </a:prstGeom>
            <a:noFill/>
            <a:ln w="12700" cap="flat" cmpd="sng" algn="ctr">
              <a:solidFill>
                <a:srgbClr val="FF0000"/>
              </a:solidFill>
              <a:prstDash val="solid"/>
              <a:round/>
              <a:headEnd type="none" w="med" len="med"/>
              <a:tailEnd type="arrow"/>
            </a:ln>
            <a:effectLst/>
          </p:spPr>
        </p:cxnSp>
        <p:sp>
          <p:nvSpPr>
            <p:cNvPr id="20" name="Rectangle 19">
              <a:extLst>
                <a:ext uri="{FF2B5EF4-FFF2-40B4-BE49-F238E27FC236}">
                  <a16:creationId xmlns:a16="http://schemas.microsoft.com/office/drawing/2014/main" id="{5F7CAB27-50C7-4197-995C-F6D6C5D37E2A}"/>
                </a:ext>
              </a:extLst>
            </p:cNvPr>
            <p:cNvSpPr/>
            <p:nvPr/>
          </p:nvSpPr>
          <p:spPr>
            <a:xfrm>
              <a:off x="2674352" y="5302767"/>
              <a:ext cx="466500"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32" name="Group 31">
            <a:extLst>
              <a:ext uri="{FF2B5EF4-FFF2-40B4-BE49-F238E27FC236}">
                <a16:creationId xmlns:a16="http://schemas.microsoft.com/office/drawing/2014/main" id="{793A03C0-5D32-4347-B1EF-3EBD082E2534}"/>
              </a:ext>
            </a:extLst>
          </p:cNvPr>
          <p:cNvGrpSpPr/>
          <p:nvPr/>
        </p:nvGrpSpPr>
        <p:grpSpPr>
          <a:xfrm>
            <a:off x="1817127" y="1687453"/>
            <a:ext cx="4218812" cy="4079313"/>
            <a:chOff x="1817127" y="1687453"/>
            <a:chExt cx="4218812" cy="4079313"/>
          </a:xfrm>
        </p:grpSpPr>
        <p:sp>
          <p:nvSpPr>
            <p:cNvPr id="18" name="Rectangle 17">
              <a:extLst>
                <a:ext uri="{FF2B5EF4-FFF2-40B4-BE49-F238E27FC236}">
                  <a16:creationId xmlns:a16="http://schemas.microsoft.com/office/drawing/2014/main" id="{80C3B54A-0D96-492C-875F-BCC06636D39C}"/>
                </a:ext>
              </a:extLst>
            </p:cNvPr>
            <p:cNvSpPr/>
            <p:nvPr/>
          </p:nvSpPr>
          <p:spPr>
            <a:xfrm>
              <a:off x="1817127" y="5337396"/>
              <a:ext cx="357809"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4" name="Straight Arrow Connector 23">
              <a:extLst>
                <a:ext uri="{FF2B5EF4-FFF2-40B4-BE49-F238E27FC236}">
                  <a16:creationId xmlns:a16="http://schemas.microsoft.com/office/drawing/2014/main" id="{8DAB4EB0-9FF1-4E4F-931E-337D277867E9}"/>
                </a:ext>
              </a:extLst>
            </p:cNvPr>
            <p:cNvCxnSpPr>
              <a:cxnSpLocks/>
              <a:stCxn id="18" idx="0"/>
            </p:cNvCxnSpPr>
            <p:nvPr/>
          </p:nvCxnSpPr>
          <p:spPr bwMode="auto">
            <a:xfrm flipV="1">
              <a:off x="1996032" y="1687453"/>
              <a:ext cx="4039907" cy="3649943"/>
            </a:xfrm>
            <a:prstGeom prst="straightConnector1">
              <a:avLst/>
            </a:prstGeom>
            <a:noFill/>
            <a:ln w="12700" cap="flat" cmpd="sng" algn="ctr">
              <a:solidFill>
                <a:srgbClr val="FF0000"/>
              </a:solidFill>
              <a:prstDash val="solid"/>
              <a:round/>
              <a:headEnd type="none" w="med" len="med"/>
              <a:tailEnd type="arrow"/>
            </a:ln>
            <a:effectLst/>
          </p:spPr>
        </p:cxnSp>
      </p:grpSp>
      <p:grpSp>
        <p:nvGrpSpPr>
          <p:cNvPr id="34" name="Group 33">
            <a:extLst>
              <a:ext uri="{FF2B5EF4-FFF2-40B4-BE49-F238E27FC236}">
                <a16:creationId xmlns:a16="http://schemas.microsoft.com/office/drawing/2014/main" id="{9CBC245E-CFE9-4A3E-B5B7-948958158A5E}"/>
              </a:ext>
            </a:extLst>
          </p:cNvPr>
          <p:cNvGrpSpPr/>
          <p:nvPr/>
        </p:nvGrpSpPr>
        <p:grpSpPr>
          <a:xfrm>
            <a:off x="3669558" y="1680984"/>
            <a:ext cx="3188988" cy="4057622"/>
            <a:chOff x="3669558" y="1680984"/>
            <a:chExt cx="3188988" cy="4057622"/>
          </a:xfrm>
        </p:grpSpPr>
        <p:sp>
          <p:nvSpPr>
            <p:cNvPr id="22" name="Rectangle 21">
              <a:extLst>
                <a:ext uri="{FF2B5EF4-FFF2-40B4-BE49-F238E27FC236}">
                  <a16:creationId xmlns:a16="http://schemas.microsoft.com/office/drawing/2014/main" id="{F4F34DD0-552C-47DD-9E58-E61E74C73307}"/>
                </a:ext>
              </a:extLst>
            </p:cNvPr>
            <p:cNvSpPr/>
            <p:nvPr/>
          </p:nvSpPr>
          <p:spPr>
            <a:xfrm>
              <a:off x="3669558" y="5309236"/>
              <a:ext cx="504963"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5" name="Straight Arrow Connector 24">
              <a:extLst>
                <a:ext uri="{FF2B5EF4-FFF2-40B4-BE49-F238E27FC236}">
                  <a16:creationId xmlns:a16="http://schemas.microsoft.com/office/drawing/2014/main" id="{EB4BB9A1-6B50-47DD-BB2A-F595878EA5EE}"/>
                </a:ext>
              </a:extLst>
            </p:cNvPr>
            <p:cNvCxnSpPr>
              <a:cxnSpLocks/>
            </p:cNvCxnSpPr>
            <p:nvPr/>
          </p:nvCxnSpPr>
          <p:spPr bwMode="auto">
            <a:xfrm flipV="1">
              <a:off x="3921528" y="1680984"/>
              <a:ext cx="2937018" cy="3656413"/>
            </a:xfrm>
            <a:prstGeom prst="straightConnector1">
              <a:avLst/>
            </a:prstGeom>
            <a:noFill/>
            <a:ln w="12700" cap="flat" cmpd="sng" algn="ctr">
              <a:solidFill>
                <a:srgbClr val="FF0000"/>
              </a:solidFill>
              <a:prstDash val="solid"/>
              <a:round/>
              <a:headEnd type="none" w="med" len="med"/>
              <a:tailEnd type="arrow"/>
            </a:ln>
            <a:effectLst/>
          </p:spPr>
        </p:cxnSp>
      </p:grpSp>
      <p:graphicFrame>
        <p:nvGraphicFramePr>
          <p:cNvPr id="8" name="Object 7">
            <a:extLst>
              <a:ext uri="{FF2B5EF4-FFF2-40B4-BE49-F238E27FC236}">
                <a16:creationId xmlns:a16="http://schemas.microsoft.com/office/drawing/2014/main" id="{A551A2E7-6C8F-4638-9077-8E0B6E0F32F4}"/>
              </a:ext>
            </a:extLst>
          </p:cNvPr>
          <p:cNvGraphicFramePr>
            <a:graphicFrameLocks noChangeAspect="1"/>
          </p:cNvGraphicFramePr>
          <p:nvPr/>
        </p:nvGraphicFramePr>
        <p:xfrm>
          <a:off x="942362" y="5758426"/>
          <a:ext cx="2373473" cy="775943"/>
        </p:xfrm>
        <a:graphic>
          <a:graphicData uri="http://schemas.openxmlformats.org/presentationml/2006/ole">
            <mc:AlternateContent xmlns:mc="http://schemas.openxmlformats.org/markup-compatibility/2006">
              <mc:Choice xmlns:v="urn:schemas-microsoft-com:vml" Requires="v">
                <p:oleObj spid="_x0000_s2502896" name="Equation" r:id="rId11" imgW="1320480" imgH="431640" progId="Equation.DSMT4">
                  <p:embed/>
                </p:oleObj>
              </mc:Choice>
              <mc:Fallback>
                <p:oleObj name="Equation" r:id="rId11" imgW="1320480" imgH="431640" progId="Equation.DSMT4">
                  <p:embed/>
                  <p:pic>
                    <p:nvPicPr>
                      <p:cNvPr id="8" name="Object 7">
                        <a:extLst>
                          <a:ext uri="{FF2B5EF4-FFF2-40B4-BE49-F238E27FC236}">
                            <a16:creationId xmlns:a16="http://schemas.microsoft.com/office/drawing/2014/main" id="{A551A2E7-6C8F-4638-9077-8E0B6E0F32F4}"/>
                          </a:ext>
                        </a:extLst>
                      </p:cNvPr>
                      <p:cNvPicPr/>
                      <p:nvPr/>
                    </p:nvPicPr>
                    <p:blipFill>
                      <a:blip r:embed="rId12"/>
                      <a:stretch>
                        <a:fillRect/>
                      </a:stretch>
                    </p:blipFill>
                    <p:spPr>
                      <a:xfrm>
                        <a:off x="942362" y="5758426"/>
                        <a:ext cx="2373473" cy="775943"/>
                      </a:xfrm>
                      <a:prstGeom prst="rect">
                        <a:avLst/>
                      </a:prstGeom>
                    </p:spPr>
                  </p:pic>
                </p:oleObj>
              </mc:Fallback>
            </mc:AlternateContent>
          </a:graphicData>
        </a:graphic>
      </p:graphicFrame>
      <p:grpSp>
        <p:nvGrpSpPr>
          <p:cNvPr id="16" name="Group 15">
            <a:extLst>
              <a:ext uri="{FF2B5EF4-FFF2-40B4-BE49-F238E27FC236}">
                <a16:creationId xmlns:a16="http://schemas.microsoft.com/office/drawing/2014/main" id="{2D7810AD-AA7C-4D4B-8E4F-17AB6FE0C1DD}"/>
              </a:ext>
            </a:extLst>
          </p:cNvPr>
          <p:cNvGrpSpPr/>
          <p:nvPr/>
        </p:nvGrpSpPr>
        <p:grpSpPr>
          <a:xfrm>
            <a:off x="1544519" y="1666124"/>
            <a:ext cx="5938730" cy="4670096"/>
            <a:chOff x="1544519" y="1666124"/>
            <a:chExt cx="5938730" cy="4670096"/>
          </a:xfrm>
        </p:grpSpPr>
        <p:sp>
          <p:nvSpPr>
            <p:cNvPr id="27" name="Rectangle 26">
              <a:extLst>
                <a:ext uri="{FF2B5EF4-FFF2-40B4-BE49-F238E27FC236}">
                  <a16:creationId xmlns:a16="http://schemas.microsoft.com/office/drawing/2014/main" id="{61FB5F7D-B40A-4011-AA07-3A1D09BDCCB3}"/>
                </a:ext>
              </a:extLst>
            </p:cNvPr>
            <p:cNvSpPr/>
            <p:nvPr/>
          </p:nvSpPr>
          <p:spPr>
            <a:xfrm>
              <a:off x="1544519" y="5906850"/>
              <a:ext cx="350113"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8" name="Straight Arrow Connector 27">
              <a:extLst>
                <a:ext uri="{FF2B5EF4-FFF2-40B4-BE49-F238E27FC236}">
                  <a16:creationId xmlns:a16="http://schemas.microsoft.com/office/drawing/2014/main" id="{A39E3DC6-40C0-42EE-A563-A528AC0582BF}"/>
                </a:ext>
              </a:extLst>
            </p:cNvPr>
            <p:cNvCxnSpPr>
              <a:cxnSpLocks/>
              <a:stCxn id="27" idx="0"/>
            </p:cNvCxnSpPr>
            <p:nvPr/>
          </p:nvCxnSpPr>
          <p:spPr bwMode="auto">
            <a:xfrm flipV="1">
              <a:off x="1719576" y="1666124"/>
              <a:ext cx="5763673" cy="4240726"/>
            </a:xfrm>
            <a:prstGeom prst="straightConnector1">
              <a:avLst/>
            </a:prstGeom>
            <a:noFill/>
            <a:ln w="12700" cap="flat" cmpd="sng" algn="ctr">
              <a:solidFill>
                <a:srgbClr val="FF0000"/>
              </a:solidFill>
              <a:prstDash val="solid"/>
              <a:round/>
              <a:headEnd type="none" w="med" len="med"/>
              <a:tailEnd type="arrow"/>
            </a:ln>
            <a:effectLst/>
          </p:spPr>
        </p:cxnSp>
      </p:grpSp>
      <p:grpSp>
        <p:nvGrpSpPr>
          <p:cNvPr id="19" name="Group 18">
            <a:extLst>
              <a:ext uri="{FF2B5EF4-FFF2-40B4-BE49-F238E27FC236}">
                <a16:creationId xmlns:a16="http://schemas.microsoft.com/office/drawing/2014/main" id="{69232789-05BE-4F75-8B91-8DF0CF483FFF}"/>
              </a:ext>
            </a:extLst>
          </p:cNvPr>
          <p:cNvGrpSpPr/>
          <p:nvPr/>
        </p:nvGrpSpPr>
        <p:grpSpPr>
          <a:xfrm>
            <a:off x="2352752" y="1644468"/>
            <a:ext cx="5540020" cy="4683188"/>
            <a:chOff x="2352752" y="1644468"/>
            <a:chExt cx="5540020" cy="4683188"/>
          </a:xfrm>
        </p:grpSpPr>
        <p:sp>
          <p:nvSpPr>
            <p:cNvPr id="26" name="Rectangle 25">
              <a:extLst>
                <a:ext uri="{FF2B5EF4-FFF2-40B4-BE49-F238E27FC236}">
                  <a16:creationId xmlns:a16="http://schemas.microsoft.com/office/drawing/2014/main" id="{C9E07927-199F-40FF-95D0-572BB3C7D4FF}"/>
                </a:ext>
              </a:extLst>
            </p:cNvPr>
            <p:cNvSpPr/>
            <p:nvPr/>
          </p:nvSpPr>
          <p:spPr>
            <a:xfrm>
              <a:off x="2352752" y="5898286"/>
              <a:ext cx="395585"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9" name="Straight Arrow Connector 28">
              <a:extLst>
                <a:ext uri="{FF2B5EF4-FFF2-40B4-BE49-F238E27FC236}">
                  <a16:creationId xmlns:a16="http://schemas.microsoft.com/office/drawing/2014/main" id="{18DC4E2B-1A67-4419-A682-C7B4B90DEA6D}"/>
                </a:ext>
              </a:extLst>
            </p:cNvPr>
            <p:cNvCxnSpPr>
              <a:cxnSpLocks/>
              <a:stCxn id="26" idx="0"/>
            </p:cNvCxnSpPr>
            <p:nvPr/>
          </p:nvCxnSpPr>
          <p:spPr bwMode="auto">
            <a:xfrm flipV="1">
              <a:off x="2550545" y="1644468"/>
              <a:ext cx="5342227" cy="4253818"/>
            </a:xfrm>
            <a:prstGeom prst="straightConnector1">
              <a:avLst/>
            </a:prstGeom>
            <a:noFill/>
            <a:ln w="12700" cap="flat" cmpd="sng" algn="ctr">
              <a:solidFill>
                <a:srgbClr val="FF0000"/>
              </a:solidFill>
              <a:prstDash val="solid"/>
              <a:round/>
              <a:headEnd type="none" w="med" len="med"/>
              <a:tailEnd type="arrow"/>
            </a:ln>
            <a:effectLst/>
          </p:spPr>
        </p:cxnSp>
      </p:grpSp>
      <p:graphicFrame>
        <p:nvGraphicFramePr>
          <p:cNvPr id="10" name="Object 9">
            <a:extLst>
              <a:ext uri="{FF2B5EF4-FFF2-40B4-BE49-F238E27FC236}">
                <a16:creationId xmlns:a16="http://schemas.microsoft.com/office/drawing/2014/main" id="{F7995105-B62B-4E40-AFB1-578A0AA851FD}"/>
              </a:ext>
            </a:extLst>
          </p:cNvPr>
          <p:cNvGraphicFramePr>
            <a:graphicFrameLocks noChangeAspect="1"/>
          </p:cNvGraphicFramePr>
          <p:nvPr>
            <p:extLst/>
          </p:nvPr>
        </p:nvGraphicFramePr>
        <p:xfrm>
          <a:off x="3852808" y="5806697"/>
          <a:ext cx="2513591" cy="569747"/>
        </p:xfrm>
        <a:graphic>
          <a:graphicData uri="http://schemas.openxmlformats.org/presentationml/2006/ole">
            <mc:AlternateContent xmlns:mc="http://schemas.openxmlformats.org/markup-compatibility/2006">
              <mc:Choice xmlns:v="urn:schemas-microsoft-com:vml" Requires="v">
                <p:oleObj spid="_x0000_s2502897" name="Equation" r:id="rId13" imgW="952200" imgH="215640" progId="Equation.DSMT4">
                  <p:embed/>
                </p:oleObj>
              </mc:Choice>
              <mc:Fallback>
                <p:oleObj name="Equation" r:id="rId13" imgW="952200" imgH="215640" progId="Equation.DSMT4">
                  <p:embed/>
                  <p:pic>
                    <p:nvPicPr>
                      <p:cNvPr id="10" name="Object 9">
                        <a:extLst>
                          <a:ext uri="{FF2B5EF4-FFF2-40B4-BE49-F238E27FC236}">
                            <a16:creationId xmlns:a16="http://schemas.microsoft.com/office/drawing/2014/main" id="{F7995105-B62B-4E40-AFB1-578A0AA851FD}"/>
                          </a:ext>
                        </a:extLst>
                      </p:cNvPr>
                      <p:cNvPicPr/>
                      <p:nvPr/>
                    </p:nvPicPr>
                    <p:blipFill>
                      <a:blip r:embed="rId14"/>
                      <a:stretch>
                        <a:fillRect/>
                      </a:stretch>
                    </p:blipFill>
                    <p:spPr>
                      <a:xfrm>
                        <a:off x="3852808" y="5806697"/>
                        <a:ext cx="2513591" cy="569747"/>
                      </a:xfrm>
                      <a:prstGeom prst="rect">
                        <a:avLst/>
                      </a:prstGeom>
                    </p:spPr>
                  </p:pic>
                </p:oleObj>
              </mc:Fallback>
            </mc:AlternateContent>
          </a:graphicData>
        </a:graphic>
      </p:graphicFrame>
      <p:grpSp>
        <p:nvGrpSpPr>
          <p:cNvPr id="13" name="Group 12">
            <a:extLst>
              <a:ext uri="{FF2B5EF4-FFF2-40B4-BE49-F238E27FC236}">
                <a16:creationId xmlns:a16="http://schemas.microsoft.com/office/drawing/2014/main" id="{74CD22B2-C70D-4C62-BDA3-7146CB17B5F4}"/>
              </a:ext>
            </a:extLst>
          </p:cNvPr>
          <p:cNvGrpSpPr/>
          <p:nvPr/>
        </p:nvGrpSpPr>
        <p:grpSpPr>
          <a:xfrm>
            <a:off x="4887859" y="1702492"/>
            <a:ext cx="3422901" cy="4615956"/>
            <a:chOff x="4887859" y="1702492"/>
            <a:chExt cx="3422901" cy="4615956"/>
          </a:xfrm>
        </p:grpSpPr>
        <p:sp>
          <p:nvSpPr>
            <p:cNvPr id="30" name="Rectangle 29">
              <a:extLst>
                <a:ext uri="{FF2B5EF4-FFF2-40B4-BE49-F238E27FC236}">
                  <a16:creationId xmlns:a16="http://schemas.microsoft.com/office/drawing/2014/main" id="{837B0ACB-BD48-4636-9995-09CFEA2A43B1}"/>
                </a:ext>
              </a:extLst>
            </p:cNvPr>
            <p:cNvSpPr/>
            <p:nvPr/>
          </p:nvSpPr>
          <p:spPr>
            <a:xfrm>
              <a:off x="4887859" y="5823349"/>
              <a:ext cx="504963" cy="495099"/>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31" name="Straight Arrow Connector 30">
              <a:extLst>
                <a:ext uri="{FF2B5EF4-FFF2-40B4-BE49-F238E27FC236}">
                  <a16:creationId xmlns:a16="http://schemas.microsoft.com/office/drawing/2014/main" id="{E6676EF0-343C-435A-9B4E-C4C9962F557C}"/>
                </a:ext>
              </a:extLst>
            </p:cNvPr>
            <p:cNvCxnSpPr>
              <a:cxnSpLocks/>
              <a:stCxn id="30" idx="0"/>
            </p:cNvCxnSpPr>
            <p:nvPr/>
          </p:nvCxnSpPr>
          <p:spPr bwMode="auto">
            <a:xfrm flipV="1">
              <a:off x="5140341" y="1702492"/>
              <a:ext cx="3170419" cy="4120857"/>
            </a:xfrm>
            <a:prstGeom prst="straightConnector1">
              <a:avLst/>
            </a:prstGeom>
            <a:noFill/>
            <a:ln w="12700" cap="flat" cmpd="sng" algn="ctr">
              <a:solidFill>
                <a:srgbClr val="FF0000"/>
              </a:solidFill>
              <a:prstDash val="solid"/>
              <a:round/>
              <a:headEnd type="none" w="med" len="med"/>
              <a:tailEnd type="arrow"/>
            </a:ln>
            <a:effectLst/>
          </p:spPr>
        </p:cxnSp>
      </p:grpSp>
      <p:grpSp>
        <p:nvGrpSpPr>
          <p:cNvPr id="38" name="Group 37">
            <a:extLst>
              <a:ext uri="{FF2B5EF4-FFF2-40B4-BE49-F238E27FC236}">
                <a16:creationId xmlns:a16="http://schemas.microsoft.com/office/drawing/2014/main" id="{68CE7649-D284-48A0-ACD9-5D3AFA098DEC}"/>
              </a:ext>
            </a:extLst>
          </p:cNvPr>
          <p:cNvGrpSpPr/>
          <p:nvPr/>
        </p:nvGrpSpPr>
        <p:grpSpPr>
          <a:xfrm>
            <a:off x="6028776" y="1079203"/>
            <a:ext cx="2110447" cy="2413305"/>
            <a:chOff x="6028776" y="1079203"/>
            <a:chExt cx="2110447" cy="2413305"/>
          </a:xfrm>
        </p:grpSpPr>
        <p:sp>
          <p:nvSpPr>
            <p:cNvPr id="5" name="Oval 4">
              <a:extLst>
                <a:ext uri="{FF2B5EF4-FFF2-40B4-BE49-F238E27FC236}">
                  <a16:creationId xmlns:a16="http://schemas.microsoft.com/office/drawing/2014/main" id="{42C5C45D-BA8C-467C-B233-4A89B148076F}"/>
                </a:ext>
              </a:extLst>
            </p:cNvPr>
            <p:cNvSpPr/>
            <p:nvPr/>
          </p:nvSpPr>
          <p:spPr>
            <a:xfrm>
              <a:off x="7240772" y="1079203"/>
              <a:ext cx="898451" cy="676787"/>
            </a:xfrm>
            <a:prstGeom prst="ellipse">
              <a:avLst/>
            </a:prstGeom>
            <a:ln w="19050">
              <a:solidFill>
                <a:srgbClr val="0000FF"/>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1" name="TextBox 10">
              <a:extLst>
                <a:ext uri="{FF2B5EF4-FFF2-40B4-BE49-F238E27FC236}">
                  <a16:creationId xmlns:a16="http://schemas.microsoft.com/office/drawing/2014/main" id="{29F24DA8-EFC5-4ED7-8E29-424EFC7670F3}"/>
                </a:ext>
              </a:extLst>
            </p:cNvPr>
            <p:cNvSpPr txBox="1"/>
            <p:nvPr/>
          </p:nvSpPr>
          <p:spPr>
            <a:xfrm>
              <a:off x="6028776" y="2784622"/>
              <a:ext cx="1516762" cy="707886"/>
            </a:xfrm>
            <a:prstGeom prst="rect">
              <a:avLst/>
            </a:prstGeom>
            <a:solidFill>
              <a:schemeClr val="bg1"/>
            </a:solidFill>
            <a:ln w="19050">
              <a:solidFill>
                <a:srgbClr val="0000FF"/>
              </a:solidFill>
            </a:ln>
          </p:spPr>
          <p:txBody>
            <a:bodyPr wrap="none" rtlCol="0">
              <a:spAutoFit/>
            </a:bodyPr>
            <a:lstStyle/>
            <a:p>
              <a:pPr algn="l"/>
              <a:r>
                <a:rPr lang="en-US" sz="2000" i="0" dirty="0">
                  <a:solidFill>
                    <a:srgbClr val="0000FF"/>
                  </a:solidFill>
                </a:rPr>
                <a:t>Endogenous </a:t>
              </a:r>
            </a:p>
            <a:p>
              <a:pPr algn="l"/>
              <a:r>
                <a:rPr lang="en-US" sz="2000" i="0" dirty="0">
                  <a:solidFill>
                    <a:srgbClr val="0000FF"/>
                  </a:solidFill>
                </a:rPr>
                <a:t>forecasting</a:t>
              </a:r>
            </a:p>
          </p:txBody>
        </p:sp>
        <p:cxnSp>
          <p:nvCxnSpPr>
            <p:cNvPr id="37" name="Straight Arrow Connector 36">
              <a:extLst>
                <a:ext uri="{FF2B5EF4-FFF2-40B4-BE49-F238E27FC236}">
                  <a16:creationId xmlns:a16="http://schemas.microsoft.com/office/drawing/2014/main" id="{29A3E571-13F8-423A-8C84-3C626869341C}"/>
                </a:ext>
              </a:extLst>
            </p:cNvPr>
            <p:cNvCxnSpPr>
              <a:stCxn id="11" idx="0"/>
              <a:endCxn id="5" idx="4"/>
            </p:cNvCxnSpPr>
            <p:nvPr/>
          </p:nvCxnSpPr>
          <p:spPr bwMode="auto">
            <a:xfrm flipV="1">
              <a:off x="6787157" y="1755990"/>
              <a:ext cx="902841" cy="1028632"/>
            </a:xfrm>
            <a:prstGeom prst="straightConnector1">
              <a:avLst/>
            </a:prstGeom>
            <a:noFill/>
            <a:ln w="19050" cap="flat" cmpd="sng" algn="ctr">
              <a:solidFill>
                <a:srgbClr val="0000FF"/>
              </a:solidFill>
              <a:prstDash val="solid"/>
              <a:round/>
              <a:headEnd type="none" w="med" len="med"/>
              <a:tailEnd type="arrow" w="med" len="med"/>
            </a:ln>
            <a:effectLst/>
          </p:spPr>
        </p:cxnSp>
      </p:grpSp>
      <p:grpSp>
        <p:nvGrpSpPr>
          <p:cNvPr id="39" name="Group 38">
            <a:extLst>
              <a:ext uri="{FF2B5EF4-FFF2-40B4-BE49-F238E27FC236}">
                <a16:creationId xmlns:a16="http://schemas.microsoft.com/office/drawing/2014/main" id="{2548B280-B689-4AD2-9235-6AF1EE5A35C6}"/>
              </a:ext>
            </a:extLst>
          </p:cNvPr>
          <p:cNvGrpSpPr/>
          <p:nvPr/>
        </p:nvGrpSpPr>
        <p:grpSpPr>
          <a:xfrm>
            <a:off x="7164687" y="1066798"/>
            <a:ext cx="1484411" cy="3460614"/>
            <a:chOff x="6496608" y="1079203"/>
            <a:chExt cx="1484411" cy="3460614"/>
          </a:xfrm>
        </p:grpSpPr>
        <p:sp>
          <p:nvSpPr>
            <p:cNvPr id="40" name="Oval 39">
              <a:extLst>
                <a:ext uri="{FF2B5EF4-FFF2-40B4-BE49-F238E27FC236}">
                  <a16:creationId xmlns:a16="http://schemas.microsoft.com/office/drawing/2014/main" id="{65774F47-83FB-4903-B5FC-15F108DC7B5D}"/>
                </a:ext>
              </a:extLst>
            </p:cNvPr>
            <p:cNvSpPr/>
            <p:nvPr/>
          </p:nvSpPr>
          <p:spPr>
            <a:xfrm>
              <a:off x="7478000" y="1079203"/>
              <a:ext cx="503019" cy="676787"/>
            </a:xfrm>
            <a:prstGeom prst="ellipse">
              <a:avLst/>
            </a:prstGeom>
            <a:ln w="19050">
              <a:solidFill>
                <a:srgbClr val="0000FF"/>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41" name="TextBox 40">
              <a:extLst>
                <a:ext uri="{FF2B5EF4-FFF2-40B4-BE49-F238E27FC236}">
                  <a16:creationId xmlns:a16="http://schemas.microsoft.com/office/drawing/2014/main" id="{768B7470-C041-4FA4-979C-7D2D6D9BE16E}"/>
                </a:ext>
              </a:extLst>
            </p:cNvPr>
            <p:cNvSpPr txBox="1"/>
            <p:nvPr/>
          </p:nvSpPr>
          <p:spPr>
            <a:xfrm>
              <a:off x="6496608" y="3831931"/>
              <a:ext cx="1388522" cy="707886"/>
            </a:xfrm>
            <a:prstGeom prst="rect">
              <a:avLst/>
            </a:prstGeom>
            <a:solidFill>
              <a:schemeClr val="bg1"/>
            </a:solidFill>
            <a:ln w="19050">
              <a:solidFill>
                <a:srgbClr val="0000FF"/>
              </a:solidFill>
            </a:ln>
          </p:spPr>
          <p:txBody>
            <a:bodyPr wrap="none" rtlCol="0">
              <a:spAutoFit/>
            </a:bodyPr>
            <a:lstStyle/>
            <a:p>
              <a:pPr algn="l"/>
              <a:r>
                <a:rPr lang="en-US" sz="2000" i="0" dirty="0">
                  <a:solidFill>
                    <a:srgbClr val="0000FF"/>
                  </a:solidFill>
                </a:rPr>
                <a:t>Exogenous </a:t>
              </a:r>
            </a:p>
            <a:p>
              <a:pPr algn="l"/>
              <a:r>
                <a:rPr lang="en-US" sz="2000" i="0" dirty="0">
                  <a:solidFill>
                    <a:srgbClr val="0000FF"/>
                  </a:solidFill>
                </a:rPr>
                <a:t>forecasting</a:t>
              </a:r>
            </a:p>
          </p:txBody>
        </p:sp>
        <p:cxnSp>
          <p:nvCxnSpPr>
            <p:cNvPr id="42" name="Straight Arrow Connector 41">
              <a:extLst>
                <a:ext uri="{FF2B5EF4-FFF2-40B4-BE49-F238E27FC236}">
                  <a16:creationId xmlns:a16="http://schemas.microsoft.com/office/drawing/2014/main" id="{E0A4A1DC-42DB-4161-AC90-F2635CF93E68}"/>
                </a:ext>
              </a:extLst>
            </p:cNvPr>
            <p:cNvCxnSpPr>
              <a:cxnSpLocks/>
              <a:stCxn id="41" idx="0"/>
              <a:endCxn id="40" idx="4"/>
            </p:cNvCxnSpPr>
            <p:nvPr/>
          </p:nvCxnSpPr>
          <p:spPr bwMode="auto">
            <a:xfrm flipV="1">
              <a:off x="7190869" y="1755990"/>
              <a:ext cx="538641" cy="2075941"/>
            </a:xfrm>
            <a:prstGeom prst="straightConnector1">
              <a:avLst/>
            </a:prstGeom>
            <a:noFill/>
            <a:ln w="19050" cap="flat" cmpd="sng" algn="ctr">
              <a:solidFill>
                <a:srgbClr val="0000FF"/>
              </a:solidFill>
              <a:prstDash val="solid"/>
              <a:round/>
              <a:headEnd type="none" w="med" len="med"/>
              <a:tailEnd type="arrow" w="med" len="med"/>
            </a:ln>
            <a:effectLst/>
          </p:spPr>
        </p:cxnSp>
      </p:grpSp>
    </p:spTree>
    <p:extLst>
      <p:ext uri="{BB962C8B-B14F-4D97-AF65-F5344CB8AC3E}">
        <p14:creationId xmlns:p14="http://schemas.microsoft.com/office/powerpoint/2010/main" val="292216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par>
                                <p:cTn id="13" presetID="22" presetClass="entr" presetSubtype="4"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down)">
                                      <p:cBhvr>
                                        <p:cTn id="15" dur="500"/>
                                        <p:tgtEl>
                                          <p:spTgt spid="35"/>
                                        </p:tgtEl>
                                      </p:cBhvr>
                                    </p:animEffect>
                                  </p:childTnLst>
                                </p:cTn>
                              </p:par>
                              <p:par>
                                <p:cTn id="16" presetID="2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par>
                                <p:cTn id="19" presetID="2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500"/>
                                        <p:tgtEl>
                                          <p:spTgt spid="33"/>
                                        </p:tgtEl>
                                      </p:cBhvr>
                                    </p:animEffect>
                                  </p:childTnLst>
                                </p:cTn>
                              </p:par>
                              <p:par>
                                <p:cTn id="22" presetID="22" presetClass="entr" presetSubtype="4"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down)">
                                      <p:cBhvr>
                                        <p:cTn id="24" dur="500"/>
                                        <p:tgtEl>
                                          <p:spTgt spid="34"/>
                                        </p:tgtEl>
                                      </p:cBhvr>
                                    </p:animEffect>
                                  </p:childTnLst>
                                </p:cTn>
                              </p:par>
                              <p:par>
                                <p:cTn id="25" presetID="22" presetClass="entr" presetSubtype="4"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down)">
                                      <p:cBhvr>
                                        <p:cTn id="40" dur="500"/>
                                        <p:tgtEl>
                                          <p:spTgt spid="3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down)">
                                      <p:cBhvr>
                                        <p:cTn id="4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0" y="990600"/>
            <a:ext cx="9144000" cy="5867400"/>
          </a:xfrm>
          <a:prstGeom prst="rect">
            <a:avLst/>
          </a:prstGeom>
          <a:gradFill rotWithShape="0">
            <a:gsLst>
              <a:gs pos="0">
                <a:srgbClr val="000000"/>
              </a:gs>
              <a:gs pos="100000">
                <a:srgbClr val="EF9100"/>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sz="1600" i="0">
              <a:solidFill>
                <a:schemeClr val="bg1"/>
              </a:solidFill>
            </a:endParaRPr>
          </a:p>
        </p:txBody>
      </p:sp>
      <p:sp>
        <p:nvSpPr>
          <p:cNvPr id="31747" name="Rectangle 2"/>
          <p:cNvSpPr>
            <a:spLocks noChangeArrowheads="1"/>
          </p:cNvSpPr>
          <p:nvPr/>
        </p:nvSpPr>
        <p:spPr bwMode="auto">
          <a:xfrm>
            <a:off x="0" y="0"/>
            <a:ext cx="9144000" cy="990600"/>
          </a:xfrm>
          <a:prstGeom prst="rect">
            <a:avLst/>
          </a:prstGeom>
          <a:gradFill rotWithShape="0">
            <a:gsLst>
              <a:gs pos="0">
                <a:srgbClr val="000000"/>
              </a:gs>
              <a:gs pos="100000">
                <a:srgbClr val="EF910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48" name="Rectangle 4"/>
          <p:cNvSpPr>
            <a:spLocks noGrp="1" noChangeArrowheads="1"/>
          </p:cNvSpPr>
          <p:nvPr>
            <p:ph type="title"/>
          </p:nvPr>
        </p:nvSpPr>
        <p:spPr/>
        <p:txBody>
          <a:bodyPr/>
          <a:lstStyle/>
          <a:p>
            <a:r>
              <a:rPr lang="en-US" sz="3200">
                <a:solidFill>
                  <a:schemeClr val="bg1"/>
                </a:solidFill>
              </a:rPr>
              <a:t>Outline</a:t>
            </a:r>
          </a:p>
        </p:txBody>
      </p:sp>
      <p:sp>
        <p:nvSpPr>
          <p:cNvPr id="31749" name="Rectangle 5"/>
          <p:cNvSpPr>
            <a:spLocks noGrp="1" noChangeArrowheads="1"/>
          </p:cNvSpPr>
          <p:nvPr>
            <p:ph type="body" idx="1"/>
          </p:nvPr>
        </p:nvSpPr>
        <p:spPr/>
        <p:txBody>
          <a:bodyPr/>
          <a:lstStyle/>
          <a:p>
            <a:r>
              <a:rPr lang="en-US" dirty="0">
                <a:solidFill>
                  <a:schemeClr val="bg1">
                    <a:lumMod val="65000"/>
                  </a:schemeClr>
                </a:solidFill>
              </a:rPr>
              <a:t>Elements of a dynamic model</a:t>
            </a:r>
          </a:p>
          <a:p>
            <a:r>
              <a:rPr lang="en-US" dirty="0">
                <a:solidFill>
                  <a:schemeClr val="bg1">
                    <a:lumMod val="65000"/>
                  </a:schemeClr>
                </a:solidFill>
              </a:rPr>
              <a:t>An energy storage illustration</a:t>
            </a:r>
          </a:p>
          <a:p>
            <a:r>
              <a:rPr lang="en-US" dirty="0">
                <a:solidFill>
                  <a:schemeClr val="bg1"/>
                </a:solidFill>
              </a:rPr>
              <a:t>Designing policies</a:t>
            </a:r>
          </a:p>
          <a:p>
            <a:r>
              <a:rPr lang="en-US" dirty="0">
                <a:solidFill>
                  <a:schemeClr val="bg1">
                    <a:lumMod val="65000"/>
                  </a:schemeClr>
                </a:solidFill>
              </a:rPr>
              <a:t>Some observations</a:t>
            </a:r>
          </a:p>
          <a:p>
            <a:r>
              <a:rPr lang="en-US" dirty="0">
                <a:solidFill>
                  <a:schemeClr val="bg1">
                    <a:lumMod val="65000"/>
                  </a:schemeClr>
                </a:solidFill>
              </a:rPr>
              <a:t>Policies for pure learning problems</a:t>
            </a:r>
          </a:p>
          <a:p>
            <a:r>
              <a:rPr lang="en-US" dirty="0">
                <a:solidFill>
                  <a:schemeClr val="bg1">
                    <a:lumMod val="65000"/>
                  </a:schemeClr>
                </a:solidFill>
              </a:rPr>
              <a:t>Policies for state-dependent problems</a:t>
            </a:r>
          </a:p>
          <a:p>
            <a:r>
              <a:rPr lang="en-US" dirty="0">
                <a:solidFill>
                  <a:schemeClr val="bg1">
                    <a:lumMod val="65000"/>
                  </a:schemeClr>
                </a:solidFill>
              </a:rPr>
              <a:t>Pulling it all together</a:t>
            </a:r>
          </a:p>
          <a:p>
            <a:pPr marL="0" indent="0">
              <a:buSzPct val="80000"/>
              <a:buNone/>
            </a:pPr>
            <a:endParaRPr lang="en-US" dirty="0">
              <a:solidFill>
                <a:schemeClr val="bg2">
                  <a:lumMod val="60000"/>
                  <a:lumOff val="40000"/>
                </a:schemeClr>
              </a:solidFill>
            </a:endParaRPr>
          </a:p>
          <a:p>
            <a:pPr>
              <a:buSzPct val="80000"/>
            </a:pPr>
            <a:endParaRPr lang="en-US" dirty="0">
              <a:solidFill>
                <a:schemeClr val="bg2">
                  <a:lumMod val="60000"/>
                  <a:lumOff val="40000"/>
                </a:schemeClr>
              </a:solidFill>
            </a:endParaRPr>
          </a:p>
        </p:txBody>
      </p:sp>
    </p:spTree>
    <p:extLst>
      <p:ext uri="{BB962C8B-B14F-4D97-AF65-F5344CB8AC3E}">
        <p14:creationId xmlns:p14="http://schemas.microsoft.com/office/powerpoint/2010/main" val="30286509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a:xfrm>
            <a:off x="685799" y="1143000"/>
            <a:ext cx="7928811" cy="4953000"/>
          </a:xfrm>
        </p:spPr>
        <p:txBody>
          <a:bodyPr/>
          <a:lstStyle/>
          <a:p>
            <a:r>
              <a:rPr lang="en-US" dirty="0"/>
              <a:t>We have to start by describing what we mean by a policy.</a:t>
            </a:r>
          </a:p>
          <a:p>
            <a:pPr lvl="1"/>
            <a:r>
              <a:rPr lang="en-US" dirty="0"/>
              <a:t>Definition:</a:t>
            </a:r>
          </a:p>
          <a:p>
            <a:pPr lvl="1" indent="0">
              <a:buNone/>
            </a:pPr>
            <a:endParaRPr lang="en-US" i="1" dirty="0"/>
          </a:p>
          <a:p>
            <a:pPr lvl="1" indent="0">
              <a:buNone/>
            </a:pPr>
            <a:r>
              <a:rPr lang="en-US" i="1" dirty="0"/>
              <a:t>A policy is a mapping from a state to an action.  </a:t>
            </a:r>
          </a:p>
          <a:p>
            <a:pPr lvl="1" indent="0">
              <a:buNone/>
            </a:pPr>
            <a:r>
              <a:rPr lang="en-US" i="1" dirty="0"/>
              <a:t>… any mapping.</a:t>
            </a:r>
          </a:p>
          <a:p>
            <a:pPr lvl="2"/>
            <a:endParaRPr lang="en-US" i="1" dirty="0"/>
          </a:p>
          <a:p>
            <a:pPr marL="914400" lvl="2" indent="0">
              <a:buNone/>
            </a:pPr>
            <a:endParaRPr lang="en-US" i="1" dirty="0"/>
          </a:p>
          <a:p>
            <a:r>
              <a:rPr lang="en-US" dirty="0"/>
              <a:t>How do we search over an arbitrary space of policies?</a:t>
            </a:r>
          </a:p>
        </p:txBody>
      </p:sp>
    </p:spTree>
    <p:extLst>
      <p:ext uri="{BB962C8B-B14F-4D97-AF65-F5344CB8AC3E}">
        <p14:creationId xmlns:p14="http://schemas.microsoft.com/office/powerpoint/2010/main" val="3392559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165" y="1233106"/>
            <a:ext cx="8648035" cy="5624894"/>
          </a:xfrm>
          <a:prstGeom prst="rect">
            <a:avLst/>
          </a:prstGeom>
        </p:spPr>
      </p:pic>
      <p:sp>
        <p:nvSpPr>
          <p:cNvPr id="12" name="TextBox 11"/>
          <p:cNvSpPr txBox="1"/>
          <p:nvPr/>
        </p:nvSpPr>
        <p:spPr>
          <a:xfrm>
            <a:off x="6781800" y="5638800"/>
            <a:ext cx="228600"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3" name="TextBox 12"/>
          <p:cNvSpPr txBox="1"/>
          <p:nvPr/>
        </p:nvSpPr>
        <p:spPr>
          <a:xfrm>
            <a:off x="4191000" y="5650468"/>
            <a:ext cx="228600"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4" name="TextBox 13"/>
          <p:cNvSpPr txBox="1"/>
          <p:nvPr/>
        </p:nvSpPr>
        <p:spPr>
          <a:xfrm>
            <a:off x="7542379" y="4953000"/>
            <a:ext cx="217714" cy="381000"/>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5" name="TextBox 14"/>
          <p:cNvSpPr txBox="1"/>
          <p:nvPr/>
        </p:nvSpPr>
        <p:spPr>
          <a:xfrm>
            <a:off x="7303604" y="1369153"/>
            <a:ext cx="228600"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6" name="TextBox 15"/>
          <p:cNvSpPr txBox="1"/>
          <p:nvPr/>
        </p:nvSpPr>
        <p:spPr>
          <a:xfrm>
            <a:off x="7645083" y="2133600"/>
            <a:ext cx="228600"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7" name="TextBox 16"/>
          <p:cNvSpPr txBox="1"/>
          <p:nvPr/>
        </p:nvSpPr>
        <p:spPr>
          <a:xfrm>
            <a:off x="7290587" y="3962400"/>
            <a:ext cx="217714" cy="381000"/>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28" name="Rectangle 27"/>
          <p:cNvSpPr/>
          <p:nvPr/>
        </p:nvSpPr>
        <p:spPr>
          <a:xfrm>
            <a:off x="3505199" y="6624591"/>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29" name="Rectangle 28"/>
          <p:cNvSpPr/>
          <p:nvPr/>
        </p:nvSpPr>
        <p:spPr>
          <a:xfrm>
            <a:off x="2590799" y="6586491"/>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30" name="Rectangle 29"/>
          <p:cNvSpPr/>
          <p:nvPr/>
        </p:nvSpPr>
        <p:spPr>
          <a:xfrm>
            <a:off x="5486399" y="3780120"/>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33" name="Rectangle 32"/>
          <p:cNvSpPr/>
          <p:nvPr/>
        </p:nvSpPr>
        <p:spPr>
          <a:xfrm>
            <a:off x="4876799" y="1290230"/>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34" name="Rectangle 33"/>
          <p:cNvSpPr/>
          <p:nvPr/>
        </p:nvSpPr>
        <p:spPr>
          <a:xfrm>
            <a:off x="8654142" y="2585630"/>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18" name="Rectangle 17"/>
          <p:cNvSpPr/>
          <p:nvPr/>
        </p:nvSpPr>
        <p:spPr>
          <a:xfrm>
            <a:off x="8654142" y="5252630"/>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19" name="Rectangle 18"/>
          <p:cNvSpPr/>
          <p:nvPr/>
        </p:nvSpPr>
        <p:spPr>
          <a:xfrm>
            <a:off x="8191499" y="6053452"/>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4" name="TextBox 3"/>
          <p:cNvSpPr txBox="1"/>
          <p:nvPr/>
        </p:nvSpPr>
        <p:spPr>
          <a:xfrm>
            <a:off x="1959289" y="5486400"/>
            <a:ext cx="569387" cy="369332"/>
          </a:xfrm>
          <a:prstGeom prst="rect">
            <a:avLst/>
          </a:prstGeom>
          <a:noFill/>
        </p:spPr>
        <p:txBody>
          <a:bodyPr wrap="none" rtlCol="0">
            <a:spAutoFit/>
          </a:bodyPr>
          <a:lstStyle/>
          <a:p>
            <a:r>
              <a:rPr lang="en-US" dirty="0"/>
              <a:t>0.26</a:t>
            </a:r>
          </a:p>
        </p:txBody>
      </p:sp>
      <p:sp>
        <p:nvSpPr>
          <p:cNvPr id="21" name="TextBox 20"/>
          <p:cNvSpPr txBox="1"/>
          <p:nvPr/>
        </p:nvSpPr>
        <p:spPr>
          <a:xfrm>
            <a:off x="2740006" y="5498068"/>
            <a:ext cx="569387" cy="369332"/>
          </a:xfrm>
          <a:prstGeom prst="rect">
            <a:avLst/>
          </a:prstGeom>
          <a:noFill/>
        </p:spPr>
        <p:txBody>
          <a:bodyPr wrap="none" rtlCol="0">
            <a:spAutoFit/>
          </a:bodyPr>
          <a:lstStyle/>
          <a:p>
            <a:r>
              <a:rPr lang="en-US" dirty="0"/>
              <a:t>0.38</a:t>
            </a:r>
          </a:p>
        </p:txBody>
      </p:sp>
      <p:sp>
        <p:nvSpPr>
          <p:cNvPr id="22" name="TextBox 21"/>
          <p:cNvSpPr txBox="1"/>
          <p:nvPr/>
        </p:nvSpPr>
        <p:spPr>
          <a:xfrm>
            <a:off x="3874230" y="5486400"/>
            <a:ext cx="569387" cy="369332"/>
          </a:xfrm>
          <a:prstGeom prst="rect">
            <a:avLst/>
          </a:prstGeom>
          <a:noFill/>
        </p:spPr>
        <p:txBody>
          <a:bodyPr wrap="none" rtlCol="0">
            <a:spAutoFit/>
          </a:bodyPr>
          <a:lstStyle/>
          <a:p>
            <a:r>
              <a:rPr lang="en-US" dirty="0"/>
              <a:t>0.78</a:t>
            </a:r>
          </a:p>
        </p:txBody>
      </p:sp>
      <p:sp>
        <p:nvSpPr>
          <p:cNvPr id="23" name="TextBox 22"/>
          <p:cNvSpPr txBox="1"/>
          <p:nvPr/>
        </p:nvSpPr>
        <p:spPr>
          <a:xfrm>
            <a:off x="5287124" y="5486400"/>
            <a:ext cx="463588" cy="369332"/>
          </a:xfrm>
          <a:prstGeom prst="rect">
            <a:avLst/>
          </a:prstGeom>
          <a:noFill/>
        </p:spPr>
        <p:txBody>
          <a:bodyPr wrap="none" rtlCol="0">
            <a:spAutoFit/>
          </a:bodyPr>
          <a:lstStyle/>
          <a:p>
            <a:r>
              <a:rPr lang="en-US" dirty="0"/>
              <a:t>0.6</a:t>
            </a:r>
          </a:p>
        </p:txBody>
      </p:sp>
      <p:sp>
        <p:nvSpPr>
          <p:cNvPr id="24" name="TextBox 23"/>
          <p:cNvSpPr txBox="1"/>
          <p:nvPr/>
        </p:nvSpPr>
        <p:spPr>
          <a:xfrm>
            <a:off x="6664306" y="5454134"/>
            <a:ext cx="463588" cy="369332"/>
          </a:xfrm>
          <a:prstGeom prst="rect">
            <a:avLst/>
          </a:prstGeom>
          <a:noFill/>
        </p:spPr>
        <p:txBody>
          <a:bodyPr wrap="none" rtlCol="0">
            <a:spAutoFit/>
          </a:bodyPr>
          <a:lstStyle/>
          <a:p>
            <a:r>
              <a:rPr lang="en-US" dirty="0"/>
              <a:t>0.6</a:t>
            </a:r>
          </a:p>
        </p:txBody>
      </p:sp>
      <p:sp>
        <p:nvSpPr>
          <p:cNvPr id="25" name="TextBox 24"/>
          <p:cNvSpPr txBox="1"/>
          <p:nvPr/>
        </p:nvSpPr>
        <p:spPr>
          <a:xfrm>
            <a:off x="990600" y="4583668"/>
            <a:ext cx="290464" cy="369332"/>
          </a:xfrm>
          <a:prstGeom prst="rect">
            <a:avLst/>
          </a:prstGeom>
          <a:noFill/>
        </p:spPr>
        <p:txBody>
          <a:bodyPr wrap="none" rtlCol="0">
            <a:spAutoFit/>
          </a:bodyPr>
          <a:lstStyle/>
          <a:p>
            <a:r>
              <a:rPr lang="en-US" dirty="0"/>
              <a:t>0</a:t>
            </a:r>
          </a:p>
        </p:txBody>
      </p:sp>
      <p:sp>
        <p:nvSpPr>
          <p:cNvPr id="26" name="TextBox 25"/>
          <p:cNvSpPr txBox="1"/>
          <p:nvPr/>
        </p:nvSpPr>
        <p:spPr>
          <a:xfrm>
            <a:off x="1503074" y="4146675"/>
            <a:ext cx="290464" cy="369332"/>
          </a:xfrm>
          <a:prstGeom prst="rect">
            <a:avLst/>
          </a:prstGeom>
          <a:noFill/>
        </p:spPr>
        <p:txBody>
          <a:bodyPr wrap="none" rtlCol="0">
            <a:spAutoFit/>
          </a:bodyPr>
          <a:lstStyle/>
          <a:p>
            <a:r>
              <a:rPr lang="en-US" dirty="0"/>
              <a:t>0</a:t>
            </a:r>
          </a:p>
        </p:txBody>
      </p:sp>
      <p:sp>
        <p:nvSpPr>
          <p:cNvPr id="27" name="TextBox 26"/>
          <p:cNvSpPr txBox="1"/>
          <p:nvPr/>
        </p:nvSpPr>
        <p:spPr>
          <a:xfrm>
            <a:off x="2057400" y="4559549"/>
            <a:ext cx="290464" cy="369332"/>
          </a:xfrm>
          <a:prstGeom prst="rect">
            <a:avLst/>
          </a:prstGeom>
          <a:noFill/>
        </p:spPr>
        <p:txBody>
          <a:bodyPr wrap="none" rtlCol="0">
            <a:spAutoFit/>
          </a:bodyPr>
          <a:lstStyle/>
          <a:p>
            <a:r>
              <a:rPr lang="en-US" dirty="0"/>
              <a:t>0</a:t>
            </a:r>
          </a:p>
        </p:txBody>
      </p:sp>
      <p:sp>
        <p:nvSpPr>
          <p:cNvPr id="31" name="TextBox 30"/>
          <p:cNvSpPr txBox="1"/>
          <p:nvPr/>
        </p:nvSpPr>
        <p:spPr>
          <a:xfrm>
            <a:off x="2466420" y="4190217"/>
            <a:ext cx="569387" cy="369332"/>
          </a:xfrm>
          <a:prstGeom prst="rect">
            <a:avLst/>
          </a:prstGeom>
          <a:noFill/>
        </p:spPr>
        <p:txBody>
          <a:bodyPr wrap="none" rtlCol="0">
            <a:spAutoFit/>
          </a:bodyPr>
          <a:lstStyle/>
          <a:p>
            <a:r>
              <a:rPr lang="en-US" dirty="0"/>
              <a:t>0.02</a:t>
            </a:r>
          </a:p>
        </p:txBody>
      </p:sp>
      <p:sp>
        <p:nvSpPr>
          <p:cNvPr id="32" name="TextBox 31"/>
          <p:cNvSpPr txBox="1"/>
          <p:nvPr/>
        </p:nvSpPr>
        <p:spPr>
          <a:xfrm>
            <a:off x="2839633" y="4622907"/>
            <a:ext cx="569387" cy="369332"/>
          </a:xfrm>
          <a:prstGeom prst="rect">
            <a:avLst/>
          </a:prstGeom>
          <a:noFill/>
        </p:spPr>
        <p:txBody>
          <a:bodyPr wrap="none" rtlCol="0">
            <a:spAutoFit/>
          </a:bodyPr>
          <a:lstStyle/>
          <a:p>
            <a:r>
              <a:rPr lang="en-US" dirty="0"/>
              <a:t>0.03</a:t>
            </a:r>
          </a:p>
        </p:txBody>
      </p:sp>
      <p:sp>
        <p:nvSpPr>
          <p:cNvPr id="35" name="TextBox 34"/>
          <p:cNvSpPr txBox="1"/>
          <p:nvPr/>
        </p:nvSpPr>
        <p:spPr>
          <a:xfrm>
            <a:off x="3429766" y="4156549"/>
            <a:ext cx="569387" cy="369332"/>
          </a:xfrm>
          <a:prstGeom prst="rect">
            <a:avLst/>
          </a:prstGeom>
          <a:noFill/>
        </p:spPr>
        <p:txBody>
          <a:bodyPr wrap="none" rtlCol="0">
            <a:spAutoFit/>
          </a:bodyPr>
          <a:lstStyle/>
          <a:p>
            <a:r>
              <a:rPr lang="en-US" dirty="0"/>
              <a:t>0.04</a:t>
            </a:r>
          </a:p>
        </p:txBody>
      </p:sp>
      <p:sp>
        <p:nvSpPr>
          <p:cNvPr id="36" name="TextBox 35"/>
          <p:cNvSpPr txBox="1"/>
          <p:nvPr/>
        </p:nvSpPr>
        <p:spPr>
          <a:xfrm>
            <a:off x="3695700" y="4591063"/>
            <a:ext cx="569387" cy="369332"/>
          </a:xfrm>
          <a:prstGeom prst="rect">
            <a:avLst/>
          </a:prstGeom>
          <a:noFill/>
        </p:spPr>
        <p:txBody>
          <a:bodyPr wrap="none" rtlCol="0">
            <a:spAutoFit/>
          </a:bodyPr>
          <a:lstStyle/>
          <a:p>
            <a:r>
              <a:rPr lang="en-US" dirty="0"/>
              <a:t>0.04</a:t>
            </a:r>
          </a:p>
        </p:txBody>
      </p:sp>
      <p:sp>
        <p:nvSpPr>
          <p:cNvPr id="37" name="TextBox 36"/>
          <p:cNvSpPr txBox="1"/>
          <p:nvPr/>
        </p:nvSpPr>
        <p:spPr>
          <a:xfrm>
            <a:off x="4161318" y="3900789"/>
            <a:ext cx="569387" cy="369332"/>
          </a:xfrm>
          <a:prstGeom prst="rect">
            <a:avLst/>
          </a:prstGeom>
          <a:noFill/>
        </p:spPr>
        <p:txBody>
          <a:bodyPr wrap="none" rtlCol="0">
            <a:spAutoFit/>
          </a:bodyPr>
          <a:lstStyle/>
          <a:p>
            <a:r>
              <a:rPr lang="en-US" dirty="0"/>
              <a:t>0.05</a:t>
            </a:r>
          </a:p>
        </p:txBody>
      </p:sp>
      <p:sp>
        <p:nvSpPr>
          <p:cNvPr id="38" name="TextBox 37"/>
          <p:cNvSpPr txBox="1"/>
          <p:nvPr/>
        </p:nvSpPr>
        <p:spPr>
          <a:xfrm>
            <a:off x="4645006" y="3335846"/>
            <a:ext cx="675185" cy="369332"/>
          </a:xfrm>
          <a:prstGeom prst="rect">
            <a:avLst/>
          </a:prstGeom>
          <a:noFill/>
        </p:spPr>
        <p:txBody>
          <a:bodyPr wrap="none" rtlCol="0">
            <a:spAutoFit/>
          </a:bodyPr>
          <a:lstStyle/>
          <a:p>
            <a:r>
              <a:rPr lang="en-US" dirty="0"/>
              <a:t>0.064</a:t>
            </a:r>
          </a:p>
        </p:txBody>
      </p:sp>
      <p:sp>
        <p:nvSpPr>
          <p:cNvPr id="39" name="TextBox 38"/>
          <p:cNvSpPr txBox="1"/>
          <p:nvPr/>
        </p:nvSpPr>
        <p:spPr>
          <a:xfrm>
            <a:off x="5518918" y="2667000"/>
            <a:ext cx="675185" cy="369332"/>
          </a:xfrm>
          <a:prstGeom prst="rect">
            <a:avLst/>
          </a:prstGeom>
          <a:noFill/>
        </p:spPr>
        <p:txBody>
          <a:bodyPr wrap="none" rtlCol="0">
            <a:spAutoFit/>
          </a:bodyPr>
          <a:lstStyle/>
          <a:p>
            <a:r>
              <a:rPr lang="en-US" dirty="0"/>
              <a:t>0.064</a:t>
            </a:r>
          </a:p>
        </p:txBody>
      </p:sp>
      <p:sp>
        <p:nvSpPr>
          <p:cNvPr id="40" name="TextBox 39"/>
          <p:cNvSpPr txBox="1"/>
          <p:nvPr/>
        </p:nvSpPr>
        <p:spPr>
          <a:xfrm>
            <a:off x="4823536" y="2669560"/>
            <a:ext cx="675185" cy="369332"/>
          </a:xfrm>
          <a:prstGeom prst="rect">
            <a:avLst/>
          </a:prstGeom>
          <a:noFill/>
        </p:spPr>
        <p:txBody>
          <a:bodyPr wrap="none" rtlCol="0">
            <a:spAutoFit/>
          </a:bodyPr>
          <a:lstStyle/>
          <a:p>
            <a:r>
              <a:rPr lang="en-US" dirty="0"/>
              <a:t>0.064</a:t>
            </a:r>
          </a:p>
        </p:txBody>
      </p:sp>
      <p:sp>
        <p:nvSpPr>
          <p:cNvPr id="41" name="TextBox 40"/>
          <p:cNvSpPr txBox="1"/>
          <p:nvPr/>
        </p:nvSpPr>
        <p:spPr>
          <a:xfrm>
            <a:off x="6430054" y="2667000"/>
            <a:ext cx="675185" cy="369332"/>
          </a:xfrm>
          <a:prstGeom prst="rect">
            <a:avLst/>
          </a:prstGeom>
          <a:noFill/>
        </p:spPr>
        <p:txBody>
          <a:bodyPr wrap="none" rtlCol="0">
            <a:spAutoFit/>
          </a:bodyPr>
          <a:lstStyle/>
          <a:p>
            <a:r>
              <a:rPr lang="en-US" dirty="0"/>
              <a:t>0.064</a:t>
            </a:r>
          </a:p>
        </p:txBody>
      </p:sp>
      <p:sp>
        <p:nvSpPr>
          <p:cNvPr id="42" name="TextBox 41"/>
          <p:cNvSpPr txBox="1"/>
          <p:nvPr/>
        </p:nvSpPr>
        <p:spPr>
          <a:xfrm>
            <a:off x="5305119" y="4199177"/>
            <a:ext cx="675185" cy="369332"/>
          </a:xfrm>
          <a:prstGeom prst="rect">
            <a:avLst/>
          </a:prstGeom>
          <a:noFill/>
        </p:spPr>
        <p:txBody>
          <a:bodyPr wrap="none" rtlCol="0">
            <a:spAutoFit/>
          </a:bodyPr>
          <a:lstStyle/>
          <a:p>
            <a:r>
              <a:rPr lang="en-US" dirty="0"/>
              <a:t>0.502</a:t>
            </a:r>
          </a:p>
        </p:txBody>
      </p:sp>
      <p:sp>
        <p:nvSpPr>
          <p:cNvPr id="43" name="TextBox 42"/>
          <p:cNvSpPr txBox="1"/>
          <p:nvPr/>
        </p:nvSpPr>
        <p:spPr>
          <a:xfrm>
            <a:off x="6241917" y="4234934"/>
            <a:ext cx="675185" cy="369332"/>
          </a:xfrm>
          <a:prstGeom prst="rect">
            <a:avLst/>
          </a:prstGeom>
          <a:noFill/>
        </p:spPr>
        <p:txBody>
          <a:bodyPr wrap="none" rtlCol="0">
            <a:spAutoFit/>
          </a:bodyPr>
          <a:lstStyle/>
          <a:p>
            <a:r>
              <a:rPr lang="en-US" dirty="0"/>
              <a:t>0.502</a:t>
            </a:r>
          </a:p>
        </p:txBody>
      </p:sp>
      <p:sp>
        <p:nvSpPr>
          <p:cNvPr id="44" name="TextBox 43"/>
          <p:cNvSpPr txBox="1"/>
          <p:nvPr/>
        </p:nvSpPr>
        <p:spPr>
          <a:xfrm>
            <a:off x="5803862" y="4622907"/>
            <a:ext cx="675185" cy="369332"/>
          </a:xfrm>
          <a:prstGeom prst="rect">
            <a:avLst/>
          </a:prstGeom>
          <a:noFill/>
        </p:spPr>
        <p:txBody>
          <a:bodyPr wrap="none" rtlCol="0">
            <a:spAutoFit/>
          </a:bodyPr>
          <a:lstStyle/>
          <a:p>
            <a:r>
              <a:rPr lang="en-US" dirty="0"/>
              <a:t>0.502</a:t>
            </a:r>
          </a:p>
        </p:txBody>
      </p:sp>
      <p:sp>
        <p:nvSpPr>
          <p:cNvPr id="45" name="TextBox 44"/>
          <p:cNvSpPr txBox="1"/>
          <p:nvPr/>
        </p:nvSpPr>
        <p:spPr>
          <a:xfrm>
            <a:off x="6553200" y="4622907"/>
            <a:ext cx="675185" cy="369332"/>
          </a:xfrm>
          <a:prstGeom prst="rect">
            <a:avLst/>
          </a:prstGeom>
          <a:noFill/>
        </p:spPr>
        <p:txBody>
          <a:bodyPr wrap="none" rtlCol="0">
            <a:spAutoFit/>
          </a:bodyPr>
          <a:lstStyle/>
          <a:p>
            <a:r>
              <a:rPr lang="en-US" dirty="0"/>
              <a:t>0.502</a:t>
            </a:r>
          </a:p>
        </p:txBody>
      </p:sp>
      <p:sp>
        <p:nvSpPr>
          <p:cNvPr id="46" name="TextBox 45"/>
          <p:cNvSpPr txBox="1"/>
          <p:nvPr/>
        </p:nvSpPr>
        <p:spPr>
          <a:xfrm>
            <a:off x="7502386" y="4604266"/>
            <a:ext cx="675185" cy="369332"/>
          </a:xfrm>
          <a:prstGeom prst="rect">
            <a:avLst/>
          </a:prstGeom>
          <a:noFill/>
        </p:spPr>
        <p:txBody>
          <a:bodyPr wrap="none" rtlCol="0">
            <a:spAutoFit/>
          </a:bodyPr>
          <a:lstStyle/>
          <a:p>
            <a:r>
              <a:rPr lang="en-US" dirty="0"/>
              <a:t>0.502</a:t>
            </a:r>
          </a:p>
        </p:txBody>
      </p:sp>
      <p:sp>
        <p:nvSpPr>
          <p:cNvPr id="47" name="TextBox 46"/>
          <p:cNvSpPr txBox="1"/>
          <p:nvPr/>
        </p:nvSpPr>
        <p:spPr>
          <a:xfrm>
            <a:off x="7282875" y="3676463"/>
            <a:ext cx="675185" cy="369332"/>
          </a:xfrm>
          <a:prstGeom prst="rect">
            <a:avLst/>
          </a:prstGeom>
          <a:noFill/>
        </p:spPr>
        <p:txBody>
          <a:bodyPr wrap="none" rtlCol="0">
            <a:spAutoFit/>
          </a:bodyPr>
          <a:lstStyle/>
          <a:p>
            <a:r>
              <a:rPr lang="en-US" dirty="0"/>
              <a:t>0.603</a:t>
            </a:r>
          </a:p>
        </p:txBody>
      </p:sp>
      <p:sp>
        <p:nvSpPr>
          <p:cNvPr id="48" name="TextBox 47"/>
          <p:cNvSpPr txBox="1"/>
          <p:nvPr/>
        </p:nvSpPr>
        <p:spPr>
          <a:xfrm>
            <a:off x="7873683" y="3691584"/>
            <a:ext cx="675185" cy="369332"/>
          </a:xfrm>
          <a:prstGeom prst="rect">
            <a:avLst/>
          </a:prstGeom>
          <a:noFill/>
        </p:spPr>
        <p:txBody>
          <a:bodyPr wrap="none" rtlCol="0">
            <a:spAutoFit/>
          </a:bodyPr>
          <a:lstStyle/>
          <a:p>
            <a:r>
              <a:rPr lang="en-US" dirty="0"/>
              <a:t>0.603</a:t>
            </a:r>
          </a:p>
        </p:txBody>
      </p:sp>
      <p:sp>
        <p:nvSpPr>
          <p:cNvPr id="49" name="TextBox 48"/>
          <p:cNvSpPr txBox="1"/>
          <p:nvPr/>
        </p:nvSpPr>
        <p:spPr>
          <a:xfrm>
            <a:off x="7669791" y="5049014"/>
            <a:ext cx="569387" cy="369332"/>
          </a:xfrm>
          <a:prstGeom prst="rect">
            <a:avLst/>
          </a:prstGeom>
          <a:noFill/>
        </p:spPr>
        <p:txBody>
          <a:bodyPr wrap="none" rtlCol="0">
            <a:spAutoFit/>
          </a:bodyPr>
          <a:lstStyle/>
          <a:p>
            <a:r>
              <a:rPr lang="en-US" dirty="0"/>
              <a:t>0.67</a:t>
            </a:r>
          </a:p>
        </p:txBody>
      </p:sp>
      <p:sp>
        <p:nvSpPr>
          <p:cNvPr id="50" name="TextBox 49"/>
          <p:cNvSpPr txBox="1"/>
          <p:nvPr/>
        </p:nvSpPr>
        <p:spPr>
          <a:xfrm>
            <a:off x="6473711" y="5060718"/>
            <a:ext cx="569387" cy="369332"/>
          </a:xfrm>
          <a:prstGeom prst="rect">
            <a:avLst/>
          </a:prstGeom>
          <a:noFill/>
        </p:spPr>
        <p:txBody>
          <a:bodyPr wrap="none" rtlCol="0">
            <a:spAutoFit/>
          </a:bodyPr>
          <a:lstStyle/>
          <a:p>
            <a:r>
              <a:rPr lang="en-US" dirty="0"/>
              <a:t>0.67</a:t>
            </a:r>
          </a:p>
        </p:txBody>
      </p:sp>
      <p:sp>
        <p:nvSpPr>
          <p:cNvPr id="51" name="TextBox 50"/>
          <p:cNvSpPr txBox="1"/>
          <p:nvPr/>
        </p:nvSpPr>
        <p:spPr>
          <a:xfrm>
            <a:off x="5604453" y="5069782"/>
            <a:ext cx="569387" cy="369332"/>
          </a:xfrm>
          <a:prstGeom prst="rect">
            <a:avLst/>
          </a:prstGeom>
          <a:noFill/>
        </p:spPr>
        <p:txBody>
          <a:bodyPr wrap="none" rtlCol="0">
            <a:spAutoFit/>
          </a:bodyPr>
          <a:lstStyle/>
          <a:p>
            <a:r>
              <a:rPr lang="en-US" dirty="0"/>
              <a:t>0.05</a:t>
            </a:r>
          </a:p>
        </p:txBody>
      </p:sp>
      <p:sp>
        <p:nvSpPr>
          <p:cNvPr id="52" name="TextBox 51"/>
          <p:cNvSpPr txBox="1"/>
          <p:nvPr/>
        </p:nvSpPr>
        <p:spPr>
          <a:xfrm>
            <a:off x="4679342" y="4663353"/>
            <a:ext cx="569387" cy="369332"/>
          </a:xfrm>
          <a:prstGeom prst="rect">
            <a:avLst/>
          </a:prstGeom>
          <a:noFill/>
        </p:spPr>
        <p:txBody>
          <a:bodyPr wrap="none" rtlCol="0">
            <a:spAutoFit/>
          </a:bodyPr>
          <a:lstStyle/>
          <a:p>
            <a:r>
              <a:rPr lang="en-US" dirty="0"/>
              <a:t>0.05</a:t>
            </a:r>
          </a:p>
        </p:txBody>
      </p:sp>
      <p:sp>
        <p:nvSpPr>
          <p:cNvPr id="53" name="TextBox 52"/>
          <p:cNvSpPr txBox="1"/>
          <p:nvPr/>
        </p:nvSpPr>
        <p:spPr>
          <a:xfrm>
            <a:off x="6890082" y="1233106"/>
            <a:ext cx="675185" cy="369332"/>
          </a:xfrm>
          <a:prstGeom prst="rect">
            <a:avLst/>
          </a:prstGeom>
          <a:noFill/>
        </p:spPr>
        <p:txBody>
          <a:bodyPr wrap="none" rtlCol="0">
            <a:spAutoFit/>
          </a:bodyPr>
          <a:lstStyle/>
          <a:p>
            <a:r>
              <a:rPr lang="en-US" dirty="0"/>
              <a:t>0.503</a:t>
            </a:r>
          </a:p>
        </p:txBody>
      </p:sp>
      <p:sp>
        <p:nvSpPr>
          <p:cNvPr id="54" name="TextBox 53"/>
          <p:cNvSpPr txBox="1"/>
          <p:nvPr/>
        </p:nvSpPr>
        <p:spPr>
          <a:xfrm>
            <a:off x="7693838" y="1027318"/>
            <a:ext cx="463588" cy="369332"/>
          </a:xfrm>
          <a:prstGeom prst="rect">
            <a:avLst/>
          </a:prstGeom>
          <a:noFill/>
        </p:spPr>
        <p:txBody>
          <a:bodyPr wrap="none" rtlCol="0">
            <a:spAutoFit/>
          </a:bodyPr>
          <a:lstStyle/>
          <a:p>
            <a:r>
              <a:rPr lang="en-US" dirty="0"/>
              <a:t>0.5</a:t>
            </a:r>
          </a:p>
        </p:txBody>
      </p:sp>
      <p:sp>
        <p:nvSpPr>
          <p:cNvPr id="55" name="TextBox 54"/>
          <p:cNvSpPr txBox="1"/>
          <p:nvPr/>
        </p:nvSpPr>
        <p:spPr>
          <a:xfrm>
            <a:off x="7572905" y="2362200"/>
            <a:ext cx="569387" cy="369332"/>
          </a:xfrm>
          <a:prstGeom prst="rect">
            <a:avLst/>
          </a:prstGeom>
          <a:noFill/>
        </p:spPr>
        <p:txBody>
          <a:bodyPr wrap="none" rtlCol="0">
            <a:spAutoFit/>
          </a:bodyPr>
          <a:lstStyle/>
          <a:p>
            <a:r>
              <a:rPr lang="en-US" dirty="0"/>
              <a:t>0.76</a:t>
            </a:r>
          </a:p>
        </p:txBody>
      </p:sp>
      <p:sp>
        <p:nvSpPr>
          <p:cNvPr id="56" name="TextBox 55"/>
          <p:cNvSpPr txBox="1"/>
          <p:nvPr/>
        </p:nvSpPr>
        <p:spPr>
          <a:xfrm>
            <a:off x="7587637" y="1745384"/>
            <a:ext cx="675185" cy="369332"/>
          </a:xfrm>
          <a:prstGeom prst="rect">
            <a:avLst/>
          </a:prstGeom>
          <a:noFill/>
        </p:spPr>
        <p:txBody>
          <a:bodyPr wrap="none" rtlCol="0">
            <a:spAutoFit/>
          </a:bodyPr>
          <a:lstStyle/>
          <a:p>
            <a:r>
              <a:rPr lang="en-US" dirty="0"/>
              <a:t>0.503</a:t>
            </a:r>
          </a:p>
        </p:txBody>
      </p:sp>
      <p:sp>
        <p:nvSpPr>
          <p:cNvPr id="57" name="TextBox 56"/>
          <p:cNvSpPr txBox="1"/>
          <p:nvPr/>
        </p:nvSpPr>
        <p:spPr>
          <a:xfrm>
            <a:off x="6628802" y="1764268"/>
            <a:ext cx="675185" cy="369332"/>
          </a:xfrm>
          <a:prstGeom prst="rect">
            <a:avLst/>
          </a:prstGeom>
          <a:noFill/>
        </p:spPr>
        <p:txBody>
          <a:bodyPr wrap="none" rtlCol="0">
            <a:spAutoFit/>
          </a:bodyPr>
          <a:lstStyle/>
          <a:p>
            <a:r>
              <a:rPr lang="en-US" dirty="0"/>
              <a:t>0.503</a:t>
            </a:r>
          </a:p>
        </p:txBody>
      </p:sp>
      <p:sp>
        <p:nvSpPr>
          <p:cNvPr id="58" name="TextBox 57"/>
          <p:cNvSpPr txBox="1"/>
          <p:nvPr/>
        </p:nvSpPr>
        <p:spPr>
          <a:xfrm>
            <a:off x="6473462" y="2259569"/>
            <a:ext cx="569387" cy="369332"/>
          </a:xfrm>
          <a:prstGeom prst="rect">
            <a:avLst/>
          </a:prstGeom>
          <a:noFill/>
        </p:spPr>
        <p:txBody>
          <a:bodyPr wrap="none" rtlCol="0">
            <a:spAutoFit/>
          </a:bodyPr>
          <a:lstStyle/>
          <a:p>
            <a:r>
              <a:rPr lang="en-US" dirty="0"/>
              <a:t>0.54</a:t>
            </a:r>
          </a:p>
        </p:txBody>
      </p:sp>
      <p:sp>
        <p:nvSpPr>
          <p:cNvPr id="59" name="TextBox 58"/>
          <p:cNvSpPr txBox="1"/>
          <p:nvPr/>
        </p:nvSpPr>
        <p:spPr>
          <a:xfrm>
            <a:off x="5572068" y="2267555"/>
            <a:ext cx="569387" cy="369332"/>
          </a:xfrm>
          <a:prstGeom prst="rect">
            <a:avLst/>
          </a:prstGeom>
          <a:noFill/>
        </p:spPr>
        <p:txBody>
          <a:bodyPr wrap="none" rtlCol="0">
            <a:spAutoFit/>
          </a:bodyPr>
          <a:lstStyle/>
          <a:p>
            <a:r>
              <a:rPr lang="en-US" dirty="0"/>
              <a:t>0.54</a:t>
            </a:r>
          </a:p>
        </p:txBody>
      </p:sp>
      <p:sp>
        <p:nvSpPr>
          <p:cNvPr id="60" name="TextBox 59"/>
          <p:cNvSpPr txBox="1"/>
          <p:nvPr/>
        </p:nvSpPr>
        <p:spPr>
          <a:xfrm>
            <a:off x="5750712" y="1760812"/>
            <a:ext cx="675185" cy="369332"/>
          </a:xfrm>
          <a:prstGeom prst="rect">
            <a:avLst/>
          </a:prstGeom>
          <a:noFill/>
        </p:spPr>
        <p:txBody>
          <a:bodyPr wrap="none" rtlCol="0">
            <a:spAutoFit/>
          </a:bodyPr>
          <a:lstStyle/>
          <a:p>
            <a:r>
              <a:rPr lang="en-US" dirty="0"/>
              <a:t>0.503</a:t>
            </a:r>
          </a:p>
        </p:txBody>
      </p:sp>
      <p:sp>
        <p:nvSpPr>
          <p:cNvPr id="61" name="TextBox 60"/>
          <p:cNvSpPr txBox="1"/>
          <p:nvPr/>
        </p:nvSpPr>
        <p:spPr>
          <a:xfrm>
            <a:off x="6096806" y="1396650"/>
            <a:ext cx="675185" cy="369332"/>
          </a:xfrm>
          <a:prstGeom prst="rect">
            <a:avLst/>
          </a:prstGeom>
          <a:noFill/>
        </p:spPr>
        <p:txBody>
          <a:bodyPr wrap="none" rtlCol="0">
            <a:spAutoFit/>
          </a:bodyPr>
          <a:lstStyle/>
          <a:p>
            <a:r>
              <a:rPr lang="en-US" dirty="0"/>
              <a:t>0.503</a:t>
            </a:r>
          </a:p>
        </p:txBody>
      </p:sp>
      <p:sp>
        <p:nvSpPr>
          <p:cNvPr id="62" name="TextBox 61"/>
          <p:cNvSpPr txBox="1"/>
          <p:nvPr/>
        </p:nvSpPr>
        <p:spPr>
          <a:xfrm>
            <a:off x="5121802" y="1518597"/>
            <a:ext cx="675185" cy="369332"/>
          </a:xfrm>
          <a:prstGeom prst="rect">
            <a:avLst/>
          </a:prstGeom>
          <a:noFill/>
        </p:spPr>
        <p:txBody>
          <a:bodyPr wrap="none" rtlCol="0">
            <a:spAutoFit/>
          </a:bodyPr>
          <a:lstStyle/>
          <a:p>
            <a:r>
              <a:rPr lang="en-US" dirty="0"/>
              <a:t>0.503</a:t>
            </a:r>
          </a:p>
        </p:txBody>
      </p:sp>
      <p:pic>
        <p:nvPicPr>
          <p:cNvPr id="63" name="Picture 62"/>
          <p:cNvPicPr>
            <a:picLocks noChangeAspect="1"/>
          </p:cNvPicPr>
          <p:nvPr/>
        </p:nvPicPr>
        <p:blipFill>
          <a:blip r:embed="rId3"/>
          <a:stretch>
            <a:fillRect/>
          </a:stretch>
        </p:blipFill>
        <p:spPr>
          <a:xfrm flipH="1">
            <a:off x="2248018" y="5327526"/>
            <a:ext cx="723782" cy="322942"/>
          </a:xfrm>
          <a:prstGeom prst="rect">
            <a:avLst/>
          </a:prstGeom>
        </p:spPr>
      </p:pic>
      <p:cxnSp>
        <p:nvCxnSpPr>
          <p:cNvPr id="64" name="Straight Arrow Connector 63"/>
          <p:cNvCxnSpPr/>
          <p:nvPr/>
        </p:nvCxnSpPr>
        <p:spPr bwMode="auto">
          <a:xfrm>
            <a:off x="2971800" y="5638800"/>
            <a:ext cx="1447800" cy="0"/>
          </a:xfrm>
          <a:prstGeom prst="straightConnector1">
            <a:avLst/>
          </a:prstGeom>
          <a:noFill/>
          <a:ln w="76200" cap="flat" cmpd="sng" algn="ctr">
            <a:solidFill>
              <a:schemeClr val="tx1"/>
            </a:solidFill>
            <a:prstDash val="solid"/>
            <a:round/>
            <a:headEnd type="none" w="med" len="med"/>
            <a:tailEnd type="arrow" w="med" len="med"/>
          </a:ln>
          <a:effectLst/>
        </p:spPr>
      </p:cxnSp>
      <p:cxnSp>
        <p:nvCxnSpPr>
          <p:cNvPr id="65" name="Straight Arrow Connector 64"/>
          <p:cNvCxnSpPr/>
          <p:nvPr/>
        </p:nvCxnSpPr>
        <p:spPr bwMode="auto">
          <a:xfrm flipV="1">
            <a:off x="2740687" y="4692580"/>
            <a:ext cx="364254" cy="581272"/>
          </a:xfrm>
          <a:prstGeom prst="straightConnector1">
            <a:avLst/>
          </a:prstGeom>
          <a:noFill/>
          <a:ln w="76200" cap="flat" cmpd="sng" algn="ctr">
            <a:solidFill>
              <a:schemeClr val="tx1"/>
            </a:solidFill>
            <a:prstDash val="solid"/>
            <a:round/>
            <a:headEnd type="none" w="med" len="med"/>
            <a:tailEnd type="arrow" w="med" len="med"/>
          </a:ln>
          <a:effectLst/>
        </p:spPr>
      </p:cxnSp>
      <p:cxnSp>
        <p:nvCxnSpPr>
          <p:cNvPr id="66" name="Elbow Connector 65"/>
          <p:cNvCxnSpPr/>
          <p:nvPr/>
        </p:nvCxnSpPr>
        <p:spPr bwMode="auto">
          <a:xfrm>
            <a:off x="2971800" y="5638800"/>
            <a:ext cx="914400" cy="741903"/>
          </a:xfrm>
          <a:prstGeom prst="bentConnector3">
            <a:avLst/>
          </a:prstGeom>
          <a:noFill/>
          <a:ln w="76200" cap="flat" cmpd="sng" algn="ctr">
            <a:solidFill>
              <a:schemeClr val="tx1"/>
            </a:solidFill>
            <a:prstDash val="solid"/>
            <a:round/>
            <a:headEnd type="none" w="med" len="med"/>
            <a:tailEnd type="triangle"/>
          </a:ln>
          <a:effectLst/>
        </p:spPr>
      </p:cxnSp>
      <p:sp>
        <p:nvSpPr>
          <p:cNvPr id="6" name="Title 5"/>
          <p:cNvSpPr>
            <a:spLocks noGrp="1"/>
          </p:cNvSpPr>
          <p:nvPr>
            <p:ph type="title"/>
          </p:nvPr>
        </p:nvSpPr>
        <p:spPr/>
        <p:txBody>
          <a:bodyPr/>
          <a:lstStyle/>
          <a:p>
            <a:r>
              <a:rPr lang="en-US" dirty="0"/>
              <a:t>Emergency storm response</a:t>
            </a:r>
          </a:p>
        </p:txBody>
      </p:sp>
      <p:sp>
        <p:nvSpPr>
          <p:cNvPr id="2" name="Rectangle 1"/>
          <p:cNvSpPr/>
          <p:nvPr/>
        </p:nvSpPr>
        <p:spPr>
          <a:xfrm>
            <a:off x="685800" y="1887929"/>
            <a:ext cx="1562218" cy="1892191"/>
          </a:xfrm>
          <a:prstGeom prst="rect">
            <a:avLst/>
          </a:prstGeom>
          <a:solidFill>
            <a:schemeClr val="bg1"/>
          </a:solidFill>
          <a:ln w="28575">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6227322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a:xfrm>
            <a:off x="685800" y="1143000"/>
            <a:ext cx="7772400" cy="577516"/>
          </a:xfrm>
        </p:spPr>
        <p:txBody>
          <a:bodyPr/>
          <a:lstStyle/>
          <a:p>
            <a:r>
              <a:rPr lang="en-US" dirty="0"/>
              <a:t>“Policies” and the English language</a:t>
            </a:r>
          </a:p>
        </p:txBody>
      </p:sp>
      <p:graphicFrame>
        <p:nvGraphicFramePr>
          <p:cNvPr id="8" name="Table 7"/>
          <p:cNvGraphicFramePr>
            <a:graphicFrameLocks noGrp="1"/>
          </p:cNvGraphicFramePr>
          <p:nvPr>
            <p:extLst>
              <p:ext uri="{D42A27DB-BD31-4B8C-83A1-F6EECF244321}">
                <p14:modId xmlns:p14="http://schemas.microsoft.com/office/powerpoint/2010/main" val="2830196667"/>
              </p:ext>
            </p:extLst>
          </p:nvPr>
        </p:nvGraphicFramePr>
        <p:xfrm>
          <a:off x="1490390" y="1912480"/>
          <a:ext cx="5469022" cy="4339590"/>
        </p:xfrm>
        <a:graphic>
          <a:graphicData uri="http://schemas.openxmlformats.org/drawingml/2006/table">
            <a:tbl>
              <a:tblPr>
                <a:tableStyleId>{5C22544A-7EE6-4342-B048-85BDC9FD1C3A}</a:tableStyleId>
              </a:tblPr>
              <a:tblGrid>
                <a:gridCol w="1789496">
                  <a:extLst>
                    <a:ext uri="{9D8B030D-6E8A-4147-A177-3AD203B41FA5}">
                      <a16:colId xmlns:a16="http://schemas.microsoft.com/office/drawing/2014/main" val="20000"/>
                    </a:ext>
                  </a:extLst>
                </a:gridCol>
                <a:gridCol w="1809603">
                  <a:extLst>
                    <a:ext uri="{9D8B030D-6E8A-4147-A177-3AD203B41FA5}">
                      <a16:colId xmlns:a16="http://schemas.microsoft.com/office/drawing/2014/main" val="20001"/>
                    </a:ext>
                  </a:extLst>
                </a:gridCol>
                <a:gridCol w="1869923">
                  <a:extLst>
                    <a:ext uri="{9D8B030D-6E8A-4147-A177-3AD203B41FA5}">
                      <a16:colId xmlns:a16="http://schemas.microsoft.com/office/drawing/2014/main" val="20002"/>
                    </a:ext>
                  </a:extLst>
                </a:gridCol>
              </a:tblGrid>
              <a:tr h="287979">
                <a:tc>
                  <a:txBody>
                    <a:bodyPr/>
                    <a:lstStyle/>
                    <a:p>
                      <a:pPr algn="l" fontAlgn="ctr"/>
                      <a:r>
                        <a:rPr lang="en-US" sz="2000" u="none" strike="noStrike" dirty="0">
                          <a:effectLst/>
                        </a:rPr>
                        <a:t>Behavior</a:t>
                      </a:r>
                      <a:endParaRPr lang="en-US" sz="2000" b="0" i="0" u="none" strike="noStrike" dirty="0">
                        <a:solidFill>
                          <a:srgbClr val="000000"/>
                        </a:solidFill>
                        <a:effectLst/>
                        <a:latin typeface="Times New Roman"/>
                      </a:endParaRPr>
                    </a:p>
                  </a:txBody>
                  <a:tcPr marL="9525" marR="9525" marT="9525" marB="0" anchor="ctr"/>
                </a:tc>
                <a:tc>
                  <a:txBody>
                    <a:bodyPr/>
                    <a:lstStyle/>
                    <a:p>
                      <a:r>
                        <a:rPr lang="en-US" dirty="0"/>
                        <a:t>Formula</a:t>
                      </a:r>
                    </a:p>
                  </a:txBody>
                  <a:tcPr marL="9525" marR="9525" marT="9525" marB="0" anchor="ctr"/>
                </a:tc>
                <a:tc>
                  <a:txBody>
                    <a:bodyPr/>
                    <a:lstStyle/>
                    <a:p>
                      <a:r>
                        <a:rPr lang="en-US" dirty="0"/>
                        <a:t>Principle</a:t>
                      </a:r>
                    </a:p>
                  </a:txBody>
                  <a:tcPr marL="9525" marR="9525" marT="9525" marB="0" anchor="ctr"/>
                </a:tc>
                <a:extLst>
                  <a:ext uri="{0D108BD9-81ED-4DB2-BD59-A6C34878D82A}">
                    <a16:rowId xmlns:a16="http://schemas.microsoft.com/office/drawing/2014/main" val="10000"/>
                  </a:ext>
                </a:extLst>
              </a:tr>
              <a:tr h="287979">
                <a:tc>
                  <a:txBody>
                    <a:bodyPr/>
                    <a:lstStyle/>
                    <a:p>
                      <a:pPr algn="l" fontAlgn="ctr"/>
                      <a:r>
                        <a:rPr lang="en-US" sz="2000" u="none" strike="noStrike">
                          <a:effectLst/>
                        </a:rPr>
                        <a:t>Belief</a:t>
                      </a:r>
                      <a:endParaRPr lang="en-US" sz="2000" b="0" i="0" u="none" strike="noStrike">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Habit</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Procedure</a:t>
                      </a:r>
                      <a:endParaRPr lang="en-US" sz="20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val="10001"/>
                  </a:ext>
                </a:extLst>
              </a:tr>
              <a:tr h="287979">
                <a:tc>
                  <a:txBody>
                    <a:bodyPr/>
                    <a:lstStyle/>
                    <a:p>
                      <a:pPr algn="l" fontAlgn="ctr"/>
                      <a:r>
                        <a:rPr lang="en-US" sz="2000" u="none" strike="noStrike">
                          <a:effectLst/>
                        </a:rPr>
                        <a:t>Bias</a:t>
                      </a:r>
                      <a:endParaRPr lang="en-US" sz="2000" b="0" i="0" u="none" strike="noStrike">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Laws/bylaws</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Process</a:t>
                      </a:r>
                      <a:endParaRPr lang="en-US" sz="20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val="10002"/>
                  </a:ext>
                </a:extLst>
              </a:tr>
              <a:tr h="287979">
                <a:tc>
                  <a:txBody>
                    <a:bodyPr/>
                    <a:lstStyle/>
                    <a:p>
                      <a:pPr algn="l" fontAlgn="ctr"/>
                      <a:r>
                        <a:rPr lang="en-US" sz="2000" u="none" strike="noStrike">
                          <a:effectLst/>
                        </a:rPr>
                        <a:t>Commandment</a:t>
                      </a:r>
                      <a:endParaRPr lang="en-US" sz="2000" b="0" i="0" u="none" strike="noStrike">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Manner</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Protocols</a:t>
                      </a:r>
                      <a:endParaRPr lang="en-US" sz="20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val="10003"/>
                  </a:ext>
                </a:extLst>
              </a:tr>
              <a:tr h="287979">
                <a:tc>
                  <a:txBody>
                    <a:bodyPr/>
                    <a:lstStyle/>
                    <a:p>
                      <a:pPr algn="l" fontAlgn="ctr"/>
                      <a:r>
                        <a:rPr lang="en-US" sz="2000" u="none" strike="noStrike">
                          <a:effectLst/>
                        </a:rPr>
                        <a:t>Conduct</a:t>
                      </a:r>
                      <a:endParaRPr lang="en-US" sz="2000" b="0" i="0" u="none" strike="noStrike">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Method</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b="0" i="0" u="none" strike="noStrike" dirty="0">
                          <a:solidFill>
                            <a:srgbClr val="000000"/>
                          </a:solidFill>
                          <a:effectLst/>
                          <a:latin typeface="Times New Roman"/>
                        </a:rPr>
                        <a:t>Recipe</a:t>
                      </a:r>
                    </a:p>
                  </a:txBody>
                  <a:tcPr marL="9525" marR="9525" marT="9525" marB="0" anchor="ctr"/>
                </a:tc>
                <a:extLst>
                  <a:ext uri="{0D108BD9-81ED-4DB2-BD59-A6C34878D82A}">
                    <a16:rowId xmlns:a16="http://schemas.microsoft.com/office/drawing/2014/main" val="10004"/>
                  </a:ext>
                </a:extLst>
              </a:tr>
              <a:tr h="287979">
                <a:tc>
                  <a:txBody>
                    <a:bodyPr/>
                    <a:lstStyle/>
                    <a:p>
                      <a:r>
                        <a:rPr lang="en-US" dirty="0"/>
                        <a:t>Control law</a:t>
                      </a:r>
                    </a:p>
                  </a:txBody>
                  <a:tcPr marL="9525" marR="9525" marT="9525" marB="0" anchor="ctr"/>
                </a:tc>
                <a:tc>
                  <a:txBody>
                    <a:bodyPr/>
                    <a:lstStyle/>
                    <a:p>
                      <a:pPr algn="l" fontAlgn="ctr"/>
                      <a:r>
                        <a:rPr lang="en-US" sz="2000" u="none" strike="noStrike" dirty="0">
                          <a:effectLst/>
                        </a:rPr>
                        <a:t>Mode</a:t>
                      </a:r>
                      <a:endParaRPr lang="en-US" sz="2000" b="0" i="0" u="none" strike="noStrike" dirty="0">
                        <a:solidFill>
                          <a:srgbClr val="000000"/>
                        </a:solidFill>
                        <a:effectLst/>
                        <a:latin typeface="Times New Roman"/>
                      </a:endParaRPr>
                    </a:p>
                  </a:txBody>
                  <a:tcPr marL="9525" marR="9525" marT="9525"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u="none" strike="noStrike" dirty="0">
                          <a:effectLst/>
                        </a:rPr>
                        <a:t>Ritual</a:t>
                      </a:r>
                      <a:endParaRPr lang="en-US" sz="18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5"/>
                  </a:ext>
                </a:extLst>
              </a:tr>
              <a:tr h="287979">
                <a:tc>
                  <a:txBody>
                    <a:bodyPr/>
                    <a:lstStyle/>
                    <a:p>
                      <a:pPr algn="l" fontAlgn="ctr"/>
                      <a:r>
                        <a:rPr lang="en-US" sz="2000" u="none" strike="noStrike" dirty="0">
                          <a:effectLst/>
                        </a:rPr>
                        <a:t>Convention</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Mores</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Rule</a:t>
                      </a:r>
                      <a:endParaRPr lang="en-US" sz="20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val="10006"/>
                  </a:ext>
                </a:extLst>
              </a:tr>
              <a:tr h="287979">
                <a:tc>
                  <a:txBody>
                    <a:bodyPr/>
                    <a:lstStyle/>
                    <a:p>
                      <a:pPr algn="l" fontAlgn="ctr"/>
                      <a:r>
                        <a:rPr lang="en-US" sz="2000" u="none" strike="noStrike" dirty="0">
                          <a:effectLst/>
                        </a:rPr>
                        <a:t>Culture</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Patterns</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Style</a:t>
                      </a:r>
                      <a:endParaRPr lang="en-US" sz="20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val="10007"/>
                  </a:ext>
                </a:extLst>
              </a:tr>
              <a:tr h="287979">
                <a:tc>
                  <a:txBody>
                    <a:bodyPr/>
                    <a:lstStyle/>
                    <a:p>
                      <a:pPr algn="l" fontAlgn="ctr"/>
                      <a:r>
                        <a:rPr lang="en-US" sz="2000" u="none" strike="noStrike" dirty="0">
                          <a:effectLst/>
                        </a:rPr>
                        <a:t>Customs</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Plans</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Technique</a:t>
                      </a:r>
                      <a:endParaRPr lang="en-US" sz="20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val="10008"/>
                  </a:ext>
                </a:extLst>
              </a:tr>
              <a:tr h="287979">
                <a:tc>
                  <a:txBody>
                    <a:bodyPr/>
                    <a:lstStyle/>
                    <a:p>
                      <a:pPr algn="l" fontAlgn="ctr"/>
                      <a:r>
                        <a:rPr lang="en-US" sz="2000" u="none" strike="noStrike" dirty="0">
                          <a:effectLst/>
                        </a:rPr>
                        <a:t>Dogma</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Policies</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Tenet</a:t>
                      </a:r>
                      <a:endParaRPr lang="en-US" sz="20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val="10009"/>
                  </a:ext>
                </a:extLst>
              </a:tr>
              <a:tr h="287979">
                <a:tc>
                  <a:txBody>
                    <a:bodyPr/>
                    <a:lstStyle/>
                    <a:p>
                      <a:pPr algn="l" fontAlgn="ctr"/>
                      <a:r>
                        <a:rPr lang="en-US" sz="2000" u="none" strike="noStrike" dirty="0">
                          <a:effectLst/>
                        </a:rPr>
                        <a:t>Etiquette</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Practice</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Tradition</a:t>
                      </a:r>
                      <a:endParaRPr lang="en-US" sz="20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val="10010"/>
                  </a:ext>
                </a:extLst>
              </a:tr>
              <a:tr h="287979">
                <a:tc>
                  <a:txBody>
                    <a:bodyPr/>
                    <a:lstStyle/>
                    <a:p>
                      <a:pPr algn="l" fontAlgn="ctr"/>
                      <a:r>
                        <a:rPr lang="en-US" sz="2000" u="none" strike="noStrike" dirty="0">
                          <a:effectLst/>
                        </a:rPr>
                        <a:t>Fashion</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Prejudice</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Way of life</a:t>
                      </a:r>
                      <a:endParaRPr lang="en-US" sz="20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val="10011"/>
                  </a:ext>
                </a:extLst>
              </a:tr>
              <a:tr h="260054">
                <a:tc>
                  <a:txBody>
                    <a:bodyPr/>
                    <a:lstStyle/>
                    <a:p>
                      <a:endParaRPr lang="en-US"/>
                    </a:p>
                  </a:txBody>
                  <a:tcPr marL="9525" marR="9525" marT="9525" marB="0" anchor="ctr"/>
                </a:tc>
                <a:tc>
                  <a:txBody>
                    <a:bodyPr/>
                    <a:lstStyle/>
                    <a:p>
                      <a:endParaRPr lang="en-US"/>
                    </a:p>
                  </a:txBody>
                  <a:tcPr marL="9525" marR="9525" marT="9525" marB="0" anchor="ctr"/>
                </a:tc>
                <a:tc>
                  <a:txBody>
                    <a:bodyPr/>
                    <a:lstStyle/>
                    <a:p>
                      <a:pPr algn="l" fontAlgn="b"/>
                      <a:r>
                        <a:rPr lang="en-US" sz="1800" u="none" strike="noStrike">
                          <a:effectLst/>
                        </a:rPr>
                        <a:t> </a:t>
                      </a:r>
                      <a:endParaRPr lang="en-US" sz="18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12"/>
                  </a:ext>
                </a:extLst>
              </a:tr>
              <a:tr h="260054">
                <a:tc>
                  <a:txBody>
                    <a:bodyPr/>
                    <a:lstStyle/>
                    <a:p>
                      <a:endParaRPr lang="en-US" dirty="0"/>
                    </a:p>
                  </a:txBody>
                  <a:tcPr marL="9525" marR="9525" marT="9525" marB="0" anchor="ctr"/>
                </a:tc>
                <a:tc>
                  <a:txBody>
                    <a:bodyPr/>
                    <a:lstStyle/>
                    <a:p>
                      <a:endParaRPr lang="en-US" dirty="0"/>
                    </a:p>
                  </a:txBody>
                  <a:tcPr marL="9525" marR="9525" marT="9525" marB="0" anchor="ctr"/>
                </a:tc>
                <a:tc>
                  <a:txBody>
                    <a:bodyPr/>
                    <a:lstStyle/>
                    <a:p>
                      <a:pPr algn="l" fontAlgn="b"/>
                      <a:r>
                        <a:rPr lang="en-US" sz="1800" u="none" strike="noStrike" dirty="0">
                          <a:effectLst/>
                        </a:rPr>
                        <a:t> </a:t>
                      </a:r>
                      <a:endParaRPr lang="en-US" sz="18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13"/>
                  </a:ext>
                </a:extLst>
              </a:tr>
            </a:tbl>
          </a:graphicData>
        </a:graphic>
      </p:graphicFrame>
      <p:sp>
        <p:nvSpPr>
          <p:cNvPr id="4" name="Rectangle 3"/>
          <p:cNvSpPr/>
          <p:nvPr/>
        </p:nvSpPr>
        <p:spPr>
          <a:xfrm>
            <a:off x="1336431" y="5667270"/>
            <a:ext cx="5998866" cy="743578"/>
          </a:xfrm>
          <a:prstGeom prst="rect">
            <a:avLst/>
          </a:prstGeom>
          <a:solidFill>
            <a:schemeClr val="bg1"/>
          </a:solidFill>
          <a:ln w="28575">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1264675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p:txBody>
          <a:bodyPr/>
          <a:lstStyle/>
          <a:p>
            <a:r>
              <a:rPr lang="en-US" dirty="0"/>
              <a:t>Two fundamental strategies:</a:t>
            </a:r>
          </a:p>
          <a:p>
            <a:endParaRPr lang="en-US" dirty="0"/>
          </a:p>
          <a:p>
            <a:pPr marL="457200" lvl="1" indent="0">
              <a:buNone/>
            </a:pPr>
            <a:r>
              <a:rPr lang="en-US" b="1" dirty="0"/>
              <a:t>Policy search</a:t>
            </a:r>
            <a:r>
              <a:rPr lang="en-US" dirty="0"/>
              <a:t> – Search over a class of functions for making decisions to optimize some metric.</a:t>
            </a:r>
          </a:p>
          <a:p>
            <a:pPr lvl="1"/>
            <a:endParaRPr lang="en-US" dirty="0"/>
          </a:p>
          <a:p>
            <a:pPr lvl="1"/>
            <a:endParaRPr lang="en-US" dirty="0"/>
          </a:p>
          <a:p>
            <a:pPr lvl="1"/>
            <a:endParaRPr lang="en-US" dirty="0"/>
          </a:p>
          <a:p>
            <a:pPr marL="457200" lvl="1" indent="0">
              <a:buNone/>
            </a:pPr>
            <a:r>
              <a:rPr lang="en-US" b="1" dirty="0" err="1"/>
              <a:t>Lookahead</a:t>
            </a:r>
            <a:r>
              <a:rPr lang="en-US" b="1" dirty="0"/>
              <a:t> approximations</a:t>
            </a:r>
            <a:r>
              <a:rPr lang="en-US" dirty="0"/>
              <a:t> – Approximate the impact of a decision now on the future. </a:t>
            </a:r>
          </a:p>
        </p:txBody>
      </p:sp>
      <p:graphicFrame>
        <p:nvGraphicFramePr>
          <p:cNvPr id="4" name="Object 3"/>
          <p:cNvGraphicFramePr>
            <a:graphicFrameLocks noChangeAspect="1"/>
          </p:cNvGraphicFramePr>
          <p:nvPr>
            <p:extLst/>
          </p:nvPr>
        </p:nvGraphicFramePr>
        <p:xfrm>
          <a:off x="1779179" y="3113174"/>
          <a:ext cx="5494338" cy="912813"/>
        </p:xfrm>
        <a:graphic>
          <a:graphicData uri="http://schemas.openxmlformats.org/presentationml/2006/ole">
            <mc:AlternateContent xmlns:mc="http://schemas.openxmlformats.org/markup-compatibility/2006">
              <mc:Choice xmlns:v="urn:schemas-microsoft-com:vml" Requires="v">
                <p:oleObj spid="_x0000_s1720012" name="Equation" r:id="rId3" imgW="2755800" imgH="457200" progId="Equation.DSMT4">
                  <p:embed/>
                </p:oleObj>
              </mc:Choice>
              <mc:Fallback>
                <p:oleObj name="Equation" r:id="rId3" imgW="2755800" imgH="457200" progId="Equation.DSMT4">
                  <p:embed/>
                  <p:pic>
                    <p:nvPicPr>
                      <p:cNvPr id="4" name="Object 3"/>
                      <p:cNvPicPr>
                        <a:picLocks noChangeAspect="1" noChangeArrowheads="1"/>
                      </p:cNvPicPr>
                      <p:nvPr/>
                    </p:nvPicPr>
                    <p:blipFill>
                      <a:blip r:embed="rId4"/>
                      <a:srcRect/>
                      <a:stretch>
                        <a:fillRect/>
                      </a:stretch>
                    </p:blipFill>
                    <p:spPr bwMode="auto">
                      <a:xfrm>
                        <a:off x="1779179" y="3113174"/>
                        <a:ext cx="5494338" cy="912813"/>
                      </a:xfrm>
                      <a:prstGeom prst="rect">
                        <a:avLst/>
                      </a:prstGeom>
                      <a:noFill/>
                      <a:ln>
                        <a:noFill/>
                      </a:ln>
                      <a:effec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190325054"/>
              </p:ext>
            </p:extLst>
          </p:nvPr>
        </p:nvGraphicFramePr>
        <p:xfrm>
          <a:off x="313918" y="5243513"/>
          <a:ext cx="8691563" cy="909637"/>
        </p:xfrm>
        <a:graphic>
          <a:graphicData uri="http://schemas.openxmlformats.org/presentationml/2006/ole">
            <mc:AlternateContent xmlns:mc="http://schemas.openxmlformats.org/markup-compatibility/2006">
              <mc:Choice xmlns:v="urn:schemas-microsoft-com:vml" Requires="v">
                <p:oleObj spid="_x0000_s1720013" name="Equation" r:id="rId5" imgW="4851360" imgH="507960" progId="Equation.DSMT4">
                  <p:embed/>
                </p:oleObj>
              </mc:Choice>
              <mc:Fallback>
                <p:oleObj name="Equation" r:id="rId5" imgW="4851360" imgH="507960" progId="Equation.DSMT4">
                  <p:embed/>
                  <p:pic>
                    <p:nvPicPr>
                      <p:cNvPr id="5" name="Object 4"/>
                      <p:cNvPicPr>
                        <a:picLocks noChangeAspect="1" noChangeArrowheads="1"/>
                      </p:cNvPicPr>
                      <p:nvPr/>
                    </p:nvPicPr>
                    <p:blipFill>
                      <a:blip r:embed="rId6"/>
                      <a:srcRect/>
                      <a:stretch>
                        <a:fillRect/>
                      </a:stretch>
                    </p:blipFill>
                    <p:spPr bwMode="auto">
                      <a:xfrm>
                        <a:off x="313918" y="5243513"/>
                        <a:ext cx="8691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88806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a:xfrm>
            <a:off x="685800" y="1143000"/>
            <a:ext cx="8061158" cy="4953000"/>
          </a:xfrm>
        </p:spPr>
        <p:txBody>
          <a:bodyPr/>
          <a:lstStyle/>
          <a:p>
            <a:r>
              <a:rPr lang="en-US" sz="2400" b="1" dirty="0"/>
              <a:t>Policy search</a:t>
            </a:r>
            <a:r>
              <a:rPr lang="en-US" sz="2400" dirty="0"/>
              <a:t>:</a:t>
            </a:r>
          </a:p>
          <a:p>
            <a:pPr marL="457200" lvl="1" indent="0">
              <a:buNone/>
            </a:pPr>
            <a:r>
              <a:rPr lang="en-US" dirty="0"/>
              <a:t>1)	Policy function approximations (PFAs)</a:t>
            </a:r>
            <a:endParaRPr lang="en-US" sz="2800" dirty="0"/>
          </a:p>
          <a:p>
            <a:pPr lvl="2"/>
            <a:r>
              <a:rPr lang="en-US" dirty="0"/>
              <a:t>Lookup tables </a:t>
            </a:r>
          </a:p>
          <a:p>
            <a:pPr lvl="3"/>
            <a:r>
              <a:rPr lang="en-US" dirty="0"/>
              <a:t>“when in this state, take this action”</a:t>
            </a:r>
          </a:p>
          <a:p>
            <a:pPr lvl="2"/>
            <a:r>
              <a:rPr lang="en-US" dirty="0"/>
              <a:t>Parametric functions</a:t>
            </a:r>
          </a:p>
          <a:p>
            <a:pPr lvl="3"/>
            <a:r>
              <a:rPr lang="en-US" dirty="0"/>
              <a:t>Order-up-to policies: if inventory is less than s, order up to S.</a:t>
            </a:r>
          </a:p>
          <a:p>
            <a:pPr lvl="3"/>
            <a:r>
              <a:rPr lang="en-US" dirty="0"/>
              <a:t>Affine policies - </a:t>
            </a:r>
          </a:p>
          <a:p>
            <a:pPr lvl="3"/>
            <a:r>
              <a:rPr lang="en-US" dirty="0"/>
              <a:t>Shallow neural networks</a:t>
            </a:r>
          </a:p>
          <a:p>
            <a:pPr lvl="2"/>
            <a:r>
              <a:rPr lang="en-US" dirty="0"/>
              <a:t>Locally/semi/non parametric</a:t>
            </a:r>
          </a:p>
          <a:p>
            <a:pPr lvl="3"/>
            <a:r>
              <a:rPr lang="en-US" dirty="0"/>
              <a:t>Kernel regression</a:t>
            </a:r>
          </a:p>
          <a:p>
            <a:pPr lvl="3"/>
            <a:r>
              <a:rPr lang="en-US" dirty="0"/>
              <a:t>Deep neural networks</a:t>
            </a:r>
          </a:p>
          <a:p>
            <a:pPr marL="457200" lvl="1" indent="0">
              <a:buNone/>
            </a:pPr>
            <a:r>
              <a:rPr lang="en-US" dirty="0"/>
              <a:t>2)	Cost function approximations (CFAs)</a:t>
            </a:r>
          </a:p>
          <a:p>
            <a:pPr lvl="2"/>
            <a:r>
              <a:rPr lang="en-US" dirty="0"/>
              <a:t>Optimizing a deterministic model modified to handle uncertainty (buffer stocks, schedule slack)</a:t>
            </a:r>
          </a:p>
          <a:p>
            <a:pPr lvl="1"/>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211026487"/>
              </p:ext>
            </p:extLst>
          </p:nvPr>
        </p:nvGraphicFramePr>
        <p:xfrm>
          <a:off x="2096618" y="5838274"/>
          <a:ext cx="4769184" cy="519165"/>
        </p:xfrm>
        <a:graphic>
          <a:graphicData uri="http://schemas.openxmlformats.org/presentationml/2006/ole">
            <mc:AlternateContent xmlns:mc="http://schemas.openxmlformats.org/markup-compatibility/2006">
              <mc:Choice xmlns:v="urn:schemas-microsoft-com:vml" Requires="v">
                <p:oleObj spid="_x0000_s2545722" name="Equation" r:id="rId3" imgW="2577960" imgH="279360" progId="Equation.DSMT4">
                  <p:embed/>
                </p:oleObj>
              </mc:Choice>
              <mc:Fallback>
                <p:oleObj name="Equation" r:id="rId3" imgW="2577960" imgH="279360" progId="Equation.DSMT4">
                  <p:embed/>
                  <p:pic>
                    <p:nvPicPr>
                      <p:cNvPr id="4" name="Object 3"/>
                      <p:cNvPicPr>
                        <a:picLocks noChangeAspect="1" noChangeArrowheads="1"/>
                      </p:cNvPicPr>
                      <p:nvPr/>
                    </p:nvPicPr>
                    <p:blipFill>
                      <a:blip r:embed="rId4"/>
                      <a:srcRect/>
                      <a:stretch>
                        <a:fillRect/>
                      </a:stretch>
                    </p:blipFill>
                    <p:spPr bwMode="auto">
                      <a:xfrm>
                        <a:off x="2096618" y="5838274"/>
                        <a:ext cx="4769184" cy="519165"/>
                      </a:xfrm>
                      <a:prstGeom prst="rect">
                        <a:avLst/>
                      </a:prstGeom>
                      <a:noFill/>
                      <a:ln>
                        <a:noFill/>
                      </a:ln>
                      <a:effec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568396188"/>
              </p:ext>
            </p:extLst>
          </p:nvPr>
        </p:nvGraphicFramePr>
        <p:xfrm>
          <a:off x="6566828" y="1617784"/>
          <a:ext cx="1808023" cy="418072"/>
        </p:xfrm>
        <a:graphic>
          <a:graphicData uri="http://schemas.openxmlformats.org/presentationml/2006/ole">
            <mc:AlternateContent xmlns:mc="http://schemas.openxmlformats.org/markup-compatibility/2006">
              <mc:Choice xmlns:v="urn:schemas-microsoft-com:vml" Requires="v">
                <p:oleObj spid="_x0000_s2545723" name="Equation" r:id="rId5" imgW="1041120" imgH="241200" progId="Equation.DSMT4">
                  <p:embed/>
                </p:oleObj>
              </mc:Choice>
              <mc:Fallback>
                <p:oleObj name="Equation" r:id="rId5" imgW="1041120" imgH="241200" progId="Equation.DSMT4">
                  <p:embed/>
                  <p:pic>
                    <p:nvPicPr>
                      <p:cNvPr id="5" name="Object 4"/>
                      <p:cNvPicPr/>
                      <p:nvPr/>
                    </p:nvPicPr>
                    <p:blipFill>
                      <a:blip r:embed="rId6"/>
                      <a:stretch>
                        <a:fillRect/>
                      </a:stretch>
                    </p:blipFill>
                    <p:spPr>
                      <a:xfrm>
                        <a:off x="6566828" y="1617784"/>
                        <a:ext cx="1808023" cy="418072"/>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078455453"/>
              </p:ext>
            </p:extLst>
          </p:nvPr>
        </p:nvGraphicFramePr>
        <p:xfrm>
          <a:off x="4129261" y="3050266"/>
          <a:ext cx="2917825" cy="674688"/>
        </p:xfrm>
        <a:graphic>
          <a:graphicData uri="http://schemas.openxmlformats.org/presentationml/2006/ole">
            <mc:AlternateContent xmlns:mc="http://schemas.openxmlformats.org/markup-compatibility/2006">
              <mc:Choice xmlns:v="urn:schemas-microsoft-com:vml" Requires="v">
                <p:oleObj spid="_x0000_s2545724" name="Equation" r:id="rId7" imgW="1917360" imgH="444240" progId="Equation.DSMT4">
                  <p:embed/>
                </p:oleObj>
              </mc:Choice>
              <mc:Fallback>
                <p:oleObj name="Equation" r:id="rId7" imgW="1917360" imgH="444240" progId="Equation.DSMT4">
                  <p:embed/>
                  <p:pic>
                    <p:nvPicPr>
                      <p:cNvPr id="7" name="Object 6"/>
                      <p:cNvPicPr>
                        <a:picLocks noChangeAspect="1" noChangeArrowheads="1"/>
                      </p:cNvPicPr>
                      <p:nvPr/>
                    </p:nvPicPr>
                    <p:blipFill>
                      <a:blip r:embed="rId8"/>
                      <a:srcRect/>
                      <a:stretch>
                        <a:fillRect/>
                      </a:stretch>
                    </p:blipFill>
                    <p:spPr bwMode="auto">
                      <a:xfrm>
                        <a:off x="4129261" y="3050266"/>
                        <a:ext cx="291782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9342017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The ultimate </a:t>
            </a:r>
            <a:r>
              <a:rPr lang="en-US" dirty="0" err="1"/>
              <a:t>lookahead</a:t>
            </a:r>
            <a:r>
              <a:rPr lang="en-US" dirty="0"/>
              <a:t> policy is optimal</a:t>
            </a:r>
          </a:p>
          <a:p>
            <a:pPr marL="0" indent="0">
              <a:buNone/>
            </a:pPr>
            <a:endParaRPr lang="en-US" dirty="0"/>
          </a:p>
          <a:p>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graphicFrame>
        <p:nvGraphicFramePr>
          <p:cNvPr id="20" name="Object 19"/>
          <p:cNvGraphicFramePr>
            <a:graphicFrameLocks noChangeAspect="1"/>
          </p:cNvGraphicFramePr>
          <p:nvPr>
            <p:extLst/>
          </p:nvPr>
        </p:nvGraphicFramePr>
        <p:xfrm>
          <a:off x="343735" y="1700945"/>
          <a:ext cx="8691563" cy="909637"/>
        </p:xfrm>
        <a:graphic>
          <a:graphicData uri="http://schemas.openxmlformats.org/presentationml/2006/ole">
            <mc:AlternateContent xmlns:mc="http://schemas.openxmlformats.org/markup-compatibility/2006">
              <mc:Choice xmlns:v="urn:schemas-microsoft-com:vml" Requires="v">
                <p:oleObj spid="_x0000_s2493496" name="Equation" r:id="rId3" imgW="4851360" imgH="507960" progId="Equation.DSMT4">
                  <p:embed/>
                </p:oleObj>
              </mc:Choice>
              <mc:Fallback>
                <p:oleObj name="Equation" r:id="rId3" imgW="4851360" imgH="507960" progId="Equation.DSMT4">
                  <p:embed/>
                  <p:pic>
                    <p:nvPicPr>
                      <p:cNvPr id="20" name="Object 19"/>
                      <p:cNvPicPr>
                        <a:picLocks noChangeAspect="1" noChangeArrowheads="1"/>
                      </p:cNvPicPr>
                      <p:nvPr/>
                    </p:nvPicPr>
                    <p:blipFill>
                      <a:blip r:embed="rId4"/>
                      <a:srcRect/>
                      <a:stretch>
                        <a:fillRect/>
                      </a:stretch>
                    </p:blipFill>
                    <p:spPr bwMode="auto">
                      <a:xfrm>
                        <a:off x="343735" y="1700945"/>
                        <a:ext cx="8691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dirty="0"/>
              <a:t>Designing policies</a:t>
            </a:r>
          </a:p>
        </p:txBody>
      </p:sp>
      <p:grpSp>
        <p:nvGrpSpPr>
          <p:cNvPr id="12" name="Group 11"/>
          <p:cNvGrpSpPr/>
          <p:nvPr/>
        </p:nvGrpSpPr>
        <p:grpSpPr>
          <a:xfrm>
            <a:off x="1341386" y="1868995"/>
            <a:ext cx="1489025" cy="4953833"/>
            <a:chOff x="1341386" y="1889091"/>
            <a:chExt cx="1489025" cy="4953833"/>
          </a:xfrm>
        </p:grpSpPr>
        <p:sp>
          <p:nvSpPr>
            <p:cNvPr id="7" name="Rectangle 6"/>
            <p:cNvSpPr/>
            <p:nvPr/>
          </p:nvSpPr>
          <p:spPr>
            <a:xfrm>
              <a:off x="1341387" y="2843680"/>
              <a:ext cx="1489024" cy="3999244"/>
            </a:xfrm>
            <a:prstGeom prst="rect">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8" name="Oval 7"/>
            <p:cNvSpPr/>
            <p:nvPr/>
          </p:nvSpPr>
          <p:spPr>
            <a:xfrm>
              <a:off x="1341386" y="1889091"/>
              <a:ext cx="1150607" cy="572756"/>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0" name="Straight Arrow Connector 9"/>
            <p:cNvCxnSpPr>
              <a:stCxn id="8" idx="4"/>
              <a:endCxn id="7" idx="0"/>
            </p:cNvCxnSpPr>
            <p:nvPr/>
          </p:nvCxnSpPr>
          <p:spPr bwMode="auto">
            <a:xfrm>
              <a:off x="1916690" y="2461847"/>
              <a:ext cx="169209" cy="381833"/>
            </a:xfrm>
            <a:prstGeom prst="straightConnector1">
              <a:avLst/>
            </a:prstGeom>
            <a:noFill/>
            <a:ln w="19050" cap="flat" cmpd="sng" algn="ctr">
              <a:solidFill>
                <a:srgbClr val="0033CC"/>
              </a:solidFill>
              <a:prstDash val="solid"/>
              <a:round/>
              <a:headEnd type="none" w="med" len="med"/>
              <a:tailEnd type="arrow" w="med" len="med"/>
            </a:ln>
            <a:effectLst/>
          </p:spPr>
        </p:cxnSp>
      </p:grpSp>
      <p:grpSp>
        <p:nvGrpSpPr>
          <p:cNvPr id="18" name="Group 17"/>
          <p:cNvGrpSpPr/>
          <p:nvPr/>
        </p:nvGrpSpPr>
        <p:grpSpPr>
          <a:xfrm>
            <a:off x="1444820" y="2889159"/>
            <a:ext cx="6703902" cy="3855218"/>
            <a:chOff x="725932" y="488787"/>
            <a:chExt cx="7505319" cy="5702590"/>
          </a:xfrm>
        </p:grpSpPr>
        <p:sp>
          <p:nvSpPr>
            <p:cNvPr id="19" name="Rectangle 4"/>
            <p:cNvSpPr>
              <a:spLocks noChangeArrowheads="1"/>
            </p:cNvSpPr>
            <p:nvPr/>
          </p:nvSpPr>
          <p:spPr bwMode="auto">
            <a:xfrm>
              <a:off x="725932" y="3253232"/>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21" name="Group 9"/>
            <p:cNvGrpSpPr>
              <a:grpSpLocks/>
            </p:cNvGrpSpPr>
            <p:nvPr/>
          </p:nvGrpSpPr>
          <p:grpSpPr bwMode="auto">
            <a:xfrm>
              <a:off x="2161032" y="2262632"/>
              <a:ext cx="292100" cy="2286000"/>
              <a:chOff x="1456" y="1344"/>
              <a:chExt cx="184" cy="1440"/>
            </a:xfrm>
          </p:grpSpPr>
          <p:sp>
            <p:nvSpPr>
              <p:cNvPr id="212" name="Oval 5"/>
              <p:cNvSpPr>
                <a:spLocks noChangeArrowheads="1"/>
              </p:cNvSpPr>
              <p:nvPr/>
            </p:nvSpPr>
            <p:spPr bwMode="auto">
              <a:xfrm>
                <a:off x="1456" y="1968"/>
                <a:ext cx="184" cy="184"/>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13" name="Oval 6"/>
              <p:cNvSpPr>
                <a:spLocks noChangeArrowheads="1"/>
              </p:cNvSpPr>
              <p:nvPr/>
            </p:nvSpPr>
            <p:spPr bwMode="auto">
              <a:xfrm>
                <a:off x="1456" y="1344"/>
                <a:ext cx="184" cy="184"/>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14" name="Oval 8"/>
              <p:cNvSpPr>
                <a:spLocks noChangeArrowheads="1"/>
              </p:cNvSpPr>
              <p:nvPr/>
            </p:nvSpPr>
            <p:spPr bwMode="auto">
              <a:xfrm>
                <a:off x="1456" y="2600"/>
                <a:ext cx="184" cy="184"/>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cxnSp>
          <p:nvCxnSpPr>
            <p:cNvPr id="22" name="AutoShape 10"/>
            <p:cNvCxnSpPr>
              <a:cxnSpLocks noChangeShapeType="1"/>
              <a:stCxn id="19" idx="3"/>
              <a:endCxn id="213" idx="2"/>
            </p:cNvCxnSpPr>
            <p:nvPr/>
          </p:nvCxnSpPr>
          <p:spPr bwMode="auto">
            <a:xfrm flipV="1">
              <a:off x="1027557" y="2408682"/>
              <a:ext cx="1123950" cy="9906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AutoShape 11"/>
            <p:cNvCxnSpPr>
              <a:cxnSpLocks noChangeShapeType="1"/>
              <a:stCxn id="19" idx="3"/>
              <a:endCxn id="212" idx="2"/>
            </p:cNvCxnSpPr>
            <p:nvPr/>
          </p:nvCxnSpPr>
          <p:spPr bwMode="auto">
            <a:xfrm>
              <a:off x="1027557" y="3399282"/>
              <a:ext cx="1123950" cy="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AutoShape 12"/>
            <p:cNvCxnSpPr>
              <a:cxnSpLocks noChangeShapeType="1"/>
              <a:stCxn id="19" idx="3"/>
              <a:endCxn id="214" idx="2"/>
            </p:cNvCxnSpPr>
            <p:nvPr/>
          </p:nvCxnSpPr>
          <p:spPr bwMode="auto">
            <a:xfrm>
              <a:off x="1027557" y="3399282"/>
              <a:ext cx="1123950" cy="10033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AutoShape 16"/>
            <p:cNvCxnSpPr>
              <a:cxnSpLocks noChangeShapeType="1"/>
              <a:stCxn id="213" idx="6"/>
              <a:endCxn id="201" idx="1"/>
            </p:cNvCxnSpPr>
            <p:nvPr/>
          </p:nvCxnSpPr>
          <p:spPr bwMode="auto">
            <a:xfrm flipV="1">
              <a:off x="2462657" y="1926082"/>
              <a:ext cx="1111250" cy="4826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Rectangle 17"/>
            <p:cNvSpPr>
              <a:spLocks noChangeArrowheads="1"/>
            </p:cNvSpPr>
            <p:nvPr/>
          </p:nvSpPr>
          <p:spPr bwMode="auto">
            <a:xfrm>
              <a:off x="3583432" y="2783332"/>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35" name="AutoShape 18"/>
            <p:cNvCxnSpPr>
              <a:cxnSpLocks noChangeShapeType="1"/>
              <a:stCxn id="213" idx="6"/>
              <a:endCxn id="30" idx="1"/>
            </p:cNvCxnSpPr>
            <p:nvPr/>
          </p:nvCxnSpPr>
          <p:spPr bwMode="auto">
            <a:xfrm>
              <a:off x="2462657" y="2408682"/>
              <a:ext cx="1111250" cy="5207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AutoShape 19"/>
            <p:cNvCxnSpPr>
              <a:cxnSpLocks noChangeShapeType="1"/>
              <a:stCxn id="212" idx="6"/>
              <a:endCxn id="30" idx="1"/>
            </p:cNvCxnSpPr>
            <p:nvPr/>
          </p:nvCxnSpPr>
          <p:spPr bwMode="auto">
            <a:xfrm flipV="1">
              <a:off x="2462657" y="2929382"/>
              <a:ext cx="1111250" cy="4699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Rectangle 20"/>
            <p:cNvSpPr>
              <a:spLocks noChangeArrowheads="1"/>
            </p:cNvSpPr>
            <p:nvPr/>
          </p:nvSpPr>
          <p:spPr bwMode="auto">
            <a:xfrm>
              <a:off x="3577082" y="3780282"/>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38" name="AutoShape 21"/>
            <p:cNvCxnSpPr>
              <a:cxnSpLocks noChangeShapeType="1"/>
              <a:stCxn id="214" idx="6"/>
              <a:endCxn id="37" idx="1"/>
            </p:cNvCxnSpPr>
            <p:nvPr/>
          </p:nvCxnSpPr>
          <p:spPr bwMode="auto">
            <a:xfrm flipV="1">
              <a:off x="2462657" y="3926332"/>
              <a:ext cx="1104900" cy="47625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 name="Rectangle 22"/>
            <p:cNvSpPr>
              <a:spLocks noChangeArrowheads="1"/>
            </p:cNvSpPr>
            <p:nvPr/>
          </p:nvSpPr>
          <p:spPr bwMode="auto">
            <a:xfrm>
              <a:off x="3577082" y="4783582"/>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40" name="AutoShape 23"/>
            <p:cNvCxnSpPr>
              <a:cxnSpLocks noChangeShapeType="1"/>
              <a:stCxn id="214" idx="6"/>
              <a:endCxn id="39" idx="1"/>
            </p:cNvCxnSpPr>
            <p:nvPr/>
          </p:nvCxnSpPr>
          <p:spPr bwMode="auto">
            <a:xfrm>
              <a:off x="2462657" y="4402582"/>
              <a:ext cx="1104900" cy="52705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AutoShape 24"/>
            <p:cNvCxnSpPr>
              <a:cxnSpLocks noChangeShapeType="1"/>
              <a:stCxn id="214" idx="6"/>
              <a:endCxn id="30" idx="1"/>
            </p:cNvCxnSpPr>
            <p:nvPr/>
          </p:nvCxnSpPr>
          <p:spPr bwMode="auto">
            <a:xfrm flipV="1">
              <a:off x="2462657" y="2929382"/>
              <a:ext cx="1111250" cy="14732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AutoShape 25"/>
            <p:cNvCxnSpPr>
              <a:cxnSpLocks noChangeShapeType="1"/>
              <a:stCxn id="212" idx="6"/>
              <a:endCxn id="201" idx="1"/>
            </p:cNvCxnSpPr>
            <p:nvPr/>
          </p:nvCxnSpPr>
          <p:spPr bwMode="auto">
            <a:xfrm flipV="1">
              <a:off x="2462657" y="1926082"/>
              <a:ext cx="1111250" cy="14732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AutoShape 26"/>
            <p:cNvCxnSpPr>
              <a:cxnSpLocks noChangeShapeType="1"/>
              <a:stCxn id="212" idx="6"/>
              <a:endCxn id="37" idx="1"/>
            </p:cNvCxnSpPr>
            <p:nvPr/>
          </p:nvCxnSpPr>
          <p:spPr bwMode="auto">
            <a:xfrm>
              <a:off x="2462657" y="3399282"/>
              <a:ext cx="1104900" cy="52705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Oval 33"/>
            <p:cNvSpPr>
              <a:spLocks noChangeArrowheads="1"/>
            </p:cNvSpPr>
            <p:nvPr/>
          </p:nvSpPr>
          <p:spPr bwMode="auto">
            <a:xfrm>
              <a:off x="5031232" y="3392932"/>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45" name="AutoShape 36"/>
            <p:cNvCxnSpPr>
              <a:cxnSpLocks noChangeShapeType="1"/>
              <a:stCxn id="201" idx="3"/>
              <a:endCxn id="44" idx="2"/>
            </p:cNvCxnSpPr>
            <p:nvPr/>
          </p:nvCxnSpPr>
          <p:spPr bwMode="auto">
            <a:xfrm>
              <a:off x="3885057" y="1926082"/>
              <a:ext cx="1136650" cy="16129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AutoShape 37"/>
            <p:cNvCxnSpPr>
              <a:cxnSpLocks noChangeShapeType="1"/>
              <a:stCxn id="30" idx="3"/>
              <a:endCxn id="203" idx="2"/>
            </p:cNvCxnSpPr>
            <p:nvPr/>
          </p:nvCxnSpPr>
          <p:spPr bwMode="auto">
            <a:xfrm flipV="1">
              <a:off x="3885057" y="2535682"/>
              <a:ext cx="1136650" cy="3937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AutoShape 38"/>
            <p:cNvCxnSpPr>
              <a:cxnSpLocks noChangeShapeType="1"/>
              <a:stCxn id="30" idx="3"/>
              <a:endCxn id="44" idx="2"/>
            </p:cNvCxnSpPr>
            <p:nvPr/>
          </p:nvCxnSpPr>
          <p:spPr bwMode="auto">
            <a:xfrm>
              <a:off x="3885057" y="2929382"/>
              <a:ext cx="1136650" cy="6096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 name="Oval 40"/>
            <p:cNvSpPr>
              <a:spLocks noChangeArrowheads="1"/>
            </p:cNvSpPr>
            <p:nvPr/>
          </p:nvSpPr>
          <p:spPr bwMode="auto">
            <a:xfrm>
              <a:off x="5031232" y="4383532"/>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9" name="Oval 42"/>
            <p:cNvSpPr>
              <a:spLocks noChangeArrowheads="1"/>
            </p:cNvSpPr>
            <p:nvPr/>
          </p:nvSpPr>
          <p:spPr bwMode="auto">
            <a:xfrm>
              <a:off x="5031232" y="5386832"/>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50" name="AutoShape 43"/>
            <p:cNvCxnSpPr>
              <a:cxnSpLocks noChangeShapeType="1"/>
              <a:stCxn id="30" idx="3"/>
              <a:endCxn id="48" idx="2"/>
            </p:cNvCxnSpPr>
            <p:nvPr/>
          </p:nvCxnSpPr>
          <p:spPr bwMode="auto">
            <a:xfrm>
              <a:off x="3885057" y="2929382"/>
              <a:ext cx="1136650" cy="16002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AutoShape 44"/>
            <p:cNvCxnSpPr>
              <a:cxnSpLocks noChangeShapeType="1"/>
              <a:stCxn id="37" idx="3"/>
              <a:endCxn id="48" idx="2"/>
            </p:cNvCxnSpPr>
            <p:nvPr/>
          </p:nvCxnSpPr>
          <p:spPr bwMode="auto">
            <a:xfrm>
              <a:off x="3878707" y="3926332"/>
              <a:ext cx="1143000" cy="60325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AutoShape 45"/>
            <p:cNvCxnSpPr>
              <a:cxnSpLocks noChangeShapeType="1"/>
              <a:stCxn id="37" idx="3"/>
              <a:endCxn id="49" idx="2"/>
            </p:cNvCxnSpPr>
            <p:nvPr/>
          </p:nvCxnSpPr>
          <p:spPr bwMode="auto">
            <a:xfrm>
              <a:off x="3878707" y="3926332"/>
              <a:ext cx="1143000" cy="160655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AutoShape 46"/>
            <p:cNvCxnSpPr>
              <a:cxnSpLocks noChangeShapeType="1"/>
              <a:stCxn id="37" idx="3"/>
              <a:endCxn id="44" idx="2"/>
            </p:cNvCxnSpPr>
            <p:nvPr/>
          </p:nvCxnSpPr>
          <p:spPr bwMode="auto">
            <a:xfrm flipV="1">
              <a:off x="3878707" y="3538982"/>
              <a:ext cx="1143000" cy="38735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AutoShape 47"/>
            <p:cNvCxnSpPr>
              <a:cxnSpLocks noChangeShapeType="1"/>
              <a:stCxn id="39" idx="3"/>
              <a:endCxn id="48" idx="2"/>
            </p:cNvCxnSpPr>
            <p:nvPr/>
          </p:nvCxnSpPr>
          <p:spPr bwMode="auto">
            <a:xfrm flipV="1">
              <a:off x="3878707" y="4529582"/>
              <a:ext cx="1143000" cy="40005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AutoShape 48"/>
            <p:cNvCxnSpPr>
              <a:cxnSpLocks noChangeShapeType="1"/>
              <a:stCxn id="39" idx="3"/>
              <a:endCxn id="49" idx="2"/>
            </p:cNvCxnSpPr>
            <p:nvPr/>
          </p:nvCxnSpPr>
          <p:spPr bwMode="auto">
            <a:xfrm>
              <a:off x="3878707" y="4929632"/>
              <a:ext cx="1143000" cy="60325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AutoShape 56"/>
            <p:cNvCxnSpPr>
              <a:cxnSpLocks noChangeShapeType="1"/>
              <a:stCxn id="44" idx="6"/>
              <a:endCxn id="130" idx="1"/>
            </p:cNvCxnSpPr>
            <p:nvPr/>
          </p:nvCxnSpPr>
          <p:spPr bwMode="auto">
            <a:xfrm flipV="1">
              <a:off x="5323332" y="3332206"/>
              <a:ext cx="1136523" cy="206776"/>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AutoShape 57"/>
            <p:cNvCxnSpPr>
              <a:cxnSpLocks noChangeShapeType="1"/>
              <a:stCxn id="44" idx="6"/>
              <a:endCxn id="119" idx="1"/>
            </p:cNvCxnSpPr>
            <p:nvPr/>
          </p:nvCxnSpPr>
          <p:spPr bwMode="auto">
            <a:xfrm>
              <a:off x="5323332" y="3538982"/>
              <a:ext cx="1142619" cy="22908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8" name="Group 57"/>
            <p:cNvGrpSpPr/>
            <p:nvPr/>
          </p:nvGrpSpPr>
          <p:grpSpPr>
            <a:xfrm>
              <a:off x="3583432" y="1037082"/>
              <a:ext cx="2885567" cy="1682475"/>
              <a:chOff x="2870200" y="552450"/>
              <a:chExt cx="2885567" cy="1682475"/>
            </a:xfrm>
          </p:grpSpPr>
          <p:sp>
            <p:nvSpPr>
              <p:cNvPr id="201"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202" name="Group 201"/>
              <p:cNvGrpSpPr/>
              <p:nvPr/>
            </p:nvGrpSpPr>
            <p:grpSpPr>
              <a:xfrm>
                <a:off x="3171825" y="552450"/>
                <a:ext cx="2583942" cy="1682475"/>
                <a:chOff x="3171825" y="552450"/>
                <a:chExt cx="2583942" cy="1682475"/>
              </a:xfrm>
            </p:grpSpPr>
            <p:sp>
              <p:nvSpPr>
                <p:cNvPr id="203" name="Oval 31"/>
                <p:cNvSpPr>
                  <a:spLocks noChangeArrowheads="1"/>
                </p:cNvSpPr>
                <p:nvPr/>
              </p:nvSpPr>
              <p:spPr bwMode="auto">
                <a:xfrm>
                  <a:off x="4318000" y="1905000"/>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04" name="Oval 32"/>
                <p:cNvSpPr>
                  <a:spLocks noChangeArrowheads="1"/>
                </p:cNvSpPr>
                <p:nvPr/>
              </p:nvSpPr>
              <p:spPr bwMode="auto">
                <a:xfrm>
                  <a:off x="4318000" y="914400"/>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205" name="AutoShape 34"/>
                <p:cNvCxnSpPr>
                  <a:cxnSpLocks noChangeShapeType="1"/>
                  <a:stCxn id="201" idx="3"/>
                  <a:endCxn id="204" idx="2"/>
                </p:cNvCxnSpPr>
                <p:nvPr/>
              </p:nvCxnSpPr>
              <p:spPr bwMode="auto">
                <a:xfrm flipV="1">
                  <a:off x="3171825" y="1060450"/>
                  <a:ext cx="1136650" cy="3810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6" name="AutoShape 35"/>
                <p:cNvCxnSpPr>
                  <a:cxnSpLocks noChangeShapeType="1"/>
                  <a:stCxn id="201" idx="3"/>
                  <a:endCxn id="203" idx="2"/>
                </p:cNvCxnSpPr>
                <p:nvPr/>
              </p:nvCxnSpPr>
              <p:spPr bwMode="auto">
                <a:xfrm>
                  <a:off x="3171825" y="1441450"/>
                  <a:ext cx="1136650" cy="6096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7" name="AutoShape 53"/>
                <p:cNvCxnSpPr>
                  <a:cxnSpLocks noChangeShapeType="1"/>
                  <a:stCxn id="204" idx="6"/>
                </p:cNvCxnSpPr>
                <p:nvPr/>
              </p:nvCxnSpPr>
              <p:spPr bwMode="auto">
                <a:xfrm flipV="1">
                  <a:off x="4619625" y="552450"/>
                  <a:ext cx="1123950" cy="5080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8" name="AutoShape 54"/>
                <p:cNvCxnSpPr>
                  <a:cxnSpLocks noChangeShapeType="1"/>
                  <a:stCxn id="204" idx="6"/>
                </p:cNvCxnSpPr>
                <p:nvPr/>
              </p:nvCxnSpPr>
              <p:spPr bwMode="auto">
                <a:xfrm>
                  <a:off x="4619625" y="1060450"/>
                  <a:ext cx="1123950" cy="4953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9" name="AutoShape 55"/>
                <p:cNvCxnSpPr>
                  <a:cxnSpLocks noChangeShapeType="1"/>
                  <a:stCxn id="203" idx="6"/>
                  <a:endCxn id="143" idx="1"/>
                </p:cNvCxnSpPr>
                <p:nvPr/>
              </p:nvCxnSpPr>
              <p:spPr bwMode="auto">
                <a:xfrm>
                  <a:off x="4610100" y="2051050"/>
                  <a:ext cx="1145667" cy="18387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0" name="AutoShape 62"/>
                <p:cNvCxnSpPr>
                  <a:cxnSpLocks noChangeShapeType="1"/>
                  <a:stCxn id="203" idx="6"/>
                  <a:endCxn id="154" idx="1"/>
                </p:cNvCxnSpPr>
                <p:nvPr/>
              </p:nvCxnSpPr>
              <p:spPr bwMode="auto">
                <a:xfrm flipV="1">
                  <a:off x="4610100" y="1799062"/>
                  <a:ext cx="1139571" cy="251988"/>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1" name="AutoShape 63"/>
                <p:cNvCxnSpPr>
                  <a:cxnSpLocks noChangeShapeType="1"/>
                  <a:stCxn id="204" idx="6"/>
                </p:cNvCxnSpPr>
                <p:nvPr/>
              </p:nvCxnSpPr>
              <p:spPr bwMode="auto">
                <a:xfrm flipV="1">
                  <a:off x="4619625" y="1012825"/>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cxnSp>
          <p:nvCxnSpPr>
            <p:cNvPr id="59" name="AutoShape 65"/>
            <p:cNvCxnSpPr>
              <a:cxnSpLocks noChangeShapeType="1"/>
              <a:endCxn id="95" idx="1"/>
            </p:cNvCxnSpPr>
            <p:nvPr/>
          </p:nvCxnSpPr>
          <p:spPr bwMode="auto">
            <a:xfrm>
              <a:off x="5332857" y="4529582"/>
              <a:ext cx="1130046" cy="332719"/>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AutoShape 66"/>
            <p:cNvCxnSpPr>
              <a:cxnSpLocks noChangeShapeType="1"/>
              <a:endCxn id="106" idx="1"/>
            </p:cNvCxnSpPr>
            <p:nvPr/>
          </p:nvCxnSpPr>
          <p:spPr bwMode="auto">
            <a:xfrm flipV="1">
              <a:off x="5332857" y="4426438"/>
              <a:ext cx="1123950" cy="103144"/>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AutoShape 68"/>
            <p:cNvCxnSpPr>
              <a:cxnSpLocks noChangeShapeType="1"/>
              <a:endCxn id="71" idx="1"/>
            </p:cNvCxnSpPr>
            <p:nvPr/>
          </p:nvCxnSpPr>
          <p:spPr bwMode="auto">
            <a:xfrm>
              <a:off x="5332857" y="5548757"/>
              <a:ext cx="1117854" cy="398632"/>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AutoShape 69"/>
            <p:cNvCxnSpPr>
              <a:cxnSpLocks noChangeShapeType="1"/>
              <a:endCxn id="82" idx="1"/>
            </p:cNvCxnSpPr>
            <p:nvPr/>
          </p:nvCxnSpPr>
          <p:spPr bwMode="auto">
            <a:xfrm flipV="1">
              <a:off x="5332857" y="5511526"/>
              <a:ext cx="1111758" cy="37231"/>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AutoShape 45"/>
            <p:cNvCxnSpPr>
              <a:cxnSpLocks noChangeShapeType="1"/>
              <a:stCxn id="37" idx="3"/>
              <a:endCxn id="203" idx="2"/>
            </p:cNvCxnSpPr>
            <p:nvPr/>
          </p:nvCxnSpPr>
          <p:spPr bwMode="auto">
            <a:xfrm flipV="1">
              <a:off x="3869182" y="2535682"/>
              <a:ext cx="1162050" cy="139065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4" name="Group 63"/>
            <p:cNvGrpSpPr/>
            <p:nvPr/>
          </p:nvGrpSpPr>
          <p:grpSpPr>
            <a:xfrm>
              <a:off x="6456807" y="488787"/>
              <a:ext cx="1774444" cy="1761526"/>
              <a:chOff x="5743575" y="4155"/>
              <a:chExt cx="1774444" cy="1761526"/>
            </a:xfrm>
          </p:grpSpPr>
          <p:grpSp>
            <p:nvGrpSpPr>
              <p:cNvPr id="165" name="Group 164"/>
              <p:cNvGrpSpPr/>
              <p:nvPr/>
            </p:nvGrpSpPr>
            <p:grpSpPr>
              <a:xfrm>
                <a:off x="5743575" y="4155"/>
                <a:ext cx="1762252" cy="889798"/>
                <a:chOff x="2870200" y="552450"/>
                <a:chExt cx="2873375" cy="1450828"/>
              </a:xfrm>
            </p:grpSpPr>
            <p:sp>
              <p:nvSpPr>
                <p:cNvPr id="190"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91" name="Group 190"/>
                <p:cNvGrpSpPr/>
                <p:nvPr/>
              </p:nvGrpSpPr>
              <p:grpSpPr>
                <a:xfrm>
                  <a:off x="3162300" y="552450"/>
                  <a:ext cx="2581275" cy="1450828"/>
                  <a:chOff x="3162300" y="552450"/>
                  <a:chExt cx="2581275" cy="1450828"/>
                </a:xfrm>
              </p:grpSpPr>
              <p:sp>
                <p:nvSpPr>
                  <p:cNvPr id="192" name="Oval 31"/>
                  <p:cNvSpPr>
                    <a:spLocks noChangeArrowheads="1"/>
                  </p:cNvSpPr>
                  <p:nvPr/>
                </p:nvSpPr>
                <p:spPr bwMode="auto">
                  <a:xfrm>
                    <a:off x="4318000" y="1711178"/>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93" name="Oval 32"/>
                  <p:cNvSpPr>
                    <a:spLocks noChangeArrowheads="1"/>
                  </p:cNvSpPr>
                  <p:nvPr/>
                </p:nvSpPr>
                <p:spPr bwMode="auto">
                  <a:xfrm>
                    <a:off x="4318000" y="914400"/>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94" name="AutoShape 34"/>
                  <p:cNvCxnSpPr>
                    <a:cxnSpLocks noChangeShapeType="1"/>
                    <a:stCxn id="190" idx="3"/>
                    <a:endCxn id="193" idx="2"/>
                  </p:cNvCxnSpPr>
                  <p:nvPr/>
                </p:nvCxnSpPr>
                <p:spPr bwMode="auto">
                  <a:xfrm flipV="1">
                    <a:off x="3171825" y="1060450"/>
                    <a:ext cx="1136650" cy="3810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5" name="AutoShape 35"/>
                  <p:cNvCxnSpPr>
                    <a:cxnSpLocks noChangeShapeType="1"/>
                    <a:stCxn id="190" idx="3"/>
                    <a:endCxn id="192" idx="2"/>
                  </p:cNvCxnSpPr>
                  <p:nvPr/>
                </p:nvCxnSpPr>
                <p:spPr bwMode="auto">
                  <a:xfrm>
                    <a:off x="3162300" y="1441450"/>
                    <a:ext cx="1155700" cy="415778"/>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6" name="AutoShape 53"/>
                  <p:cNvCxnSpPr>
                    <a:cxnSpLocks noChangeShapeType="1"/>
                    <a:stCxn id="193" idx="6"/>
                  </p:cNvCxnSpPr>
                  <p:nvPr/>
                </p:nvCxnSpPr>
                <p:spPr bwMode="auto">
                  <a:xfrm flipV="1">
                    <a:off x="4619625" y="552450"/>
                    <a:ext cx="1123950" cy="5080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7" name="AutoShape 54"/>
                  <p:cNvCxnSpPr>
                    <a:cxnSpLocks noChangeShapeType="1"/>
                    <a:stCxn id="193" idx="6"/>
                  </p:cNvCxnSpPr>
                  <p:nvPr/>
                </p:nvCxnSpPr>
                <p:spPr bwMode="auto">
                  <a:xfrm>
                    <a:off x="4619625" y="1060450"/>
                    <a:ext cx="1123950" cy="4953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8" name="AutoShape 55"/>
                  <p:cNvCxnSpPr>
                    <a:cxnSpLocks noChangeShapeType="1"/>
                    <a:stCxn id="192" idx="6"/>
                  </p:cNvCxnSpPr>
                  <p:nvPr/>
                </p:nvCxnSpPr>
                <p:spPr bwMode="auto">
                  <a:xfrm>
                    <a:off x="4619625" y="1857228"/>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9" name="AutoShape 62"/>
                  <p:cNvCxnSpPr>
                    <a:cxnSpLocks noChangeShapeType="1"/>
                    <a:stCxn id="192" idx="6"/>
                  </p:cNvCxnSpPr>
                  <p:nvPr/>
                </p:nvCxnSpPr>
                <p:spPr bwMode="auto">
                  <a:xfrm flipV="1">
                    <a:off x="4619625" y="1504802"/>
                    <a:ext cx="1066801" cy="352426"/>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0" name="AutoShape 63"/>
                  <p:cNvCxnSpPr>
                    <a:cxnSpLocks noChangeShapeType="1"/>
                    <a:stCxn id="193" idx="6"/>
                  </p:cNvCxnSpPr>
                  <p:nvPr/>
                </p:nvCxnSpPr>
                <p:spPr bwMode="auto">
                  <a:xfrm flipV="1">
                    <a:off x="4619625" y="1012825"/>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66" name="Group 165"/>
              <p:cNvGrpSpPr/>
              <p:nvPr/>
            </p:nvGrpSpPr>
            <p:grpSpPr>
              <a:xfrm>
                <a:off x="5749671" y="257139"/>
                <a:ext cx="1762252" cy="1154974"/>
                <a:chOff x="2870200" y="254270"/>
                <a:chExt cx="2873375" cy="1883189"/>
              </a:xfrm>
            </p:grpSpPr>
            <p:sp>
              <p:nvSpPr>
                <p:cNvPr id="179"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80" name="Group 179"/>
                <p:cNvGrpSpPr/>
                <p:nvPr/>
              </p:nvGrpSpPr>
              <p:grpSpPr>
                <a:xfrm>
                  <a:off x="3162300" y="254270"/>
                  <a:ext cx="2581275" cy="1883189"/>
                  <a:chOff x="3162300" y="254270"/>
                  <a:chExt cx="2581275" cy="1883189"/>
                </a:xfrm>
              </p:grpSpPr>
              <p:sp>
                <p:nvSpPr>
                  <p:cNvPr id="181" name="Oval 31"/>
                  <p:cNvSpPr>
                    <a:spLocks noChangeArrowheads="1"/>
                  </p:cNvSpPr>
                  <p:nvPr/>
                </p:nvSpPr>
                <p:spPr bwMode="auto">
                  <a:xfrm>
                    <a:off x="4318000" y="1845359"/>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82" name="Oval 32"/>
                  <p:cNvSpPr>
                    <a:spLocks noChangeArrowheads="1"/>
                  </p:cNvSpPr>
                  <p:nvPr/>
                </p:nvSpPr>
                <p:spPr bwMode="auto">
                  <a:xfrm>
                    <a:off x="4318000" y="616218"/>
                    <a:ext cx="292100" cy="292099"/>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83" name="AutoShape 34"/>
                  <p:cNvCxnSpPr>
                    <a:cxnSpLocks noChangeShapeType="1"/>
                    <a:stCxn id="179" idx="3"/>
                    <a:endCxn id="182" idx="2"/>
                  </p:cNvCxnSpPr>
                  <p:nvPr/>
                </p:nvCxnSpPr>
                <p:spPr bwMode="auto">
                  <a:xfrm flipV="1">
                    <a:off x="3162300" y="762267"/>
                    <a:ext cx="1155700" cy="67918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 name="AutoShape 35"/>
                  <p:cNvCxnSpPr>
                    <a:cxnSpLocks noChangeShapeType="1"/>
                    <a:stCxn id="179" idx="3"/>
                    <a:endCxn id="181" idx="2"/>
                  </p:cNvCxnSpPr>
                  <p:nvPr/>
                </p:nvCxnSpPr>
                <p:spPr bwMode="auto">
                  <a:xfrm>
                    <a:off x="3162300" y="1441451"/>
                    <a:ext cx="1155700" cy="549959"/>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5" name="AutoShape 53"/>
                  <p:cNvCxnSpPr>
                    <a:cxnSpLocks noChangeShapeType="1"/>
                    <a:stCxn id="182" idx="6"/>
                  </p:cNvCxnSpPr>
                  <p:nvPr/>
                </p:nvCxnSpPr>
                <p:spPr bwMode="auto">
                  <a:xfrm flipV="1">
                    <a:off x="4619625" y="254270"/>
                    <a:ext cx="1123950" cy="5079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6" name="AutoShape 54"/>
                  <p:cNvCxnSpPr>
                    <a:cxnSpLocks noChangeShapeType="1"/>
                    <a:stCxn id="182" idx="6"/>
                  </p:cNvCxnSpPr>
                  <p:nvPr/>
                </p:nvCxnSpPr>
                <p:spPr bwMode="auto">
                  <a:xfrm>
                    <a:off x="4619625" y="762267"/>
                    <a:ext cx="1123950" cy="4952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7" name="AutoShape 55"/>
                  <p:cNvCxnSpPr>
                    <a:cxnSpLocks noChangeShapeType="1"/>
                    <a:stCxn id="181" idx="6"/>
                  </p:cNvCxnSpPr>
                  <p:nvPr/>
                </p:nvCxnSpPr>
                <p:spPr bwMode="auto">
                  <a:xfrm>
                    <a:off x="4619625" y="1991412"/>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8" name="AutoShape 62"/>
                  <p:cNvCxnSpPr>
                    <a:cxnSpLocks noChangeShapeType="1"/>
                    <a:stCxn id="181" idx="6"/>
                  </p:cNvCxnSpPr>
                  <p:nvPr/>
                </p:nvCxnSpPr>
                <p:spPr bwMode="auto">
                  <a:xfrm flipV="1">
                    <a:off x="4619625" y="1638985"/>
                    <a:ext cx="1066801" cy="3524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9" name="AutoShape 63"/>
                  <p:cNvCxnSpPr>
                    <a:cxnSpLocks noChangeShapeType="1"/>
                    <a:stCxn id="182" idx="6"/>
                  </p:cNvCxnSpPr>
                  <p:nvPr/>
                </p:nvCxnSpPr>
                <p:spPr bwMode="auto">
                  <a:xfrm flipV="1">
                    <a:off x="4619625" y="714644"/>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67" name="Group 166"/>
              <p:cNvGrpSpPr/>
              <p:nvPr/>
            </p:nvGrpSpPr>
            <p:grpSpPr>
              <a:xfrm>
                <a:off x="5755767" y="720435"/>
                <a:ext cx="1762252" cy="1045246"/>
                <a:chOff x="2870200" y="105178"/>
                <a:chExt cx="2873375" cy="1704279"/>
              </a:xfrm>
            </p:grpSpPr>
            <p:sp>
              <p:nvSpPr>
                <p:cNvPr id="168"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69" name="Group 168"/>
                <p:cNvGrpSpPr/>
                <p:nvPr/>
              </p:nvGrpSpPr>
              <p:grpSpPr>
                <a:xfrm>
                  <a:off x="3162300" y="105178"/>
                  <a:ext cx="2581275" cy="1704279"/>
                  <a:chOff x="3162300" y="105178"/>
                  <a:chExt cx="2581275" cy="1704279"/>
                </a:xfrm>
              </p:grpSpPr>
              <p:sp>
                <p:nvSpPr>
                  <p:cNvPr id="170" name="Oval 31"/>
                  <p:cNvSpPr>
                    <a:spLocks noChangeArrowheads="1"/>
                  </p:cNvSpPr>
                  <p:nvPr/>
                </p:nvSpPr>
                <p:spPr bwMode="auto">
                  <a:xfrm>
                    <a:off x="4318000" y="1517357"/>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1" name="Oval 32"/>
                  <p:cNvSpPr>
                    <a:spLocks noChangeArrowheads="1"/>
                  </p:cNvSpPr>
                  <p:nvPr/>
                </p:nvSpPr>
                <p:spPr bwMode="auto">
                  <a:xfrm>
                    <a:off x="4318000" y="467125"/>
                    <a:ext cx="292100" cy="292098"/>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72" name="AutoShape 34"/>
                  <p:cNvCxnSpPr>
                    <a:cxnSpLocks noChangeShapeType="1"/>
                    <a:stCxn id="168" idx="3"/>
                    <a:endCxn id="171" idx="2"/>
                  </p:cNvCxnSpPr>
                  <p:nvPr/>
                </p:nvCxnSpPr>
                <p:spPr bwMode="auto">
                  <a:xfrm flipV="1">
                    <a:off x="3162300" y="613174"/>
                    <a:ext cx="1155700" cy="828276"/>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3" name="AutoShape 35"/>
                  <p:cNvCxnSpPr>
                    <a:cxnSpLocks noChangeShapeType="1"/>
                    <a:stCxn id="168" idx="3"/>
                    <a:endCxn id="170" idx="2"/>
                  </p:cNvCxnSpPr>
                  <p:nvPr/>
                </p:nvCxnSpPr>
                <p:spPr bwMode="auto">
                  <a:xfrm>
                    <a:off x="3162300" y="1441450"/>
                    <a:ext cx="1155700" cy="221957"/>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 name="AutoShape 53"/>
                  <p:cNvCxnSpPr>
                    <a:cxnSpLocks noChangeShapeType="1"/>
                    <a:stCxn id="171" idx="6"/>
                  </p:cNvCxnSpPr>
                  <p:nvPr/>
                </p:nvCxnSpPr>
                <p:spPr bwMode="auto">
                  <a:xfrm flipV="1">
                    <a:off x="4619625" y="105178"/>
                    <a:ext cx="1123950" cy="507998"/>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5" name="AutoShape 54"/>
                  <p:cNvCxnSpPr>
                    <a:cxnSpLocks noChangeShapeType="1"/>
                    <a:stCxn id="171" idx="6"/>
                  </p:cNvCxnSpPr>
                  <p:nvPr/>
                </p:nvCxnSpPr>
                <p:spPr bwMode="auto">
                  <a:xfrm>
                    <a:off x="4619625" y="613176"/>
                    <a:ext cx="1123950" cy="495298"/>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6" name="AutoShape 55"/>
                  <p:cNvCxnSpPr>
                    <a:cxnSpLocks noChangeShapeType="1"/>
                    <a:stCxn id="170" idx="6"/>
                  </p:cNvCxnSpPr>
                  <p:nvPr/>
                </p:nvCxnSpPr>
                <p:spPr bwMode="auto">
                  <a:xfrm>
                    <a:off x="4619625" y="1663408"/>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7" name="AutoShape 62"/>
                  <p:cNvCxnSpPr>
                    <a:cxnSpLocks noChangeShapeType="1"/>
                    <a:stCxn id="170" idx="6"/>
                  </p:cNvCxnSpPr>
                  <p:nvPr/>
                </p:nvCxnSpPr>
                <p:spPr bwMode="auto">
                  <a:xfrm flipV="1">
                    <a:off x="4619625" y="1310985"/>
                    <a:ext cx="1066801" cy="352424"/>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8" name="AutoShape 63"/>
                  <p:cNvCxnSpPr>
                    <a:cxnSpLocks noChangeShapeType="1"/>
                    <a:stCxn id="171" idx="6"/>
                  </p:cNvCxnSpPr>
                  <p:nvPr/>
                </p:nvCxnSpPr>
                <p:spPr bwMode="auto">
                  <a:xfrm flipV="1">
                    <a:off x="4619625" y="565551"/>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nvGrpSpPr>
            <p:cNvPr id="65" name="Group 64"/>
            <p:cNvGrpSpPr/>
            <p:nvPr/>
          </p:nvGrpSpPr>
          <p:grpSpPr>
            <a:xfrm>
              <a:off x="6462903" y="1738467"/>
              <a:ext cx="1768348" cy="1225078"/>
              <a:chOff x="5743575" y="4155"/>
              <a:chExt cx="1768348" cy="1225078"/>
            </a:xfrm>
          </p:grpSpPr>
          <p:grpSp>
            <p:nvGrpSpPr>
              <p:cNvPr id="141" name="Group 140"/>
              <p:cNvGrpSpPr/>
              <p:nvPr/>
            </p:nvGrpSpPr>
            <p:grpSpPr>
              <a:xfrm>
                <a:off x="5743575" y="4155"/>
                <a:ext cx="1762252" cy="889798"/>
                <a:chOff x="2870200" y="552450"/>
                <a:chExt cx="2873375" cy="1450828"/>
              </a:xfrm>
            </p:grpSpPr>
            <p:sp>
              <p:nvSpPr>
                <p:cNvPr id="154"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55" name="Group 154"/>
                <p:cNvGrpSpPr/>
                <p:nvPr/>
              </p:nvGrpSpPr>
              <p:grpSpPr>
                <a:xfrm>
                  <a:off x="3162300" y="552450"/>
                  <a:ext cx="2581275" cy="1450828"/>
                  <a:chOff x="3162300" y="552450"/>
                  <a:chExt cx="2581275" cy="1450828"/>
                </a:xfrm>
              </p:grpSpPr>
              <p:sp>
                <p:nvSpPr>
                  <p:cNvPr id="156" name="Oval 31"/>
                  <p:cNvSpPr>
                    <a:spLocks noChangeArrowheads="1"/>
                  </p:cNvSpPr>
                  <p:nvPr/>
                </p:nvSpPr>
                <p:spPr bwMode="auto">
                  <a:xfrm>
                    <a:off x="4318000" y="1711178"/>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57" name="Oval 32"/>
                  <p:cNvSpPr>
                    <a:spLocks noChangeArrowheads="1"/>
                  </p:cNvSpPr>
                  <p:nvPr/>
                </p:nvSpPr>
                <p:spPr bwMode="auto">
                  <a:xfrm>
                    <a:off x="4318000" y="914400"/>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58" name="AutoShape 34"/>
                  <p:cNvCxnSpPr>
                    <a:cxnSpLocks noChangeShapeType="1"/>
                    <a:stCxn id="154" idx="3"/>
                    <a:endCxn id="157" idx="2"/>
                  </p:cNvCxnSpPr>
                  <p:nvPr/>
                </p:nvCxnSpPr>
                <p:spPr bwMode="auto">
                  <a:xfrm flipV="1">
                    <a:off x="3171825" y="1060450"/>
                    <a:ext cx="1136650" cy="3810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AutoShape 35"/>
                  <p:cNvCxnSpPr>
                    <a:cxnSpLocks noChangeShapeType="1"/>
                    <a:stCxn id="154" idx="3"/>
                    <a:endCxn id="156" idx="2"/>
                  </p:cNvCxnSpPr>
                  <p:nvPr/>
                </p:nvCxnSpPr>
                <p:spPr bwMode="auto">
                  <a:xfrm>
                    <a:off x="3162300" y="1441450"/>
                    <a:ext cx="1155700" cy="415778"/>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0" name="AutoShape 53"/>
                  <p:cNvCxnSpPr>
                    <a:cxnSpLocks noChangeShapeType="1"/>
                    <a:stCxn id="157" idx="6"/>
                  </p:cNvCxnSpPr>
                  <p:nvPr/>
                </p:nvCxnSpPr>
                <p:spPr bwMode="auto">
                  <a:xfrm flipV="1">
                    <a:off x="4619625" y="552450"/>
                    <a:ext cx="1123950" cy="5080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1" name="AutoShape 54"/>
                  <p:cNvCxnSpPr>
                    <a:cxnSpLocks noChangeShapeType="1"/>
                    <a:stCxn id="157" idx="6"/>
                  </p:cNvCxnSpPr>
                  <p:nvPr/>
                </p:nvCxnSpPr>
                <p:spPr bwMode="auto">
                  <a:xfrm>
                    <a:off x="4619625" y="1060450"/>
                    <a:ext cx="1123950" cy="4953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AutoShape 55"/>
                  <p:cNvCxnSpPr>
                    <a:cxnSpLocks noChangeShapeType="1"/>
                    <a:stCxn id="156" idx="6"/>
                  </p:cNvCxnSpPr>
                  <p:nvPr/>
                </p:nvCxnSpPr>
                <p:spPr bwMode="auto">
                  <a:xfrm>
                    <a:off x="4619625" y="1857228"/>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 name="AutoShape 62"/>
                  <p:cNvCxnSpPr>
                    <a:cxnSpLocks noChangeShapeType="1"/>
                    <a:stCxn id="156" idx="6"/>
                  </p:cNvCxnSpPr>
                  <p:nvPr/>
                </p:nvCxnSpPr>
                <p:spPr bwMode="auto">
                  <a:xfrm flipV="1">
                    <a:off x="4619625" y="1504802"/>
                    <a:ext cx="1066801" cy="352426"/>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 name="AutoShape 63"/>
                  <p:cNvCxnSpPr>
                    <a:cxnSpLocks noChangeShapeType="1"/>
                    <a:stCxn id="157" idx="6"/>
                  </p:cNvCxnSpPr>
                  <p:nvPr/>
                </p:nvCxnSpPr>
                <p:spPr bwMode="auto">
                  <a:xfrm flipV="1">
                    <a:off x="4619625" y="1012825"/>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42" name="Group 141"/>
              <p:cNvGrpSpPr/>
              <p:nvPr/>
            </p:nvGrpSpPr>
            <p:grpSpPr>
              <a:xfrm>
                <a:off x="5749671" y="257139"/>
                <a:ext cx="1762252" cy="972094"/>
                <a:chOff x="2870200" y="254270"/>
                <a:chExt cx="2873375" cy="1585004"/>
              </a:xfrm>
            </p:grpSpPr>
            <p:sp>
              <p:nvSpPr>
                <p:cNvPr id="143"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44" name="Group 143"/>
                <p:cNvGrpSpPr/>
                <p:nvPr/>
              </p:nvGrpSpPr>
              <p:grpSpPr>
                <a:xfrm>
                  <a:off x="3162300" y="254270"/>
                  <a:ext cx="2581275" cy="1585004"/>
                  <a:chOff x="3162300" y="254270"/>
                  <a:chExt cx="2581275" cy="1585004"/>
                </a:xfrm>
              </p:grpSpPr>
              <p:sp>
                <p:nvSpPr>
                  <p:cNvPr id="145" name="Oval 31"/>
                  <p:cNvSpPr>
                    <a:spLocks noChangeArrowheads="1"/>
                  </p:cNvSpPr>
                  <p:nvPr/>
                </p:nvSpPr>
                <p:spPr bwMode="auto">
                  <a:xfrm>
                    <a:off x="4318000" y="1547174"/>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46" name="Oval 32"/>
                  <p:cNvSpPr>
                    <a:spLocks noChangeArrowheads="1"/>
                  </p:cNvSpPr>
                  <p:nvPr/>
                </p:nvSpPr>
                <p:spPr bwMode="auto">
                  <a:xfrm>
                    <a:off x="4318000" y="616218"/>
                    <a:ext cx="292100" cy="292099"/>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47" name="AutoShape 34"/>
                  <p:cNvCxnSpPr>
                    <a:cxnSpLocks noChangeShapeType="1"/>
                    <a:stCxn id="143" idx="3"/>
                    <a:endCxn id="146" idx="2"/>
                  </p:cNvCxnSpPr>
                  <p:nvPr/>
                </p:nvCxnSpPr>
                <p:spPr bwMode="auto">
                  <a:xfrm flipV="1">
                    <a:off x="3162300" y="762267"/>
                    <a:ext cx="1155700" cy="67918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AutoShape 35"/>
                  <p:cNvCxnSpPr>
                    <a:cxnSpLocks noChangeShapeType="1"/>
                    <a:stCxn id="143" idx="3"/>
                    <a:endCxn id="145" idx="2"/>
                  </p:cNvCxnSpPr>
                  <p:nvPr/>
                </p:nvCxnSpPr>
                <p:spPr bwMode="auto">
                  <a:xfrm>
                    <a:off x="3162300" y="1441450"/>
                    <a:ext cx="1155700" cy="25177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 name="AutoShape 53"/>
                  <p:cNvCxnSpPr>
                    <a:cxnSpLocks noChangeShapeType="1"/>
                    <a:stCxn id="146" idx="6"/>
                  </p:cNvCxnSpPr>
                  <p:nvPr/>
                </p:nvCxnSpPr>
                <p:spPr bwMode="auto">
                  <a:xfrm flipV="1">
                    <a:off x="4619625" y="254270"/>
                    <a:ext cx="1123950" cy="5079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AutoShape 54"/>
                  <p:cNvCxnSpPr>
                    <a:cxnSpLocks noChangeShapeType="1"/>
                    <a:stCxn id="146" idx="6"/>
                  </p:cNvCxnSpPr>
                  <p:nvPr/>
                </p:nvCxnSpPr>
                <p:spPr bwMode="auto">
                  <a:xfrm>
                    <a:off x="4619625" y="762267"/>
                    <a:ext cx="1123950" cy="4952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AutoShape 55"/>
                  <p:cNvCxnSpPr>
                    <a:cxnSpLocks noChangeShapeType="1"/>
                    <a:stCxn id="145" idx="6"/>
                  </p:cNvCxnSpPr>
                  <p:nvPr/>
                </p:nvCxnSpPr>
                <p:spPr bwMode="auto">
                  <a:xfrm>
                    <a:off x="4619625" y="1693226"/>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2" name="AutoShape 62"/>
                  <p:cNvCxnSpPr>
                    <a:cxnSpLocks noChangeShapeType="1"/>
                    <a:stCxn id="145" idx="6"/>
                  </p:cNvCxnSpPr>
                  <p:nvPr/>
                </p:nvCxnSpPr>
                <p:spPr bwMode="auto">
                  <a:xfrm flipV="1">
                    <a:off x="4619625" y="1340799"/>
                    <a:ext cx="1066801" cy="3524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AutoShape 63"/>
                  <p:cNvCxnSpPr>
                    <a:cxnSpLocks noChangeShapeType="1"/>
                    <a:stCxn id="146" idx="6"/>
                  </p:cNvCxnSpPr>
                  <p:nvPr/>
                </p:nvCxnSpPr>
                <p:spPr bwMode="auto">
                  <a:xfrm flipV="1">
                    <a:off x="4619625" y="714644"/>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nvGrpSpPr>
            <p:cNvPr id="66" name="Group 65"/>
            <p:cNvGrpSpPr/>
            <p:nvPr/>
          </p:nvGrpSpPr>
          <p:grpSpPr>
            <a:xfrm>
              <a:off x="6459855" y="2786979"/>
              <a:ext cx="1768348" cy="1225078"/>
              <a:chOff x="5743575" y="4155"/>
              <a:chExt cx="1768348" cy="1225078"/>
            </a:xfrm>
          </p:grpSpPr>
          <p:grpSp>
            <p:nvGrpSpPr>
              <p:cNvPr id="117" name="Group 116"/>
              <p:cNvGrpSpPr/>
              <p:nvPr/>
            </p:nvGrpSpPr>
            <p:grpSpPr>
              <a:xfrm>
                <a:off x="5743575" y="4155"/>
                <a:ext cx="1762252" cy="889798"/>
                <a:chOff x="2870200" y="552450"/>
                <a:chExt cx="2873375" cy="1450828"/>
              </a:xfrm>
            </p:grpSpPr>
            <p:sp>
              <p:nvSpPr>
                <p:cNvPr id="130"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31" name="Group 130"/>
                <p:cNvGrpSpPr/>
                <p:nvPr/>
              </p:nvGrpSpPr>
              <p:grpSpPr>
                <a:xfrm>
                  <a:off x="3162300" y="552450"/>
                  <a:ext cx="2581275" cy="1450828"/>
                  <a:chOff x="3162300" y="552450"/>
                  <a:chExt cx="2581275" cy="1450828"/>
                </a:xfrm>
              </p:grpSpPr>
              <p:sp>
                <p:nvSpPr>
                  <p:cNvPr id="132" name="Oval 31"/>
                  <p:cNvSpPr>
                    <a:spLocks noChangeArrowheads="1"/>
                  </p:cNvSpPr>
                  <p:nvPr/>
                </p:nvSpPr>
                <p:spPr bwMode="auto">
                  <a:xfrm>
                    <a:off x="4318000" y="1711178"/>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33" name="Oval 32"/>
                  <p:cNvSpPr>
                    <a:spLocks noChangeArrowheads="1"/>
                  </p:cNvSpPr>
                  <p:nvPr/>
                </p:nvSpPr>
                <p:spPr bwMode="auto">
                  <a:xfrm>
                    <a:off x="4318000" y="914400"/>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34" name="AutoShape 34"/>
                  <p:cNvCxnSpPr>
                    <a:cxnSpLocks noChangeShapeType="1"/>
                    <a:stCxn id="130" idx="3"/>
                    <a:endCxn id="133" idx="2"/>
                  </p:cNvCxnSpPr>
                  <p:nvPr/>
                </p:nvCxnSpPr>
                <p:spPr bwMode="auto">
                  <a:xfrm flipV="1">
                    <a:off x="3171825" y="1060450"/>
                    <a:ext cx="1136650" cy="3810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AutoShape 35"/>
                  <p:cNvCxnSpPr>
                    <a:cxnSpLocks noChangeShapeType="1"/>
                    <a:stCxn id="130" idx="3"/>
                    <a:endCxn id="132" idx="2"/>
                  </p:cNvCxnSpPr>
                  <p:nvPr/>
                </p:nvCxnSpPr>
                <p:spPr bwMode="auto">
                  <a:xfrm>
                    <a:off x="3162300" y="1441450"/>
                    <a:ext cx="1155700" cy="415778"/>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6" name="AutoShape 53"/>
                  <p:cNvCxnSpPr>
                    <a:cxnSpLocks noChangeShapeType="1"/>
                    <a:stCxn id="133" idx="6"/>
                  </p:cNvCxnSpPr>
                  <p:nvPr/>
                </p:nvCxnSpPr>
                <p:spPr bwMode="auto">
                  <a:xfrm flipV="1">
                    <a:off x="4619625" y="552450"/>
                    <a:ext cx="1123950" cy="5080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AutoShape 54"/>
                  <p:cNvCxnSpPr>
                    <a:cxnSpLocks noChangeShapeType="1"/>
                    <a:stCxn id="133" idx="6"/>
                  </p:cNvCxnSpPr>
                  <p:nvPr/>
                </p:nvCxnSpPr>
                <p:spPr bwMode="auto">
                  <a:xfrm>
                    <a:off x="4619625" y="1060450"/>
                    <a:ext cx="1123950" cy="4953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AutoShape 55"/>
                  <p:cNvCxnSpPr>
                    <a:cxnSpLocks noChangeShapeType="1"/>
                    <a:stCxn id="132" idx="6"/>
                  </p:cNvCxnSpPr>
                  <p:nvPr/>
                </p:nvCxnSpPr>
                <p:spPr bwMode="auto">
                  <a:xfrm>
                    <a:off x="4619625" y="1857228"/>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AutoShape 62"/>
                  <p:cNvCxnSpPr>
                    <a:cxnSpLocks noChangeShapeType="1"/>
                    <a:stCxn id="132" idx="6"/>
                  </p:cNvCxnSpPr>
                  <p:nvPr/>
                </p:nvCxnSpPr>
                <p:spPr bwMode="auto">
                  <a:xfrm flipV="1">
                    <a:off x="4619625" y="1504802"/>
                    <a:ext cx="1066801" cy="352426"/>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AutoShape 63"/>
                  <p:cNvCxnSpPr>
                    <a:cxnSpLocks noChangeShapeType="1"/>
                    <a:stCxn id="133" idx="6"/>
                  </p:cNvCxnSpPr>
                  <p:nvPr/>
                </p:nvCxnSpPr>
                <p:spPr bwMode="auto">
                  <a:xfrm flipV="1">
                    <a:off x="4619625" y="1012825"/>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18" name="Group 117"/>
              <p:cNvGrpSpPr/>
              <p:nvPr/>
            </p:nvGrpSpPr>
            <p:grpSpPr>
              <a:xfrm>
                <a:off x="5749671" y="257139"/>
                <a:ext cx="1762252" cy="972094"/>
                <a:chOff x="2870200" y="254270"/>
                <a:chExt cx="2873375" cy="1585004"/>
              </a:xfrm>
            </p:grpSpPr>
            <p:sp>
              <p:nvSpPr>
                <p:cNvPr id="119"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20" name="Group 119"/>
                <p:cNvGrpSpPr/>
                <p:nvPr/>
              </p:nvGrpSpPr>
              <p:grpSpPr>
                <a:xfrm>
                  <a:off x="3162300" y="254270"/>
                  <a:ext cx="2581275" cy="1585004"/>
                  <a:chOff x="3162300" y="254270"/>
                  <a:chExt cx="2581275" cy="1585004"/>
                </a:xfrm>
              </p:grpSpPr>
              <p:sp>
                <p:nvSpPr>
                  <p:cNvPr id="121" name="Oval 31"/>
                  <p:cNvSpPr>
                    <a:spLocks noChangeArrowheads="1"/>
                  </p:cNvSpPr>
                  <p:nvPr/>
                </p:nvSpPr>
                <p:spPr bwMode="auto">
                  <a:xfrm>
                    <a:off x="4318000" y="1547174"/>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22" name="Oval 32"/>
                  <p:cNvSpPr>
                    <a:spLocks noChangeArrowheads="1"/>
                  </p:cNvSpPr>
                  <p:nvPr/>
                </p:nvSpPr>
                <p:spPr bwMode="auto">
                  <a:xfrm>
                    <a:off x="4318000" y="616218"/>
                    <a:ext cx="292100" cy="292099"/>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23" name="AutoShape 34"/>
                  <p:cNvCxnSpPr>
                    <a:cxnSpLocks noChangeShapeType="1"/>
                    <a:stCxn id="119" idx="3"/>
                    <a:endCxn id="122" idx="2"/>
                  </p:cNvCxnSpPr>
                  <p:nvPr/>
                </p:nvCxnSpPr>
                <p:spPr bwMode="auto">
                  <a:xfrm flipV="1">
                    <a:off x="3162300" y="762267"/>
                    <a:ext cx="1155700" cy="67918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AutoShape 35"/>
                  <p:cNvCxnSpPr>
                    <a:cxnSpLocks noChangeShapeType="1"/>
                    <a:stCxn id="119" idx="3"/>
                    <a:endCxn id="121" idx="2"/>
                  </p:cNvCxnSpPr>
                  <p:nvPr/>
                </p:nvCxnSpPr>
                <p:spPr bwMode="auto">
                  <a:xfrm>
                    <a:off x="3162300" y="1441450"/>
                    <a:ext cx="1155700" cy="25177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AutoShape 53"/>
                  <p:cNvCxnSpPr>
                    <a:cxnSpLocks noChangeShapeType="1"/>
                    <a:stCxn id="122" idx="6"/>
                  </p:cNvCxnSpPr>
                  <p:nvPr/>
                </p:nvCxnSpPr>
                <p:spPr bwMode="auto">
                  <a:xfrm flipV="1">
                    <a:off x="4619625" y="254270"/>
                    <a:ext cx="1123950" cy="5079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AutoShape 54"/>
                  <p:cNvCxnSpPr>
                    <a:cxnSpLocks noChangeShapeType="1"/>
                    <a:stCxn id="122" idx="6"/>
                  </p:cNvCxnSpPr>
                  <p:nvPr/>
                </p:nvCxnSpPr>
                <p:spPr bwMode="auto">
                  <a:xfrm>
                    <a:off x="4619625" y="762267"/>
                    <a:ext cx="1123950" cy="4952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7" name="AutoShape 55"/>
                  <p:cNvCxnSpPr>
                    <a:cxnSpLocks noChangeShapeType="1"/>
                    <a:stCxn id="121" idx="6"/>
                  </p:cNvCxnSpPr>
                  <p:nvPr/>
                </p:nvCxnSpPr>
                <p:spPr bwMode="auto">
                  <a:xfrm>
                    <a:off x="4619625" y="1693226"/>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 name="AutoShape 62"/>
                  <p:cNvCxnSpPr>
                    <a:cxnSpLocks noChangeShapeType="1"/>
                    <a:stCxn id="121" idx="6"/>
                  </p:cNvCxnSpPr>
                  <p:nvPr/>
                </p:nvCxnSpPr>
                <p:spPr bwMode="auto">
                  <a:xfrm flipV="1">
                    <a:off x="4619625" y="1340799"/>
                    <a:ext cx="1066801" cy="3524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9" name="AutoShape 63"/>
                  <p:cNvCxnSpPr>
                    <a:cxnSpLocks noChangeShapeType="1"/>
                    <a:stCxn id="122" idx="6"/>
                  </p:cNvCxnSpPr>
                  <p:nvPr/>
                </p:nvCxnSpPr>
                <p:spPr bwMode="auto">
                  <a:xfrm flipV="1">
                    <a:off x="4619625" y="714644"/>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nvGrpSpPr>
            <p:cNvPr id="67" name="Group 66"/>
            <p:cNvGrpSpPr/>
            <p:nvPr/>
          </p:nvGrpSpPr>
          <p:grpSpPr>
            <a:xfrm>
              <a:off x="6456807" y="3881211"/>
              <a:ext cx="1768348" cy="1225078"/>
              <a:chOff x="5743575" y="4155"/>
              <a:chExt cx="1768348" cy="1225078"/>
            </a:xfrm>
          </p:grpSpPr>
          <p:grpSp>
            <p:nvGrpSpPr>
              <p:cNvPr id="93" name="Group 92"/>
              <p:cNvGrpSpPr/>
              <p:nvPr/>
            </p:nvGrpSpPr>
            <p:grpSpPr>
              <a:xfrm>
                <a:off x="5743575" y="4155"/>
                <a:ext cx="1762252" cy="889798"/>
                <a:chOff x="2870200" y="552450"/>
                <a:chExt cx="2873375" cy="1450828"/>
              </a:xfrm>
            </p:grpSpPr>
            <p:sp>
              <p:nvSpPr>
                <p:cNvPr id="106"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07" name="Group 106"/>
                <p:cNvGrpSpPr/>
                <p:nvPr/>
              </p:nvGrpSpPr>
              <p:grpSpPr>
                <a:xfrm>
                  <a:off x="3162300" y="552450"/>
                  <a:ext cx="2581275" cy="1450828"/>
                  <a:chOff x="3162300" y="552450"/>
                  <a:chExt cx="2581275" cy="1450828"/>
                </a:xfrm>
              </p:grpSpPr>
              <p:sp>
                <p:nvSpPr>
                  <p:cNvPr id="108" name="Oval 31"/>
                  <p:cNvSpPr>
                    <a:spLocks noChangeArrowheads="1"/>
                  </p:cNvSpPr>
                  <p:nvPr/>
                </p:nvSpPr>
                <p:spPr bwMode="auto">
                  <a:xfrm>
                    <a:off x="4318000" y="1711178"/>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09" name="Oval 32"/>
                  <p:cNvSpPr>
                    <a:spLocks noChangeArrowheads="1"/>
                  </p:cNvSpPr>
                  <p:nvPr/>
                </p:nvSpPr>
                <p:spPr bwMode="auto">
                  <a:xfrm>
                    <a:off x="4318000" y="914400"/>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10" name="AutoShape 34"/>
                  <p:cNvCxnSpPr>
                    <a:cxnSpLocks noChangeShapeType="1"/>
                    <a:stCxn id="106" idx="3"/>
                    <a:endCxn id="109" idx="2"/>
                  </p:cNvCxnSpPr>
                  <p:nvPr/>
                </p:nvCxnSpPr>
                <p:spPr bwMode="auto">
                  <a:xfrm flipV="1">
                    <a:off x="3171825" y="1060450"/>
                    <a:ext cx="1136650" cy="3810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AutoShape 35"/>
                  <p:cNvCxnSpPr>
                    <a:cxnSpLocks noChangeShapeType="1"/>
                    <a:stCxn id="106" idx="3"/>
                    <a:endCxn id="108" idx="2"/>
                  </p:cNvCxnSpPr>
                  <p:nvPr/>
                </p:nvCxnSpPr>
                <p:spPr bwMode="auto">
                  <a:xfrm>
                    <a:off x="3162300" y="1441450"/>
                    <a:ext cx="1155700" cy="415778"/>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 name="AutoShape 53"/>
                  <p:cNvCxnSpPr>
                    <a:cxnSpLocks noChangeShapeType="1"/>
                    <a:stCxn id="109" idx="6"/>
                  </p:cNvCxnSpPr>
                  <p:nvPr/>
                </p:nvCxnSpPr>
                <p:spPr bwMode="auto">
                  <a:xfrm flipV="1">
                    <a:off x="4619625" y="552450"/>
                    <a:ext cx="1123950" cy="5080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AutoShape 54"/>
                  <p:cNvCxnSpPr>
                    <a:cxnSpLocks noChangeShapeType="1"/>
                    <a:stCxn id="109" idx="6"/>
                  </p:cNvCxnSpPr>
                  <p:nvPr/>
                </p:nvCxnSpPr>
                <p:spPr bwMode="auto">
                  <a:xfrm>
                    <a:off x="4619625" y="1060450"/>
                    <a:ext cx="1123950" cy="4953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AutoShape 55"/>
                  <p:cNvCxnSpPr>
                    <a:cxnSpLocks noChangeShapeType="1"/>
                    <a:stCxn id="108" idx="6"/>
                  </p:cNvCxnSpPr>
                  <p:nvPr/>
                </p:nvCxnSpPr>
                <p:spPr bwMode="auto">
                  <a:xfrm>
                    <a:off x="4619625" y="1857228"/>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 name="AutoShape 62"/>
                  <p:cNvCxnSpPr>
                    <a:cxnSpLocks noChangeShapeType="1"/>
                    <a:stCxn id="108" idx="6"/>
                  </p:cNvCxnSpPr>
                  <p:nvPr/>
                </p:nvCxnSpPr>
                <p:spPr bwMode="auto">
                  <a:xfrm flipV="1">
                    <a:off x="4619625" y="1504802"/>
                    <a:ext cx="1066801" cy="352426"/>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AutoShape 63"/>
                  <p:cNvCxnSpPr>
                    <a:cxnSpLocks noChangeShapeType="1"/>
                    <a:stCxn id="109" idx="6"/>
                  </p:cNvCxnSpPr>
                  <p:nvPr/>
                </p:nvCxnSpPr>
                <p:spPr bwMode="auto">
                  <a:xfrm flipV="1">
                    <a:off x="4619625" y="1012825"/>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94" name="Group 93"/>
              <p:cNvGrpSpPr/>
              <p:nvPr/>
            </p:nvGrpSpPr>
            <p:grpSpPr>
              <a:xfrm>
                <a:off x="5749671" y="257139"/>
                <a:ext cx="1762252" cy="972094"/>
                <a:chOff x="2870200" y="254270"/>
                <a:chExt cx="2873375" cy="1585004"/>
              </a:xfrm>
            </p:grpSpPr>
            <p:sp>
              <p:nvSpPr>
                <p:cNvPr id="95"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96" name="Group 95"/>
                <p:cNvGrpSpPr/>
                <p:nvPr/>
              </p:nvGrpSpPr>
              <p:grpSpPr>
                <a:xfrm>
                  <a:off x="3162300" y="254270"/>
                  <a:ext cx="2581275" cy="1585004"/>
                  <a:chOff x="3162300" y="254270"/>
                  <a:chExt cx="2581275" cy="1585004"/>
                </a:xfrm>
              </p:grpSpPr>
              <p:sp>
                <p:nvSpPr>
                  <p:cNvPr id="97" name="Oval 31"/>
                  <p:cNvSpPr>
                    <a:spLocks noChangeArrowheads="1"/>
                  </p:cNvSpPr>
                  <p:nvPr/>
                </p:nvSpPr>
                <p:spPr bwMode="auto">
                  <a:xfrm>
                    <a:off x="4318000" y="1547174"/>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98" name="Oval 32"/>
                  <p:cNvSpPr>
                    <a:spLocks noChangeArrowheads="1"/>
                  </p:cNvSpPr>
                  <p:nvPr/>
                </p:nvSpPr>
                <p:spPr bwMode="auto">
                  <a:xfrm>
                    <a:off x="4318000" y="616218"/>
                    <a:ext cx="292100" cy="292099"/>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99" name="AutoShape 34"/>
                  <p:cNvCxnSpPr>
                    <a:cxnSpLocks noChangeShapeType="1"/>
                    <a:stCxn id="95" idx="3"/>
                    <a:endCxn id="98" idx="2"/>
                  </p:cNvCxnSpPr>
                  <p:nvPr/>
                </p:nvCxnSpPr>
                <p:spPr bwMode="auto">
                  <a:xfrm flipV="1">
                    <a:off x="3162300" y="762267"/>
                    <a:ext cx="1155700" cy="67918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AutoShape 35"/>
                  <p:cNvCxnSpPr>
                    <a:cxnSpLocks noChangeShapeType="1"/>
                    <a:stCxn id="95" idx="3"/>
                    <a:endCxn id="97" idx="2"/>
                  </p:cNvCxnSpPr>
                  <p:nvPr/>
                </p:nvCxnSpPr>
                <p:spPr bwMode="auto">
                  <a:xfrm>
                    <a:off x="3162300" y="1441450"/>
                    <a:ext cx="1155700" cy="25177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 name="AutoShape 53"/>
                  <p:cNvCxnSpPr>
                    <a:cxnSpLocks noChangeShapeType="1"/>
                    <a:stCxn id="98" idx="6"/>
                  </p:cNvCxnSpPr>
                  <p:nvPr/>
                </p:nvCxnSpPr>
                <p:spPr bwMode="auto">
                  <a:xfrm flipV="1">
                    <a:off x="4619625" y="254270"/>
                    <a:ext cx="1123950" cy="5079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AutoShape 54"/>
                  <p:cNvCxnSpPr>
                    <a:cxnSpLocks noChangeShapeType="1"/>
                    <a:stCxn id="98" idx="6"/>
                  </p:cNvCxnSpPr>
                  <p:nvPr/>
                </p:nvCxnSpPr>
                <p:spPr bwMode="auto">
                  <a:xfrm>
                    <a:off x="4619625" y="762267"/>
                    <a:ext cx="1123950" cy="4952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AutoShape 55"/>
                  <p:cNvCxnSpPr>
                    <a:cxnSpLocks noChangeShapeType="1"/>
                    <a:stCxn id="97" idx="6"/>
                  </p:cNvCxnSpPr>
                  <p:nvPr/>
                </p:nvCxnSpPr>
                <p:spPr bwMode="auto">
                  <a:xfrm>
                    <a:off x="4619625" y="1693226"/>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 name="AutoShape 62"/>
                  <p:cNvCxnSpPr>
                    <a:cxnSpLocks noChangeShapeType="1"/>
                    <a:stCxn id="97" idx="6"/>
                  </p:cNvCxnSpPr>
                  <p:nvPr/>
                </p:nvCxnSpPr>
                <p:spPr bwMode="auto">
                  <a:xfrm flipV="1">
                    <a:off x="4619625" y="1340799"/>
                    <a:ext cx="1066801" cy="3524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5" name="AutoShape 63"/>
                  <p:cNvCxnSpPr>
                    <a:cxnSpLocks noChangeShapeType="1"/>
                    <a:stCxn id="98" idx="6"/>
                  </p:cNvCxnSpPr>
                  <p:nvPr/>
                </p:nvCxnSpPr>
                <p:spPr bwMode="auto">
                  <a:xfrm flipV="1">
                    <a:off x="4619625" y="714644"/>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nvGrpSpPr>
            <p:cNvPr id="68" name="Group 67"/>
            <p:cNvGrpSpPr/>
            <p:nvPr/>
          </p:nvGrpSpPr>
          <p:grpSpPr>
            <a:xfrm>
              <a:off x="6444615" y="4966299"/>
              <a:ext cx="1768348" cy="1225078"/>
              <a:chOff x="5743575" y="4155"/>
              <a:chExt cx="1768348" cy="1225078"/>
            </a:xfrm>
          </p:grpSpPr>
          <p:grpSp>
            <p:nvGrpSpPr>
              <p:cNvPr id="69" name="Group 68"/>
              <p:cNvGrpSpPr/>
              <p:nvPr/>
            </p:nvGrpSpPr>
            <p:grpSpPr>
              <a:xfrm>
                <a:off x="5743575" y="4155"/>
                <a:ext cx="1762252" cy="889798"/>
                <a:chOff x="2870200" y="552450"/>
                <a:chExt cx="2873375" cy="1450828"/>
              </a:xfrm>
            </p:grpSpPr>
            <p:sp>
              <p:nvSpPr>
                <p:cNvPr id="82"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83" name="Group 82"/>
                <p:cNvGrpSpPr/>
                <p:nvPr/>
              </p:nvGrpSpPr>
              <p:grpSpPr>
                <a:xfrm>
                  <a:off x="3162300" y="552450"/>
                  <a:ext cx="2581275" cy="1450828"/>
                  <a:chOff x="3162300" y="552450"/>
                  <a:chExt cx="2581275" cy="1450828"/>
                </a:xfrm>
              </p:grpSpPr>
              <p:sp>
                <p:nvSpPr>
                  <p:cNvPr id="84" name="Oval 31"/>
                  <p:cNvSpPr>
                    <a:spLocks noChangeArrowheads="1"/>
                  </p:cNvSpPr>
                  <p:nvPr/>
                </p:nvSpPr>
                <p:spPr bwMode="auto">
                  <a:xfrm>
                    <a:off x="4318000" y="1711178"/>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85" name="Oval 32"/>
                  <p:cNvSpPr>
                    <a:spLocks noChangeArrowheads="1"/>
                  </p:cNvSpPr>
                  <p:nvPr/>
                </p:nvSpPr>
                <p:spPr bwMode="auto">
                  <a:xfrm>
                    <a:off x="4318000" y="914400"/>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86" name="AutoShape 34"/>
                  <p:cNvCxnSpPr>
                    <a:cxnSpLocks noChangeShapeType="1"/>
                    <a:stCxn id="82" idx="3"/>
                    <a:endCxn id="85" idx="2"/>
                  </p:cNvCxnSpPr>
                  <p:nvPr/>
                </p:nvCxnSpPr>
                <p:spPr bwMode="auto">
                  <a:xfrm flipV="1">
                    <a:off x="3171825" y="1060450"/>
                    <a:ext cx="1136650" cy="3810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AutoShape 35"/>
                  <p:cNvCxnSpPr>
                    <a:cxnSpLocks noChangeShapeType="1"/>
                    <a:stCxn id="82" idx="3"/>
                    <a:endCxn id="84" idx="2"/>
                  </p:cNvCxnSpPr>
                  <p:nvPr/>
                </p:nvCxnSpPr>
                <p:spPr bwMode="auto">
                  <a:xfrm>
                    <a:off x="3162300" y="1441450"/>
                    <a:ext cx="1155700" cy="415778"/>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AutoShape 53"/>
                  <p:cNvCxnSpPr>
                    <a:cxnSpLocks noChangeShapeType="1"/>
                    <a:stCxn id="85" idx="6"/>
                  </p:cNvCxnSpPr>
                  <p:nvPr/>
                </p:nvCxnSpPr>
                <p:spPr bwMode="auto">
                  <a:xfrm flipV="1">
                    <a:off x="4619625" y="552450"/>
                    <a:ext cx="1123950" cy="5080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AutoShape 54"/>
                  <p:cNvCxnSpPr>
                    <a:cxnSpLocks noChangeShapeType="1"/>
                    <a:stCxn id="85" idx="6"/>
                  </p:cNvCxnSpPr>
                  <p:nvPr/>
                </p:nvCxnSpPr>
                <p:spPr bwMode="auto">
                  <a:xfrm>
                    <a:off x="4619625" y="1060450"/>
                    <a:ext cx="1123950" cy="4953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AutoShape 55"/>
                  <p:cNvCxnSpPr>
                    <a:cxnSpLocks noChangeShapeType="1"/>
                    <a:stCxn id="84" idx="6"/>
                  </p:cNvCxnSpPr>
                  <p:nvPr/>
                </p:nvCxnSpPr>
                <p:spPr bwMode="auto">
                  <a:xfrm>
                    <a:off x="4619625" y="1857228"/>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AutoShape 62"/>
                  <p:cNvCxnSpPr>
                    <a:cxnSpLocks noChangeShapeType="1"/>
                    <a:stCxn id="84" idx="6"/>
                  </p:cNvCxnSpPr>
                  <p:nvPr/>
                </p:nvCxnSpPr>
                <p:spPr bwMode="auto">
                  <a:xfrm flipV="1">
                    <a:off x="4619625" y="1504802"/>
                    <a:ext cx="1066801" cy="352426"/>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AutoShape 63"/>
                  <p:cNvCxnSpPr>
                    <a:cxnSpLocks noChangeShapeType="1"/>
                    <a:stCxn id="85" idx="6"/>
                  </p:cNvCxnSpPr>
                  <p:nvPr/>
                </p:nvCxnSpPr>
                <p:spPr bwMode="auto">
                  <a:xfrm flipV="1">
                    <a:off x="4619625" y="1012825"/>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70" name="Group 69"/>
              <p:cNvGrpSpPr/>
              <p:nvPr/>
            </p:nvGrpSpPr>
            <p:grpSpPr>
              <a:xfrm>
                <a:off x="5749671" y="257139"/>
                <a:ext cx="1762252" cy="972094"/>
                <a:chOff x="2870200" y="254270"/>
                <a:chExt cx="2873375" cy="1585004"/>
              </a:xfrm>
            </p:grpSpPr>
            <p:sp>
              <p:nvSpPr>
                <p:cNvPr id="71"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72" name="Group 71"/>
                <p:cNvGrpSpPr/>
                <p:nvPr/>
              </p:nvGrpSpPr>
              <p:grpSpPr>
                <a:xfrm>
                  <a:off x="3162300" y="254270"/>
                  <a:ext cx="2581275" cy="1585004"/>
                  <a:chOff x="3162300" y="254270"/>
                  <a:chExt cx="2581275" cy="1585004"/>
                </a:xfrm>
              </p:grpSpPr>
              <p:sp>
                <p:nvSpPr>
                  <p:cNvPr id="73" name="Oval 31"/>
                  <p:cNvSpPr>
                    <a:spLocks noChangeArrowheads="1"/>
                  </p:cNvSpPr>
                  <p:nvPr/>
                </p:nvSpPr>
                <p:spPr bwMode="auto">
                  <a:xfrm>
                    <a:off x="4318000" y="1547174"/>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4" name="Oval 32"/>
                  <p:cNvSpPr>
                    <a:spLocks noChangeArrowheads="1"/>
                  </p:cNvSpPr>
                  <p:nvPr/>
                </p:nvSpPr>
                <p:spPr bwMode="auto">
                  <a:xfrm>
                    <a:off x="4318000" y="616218"/>
                    <a:ext cx="292100" cy="292099"/>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75" name="AutoShape 34"/>
                  <p:cNvCxnSpPr>
                    <a:cxnSpLocks noChangeShapeType="1"/>
                    <a:stCxn id="71" idx="3"/>
                    <a:endCxn id="74" idx="2"/>
                  </p:cNvCxnSpPr>
                  <p:nvPr/>
                </p:nvCxnSpPr>
                <p:spPr bwMode="auto">
                  <a:xfrm flipV="1">
                    <a:off x="3162300" y="762267"/>
                    <a:ext cx="1155700" cy="67918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AutoShape 35"/>
                  <p:cNvCxnSpPr>
                    <a:cxnSpLocks noChangeShapeType="1"/>
                    <a:stCxn id="71" idx="3"/>
                    <a:endCxn id="73" idx="2"/>
                  </p:cNvCxnSpPr>
                  <p:nvPr/>
                </p:nvCxnSpPr>
                <p:spPr bwMode="auto">
                  <a:xfrm>
                    <a:off x="3162300" y="1441450"/>
                    <a:ext cx="1155700" cy="25177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AutoShape 53"/>
                  <p:cNvCxnSpPr>
                    <a:cxnSpLocks noChangeShapeType="1"/>
                    <a:stCxn id="74" idx="6"/>
                  </p:cNvCxnSpPr>
                  <p:nvPr/>
                </p:nvCxnSpPr>
                <p:spPr bwMode="auto">
                  <a:xfrm flipV="1">
                    <a:off x="4619625" y="254270"/>
                    <a:ext cx="1123950" cy="5079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AutoShape 54"/>
                  <p:cNvCxnSpPr>
                    <a:cxnSpLocks noChangeShapeType="1"/>
                    <a:stCxn id="74" idx="6"/>
                  </p:cNvCxnSpPr>
                  <p:nvPr/>
                </p:nvCxnSpPr>
                <p:spPr bwMode="auto">
                  <a:xfrm>
                    <a:off x="4619625" y="762267"/>
                    <a:ext cx="1123950" cy="4952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AutoShape 55"/>
                  <p:cNvCxnSpPr>
                    <a:cxnSpLocks noChangeShapeType="1"/>
                    <a:stCxn id="73" idx="6"/>
                  </p:cNvCxnSpPr>
                  <p:nvPr/>
                </p:nvCxnSpPr>
                <p:spPr bwMode="auto">
                  <a:xfrm>
                    <a:off x="4619625" y="1693226"/>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AutoShape 62"/>
                  <p:cNvCxnSpPr>
                    <a:cxnSpLocks noChangeShapeType="1"/>
                    <a:stCxn id="73" idx="6"/>
                  </p:cNvCxnSpPr>
                  <p:nvPr/>
                </p:nvCxnSpPr>
                <p:spPr bwMode="auto">
                  <a:xfrm flipV="1">
                    <a:off x="4619625" y="1340799"/>
                    <a:ext cx="1066801" cy="3524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AutoShape 63"/>
                  <p:cNvCxnSpPr>
                    <a:cxnSpLocks noChangeShapeType="1"/>
                    <a:stCxn id="74" idx="6"/>
                  </p:cNvCxnSpPr>
                  <p:nvPr/>
                </p:nvCxnSpPr>
                <p:spPr bwMode="auto">
                  <a:xfrm flipV="1">
                    <a:off x="4619625" y="714644"/>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grpSp>
        <p:nvGrpSpPr>
          <p:cNvPr id="23" name="Group 22"/>
          <p:cNvGrpSpPr/>
          <p:nvPr/>
        </p:nvGrpSpPr>
        <p:grpSpPr>
          <a:xfrm>
            <a:off x="2914004" y="1853494"/>
            <a:ext cx="1182762" cy="4973929"/>
            <a:chOff x="1304141" y="1879043"/>
            <a:chExt cx="1182762" cy="4973929"/>
          </a:xfrm>
        </p:grpSpPr>
        <p:sp>
          <p:nvSpPr>
            <p:cNvPr id="24" name="Rectangle 23"/>
            <p:cNvSpPr/>
            <p:nvPr/>
          </p:nvSpPr>
          <p:spPr>
            <a:xfrm>
              <a:off x="1304141" y="2853728"/>
              <a:ext cx="1182762" cy="3999244"/>
            </a:xfrm>
            <a:prstGeom prst="rect">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5" name="Oval 24"/>
            <p:cNvSpPr/>
            <p:nvPr/>
          </p:nvSpPr>
          <p:spPr>
            <a:xfrm>
              <a:off x="2118526" y="1879043"/>
              <a:ext cx="251209" cy="572756"/>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6" name="Straight Arrow Connector 25"/>
            <p:cNvCxnSpPr>
              <a:stCxn id="25" idx="4"/>
              <a:endCxn id="24" idx="0"/>
            </p:cNvCxnSpPr>
            <p:nvPr/>
          </p:nvCxnSpPr>
          <p:spPr bwMode="auto">
            <a:xfrm flipH="1">
              <a:off x="1895522" y="2451799"/>
              <a:ext cx="348609" cy="401929"/>
            </a:xfrm>
            <a:prstGeom prst="straightConnector1">
              <a:avLst/>
            </a:prstGeom>
            <a:noFill/>
            <a:ln w="19050" cap="flat" cmpd="sng" algn="ctr">
              <a:solidFill>
                <a:srgbClr val="0033CC"/>
              </a:solidFill>
              <a:prstDash val="solid"/>
              <a:round/>
              <a:headEnd type="none" w="med" len="med"/>
              <a:tailEnd type="arrow" w="med" len="med"/>
            </a:ln>
            <a:effectLst/>
          </p:spPr>
        </p:cxnSp>
      </p:grpSp>
      <p:grpSp>
        <p:nvGrpSpPr>
          <p:cNvPr id="31" name="Group 30"/>
          <p:cNvGrpSpPr/>
          <p:nvPr/>
        </p:nvGrpSpPr>
        <p:grpSpPr>
          <a:xfrm>
            <a:off x="4066171" y="1771547"/>
            <a:ext cx="4697482" cy="5063007"/>
            <a:chOff x="1341386" y="1779917"/>
            <a:chExt cx="4697482" cy="5063007"/>
          </a:xfrm>
        </p:grpSpPr>
        <p:sp>
          <p:nvSpPr>
            <p:cNvPr id="32" name="Rectangle 31"/>
            <p:cNvSpPr/>
            <p:nvPr/>
          </p:nvSpPr>
          <p:spPr>
            <a:xfrm>
              <a:off x="1454075" y="2843680"/>
              <a:ext cx="4131127" cy="3999244"/>
            </a:xfrm>
            <a:prstGeom prst="rect">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33" name="Oval 32"/>
            <p:cNvSpPr/>
            <p:nvPr/>
          </p:nvSpPr>
          <p:spPr>
            <a:xfrm>
              <a:off x="1341386" y="1779917"/>
              <a:ext cx="4697482" cy="761172"/>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34" name="Straight Arrow Connector 33"/>
            <p:cNvCxnSpPr>
              <a:stCxn id="33" idx="4"/>
              <a:endCxn id="32" idx="0"/>
            </p:cNvCxnSpPr>
            <p:nvPr/>
          </p:nvCxnSpPr>
          <p:spPr bwMode="auto">
            <a:xfrm flipH="1">
              <a:off x="3519639" y="2541089"/>
              <a:ext cx="170488" cy="302591"/>
            </a:xfrm>
            <a:prstGeom prst="straightConnector1">
              <a:avLst/>
            </a:prstGeom>
            <a:noFill/>
            <a:ln w="19050" cap="flat" cmpd="sng" algn="ctr">
              <a:solidFill>
                <a:srgbClr val="0033CC"/>
              </a:solidFill>
              <a:prstDash val="solid"/>
              <a:round/>
              <a:headEnd type="none" w="med" len="med"/>
              <a:tailEnd type="arrow" w="med" len="med"/>
            </a:ln>
            <a:effectLst/>
          </p:spPr>
        </p:cxnSp>
      </p:grpSp>
      <p:grpSp>
        <p:nvGrpSpPr>
          <p:cNvPr id="237" name="Group 236"/>
          <p:cNvGrpSpPr/>
          <p:nvPr/>
        </p:nvGrpSpPr>
        <p:grpSpPr>
          <a:xfrm>
            <a:off x="3823652" y="2103884"/>
            <a:ext cx="3098350" cy="4654855"/>
            <a:chOff x="3823652" y="2103884"/>
            <a:chExt cx="3098350" cy="4654855"/>
          </a:xfrm>
        </p:grpSpPr>
        <p:grpSp>
          <p:nvGrpSpPr>
            <p:cNvPr id="225" name="Group 224"/>
            <p:cNvGrpSpPr/>
            <p:nvPr/>
          </p:nvGrpSpPr>
          <p:grpSpPr>
            <a:xfrm>
              <a:off x="4340598" y="2103884"/>
              <a:ext cx="2064458" cy="1815318"/>
              <a:chOff x="4372843" y="2096625"/>
              <a:chExt cx="2375439" cy="1225945"/>
            </a:xfrm>
          </p:grpSpPr>
          <p:sp>
            <p:nvSpPr>
              <p:cNvPr id="218" name="Oval 217"/>
              <p:cNvSpPr/>
              <p:nvPr/>
            </p:nvSpPr>
            <p:spPr>
              <a:xfrm>
                <a:off x="4607304" y="2096625"/>
                <a:ext cx="589717" cy="187312"/>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19" name="Straight Arrow Connector 218"/>
              <p:cNvCxnSpPr>
                <a:stCxn id="218" idx="4"/>
                <a:endCxn id="232" idx="7"/>
              </p:cNvCxnSpPr>
              <p:nvPr/>
            </p:nvCxnSpPr>
            <p:spPr bwMode="auto">
              <a:xfrm flipH="1">
                <a:off x="4372843" y="2283937"/>
                <a:ext cx="529319" cy="1038633"/>
              </a:xfrm>
              <a:prstGeom prst="straightConnector1">
                <a:avLst/>
              </a:prstGeom>
              <a:noFill/>
              <a:ln w="19050" cap="flat" cmpd="sng" algn="ctr">
                <a:solidFill>
                  <a:srgbClr val="0033CC"/>
                </a:solidFill>
                <a:prstDash val="solid"/>
                <a:round/>
                <a:headEnd type="none" w="med" len="med"/>
                <a:tailEnd type="arrow" w="med" len="med"/>
              </a:ln>
              <a:effectLst/>
            </p:spPr>
          </p:cxnSp>
          <p:cxnSp>
            <p:nvCxnSpPr>
              <p:cNvPr id="222" name="Straight Arrow Connector 221"/>
              <p:cNvCxnSpPr>
                <a:stCxn id="218" idx="4"/>
                <a:endCxn id="234" idx="1"/>
              </p:cNvCxnSpPr>
              <p:nvPr/>
            </p:nvCxnSpPr>
            <p:spPr bwMode="auto">
              <a:xfrm>
                <a:off x="4902162" y="2283937"/>
                <a:ext cx="1846120" cy="812220"/>
              </a:xfrm>
              <a:prstGeom prst="straightConnector1">
                <a:avLst/>
              </a:prstGeom>
              <a:noFill/>
              <a:ln w="19050" cap="flat" cmpd="sng" algn="ctr">
                <a:solidFill>
                  <a:srgbClr val="0033CC"/>
                </a:solidFill>
                <a:prstDash val="solid"/>
                <a:round/>
                <a:headEnd type="none" w="med" len="med"/>
                <a:tailEnd type="arrow" w="med" len="med"/>
              </a:ln>
              <a:effectLst/>
            </p:spPr>
          </p:cxnSp>
        </p:grpSp>
        <p:sp>
          <p:nvSpPr>
            <p:cNvPr id="232" name="Oval 231"/>
            <p:cNvSpPr/>
            <p:nvPr/>
          </p:nvSpPr>
          <p:spPr>
            <a:xfrm>
              <a:off x="3823652" y="3518997"/>
              <a:ext cx="605640" cy="2732776"/>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34" name="Oval 233"/>
            <p:cNvSpPr/>
            <p:nvPr/>
          </p:nvSpPr>
          <p:spPr>
            <a:xfrm>
              <a:off x="6316362" y="3039231"/>
              <a:ext cx="605640" cy="3719508"/>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244" name="Group 243"/>
          <p:cNvGrpSpPr/>
          <p:nvPr/>
        </p:nvGrpSpPr>
        <p:grpSpPr>
          <a:xfrm>
            <a:off x="5068293" y="1938795"/>
            <a:ext cx="3155089" cy="4706840"/>
            <a:chOff x="4604392" y="2077798"/>
            <a:chExt cx="3155089" cy="4706840"/>
          </a:xfrm>
        </p:grpSpPr>
        <p:grpSp>
          <p:nvGrpSpPr>
            <p:cNvPr id="245" name="Group 244"/>
            <p:cNvGrpSpPr/>
            <p:nvPr/>
          </p:nvGrpSpPr>
          <p:grpSpPr>
            <a:xfrm>
              <a:off x="4604392" y="2077798"/>
              <a:ext cx="2434067" cy="1376974"/>
              <a:chOff x="4676391" y="2079003"/>
              <a:chExt cx="2800731" cy="929915"/>
            </a:xfrm>
          </p:grpSpPr>
          <p:sp>
            <p:nvSpPr>
              <p:cNvPr id="248" name="Oval 247"/>
              <p:cNvSpPr/>
              <p:nvPr/>
            </p:nvSpPr>
            <p:spPr>
              <a:xfrm>
                <a:off x="4676391" y="2079003"/>
                <a:ext cx="437243" cy="258240"/>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49" name="Straight Arrow Connector 248"/>
              <p:cNvCxnSpPr>
                <a:stCxn id="248" idx="4"/>
                <a:endCxn id="246" idx="0"/>
              </p:cNvCxnSpPr>
              <p:nvPr/>
            </p:nvCxnSpPr>
            <p:spPr bwMode="auto">
              <a:xfrm>
                <a:off x="4895012" y="2337243"/>
                <a:ext cx="882350" cy="464411"/>
              </a:xfrm>
              <a:prstGeom prst="straightConnector1">
                <a:avLst/>
              </a:prstGeom>
              <a:noFill/>
              <a:ln w="19050" cap="flat" cmpd="sng" algn="ctr">
                <a:solidFill>
                  <a:srgbClr val="0033CC"/>
                </a:solidFill>
                <a:prstDash val="solid"/>
                <a:round/>
                <a:headEnd type="none" w="med" len="med"/>
                <a:tailEnd type="arrow" w="med" len="med"/>
              </a:ln>
              <a:effectLst/>
            </p:spPr>
          </p:cxnSp>
          <p:cxnSp>
            <p:nvCxnSpPr>
              <p:cNvPr id="250" name="Straight Arrow Connector 249"/>
              <p:cNvCxnSpPr>
                <a:stCxn id="248" idx="4"/>
                <a:endCxn id="247" idx="1"/>
              </p:cNvCxnSpPr>
              <p:nvPr/>
            </p:nvCxnSpPr>
            <p:spPr bwMode="auto">
              <a:xfrm>
                <a:off x="4895013" y="2337243"/>
                <a:ext cx="2582109" cy="671675"/>
              </a:xfrm>
              <a:prstGeom prst="straightConnector1">
                <a:avLst/>
              </a:prstGeom>
              <a:noFill/>
              <a:ln w="19050" cap="flat" cmpd="sng" algn="ctr">
                <a:solidFill>
                  <a:srgbClr val="0033CC"/>
                </a:solidFill>
                <a:prstDash val="solid"/>
                <a:round/>
                <a:headEnd type="none" w="med" len="med"/>
                <a:tailEnd type="arrow" w="med" len="med"/>
              </a:ln>
              <a:effectLst/>
            </p:spPr>
          </p:cxnSp>
        </p:grpSp>
        <p:sp>
          <p:nvSpPr>
            <p:cNvPr id="246" name="Oval 245"/>
            <p:cNvSpPr/>
            <p:nvPr/>
          </p:nvSpPr>
          <p:spPr>
            <a:xfrm>
              <a:off x="4906140" y="3147866"/>
              <a:ext cx="1310173" cy="3636772"/>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47" name="Oval 246"/>
            <p:cNvSpPr/>
            <p:nvPr/>
          </p:nvSpPr>
          <p:spPr>
            <a:xfrm>
              <a:off x="6914754" y="2898239"/>
              <a:ext cx="844727" cy="3800212"/>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269" name="Group 268">
            <a:extLst>
              <a:ext uri="{FF2B5EF4-FFF2-40B4-BE49-F238E27FC236}">
                <a16:creationId xmlns:a16="http://schemas.microsoft.com/office/drawing/2014/main" id="{F1209369-40F0-4C42-90C8-2A0EE57C43F2}"/>
              </a:ext>
            </a:extLst>
          </p:cNvPr>
          <p:cNvGrpSpPr/>
          <p:nvPr/>
        </p:nvGrpSpPr>
        <p:grpSpPr>
          <a:xfrm>
            <a:off x="4248431" y="3099787"/>
            <a:ext cx="3209914" cy="3466261"/>
            <a:chOff x="4248431" y="3099787"/>
            <a:chExt cx="3209914" cy="3466261"/>
          </a:xfrm>
        </p:grpSpPr>
        <p:grpSp>
          <p:nvGrpSpPr>
            <p:cNvPr id="268" name="Group 267">
              <a:extLst>
                <a:ext uri="{FF2B5EF4-FFF2-40B4-BE49-F238E27FC236}">
                  <a16:creationId xmlns:a16="http://schemas.microsoft.com/office/drawing/2014/main" id="{4BAD6878-E480-43B6-8445-47C827A2E988}"/>
                </a:ext>
              </a:extLst>
            </p:cNvPr>
            <p:cNvGrpSpPr/>
            <p:nvPr/>
          </p:nvGrpSpPr>
          <p:grpSpPr>
            <a:xfrm>
              <a:off x="4248431" y="3881886"/>
              <a:ext cx="1084823" cy="2417318"/>
              <a:chOff x="4248431" y="3881886"/>
              <a:chExt cx="1084823" cy="2417318"/>
            </a:xfrm>
          </p:grpSpPr>
          <p:cxnSp>
            <p:nvCxnSpPr>
              <p:cNvPr id="220" name="AutoShape 35">
                <a:extLst>
                  <a:ext uri="{FF2B5EF4-FFF2-40B4-BE49-F238E27FC236}">
                    <a16:creationId xmlns:a16="http://schemas.microsoft.com/office/drawing/2014/main" id="{BA330206-D7F6-4C6E-9E9E-C0E164F2CAB6}"/>
                  </a:ext>
                </a:extLst>
              </p:cNvPr>
              <p:cNvCxnSpPr>
                <a:cxnSpLocks noChangeShapeType="1"/>
              </p:cNvCxnSpPr>
              <p:nvPr/>
            </p:nvCxnSpPr>
            <p:spPr bwMode="auto">
              <a:xfrm>
                <a:off x="4317975" y="3881886"/>
                <a:ext cx="1015279" cy="412118"/>
              </a:xfrm>
              <a:prstGeom prst="straightConnector1">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1" name="AutoShape 35">
                <a:extLst>
                  <a:ext uri="{FF2B5EF4-FFF2-40B4-BE49-F238E27FC236}">
                    <a16:creationId xmlns:a16="http://schemas.microsoft.com/office/drawing/2014/main" id="{AA7B09AE-76FB-42BD-8079-DFC66F2F50C3}"/>
                  </a:ext>
                </a:extLst>
              </p:cNvPr>
              <p:cNvCxnSpPr>
                <a:cxnSpLocks noChangeShapeType="1"/>
                <a:endCxn id="203" idx="2"/>
              </p:cNvCxnSpPr>
              <p:nvPr/>
            </p:nvCxnSpPr>
            <p:spPr bwMode="auto">
              <a:xfrm flipV="1">
                <a:off x="4317975" y="4272956"/>
                <a:ext cx="972427" cy="266160"/>
              </a:xfrm>
              <a:prstGeom prst="straightConnector1">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3" name="AutoShape 35">
                <a:extLst>
                  <a:ext uri="{FF2B5EF4-FFF2-40B4-BE49-F238E27FC236}">
                    <a16:creationId xmlns:a16="http://schemas.microsoft.com/office/drawing/2014/main" id="{CF5EF070-595D-41F3-9A3C-0EF13EE89E25}"/>
                  </a:ext>
                </a:extLst>
              </p:cNvPr>
              <p:cNvCxnSpPr>
                <a:cxnSpLocks noChangeShapeType="1"/>
                <a:stCxn id="37" idx="3"/>
                <a:endCxn id="49" idx="2"/>
              </p:cNvCxnSpPr>
              <p:nvPr/>
            </p:nvCxnSpPr>
            <p:spPr bwMode="auto">
              <a:xfrm>
                <a:off x="4252435" y="5213101"/>
                <a:ext cx="1037966" cy="1086103"/>
              </a:xfrm>
              <a:prstGeom prst="straightConnector1">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7" name="AutoShape 35">
                <a:extLst>
                  <a:ext uri="{FF2B5EF4-FFF2-40B4-BE49-F238E27FC236}">
                    <a16:creationId xmlns:a16="http://schemas.microsoft.com/office/drawing/2014/main" id="{F4B7052C-16F5-4F5B-B6C9-7F045AAC2181}"/>
                  </a:ext>
                </a:extLst>
              </p:cNvPr>
              <p:cNvCxnSpPr>
                <a:cxnSpLocks noChangeShapeType="1"/>
                <a:endCxn id="48" idx="2"/>
              </p:cNvCxnSpPr>
              <p:nvPr/>
            </p:nvCxnSpPr>
            <p:spPr bwMode="auto">
              <a:xfrm flipV="1">
                <a:off x="4248431" y="5620926"/>
                <a:ext cx="1041970" cy="272600"/>
              </a:xfrm>
              <a:prstGeom prst="straightConnector1">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67" name="Group 266">
              <a:extLst>
                <a:ext uri="{FF2B5EF4-FFF2-40B4-BE49-F238E27FC236}">
                  <a16:creationId xmlns:a16="http://schemas.microsoft.com/office/drawing/2014/main" id="{C50975FF-6C1A-4DF3-B960-4EC029F58A70}"/>
                </a:ext>
              </a:extLst>
            </p:cNvPr>
            <p:cNvGrpSpPr/>
            <p:nvPr/>
          </p:nvGrpSpPr>
          <p:grpSpPr>
            <a:xfrm>
              <a:off x="6729215" y="3099787"/>
              <a:ext cx="729130" cy="3466261"/>
              <a:chOff x="6729215" y="3099787"/>
              <a:chExt cx="729130" cy="3466261"/>
            </a:xfrm>
          </p:grpSpPr>
          <p:cxnSp>
            <p:nvCxnSpPr>
              <p:cNvPr id="229" name="AutoShape 35">
                <a:extLst>
                  <a:ext uri="{FF2B5EF4-FFF2-40B4-BE49-F238E27FC236}">
                    <a16:creationId xmlns:a16="http://schemas.microsoft.com/office/drawing/2014/main" id="{F347BA18-54B8-4B75-A4C2-D611D3733F98}"/>
                  </a:ext>
                </a:extLst>
              </p:cNvPr>
              <p:cNvCxnSpPr>
                <a:cxnSpLocks noChangeShapeType="1"/>
                <a:endCxn id="193" idx="2"/>
              </p:cNvCxnSpPr>
              <p:nvPr/>
            </p:nvCxnSpPr>
            <p:spPr bwMode="auto">
              <a:xfrm flipV="1">
                <a:off x="6740077" y="3099787"/>
                <a:ext cx="616803" cy="156663"/>
              </a:xfrm>
              <a:prstGeom prst="straightConnector1">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3" name="AutoShape 35">
                <a:extLst>
                  <a:ext uri="{FF2B5EF4-FFF2-40B4-BE49-F238E27FC236}">
                    <a16:creationId xmlns:a16="http://schemas.microsoft.com/office/drawing/2014/main" id="{D1032E35-3C6B-448C-9F20-5540AD05FAE3}"/>
                  </a:ext>
                </a:extLst>
              </p:cNvPr>
              <p:cNvCxnSpPr>
                <a:cxnSpLocks noChangeShapeType="1"/>
                <a:endCxn id="181" idx="3"/>
              </p:cNvCxnSpPr>
              <p:nvPr/>
            </p:nvCxnSpPr>
            <p:spPr bwMode="auto">
              <a:xfrm>
                <a:off x="6766464" y="3554028"/>
                <a:ext cx="619295" cy="269240"/>
              </a:xfrm>
              <a:prstGeom prst="straightConnector1">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5" name="AutoShape 35">
                <a:extLst>
                  <a:ext uri="{FF2B5EF4-FFF2-40B4-BE49-F238E27FC236}">
                    <a16:creationId xmlns:a16="http://schemas.microsoft.com/office/drawing/2014/main" id="{A13329E5-5DA7-451F-8C18-3DB704606C35}"/>
                  </a:ext>
                </a:extLst>
              </p:cNvPr>
              <p:cNvCxnSpPr>
                <a:cxnSpLocks noChangeShapeType="1"/>
              </p:cNvCxnSpPr>
              <p:nvPr/>
            </p:nvCxnSpPr>
            <p:spPr bwMode="auto">
              <a:xfrm flipV="1">
                <a:off x="6745323" y="3574851"/>
                <a:ext cx="687778" cy="357848"/>
              </a:xfrm>
              <a:prstGeom prst="straightConnector1">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8" name="AutoShape 35">
                <a:extLst>
                  <a:ext uri="{FF2B5EF4-FFF2-40B4-BE49-F238E27FC236}">
                    <a16:creationId xmlns:a16="http://schemas.microsoft.com/office/drawing/2014/main" id="{0155B4AE-D94A-4E6B-948D-581DC81508F0}"/>
                  </a:ext>
                </a:extLst>
              </p:cNvPr>
              <p:cNvCxnSpPr>
                <a:cxnSpLocks noChangeShapeType="1"/>
                <a:stCxn id="154" idx="3"/>
              </p:cNvCxnSpPr>
              <p:nvPr/>
            </p:nvCxnSpPr>
            <p:spPr bwMode="auto">
              <a:xfrm flipV="1">
                <a:off x="6729215" y="3945388"/>
                <a:ext cx="729130" cy="157212"/>
              </a:xfrm>
              <a:prstGeom prst="straightConnector1">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1" name="AutoShape 35">
                <a:extLst>
                  <a:ext uri="{FF2B5EF4-FFF2-40B4-BE49-F238E27FC236}">
                    <a16:creationId xmlns:a16="http://schemas.microsoft.com/office/drawing/2014/main" id="{98FAEEC8-6D5D-4DC0-818A-A4C504C02BEB}"/>
                  </a:ext>
                </a:extLst>
              </p:cNvPr>
              <p:cNvCxnSpPr>
                <a:cxnSpLocks noChangeShapeType="1"/>
              </p:cNvCxnSpPr>
              <p:nvPr/>
            </p:nvCxnSpPr>
            <p:spPr bwMode="auto">
              <a:xfrm flipV="1">
                <a:off x="6750469" y="4122258"/>
                <a:ext cx="658970" cy="271489"/>
              </a:xfrm>
              <a:prstGeom prst="straightConnector1">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1" name="AutoShape 35">
                <a:extLst>
                  <a:ext uri="{FF2B5EF4-FFF2-40B4-BE49-F238E27FC236}">
                    <a16:creationId xmlns:a16="http://schemas.microsoft.com/office/drawing/2014/main" id="{AD5198E1-FFFC-4C80-89B2-1576650430F2}"/>
                  </a:ext>
                </a:extLst>
              </p:cNvPr>
              <p:cNvCxnSpPr>
                <a:cxnSpLocks noChangeShapeType="1"/>
                <a:endCxn id="132" idx="2"/>
              </p:cNvCxnSpPr>
              <p:nvPr/>
            </p:nvCxnSpPr>
            <p:spPr bwMode="auto">
              <a:xfrm>
                <a:off x="6747744" y="4807291"/>
                <a:ext cx="611858" cy="176543"/>
              </a:xfrm>
              <a:prstGeom prst="straightConnector1">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2" name="AutoShape 35">
                <a:extLst>
                  <a:ext uri="{FF2B5EF4-FFF2-40B4-BE49-F238E27FC236}">
                    <a16:creationId xmlns:a16="http://schemas.microsoft.com/office/drawing/2014/main" id="{5CB8B5DB-79D0-43A7-A322-EB98583E0EC4}"/>
                  </a:ext>
                </a:extLst>
              </p:cNvPr>
              <p:cNvCxnSpPr>
                <a:cxnSpLocks noChangeShapeType="1"/>
              </p:cNvCxnSpPr>
              <p:nvPr/>
            </p:nvCxnSpPr>
            <p:spPr bwMode="auto">
              <a:xfrm flipV="1">
                <a:off x="6766857" y="4807612"/>
                <a:ext cx="654089" cy="287229"/>
              </a:xfrm>
              <a:prstGeom prst="straightConnector1">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3" name="AutoShape 35">
                <a:extLst>
                  <a:ext uri="{FF2B5EF4-FFF2-40B4-BE49-F238E27FC236}">
                    <a16:creationId xmlns:a16="http://schemas.microsoft.com/office/drawing/2014/main" id="{4B607311-324A-4A41-B747-FAB3E5B84328}"/>
                  </a:ext>
                </a:extLst>
              </p:cNvPr>
              <p:cNvCxnSpPr>
                <a:cxnSpLocks noChangeShapeType="1"/>
                <a:endCxn id="108" idx="2"/>
              </p:cNvCxnSpPr>
              <p:nvPr/>
            </p:nvCxnSpPr>
            <p:spPr bwMode="auto">
              <a:xfrm>
                <a:off x="6730781" y="5537451"/>
                <a:ext cx="626099" cy="186136"/>
              </a:xfrm>
              <a:prstGeom prst="straightConnector1">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 name="AutoShape 35">
                <a:extLst>
                  <a:ext uri="{FF2B5EF4-FFF2-40B4-BE49-F238E27FC236}">
                    <a16:creationId xmlns:a16="http://schemas.microsoft.com/office/drawing/2014/main" id="{42F802CF-1E8C-4D1A-9000-945A47113608}"/>
                  </a:ext>
                </a:extLst>
              </p:cNvPr>
              <p:cNvCxnSpPr>
                <a:cxnSpLocks noChangeShapeType="1"/>
              </p:cNvCxnSpPr>
              <p:nvPr/>
            </p:nvCxnSpPr>
            <p:spPr bwMode="auto">
              <a:xfrm flipV="1">
                <a:off x="6740807" y="5010056"/>
                <a:ext cx="654183" cy="842247"/>
              </a:xfrm>
              <a:prstGeom prst="straightConnector1">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0" name="AutoShape 35">
                <a:extLst>
                  <a:ext uri="{FF2B5EF4-FFF2-40B4-BE49-F238E27FC236}">
                    <a16:creationId xmlns:a16="http://schemas.microsoft.com/office/drawing/2014/main" id="{07A1CBB9-21A6-4A59-95E4-CA8EDEC56FCA}"/>
                  </a:ext>
                </a:extLst>
              </p:cNvPr>
              <p:cNvCxnSpPr>
                <a:cxnSpLocks noChangeShapeType="1"/>
                <a:endCxn id="85" idx="1"/>
              </p:cNvCxnSpPr>
              <p:nvPr/>
            </p:nvCxnSpPr>
            <p:spPr bwMode="auto">
              <a:xfrm flipV="1">
                <a:off x="6730781" y="6083975"/>
                <a:ext cx="638643" cy="240626"/>
              </a:xfrm>
              <a:prstGeom prst="straightConnector1">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3" name="AutoShape 35">
                <a:extLst>
                  <a:ext uri="{FF2B5EF4-FFF2-40B4-BE49-F238E27FC236}">
                    <a16:creationId xmlns:a16="http://schemas.microsoft.com/office/drawing/2014/main" id="{0A74EF77-734D-4FE7-AACA-F1D623CC116F}"/>
                  </a:ext>
                </a:extLst>
              </p:cNvPr>
              <p:cNvCxnSpPr>
                <a:cxnSpLocks noChangeShapeType="1"/>
                <a:endCxn id="74" idx="2"/>
              </p:cNvCxnSpPr>
              <p:nvPr/>
            </p:nvCxnSpPr>
            <p:spPr bwMode="auto">
              <a:xfrm flipV="1">
                <a:off x="6756436" y="6297824"/>
                <a:ext cx="594999" cy="268224"/>
              </a:xfrm>
              <a:prstGeom prst="straightConnector1">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extLst>
      <p:ext uri="{BB962C8B-B14F-4D97-AF65-F5344CB8AC3E}">
        <p14:creationId xmlns:p14="http://schemas.microsoft.com/office/powerpoint/2010/main" val="220979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37"/>
                                        </p:tgtEl>
                                        <p:attrNameLst>
                                          <p:attrName>style.visibility</p:attrName>
                                        </p:attrNameLst>
                                      </p:cBhvr>
                                      <p:to>
                                        <p:strVal val="visible"/>
                                      </p:to>
                                    </p:set>
                                    <p:animEffect transition="in" filter="wipe(up)">
                                      <p:cBhvr>
                                        <p:cTn id="22" dur="500"/>
                                        <p:tgtEl>
                                          <p:spTgt spid="2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69"/>
                                        </p:tgtEl>
                                        <p:attrNameLst>
                                          <p:attrName>style.visibility</p:attrName>
                                        </p:attrNameLst>
                                      </p:cBhvr>
                                      <p:to>
                                        <p:strVal val="visible"/>
                                      </p:to>
                                    </p:set>
                                    <p:animEffect transition="in" filter="wipe(left)">
                                      <p:cBhvr>
                                        <p:cTn id="27" dur="500"/>
                                        <p:tgtEl>
                                          <p:spTgt spid="26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44"/>
                                        </p:tgtEl>
                                        <p:attrNameLst>
                                          <p:attrName>style.visibility</p:attrName>
                                        </p:attrNameLst>
                                      </p:cBhvr>
                                      <p:to>
                                        <p:strVal val="visible"/>
                                      </p:to>
                                    </p:set>
                                    <p:animEffect transition="in" filter="wipe(up)">
                                      <p:cBhvr>
                                        <p:cTn id="32" dur="5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a:xfrm>
            <a:off x="685799" y="1143000"/>
            <a:ext cx="8085221" cy="4953000"/>
          </a:xfrm>
        </p:spPr>
        <p:txBody>
          <a:bodyPr/>
          <a:lstStyle/>
          <a:p>
            <a:r>
              <a:rPr lang="en-US" sz="2400" b="1" dirty="0" err="1"/>
              <a:t>Lookahead</a:t>
            </a:r>
            <a:r>
              <a:rPr lang="en-US" sz="2400" b="1" dirty="0"/>
              <a:t> approximations</a:t>
            </a:r>
            <a:r>
              <a:rPr lang="en-US" sz="2400" dirty="0"/>
              <a:t> – Approximate the impact of a decision now on the future:</a:t>
            </a:r>
          </a:p>
          <a:p>
            <a:pPr lvl="1"/>
            <a:r>
              <a:rPr lang="en-US" dirty="0"/>
              <a:t>An optimal policy (based on looking ahead):</a:t>
            </a:r>
          </a:p>
          <a:p>
            <a:pPr lvl="1"/>
            <a:endParaRPr lang="en-US" sz="2000" dirty="0"/>
          </a:p>
          <a:p>
            <a:pPr lvl="1"/>
            <a:endParaRPr lang="en-US" sz="2000" dirty="0"/>
          </a:p>
          <a:p>
            <a:pPr lvl="1"/>
            <a:endParaRPr lang="en-US" sz="2000" dirty="0"/>
          </a:p>
          <a:p>
            <a:pPr marL="457200" lvl="1" indent="0">
              <a:buNone/>
            </a:pPr>
            <a:r>
              <a:rPr lang="en-US" dirty="0"/>
              <a:t>3)	Approximating the value of being in a downstream state using machine learning (“value function approximations”)</a:t>
            </a:r>
          </a:p>
          <a:p>
            <a:pPr marL="457200" lvl="1" indent="0">
              <a:buNone/>
            </a:pPr>
            <a:r>
              <a:rPr lang="en-US" sz="2000" dirty="0"/>
              <a:t>	</a:t>
            </a:r>
          </a:p>
          <a:p>
            <a:pPr marL="457200" lvl="1" indent="0">
              <a:buNone/>
            </a:pPr>
            <a:r>
              <a:rPr lang="en-US" sz="2000" dirty="0"/>
              <a:t>	</a:t>
            </a:r>
          </a:p>
          <a:p>
            <a:pPr marL="457200" lvl="1" indent="0">
              <a:buNone/>
            </a:pPr>
            <a:r>
              <a:rPr lang="en-US" sz="2000" dirty="0"/>
              <a:t>	</a:t>
            </a:r>
          </a:p>
          <a:p>
            <a:pPr marL="457200" lvl="1" indent="0">
              <a:buNone/>
            </a:pPr>
            <a:r>
              <a:rPr lang="en-US" sz="2000" dirty="0"/>
              <a:t>	</a:t>
            </a:r>
          </a:p>
          <a:p>
            <a:endParaRPr lang="en-US" sz="2400" dirty="0"/>
          </a:p>
        </p:txBody>
      </p:sp>
      <p:graphicFrame>
        <p:nvGraphicFramePr>
          <p:cNvPr id="4" name="Object 3"/>
          <p:cNvGraphicFramePr>
            <a:graphicFrameLocks noChangeAspect="1"/>
          </p:cNvGraphicFramePr>
          <p:nvPr>
            <p:extLst>
              <p:ext uri="{D42A27DB-BD31-4B8C-83A1-F6EECF244321}">
                <p14:modId xmlns:p14="http://schemas.microsoft.com/office/powerpoint/2010/main" val="3898393800"/>
              </p:ext>
            </p:extLst>
          </p:nvPr>
        </p:nvGraphicFramePr>
        <p:xfrm>
          <a:off x="1718343" y="4431386"/>
          <a:ext cx="5851525" cy="2151062"/>
        </p:xfrm>
        <a:graphic>
          <a:graphicData uri="http://schemas.openxmlformats.org/presentationml/2006/ole">
            <mc:AlternateContent xmlns:mc="http://schemas.openxmlformats.org/markup-compatibility/2006">
              <mc:Choice xmlns:v="urn:schemas-microsoft-com:vml" Requires="v">
                <p:oleObj spid="_x0000_s2046508" name="Equation" r:id="rId3" imgW="3251160" imgH="1193760" progId="Equation.DSMT4">
                  <p:embed/>
                </p:oleObj>
              </mc:Choice>
              <mc:Fallback>
                <p:oleObj name="Equation" r:id="rId3" imgW="3251160" imgH="1193760" progId="Equation.DSMT4">
                  <p:embed/>
                  <p:pic>
                    <p:nvPicPr>
                      <p:cNvPr id="4" name="Object 3"/>
                      <p:cNvPicPr>
                        <a:picLocks noChangeAspect="1" noChangeArrowheads="1"/>
                      </p:cNvPicPr>
                      <p:nvPr/>
                    </p:nvPicPr>
                    <p:blipFill>
                      <a:blip r:embed="rId4"/>
                      <a:srcRect/>
                      <a:stretch>
                        <a:fillRect/>
                      </a:stretch>
                    </p:blipFill>
                    <p:spPr bwMode="auto">
                      <a:xfrm>
                        <a:off x="1718343" y="4431386"/>
                        <a:ext cx="5851525" cy="2151062"/>
                      </a:xfrm>
                      <a:prstGeom prst="rect">
                        <a:avLst/>
                      </a:prstGeom>
                      <a:noFill/>
                      <a:ln>
                        <a:noFill/>
                      </a:ln>
                      <a:effectLst/>
                    </p:spPr>
                  </p:pic>
                </p:oleObj>
              </mc:Fallback>
            </mc:AlternateContent>
          </a:graphicData>
        </a:graphic>
      </p:graphicFrame>
      <p:graphicFrame>
        <p:nvGraphicFramePr>
          <p:cNvPr id="8" name="Object 7"/>
          <p:cNvGraphicFramePr>
            <a:graphicFrameLocks noChangeAspect="1"/>
          </p:cNvGraphicFramePr>
          <p:nvPr>
            <p:extLst/>
          </p:nvPr>
        </p:nvGraphicFramePr>
        <p:xfrm>
          <a:off x="313918" y="2549156"/>
          <a:ext cx="8691563" cy="909637"/>
        </p:xfrm>
        <a:graphic>
          <a:graphicData uri="http://schemas.openxmlformats.org/presentationml/2006/ole">
            <mc:AlternateContent xmlns:mc="http://schemas.openxmlformats.org/markup-compatibility/2006">
              <mc:Choice xmlns:v="urn:schemas-microsoft-com:vml" Requires="v">
                <p:oleObj spid="_x0000_s2046509" name="Equation" r:id="rId5" imgW="4851360" imgH="507960" progId="Equation.DSMT4">
                  <p:embed/>
                </p:oleObj>
              </mc:Choice>
              <mc:Fallback>
                <p:oleObj name="Equation" r:id="rId5" imgW="4851360" imgH="507960" progId="Equation.DSMT4">
                  <p:embed/>
                  <p:pic>
                    <p:nvPicPr>
                      <p:cNvPr id="8" name="Object 7"/>
                      <p:cNvPicPr>
                        <a:picLocks noChangeAspect="1" noChangeArrowheads="1"/>
                      </p:cNvPicPr>
                      <p:nvPr/>
                    </p:nvPicPr>
                    <p:blipFill>
                      <a:blip r:embed="rId6"/>
                      <a:srcRect/>
                      <a:stretch>
                        <a:fillRect/>
                      </a:stretch>
                    </p:blipFill>
                    <p:spPr bwMode="auto">
                      <a:xfrm>
                        <a:off x="313918" y="2549156"/>
                        <a:ext cx="8691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Oval 4"/>
          <p:cNvSpPr/>
          <p:nvPr/>
        </p:nvSpPr>
        <p:spPr>
          <a:xfrm>
            <a:off x="4049487" y="2378836"/>
            <a:ext cx="3898760" cy="1152939"/>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4" name="Straight Arrow Connector 13"/>
          <p:cNvCxnSpPr>
            <a:stCxn id="5" idx="4"/>
            <a:endCxn id="9" idx="0"/>
          </p:cNvCxnSpPr>
          <p:nvPr/>
        </p:nvCxnSpPr>
        <p:spPr bwMode="auto">
          <a:xfrm>
            <a:off x="5998867" y="3531775"/>
            <a:ext cx="111242" cy="874442"/>
          </a:xfrm>
          <a:prstGeom prst="straightConnector1">
            <a:avLst/>
          </a:prstGeom>
          <a:noFill/>
          <a:ln w="28575" cap="flat" cmpd="sng" algn="ctr">
            <a:solidFill>
              <a:srgbClr val="0033CC"/>
            </a:solidFill>
            <a:prstDash val="solid"/>
            <a:round/>
            <a:headEnd type="none" w="med" len="med"/>
            <a:tailEnd type="triangle"/>
          </a:ln>
          <a:effectLst/>
        </p:spPr>
      </p:cxnSp>
      <p:sp>
        <p:nvSpPr>
          <p:cNvPr id="9" name="Oval 8"/>
          <p:cNvSpPr/>
          <p:nvPr/>
        </p:nvSpPr>
        <p:spPr>
          <a:xfrm>
            <a:off x="5528669" y="4406217"/>
            <a:ext cx="1162879" cy="593672"/>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68983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a:xfrm>
            <a:off x="685799" y="1143000"/>
            <a:ext cx="8133347" cy="4953000"/>
          </a:xfrm>
        </p:spPr>
        <p:txBody>
          <a:bodyPr/>
          <a:lstStyle/>
          <a:p>
            <a:r>
              <a:rPr lang="en-US" sz="2400" b="1" dirty="0" err="1"/>
              <a:t>Lookahead</a:t>
            </a:r>
            <a:r>
              <a:rPr lang="en-US" sz="2400" b="1" dirty="0"/>
              <a:t> approximations</a:t>
            </a:r>
            <a:r>
              <a:rPr lang="en-US" sz="2400" dirty="0"/>
              <a:t> – Approximate the impact of a decision now on the future:</a:t>
            </a:r>
          </a:p>
          <a:p>
            <a:pPr lvl="1"/>
            <a:r>
              <a:rPr lang="en-US" dirty="0"/>
              <a:t>An optimal policy (based on looking ahead):</a:t>
            </a:r>
          </a:p>
          <a:p>
            <a:pPr lvl="1"/>
            <a:endParaRPr lang="en-US" sz="2000" dirty="0"/>
          </a:p>
          <a:p>
            <a:pPr lvl="1"/>
            <a:endParaRPr lang="en-US" sz="2000" dirty="0"/>
          </a:p>
          <a:p>
            <a:pPr lvl="1"/>
            <a:endParaRPr lang="en-US" sz="2000" dirty="0"/>
          </a:p>
          <a:p>
            <a:pPr marL="457200" lvl="1" indent="0">
              <a:buNone/>
            </a:pPr>
            <a:r>
              <a:rPr lang="en-US" dirty="0"/>
              <a:t>3)	Approximating the value of being in a downstream state using machine learning (“value function approximations”)</a:t>
            </a:r>
          </a:p>
          <a:p>
            <a:pPr marL="457200" lvl="1" indent="0">
              <a:buNone/>
            </a:pPr>
            <a:r>
              <a:rPr lang="en-US" sz="2000" dirty="0"/>
              <a:t>	</a:t>
            </a:r>
          </a:p>
          <a:p>
            <a:pPr marL="457200" lvl="1" indent="0">
              <a:buNone/>
            </a:pPr>
            <a:r>
              <a:rPr lang="en-US" sz="2000" dirty="0"/>
              <a:t>	</a:t>
            </a:r>
          </a:p>
          <a:p>
            <a:pPr marL="457200" lvl="1" indent="0">
              <a:buNone/>
            </a:pPr>
            <a:r>
              <a:rPr lang="en-US" sz="2000" dirty="0"/>
              <a:t>	</a:t>
            </a:r>
          </a:p>
          <a:p>
            <a:pPr marL="457200" lvl="1" indent="0">
              <a:buNone/>
            </a:pPr>
            <a:r>
              <a:rPr lang="en-US" sz="2000" dirty="0"/>
              <a:t>	</a:t>
            </a:r>
          </a:p>
          <a:p>
            <a:endParaRPr lang="en-US" sz="2400" dirty="0"/>
          </a:p>
        </p:txBody>
      </p:sp>
      <p:graphicFrame>
        <p:nvGraphicFramePr>
          <p:cNvPr id="8" name="Object 7"/>
          <p:cNvGraphicFramePr>
            <a:graphicFrameLocks noChangeAspect="1"/>
          </p:cNvGraphicFramePr>
          <p:nvPr>
            <p:extLst/>
          </p:nvPr>
        </p:nvGraphicFramePr>
        <p:xfrm>
          <a:off x="313918" y="2549156"/>
          <a:ext cx="8691563" cy="909637"/>
        </p:xfrm>
        <a:graphic>
          <a:graphicData uri="http://schemas.openxmlformats.org/presentationml/2006/ole">
            <mc:AlternateContent xmlns:mc="http://schemas.openxmlformats.org/markup-compatibility/2006">
              <mc:Choice xmlns:v="urn:schemas-microsoft-com:vml" Requires="v">
                <p:oleObj spid="_x0000_s2091508" name="Equation" r:id="rId3" imgW="4851360" imgH="507960" progId="Equation.DSMT4">
                  <p:embed/>
                </p:oleObj>
              </mc:Choice>
              <mc:Fallback>
                <p:oleObj name="Equation" r:id="rId3" imgW="4851360" imgH="507960" progId="Equation.DSMT4">
                  <p:embed/>
                  <p:pic>
                    <p:nvPicPr>
                      <p:cNvPr id="8" name="Object 7"/>
                      <p:cNvPicPr>
                        <a:picLocks noChangeAspect="1" noChangeArrowheads="1"/>
                      </p:cNvPicPr>
                      <p:nvPr/>
                    </p:nvPicPr>
                    <p:blipFill>
                      <a:blip r:embed="rId4"/>
                      <a:srcRect/>
                      <a:stretch>
                        <a:fillRect/>
                      </a:stretch>
                    </p:blipFill>
                    <p:spPr bwMode="auto">
                      <a:xfrm>
                        <a:off x="313918" y="2549156"/>
                        <a:ext cx="8691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Oval 4"/>
          <p:cNvSpPr/>
          <p:nvPr/>
        </p:nvSpPr>
        <p:spPr>
          <a:xfrm>
            <a:off x="4049487" y="2378836"/>
            <a:ext cx="3898760" cy="1152939"/>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4" name="Straight Arrow Connector 13"/>
          <p:cNvCxnSpPr>
            <a:stCxn id="5" idx="4"/>
            <a:endCxn id="9" idx="0"/>
          </p:cNvCxnSpPr>
          <p:nvPr/>
        </p:nvCxnSpPr>
        <p:spPr bwMode="auto">
          <a:xfrm>
            <a:off x="5998867" y="3531775"/>
            <a:ext cx="111242" cy="1453562"/>
          </a:xfrm>
          <a:prstGeom prst="straightConnector1">
            <a:avLst/>
          </a:prstGeom>
          <a:noFill/>
          <a:ln w="28575" cap="flat" cmpd="sng" algn="ctr">
            <a:solidFill>
              <a:srgbClr val="0033CC"/>
            </a:solidFill>
            <a:prstDash val="solid"/>
            <a:round/>
            <a:headEnd type="none" w="med" len="med"/>
            <a:tailEnd type="triangle"/>
          </a:ln>
          <a:effectLst/>
        </p:spPr>
      </p:cxnSp>
      <p:sp>
        <p:nvSpPr>
          <p:cNvPr id="9" name="Oval 8"/>
          <p:cNvSpPr/>
          <p:nvPr/>
        </p:nvSpPr>
        <p:spPr>
          <a:xfrm>
            <a:off x="5528669" y="4985337"/>
            <a:ext cx="1162879" cy="593672"/>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3848436069"/>
              </p:ext>
            </p:extLst>
          </p:nvPr>
        </p:nvGraphicFramePr>
        <p:xfrm>
          <a:off x="1718343" y="4431386"/>
          <a:ext cx="5851525" cy="2151062"/>
        </p:xfrm>
        <a:graphic>
          <a:graphicData uri="http://schemas.openxmlformats.org/presentationml/2006/ole">
            <mc:AlternateContent xmlns:mc="http://schemas.openxmlformats.org/markup-compatibility/2006">
              <mc:Choice xmlns:v="urn:schemas-microsoft-com:vml" Requires="v">
                <p:oleObj spid="_x0000_s2091509" name="Equation" r:id="rId5" imgW="3251160" imgH="1193760" progId="Equation.DSMT4">
                  <p:embed/>
                </p:oleObj>
              </mc:Choice>
              <mc:Fallback>
                <p:oleObj name="Equation" r:id="rId5" imgW="3251160" imgH="1193760" progId="Equation.DSMT4">
                  <p:embed/>
                  <p:pic>
                    <p:nvPicPr>
                      <p:cNvPr id="4" name="Object 3"/>
                      <p:cNvPicPr>
                        <a:picLocks noChangeAspect="1" noChangeArrowheads="1"/>
                      </p:cNvPicPr>
                      <p:nvPr/>
                    </p:nvPicPr>
                    <p:blipFill>
                      <a:blip r:embed="rId6"/>
                      <a:srcRect/>
                      <a:stretch>
                        <a:fillRect/>
                      </a:stretch>
                    </p:blipFill>
                    <p:spPr bwMode="auto">
                      <a:xfrm>
                        <a:off x="1718343" y="4431386"/>
                        <a:ext cx="5851525" cy="215106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377400986"/>
      </p:ext>
    </p:extLst>
  </p:cSld>
  <p:clrMapOvr>
    <a:masterClrMapping/>
  </p:clrMapOvr>
  <p:transition spd="slow">
    <p:wipe dir="d"/>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p:cNvGraphicFramePr>
            <a:graphicFrameLocks noChangeAspect="1"/>
          </p:cNvGraphicFramePr>
          <p:nvPr>
            <p:extLst>
              <p:ext uri="{D42A27DB-BD31-4B8C-83A1-F6EECF244321}">
                <p14:modId xmlns:p14="http://schemas.microsoft.com/office/powerpoint/2010/main" val="1074512588"/>
              </p:ext>
            </p:extLst>
          </p:nvPr>
        </p:nvGraphicFramePr>
        <p:xfrm>
          <a:off x="1718343" y="4431386"/>
          <a:ext cx="5851525" cy="2151062"/>
        </p:xfrm>
        <a:graphic>
          <a:graphicData uri="http://schemas.openxmlformats.org/presentationml/2006/ole">
            <mc:AlternateContent xmlns:mc="http://schemas.openxmlformats.org/markup-compatibility/2006">
              <mc:Choice xmlns:v="urn:schemas-microsoft-com:vml" Requires="v">
                <p:oleObj spid="_x0000_s2079256" name="Equation" r:id="rId3" imgW="3251160" imgH="1193760" progId="Equation.DSMT4">
                  <p:embed/>
                </p:oleObj>
              </mc:Choice>
              <mc:Fallback>
                <p:oleObj name="Equation" r:id="rId3" imgW="3251160" imgH="1193760" progId="Equation.DSMT4">
                  <p:embed/>
                  <p:pic>
                    <p:nvPicPr>
                      <p:cNvPr id="4" name="Object 3"/>
                      <p:cNvPicPr>
                        <a:picLocks noChangeAspect="1" noChangeArrowheads="1"/>
                      </p:cNvPicPr>
                      <p:nvPr/>
                    </p:nvPicPr>
                    <p:blipFill>
                      <a:blip r:embed="rId4"/>
                      <a:srcRect/>
                      <a:stretch>
                        <a:fillRect/>
                      </a:stretch>
                    </p:blipFill>
                    <p:spPr bwMode="auto">
                      <a:xfrm>
                        <a:off x="1718343" y="4431386"/>
                        <a:ext cx="5851525" cy="2151062"/>
                      </a:xfrm>
                      <a:prstGeom prst="rect">
                        <a:avLst/>
                      </a:prstGeom>
                      <a:noFill/>
                      <a:ln>
                        <a:noFill/>
                      </a:ln>
                      <a:effectLst/>
                    </p:spPr>
                  </p:pic>
                </p:oleObj>
              </mc:Fallback>
            </mc:AlternateContent>
          </a:graphicData>
        </a:graphic>
      </p:graphicFrame>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a:xfrm>
            <a:off x="685800" y="1143000"/>
            <a:ext cx="8061158" cy="4953000"/>
          </a:xfrm>
        </p:spPr>
        <p:txBody>
          <a:bodyPr/>
          <a:lstStyle/>
          <a:p>
            <a:r>
              <a:rPr lang="en-US" sz="2400" b="1" dirty="0" err="1"/>
              <a:t>Lookahead</a:t>
            </a:r>
            <a:r>
              <a:rPr lang="en-US" sz="2400" b="1" dirty="0"/>
              <a:t> approximations</a:t>
            </a:r>
            <a:r>
              <a:rPr lang="en-US" sz="2400" dirty="0"/>
              <a:t> – Approximate the impact of a decision now on the future:</a:t>
            </a:r>
          </a:p>
          <a:p>
            <a:pPr lvl="1"/>
            <a:r>
              <a:rPr lang="en-US" dirty="0"/>
              <a:t>An optimal policy (based on looking ahead):</a:t>
            </a:r>
          </a:p>
          <a:p>
            <a:pPr lvl="1"/>
            <a:endParaRPr lang="en-US" sz="2000" dirty="0"/>
          </a:p>
          <a:p>
            <a:pPr lvl="1"/>
            <a:endParaRPr lang="en-US" sz="2000" dirty="0"/>
          </a:p>
          <a:p>
            <a:pPr lvl="1"/>
            <a:endParaRPr lang="en-US" sz="2000" dirty="0"/>
          </a:p>
          <a:p>
            <a:pPr marL="457200" lvl="1" indent="0">
              <a:buNone/>
            </a:pPr>
            <a:r>
              <a:rPr lang="en-US" dirty="0"/>
              <a:t>3)	Approximating the value of being in a downstream state using machine learning (“value function approximations”)</a:t>
            </a:r>
          </a:p>
          <a:p>
            <a:pPr marL="457200" lvl="1" indent="0">
              <a:buNone/>
            </a:pPr>
            <a:r>
              <a:rPr lang="en-US" sz="2000" dirty="0"/>
              <a:t>	</a:t>
            </a:r>
          </a:p>
          <a:p>
            <a:pPr marL="457200" lvl="1" indent="0">
              <a:buNone/>
            </a:pPr>
            <a:r>
              <a:rPr lang="en-US" sz="2000" dirty="0"/>
              <a:t>	</a:t>
            </a:r>
          </a:p>
          <a:p>
            <a:pPr marL="457200" lvl="1" indent="0">
              <a:buNone/>
            </a:pPr>
            <a:r>
              <a:rPr lang="en-US" sz="2000" dirty="0"/>
              <a:t>	</a:t>
            </a:r>
          </a:p>
          <a:p>
            <a:pPr marL="457200" lvl="1" indent="0">
              <a:buNone/>
            </a:pPr>
            <a:r>
              <a:rPr lang="en-US" sz="2000" dirty="0"/>
              <a:t>	</a:t>
            </a:r>
          </a:p>
          <a:p>
            <a:endParaRPr lang="en-US" sz="2400" dirty="0"/>
          </a:p>
        </p:txBody>
      </p:sp>
      <p:graphicFrame>
        <p:nvGraphicFramePr>
          <p:cNvPr id="8" name="Object 7"/>
          <p:cNvGraphicFramePr>
            <a:graphicFrameLocks noChangeAspect="1"/>
          </p:cNvGraphicFramePr>
          <p:nvPr>
            <p:extLst/>
          </p:nvPr>
        </p:nvGraphicFramePr>
        <p:xfrm>
          <a:off x="313918" y="2549156"/>
          <a:ext cx="8691563" cy="909637"/>
        </p:xfrm>
        <a:graphic>
          <a:graphicData uri="http://schemas.openxmlformats.org/presentationml/2006/ole">
            <mc:AlternateContent xmlns:mc="http://schemas.openxmlformats.org/markup-compatibility/2006">
              <mc:Choice xmlns:v="urn:schemas-microsoft-com:vml" Requires="v">
                <p:oleObj spid="_x0000_s2079257" name="Equation" r:id="rId5" imgW="4851360" imgH="507960" progId="Equation.DSMT4">
                  <p:embed/>
                </p:oleObj>
              </mc:Choice>
              <mc:Fallback>
                <p:oleObj name="Equation" r:id="rId5" imgW="4851360" imgH="507960" progId="Equation.DSMT4">
                  <p:embed/>
                  <p:pic>
                    <p:nvPicPr>
                      <p:cNvPr id="8" name="Object 7"/>
                      <p:cNvPicPr>
                        <a:picLocks noChangeAspect="1" noChangeArrowheads="1"/>
                      </p:cNvPicPr>
                      <p:nvPr/>
                    </p:nvPicPr>
                    <p:blipFill>
                      <a:blip r:embed="rId6"/>
                      <a:srcRect/>
                      <a:stretch>
                        <a:fillRect/>
                      </a:stretch>
                    </p:blipFill>
                    <p:spPr bwMode="auto">
                      <a:xfrm>
                        <a:off x="313918" y="2549156"/>
                        <a:ext cx="8691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Oval 4"/>
          <p:cNvSpPr/>
          <p:nvPr/>
        </p:nvSpPr>
        <p:spPr>
          <a:xfrm>
            <a:off x="3677478" y="2378836"/>
            <a:ext cx="5536096" cy="1152939"/>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4" name="Straight Arrow Connector 13"/>
          <p:cNvCxnSpPr>
            <a:stCxn id="5" idx="4"/>
            <a:endCxn id="9" idx="0"/>
          </p:cNvCxnSpPr>
          <p:nvPr/>
        </p:nvCxnSpPr>
        <p:spPr bwMode="auto">
          <a:xfrm flipH="1">
            <a:off x="5784944" y="3531775"/>
            <a:ext cx="660582" cy="2004111"/>
          </a:xfrm>
          <a:prstGeom prst="straightConnector1">
            <a:avLst/>
          </a:prstGeom>
          <a:noFill/>
          <a:ln w="28575" cap="flat" cmpd="sng" algn="ctr">
            <a:solidFill>
              <a:srgbClr val="0033CC"/>
            </a:solidFill>
            <a:prstDash val="solid"/>
            <a:round/>
            <a:headEnd type="none" w="med" len="med"/>
            <a:tailEnd type="triangle"/>
          </a:ln>
          <a:effectLst/>
        </p:spPr>
      </p:cxnSp>
      <p:sp>
        <p:nvSpPr>
          <p:cNvPr id="9" name="Oval 8"/>
          <p:cNvSpPr/>
          <p:nvPr/>
        </p:nvSpPr>
        <p:spPr>
          <a:xfrm>
            <a:off x="5203504" y="5535886"/>
            <a:ext cx="1162879" cy="608242"/>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810376973"/>
      </p:ext>
    </p:extLst>
  </p:cSld>
  <p:clrMapOvr>
    <a:masterClrMapping/>
  </p:clrMapOvr>
  <p:transition spd="slow">
    <p:wipe dir="d"/>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p:cNvGraphicFramePr>
            <a:graphicFrameLocks noChangeAspect="1"/>
          </p:cNvGraphicFramePr>
          <p:nvPr>
            <p:extLst/>
          </p:nvPr>
        </p:nvGraphicFramePr>
        <p:xfrm>
          <a:off x="1718343" y="4431386"/>
          <a:ext cx="5851525" cy="2151062"/>
        </p:xfrm>
        <a:graphic>
          <a:graphicData uri="http://schemas.openxmlformats.org/presentationml/2006/ole">
            <mc:AlternateContent xmlns:mc="http://schemas.openxmlformats.org/markup-compatibility/2006">
              <mc:Choice xmlns:v="urn:schemas-microsoft-com:vml" Requires="v">
                <p:oleObj spid="_x0000_s2494572" name="Equation" r:id="rId3" imgW="3251160" imgH="1193760" progId="Equation.DSMT4">
                  <p:embed/>
                </p:oleObj>
              </mc:Choice>
              <mc:Fallback>
                <p:oleObj name="Equation" r:id="rId3" imgW="3251160" imgH="1193760" progId="Equation.DSMT4">
                  <p:embed/>
                  <p:pic>
                    <p:nvPicPr>
                      <p:cNvPr id="11" name="Object 10"/>
                      <p:cNvPicPr>
                        <a:picLocks noChangeAspect="1" noChangeArrowheads="1"/>
                      </p:cNvPicPr>
                      <p:nvPr/>
                    </p:nvPicPr>
                    <p:blipFill>
                      <a:blip r:embed="rId4"/>
                      <a:srcRect/>
                      <a:stretch>
                        <a:fillRect/>
                      </a:stretch>
                    </p:blipFill>
                    <p:spPr bwMode="auto">
                      <a:xfrm>
                        <a:off x="1718343" y="4431386"/>
                        <a:ext cx="5851525" cy="2151062"/>
                      </a:xfrm>
                      <a:prstGeom prst="rect">
                        <a:avLst/>
                      </a:prstGeom>
                      <a:noFill/>
                      <a:ln>
                        <a:noFill/>
                      </a:ln>
                      <a:effectLst/>
                    </p:spPr>
                  </p:pic>
                </p:oleObj>
              </mc:Fallback>
            </mc:AlternateContent>
          </a:graphicData>
        </a:graphic>
      </p:graphicFrame>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a:xfrm>
            <a:off x="685800" y="1143000"/>
            <a:ext cx="8061158" cy="4953000"/>
          </a:xfrm>
        </p:spPr>
        <p:txBody>
          <a:bodyPr/>
          <a:lstStyle/>
          <a:p>
            <a:r>
              <a:rPr lang="en-US" sz="2400" b="1" dirty="0" err="1"/>
              <a:t>Lookahead</a:t>
            </a:r>
            <a:r>
              <a:rPr lang="en-US" sz="2400" b="1" dirty="0"/>
              <a:t> approximations</a:t>
            </a:r>
            <a:r>
              <a:rPr lang="en-US" sz="2400" dirty="0"/>
              <a:t> – Approximate the impact of a decision now on the future:</a:t>
            </a:r>
          </a:p>
          <a:p>
            <a:pPr lvl="1"/>
            <a:r>
              <a:rPr lang="en-US" dirty="0"/>
              <a:t>An optimal policy (based on looking ahead):</a:t>
            </a:r>
          </a:p>
          <a:p>
            <a:pPr lvl="1"/>
            <a:endParaRPr lang="en-US" sz="2000" dirty="0"/>
          </a:p>
          <a:p>
            <a:pPr lvl="1"/>
            <a:endParaRPr lang="en-US" sz="2000" dirty="0"/>
          </a:p>
          <a:p>
            <a:pPr lvl="1"/>
            <a:endParaRPr lang="en-US" sz="2000" dirty="0"/>
          </a:p>
          <a:p>
            <a:pPr marL="457200" lvl="1" indent="0">
              <a:buNone/>
            </a:pPr>
            <a:r>
              <a:rPr lang="en-US" dirty="0"/>
              <a:t>3)	Approximating the value of being in a downstream state using machine learning (“value function approximations”)</a:t>
            </a:r>
          </a:p>
          <a:p>
            <a:pPr marL="457200" lvl="1" indent="0">
              <a:buNone/>
            </a:pPr>
            <a:r>
              <a:rPr lang="en-US" sz="2000" dirty="0"/>
              <a:t>	</a:t>
            </a:r>
          </a:p>
          <a:p>
            <a:pPr marL="457200" lvl="1" indent="0">
              <a:buNone/>
            </a:pPr>
            <a:r>
              <a:rPr lang="en-US" sz="2000" dirty="0"/>
              <a:t>	</a:t>
            </a:r>
          </a:p>
          <a:p>
            <a:pPr marL="457200" lvl="1" indent="0">
              <a:buNone/>
            </a:pPr>
            <a:r>
              <a:rPr lang="en-US" sz="2000" dirty="0"/>
              <a:t>	</a:t>
            </a:r>
          </a:p>
          <a:p>
            <a:pPr marL="457200" lvl="1" indent="0">
              <a:buNone/>
            </a:pPr>
            <a:r>
              <a:rPr lang="en-US" sz="2000" dirty="0"/>
              <a:t>	</a:t>
            </a:r>
          </a:p>
          <a:p>
            <a:endParaRPr lang="en-US" sz="2400" dirty="0"/>
          </a:p>
        </p:txBody>
      </p:sp>
      <p:graphicFrame>
        <p:nvGraphicFramePr>
          <p:cNvPr id="8" name="Object 7"/>
          <p:cNvGraphicFramePr>
            <a:graphicFrameLocks noChangeAspect="1"/>
          </p:cNvGraphicFramePr>
          <p:nvPr>
            <p:extLst/>
          </p:nvPr>
        </p:nvGraphicFramePr>
        <p:xfrm>
          <a:off x="313918" y="2549156"/>
          <a:ext cx="8691563" cy="909637"/>
        </p:xfrm>
        <a:graphic>
          <a:graphicData uri="http://schemas.openxmlformats.org/presentationml/2006/ole">
            <mc:AlternateContent xmlns:mc="http://schemas.openxmlformats.org/markup-compatibility/2006">
              <mc:Choice xmlns:v="urn:schemas-microsoft-com:vml" Requires="v">
                <p:oleObj spid="_x0000_s2494573" name="Equation" r:id="rId5" imgW="4851360" imgH="507960" progId="Equation.DSMT4">
                  <p:embed/>
                </p:oleObj>
              </mc:Choice>
              <mc:Fallback>
                <p:oleObj name="Equation" r:id="rId5" imgW="4851360" imgH="507960" progId="Equation.DSMT4">
                  <p:embed/>
                  <p:pic>
                    <p:nvPicPr>
                      <p:cNvPr id="8" name="Object 7"/>
                      <p:cNvPicPr>
                        <a:picLocks noChangeAspect="1" noChangeArrowheads="1"/>
                      </p:cNvPicPr>
                      <p:nvPr/>
                    </p:nvPicPr>
                    <p:blipFill>
                      <a:blip r:embed="rId6"/>
                      <a:srcRect/>
                      <a:stretch>
                        <a:fillRect/>
                      </a:stretch>
                    </p:blipFill>
                    <p:spPr bwMode="auto">
                      <a:xfrm>
                        <a:off x="313918" y="2549156"/>
                        <a:ext cx="8691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Oval 4"/>
          <p:cNvSpPr/>
          <p:nvPr/>
        </p:nvSpPr>
        <p:spPr>
          <a:xfrm>
            <a:off x="2490603" y="2424304"/>
            <a:ext cx="6380593" cy="1152939"/>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4" name="Straight Arrow Connector 13"/>
          <p:cNvCxnSpPr>
            <a:cxnSpLocks/>
            <a:stCxn id="5" idx="4"/>
            <a:endCxn id="9" idx="0"/>
          </p:cNvCxnSpPr>
          <p:nvPr/>
        </p:nvCxnSpPr>
        <p:spPr bwMode="auto">
          <a:xfrm flipH="1">
            <a:off x="4537114" y="3577243"/>
            <a:ext cx="1143786" cy="2453738"/>
          </a:xfrm>
          <a:prstGeom prst="straightConnector1">
            <a:avLst/>
          </a:prstGeom>
          <a:noFill/>
          <a:ln w="28575" cap="flat" cmpd="sng" algn="ctr">
            <a:solidFill>
              <a:srgbClr val="0033CC"/>
            </a:solidFill>
            <a:prstDash val="solid"/>
            <a:round/>
            <a:headEnd type="none" w="med" len="med"/>
            <a:tailEnd type="triangle"/>
          </a:ln>
          <a:effectLst/>
        </p:spPr>
      </p:cxnSp>
      <p:sp>
        <p:nvSpPr>
          <p:cNvPr id="9" name="Oval 8"/>
          <p:cNvSpPr/>
          <p:nvPr/>
        </p:nvSpPr>
        <p:spPr>
          <a:xfrm>
            <a:off x="3955674" y="6030981"/>
            <a:ext cx="1162879" cy="608242"/>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56244285"/>
      </p:ext>
    </p:extLst>
  </p:cSld>
  <p:clrMapOvr>
    <a:masterClrMapping/>
  </p:clrMapOvr>
  <p:transition spd="slow">
    <p:wipe dir="d"/>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p:txBody>
          <a:bodyPr/>
          <a:lstStyle/>
          <a:p>
            <a:r>
              <a:rPr lang="en-US" dirty="0"/>
              <a:t>The ultimate </a:t>
            </a:r>
            <a:r>
              <a:rPr lang="en-US" dirty="0" err="1"/>
              <a:t>lookahead</a:t>
            </a:r>
            <a:r>
              <a:rPr lang="en-US" dirty="0"/>
              <a:t> policy is optimal</a:t>
            </a:r>
          </a:p>
          <a:p>
            <a:pPr marL="0" indent="0">
              <a:buNone/>
            </a:pPr>
            <a:endParaRPr lang="en-US" dirty="0"/>
          </a:p>
          <a:p>
            <a:pPr marL="0" indent="0">
              <a:buNone/>
            </a:pPr>
            <a:endParaRPr lang="en-US" dirty="0"/>
          </a:p>
          <a:p>
            <a:pPr marL="457200" lvl="1" indent="0">
              <a:buNone/>
            </a:pPr>
            <a:r>
              <a:rPr lang="en-US" dirty="0"/>
              <a:t>4) Instead, we have to create an approximation called the </a:t>
            </a:r>
            <a:r>
              <a:rPr lang="en-US" i="1" dirty="0" err="1"/>
              <a:t>lookahead</a:t>
            </a:r>
            <a:r>
              <a:rPr lang="en-US" i="1" dirty="0"/>
              <a:t> model:</a:t>
            </a:r>
          </a:p>
          <a:p>
            <a:endParaRPr lang="en-US" i="1" dirty="0"/>
          </a:p>
          <a:p>
            <a:pPr marL="457200" lvl="1" indent="0">
              <a:buNone/>
            </a:pPr>
            <a:endParaRPr lang="en-US" i="1" dirty="0"/>
          </a:p>
          <a:p>
            <a:pPr lvl="1"/>
            <a:r>
              <a:rPr lang="en-US" i="1" dirty="0"/>
              <a:t>A direct lookahead policy </a:t>
            </a:r>
            <a:r>
              <a:rPr lang="en-US" dirty="0"/>
              <a:t>(DLA)</a:t>
            </a:r>
            <a:r>
              <a:rPr lang="en-US" i="1" dirty="0"/>
              <a:t> </a:t>
            </a:r>
            <a:r>
              <a:rPr lang="en-US" dirty="0"/>
              <a:t>works by solving the </a:t>
            </a:r>
            <a:r>
              <a:rPr lang="en-US" i="1" dirty="0"/>
              <a:t>lookahead model</a:t>
            </a:r>
            <a:r>
              <a:rPr lang="en-US" dirty="0"/>
              <a:t>:</a:t>
            </a:r>
          </a:p>
          <a:p>
            <a:endParaRPr lang="en-US" dirty="0"/>
          </a:p>
          <a:p>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3601606183"/>
              </p:ext>
            </p:extLst>
          </p:nvPr>
        </p:nvGraphicFramePr>
        <p:xfrm>
          <a:off x="343735" y="1700945"/>
          <a:ext cx="8691563" cy="909637"/>
        </p:xfrm>
        <a:graphic>
          <a:graphicData uri="http://schemas.openxmlformats.org/presentationml/2006/ole">
            <mc:AlternateContent xmlns:mc="http://schemas.openxmlformats.org/markup-compatibility/2006">
              <mc:Choice xmlns:v="urn:schemas-microsoft-com:vml" Requires="v">
                <p:oleObj spid="_x0000_s1844070" name="Equation" r:id="rId3" imgW="4851360" imgH="507960" progId="Equation.DSMT4">
                  <p:embed/>
                </p:oleObj>
              </mc:Choice>
              <mc:Fallback>
                <p:oleObj name="Equation" r:id="rId3" imgW="4851360" imgH="507960" progId="Equation.DSMT4">
                  <p:embed/>
                  <p:pic>
                    <p:nvPicPr>
                      <p:cNvPr id="20" name="Object 19"/>
                      <p:cNvPicPr>
                        <a:picLocks noChangeAspect="1" noChangeArrowheads="1"/>
                      </p:cNvPicPr>
                      <p:nvPr/>
                    </p:nvPicPr>
                    <p:blipFill>
                      <a:blip r:embed="rId4"/>
                      <a:srcRect/>
                      <a:stretch>
                        <a:fillRect/>
                      </a:stretch>
                    </p:blipFill>
                    <p:spPr bwMode="auto">
                      <a:xfrm>
                        <a:off x="343735" y="1700945"/>
                        <a:ext cx="8691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34403858"/>
              </p:ext>
            </p:extLst>
          </p:nvPr>
        </p:nvGraphicFramePr>
        <p:xfrm>
          <a:off x="59450" y="5421313"/>
          <a:ext cx="9124950" cy="909637"/>
        </p:xfrm>
        <a:graphic>
          <a:graphicData uri="http://schemas.openxmlformats.org/presentationml/2006/ole">
            <mc:AlternateContent xmlns:mc="http://schemas.openxmlformats.org/markup-compatibility/2006">
              <mc:Choice xmlns:v="urn:schemas-microsoft-com:vml" Requires="v">
                <p:oleObj spid="_x0000_s1844071" name="Equation" r:id="rId5" imgW="5092560" imgH="507960" progId="Equation.DSMT4">
                  <p:embed/>
                </p:oleObj>
              </mc:Choice>
              <mc:Fallback>
                <p:oleObj name="Equation" r:id="rId5" imgW="5092560" imgH="507960" progId="Equation.DSMT4">
                  <p:embed/>
                  <p:pic>
                    <p:nvPicPr>
                      <p:cNvPr id="9" name="Object 8"/>
                      <p:cNvPicPr>
                        <a:picLocks noChangeAspect="1" noChangeArrowheads="1"/>
                      </p:cNvPicPr>
                      <p:nvPr/>
                    </p:nvPicPr>
                    <p:blipFill>
                      <a:blip r:embed="rId6"/>
                      <a:srcRect/>
                      <a:stretch>
                        <a:fillRect/>
                      </a:stretch>
                    </p:blipFill>
                    <p:spPr bwMode="auto">
                      <a:xfrm>
                        <a:off x="59450" y="5421313"/>
                        <a:ext cx="912495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756278938"/>
              </p:ext>
            </p:extLst>
          </p:nvPr>
        </p:nvGraphicFramePr>
        <p:xfrm>
          <a:off x="1196975" y="3709988"/>
          <a:ext cx="6238875" cy="619125"/>
        </p:xfrm>
        <a:graphic>
          <a:graphicData uri="http://schemas.openxmlformats.org/presentationml/2006/ole">
            <mc:AlternateContent xmlns:mc="http://schemas.openxmlformats.org/markup-compatibility/2006">
              <mc:Choice xmlns:v="urn:schemas-microsoft-com:vml" Requires="v">
                <p:oleObj spid="_x0000_s1844072" name="Equation" r:id="rId7" imgW="3060360" imgH="304560" progId="Equation.DSMT4">
                  <p:embed/>
                </p:oleObj>
              </mc:Choice>
              <mc:Fallback>
                <p:oleObj name="Equation" r:id="rId7" imgW="3060360" imgH="304560" progId="Equation.DSMT4">
                  <p:embed/>
                  <p:pic>
                    <p:nvPicPr>
                      <p:cNvPr id="14" name="Object 13"/>
                      <p:cNvPicPr/>
                      <p:nvPr/>
                    </p:nvPicPr>
                    <p:blipFill>
                      <a:blip r:embed="rId8"/>
                      <a:stretch>
                        <a:fillRect/>
                      </a:stretch>
                    </p:blipFill>
                    <p:spPr>
                      <a:xfrm>
                        <a:off x="1196975" y="3709988"/>
                        <a:ext cx="6238875" cy="619125"/>
                      </a:xfrm>
                      <a:prstGeom prst="rect">
                        <a:avLst/>
                      </a:prstGeom>
                    </p:spPr>
                  </p:pic>
                </p:oleObj>
              </mc:Fallback>
            </mc:AlternateContent>
          </a:graphicData>
        </a:graphic>
      </p:graphicFrame>
    </p:spTree>
    <p:extLst>
      <p:ext uri="{BB962C8B-B14F-4D97-AF65-F5344CB8AC3E}">
        <p14:creationId xmlns:p14="http://schemas.microsoft.com/office/powerpoint/2010/main" val="1594375013"/>
      </p:ext>
    </p:extLst>
  </p:cSld>
  <p:clrMapOvr>
    <a:masterClrMapping/>
  </p:clrMapOvr>
  <p:transition spd="slow">
    <p:wipe dir="d"/>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3" name="Rectangle 3"/>
          <p:cNvSpPr>
            <a:spLocks noGrp="1" noChangeArrowheads="1"/>
          </p:cNvSpPr>
          <p:nvPr>
            <p:ph type="body" idx="1"/>
          </p:nvPr>
        </p:nvSpPr>
        <p:spPr>
          <a:xfrm>
            <a:off x="685800" y="1143000"/>
            <a:ext cx="8249194" cy="4953000"/>
          </a:xfrm>
        </p:spPr>
        <p:txBody>
          <a:bodyPr/>
          <a:lstStyle/>
          <a:p>
            <a:pPr marL="0" indent="0">
              <a:buNone/>
            </a:pPr>
            <a:r>
              <a:rPr lang="en-US" sz="2000" dirty="0"/>
              <a:t>1) </a:t>
            </a:r>
            <a:r>
              <a:rPr lang="en-US" sz="2000" b="1" dirty="0"/>
              <a:t>Policy function approximations (PFAs)</a:t>
            </a:r>
          </a:p>
          <a:p>
            <a:pPr lvl="1"/>
            <a:r>
              <a:rPr lang="en-US" sz="1800" b="1" i="1" dirty="0"/>
              <a:t> </a:t>
            </a:r>
            <a:r>
              <a:rPr lang="en-US" sz="1800" dirty="0"/>
              <a:t>Lookup tables, rules, parametric/nonparametric functions</a:t>
            </a:r>
            <a:endParaRPr lang="en-US" sz="1800" b="1" i="1" dirty="0"/>
          </a:p>
          <a:p>
            <a:pPr marL="0" indent="0">
              <a:buNone/>
            </a:pPr>
            <a:r>
              <a:rPr lang="en-US" sz="2000" dirty="0"/>
              <a:t>2) </a:t>
            </a:r>
            <a:r>
              <a:rPr lang="en-US" sz="2000" b="1" dirty="0"/>
              <a:t>Cost function approximation (CFAs)</a:t>
            </a:r>
          </a:p>
          <a:p>
            <a:pPr lvl="1"/>
            <a:r>
              <a:rPr lang="en-US" sz="1800" b="1" i="1" dirty="0"/>
              <a:t> </a:t>
            </a:r>
          </a:p>
          <a:p>
            <a:pPr marL="0" indent="0">
              <a:buNone/>
            </a:pPr>
            <a:r>
              <a:rPr lang="en-US" sz="2000" dirty="0"/>
              <a:t>3</a:t>
            </a:r>
            <a:r>
              <a:rPr lang="en-US" sz="2000" b="1" dirty="0"/>
              <a:t>) Policies based on value function approximations (VFAs)</a:t>
            </a:r>
          </a:p>
          <a:p>
            <a:pPr lvl="1"/>
            <a:r>
              <a:rPr lang="en-US" sz="1800" b="1" i="1" dirty="0"/>
              <a:t> </a:t>
            </a:r>
          </a:p>
          <a:p>
            <a:pPr marL="0" indent="0">
              <a:buNone/>
            </a:pPr>
            <a:r>
              <a:rPr lang="en-US" sz="2000" dirty="0"/>
              <a:t>4) </a:t>
            </a:r>
            <a:r>
              <a:rPr lang="en-US" sz="2000" b="1" dirty="0"/>
              <a:t>Direct </a:t>
            </a:r>
            <a:r>
              <a:rPr lang="en-US" sz="2000" b="1" dirty="0" err="1"/>
              <a:t>lookahead</a:t>
            </a:r>
            <a:r>
              <a:rPr lang="en-US" sz="2000" b="1" dirty="0"/>
              <a:t> policies (DLAs)</a:t>
            </a:r>
          </a:p>
          <a:p>
            <a:pPr lvl="1"/>
            <a:r>
              <a:rPr lang="en-US" sz="1800" i="1" dirty="0"/>
              <a:t>Deterministic </a:t>
            </a:r>
            <a:r>
              <a:rPr lang="en-US" sz="1800" i="1" dirty="0" err="1"/>
              <a:t>lookahead</a:t>
            </a:r>
            <a:r>
              <a:rPr lang="en-US" sz="1800" i="1" dirty="0"/>
              <a:t>/rolling horizon proc./model predictive control</a:t>
            </a:r>
          </a:p>
          <a:p>
            <a:pPr lvl="2"/>
            <a:endParaRPr lang="en-US" sz="1400" b="1" i="1" dirty="0"/>
          </a:p>
          <a:p>
            <a:pPr lvl="2"/>
            <a:endParaRPr lang="en-US" sz="1400" b="1" i="1" dirty="0"/>
          </a:p>
          <a:p>
            <a:pPr lvl="1"/>
            <a:r>
              <a:rPr lang="en-US" sz="1800" i="1" dirty="0"/>
              <a:t>Chance constrained programming</a:t>
            </a:r>
          </a:p>
          <a:p>
            <a:pPr lvl="1"/>
            <a:endParaRPr lang="en-US" sz="1800" i="1" dirty="0"/>
          </a:p>
          <a:p>
            <a:pPr lvl="1"/>
            <a:r>
              <a:rPr lang="en-US" sz="1800" i="1" dirty="0"/>
              <a:t>Stochastic </a:t>
            </a:r>
            <a:r>
              <a:rPr lang="en-US" sz="1800" i="1" dirty="0" err="1"/>
              <a:t>lookahead</a:t>
            </a:r>
            <a:r>
              <a:rPr lang="en-US" sz="1800" i="1" dirty="0"/>
              <a:t> /stochastic </a:t>
            </a:r>
            <a:r>
              <a:rPr lang="en-US" sz="1800" i="1" dirty="0" err="1"/>
              <a:t>prog</a:t>
            </a:r>
            <a:r>
              <a:rPr lang="en-US" sz="1800" i="1" dirty="0"/>
              <a:t>/Monte Carlo tree search</a:t>
            </a:r>
          </a:p>
          <a:p>
            <a:pPr lvl="1"/>
            <a:endParaRPr lang="en-US" sz="1800" b="1" i="1" dirty="0"/>
          </a:p>
          <a:p>
            <a:pPr lvl="2"/>
            <a:endParaRPr lang="en-US" sz="1400" b="1" i="1" dirty="0"/>
          </a:p>
          <a:p>
            <a:pPr lvl="1"/>
            <a:r>
              <a:rPr lang="en-US" sz="1800" i="1" dirty="0"/>
              <a:t>“Robust optimization”</a:t>
            </a:r>
          </a:p>
        </p:txBody>
      </p:sp>
      <p:sp>
        <p:nvSpPr>
          <p:cNvPr id="471042" name="Rectangle 2"/>
          <p:cNvSpPr>
            <a:spLocks noGrp="1" noChangeArrowheads="1"/>
          </p:cNvSpPr>
          <p:nvPr>
            <p:ph type="title"/>
          </p:nvPr>
        </p:nvSpPr>
        <p:spPr/>
        <p:txBody>
          <a:bodyPr/>
          <a:lstStyle/>
          <a:p>
            <a:r>
              <a:rPr lang="en-US" dirty="0"/>
              <a:t>Designing policies</a:t>
            </a:r>
          </a:p>
        </p:txBody>
      </p:sp>
      <p:graphicFrame>
        <p:nvGraphicFramePr>
          <p:cNvPr id="2" name="Object 1"/>
          <p:cNvGraphicFramePr>
            <a:graphicFrameLocks noChangeAspect="1"/>
          </p:cNvGraphicFramePr>
          <p:nvPr>
            <p:extLst/>
          </p:nvPr>
        </p:nvGraphicFramePr>
        <p:xfrm>
          <a:off x="1416050" y="2205038"/>
          <a:ext cx="4430713" cy="481012"/>
        </p:xfrm>
        <a:graphic>
          <a:graphicData uri="http://schemas.openxmlformats.org/presentationml/2006/ole">
            <mc:AlternateContent xmlns:mc="http://schemas.openxmlformats.org/markup-compatibility/2006">
              <mc:Choice xmlns:v="urn:schemas-microsoft-com:vml" Requires="v">
                <p:oleObj spid="_x0000_s2474586" name="Equation" r:id="rId4" imgW="2577960" imgH="279360" progId="Equation.DSMT4">
                  <p:embed/>
                </p:oleObj>
              </mc:Choice>
              <mc:Fallback>
                <p:oleObj name="Equation" r:id="rId4" imgW="2577960" imgH="279360" progId="Equation.DSMT4">
                  <p:embed/>
                  <p:pic>
                    <p:nvPicPr>
                      <p:cNvPr id="2" name="Object 1"/>
                      <p:cNvPicPr>
                        <a:picLocks noChangeAspect="1" noChangeArrowheads="1"/>
                      </p:cNvPicPr>
                      <p:nvPr/>
                    </p:nvPicPr>
                    <p:blipFill>
                      <a:blip r:embed="rId5"/>
                      <a:srcRect/>
                      <a:stretch>
                        <a:fillRect/>
                      </a:stretch>
                    </p:blipFill>
                    <p:spPr bwMode="auto">
                      <a:xfrm>
                        <a:off x="1416050" y="2205038"/>
                        <a:ext cx="4430713" cy="481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6"/>
          <p:cNvGraphicFramePr>
            <a:graphicFrameLocks noChangeAspect="1"/>
          </p:cNvGraphicFramePr>
          <p:nvPr>
            <p:extLst/>
          </p:nvPr>
        </p:nvGraphicFramePr>
        <p:xfrm>
          <a:off x="1401763" y="2878138"/>
          <a:ext cx="5108575" cy="523875"/>
        </p:xfrm>
        <a:graphic>
          <a:graphicData uri="http://schemas.openxmlformats.org/presentationml/2006/ole">
            <mc:AlternateContent xmlns:mc="http://schemas.openxmlformats.org/markup-compatibility/2006">
              <mc:Choice xmlns:v="urn:schemas-microsoft-com:vml" Requires="v">
                <p:oleObj spid="_x0000_s2474587" name="Equation" r:id="rId6" imgW="2971800" imgH="304560" progId="Equation.DSMT4">
                  <p:embed/>
                </p:oleObj>
              </mc:Choice>
              <mc:Fallback>
                <p:oleObj name="Equation" r:id="rId6" imgW="2971800" imgH="304560" progId="Equation.DSMT4">
                  <p:embed/>
                  <p:pic>
                    <p:nvPicPr>
                      <p:cNvPr id="7" name="Object 6"/>
                      <p:cNvPicPr>
                        <a:picLocks noChangeAspect="1" noChangeArrowheads="1"/>
                      </p:cNvPicPr>
                      <p:nvPr/>
                    </p:nvPicPr>
                    <p:blipFill>
                      <a:blip r:embed="rId7"/>
                      <a:srcRect/>
                      <a:stretch>
                        <a:fillRect/>
                      </a:stretch>
                    </p:blipFill>
                    <p:spPr bwMode="auto">
                      <a:xfrm>
                        <a:off x="1401763" y="2878138"/>
                        <a:ext cx="5108575"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8" name="Group 17"/>
          <p:cNvGrpSpPr/>
          <p:nvPr/>
        </p:nvGrpSpPr>
        <p:grpSpPr>
          <a:xfrm>
            <a:off x="1558925" y="5219700"/>
            <a:ext cx="6570663" cy="792870"/>
            <a:chOff x="1690143" y="5423442"/>
            <a:chExt cx="6570663" cy="792870"/>
          </a:xfrm>
        </p:grpSpPr>
        <p:graphicFrame>
          <p:nvGraphicFramePr>
            <p:cNvPr id="6" name="Object 5"/>
            <p:cNvGraphicFramePr>
              <a:graphicFrameLocks noChangeAspect="1"/>
            </p:cNvGraphicFramePr>
            <p:nvPr>
              <p:extLst/>
            </p:nvPr>
          </p:nvGraphicFramePr>
          <p:xfrm>
            <a:off x="1690143" y="5423442"/>
            <a:ext cx="6570663" cy="787400"/>
          </p:xfrm>
          <a:graphic>
            <a:graphicData uri="http://schemas.openxmlformats.org/presentationml/2006/ole">
              <mc:AlternateContent xmlns:mc="http://schemas.openxmlformats.org/markup-compatibility/2006">
                <mc:Choice xmlns:v="urn:schemas-microsoft-com:vml" Requires="v">
                  <p:oleObj spid="_x0000_s2474588" name="Equation" r:id="rId8" imgW="3822480" imgH="457200" progId="Equation.DSMT4">
                    <p:embed/>
                  </p:oleObj>
                </mc:Choice>
                <mc:Fallback>
                  <p:oleObj name="Equation" r:id="rId8" imgW="3822480" imgH="457200" progId="Equation.DSMT4">
                    <p:embed/>
                    <p:pic>
                      <p:nvPicPr>
                        <p:cNvPr id="6" name="Object 5"/>
                        <p:cNvPicPr>
                          <a:picLocks noChangeAspect="1" noChangeArrowheads="1"/>
                        </p:cNvPicPr>
                        <p:nvPr/>
                      </p:nvPicPr>
                      <p:blipFill>
                        <a:blip r:embed="rId9"/>
                        <a:srcRect/>
                        <a:stretch>
                          <a:fillRect/>
                        </a:stretch>
                      </p:blipFill>
                      <p:spPr bwMode="auto">
                        <a:xfrm>
                          <a:off x="1690143" y="5423442"/>
                          <a:ext cx="6570663" cy="78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 name="Object 15"/>
            <p:cNvGraphicFramePr>
              <a:graphicFrameLocks noChangeAspect="1"/>
            </p:cNvGraphicFramePr>
            <p:nvPr>
              <p:extLst/>
            </p:nvPr>
          </p:nvGraphicFramePr>
          <p:xfrm>
            <a:off x="2876896" y="5830550"/>
            <a:ext cx="1392238" cy="385762"/>
          </p:xfrm>
          <a:graphic>
            <a:graphicData uri="http://schemas.openxmlformats.org/presentationml/2006/ole">
              <mc:AlternateContent xmlns:mc="http://schemas.openxmlformats.org/markup-compatibility/2006">
                <mc:Choice xmlns:v="urn:schemas-microsoft-com:vml" Requires="v">
                  <p:oleObj spid="_x0000_s2474589" name="Equation" r:id="rId10" imgW="813600" imgH="219240" progId="Equation.DSMT4">
                    <p:embed/>
                  </p:oleObj>
                </mc:Choice>
                <mc:Fallback>
                  <p:oleObj name="Equation" r:id="rId10" imgW="813600" imgH="219240" progId="Equation.DSMT4">
                    <p:embed/>
                    <p:pic>
                      <p:nvPicPr>
                        <p:cNvPr id="16" name="Object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76896" y="5830550"/>
                          <a:ext cx="1392238"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5" name="Object 4"/>
          <p:cNvGraphicFramePr>
            <a:graphicFrameLocks noChangeAspect="1"/>
          </p:cNvGraphicFramePr>
          <p:nvPr>
            <p:extLst/>
          </p:nvPr>
        </p:nvGraphicFramePr>
        <p:xfrm>
          <a:off x="1580672" y="6090391"/>
          <a:ext cx="6648450" cy="766763"/>
        </p:xfrm>
        <a:graphic>
          <a:graphicData uri="http://schemas.openxmlformats.org/presentationml/2006/ole">
            <mc:AlternateContent xmlns:mc="http://schemas.openxmlformats.org/markup-compatibility/2006">
              <mc:Choice xmlns:v="urn:schemas-microsoft-com:vml" Requires="v">
                <p:oleObj spid="_x0000_s2474590" name="Equation" r:id="rId12" imgW="3848040" imgH="431640" progId="Equation.DSMT4">
                  <p:embed/>
                </p:oleObj>
              </mc:Choice>
              <mc:Fallback>
                <p:oleObj name="Equation" r:id="rId12" imgW="3848040" imgH="431640" progId="Equation.DSMT4">
                  <p:embed/>
                  <p:pic>
                    <p:nvPicPr>
                      <p:cNvPr id="5" name="Object 4"/>
                      <p:cNvPicPr>
                        <a:picLocks noChangeAspect="1" noChangeArrowheads="1"/>
                      </p:cNvPicPr>
                      <p:nvPr/>
                    </p:nvPicPr>
                    <p:blipFill>
                      <a:blip r:embed="rId13"/>
                      <a:srcRect/>
                      <a:stretch>
                        <a:fillRect/>
                      </a:stretch>
                    </p:blipFill>
                    <p:spPr bwMode="auto">
                      <a:xfrm>
                        <a:off x="1580672" y="6090391"/>
                        <a:ext cx="6648450" cy="766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 name="Object 3"/>
          <p:cNvGraphicFramePr>
            <a:graphicFrameLocks noChangeAspect="1"/>
          </p:cNvGraphicFramePr>
          <p:nvPr>
            <p:extLst/>
          </p:nvPr>
        </p:nvGraphicFramePr>
        <p:xfrm>
          <a:off x="1812428" y="4692066"/>
          <a:ext cx="2375770" cy="385260"/>
        </p:xfrm>
        <a:graphic>
          <a:graphicData uri="http://schemas.openxmlformats.org/presentationml/2006/ole">
            <mc:AlternateContent xmlns:mc="http://schemas.openxmlformats.org/markup-compatibility/2006">
              <mc:Choice xmlns:v="urn:schemas-microsoft-com:vml" Requires="v">
                <p:oleObj spid="_x0000_s2474591" name="Equation" r:id="rId14" imgW="1409400" imgH="228600" progId="Equation.DSMT4">
                  <p:embed/>
                </p:oleObj>
              </mc:Choice>
              <mc:Fallback>
                <p:oleObj name="Equation" r:id="rId14" imgW="1409400" imgH="228600" progId="Equation.DSMT4">
                  <p:embed/>
                  <p:pic>
                    <p:nvPicPr>
                      <p:cNvPr id="4" name="Object 3"/>
                      <p:cNvPicPr/>
                      <p:nvPr/>
                    </p:nvPicPr>
                    <p:blipFill>
                      <a:blip r:embed="rId15"/>
                      <a:stretch>
                        <a:fillRect/>
                      </a:stretch>
                    </p:blipFill>
                    <p:spPr>
                      <a:xfrm>
                        <a:off x="1812428" y="4692066"/>
                        <a:ext cx="2375770" cy="385260"/>
                      </a:xfrm>
                      <a:prstGeom prst="rect">
                        <a:avLst/>
                      </a:prstGeom>
                    </p:spPr>
                  </p:pic>
                </p:oleObj>
              </mc:Fallback>
            </mc:AlternateContent>
          </a:graphicData>
        </a:graphic>
      </p:graphicFrame>
      <p:grpSp>
        <p:nvGrpSpPr>
          <p:cNvPr id="10" name="Group 9"/>
          <p:cNvGrpSpPr/>
          <p:nvPr/>
        </p:nvGrpSpPr>
        <p:grpSpPr>
          <a:xfrm>
            <a:off x="171003" y="1178149"/>
            <a:ext cx="8631919" cy="1556836"/>
            <a:chOff x="178255" y="1161143"/>
            <a:chExt cx="8631919" cy="1556836"/>
          </a:xfrm>
        </p:grpSpPr>
        <p:sp>
          <p:nvSpPr>
            <p:cNvPr id="8" name="Rectangle 7"/>
            <p:cNvSpPr/>
            <p:nvPr/>
          </p:nvSpPr>
          <p:spPr>
            <a:xfrm>
              <a:off x="595088" y="1161143"/>
              <a:ext cx="8215086" cy="1422400"/>
            </a:xfrm>
            <a:prstGeom prst="rect">
              <a:avLst/>
            </a:prstGeom>
            <a:solidFill>
              <a:srgbClr val="FFC000">
                <a:alpha val="29020"/>
              </a:srgbClr>
            </a:solidFill>
            <a:ln w="952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 name="TextBox 8"/>
            <p:cNvSpPr txBox="1"/>
            <p:nvPr/>
          </p:nvSpPr>
          <p:spPr>
            <a:xfrm rot="16200000">
              <a:off x="-400108" y="1739506"/>
              <a:ext cx="1556836" cy="400110"/>
            </a:xfrm>
            <a:prstGeom prst="rect">
              <a:avLst/>
            </a:prstGeom>
            <a:noFill/>
          </p:spPr>
          <p:txBody>
            <a:bodyPr wrap="none" rtlCol="0">
              <a:spAutoFit/>
            </a:bodyPr>
            <a:lstStyle/>
            <a:p>
              <a:pPr algn="l"/>
              <a:r>
                <a:rPr lang="en-US" sz="2000" i="0" dirty="0"/>
                <a:t>Policy search</a:t>
              </a:r>
            </a:p>
          </p:txBody>
        </p:sp>
      </p:grpSp>
      <p:graphicFrame>
        <p:nvGraphicFramePr>
          <p:cNvPr id="20" name="Object 19"/>
          <p:cNvGraphicFramePr>
            <a:graphicFrameLocks noChangeAspect="1"/>
          </p:cNvGraphicFramePr>
          <p:nvPr>
            <p:extLst/>
          </p:nvPr>
        </p:nvGraphicFramePr>
        <p:xfrm>
          <a:off x="1600200" y="3761440"/>
          <a:ext cx="5197475" cy="741362"/>
        </p:xfrm>
        <a:graphic>
          <a:graphicData uri="http://schemas.openxmlformats.org/presentationml/2006/ole">
            <mc:AlternateContent xmlns:mc="http://schemas.openxmlformats.org/markup-compatibility/2006">
              <mc:Choice xmlns:v="urn:schemas-microsoft-com:vml" Requires="v">
                <p:oleObj spid="_x0000_s2474592" name="Equation" r:id="rId16" imgW="3022560" imgH="431640" progId="Equation.DSMT4">
                  <p:embed/>
                </p:oleObj>
              </mc:Choice>
              <mc:Fallback>
                <p:oleObj name="Equation" r:id="rId16" imgW="3022560" imgH="431640" progId="Equation.DSMT4">
                  <p:embed/>
                  <p:pic>
                    <p:nvPicPr>
                      <p:cNvPr id="20" name="Object 19"/>
                      <p:cNvPicPr>
                        <a:picLocks noChangeAspect="1" noChangeArrowheads="1"/>
                      </p:cNvPicPr>
                      <p:nvPr/>
                    </p:nvPicPr>
                    <p:blipFill>
                      <a:blip r:embed="rId17"/>
                      <a:srcRect/>
                      <a:stretch>
                        <a:fillRect/>
                      </a:stretch>
                    </p:blipFill>
                    <p:spPr bwMode="auto">
                      <a:xfrm>
                        <a:off x="1600200" y="3761440"/>
                        <a:ext cx="5197475" cy="741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5" name="Group 14"/>
          <p:cNvGrpSpPr/>
          <p:nvPr/>
        </p:nvGrpSpPr>
        <p:grpSpPr>
          <a:xfrm>
            <a:off x="171002" y="2620179"/>
            <a:ext cx="8631916" cy="4238197"/>
            <a:chOff x="178258" y="1161142"/>
            <a:chExt cx="8631916" cy="4238197"/>
          </a:xfrm>
        </p:grpSpPr>
        <p:sp>
          <p:nvSpPr>
            <p:cNvPr id="17" name="Rectangle 16"/>
            <p:cNvSpPr/>
            <p:nvPr/>
          </p:nvSpPr>
          <p:spPr>
            <a:xfrm>
              <a:off x="595088" y="1161142"/>
              <a:ext cx="8215086" cy="4238197"/>
            </a:xfrm>
            <a:prstGeom prst="rect">
              <a:avLst/>
            </a:prstGeom>
            <a:solidFill>
              <a:srgbClr val="FFC000">
                <a:alpha val="29020"/>
              </a:srgbClr>
            </a:solidFill>
            <a:ln w="952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9" name="TextBox 18"/>
            <p:cNvSpPr txBox="1"/>
            <p:nvPr/>
          </p:nvSpPr>
          <p:spPr>
            <a:xfrm rot="16200000">
              <a:off x="-1111839" y="3031252"/>
              <a:ext cx="2980303" cy="400110"/>
            </a:xfrm>
            <a:prstGeom prst="rect">
              <a:avLst/>
            </a:prstGeom>
            <a:noFill/>
          </p:spPr>
          <p:txBody>
            <a:bodyPr wrap="none" rtlCol="0">
              <a:spAutoFit/>
            </a:bodyPr>
            <a:lstStyle/>
            <a:p>
              <a:pPr algn="l"/>
              <a:r>
                <a:rPr lang="en-US" sz="2000" i="0" dirty="0" err="1"/>
                <a:t>Lookahead</a:t>
              </a:r>
              <a:r>
                <a:rPr lang="en-US" sz="2000" i="0" dirty="0"/>
                <a:t> approximations</a:t>
              </a:r>
            </a:p>
          </p:txBody>
        </p:sp>
      </p:grpSp>
    </p:spTree>
    <p:extLst>
      <p:ext uri="{BB962C8B-B14F-4D97-AF65-F5344CB8AC3E}">
        <p14:creationId xmlns:p14="http://schemas.microsoft.com/office/powerpoint/2010/main" val="21702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Real-time logistics</a:t>
            </a:r>
          </a:p>
        </p:txBody>
      </p:sp>
      <p:sp>
        <p:nvSpPr>
          <p:cNvPr id="3" name="Content Placeholder 2"/>
          <p:cNvSpPr>
            <a:spLocks noGrp="1"/>
          </p:cNvSpPr>
          <p:nvPr>
            <p:ph idx="1"/>
          </p:nvPr>
        </p:nvSpPr>
        <p:spPr>
          <a:xfrm>
            <a:off x="685799" y="1143000"/>
            <a:ext cx="5057775" cy="4953000"/>
          </a:xfrm>
        </p:spPr>
        <p:txBody>
          <a:bodyPr/>
          <a:lstStyle/>
          <a:p>
            <a:r>
              <a:rPr lang="en-US" sz="2400" dirty="0"/>
              <a:t>Uber/Lyft</a:t>
            </a:r>
          </a:p>
          <a:p>
            <a:pPr lvl="1"/>
            <a:r>
              <a:rPr lang="en-US" sz="2000" dirty="0"/>
              <a:t>Provides real-time, on-demand transportation.</a:t>
            </a:r>
          </a:p>
          <a:p>
            <a:pPr lvl="1"/>
            <a:r>
              <a:rPr lang="en-US" sz="2000" dirty="0"/>
              <a:t>Drivers are encouraged to enter or leave the system using pricing signals and informational guidance.</a:t>
            </a:r>
          </a:p>
          <a:p>
            <a:endParaRPr lang="en-US" sz="2400" dirty="0"/>
          </a:p>
          <a:p>
            <a:r>
              <a:rPr lang="en-US" sz="2400" dirty="0"/>
              <a:t>Decisions:</a:t>
            </a:r>
          </a:p>
          <a:p>
            <a:pPr lvl="1"/>
            <a:r>
              <a:rPr lang="en-US" sz="2000" dirty="0"/>
              <a:t>How to price to get the right balance of drivers relative to customers.</a:t>
            </a:r>
          </a:p>
          <a:p>
            <a:pPr lvl="1"/>
            <a:r>
              <a:rPr lang="en-US" sz="2000" dirty="0"/>
              <a:t>Real-time management of drivers.</a:t>
            </a:r>
          </a:p>
          <a:p>
            <a:pPr lvl="1"/>
            <a:r>
              <a:rPr lang="en-US" sz="2000" dirty="0"/>
              <a:t>Pricing (trips, new services, …)</a:t>
            </a:r>
          </a:p>
          <a:p>
            <a:pPr lvl="1"/>
            <a:r>
              <a:rPr lang="en-US" sz="2000" dirty="0"/>
              <a:t>Policies (rules for managing drivers, customers, …)</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7990" b="18797"/>
          <a:stretch/>
        </p:blipFill>
        <p:spPr>
          <a:xfrm>
            <a:off x="5935432" y="1270304"/>
            <a:ext cx="3170240" cy="3000546"/>
          </a:xfrm>
          <a:prstGeom prst="rect">
            <a:avLst/>
          </a:prstGeom>
        </p:spPr>
      </p:pic>
      <p:pic>
        <p:nvPicPr>
          <p:cNvPr id="4" name="Picture 3">
            <a:extLst>
              <a:ext uri="{FF2B5EF4-FFF2-40B4-BE49-F238E27FC236}">
                <a16:creationId xmlns:a16="http://schemas.microsoft.com/office/drawing/2014/main" id="{B1213126-4E50-47AD-B5BB-33BD77349BD2}"/>
              </a:ext>
            </a:extLst>
          </p:cNvPr>
          <p:cNvPicPr>
            <a:picLocks noChangeAspect="1"/>
          </p:cNvPicPr>
          <p:nvPr/>
        </p:nvPicPr>
        <p:blipFill>
          <a:blip r:embed="rId3"/>
          <a:stretch>
            <a:fillRect/>
          </a:stretch>
        </p:blipFill>
        <p:spPr>
          <a:xfrm>
            <a:off x="5864207" y="4270850"/>
            <a:ext cx="3279794" cy="2590196"/>
          </a:xfrm>
          <a:prstGeom prst="rect">
            <a:avLst/>
          </a:prstGeom>
        </p:spPr>
      </p:pic>
    </p:spTree>
    <p:extLst>
      <p:ext uri="{BB962C8B-B14F-4D97-AF65-F5344CB8AC3E}">
        <p14:creationId xmlns:p14="http://schemas.microsoft.com/office/powerpoint/2010/main" val="21501492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2490537" y="6256419"/>
            <a:ext cx="3664978" cy="400110"/>
          </a:xfrm>
          <a:prstGeom prst="rect">
            <a:avLst/>
          </a:prstGeom>
          <a:noFill/>
        </p:spPr>
        <p:txBody>
          <a:bodyPr wrap="none" rtlCol="0">
            <a:spAutoFit/>
          </a:bodyPr>
          <a:lstStyle/>
          <a:p>
            <a:pPr algn="l"/>
            <a:r>
              <a:rPr lang="en-US" sz="2000" i="0" dirty="0"/>
              <a:t>Available at </a:t>
            </a:r>
            <a:r>
              <a:rPr lang="en-US" sz="2000" b="1" dirty="0">
                <a:solidFill>
                  <a:srgbClr val="0000FF"/>
                </a:solidFill>
              </a:rPr>
              <a:t>jungle.princeton.edu</a:t>
            </a:r>
          </a:p>
        </p:txBody>
      </p:sp>
      <p:pic>
        <p:nvPicPr>
          <p:cNvPr id="2" name="Picture 1"/>
          <p:cNvPicPr>
            <a:picLocks noChangeAspect="1"/>
          </p:cNvPicPr>
          <p:nvPr/>
        </p:nvPicPr>
        <p:blipFill>
          <a:blip r:embed="rId2"/>
          <a:stretch>
            <a:fillRect/>
          </a:stretch>
        </p:blipFill>
        <p:spPr>
          <a:xfrm>
            <a:off x="0" y="813682"/>
            <a:ext cx="9144000" cy="5124659"/>
          </a:xfrm>
          <a:prstGeom prst="rect">
            <a:avLst/>
          </a:prstGeom>
          <a:ln w="9525">
            <a:solidFill>
              <a:schemeClr val="tx1"/>
            </a:solidFill>
          </a:ln>
        </p:spPr>
      </p:pic>
    </p:spTree>
    <p:extLst>
      <p:ext uri="{BB962C8B-B14F-4D97-AF65-F5344CB8AC3E}">
        <p14:creationId xmlns:p14="http://schemas.microsoft.com/office/powerpoint/2010/main" val="23136692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3C8A3-6257-4BA4-AB39-B1723F2598F7}"/>
              </a:ext>
            </a:extLst>
          </p:cNvPr>
          <p:cNvSpPr>
            <a:spLocks noGrp="1"/>
          </p:cNvSpPr>
          <p:nvPr>
            <p:ph type="title"/>
          </p:nvPr>
        </p:nvSpPr>
        <p:spPr/>
        <p:txBody>
          <a:bodyPr/>
          <a:lstStyle/>
          <a:p>
            <a:r>
              <a:rPr lang="en-US" dirty="0"/>
              <a:t>Designing policies</a:t>
            </a:r>
          </a:p>
        </p:txBody>
      </p:sp>
      <p:sp>
        <p:nvSpPr>
          <p:cNvPr id="3" name="Content Placeholder 2">
            <a:extLst>
              <a:ext uri="{FF2B5EF4-FFF2-40B4-BE49-F238E27FC236}">
                <a16:creationId xmlns:a16="http://schemas.microsoft.com/office/drawing/2014/main" id="{8CF7C1BA-EFAF-45F5-BE09-4CF015345640}"/>
              </a:ext>
            </a:extLst>
          </p:cNvPr>
          <p:cNvSpPr>
            <a:spLocks noGrp="1"/>
          </p:cNvSpPr>
          <p:nvPr>
            <p:ph idx="1"/>
          </p:nvPr>
        </p:nvSpPr>
        <p:spPr/>
        <p:txBody>
          <a:bodyPr/>
          <a:lstStyle/>
          <a:p>
            <a:r>
              <a:rPr lang="en-US" dirty="0"/>
              <a:t>Notes:</a:t>
            </a:r>
          </a:p>
          <a:p>
            <a:pPr lvl="1"/>
            <a:endParaRPr lang="en-US" dirty="0"/>
          </a:p>
          <a:p>
            <a:pPr lvl="1"/>
            <a:r>
              <a:rPr lang="en-US" dirty="0"/>
              <a:t>Policies in the “policy search class” are simpler, and as a result this is what you are most likely going to see (and use) in practice.</a:t>
            </a:r>
          </a:p>
          <a:p>
            <a:pPr lvl="1"/>
            <a:endParaRPr lang="en-US" dirty="0"/>
          </a:p>
          <a:p>
            <a:pPr lvl="1"/>
            <a:r>
              <a:rPr lang="en-US" dirty="0"/>
              <a:t>“The price of simplicity is tunable parameters”</a:t>
            </a:r>
          </a:p>
          <a:p>
            <a:pPr lvl="1"/>
            <a:endParaRPr lang="en-US" dirty="0"/>
          </a:p>
          <a:p>
            <a:pPr lvl="1"/>
            <a:r>
              <a:rPr lang="en-US" i="1" dirty="0"/>
              <a:t>Tuning is hard!</a:t>
            </a:r>
          </a:p>
          <a:p>
            <a:pPr lvl="2"/>
            <a:endParaRPr lang="en-US" i="1" dirty="0"/>
          </a:p>
        </p:txBody>
      </p:sp>
    </p:spTree>
    <p:extLst>
      <p:ext uri="{BB962C8B-B14F-4D97-AF65-F5344CB8AC3E}">
        <p14:creationId xmlns:p14="http://schemas.microsoft.com/office/powerpoint/2010/main" val="15869764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0" y="990600"/>
            <a:ext cx="9144000" cy="5867400"/>
          </a:xfrm>
          <a:prstGeom prst="rect">
            <a:avLst/>
          </a:prstGeom>
          <a:gradFill rotWithShape="0">
            <a:gsLst>
              <a:gs pos="0">
                <a:srgbClr val="000000"/>
              </a:gs>
              <a:gs pos="100000">
                <a:srgbClr val="EF9100"/>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sz="1600" i="0">
              <a:solidFill>
                <a:schemeClr val="bg1"/>
              </a:solidFill>
            </a:endParaRPr>
          </a:p>
        </p:txBody>
      </p:sp>
      <p:sp>
        <p:nvSpPr>
          <p:cNvPr id="31747" name="Rectangle 2"/>
          <p:cNvSpPr>
            <a:spLocks noChangeArrowheads="1"/>
          </p:cNvSpPr>
          <p:nvPr/>
        </p:nvSpPr>
        <p:spPr bwMode="auto">
          <a:xfrm>
            <a:off x="0" y="0"/>
            <a:ext cx="9144000" cy="990600"/>
          </a:xfrm>
          <a:prstGeom prst="rect">
            <a:avLst/>
          </a:prstGeom>
          <a:gradFill rotWithShape="0">
            <a:gsLst>
              <a:gs pos="0">
                <a:srgbClr val="000000"/>
              </a:gs>
              <a:gs pos="100000">
                <a:srgbClr val="EF910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48" name="Rectangle 4"/>
          <p:cNvSpPr>
            <a:spLocks noGrp="1" noChangeArrowheads="1"/>
          </p:cNvSpPr>
          <p:nvPr>
            <p:ph type="title"/>
          </p:nvPr>
        </p:nvSpPr>
        <p:spPr/>
        <p:txBody>
          <a:bodyPr/>
          <a:lstStyle/>
          <a:p>
            <a:r>
              <a:rPr lang="en-US" sz="3200">
                <a:solidFill>
                  <a:schemeClr val="bg1"/>
                </a:solidFill>
              </a:rPr>
              <a:t>Outline</a:t>
            </a:r>
          </a:p>
        </p:txBody>
      </p:sp>
      <p:sp>
        <p:nvSpPr>
          <p:cNvPr id="31749" name="Rectangle 5"/>
          <p:cNvSpPr>
            <a:spLocks noGrp="1" noChangeArrowheads="1"/>
          </p:cNvSpPr>
          <p:nvPr>
            <p:ph type="body" idx="1"/>
          </p:nvPr>
        </p:nvSpPr>
        <p:spPr/>
        <p:txBody>
          <a:bodyPr/>
          <a:lstStyle/>
          <a:p>
            <a:r>
              <a:rPr lang="en-US" dirty="0">
                <a:solidFill>
                  <a:schemeClr val="bg1">
                    <a:lumMod val="65000"/>
                  </a:schemeClr>
                </a:solidFill>
              </a:rPr>
              <a:t>Elements of a dynamic model</a:t>
            </a:r>
          </a:p>
          <a:p>
            <a:r>
              <a:rPr lang="en-US" dirty="0">
                <a:solidFill>
                  <a:schemeClr val="bg1">
                    <a:lumMod val="65000"/>
                  </a:schemeClr>
                </a:solidFill>
              </a:rPr>
              <a:t>An energy storage illustration</a:t>
            </a:r>
          </a:p>
          <a:p>
            <a:r>
              <a:rPr lang="en-US" dirty="0">
                <a:solidFill>
                  <a:schemeClr val="bg1">
                    <a:lumMod val="65000"/>
                  </a:schemeClr>
                </a:solidFill>
              </a:rPr>
              <a:t>Designing policies</a:t>
            </a:r>
          </a:p>
          <a:p>
            <a:r>
              <a:rPr lang="en-US" dirty="0">
                <a:solidFill>
                  <a:schemeClr val="bg1"/>
                </a:solidFill>
              </a:rPr>
              <a:t>Some observations</a:t>
            </a:r>
          </a:p>
          <a:p>
            <a:r>
              <a:rPr lang="en-US" dirty="0">
                <a:solidFill>
                  <a:schemeClr val="bg1">
                    <a:lumMod val="65000"/>
                  </a:schemeClr>
                </a:solidFill>
              </a:rPr>
              <a:t>Policies for pure learning problems</a:t>
            </a:r>
          </a:p>
          <a:p>
            <a:r>
              <a:rPr lang="en-US" dirty="0">
                <a:solidFill>
                  <a:schemeClr val="bg1">
                    <a:lumMod val="65000"/>
                  </a:schemeClr>
                </a:solidFill>
              </a:rPr>
              <a:t>Policies for state-dependent problems</a:t>
            </a:r>
          </a:p>
          <a:p>
            <a:r>
              <a:rPr lang="en-US" dirty="0">
                <a:solidFill>
                  <a:schemeClr val="bg1">
                    <a:lumMod val="65000"/>
                  </a:schemeClr>
                </a:solidFill>
              </a:rPr>
              <a:t>Pulling it all together</a:t>
            </a:r>
          </a:p>
          <a:p>
            <a:pPr marL="0" indent="0">
              <a:buSzPct val="80000"/>
              <a:buNone/>
            </a:pPr>
            <a:endParaRPr lang="en-US" dirty="0">
              <a:solidFill>
                <a:schemeClr val="bg2">
                  <a:lumMod val="60000"/>
                  <a:lumOff val="40000"/>
                </a:schemeClr>
              </a:solidFill>
            </a:endParaRPr>
          </a:p>
          <a:p>
            <a:pPr>
              <a:buSzPct val="80000"/>
            </a:pPr>
            <a:endParaRPr lang="en-US" dirty="0">
              <a:solidFill>
                <a:schemeClr val="bg2">
                  <a:lumMod val="60000"/>
                  <a:lumOff val="40000"/>
                </a:schemeClr>
              </a:solidFill>
            </a:endParaRPr>
          </a:p>
        </p:txBody>
      </p:sp>
    </p:spTree>
    <p:extLst>
      <p:ext uri="{BB962C8B-B14F-4D97-AF65-F5344CB8AC3E}">
        <p14:creationId xmlns:p14="http://schemas.microsoft.com/office/powerpoint/2010/main" val="30441345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Modeling uncertainty</a:t>
            </a:r>
          </a:p>
        </p:txBody>
      </p:sp>
      <p:sp>
        <p:nvSpPr>
          <p:cNvPr id="4101" name="Rectangle 5"/>
          <p:cNvSpPr>
            <a:spLocks noGrp="1" noChangeArrowheads="1"/>
          </p:cNvSpPr>
          <p:nvPr>
            <p:ph type="subTitle" idx="1"/>
          </p:nvPr>
        </p:nvSpPr>
        <p:spPr/>
        <p:txBody>
          <a:bodyPr/>
          <a:lstStyle/>
          <a:p>
            <a:r>
              <a:rPr lang="en-US" dirty="0"/>
              <a:t> </a:t>
            </a:r>
          </a:p>
        </p:txBody>
      </p:sp>
      <p:sp>
        <p:nvSpPr>
          <p:cNvPr id="7" name="Rectangle 5"/>
          <p:cNvSpPr txBox="1">
            <a:spLocks noChangeArrowheads="1"/>
          </p:cNvSpPr>
          <p:nvPr/>
        </p:nvSpPr>
        <p:spPr bwMode="auto">
          <a:xfrm>
            <a:off x="1125418" y="4038600"/>
            <a:ext cx="703384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0000"/>
              <a:buFontTx/>
              <a:buNone/>
              <a:defRPr sz="2800">
                <a:solidFill>
                  <a:schemeClr val="tx1"/>
                </a:solidFill>
                <a:latin typeface="+mn-lt"/>
                <a:ea typeface="+mn-ea"/>
                <a:cs typeface="+mn-cs"/>
              </a:defRPr>
            </a:lvl1pPr>
            <a:lvl2pPr marL="457200" indent="0" algn="ctr" rtl="0" eaLnBrk="0" fontAlgn="base" hangingPunct="0">
              <a:spcBef>
                <a:spcPct val="20000"/>
              </a:spcBef>
              <a:spcAft>
                <a:spcPct val="0"/>
              </a:spcAft>
              <a:buNone/>
              <a:defRPr sz="2400">
                <a:solidFill>
                  <a:schemeClr val="tx1"/>
                </a:solidFill>
                <a:latin typeface="+mn-lt"/>
              </a:defRPr>
            </a:lvl2pPr>
            <a:lvl3pPr marL="914400" indent="0" algn="ctr" rtl="0" eaLnBrk="0" fontAlgn="base" hangingPunct="0">
              <a:spcBef>
                <a:spcPct val="0"/>
              </a:spcBef>
              <a:spcAft>
                <a:spcPct val="0"/>
              </a:spcAft>
              <a:buNone/>
              <a:defRPr sz="2000">
                <a:solidFill>
                  <a:schemeClr val="tx1"/>
                </a:solidFill>
                <a:latin typeface="+mn-lt"/>
              </a:defRPr>
            </a:lvl3pPr>
            <a:lvl4pPr marL="1371600" indent="0" algn="ctr" rtl="0" eaLnBrk="0" fontAlgn="base" hangingPunct="0">
              <a:spcBef>
                <a:spcPct val="0"/>
              </a:spcBef>
              <a:spcAft>
                <a:spcPct val="0"/>
              </a:spcAft>
              <a:buNone/>
              <a:defRPr sz="2000">
                <a:solidFill>
                  <a:schemeClr val="tx1"/>
                </a:solidFill>
                <a:latin typeface="+mn-lt"/>
              </a:defRPr>
            </a:lvl4pPr>
            <a:lvl5pPr marL="1828800" indent="0" algn="ctr" rtl="0" eaLnBrk="0" fontAlgn="base" hangingPunct="0">
              <a:spcBef>
                <a:spcPct val="0"/>
              </a:spcBef>
              <a:spcAft>
                <a:spcPct val="0"/>
              </a:spcAft>
              <a:buNone/>
              <a:defRPr sz="2000">
                <a:solidFill>
                  <a:schemeClr val="tx1"/>
                </a:solidFill>
                <a:latin typeface="+mn-lt"/>
              </a:defRPr>
            </a:lvl5pPr>
            <a:lvl6pPr marL="2286000" indent="0" algn="ctr" rtl="0" eaLnBrk="0" fontAlgn="base" hangingPunct="0">
              <a:spcBef>
                <a:spcPct val="0"/>
              </a:spcBef>
              <a:spcAft>
                <a:spcPct val="0"/>
              </a:spcAft>
              <a:buNone/>
              <a:defRPr sz="2000">
                <a:solidFill>
                  <a:schemeClr val="tx1"/>
                </a:solidFill>
                <a:latin typeface="+mn-lt"/>
              </a:defRPr>
            </a:lvl6pPr>
            <a:lvl7pPr marL="2743200" indent="0" algn="ctr" rtl="0" eaLnBrk="0" fontAlgn="base" hangingPunct="0">
              <a:spcBef>
                <a:spcPct val="0"/>
              </a:spcBef>
              <a:spcAft>
                <a:spcPct val="0"/>
              </a:spcAft>
              <a:buNone/>
              <a:defRPr sz="2000">
                <a:solidFill>
                  <a:schemeClr val="tx1"/>
                </a:solidFill>
                <a:latin typeface="+mn-lt"/>
              </a:defRPr>
            </a:lvl7pPr>
            <a:lvl8pPr marL="3200400" indent="0" algn="ctr" rtl="0" eaLnBrk="0" fontAlgn="base" hangingPunct="0">
              <a:spcBef>
                <a:spcPct val="0"/>
              </a:spcBef>
              <a:spcAft>
                <a:spcPct val="0"/>
              </a:spcAft>
              <a:buNone/>
              <a:defRPr sz="2000">
                <a:solidFill>
                  <a:schemeClr val="tx1"/>
                </a:solidFill>
                <a:latin typeface="+mn-lt"/>
              </a:defRPr>
            </a:lvl8pPr>
            <a:lvl9pPr marL="3657600" indent="0" algn="ctr" rtl="0" eaLnBrk="0" fontAlgn="base" hangingPunct="0">
              <a:spcBef>
                <a:spcPct val="0"/>
              </a:spcBef>
              <a:spcAft>
                <a:spcPct val="0"/>
              </a:spcAft>
              <a:buNone/>
              <a:defRPr sz="2000">
                <a:solidFill>
                  <a:schemeClr val="tx1"/>
                </a:solidFill>
                <a:latin typeface="+mn-lt"/>
              </a:defRPr>
            </a:lvl9pPr>
          </a:lstStyle>
          <a:p>
            <a:endParaRPr lang="en-US" i="0" kern="0" dirty="0"/>
          </a:p>
        </p:txBody>
      </p:sp>
    </p:spTree>
    <p:extLst>
      <p:ext uri="{BB962C8B-B14F-4D97-AF65-F5344CB8AC3E}">
        <p14:creationId xmlns:p14="http://schemas.microsoft.com/office/powerpoint/2010/main" val="38686027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uncertainty</a:t>
            </a:r>
          </a:p>
        </p:txBody>
      </p:sp>
      <p:sp>
        <p:nvSpPr>
          <p:cNvPr id="3" name="Content Placeholder 2"/>
          <p:cNvSpPr>
            <a:spLocks noGrp="1"/>
          </p:cNvSpPr>
          <p:nvPr>
            <p:ph idx="1"/>
          </p:nvPr>
        </p:nvSpPr>
        <p:spPr>
          <a:xfrm>
            <a:off x="645607" y="1092760"/>
            <a:ext cx="7772400" cy="4953000"/>
          </a:xfrm>
        </p:spPr>
        <p:txBody>
          <a:bodyPr/>
          <a:lstStyle/>
          <a:p>
            <a:r>
              <a:rPr lang="en-US" dirty="0"/>
              <a:t>Classes of uncertainty (modelers perspective)</a:t>
            </a:r>
          </a:p>
          <a:p>
            <a:pPr lvl="1"/>
            <a:r>
              <a:rPr lang="en-US" dirty="0"/>
              <a:t>Observational uncertainty</a:t>
            </a:r>
          </a:p>
          <a:p>
            <a:pPr lvl="1"/>
            <a:r>
              <a:rPr lang="en-US" dirty="0"/>
              <a:t>Prognostic uncertainty (forecasting)</a:t>
            </a:r>
          </a:p>
          <a:p>
            <a:pPr lvl="1"/>
            <a:r>
              <a:rPr lang="en-US" dirty="0"/>
              <a:t>Experimental noise/variability</a:t>
            </a:r>
          </a:p>
          <a:p>
            <a:pPr lvl="1"/>
            <a:r>
              <a:rPr lang="en-US" dirty="0"/>
              <a:t>Transitional uncertainty</a:t>
            </a:r>
          </a:p>
          <a:p>
            <a:pPr lvl="1"/>
            <a:r>
              <a:rPr lang="en-US" dirty="0"/>
              <a:t>Inferential uncertainty</a:t>
            </a:r>
          </a:p>
          <a:p>
            <a:pPr lvl="1"/>
            <a:r>
              <a:rPr lang="en-US" dirty="0"/>
              <a:t>Model uncertainty</a:t>
            </a:r>
          </a:p>
          <a:p>
            <a:pPr lvl="1"/>
            <a:r>
              <a:rPr lang="en-US" dirty="0"/>
              <a:t>Systematic exogenous uncertainty</a:t>
            </a:r>
          </a:p>
          <a:p>
            <a:pPr lvl="1"/>
            <a:r>
              <a:rPr lang="en-US" dirty="0"/>
              <a:t>Control/implementation uncertainty</a:t>
            </a:r>
          </a:p>
          <a:p>
            <a:pPr lvl="1"/>
            <a:r>
              <a:rPr lang="en-US" dirty="0"/>
              <a:t>Algorithmic noise</a:t>
            </a:r>
          </a:p>
          <a:p>
            <a:pPr lvl="1"/>
            <a:r>
              <a:rPr lang="en-US" dirty="0"/>
              <a:t>Goal uncertainty</a:t>
            </a:r>
          </a:p>
          <a:p>
            <a:pPr lvl="3"/>
            <a:endParaRPr lang="en-US" sz="1800" dirty="0"/>
          </a:p>
        </p:txBody>
      </p:sp>
      <p:sp>
        <p:nvSpPr>
          <p:cNvPr id="4" name="TextBox 3"/>
          <p:cNvSpPr txBox="1"/>
          <p:nvPr/>
        </p:nvSpPr>
        <p:spPr>
          <a:xfrm>
            <a:off x="513677" y="6015413"/>
            <a:ext cx="7758954" cy="707886"/>
          </a:xfrm>
          <a:prstGeom prst="rect">
            <a:avLst/>
          </a:prstGeom>
          <a:noFill/>
        </p:spPr>
        <p:txBody>
          <a:bodyPr wrap="square" rtlCol="0">
            <a:spAutoFit/>
          </a:bodyPr>
          <a:lstStyle/>
          <a:p>
            <a:pPr algn="l"/>
            <a:r>
              <a:rPr lang="en-US" sz="2000" dirty="0"/>
              <a:t>Modeling uncertainty in the context of stochastic optimization is a relatively untapped area of research. </a:t>
            </a:r>
          </a:p>
        </p:txBody>
      </p:sp>
    </p:spTree>
    <p:extLst>
      <p:ext uri="{BB962C8B-B14F-4D97-AF65-F5344CB8AC3E}">
        <p14:creationId xmlns:p14="http://schemas.microsoft.com/office/powerpoint/2010/main" val="21210076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From machine learning to policy search</a:t>
            </a:r>
          </a:p>
        </p:txBody>
      </p:sp>
      <p:sp>
        <p:nvSpPr>
          <p:cNvPr id="4101" name="Rectangle 5"/>
          <p:cNvSpPr>
            <a:spLocks noGrp="1" noChangeArrowheads="1"/>
          </p:cNvSpPr>
          <p:nvPr>
            <p:ph type="subTitle" idx="1"/>
          </p:nvPr>
        </p:nvSpPr>
        <p:spPr/>
        <p:txBody>
          <a:bodyPr/>
          <a:lstStyle/>
          <a:p>
            <a:r>
              <a:rPr lang="en-US" dirty="0"/>
              <a:t> </a:t>
            </a:r>
          </a:p>
        </p:txBody>
      </p:sp>
      <p:sp>
        <p:nvSpPr>
          <p:cNvPr id="7" name="Rectangle 5"/>
          <p:cNvSpPr txBox="1">
            <a:spLocks noChangeArrowheads="1"/>
          </p:cNvSpPr>
          <p:nvPr/>
        </p:nvSpPr>
        <p:spPr bwMode="auto">
          <a:xfrm>
            <a:off x="1125418" y="4038600"/>
            <a:ext cx="703384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0000"/>
              <a:buFontTx/>
              <a:buNone/>
              <a:defRPr sz="2800">
                <a:solidFill>
                  <a:schemeClr val="tx1"/>
                </a:solidFill>
                <a:latin typeface="+mn-lt"/>
                <a:ea typeface="+mn-ea"/>
                <a:cs typeface="+mn-cs"/>
              </a:defRPr>
            </a:lvl1pPr>
            <a:lvl2pPr marL="457200" indent="0" algn="ctr" rtl="0" eaLnBrk="0" fontAlgn="base" hangingPunct="0">
              <a:spcBef>
                <a:spcPct val="20000"/>
              </a:spcBef>
              <a:spcAft>
                <a:spcPct val="0"/>
              </a:spcAft>
              <a:buNone/>
              <a:defRPr sz="2400">
                <a:solidFill>
                  <a:schemeClr val="tx1"/>
                </a:solidFill>
                <a:latin typeface="+mn-lt"/>
              </a:defRPr>
            </a:lvl2pPr>
            <a:lvl3pPr marL="914400" indent="0" algn="ctr" rtl="0" eaLnBrk="0" fontAlgn="base" hangingPunct="0">
              <a:spcBef>
                <a:spcPct val="0"/>
              </a:spcBef>
              <a:spcAft>
                <a:spcPct val="0"/>
              </a:spcAft>
              <a:buNone/>
              <a:defRPr sz="2000">
                <a:solidFill>
                  <a:schemeClr val="tx1"/>
                </a:solidFill>
                <a:latin typeface="+mn-lt"/>
              </a:defRPr>
            </a:lvl3pPr>
            <a:lvl4pPr marL="1371600" indent="0" algn="ctr" rtl="0" eaLnBrk="0" fontAlgn="base" hangingPunct="0">
              <a:spcBef>
                <a:spcPct val="0"/>
              </a:spcBef>
              <a:spcAft>
                <a:spcPct val="0"/>
              </a:spcAft>
              <a:buNone/>
              <a:defRPr sz="2000">
                <a:solidFill>
                  <a:schemeClr val="tx1"/>
                </a:solidFill>
                <a:latin typeface="+mn-lt"/>
              </a:defRPr>
            </a:lvl4pPr>
            <a:lvl5pPr marL="1828800" indent="0" algn="ctr" rtl="0" eaLnBrk="0" fontAlgn="base" hangingPunct="0">
              <a:spcBef>
                <a:spcPct val="0"/>
              </a:spcBef>
              <a:spcAft>
                <a:spcPct val="0"/>
              </a:spcAft>
              <a:buNone/>
              <a:defRPr sz="2000">
                <a:solidFill>
                  <a:schemeClr val="tx1"/>
                </a:solidFill>
                <a:latin typeface="+mn-lt"/>
              </a:defRPr>
            </a:lvl5pPr>
            <a:lvl6pPr marL="2286000" indent="0" algn="ctr" rtl="0" eaLnBrk="0" fontAlgn="base" hangingPunct="0">
              <a:spcBef>
                <a:spcPct val="0"/>
              </a:spcBef>
              <a:spcAft>
                <a:spcPct val="0"/>
              </a:spcAft>
              <a:buNone/>
              <a:defRPr sz="2000">
                <a:solidFill>
                  <a:schemeClr val="tx1"/>
                </a:solidFill>
                <a:latin typeface="+mn-lt"/>
              </a:defRPr>
            </a:lvl6pPr>
            <a:lvl7pPr marL="2743200" indent="0" algn="ctr" rtl="0" eaLnBrk="0" fontAlgn="base" hangingPunct="0">
              <a:spcBef>
                <a:spcPct val="0"/>
              </a:spcBef>
              <a:spcAft>
                <a:spcPct val="0"/>
              </a:spcAft>
              <a:buNone/>
              <a:defRPr sz="2000">
                <a:solidFill>
                  <a:schemeClr val="tx1"/>
                </a:solidFill>
                <a:latin typeface="+mn-lt"/>
              </a:defRPr>
            </a:lvl7pPr>
            <a:lvl8pPr marL="3200400" indent="0" algn="ctr" rtl="0" eaLnBrk="0" fontAlgn="base" hangingPunct="0">
              <a:spcBef>
                <a:spcPct val="0"/>
              </a:spcBef>
              <a:spcAft>
                <a:spcPct val="0"/>
              </a:spcAft>
              <a:buNone/>
              <a:defRPr sz="2000">
                <a:solidFill>
                  <a:schemeClr val="tx1"/>
                </a:solidFill>
                <a:latin typeface="+mn-lt"/>
              </a:defRPr>
            </a:lvl8pPr>
            <a:lvl9pPr marL="3657600" indent="0" algn="ctr" rtl="0" eaLnBrk="0" fontAlgn="base" hangingPunct="0">
              <a:spcBef>
                <a:spcPct val="0"/>
              </a:spcBef>
              <a:spcAft>
                <a:spcPct val="0"/>
              </a:spcAft>
              <a:buNone/>
              <a:defRPr sz="2000">
                <a:solidFill>
                  <a:schemeClr val="tx1"/>
                </a:solidFill>
                <a:latin typeface="+mn-lt"/>
              </a:defRPr>
            </a:lvl9pPr>
          </a:lstStyle>
          <a:p>
            <a:endParaRPr lang="en-US" i="0" kern="0" dirty="0"/>
          </a:p>
        </p:txBody>
      </p:sp>
    </p:spTree>
    <p:extLst>
      <p:ext uri="{BB962C8B-B14F-4D97-AF65-F5344CB8AC3E}">
        <p14:creationId xmlns:p14="http://schemas.microsoft.com/office/powerpoint/2010/main" val="37786791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machine learning to policy search</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Classes of machine learning problems in stochastic optimization</a:t>
                </a:r>
              </a:p>
              <a:p>
                <a:pPr marL="457200" lvl="1" indent="0">
                  <a:buNone/>
                </a:pPr>
                <a:r>
                  <a:rPr lang="en-US" dirty="0"/>
                  <a:t>1) Approximating the objective</a:t>
                </a:r>
              </a:p>
              <a:p>
                <a:pPr marL="457200" lvl="1" indent="0">
                  <a:buNone/>
                </a:pPr>
                <a:r>
                  <a:rPr lang="en-US" dirty="0"/>
                  <a:t>               </a:t>
                </a:r>
                <a14:m>
                  <m:oMath xmlns:m="http://schemas.openxmlformats.org/officeDocument/2006/math">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𝐹</m:t>
                        </m:r>
                      </m:e>
                    </m:ac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𝔼</m:t>
                    </m:r>
                    <m:r>
                      <a:rPr lang="en-US" b="0" i="1" smtClean="0">
                        <a:latin typeface="Cambria Math" panose="02040503050406030204" pitchFamily="18" charset="0"/>
                        <a:ea typeface="Cambria Math" panose="02040503050406030204" pitchFamily="18" charset="0"/>
                      </a:rPr>
                      <m:t>𝐹</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𝑊</m:t>
                    </m:r>
                    <m:r>
                      <a:rPr lang="en-US" b="0" i="1" smtClean="0">
                        <a:latin typeface="Cambria Math" panose="02040503050406030204" pitchFamily="18" charset="0"/>
                        <a:ea typeface="Cambria Math" panose="02040503050406030204" pitchFamily="18" charset="0"/>
                      </a:rPr>
                      <m:t>)</m:t>
                    </m:r>
                  </m:oMath>
                </a14:m>
                <a:r>
                  <a:rPr lang="en-US" dirty="0"/>
                  <a:t>.</a:t>
                </a:r>
              </a:p>
              <a:p>
                <a:pPr marL="457200" lvl="1" indent="0">
                  <a:buNone/>
                </a:pPr>
                <a:r>
                  <a:rPr lang="en-US" dirty="0"/>
                  <a:t>2) Designing a policy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𝜋</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𝑆</m:t>
                        </m:r>
                      </m:e>
                      <m:e>
                        <m:r>
                          <a:rPr lang="en-US" b="0" i="1" smtClean="0">
                            <a:latin typeface="Cambria Math" panose="02040503050406030204" pitchFamily="18" charset="0"/>
                          </a:rPr>
                          <m:t>𝜃</m:t>
                        </m:r>
                      </m:e>
                    </m:d>
                  </m:oMath>
                </a14:m>
                <a:r>
                  <a:rPr lang="en-US" dirty="0"/>
                  <a:t>.</a:t>
                </a:r>
              </a:p>
              <a:p>
                <a:pPr marL="457200" lvl="1" indent="0">
                  <a:buNone/>
                </a:pPr>
                <a:r>
                  <a:rPr lang="en-US" dirty="0"/>
                  <a:t>3) A value function approximation </a:t>
                </a:r>
              </a:p>
              <a:p>
                <a:pPr marL="457200" lvl="1" indent="0">
                  <a:buNone/>
                </a:pPr>
                <a:r>
                  <a:rPr lang="en-US" b="0" dirty="0"/>
                  <a:t>               </a:t>
                </a:r>
                <a14:m>
                  <m:oMath xmlns:m="http://schemas.openxmlformats.org/officeDocument/2006/math">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𝑉</m:t>
                                </m:r>
                              </m:e>
                            </m:acc>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m:t>
                        </m:r>
                        <m:r>
                          <a:rPr lang="en-US" b="0" i="1" smtClean="0">
                            <a:latin typeface="Cambria Math" panose="02040503050406030204" pitchFamily="18" charset="0"/>
                          </a:rPr>
                          <m:t>𝑉</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a:t>
                </a:r>
              </a:p>
              <a:p>
                <a:pPr marL="457200" lvl="1" indent="0">
                  <a:buNone/>
                </a:pPr>
                <a:r>
                  <a:rPr lang="en-US" dirty="0"/>
                  <a:t>4) Designing a cost function approximation:</a:t>
                </a:r>
              </a:p>
              <a:p>
                <a:pPr lvl="2"/>
                <a:r>
                  <a:rPr lang="en-US" dirty="0"/>
                  <a:t>The objective function </a:t>
                </a:r>
                <a14:m>
                  <m:oMath xmlns:m="http://schemas.openxmlformats.org/officeDocument/2006/math">
                    <m:sSup>
                      <m:sSupPr>
                        <m:ctrlPr>
                          <a:rPr lang="en-US" b="0" i="1" smtClean="0">
                            <a:latin typeface="Cambria Math" panose="02040503050406030204" pitchFamily="18" charset="0"/>
                          </a:rPr>
                        </m:ctrlPr>
                      </m:s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𝐶</m:t>
                            </m:r>
                          </m:e>
                        </m:acc>
                      </m:e>
                      <m:sup>
                        <m:r>
                          <a:rPr lang="en-US" b="0" i="1" smtClean="0">
                            <a:latin typeface="Cambria Math" panose="02040503050406030204" pitchFamily="18" charset="0"/>
                          </a:rPr>
                          <m:t>𝜋</m:t>
                        </m:r>
                      </m:sup>
                    </m:s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𝜃</m:t>
                        </m:r>
                      </m:e>
                    </m:d>
                  </m:oMath>
                </a14:m>
                <a:r>
                  <a:rPr lang="en-US" dirty="0"/>
                  <a:t>.</a:t>
                </a:r>
              </a:p>
              <a:p>
                <a:pPr lvl="2"/>
                <a:r>
                  <a:rPr lang="en-US" dirty="0"/>
                  <a:t>The constraints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𝜋</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 </m:t>
                    </m:r>
                  </m:oMath>
                </a14:m>
                <a:endParaRPr lang="en-US" dirty="0"/>
              </a:p>
              <a:p>
                <a:pPr marL="457200" lvl="1" indent="0">
                  <a:buNone/>
                </a:pPr>
                <a:r>
                  <a:rPr lang="en-US" dirty="0"/>
                  <a:t>5) Approximating the transition function</a:t>
                </a:r>
              </a:p>
              <a:p>
                <a:pPr marL="457200" lvl="1" indent="0">
                  <a:buNone/>
                </a:pPr>
                <a:r>
                  <a:rPr lang="en-US" dirty="0"/>
                  <a:t>         </a:t>
                </a:r>
                <a14:m>
                  <m:oMath xmlns:m="http://schemas.openxmlformats.org/officeDocument/2006/math">
                    <m:sSup>
                      <m:sSupPr>
                        <m:ctrlPr>
                          <a:rPr lang="en-US" b="0" i="1" smtClean="0">
                            <a:latin typeface="Cambria Math" panose="02040503050406030204" pitchFamily="18" charset="0"/>
                          </a:rPr>
                        </m:ctrlPr>
                      </m:s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𝑆</m:t>
                            </m:r>
                          </m:e>
                        </m:acc>
                      </m:e>
                      <m:sup>
                        <m:r>
                          <a:rPr lang="en-US" b="0" i="1" smtClean="0">
                            <a:latin typeface="Cambria Math" panose="02040503050406030204" pitchFamily="18" charset="0"/>
                          </a:rPr>
                          <m:t>𝑀</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𝑆</m:t>
                        </m:r>
                      </m:e>
                      <m:sup>
                        <m:r>
                          <a:rPr lang="en-US" b="0" i="1" smtClean="0">
                            <a:latin typeface="Cambria Math" panose="02040503050406030204" pitchFamily="18" charset="0"/>
                            <a:ea typeface="Cambria Math" panose="02040503050406030204" pitchFamily="18" charset="0"/>
                          </a:rPr>
                          <m:t>𝑀</m:t>
                        </m:r>
                      </m:sup>
                    </m:sSup>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𝑆</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𝑊</m:t>
                        </m:r>
                      </m:e>
                      <m:sub>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1355" b="-4187"/>
                </a:stretch>
              </a:blipFill>
            </p:spPr>
            <p:txBody>
              <a:bodyPr/>
              <a:lstStyle/>
              <a:p>
                <a:r>
                  <a:rPr lang="en-US">
                    <a:noFill/>
                  </a:rPr>
                  <a:t> </a:t>
                </a:r>
              </a:p>
            </p:txBody>
          </p:sp>
        </mc:Fallback>
      </mc:AlternateContent>
    </p:spTree>
    <p:extLst>
      <p:ext uri="{BB962C8B-B14F-4D97-AF65-F5344CB8AC3E}">
        <p14:creationId xmlns:p14="http://schemas.microsoft.com/office/powerpoint/2010/main" val="1053139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machine learning to policy search</a:t>
            </a:r>
          </a:p>
        </p:txBody>
      </p:sp>
      <p:sp>
        <p:nvSpPr>
          <p:cNvPr id="3" name="Content Placeholder 2"/>
          <p:cNvSpPr>
            <a:spLocks noGrp="1"/>
          </p:cNvSpPr>
          <p:nvPr>
            <p:ph idx="1"/>
          </p:nvPr>
        </p:nvSpPr>
        <p:spPr>
          <a:xfrm>
            <a:off x="685800" y="1143000"/>
            <a:ext cx="7772400" cy="893867"/>
          </a:xfrm>
        </p:spPr>
        <p:txBody>
          <a:bodyPr/>
          <a:lstStyle/>
          <a:p>
            <a:r>
              <a:rPr lang="en-US" dirty="0"/>
              <a:t>From machine learning to sequential decisions</a:t>
            </a:r>
          </a:p>
          <a:p>
            <a:pPr lvl="2"/>
            <a:endParaRPr lang="en-US" dirty="0"/>
          </a:p>
        </p:txBody>
      </p:sp>
      <p:sp>
        <p:nvSpPr>
          <p:cNvPr id="4" name="TextBox 3">
            <a:extLst>
              <a:ext uri="{FF2B5EF4-FFF2-40B4-BE49-F238E27FC236}">
                <a16:creationId xmlns:a16="http://schemas.microsoft.com/office/drawing/2014/main" id="{77A3E5FC-723C-4606-B383-D139A05C96B9}"/>
              </a:ext>
            </a:extLst>
          </p:cNvPr>
          <p:cNvSpPr txBox="1"/>
          <p:nvPr/>
        </p:nvSpPr>
        <p:spPr>
          <a:xfrm>
            <a:off x="1215552" y="1768571"/>
            <a:ext cx="2343911" cy="461665"/>
          </a:xfrm>
          <a:prstGeom prst="rect">
            <a:avLst/>
          </a:prstGeom>
          <a:noFill/>
        </p:spPr>
        <p:txBody>
          <a:bodyPr wrap="none" rtlCol="0">
            <a:spAutoFit/>
          </a:bodyPr>
          <a:lstStyle/>
          <a:p>
            <a:pPr algn="l"/>
            <a:r>
              <a:rPr lang="en-US" sz="2400" i="0" dirty="0"/>
              <a:t>Machine learning</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BEAC94D0-D8C9-44FF-872C-6E6A393EEFC2}"/>
                  </a:ext>
                </a:extLst>
              </p:cNvPr>
              <p:cNvSpPr txBox="1"/>
              <p:nvPr/>
            </p:nvSpPr>
            <p:spPr>
              <a:xfrm>
                <a:off x="793029" y="2390949"/>
                <a:ext cx="3154132" cy="95776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limLow>
                        <m:limLowPr>
                          <m:ctrlPr>
                            <a:rPr lang="en-US" sz="2000" b="0" i="1" smtClean="0">
                              <a:latin typeface="Cambria Math" panose="02040503050406030204" pitchFamily="18" charset="0"/>
                            </a:rPr>
                          </m:ctrlPr>
                        </m:limLowPr>
                        <m:e>
                          <m:r>
                            <m:rPr>
                              <m:sty m:val="p"/>
                            </m:rPr>
                            <a:rPr lang="en-US" sz="2000" b="0" i="0" smtClean="0">
                              <a:latin typeface="Cambria Math" panose="02040503050406030204" pitchFamily="18" charset="0"/>
                            </a:rPr>
                            <m:t>min</m:t>
                          </m:r>
                        </m:e>
                        <m:lim>
                          <m:r>
                            <a:rPr lang="en-US" sz="2000" b="0" i="1" smtClean="0">
                              <a:latin typeface="Cambria Math" panose="02040503050406030204" pitchFamily="18" charset="0"/>
                            </a:rPr>
                            <m:t>𝜃</m:t>
                          </m:r>
                        </m:lim>
                      </m:limLow>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𝑁</m:t>
                          </m:r>
                        </m:den>
                      </m:f>
                      <m:nary>
                        <m:naryPr>
                          <m:chr m:val="∑"/>
                          <m:ctrlPr>
                            <a:rPr lang="en-US" sz="2000" b="0" i="1" smtClean="0">
                              <a:latin typeface="Cambria Math" panose="02040503050406030204" pitchFamily="18" charset="0"/>
                            </a:rPr>
                          </m:ctrlPr>
                        </m:naryPr>
                        <m:sub>
                          <m:r>
                            <m:rPr>
                              <m:brk m:alnAt="23"/>
                            </m:rPr>
                            <a:rPr lang="en-US" sz="2000" b="0" i="1" smtClean="0">
                              <a:latin typeface="Cambria Math" panose="02040503050406030204" pitchFamily="18" charset="0"/>
                            </a:rPr>
                            <m:t>𝑛</m:t>
                          </m:r>
                          <m:r>
                            <a:rPr lang="en-US" sz="2000" b="0" i="1" smtClean="0">
                              <a:latin typeface="Cambria Math" panose="02040503050406030204" pitchFamily="18" charset="0"/>
                            </a:rPr>
                            <m:t>=1</m:t>
                          </m:r>
                        </m:sub>
                        <m:sup>
                          <m:r>
                            <a:rPr lang="en-US" sz="2000" b="0" i="1" smtClean="0">
                              <a:latin typeface="Cambria Math" panose="02040503050406030204" pitchFamily="18" charset="0"/>
                            </a:rPr>
                            <m:t>𝑁</m:t>
                          </m:r>
                        </m:sup>
                        <m:e>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𝑦</m:t>
                                      </m:r>
                                    </m:e>
                                    <m:sup>
                                      <m:r>
                                        <a:rPr lang="en-US" sz="2000" b="0" i="1" smtClean="0">
                                          <a:latin typeface="Cambria Math" panose="02040503050406030204" pitchFamily="18" charset="0"/>
                                        </a:rPr>
                                        <m:t>𝑛</m:t>
                                      </m:r>
                                    </m:sup>
                                  </m:sSup>
                                  <m:r>
                                    <a:rPr lang="en-US" sz="2000" b="0" i="1" smtClean="0">
                                      <a:latin typeface="Cambria Math" panose="02040503050406030204" pitchFamily="18" charset="0"/>
                                    </a:rPr>
                                    <m:t>−</m:t>
                                  </m:r>
                                  <m:r>
                                    <a:rPr lang="en-US" sz="2000" b="0" i="1" smtClean="0">
                                      <a:latin typeface="Cambria Math" panose="02040503050406030204" pitchFamily="18" charset="0"/>
                                    </a:rPr>
                                    <m:t>𝑓</m:t>
                                  </m:r>
                                  <m:d>
                                    <m:dPr>
                                      <m:ctrlPr>
                                        <a:rPr lang="en-US" sz="2000" b="0" i="1" smtClean="0">
                                          <a:latin typeface="Cambria Math" panose="02040503050406030204" pitchFamily="18" charset="0"/>
                                        </a:rPr>
                                      </m:ctrlPr>
                                    </m:dPr>
                                    <m:e>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𝑛</m:t>
                                          </m:r>
                                        </m:sup>
                                      </m:sSup>
                                    </m:e>
                                    <m:e>
                                      <m:r>
                                        <a:rPr lang="en-US" sz="2000" b="0" i="1" smtClean="0">
                                          <a:latin typeface="Cambria Math" panose="02040503050406030204" pitchFamily="18" charset="0"/>
                                        </a:rPr>
                                        <m:t>𝜃</m:t>
                                      </m:r>
                                    </m:e>
                                  </m:d>
                                </m:e>
                              </m:d>
                            </m:e>
                            <m:sup>
                              <m:r>
                                <a:rPr lang="en-US" sz="2000" b="0" i="1" smtClean="0">
                                  <a:latin typeface="Cambria Math" panose="02040503050406030204" pitchFamily="18" charset="0"/>
                                </a:rPr>
                                <m:t>2</m:t>
                              </m:r>
                            </m:sup>
                          </m:sSup>
                        </m:e>
                      </m:nary>
                    </m:oMath>
                  </m:oMathPara>
                </a14:m>
                <a:endParaRPr lang="en-US" sz="2000" i="0" dirty="0"/>
              </a:p>
            </p:txBody>
          </p:sp>
        </mc:Choice>
        <mc:Fallback>
          <p:sp>
            <p:nvSpPr>
              <p:cNvPr id="5" name="TextBox 4">
                <a:extLst>
                  <a:ext uri="{FF2B5EF4-FFF2-40B4-BE49-F238E27FC236}">
                    <a16:creationId xmlns:a16="http://schemas.microsoft.com/office/drawing/2014/main" id="{BEAC94D0-D8C9-44FF-872C-6E6A393EEFC2}"/>
                  </a:ext>
                </a:extLst>
              </p:cNvPr>
              <p:cNvSpPr txBox="1">
                <a:spLocks noRot="1" noChangeAspect="1" noMove="1" noResize="1" noEditPoints="1" noAdjustHandles="1" noChangeArrowheads="1" noChangeShapeType="1" noTextEdit="1"/>
              </p:cNvSpPr>
              <p:nvPr/>
            </p:nvSpPr>
            <p:spPr>
              <a:xfrm>
                <a:off x="793029" y="2390949"/>
                <a:ext cx="3154132" cy="957763"/>
              </a:xfrm>
              <a:prstGeom prst="rect">
                <a:avLst/>
              </a:prstGeom>
              <a:blipFill>
                <a:blip r:embed="rId2"/>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715B8D68-2AA1-4AB1-84ED-C3360045D5F2}"/>
              </a:ext>
            </a:extLst>
          </p:cNvPr>
          <p:cNvSpPr txBox="1"/>
          <p:nvPr/>
        </p:nvSpPr>
        <p:spPr>
          <a:xfrm>
            <a:off x="5770181" y="1773138"/>
            <a:ext cx="1832553" cy="461665"/>
          </a:xfrm>
          <a:prstGeom prst="rect">
            <a:avLst/>
          </a:prstGeom>
          <a:noFill/>
        </p:spPr>
        <p:txBody>
          <a:bodyPr wrap="none" rtlCol="0">
            <a:spAutoFit/>
          </a:bodyPr>
          <a:lstStyle/>
          <a:p>
            <a:pPr algn="l"/>
            <a:r>
              <a:rPr lang="en-US" sz="2400" i="0" dirty="0"/>
              <a:t>Policy search</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27E10D51-E81F-424B-8276-28D75E8F39C5}"/>
                  </a:ext>
                </a:extLst>
              </p:cNvPr>
              <p:cNvSpPr txBox="1"/>
              <p:nvPr/>
            </p:nvSpPr>
            <p:spPr>
              <a:xfrm>
                <a:off x="5380509" y="2390949"/>
                <a:ext cx="2780441" cy="95808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limLow>
                        <m:limLowPr>
                          <m:ctrlPr>
                            <a:rPr lang="en-US" sz="2000" b="0" i="1" smtClean="0">
                              <a:latin typeface="Cambria Math" panose="02040503050406030204" pitchFamily="18" charset="0"/>
                            </a:rPr>
                          </m:ctrlPr>
                        </m:limLowPr>
                        <m:e>
                          <m:r>
                            <m:rPr>
                              <m:sty m:val="p"/>
                            </m:rPr>
                            <a:rPr lang="en-US" sz="2000" b="0" i="0" smtClean="0">
                              <a:latin typeface="Cambria Math" panose="02040503050406030204" pitchFamily="18" charset="0"/>
                            </a:rPr>
                            <m:t>m</m:t>
                          </m:r>
                          <m:r>
                            <a:rPr lang="en-US" sz="2000" b="0" i="1" smtClean="0">
                              <a:latin typeface="Cambria Math" panose="02040503050406030204" pitchFamily="18" charset="0"/>
                            </a:rPr>
                            <m:t>𝑎𝑥</m:t>
                          </m:r>
                        </m:e>
                        <m:lim>
                          <m:r>
                            <a:rPr lang="en-US" sz="2000" b="0" i="1" smtClean="0">
                              <a:latin typeface="Cambria Math" panose="02040503050406030204" pitchFamily="18" charset="0"/>
                            </a:rPr>
                            <m:t>𝜋</m:t>
                          </m:r>
                        </m:lim>
                      </m:limLow>
                      <m:r>
                        <a:rPr lang="en-US" sz="2000" b="0" i="1" smtClean="0">
                          <a:latin typeface="Cambria Math" panose="02040503050406030204" pitchFamily="18" charset="0"/>
                        </a:rPr>
                        <m:t>𝔼</m:t>
                      </m:r>
                      <m:nary>
                        <m:naryPr>
                          <m:chr m:val="∑"/>
                          <m:ctrlPr>
                            <a:rPr lang="en-US" sz="2000" b="0" i="1" smtClean="0">
                              <a:latin typeface="Cambria Math" panose="02040503050406030204" pitchFamily="18" charset="0"/>
                            </a:rPr>
                          </m:ctrlPr>
                        </m:naryPr>
                        <m:sub>
                          <m:r>
                            <m:rPr>
                              <m:brk m:alnAt="23"/>
                            </m:rPr>
                            <a:rPr lang="en-US" sz="2000" b="0" i="1" smtClean="0">
                              <a:latin typeface="Cambria Math" panose="02040503050406030204" pitchFamily="18" charset="0"/>
                            </a:rPr>
                            <m:t>𝑡</m:t>
                          </m:r>
                          <m:r>
                            <a:rPr lang="en-US" sz="2000" b="0" i="1" smtClean="0">
                              <a:latin typeface="Cambria Math" panose="02040503050406030204" pitchFamily="18" charset="0"/>
                            </a:rPr>
                            <m:t>=0</m:t>
                          </m:r>
                        </m:sub>
                        <m:sup>
                          <m:r>
                            <a:rPr lang="en-US" sz="2000" b="0" i="1" smtClean="0">
                              <a:latin typeface="Cambria Math" panose="02040503050406030204" pitchFamily="18" charset="0"/>
                            </a:rPr>
                            <m:t>𝑇</m:t>
                          </m:r>
                        </m:sup>
                        <m:e>
                          <m:r>
                            <a:rPr lang="en-US" sz="2000" b="0" i="1" smtClean="0">
                              <a:latin typeface="Cambria Math" panose="02040503050406030204" pitchFamily="18" charset="0"/>
                            </a:rPr>
                            <m:t>𝐶</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𝑆</m:t>
                              </m:r>
                            </m:e>
                            <m:sub>
                              <m:r>
                                <a:rPr lang="en-US" sz="2000" b="0" i="1" smtClean="0">
                                  <a:latin typeface="Cambria Math" panose="02040503050406030204" pitchFamily="18" charset="0"/>
                                </a:rPr>
                                <m:t>𝑡</m:t>
                              </m:r>
                            </m:sub>
                          </m:sSub>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𝑋</m:t>
                              </m:r>
                            </m:e>
                            <m:sup>
                              <m:r>
                                <a:rPr lang="en-US" sz="2000" b="0" i="1" smtClean="0">
                                  <a:latin typeface="Cambria Math" panose="02040503050406030204" pitchFamily="18" charset="0"/>
                                </a:rPr>
                                <m:t>𝜋</m:t>
                              </m:r>
                            </m:sup>
                          </m:sSup>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𝑆</m:t>
                              </m:r>
                            </m:e>
                            <m:sub>
                              <m:r>
                                <a:rPr lang="en-US" sz="2000" b="0" i="1" smtClean="0">
                                  <a:latin typeface="Cambria Math" panose="02040503050406030204" pitchFamily="18" charset="0"/>
                                </a:rPr>
                                <m:t>𝑡</m:t>
                              </m:r>
                            </m:sub>
                          </m:sSub>
                          <m:r>
                            <a:rPr lang="en-US" sz="2000" b="0" i="1" smtClean="0">
                              <a:latin typeface="Cambria Math" panose="02040503050406030204" pitchFamily="18" charset="0"/>
                            </a:rPr>
                            <m:t>))</m:t>
                          </m:r>
                        </m:e>
                      </m:nary>
                    </m:oMath>
                  </m:oMathPara>
                </a14:m>
                <a:endParaRPr lang="en-US" sz="2000" i="0" dirty="0"/>
              </a:p>
            </p:txBody>
          </p:sp>
        </mc:Choice>
        <mc:Fallback>
          <p:sp>
            <p:nvSpPr>
              <p:cNvPr id="7" name="TextBox 6">
                <a:extLst>
                  <a:ext uri="{FF2B5EF4-FFF2-40B4-BE49-F238E27FC236}">
                    <a16:creationId xmlns:a16="http://schemas.microsoft.com/office/drawing/2014/main" id="{27E10D51-E81F-424B-8276-28D75E8F39C5}"/>
                  </a:ext>
                </a:extLst>
              </p:cNvPr>
              <p:cNvSpPr txBox="1">
                <a:spLocks noRot="1" noChangeAspect="1" noMove="1" noResize="1" noEditPoints="1" noAdjustHandles="1" noChangeArrowheads="1" noChangeShapeType="1" noTextEdit="1"/>
              </p:cNvSpPr>
              <p:nvPr/>
            </p:nvSpPr>
            <p:spPr>
              <a:xfrm>
                <a:off x="5380509" y="2390949"/>
                <a:ext cx="2780441" cy="958083"/>
              </a:xfrm>
              <a:prstGeom prst="rect">
                <a:avLst/>
              </a:prstGeom>
              <a:blipFill>
                <a:blip r:embed="rId3"/>
                <a:stretch>
                  <a:fillRect/>
                </a:stretch>
              </a:blipFill>
            </p:spPr>
            <p:txBody>
              <a:bodyPr/>
              <a:lstStyle/>
              <a:p>
                <a:r>
                  <a:rPr lang="en-US">
                    <a:noFill/>
                  </a:rPr>
                  <a:t> </a:t>
                </a:r>
              </a:p>
            </p:txBody>
          </p:sp>
        </mc:Fallback>
      </mc:AlternateContent>
      <p:grpSp>
        <p:nvGrpSpPr>
          <p:cNvPr id="14" name="Group 13">
            <a:extLst>
              <a:ext uri="{FF2B5EF4-FFF2-40B4-BE49-F238E27FC236}">
                <a16:creationId xmlns:a16="http://schemas.microsoft.com/office/drawing/2014/main" id="{2C002DBA-9A07-4BAE-BE31-6E382D2B9673}"/>
              </a:ext>
            </a:extLst>
          </p:cNvPr>
          <p:cNvGrpSpPr/>
          <p:nvPr/>
        </p:nvGrpSpPr>
        <p:grpSpPr>
          <a:xfrm>
            <a:off x="589523" y="3482387"/>
            <a:ext cx="3679854" cy="1585603"/>
            <a:chOff x="589523" y="4177768"/>
            <a:chExt cx="3679854" cy="1585603"/>
          </a:xfrm>
        </p:grpSpPr>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0F8318F8-1936-491B-94BC-5C6BC9568944}"/>
                    </a:ext>
                  </a:extLst>
                </p:cNvPr>
                <p:cNvSpPr txBox="1"/>
                <p:nvPr/>
              </p:nvSpPr>
              <p:spPr>
                <a:xfrm>
                  <a:off x="589523" y="4805608"/>
                  <a:ext cx="3679854" cy="95776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func>
                          <m:funcPr>
                            <m:ctrlPr>
                              <a:rPr lang="en-US" sz="2000" b="0" i="1" smtClean="0">
                                <a:latin typeface="Cambria Math" panose="02040503050406030204" pitchFamily="18" charset="0"/>
                              </a:rPr>
                            </m:ctrlPr>
                          </m:funcPr>
                          <m:fName>
                            <m:limLow>
                              <m:limLowPr>
                                <m:ctrlPr>
                                  <a:rPr lang="en-US" sz="2000" b="0" i="1" smtClean="0">
                                    <a:latin typeface="Cambria Math" panose="02040503050406030204" pitchFamily="18" charset="0"/>
                                  </a:rPr>
                                </m:ctrlPr>
                              </m:limLowPr>
                              <m:e>
                                <m:r>
                                  <m:rPr>
                                    <m:sty m:val="p"/>
                                  </m:rPr>
                                  <a:rPr lang="en-US" sz="2000" b="0" i="0" smtClean="0">
                                    <a:latin typeface="Cambria Math" panose="02040503050406030204" pitchFamily="18" charset="0"/>
                                  </a:rPr>
                                  <m:t>min</m:t>
                                </m:r>
                              </m:e>
                              <m:lim>
                                <m:r>
                                  <a:rPr lang="en-US" sz="2000" b="0" i="1" smtClean="0">
                                    <a:latin typeface="Cambria Math" panose="02040503050406030204" pitchFamily="18" charset="0"/>
                                  </a:rPr>
                                  <m:t>𝑓</m:t>
                                </m:r>
                                <m:r>
                                  <a:rPr lang="en-US" sz="2000" b="0" i="1" smtClean="0">
                                    <a:latin typeface="Cambria Math" panose="02040503050406030204" pitchFamily="18" charset="0"/>
                                  </a:rPr>
                                  <m:t>∈</m:t>
                                </m:r>
                                <m:r>
                                  <a:rPr lang="en-US" sz="2000" b="0" i="1" smtClean="0">
                                    <a:latin typeface="Cambria Math" panose="02040503050406030204" pitchFamily="18" charset="0"/>
                                  </a:rPr>
                                  <m:t>ℱ</m:t>
                                </m:r>
                              </m:lim>
                            </m:limLow>
                          </m:fName>
                          <m:e>
                            <m:limLow>
                              <m:limLowPr>
                                <m:ctrlPr>
                                  <a:rPr lang="en-US" sz="2000">
                                    <a:latin typeface="Cambria Math" panose="02040503050406030204" pitchFamily="18" charset="0"/>
                                  </a:rPr>
                                </m:ctrlPr>
                              </m:limLowPr>
                              <m:e>
                                <m:r>
                                  <m:rPr>
                                    <m:sty m:val="p"/>
                                  </m:rPr>
                                  <a:rPr lang="en-US" sz="2000" i="0">
                                    <a:latin typeface="Cambria Math" panose="02040503050406030204" pitchFamily="18" charset="0"/>
                                  </a:rPr>
                                  <m:t>min</m:t>
                                </m:r>
                              </m:e>
                              <m:lim>
                                <m:r>
                                  <a:rPr lang="en-US" sz="2000">
                                    <a:latin typeface="Cambria Math" panose="02040503050406030204" pitchFamily="18" charset="0"/>
                                  </a:rPr>
                                  <m:t>𝜃</m:t>
                                </m:r>
                                <m:r>
                                  <a:rPr lang="en-US" sz="2000">
                                    <a:latin typeface="Cambria Math" panose="02040503050406030204" pitchFamily="18" charset="0"/>
                                  </a:rPr>
                                  <m:t>∈</m:t>
                                </m:r>
                                <m:sSup>
                                  <m:sSupPr>
                                    <m:ctrlPr>
                                      <a:rPr lang="en-US" sz="2000">
                                        <a:latin typeface="Cambria Math" panose="02040503050406030204" pitchFamily="18" charset="0"/>
                                      </a:rPr>
                                    </m:ctrlPr>
                                  </m:sSupPr>
                                  <m:e>
                                    <m:r>
                                      <m:rPr>
                                        <m:sty m:val="p"/>
                                      </m:rPr>
                                      <a:rPr lang="en-US" sz="2000" i="0">
                                        <a:latin typeface="Cambria Math" panose="02040503050406030204" pitchFamily="18" charset="0"/>
                                      </a:rPr>
                                      <m:t>Θ</m:t>
                                    </m:r>
                                  </m:e>
                                  <m:sup>
                                    <m:r>
                                      <a:rPr lang="en-US" sz="2000">
                                        <a:latin typeface="Cambria Math" panose="02040503050406030204" pitchFamily="18" charset="0"/>
                                      </a:rPr>
                                      <m:t>𝑓</m:t>
                                    </m:r>
                                  </m:sup>
                                </m:sSup>
                              </m:lim>
                            </m:limLow>
                            <m:f>
                              <m:fPr>
                                <m:ctrlPr>
                                  <a:rPr lang="en-US" sz="2000">
                                    <a:latin typeface="Cambria Math" panose="02040503050406030204" pitchFamily="18" charset="0"/>
                                  </a:rPr>
                                </m:ctrlPr>
                              </m:fPr>
                              <m:num>
                                <m:r>
                                  <a:rPr lang="en-US" sz="2000">
                                    <a:latin typeface="Cambria Math" panose="02040503050406030204" pitchFamily="18" charset="0"/>
                                  </a:rPr>
                                  <m:t>1</m:t>
                                </m:r>
                              </m:num>
                              <m:den>
                                <m:r>
                                  <a:rPr lang="en-US" sz="2000">
                                    <a:latin typeface="Cambria Math" panose="02040503050406030204" pitchFamily="18" charset="0"/>
                                  </a:rPr>
                                  <m:t>𝑁</m:t>
                                </m:r>
                              </m:den>
                            </m:f>
                            <m:nary>
                              <m:naryPr>
                                <m:chr m:val="∑"/>
                                <m:ctrlPr>
                                  <a:rPr lang="en-US" sz="2000">
                                    <a:latin typeface="Cambria Math" panose="02040503050406030204" pitchFamily="18" charset="0"/>
                                  </a:rPr>
                                </m:ctrlPr>
                              </m:naryPr>
                              <m:sub>
                                <m:r>
                                  <m:rPr>
                                    <m:brk m:alnAt="23"/>
                                  </m:rPr>
                                  <a:rPr lang="en-US" sz="2000">
                                    <a:latin typeface="Cambria Math" panose="02040503050406030204" pitchFamily="18" charset="0"/>
                                  </a:rPr>
                                  <m:t>𝑛</m:t>
                                </m:r>
                                <m:r>
                                  <a:rPr lang="en-US" sz="2000">
                                    <a:latin typeface="Cambria Math" panose="02040503050406030204" pitchFamily="18" charset="0"/>
                                  </a:rPr>
                                  <m:t>=1</m:t>
                                </m:r>
                              </m:sub>
                              <m:sup>
                                <m:r>
                                  <a:rPr lang="en-US" sz="2000">
                                    <a:latin typeface="Cambria Math" panose="02040503050406030204" pitchFamily="18" charset="0"/>
                                  </a:rPr>
                                  <m:t>𝑁</m:t>
                                </m:r>
                              </m:sup>
                              <m:e>
                                <m:sSup>
                                  <m:sSupPr>
                                    <m:ctrlPr>
                                      <a:rPr lang="en-US" sz="2000">
                                        <a:latin typeface="Cambria Math" panose="02040503050406030204" pitchFamily="18" charset="0"/>
                                      </a:rPr>
                                    </m:ctrlPr>
                                  </m:sSupPr>
                                  <m:e>
                                    <m:d>
                                      <m:dPr>
                                        <m:ctrlPr>
                                          <a:rPr lang="en-US" sz="2000">
                                            <a:latin typeface="Cambria Math" panose="02040503050406030204" pitchFamily="18" charset="0"/>
                                          </a:rPr>
                                        </m:ctrlPr>
                                      </m:dPr>
                                      <m:e>
                                        <m:sSup>
                                          <m:sSupPr>
                                            <m:ctrlPr>
                                              <a:rPr lang="en-US" sz="2000">
                                                <a:latin typeface="Cambria Math" panose="02040503050406030204" pitchFamily="18" charset="0"/>
                                              </a:rPr>
                                            </m:ctrlPr>
                                          </m:sSupPr>
                                          <m:e>
                                            <m:r>
                                              <a:rPr lang="en-US" sz="2000">
                                                <a:latin typeface="Cambria Math" panose="02040503050406030204" pitchFamily="18" charset="0"/>
                                              </a:rPr>
                                              <m:t>𝑦</m:t>
                                            </m:r>
                                          </m:e>
                                          <m:sup>
                                            <m:r>
                                              <a:rPr lang="en-US" sz="2000">
                                                <a:latin typeface="Cambria Math" panose="02040503050406030204" pitchFamily="18" charset="0"/>
                                              </a:rPr>
                                              <m:t>𝑛</m:t>
                                            </m:r>
                                          </m:sup>
                                        </m:sSup>
                                        <m:r>
                                          <a:rPr lang="en-US" sz="2000">
                                            <a:latin typeface="Cambria Math" panose="02040503050406030204" pitchFamily="18" charset="0"/>
                                          </a:rPr>
                                          <m:t>−</m:t>
                                        </m:r>
                                        <m:r>
                                          <a:rPr lang="en-US" sz="2000">
                                            <a:latin typeface="Cambria Math" panose="02040503050406030204" pitchFamily="18" charset="0"/>
                                          </a:rPr>
                                          <m:t>𝑓</m:t>
                                        </m:r>
                                        <m:d>
                                          <m:dPr>
                                            <m:ctrlPr>
                                              <a:rPr lang="en-US" sz="2000">
                                                <a:latin typeface="Cambria Math" panose="02040503050406030204" pitchFamily="18" charset="0"/>
                                              </a:rPr>
                                            </m:ctrlPr>
                                          </m:dPr>
                                          <m:e>
                                            <m:sSup>
                                              <m:sSupPr>
                                                <m:ctrlPr>
                                                  <a:rPr lang="en-US" sz="2000">
                                                    <a:latin typeface="Cambria Math" panose="02040503050406030204" pitchFamily="18" charset="0"/>
                                                  </a:rPr>
                                                </m:ctrlPr>
                                              </m:sSupPr>
                                              <m:e>
                                                <m:r>
                                                  <a:rPr lang="en-US" sz="2000">
                                                    <a:latin typeface="Cambria Math" panose="02040503050406030204" pitchFamily="18" charset="0"/>
                                                  </a:rPr>
                                                  <m:t>𝑥</m:t>
                                                </m:r>
                                              </m:e>
                                              <m:sup>
                                                <m:r>
                                                  <a:rPr lang="en-US" sz="2000">
                                                    <a:latin typeface="Cambria Math" panose="02040503050406030204" pitchFamily="18" charset="0"/>
                                                  </a:rPr>
                                                  <m:t>𝑛</m:t>
                                                </m:r>
                                              </m:sup>
                                            </m:sSup>
                                          </m:e>
                                          <m:e>
                                            <m:r>
                                              <a:rPr lang="en-US" sz="2000">
                                                <a:latin typeface="Cambria Math" panose="02040503050406030204" pitchFamily="18" charset="0"/>
                                              </a:rPr>
                                              <m:t>𝜃</m:t>
                                            </m:r>
                                          </m:e>
                                        </m:d>
                                      </m:e>
                                    </m:d>
                                  </m:e>
                                  <m:sup>
                                    <m:r>
                                      <a:rPr lang="en-US" sz="2000">
                                        <a:latin typeface="Cambria Math" panose="02040503050406030204" pitchFamily="18" charset="0"/>
                                      </a:rPr>
                                      <m:t>2</m:t>
                                    </m:r>
                                  </m:sup>
                                </m:sSup>
                              </m:e>
                            </m:nary>
                          </m:e>
                        </m:func>
                      </m:oMath>
                    </m:oMathPara>
                  </a14:m>
                  <a:endParaRPr lang="en-US" sz="2000" i="0" dirty="0"/>
                </a:p>
              </p:txBody>
            </p:sp>
          </mc:Choice>
          <mc:Fallback>
            <p:sp>
              <p:nvSpPr>
                <p:cNvPr id="9" name="TextBox 8">
                  <a:extLst>
                    <a:ext uri="{FF2B5EF4-FFF2-40B4-BE49-F238E27FC236}">
                      <a16:creationId xmlns:a16="http://schemas.microsoft.com/office/drawing/2014/main" id="{0F8318F8-1936-491B-94BC-5C6BC9568944}"/>
                    </a:ext>
                  </a:extLst>
                </p:cNvPr>
                <p:cNvSpPr txBox="1">
                  <a:spLocks noRot="1" noChangeAspect="1" noMove="1" noResize="1" noEditPoints="1" noAdjustHandles="1" noChangeArrowheads="1" noChangeShapeType="1" noTextEdit="1"/>
                </p:cNvSpPr>
                <p:nvPr/>
              </p:nvSpPr>
              <p:spPr>
                <a:xfrm>
                  <a:off x="589523" y="4805608"/>
                  <a:ext cx="3679854" cy="957763"/>
                </a:xfrm>
                <a:prstGeom prst="rect">
                  <a:avLst/>
                </a:prstGeom>
                <a:blipFill>
                  <a:blip r:embed="rId4"/>
                  <a:stretch>
                    <a:fillRect/>
                  </a:stretch>
                </a:blipFill>
              </p:spPr>
              <p:txBody>
                <a:bodyPr/>
                <a:lstStyle/>
                <a:p>
                  <a:r>
                    <a:rPr lang="en-US">
                      <a:noFill/>
                    </a:rPr>
                    <a:t> </a:t>
                  </a:r>
                </a:p>
              </p:txBody>
            </p:sp>
          </mc:Fallback>
        </mc:AlternateContent>
        <p:sp>
          <p:nvSpPr>
            <p:cNvPr id="12" name="Arrow: Down 11">
              <a:extLst>
                <a:ext uri="{FF2B5EF4-FFF2-40B4-BE49-F238E27FC236}">
                  <a16:creationId xmlns:a16="http://schemas.microsoft.com/office/drawing/2014/main" id="{26DE5EA8-F560-4C05-BECB-E4FEC944F279}"/>
                </a:ext>
              </a:extLst>
            </p:cNvPr>
            <p:cNvSpPr/>
            <p:nvPr/>
          </p:nvSpPr>
          <p:spPr>
            <a:xfrm>
              <a:off x="2009490" y="4177768"/>
              <a:ext cx="355904" cy="536594"/>
            </a:xfrm>
            <a:prstGeom prst="downArrow">
              <a:avLst/>
            </a:prstGeom>
            <a:ln w="190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5" name="Group 14">
            <a:extLst>
              <a:ext uri="{FF2B5EF4-FFF2-40B4-BE49-F238E27FC236}">
                <a16:creationId xmlns:a16="http://schemas.microsoft.com/office/drawing/2014/main" id="{044F8C85-455F-4672-BC35-F029D1EF7CB0}"/>
              </a:ext>
            </a:extLst>
          </p:cNvPr>
          <p:cNvGrpSpPr/>
          <p:nvPr/>
        </p:nvGrpSpPr>
        <p:grpSpPr>
          <a:xfrm>
            <a:off x="5040124" y="3481477"/>
            <a:ext cx="3617337" cy="1585925"/>
            <a:chOff x="5040124" y="4176858"/>
            <a:chExt cx="3617337" cy="1585925"/>
          </a:xfrm>
        </p:grpSpPr>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56ED2683-C636-4C7A-BC64-5E4DF5B9F1B8}"/>
                    </a:ext>
                  </a:extLst>
                </p:cNvPr>
                <p:cNvSpPr txBox="1"/>
                <p:nvPr/>
              </p:nvSpPr>
              <p:spPr>
                <a:xfrm>
                  <a:off x="5040124" y="4804700"/>
                  <a:ext cx="3617337" cy="95808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func>
                          <m:funcPr>
                            <m:ctrlPr>
                              <a:rPr lang="en-US" sz="2000" b="0" i="1" smtClean="0">
                                <a:latin typeface="Cambria Math" panose="02040503050406030204" pitchFamily="18" charset="0"/>
                              </a:rPr>
                            </m:ctrlPr>
                          </m:funcPr>
                          <m:fName>
                            <m:limLow>
                              <m:limLowPr>
                                <m:ctrlPr>
                                  <a:rPr lang="en-US" sz="2000" b="0" i="1" smtClean="0">
                                    <a:latin typeface="Cambria Math" panose="02040503050406030204" pitchFamily="18" charset="0"/>
                                  </a:rPr>
                                </m:ctrlPr>
                              </m:limLowPr>
                              <m:e>
                                <m:r>
                                  <m:rPr>
                                    <m:sty m:val="p"/>
                                  </m:rPr>
                                  <a:rPr lang="en-US" sz="2000" b="0" i="0" smtClean="0">
                                    <a:latin typeface="Cambria Math" panose="02040503050406030204" pitchFamily="18" charset="0"/>
                                  </a:rPr>
                                  <m:t>max</m:t>
                                </m:r>
                              </m:e>
                              <m:lim>
                                <m:r>
                                  <a:rPr lang="en-US" sz="2000" b="0" i="1" smtClean="0">
                                    <a:latin typeface="Cambria Math" panose="02040503050406030204" pitchFamily="18" charset="0"/>
                                  </a:rPr>
                                  <m:t>𝑓</m:t>
                                </m:r>
                                <m:r>
                                  <a:rPr lang="en-US" sz="2000" b="0" i="1" smtClean="0">
                                    <a:latin typeface="Cambria Math" panose="02040503050406030204" pitchFamily="18" charset="0"/>
                                  </a:rPr>
                                  <m:t>∈</m:t>
                                </m:r>
                                <m:r>
                                  <a:rPr lang="en-US" sz="2000" b="0" i="1" smtClean="0">
                                    <a:latin typeface="Cambria Math" panose="02040503050406030204" pitchFamily="18" charset="0"/>
                                  </a:rPr>
                                  <m:t>ℱ</m:t>
                                </m:r>
                              </m:lim>
                            </m:limLow>
                          </m:fName>
                          <m:e>
                            <m:limLow>
                              <m:limLowPr>
                                <m:ctrlPr>
                                  <a:rPr lang="en-US" sz="2000">
                                    <a:latin typeface="Cambria Math" panose="02040503050406030204" pitchFamily="18" charset="0"/>
                                  </a:rPr>
                                </m:ctrlPr>
                              </m:limLowPr>
                              <m:e>
                                <m:r>
                                  <m:rPr>
                                    <m:sty m:val="p"/>
                                  </m:rPr>
                                  <a:rPr lang="en-US" sz="2000" i="0">
                                    <a:latin typeface="Cambria Math" panose="02040503050406030204" pitchFamily="18" charset="0"/>
                                  </a:rPr>
                                  <m:t>m</m:t>
                                </m:r>
                                <m:r>
                                  <a:rPr lang="en-US" sz="2000">
                                    <a:latin typeface="Cambria Math" panose="02040503050406030204" pitchFamily="18" charset="0"/>
                                  </a:rPr>
                                  <m:t>𝑎𝑥</m:t>
                                </m:r>
                              </m:e>
                              <m:lim>
                                <m:r>
                                  <a:rPr lang="en-US" sz="2000" b="0" i="1" smtClean="0">
                                    <a:latin typeface="Cambria Math" panose="02040503050406030204" pitchFamily="18" charset="0"/>
                                  </a:rPr>
                                  <m:t>𝜃</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Θ</m:t>
                                    </m:r>
                                  </m:e>
                                  <m:sup>
                                    <m:r>
                                      <a:rPr lang="en-US" sz="2000" b="0" i="1" smtClean="0">
                                        <a:latin typeface="Cambria Math" panose="02040503050406030204" pitchFamily="18" charset="0"/>
                                      </a:rPr>
                                      <m:t>𝑓</m:t>
                                    </m:r>
                                  </m:sup>
                                </m:sSup>
                              </m:lim>
                            </m:limLow>
                            <m:r>
                              <a:rPr lang="en-US" sz="2000">
                                <a:latin typeface="Cambria Math" panose="02040503050406030204" pitchFamily="18" charset="0"/>
                              </a:rPr>
                              <m:t>𝔼</m:t>
                            </m:r>
                            <m:nary>
                              <m:naryPr>
                                <m:chr m:val="∑"/>
                                <m:ctrlPr>
                                  <a:rPr lang="en-US" sz="2000">
                                    <a:latin typeface="Cambria Math" panose="02040503050406030204" pitchFamily="18" charset="0"/>
                                  </a:rPr>
                                </m:ctrlPr>
                              </m:naryPr>
                              <m:sub>
                                <m:r>
                                  <m:rPr>
                                    <m:brk m:alnAt="23"/>
                                  </m:rPr>
                                  <a:rPr lang="en-US" sz="2000">
                                    <a:latin typeface="Cambria Math" panose="02040503050406030204" pitchFamily="18" charset="0"/>
                                  </a:rPr>
                                  <m:t>𝑡</m:t>
                                </m:r>
                                <m:r>
                                  <a:rPr lang="en-US" sz="2000">
                                    <a:latin typeface="Cambria Math" panose="02040503050406030204" pitchFamily="18" charset="0"/>
                                  </a:rPr>
                                  <m:t>=0</m:t>
                                </m:r>
                              </m:sub>
                              <m:sup>
                                <m:r>
                                  <a:rPr lang="en-US" sz="2000">
                                    <a:latin typeface="Cambria Math" panose="02040503050406030204" pitchFamily="18" charset="0"/>
                                  </a:rPr>
                                  <m:t>𝑇</m:t>
                                </m:r>
                              </m:sup>
                              <m:e>
                                <m:r>
                                  <a:rPr lang="en-US" sz="2000">
                                    <a:latin typeface="Cambria Math" panose="02040503050406030204" pitchFamily="18" charset="0"/>
                                  </a:rPr>
                                  <m:t>𝐶</m:t>
                                </m:r>
                                <m:r>
                                  <a:rPr lang="en-US" sz="2000">
                                    <a:latin typeface="Cambria Math" panose="02040503050406030204" pitchFamily="18" charset="0"/>
                                  </a:rPr>
                                  <m:t>(</m:t>
                                </m:r>
                                <m:sSub>
                                  <m:sSubPr>
                                    <m:ctrlPr>
                                      <a:rPr lang="en-US" sz="2000">
                                        <a:latin typeface="Cambria Math" panose="02040503050406030204" pitchFamily="18" charset="0"/>
                                      </a:rPr>
                                    </m:ctrlPr>
                                  </m:sSubPr>
                                  <m:e>
                                    <m:r>
                                      <a:rPr lang="en-US" sz="2000">
                                        <a:latin typeface="Cambria Math" panose="02040503050406030204" pitchFamily="18" charset="0"/>
                                      </a:rPr>
                                      <m:t>𝑆</m:t>
                                    </m:r>
                                  </m:e>
                                  <m:sub>
                                    <m:r>
                                      <a:rPr lang="en-US" sz="2000">
                                        <a:latin typeface="Cambria Math" panose="02040503050406030204" pitchFamily="18" charset="0"/>
                                      </a:rPr>
                                      <m:t>𝑡</m:t>
                                    </m:r>
                                  </m:sub>
                                </m:sSub>
                                <m:r>
                                  <a:rPr lang="en-US" sz="2000">
                                    <a:latin typeface="Cambria Math" panose="02040503050406030204" pitchFamily="18" charset="0"/>
                                  </a:rPr>
                                  <m:t>,</m:t>
                                </m:r>
                                <m:sSup>
                                  <m:sSupPr>
                                    <m:ctrlPr>
                                      <a:rPr lang="en-US" sz="2000">
                                        <a:latin typeface="Cambria Math" panose="02040503050406030204" pitchFamily="18" charset="0"/>
                                      </a:rPr>
                                    </m:ctrlPr>
                                  </m:sSupPr>
                                  <m:e>
                                    <m:r>
                                      <a:rPr lang="en-US" sz="2000">
                                        <a:latin typeface="Cambria Math" panose="02040503050406030204" pitchFamily="18" charset="0"/>
                                      </a:rPr>
                                      <m:t>𝑋</m:t>
                                    </m:r>
                                  </m:e>
                                  <m:sup>
                                    <m:r>
                                      <a:rPr lang="en-US" sz="2000" b="0" i="1" smtClean="0">
                                        <a:latin typeface="Cambria Math" panose="02040503050406030204" pitchFamily="18" charset="0"/>
                                      </a:rPr>
                                      <m:t>𝑓</m:t>
                                    </m:r>
                                  </m:sup>
                                </m:sSup>
                                <m:r>
                                  <a:rPr lang="en-US" sz="2000">
                                    <a:latin typeface="Cambria Math" panose="02040503050406030204" pitchFamily="18" charset="0"/>
                                  </a:rPr>
                                  <m:t>(</m:t>
                                </m:r>
                                <m:sSub>
                                  <m:sSubPr>
                                    <m:ctrlPr>
                                      <a:rPr lang="en-US" sz="2000">
                                        <a:latin typeface="Cambria Math" panose="02040503050406030204" pitchFamily="18" charset="0"/>
                                      </a:rPr>
                                    </m:ctrlPr>
                                  </m:sSubPr>
                                  <m:e>
                                    <m:r>
                                      <a:rPr lang="en-US" sz="2000">
                                        <a:latin typeface="Cambria Math" panose="02040503050406030204" pitchFamily="18" charset="0"/>
                                      </a:rPr>
                                      <m:t>𝑆</m:t>
                                    </m:r>
                                  </m:e>
                                  <m:sub>
                                    <m:r>
                                      <a:rPr lang="en-US" sz="2000">
                                        <a:latin typeface="Cambria Math" panose="02040503050406030204" pitchFamily="18" charset="0"/>
                                      </a:rPr>
                                      <m:t>𝑡</m:t>
                                    </m:r>
                                  </m:sub>
                                </m:sSub>
                                <m:r>
                                  <a:rPr lang="en-US" sz="2000">
                                    <a:latin typeface="Cambria Math" panose="02040503050406030204" pitchFamily="18" charset="0"/>
                                  </a:rPr>
                                  <m:t>|</m:t>
                                </m:r>
                                <m:r>
                                  <a:rPr lang="en-US" sz="2000">
                                    <a:latin typeface="Cambria Math" panose="02040503050406030204" pitchFamily="18" charset="0"/>
                                  </a:rPr>
                                  <m:t>𝜃</m:t>
                                </m:r>
                                <m:r>
                                  <a:rPr lang="en-US" sz="2000">
                                    <a:latin typeface="Cambria Math" panose="02040503050406030204" pitchFamily="18" charset="0"/>
                                  </a:rPr>
                                  <m:t>))</m:t>
                                </m:r>
                              </m:e>
                            </m:nary>
                          </m:e>
                        </m:func>
                      </m:oMath>
                    </m:oMathPara>
                  </a14:m>
                  <a:endParaRPr lang="en-US" sz="2000" i="0" dirty="0"/>
                </a:p>
              </p:txBody>
            </p:sp>
          </mc:Choice>
          <mc:Fallback>
            <p:sp>
              <p:nvSpPr>
                <p:cNvPr id="8" name="TextBox 7">
                  <a:extLst>
                    <a:ext uri="{FF2B5EF4-FFF2-40B4-BE49-F238E27FC236}">
                      <a16:creationId xmlns:a16="http://schemas.microsoft.com/office/drawing/2014/main" id="{56ED2683-C636-4C7A-BC64-5E4DF5B9F1B8}"/>
                    </a:ext>
                  </a:extLst>
                </p:cNvPr>
                <p:cNvSpPr txBox="1">
                  <a:spLocks noRot="1" noChangeAspect="1" noMove="1" noResize="1" noEditPoints="1" noAdjustHandles="1" noChangeArrowheads="1" noChangeShapeType="1" noTextEdit="1"/>
                </p:cNvSpPr>
                <p:nvPr/>
              </p:nvSpPr>
              <p:spPr>
                <a:xfrm>
                  <a:off x="5040124" y="4804700"/>
                  <a:ext cx="3617337" cy="958083"/>
                </a:xfrm>
                <a:prstGeom prst="rect">
                  <a:avLst/>
                </a:prstGeom>
                <a:blipFill>
                  <a:blip r:embed="rId5"/>
                  <a:stretch>
                    <a:fillRect/>
                  </a:stretch>
                </a:blipFill>
              </p:spPr>
              <p:txBody>
                <a:bodyPr/>
                <a:lstStyle/>
                <a:p>
                  <a:r>
                    <a:rPr lang="en-US">
                      <a:noFill/>
                    </a:rPr>
                    <a:t> </a:t>
                  </a:r>
                </a:p>
              </p:txBody>
            </p:sp>
          </mc:Fallback>
        </mc:AlternateContent>
        <p:sp>
          <p:nvSpPr>
            <p:cNvPr id="13" name="Arrow: Down 12">
              <a:extLst>
                <a:ext uri="{FF2B5EF4-FFF2-40B4-BE49-F238E27FC236}">
                  <a16:creationId xmlns:a16="http://schemas.microsoft.com/office/drawing/2014/main" id="{12D17858-8CB9-4111-A36A-BA451CBF8A20}"/>
                </a:ext>
              </a:extLst>
            </p:cNvPr>
            <p:cNvSpPr/>
            <p:nvPr/>
          </p:nvSpPr>
          <p:spPr>
            <a:xfrm>
              <a:off x="6580543" y="4176858"/>
              <a:ext cx="355904" cy="536594"/>
            </a:xfrm>
            <a:prstGeom prst="downArrow">
              <a:avLst/>
            </a:prstGeom>
            <a:ln w="190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20" name="Group 19">
            <a:extLst>
              <a:ext uri="{FF2B5EF4-FFF2-40B4-BE49-F238E27FC236}">
                <a16:creationId xmlns:a16="http://schemas.microsoft.com/office/drawing/2014/main" id="{5A30E6ED-AAF8-4BA2-B540-E8CA6FEDD53E}"/>
              </a:ext>
            </a:extLst>
          </p:cNvPr>
          <p:cNvGrpSpPr/>
          <p:nvPr/>
        </p:nvGrpSpPr>
        <p:grpSpPr>
          <a:xfrm>
            <a:off x="2268163" y="4199672"/>
            <a:ext cx="1130438" cy="1715383"/>
            <a:chOff x="2268163" y="4199672"/>
            <a:chExt cx="1130438" cy="1715383"/>
          </a:xfrm>
        </p:grpSpPr>
        <p:sp>
          <p:nvSpPr>
            <p:cNvPr id="16" name="Oval 15">
              <a:extLst>
                <a:ext uri="{FF2B5EF4-FFF2-40B4-BE49-F238E27FC236}">
                  <a16:creationId xmlns:a16="http://schemas.microsoft.com/office/drawing/2014/main" id="{A3F09971-31B4-436C-8FE7-2DB0DFDC2AB2}"/>
                </a:ext>
              </a:extLst>
            </p:cNvPr>
            <p:cNvSpPr/>
            <p:nvPr/>
          </p:nvSpPr>
          <p:spPr>
            <a:xfrm>
              <a:off x="2365394" y="4199672"/>
              <a:ext cx="366855" cy="843219"/>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7" name="TextBox 16">
              <a:extLst>
                <a:ext uri="{FF2B5EF4-FFF2-40B4-BE49-F238E27FC236}">
                  <a16:creationId xmlns:a16="http://schemas.microsoft.com/office/drawing/2014/main" id="{29EF48AC-2E43-4657-BE8C-ABEA5D6F09E7}"/>
                </a:ext>
              </a:extLst>
            </p:cNvPr>
            <p:cNvSpPr txBox="1"/>
            <p:nvPr/>
          </p:nvSpPr>
          <p:spPr>
            <a:xfrm>
              <a:off x="2268163" y="5514945"/>
              <a:ext cx="1130438" cy="400110"/>
            </a:xfrm>
            <a:prstGeom prst="rect">
              <a:avLst/>
            </a:prstGeom>
            <a:noFill/>
            <a:ln>
              <a:solidFill>
                <a:srgbClr val="0033CC"/>
              </a:solidFill>
            </a:ln>
          </p:spPr>
          <p:txBody>
            <a:bodyPr wrap="none" rtlCol="0">
              <a:spAutoFit/>
            </a:bodyPr>
            <a:lstStyle/>
            <a:p>
              <a:pPr algn="l"/>
              <a:r>
                <a:rPr lang="en-US" sz="2000" i="0" dirty="0">
                  <a:solidFill>
                    <a:srgbClr val="0033CC"/>
                  </a:solidFill>
                </a:rPr>
                <a:t>Big data!</a:t>
              </a:r>
            </a:p>
          </p:txBody>
        </p:sp>
        <p:cxnSp>
          <p:nvCxnSpPr>
            <p:cNvPr id="19" name="Straight Arrow Connector 18">
              <a:extLst>
                <a:ext uri="{FF2B5EF4-FFF2-40B4-BE49-F238E27FC236}">
                  <a16:creationId xmlns:a16="http://schemas.microsoft.com/office/drawing/2014/main" id="{9D81954F-CF95-4BF3-86CE-EF16D1A3888A}"/>
                </a:ext>
              </a:extLst>
            </p:cNvPr>
            <p:cNvCxnSpPr>
              <a:stCxn id="16" idx="4"/>
              <a:endCxn id="17" idx="0"/>
            </p:cNvCxnSpPr>
            <p:nvPr/>
          </p:nvCxnSpPr>
          <p:spPr bwMode="auto">
            <a:xfrm>
              <a:off x="2548822" y="5042891"/>
              <a:ext cx="284560" cy="472054"/>
            </a:xfrm>
            <a:prstGeom prst="straightConnector1">
              <a:avLst/>
            </a:prstGeom>
            <a:noFill/>
            <a:ln w="12700" cap="flat" cmpd="sng" algn="ctr">
              <a:solidFill>
                <a:srgbClr val="0033CC"/>
              </a:solidFill>
              <a:prstDash val="solid"/>
              <a:round/>
              <a:headEnd type="none" w="med" len="med"/>
              <a:tailEnd type="arrow" w="med" len="med"/>
            </a:ln>
            <a:effectLst/>
          </p:spPr>
        </p:cxnSp>
      </p:grpSp>
      <p:grpSp>
        <p:nvGrpSpPr>
          <p:cNvPr id="21" name="Group 20">
            <a:extLst>
              <a:ext uri="{FF2B5EF4-FFF2-40B4-BE49-F238E27FC236}">
                <a16:creationId xmlns:a16="http://schemas.microsoft.com/office/drawing/2014/main" id="{F121D9B4-9B49-4B15-9FF0-0B2FA682F9A4}"/>
              </a:ext>
            </a:extLst>
          </p:cNvPr>
          <p:cNvGrpSpPr/>
          <p:nvPr/>
        </p:nvGrpSpPr>
        <p:grpSpPr>
          <a:xfrm>
            <a:off x="6397917" y="4219650"/>
            <a:ext cx="2409634" cy="1410127"/>
            <a:chOff x="2598895" y="4236987"/>
            <a:chExt cx="2409634" cy="1410127"/>
          </a:xfrm>
        </p:grpSpPr>
        <p:sp>
          <p:nvSpPr>
            <p:cNvPr id="22" name="Oval 21">
              <a:extLst>
                <a:ext uri="{FF2B5EF4-FFF2-40B4-BE49-F238E27FC236}">
                  <a16:creationId xmlns:a16="http://schemas.microsoft.com/office/drawing/2014/main" id="{CBBE1458-74D5-4986-A848-4334237C174F}"/>
                </a:ext>
              </a:extLst>
            </p:cNvPr>
            <p:cNvSpPr/>
            <p:nvPr/>
          </p:nvSpPr>
          <p:spPr>
            <a:xfrm>
              <a:off x="2923888" y="4236987"/>
              <a:ext cx="1831567" cy="718299"/>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3" name="TextBox 22">
              <a:extLst>
                <a:ext uri="{FF2B5EF4-FFF2-40B4-BE49-F238E27FC236}">
                  <a16:creationId xmlns:a16="http://schemas.microsoft.com/office/drawing/2014/main" id="{13BAE0B5-D445-4A4B-95E1-FF00E38D6F66}"/>
                </a:ext>
              </a:extLst>
            </p:cNvPr>
            <p:cNvSpPr txBox="1"/>
            <p:nvPr/>
          </p:nvSpPr>
          <p:spPr>
            <a:xfrm>
              <a:off x="2598895" y="5247004"/>
              <a:ext cx="2409634" cy="400110"/>
            </a:xfrm>
            <a:prstGeom prst="rect">
              <a:avLst/>
            </a:prstGeom>
            <a:noFill/>
            <a:ln>
              <a:solidFill>
                <a:srgbClr val="0033CC"/>
              </a:solidFill>
            </a:ln>
          </p:spPr>
          <p:txBody>
            <a:bodyPr wrap="none" rtlCol="0">
              <a:spAutoFit/>
            </a:bodyPr>
            <a:lstStyle/>
            <a:p>
              <a:pPr algn="l"/>
              <a:r>
                <a:rPr lang="en-US" sz="2000" i="0" dirty="0">
                  <a:solidFill>
                    <a:srgbClr val="0033CC"/>
                  </a:solidFill>
                </a:rPr>
                <a:t>Contribution function</a:t>
              </a:r>
            </a:p>
          </p:txBody>
        </p:sp>
        <p:cxnSp>
          <p:nvCxnSpPr>
            <p:cNvPr id="24" name="Straight Arrow Connector 23">
              <a:extLst>
                <a:ext uri="{FF2B5EF4-FFF2-40B4-BE49-F238E27FC236}">
                  <a16:creationId xmlns:a16="http://schemas.microsoft.com/office/drawing/2014/main" id="{DC39D518-DCD8-4D0A-920D-234A370BD3AD}"/>
                </a:ext>
              </a:extLst>
            </p:cNvPr>
            <p:cNvCxnSpPr>
              <a:cxnSpLocks/>
              <a:stCxn id="22" idx="4"/>
              <a:endCxn id="23" idx="0"/>
            </p:cNvCxnSpPr>
            <p:nvPr/>
          </p:nvCxnSpPr>
          <p:spPr bwMode="auto">
            <a:xfrm flipH="1">
              <a:off x="3803712" y="4955286"/>
              <a:ext cx="35960" cy="291718"/>
            </a:xfrm>
            <a:prstGeom prst="straightConnector1">
              <a:avLst/>
            </a:prstGeom>
            <a:noFill/>
            <a:ln w="12700" cap="flat" cmpd="sng" algn="ctr">
              <a:solidFill>
                <a:srgbClr val="0033CC"/>
              </a:solidFill>
              <a:prstDash val="solid"/>
              <a:round/>
              <a:headEnd type="none" w="med" len="med"/>
              <a:tailEnd type="arrow" w="med" len="med"/>
            </a:ln>
            <a:effectLst/>
          </p:spPr>
        </p:cxnSp>
      </p:grpSp>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8D4C1F0F-331D-4D9B-8229-7635A0CBCBF4}"/>
                  </a:ext>
                </a:extLst>
              </p:cNvPr>
              <p:cNvSpPr txBox="1"/>
              <p:nvPr/>
            </p:nvSpPr>
            <p:spPr>
              <a:xfrm>
                <a:off x="4023405" y="5744124"/>
                <a:ext cx="4819653" cy="400110"/>
              </a:xfrm>
              <a:prstGeom prst="rect">
                <a:avLst/>
              </a:prstGeom>
              <a:noFill/>
              <a:ln>
                <a:solidFill>
                  <a:srgbClr val="0033CC"/>
                </a:solidFill>
              </a:ln>
            </p:spPr>
            <p:txBody>
              <a:bodyPr wrap="none" rtlCol="0">
                <a:spAutoFit/>
              </a:bodyPr>
              <a:lstStyle/>
              <a:p>
                <a:pPr algn="l"/>
                <a:r>
                  <a:rPr lang="en-US" sz="2000" i="0" dirty="0">
                    <a:solidFill>
                      <a:srgbClr val="0033CC"/>
                    </a:solidFill>
                  </a:rPr>
                  <a:t>Transition function: </a:t>
                </a:r>
                <a14:m>
                  <m:oMath xmlns:m="http://schemas.openxmlformats.org/officeDocument/2006/math">
                    <m:sSub>
                      <m:sSubPr>
                        <m:ctrlPr>
                          <a:rPr lang="en-US" sz="2000" b="0" i="1" smtClean="0">
                            <a:solidFill>
                              <a:srgbClr val="0033CC"/>
                            </a:solidFill>
                            <a:latin typeface="Cambria Math" panose="02040503050406030204" pitchFamily="18" charset="0"/>
                          </a:rPr>
                        </m:ctrlPr>
                      </m:sSubPr>
                      <m:e>
                        <m:r>
                          <a:rPr lang="en-US" sz="2000" b="0" i="1" smtClean="0">
                            <a:solidFill>
                              <a:srgbClr val="0033CC"/>
                            </a:solidFill>
                            <a:latin typeface="Cambria Math" panose="02040503050406030204" pitchFamily="18" charset="0"/>
                          </a:rPr>
                          <m:t>𝑆</m:t>
                        </m:r>
                      </m:e>
                      <m:sub>
                        <m:r>
                          <a:rPr lang="en-US" sz="2000" b="0" i="1" smtClean="0">
                            <a:solidFill>
                              <a:srgbClr val="0033CC"/>
                            </a:solidFill>
                            <a:latin typeface="Cambria Math" panose="02040503050406030204" pitchFamily="18" charset="0"/>
                          </a:rPr>
                          <m:t>𝑡</m:t>
                        </m:r>
                        <m:r>
                          <a:rPr lang="en-US" sz="2000" b="0" i="1" smtClean="0">
                            <a:solidFill>
                              <a:srgbClr val="0033CC"/>
                            </a:solidFill>
                            <a:latin typeface="Cambria Math" panose="02040503050406030204" pitchFamily="18" charset="0"/>
                          </a:rPr>
                          <m:t>+1</m:t>
                        </m:r>
                      </m:sub>
                    </m:sSub>
                    <m:r>
                      <a:rPr lang="en-US" sz="2000" b="0" i="1" smtClean="0">
                        <a:solidFill>
                          <a:srgbClr val="0033CC"/>
                        </a:solidFill>
                        <a:latin typeface="Cambria Math" panose="02040503050406030204" pitchFamily="18" charset="0"/>
                      </a:rPr>
                      <m:t>=</m:t>
                    </m:r>
                    <m:sSup>
                      <m:sSupPr>
                        <m:ctrlPr>
                          <a:rPr lang="en-US" sz="2000" b="0" i="1" smtClean="0">
                            <a:solidFill>
                              <a:srgbClr val="0033CC"/>
                            </a:solidFill>
                            <a:latin typeface="Cambria Math" panose="02040503050406030204" pitchFamily="18" charset="0"/>
                          </a:rPr>
                        </m:ctrlPr>
                      </m:sSupPr>
                      <m:e>
                        <m:r>
                          <a:rPr lang="en-US" sz="2000" b="0" i="1" smtClean="0">
                            <a:solidFill>
                              <a:srgbClr val="0033CC"/>
                            </a:solidFill>
                            <a:latin typeface="Cambria Math" panose="02040503050406030204" pitchFamily="18" charset="0"/>
                          </a:rPr>
                          <m:t>𝑆</m:t>
                        </m:r>
                      </m:e>
                      <m:sup>
                        <m:r>
                          <a:rPr lang="en-US" sz="2000" b="0" i="1" smtClean="0">
                            <a:solidFill>
                              <a:srgbClr val="0033CC"/>
                            </a:solidFill>
                            <a:latin typeface="Cambria Math" panose="02040503050406030204" pitchFamily="18" charset="0"/>
                          </a:rPr>
                          <m:t>𝑀</m:t>
                        </m:r>
                      </m:sup>
                    </m:sSup>
                    <m:r>
                      <a:rPr lang="en-US" sz="2000" b="0" i="1" smtClean="0">
                        <a:solidFill>
                          <a:srgbClr val="0033CC"/>
                        </a:solidFill>
                        <a:latin typeface="Cambria Math" panose="02040503050406030204" pitchFamily="18" charset="0"/>
                      </a:rPr>
                      <m:t>(</m:t>
                    </m:r>
                    <m:sSub>
                      <m:sSubPr>
                        <m:ctrlPr>
                          <a:rPr lang="en-US" sz="2000" b="0" i="1" smtClean="0">
                            <a:solidFill>
                              <a:srgbClr val="0033CC"/>
                            </a:solidFill>
                            <a:latin typeface="Cambria Math" panose="02040503050406030204" pitchFamily="18" charset="0"/>
                          </a:rPr>
                        </m:ctrlPr>
                      </m:sSubPr>
                      <m:e>
                        <m:r>
                          <a:rPr lang="en-US" sz="2000" b="0" i="1" smtClean="0">
                            <a:solidFill>
                              <a:srgbClr val="0033CC"/>
                            </a:solidFill>
                            <a:latin typeface="Cambria Math" panose="02040503050406030204" pitchFamily="18" charset="0"/>
                          </a:rPr>
                          <m:t>𝑆</m:t>
                        </m:r>
                      </m:e>
                      <m:sub>
                        <m:r>
                          <a:rPr lang="en-US" sz="2000" b="0" i="1" smtClean="0">
                            <a:solidFill>
                              <a:srgbClr val="0033CC"/>
                            </a:solidFill>
                            <a:latin typeface="Cambria Math" panose="02040503050406030204" pitchFamily="18" charset="0"/>
                          </a:rPr>
                          <m:t>𝑡</m:t>
                        </m:r>
                      </m:sub>
                    </m:sSub>
                    <m:r>
                      <a:rPr lang="en-US" sz="2000" b="0" i="1" smtClean="0">
                        <a:solidFill>
                          <a:srgbClr val="0033CC"/>
                        </a:solidFill>
                        <a:latin typeface="Cambria Math" panose="02040503050406030204" pitchFamily="18" charset="0"/>
                      </a:rPr>
                      <m:t>,</m:t>
                    </m:r>
                    <m:sSub>
                      <m:sSubPr>
                        <m:ctrlPr>
                          <a:rPr lang="en-US" sz="2000" b="0" i="1" smtClean="0">
                            <a:solidFill>
                              <a:srgbClr val="0033CC"/>
                            </a:solidFill>
                            <a:latin typeface="Cambria Math" panose="02040503050406030204" pitchFamily="18" charset="0"/>
                          </a:rPr>
                        </m:ctrlPr>
                      </m:sSubPr>
                      <m:e>
                        <m:r>
                          <a:rPr lang="en-US" sz="2000" b="0" i="1" smtClean="0">
                            <a:solidFill>
                              <a:srgbClr val="0033CC"/>
                            </a:solidFill>
                            <a:latin typeface="Cambria Math" panose="02040503050406030204" pitchFamily="18" charset="0"/>
                          </a:rPr>
                          <m:t>𝑥</m:t>
                        </m:r>
                      </m:e>
                      <m:sub>
                        <m:r>
                          <a:rPr lang="en-US" sz="2000" b="0" i="1" smtClean="0">
                            <a:solidFill>
                              <a:srgbClr val="0033CC"/>
                            </a:solidFill>
                            <a:latin typeface="Cambria Math" panose="02040503050406030204" pitchFamily="18" charset="0"/>
                          </a:rPr>
                          <m:t>𝑡</m:t>
                        </m:r>
                      </m:sub>
                    </m:sSub>
                    <m:r>
                      <a:rPr lang="en-US" sz="2000" b="0" i="1" smtClean="0">
                        <a:solidFill>
                          <a:srgbClr val="0033CC"/>
                        </a:solidFill>
                        <a:latin typeface="Cambria Math" panose="02040503050406030204" pitchFamily="18" charset="0"/>
                      </a:rPr>
                      <m:t>,</m:t>
                    </m:r>
                    <m:sSub>
                      <m:sSubPr>
                        <m:ctrlPr>
                          <a:rPr lang="en-US" sz="2000" b="0" i="1" smtClean="0">
                            <a:solidFill>
                              <a:srgbClr val="0033CC"/>
                            </a:solidFill>
                            <a:latin typeface="Cambria Math" panose="02040503050406030204" pitchFamily="18" charset="0"/>
                          </a:rPr>
                        </m:ctrlPr>
                      </m:sSubPr>
                      <m:e>
                        <m:r>
                          <a:rPr lang="en-US" sz="2000" b="0" i="1" smtClean="0">
                            <a:solidFill>
                              <a:srgbClr val="0033CC"/>
                            </a:solidFill>
                            <a:latin typeface="Cambria Math" panose="02040503050406030204" pitchFamily="18" charset="0"/>
                          </a:rPr>
                          <m:t>𝑊</m:t>
                        </m:r>
                      </m:e>
                      <m:sub>
                        <m:r>
                          <a:rPr lang="en-US" sz="2000" b="0" i="1" smtClean="0">
                            <a:solidFill>
                              <a:srgbClr val="0033CC"/>
                            </a:solidFill>
                            <a:latin typeface="Cambria Math" panose="02040503050406030204" pitchFamily="18" charset="0"/>
                          </a:rPr>
                          <m:t>𝑡</m:t>
                        </m:r>
                        <m:r>
                          <a:rPr lang="en-US" sz="2000" b="0" i="1" smtClean="0">
                            <a:solidFill>
                              <a:srgbClr val="0033CC"/>
                            </a:solidFill>
                            <a:latin typeface="Cambria Math" panose="02040503050406030204" pitchFamily="18" charset="0"/>
                          </a:rPr>
                          <m:t>+1</m:t>
                        </m:r>
                      </m:sub>
                    </m:sSub>
                    <m:r>
                      <a:rPr lang="en-US" sz="2000" b="0" i="1" smtClean="0">
                        <a:solidFill>
                          <a:srgbClr val="0033CC"/>
                        </a:solidFill>
                        <a:latin typeface="Cambria Math" panose="02040503050406030204" pitchFamily="18" charset="0"/>
                      </a:rPr>
                      <m:t>)</m:t>
                    </m:r>
                  </m:oMath>
                </a14:m>
                <a:endParaRPr lang="en-US" sz="2000" i="0" dirty="0">
                  <a:solidFill>
                    <a:srgbClr val="0033CC"/>
                  </a:solidFill>
                </a:endParaRPr>
              </a:p>
            </p:txBody>
          </p:sp>
        </mc:Choice>
        <mc:Fallback>
          <p:sp>
            <p:nvSpPr>
              <p:cNvPr id="28" name="TextBox 27">
                <a:extLst>
                  <a:ext uri="{FF2B5EF4-FFF2-40B4-BE49-F238E27FC236}">
                    <a16:creationId xmlns:a16="http://schemas.microsoft.com/office/drawing/2014/main" id="{8D4C1F0F-331D-4D9B-8229-7635A0CBCBF4}"/>
                  </a:ext>
                </a:extLst>
              </p:cNvPr>
              <p:cNvSpPr txBox="1">
                <a:spLocks noRot="1" noChangeAspect="1" noMove="1" noResize="1" noEditPoints="1" noAdjustHandles="1" noChangeArrowheads="1" noChangeShapeType="1" noTextEdit="1"/>
              </p:cNvSpPr>
              <p:nvPr/>
            </p:nvSpPr>
            <p:spPr>
              <a:xfrm>
                <a:off x="4023405" y="5744124"/>
                <a:ext cx="4819653" cy="400110"/>
              </a:xfrm>
              <a:prstGeom prst="rect">
                <a:avLst/>
              </a:prstGeom>
              <a:blipFill>
                <a:blip r:embed="rId6"/>
                <a:stretch>
                  <a:fillRect l="-1135" t="-5882" b="-23529"/>
                </a:stretch>
              </a:blipFill>
              <a:ln>
                <a:solidFill>
                  <a:srgbClr val="0033CC"/>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E6751274-E119-4DFD-B9D8-9B33B0B097C7}"/>
                  </a:ext>
                </a:extLst>
              </p:cNvPr>
              <p:cNvSpPr txBox="1"/>
              <p:nvPr/>
            </p:nvSpPr>
            <p:spPr>
              <a:xfrm>
                <a:off x="3985894" y="6278596"/>
                <a:ext cx="4857164" cy="400110"/>
              </a:xfrm>
              <a:prstGeom prst="rect">
                <a:avLst/>
              </a:prstGeom>
              <a:noFill/>
              <a:ln>
                <a:solidFill>
                  <a:srgbClr val="0033CC"/>
                </a:solidFill>
              </a:ln>
            </p:spPr>
            <p:txBody>
              <a:bodyPr wrap="none" rtlCol="0">
                <a:spAutoFit/>
              </a:bodyPr>
              <a:lstStyle/>
              <a:p>
                <a:pPr algn="l"/>
                <a:r>
                  <a:rPr lang="en-US" sz="2000" i="0" dirty="0">
                    <a:solidFill>
                      <a:srgbClr val="0033CC"/>
                    </a:solidFill>
                  </a:rPr>
                  <a:t>Exogenous information: </a:t>
                </a:r>
                <a14:m>
                  <m:oMath xmlns:m="http://schemas.openxmlformats.org/officeDocument/2006/math">
                    <m:r>
                      <a:rPr lang="en-US" sz="2000" b="0" i="1" smtClean="0">
                        <a:solidFill>
                          <a:srgbClr val="0033CC"/>
                        </a:solidFill>
                        <a:latin typeface="Cambria Math" panose="02040503050406030204" pitchFamily="18" charset="0"/>
                      </a:rPr>
                      <m:t>(</m:t>
                    </m:r>
                    <m:sSub>
                      <m:sSubPr>
                        <m:ctrlPr>
                          <a:rPr lang="en-US" sz="2000" b="0" i="1" smtClean="0">
                            <a:solidFill>
                              <a:srgbClr val="0033CC"/>
                            </a:solidFill>
                            <a:latin typeface="Cambria Math" panose="02040503050406030204" pitchFamily="18" charset="0"/>
                          </a:rPr>
                        </m:ctrlPr>
                      </m:sSubPr>
                      <m:e>
                        <m:r>
                          <a:rPr lang="en-US" sz="2000" b="0" i="1" smtClean="0">
                            <a:solidFill>
                              <a:srgbClr val="0033CC"/>
                            </a:solidFill>
                            <a:latin typeface="Cambria Math" panose="02040503050406030204" pitchFamily="18" charset="0"/>
                          </a:rPr>
                          <m:t>𝑆</m:t>
                        </m:r>
                      </m:e>
                      <m:sub>
                        <m:r>
                          <a:rPr lang="en-US" sz="2000" b="0" i="1" smtClean="0">
                            <a:solidFill>
                              <a:srgbClr val="0033CC"/>
                            </a:solidFill>
                            <a:latin typeface="Cambria Math" panose="02040503050406030204" pitchFamily="18" charset="0"/>
                          </a:rPr>
                          <m:t>0</m:t>
                        </m:r>
                      </m:sub>
                    </m:sSub>
                    <m:r>
                      <a:rPr lang="en-US" sz="2000" b="0" i="1" smtClean="0">
                        <a:solidFill>
                          <a:srgbClr val="0033CC"/>
                        </a:solidFill>
                        <a:latin typeface="Cambria Math" panose="02040503050406030204" pitchFamily="18" charset="0"/>
                      </a:rPr>
                      <m:t>,</m:t>
                    </m:r>
                    <m:sSub>
                      <m:sSubPr>
                        <m:ctrlPr>
                          <a:rPr lang="en-US" sz="2000" b="0" i="1" smtClean="0">
                            <a:solidFill>
                              <a:srgbClr val="0033CC"/>
                            </a:solidFill>
                            <a:latin typeface="Cambria Math" panose="02040503050406030204" pitchFamily="18" charset="0"/>
                          </a:rPr>
                        </m:ctrlPr>
                      </m:sSubPr>
                      <m:e>
                        <m:r>
                          <a:rPr lang="en-US" sz="2000" b="0" i="1" smtClean="0">
                            <a:solidFill>
                              <a:srgbClr val="0033CC"/>
                            </a:solidFill>
                            <a:latin typeface="Cambria Math" panose="02040503050406030204" pitchFamily="18" charset="0"/>
                          </a:rPr>
                          <m:t>𝑊</m:t>
                        </m:r>
                      </m:e>
                      <m:sub>
                        <m:r>
                          <a:rPr lang="en-US" sz="2000" b="0" i="1" smtClean="0">
                            <a:solidFill>
                              <a:srgbClr val="0033CC"/>
                            </a:solidFill>
                            <a:latin typeface="Cambria Math" panose="02040503050406030204" pitchFamily="18" charset="0"/>
                          </a:rPr>
                          <m:t>1</m:t>
                        </m:r>
                      </m:sub>
                    </m:sSub>
                    <m:r>
                      <a:rPr lang="en-US" sz="2000" b="0" i="1" smtClean="0">
                        <a:solidFill>
                          <a:srgbClr val="0033CC"/>
                        </a:solidFill>
                        <a:latin typeface="Cambria Math" panose="02040503050406030204" pitchFamily="18" charset="0"/>
                      </a:rPr>
                      <m:t>,</m:t>
                    </m:r>
                    <m:sSub>
                      <m:sSubPr>
                        <m:ctrlPr>
                          <a:rPr lang="en-US" sz="2000" b="0" i="1" smtClean="0">
                            <a:solidFill>
                              <a:srgbClr val="0033CC"/>
                            </a:solidFill>
                            <a:latin typeface="Cambria Math" panose="02040503050406030204" pitchFamily="18" charset="0"/>
                          </a:rPr>
                        </m:ctrlPr>
                      </m:sSubPr>
                      <m:e>
                        <m:r>
                          <a:rPr lang="en-US" sz="2000" b="0" i="1" smtClean="0">
                            <a:solidFill>
                              <a:srgbClr val="0033CC"/>
                            </a:solidFill>
                            <a:latin typeface="Cambria Math" panose="02040503050406030204" pitchFamily="18" charset="0"/>
                          </a:rPr>
                          <m:t>𝑊</m:t>
                        </m:r>
                      </m:e>
                      <m:sub>
                        <m:r>
                          <a:rPr lang="en-US" sz="2000" b="0" i="1" smtClean="0">
                            <a:solidFill>
                              <a:srgbClr val="0033CC"/>
                            </a:solidFill>
                            <a:latin typeface="Cambria Math" panose="02040503050406030204" pitchFamily="18" charset="0"/>
                          </a:rPr>
                          <m:t>2</m:t>
                        </m:r>
                      </m:sub>
                    </m:sSub>
                    <m:r>
                      <a:rPr lang="en-US" sz="2000" b="0" i="1" smtClean="0">
                        <a:solidFill>
                          <a:srgbClr val="0033CC"/>
                        </a:solidFill>
                        <a:latin typeface="Cambria Math" panose="02040503050406030204" pitchFamily="18" charset="0"/>
                      </a:rPr>
                      <m:t>,…,</m:t>
                    </m:r>
                    <m:sSub>
                      <m:sSubPr>
                        <m:ctrlPr>
                          <a:rPr lang="en-US" sz="2000" b="0" i="1" smtClean="0">
                            <a:solidFill>
                              <a:srgbClr val="0033CC"/>
                            </a:solidFill>
                            <a:latin typeface="Cambria Math" panose="02040503050406030204" pitchFamily="18" charset="0"/>
                          </a:rPr>
                        </m:ctrlPr>
                      </m:sSubPr>
                      <m:e>
                        <m:r>
                          <a:rPr lang="en-US" sz="2000" b="0" i="1" smtClean="0">
                            <a:solidFill>
                              <a:srgbClr val="0033CC"/>
                            </a:solidFill>
                            <a:latin typeface="Cambria Math" panose="02040503050406030204" pitchFamily="18" charset="0"/>
                          </a:rPr>
                          <m:t>𝑊</m:t>
                        </m:r>
                      </m:e>
                      <m:sub>
                        <m:r>
                          <a:rPr lang="en-US" sz="2000" b="0" i="1" smtClean="0">
                            <a:solidFill>
                              <a:srgbClr val="0033CC"/>
                            </a:solidFill>
                            <a:latin typeface="Cambria Math" panose="02040503050406030204" pitchFamily="18" charset="0"/>
                          </a:rPr>
                          <m:t>𝑇</m:t>
                        </m:r>
                      </m:sub>
                    </m:sSub>
                    <m:r>
                      <a:rPr lang="en-US" sz="2000" b="0" i="1" smtClean="0">
                        <a:solidFill>
                          <a:srgbClr val="0033CC"/>
                        </a:solidFill>
                        <a:latin typeface="Cambria Math" panose="02040503050406030204" pitchFamily="18" charset="0"/>
                      </a:rPr>
                      <m:t>)</m:t>
                    </m:r>
                  </m:oMath>
                </a14:m>
                <a:endParaRPr lang="en-US" sz="2000" i="0" dirty="0">
                  <a:solidFill>
                    <a:srgbClr val="0033CC"/>
                  </a:solidFill>
                </a:endParaRPr>
              </a:p>
            </p:txBody>
          </p:sp>
        </mc:Choice>
        <mc:Fallback>
          <p:sp>
            <p:nvSpPr>
              <p:cNvPr id="29" name="TextBox 28">
                <a:extLst>
                  <a:ext uri="{FF2B5EF4-FFF2-40B4-BE49-F238E27FC236}">
                    <a16:creationId xmlns:a16="http://schemas.microsoft.com/office/drawing/2014/main" id="{E6751274-E119-4DFD-B9D8-9B33B0B097C7}"/>
                  </a:ext>
                </a:extLst>
              </p:cNvPr>
              <p:cNvSpPr txBox="1">
                <a:spLocks noRot="1" noChangeAspect="1" noMove="1" noResize="1" noEditPoints="1" noAdjustHandles="1" noChangeArrowheads="1" noChangeShapeType="1" noTextEdit="1"/>
              </p:cNvSpPr>
              <p:nvPr/>
            </p:nvSpPr>
            <p:spPr>
              <a:xfrm>
                <a:off x="3985894" y="6278596"/>
                <a:ext cx="4857164" cy="400110"/>
              </a:xfrm>
              <a:prstGeom prst="rect">
                <a:avLst/>
              </a:prstGeom>
              <a:blipFill>
                <a:blip r:embed="rId7"/>
                <a:stretch>
                  <a:fillRect l="-1252" t="-7353" b="-23529"/>
                </a:stretch>
              </a:blipFill>
              <a:ln>
                <a:solidFill>
                  <a:srgbClr val="0033CC"/>
                </a:solidFill>
              </a:ln>
            </p:spPr>
            <p:txBody>
              <a:bodyPr/>
              <a:lstStyle/>
              <a:p>
                <a:r>
                  <a:rPr lang="en-US">
                    <a:noFill/>
                  </a:rPr>
                  <a:t> </a:t>
                </a:r>
              </a:p>
            </p:txBody>
          </p:sp>
        </mc:Fallback>
      </mc:AlternateContent>
      <p:grpSp>
        <p:nvGrpSpPr>
          <p:cNvPr id="25" name="Group 24">
            <a:extLst>
              <a:ext uri="{FF2B5EF4-FFF2-40B4-BE49-F238E27FC236}">
                <a16:creationId xmlns:a16="http://schemas.microsoft.com/office/drawing/2014/main" id="{031BB71A-EF69-4C65-8D01-C9F45CF4B5EA}"/>
              </a:ext>
            </a:extLst>
          </p:cNvPr>
          <p:cNvGrpSpPr/>
          <p:nvPr/>
        </p:nvGrpSpPr>
        <p:grpSpPr>
          <a:xfrm>
            <a:off x="4031631" y="4644434"/>
            <a:ext cx="1861407" cy="968006"/>
            <a:chOff x="2987650" y="4679108"/>
            <a:chExt cx="1861407" cy="968006"/>
          </a:xfrm>
        </p:grpSpPr>
        <p:sp>
          <p:nvSpPr>
            <p:cNvPr id="26" name="Oval 25">
              <a:extLst>
                <a:ext uri="{FF2B5EF4-FFF2-40B4-BE49-F238E27FC236}">
                  <a16:creationId xmlns:a16="http://schemas.microsoft.com/office/drawing/2014/main" id="{EC617F1E-CC69-4073-9FE8-4109D29C1455}"/>
                </a:ext>
              </a:extLst>
            </p:cNvPr>
            <p:cNvSpPr/>
            <p:nvPr/>
          </p:nvSpPr>
          <p:spPr>
            <a:xfrm>
              <a:off x="4143096" y="4679108"/>
              <a:ext cx="532004" cy="308549"/>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7" name="TextBox 26">
              <a:extLst>
                <a:ext uri="{FF2B5EF4-FFF2-40B4-BE49-F238E27FC236}">
                  <a16:creationId xmlns:a16="http://schemas.microsoft.com/office/drawing/2014/main" id="{4B811B0A-D413-4312-A21F-B496A2A880F2}"/>
                </a:ext>
              </a:extLst>
            </p:cNvPr>
            <p:cNvSpPr txBox="1"/>
            <p:nvPr/>
          </p:nvSpPr>
          <p:spPr>
            <a:xfrm>
              <a:off x="2987650" y="5247004"/>
              <a:ext cx="1861407" cy="400110"/>
            </a:xfrm>
            <a:prstGeom prst="rect">
              <a:avLst/>
            </a:prstGeom>
            <a:noFill/>
            <a:ln>
              <a:solidFill>
                <a:srgbClr val="0033CC"/>
              </a:solidFill>
            </a:ln>
          </p:spPr>
          <p:txBody>
            <a:bodyPr wrap="none" rtlCol="0">
              <a:spAutoFit/>
            </a:bodyPr>
            <a:lstStyle/>
            <a:p>
              <a:pPr algn="l"/>
              <a:r>
                <a:rPr lang="en-US" sz="2000" i="0" dirty="0">
                  <a:solidFill>
                    <a:srgbClr val="0033CC"/>
                  </a:solidFill>
                </a:rPr>
                <a:t>All four classes!</a:t>
              </a:r>
            </a:p>
          </p:txBody>
        </p:sp>
        <p:cxnSp>
          <p:nvCxnSpPr>
            <p:cNvPr id="30" name="Straight Arrow Connector 29">
              <a:extLst>
                <a:ext uri="{FF2B5EF4-FFF2-40B4-BE49-F238E27FC236}">
                  <a16:creationId xmlns:a16="http://schemas.microsoft.com/office/drawing/2014/main" id="{DEEC021F-0368-419A-B690-AC9CF0ACCE05}"/>
                </a:ext>
              </a:extLst>
            </p:cNvPr>
            <p:cNvCxnSpPr>
              <a:cxnSpLocks/>
              <a:stCxn id="26" idx="4"/>
              <a:endCxn id="27" idx="0"/>
            </p:cNvCxnSpPr>
            <p:nvPr/>
          </p:nvCxnSpPr>
          <p:spPr bwMode="auto">
            <a:xfrm flipH="1">
              <a:off x="3918354" y="4987657"/>
              <a:ext cx="490744" cy="259347"/>
            </a:xfrm>
            <a:prstGeom prst="straightConnector1">
              <a:avLst/>
            </a:prstGeom>
            <a:noFill/>
            <a:ln w="12700" cap="flat" cmpd="sng" algn="ctr">
              <a:solidFill>
                <a:srgbClr val="0033CC"/>
              </a:solidFill>
              <a:prstDash val="solid"/>
              <a:round/>
              <a:headEnd type="none" w="med" len="med"/>
              <a:tailEnd type="arrow" w="med" len="med"/>
            </a:ln>
            <a:effectLst/>
          </p:spPr>
        </p:cxnSp>
      </p:grpSp>
      <p:grpSp>
        <p:nvGrpSpPr>
          <p:cNvPr id="32" name="Group 31">
            <a:extLst>
              <a:ext uri="{FF2B5EF4-FFF2-40B4-BE49-F238E27FC236}">
                <a16:creationId xmlns:a16="http://schemas.microsoft.com/office/drawing/2014/main" id="{4F1B70F5-E137-474C-8CF5-64AE2A03EF43}"/>
              </a:ext>
            </a:extLst>
          </p:cNvPr>
          <p:cNvGrpSpPr/>
          <p:nvPr/>
        </p:nvGrpSpPr>
        <p:grpSpPr>
          <a:xfrm>
            <a:off x="523008" y="4621627"/>
            <a:ext cx="736292" cy="1024279"/>
            <a:chOff x="4040952" y="4679108"/>
            <a:chExt cx="736292" cy="1024279"/>
          </a:xfrm>
        </p:grpSpPr>
        <p:sp>
          <p:nvSpPr>
            <p:cNvPr id="33" name="Oval 32">
              <a:extLst>
                <a:ext uri="{FF2B5EF4-FFF2-40B4-BE49-F238E27FC236}">
                  <a16:creationId xmlns:a16="http://schemas.microsoft.com/office/drawing/2014/main" id="{98E731FA-62FC-4DA2-BA7C-8E70E12498AA}"/>
                </a:ext>
              </a:extLst>
            </p:cNvPr>
            <p:cNvSpPr/>
            <p:nvPr/>
          </p:nvSpPr>
          <p:spPr>
            <a:xfrm>
              <a:off x="4143096" y="4679108"/>
              <a:ext cx="532004" cy="308549"/>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34" name="TextBox 33">
              <a:extLst>
                <a:ext uri="{FF2B5EF4-FFF2-40B4-BE49-F238E27FC236}">
                  <a16:creationId xmlns:a16="http://schemas.microsoft.com/office/drawing/2014/main" id="{4B4C6ED3-02C7-45A5-802E-6F7D118F1A77}"/>
                </a:ext>
              </a:extLst>
            </p:cNvPr>
            <p:cNvSpPr txBox="1"/>
            <p:nvPr/>
          </p:nvSpPr>
          <p:spPr>
            <a:xfrm>
              <a:off x="4040952" y="5303277"/>
              <a:ext cx="736292" cy="400110"/>
            </a:xfrm>
            <a:prstGeom prst="rect">
              <a:avLst/>
            </a:prstGeom>
            <a:noFill/>
            <a:ln>
              <a:solidFill>
                <a:srgbClr val="0033CC"/>
              </a:solidFill>
            </a:ln>
          </p:spPr>
          <p:txBody>
            <a:bodyPr wrap="none" rtlCol="0">
              <a:spAutoFit/>
            </a:bodyPr>
            <a:lstStyle/>
            <a:p>
              <a:pPr algn="l"/>
              <a:r>
                <a:rPr lang="en-US" sz="2000" i="0" dirty="0">
                  <a:solidFill>
                    <a:srgbClr val="0033CC"/>
                  </a:solidFill>
                </a:rPr>
                <a:t>PFAs</a:t>
              </a:r>
            </a:p>
          </p:txBody>
        </p:sp>
        <p:cxnSp>
          <p:nvCxnSpPr>
            <p:cNvPr id="35" name="Straight Arrow Connector 34">
              <a:extLst>
                <a:ext uri="{FF2B5EF4-FFF2-40B4-BE49-F238E27FC236}">
                  <a16:creationId xmlns:a16="http://schemas.microsoft.com/office/drawing/2014/main" id="{7BDE270E-2393-4948-8BA7-A2BB72499B1A}"/>
                </a:ext>
              </a:extLst>
            </p:cNvPr>
            <p:cNvCxnSpPr>
              <a:cxnSpLocks/>
              <a:stCxn id="33" idx="4"/>
              <a:endCxn id="34" idx="0"/>
            </p:cNvCxnSpPr>
            <p:nvPr/>
          </p:nvCxnSpPr>
          <p:spPr bwMode="auto">
            <a:xfrm>
              <a:off x="4409098" y="4987657"/>
              <a:ext cx="0" cy="315620"/>
            </a:xfrm>
            <a:prstGeom prst="straightConnector1">
              <a:avLst/>
            </a:prstGeom>
            <a:noFill/>
            <a:ln w="12700" cap="flat" cmpd="sng" algn="ctr">
              <a:solidFill>
                <a:srgbClr val="0033CC"/>
              </a:solidFill>
              <a:prstDash val="solid"/>
              <a:round/>
              <a:headEnd type="none" w="med" len="med"/>
              <a:tailEnd type="arrow" w="med" len="med"/>
            </a:ln>
            <a:effectLst/>
          </p:spPr>
        </p:cxnSp>
      </p:grpSp>
    </p:spTree>
    <p:extLst>
      <p:ext uri="{BB962C8B-B14F-4D97-AF65-F5344CB8AC3E}">
        <p14:creationId xmlns:p14="http://schemas.microsoft.com/office/powerpoint/2010/main" val="415725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up)">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up)">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up)">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Problem classes</a:t>
            </a:r>
          </a:p>
        </p:txBody>
      </p:sp>
      <p:sp>
        <p:nvSpPr>
          <p:cNvPr id="4101" name="Rectangle 5"/>
          <p:cNvSpPr>
            <a:spLocks noGrp="1" noChangeArrowheads="1"/>
          </p:cNvSpPr>
          <p:nvPr>
            <p:ph type="subTitle" idx="1"/>
          </p:nvPr>
        </p:nvSpPr>
        <p:spPr/>
        <p:txBody>
          <a:bodyPr/>
          <a:lstStyle/>
          <a:p>
            <a:r>
              <a:rPr lang="en-US" dirty="0"/>
              <a:t> </a:t>
            </a:r>
          </a:p>
        </p:txBody>
      </p:sp>
      <p:sp>
        <p:nvSpPr>
          <p:cNvPr id="7" name="Rectangle 5"/>
          <p:cNvSpPr txBox="1">
            <a:spLocks noChangeArrowheads="1"/>
          </p:cNvSpPr>
          <p:nvPr/>
        </p:nvSpPr>
        <p:spPr bwMode="auto">
          <a:xfrm>
            <a:off x="1125418" y="4038600"/>
            <a:ext cx="703384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0000"/>
              <a:buFontTx/>
              <a:buNone/>
              <a:defRPr sz="2800">
                <a:solidFill>
                  <a:schemeClr val="tx1"/>
                </a:solidFill>
                <a:latin typeface="+mn-lt"/>
                <a:ea typeface="+mn-ea"/>
                <a:cs typeface="+mn-cs"/>
              </a:defRPr>
            </a:lvl1pPr>
            <a:lvl2pPr marL="457200" indent="0" algn="ctr" rtl="0" eaLnBrk="0" fontAlgn="base" hangingPunct="0">
              <a:spcBef>
                <a:spcPct val="20000"/>
              </a:spcBef>
              <a:spcAft>
                <a:spcPct val="0"/>
              </a:spcAft>
              <a:buNone/>
              <a:defRPr sz="2400">
                <a:solidFill>
                  <a:schemeClr val="tx1"/>
                </a:solidFill>
                <a:latin typeface="+mn-lt"/>
              </a:defRPr>
            </a:lvl2pPr>
            <a:lvl3pPr marL="914400" indent="0" algn="ctr" rtl="0" eaLnBrk="0" fontAlgn="base" hangingPunct="0">
              <a:spcBef>
                <a:spcPct val="0"/>
              </a:spcBef>
              <a:spcAft>
                <a:spcPct val="0"/>
              </a:spcAft>
              <a:buNone/>
              <a:defRPr sz="2000">
                <a:solidFill>
                  <a:schemeClr val="tx1"/>
                </a:solidFill>
                <a:latin typeface="+mn-lt"/>
              </a:defRPr>
            </a:lvl3pPr>
            <a:lvl4pPr marL="1371600" indent="0" algn="ctr" rtl="0" eaLnBrk="0" fontAlgn="base" hangingPunct="0">
              <a:spcBef>
                <a:spcPct val="0"/>
              </a:spcBef>
              <a:spcAft>
                <a:spcPct val="0"/>
              </a:spcAft>
              <a:buNone/>
              <a:defRPr sz="2000">
                <a:solidFill>
                  <a:schemeClr val="tx1"/>
                </a:solidFill>
                <a:latin typeface="+mn-lt"/>
              </a:defRPr>
            </a:lvl4pPr>
            <a:lvl5pPr marL="1828800" indent="0" algn="ctr" rtl="0" eaLnBrk="0" fontAlgn="base" hangingPunct="0">
              <a:spcBef>
                <a:spcPct val="0"/>
              </a:spcBef>
              <a:spcAft>
                <a:spcPct val="0"/>
              </a:spcAft>
              <a:buNone/>
              <a:defRPr sz="2000">
                <a:solidFill>
                  <a:schemeClr val="tx1"/>
                </a:solidFill>
                <a:latin typeface="+mn-lt"/>
              </a:defRPr>
            </a:lvl5pPr>
            <a:lvl6pPr marL="2286000" indent="0" algn="ctr" rtl="0" eaLnBrk="0" fontAlgn="base" hangingPunct="0">
              <a:spcBef>
                <a:spcPct val="0"/>
              </a:spcBef>
              <a:spcAft>
                <a:spcPct val="0"/>
              </a:spcAft>
              <a:buNone/>
              <a:defRPr sz="2000">
                <a:solidFill>
                  <a:schemeClr val="tx1"/>
                </a:solidFill>
                <a:latin typeface="+mn-lt"/>
              </a:defRPr>
            </a:lvl6pPr>
            <a:lvl7pPr marL="2743200" indent="0" algn="ctr" rtl="0" eaLnBrk="0" fontAlgn="base" hangingPunct="0">
              <a:spcBef>
                <a:spcPct val="0"/>
              </a:spcBef>
              <a:spcAft>
                <a:spcPct val="0"/>
              </a:spcAft>
              <a:buNone/>
              <a:defRPr sz="2000">
                <a:solidFill>
                  <a:schemeClr val="tx1"/>
                </a:solidFill>
                <a:latin typeface="+mn-lt"/>
              </a:defRPr>
            </a:lvl7pPr>
            <a:lvl8pPr marL="3200400" indent="0" algn="ctr" rtl="0" eaLnBrk="0" fontAlgn="base" hangingPunct="0">
              <a:spcBef>
                <a:spcPct val="0"/>
              </a:spcBef>
              <a:spcAft>
                <a:spcPct val="0"/>
              </a:spcAft>
              <a:buNone/>
              <a:defRPr sz="2000">
                <a:solidFill>
                  <a:schemeClr val="tx1"/>
                </a:solidFill>
                <a:latin typeface="+mn-lt"/>
              </a:defRPr>
            </a:lvl8pPr>
            <a:lvl9pPr marL="3657600" indent="0" algn="ctr" rtl="0" eaLnBrk="0" fontAlgn="base" hangingPunct="0">
              <a:spcBef>
                <a:spcPct val="0"/>
              </a:spcBef>
              <a:spcAft>
                <a:spcPct val="0"/>
              </a:spcAft>
              <a:buNone/>
              <a:defRPr sz="2000">
                <a:solidFill>
                  <a:schemeClr val="tx1"/>
                </a:solidFill>
                <a:latin typeface="+mn-lt"/>
              </a:defRPr>
            </a:lvl9pPr>
          </a:lstStyle>
          <a:p>
            <a:endParaRPr lang="en-US" i="0" kern="0" dirty="0"/>
          </a:p>
        </p:txBody>
      </p:sp>
    </p:spTree>
    <p:extLst>
      <p:ext uri="{BB962C8B-B14F-4D97-AF65-F5344CB8AC3E}">
        <p14:creationId xmlns:p14="http://schemas.microsoft.com/office/powerpoint/2010/main" val="1476278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classes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685799" y="1143000"/>
                <a:ext cx="8096460" cy="4953000"/>
              </a:xfrm>
            </p:spPr>
            <p:txBody>
              <a:bodyPr/>
              <a:lstStyle/>
              <a:p>
                <a:r>
                  <a:rPr lang="en-US" dirty="0"/>
                  <a:t>State-independent problems</a:t>
                </a:r>
              </a:p>
              <a:p>
                <a:pPr lvl="1"/>
                <a:r>
                  <a:rPr lang="en-US" dirty="0"/>
                  <a:t>The </a:t>
                </a:r>
                <a:r>
                  <a:rPr lang="en-US" i="1" dirty="0"/>
                  <a:t>problem</a:t>
                </a:r>
                <a:r>
                  <a:rPr lang="en-US" dirty="0"/>
                  <a:t> does not depend on the state of the system.</a:t>
                </a:r>
              </a:p>
              <a:p>
                <a:pPr lvl="1"/>
                <a:endParaRPr lang="en-US" dirty="0"/>
              </a:p>
              <a:p>
                <a:pPr lvl="1"/>
                <a:endParaRPr lang="en-US" dirty="0"/>
              </a:p>
              <a:p>
                <a:pPr lvl="1"/>
                <a:r>
                  <a:rPr lang="en-US" dirty="0"/>
                  <a:t>The only state variable is what we know (or believe) about the unknown function                , called the belief state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𝑡</m:t>
                        </m:r>
                      </m:sub>
                    </m:sSub>
                  </m:oMath>
                </a14:m>
                <a:r>
                  <a:rPr lang="en-US" dirty="0"/>
                  <a:t>, so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𝑡</m:t>
                        </m:r>
                      </m:sub>
                    </m:sSub>
                  </m:oMath>
                </a14:m>
                <a:r>
                  <a:rPr lang="en-US" dirty="0"/>
                  <a:t>.</a:t>
                </a:r>
              </a:p>
              <a:p>
                <a:r>
                  <a:rPr lang="en-US" dirty="0"/>
                  <a:t>State-dependent problems</a:t>
                </a:r>
              </a:p>
              <a:p>
                <a:pPr lvl="1"/>
                <a:r>
                  <a:rPr lang="en-US" dirty="0"/>
                  <a:t>Now the </a:t>
                </a:r>
                <a:r>
                  <a:rPr lang="en-US" i="1" dirty="0"/>
                  <a:t>problem</a:t>
                </a:r>
                <a:r>
                  <a:rPr lang="en-US" dirty="0"/>
                  <a:t> may depend on what we know at time </a:t>
                </a:r>
                <a:r>
                  <a:rPr lang="en-US" i="1" dirty="0"/>
                  <a:t>t</a:t>
                </a:r>
                <a:r>
                  <a:rPr lang="en-US" dirty="0"/>
                  <a:t>:</a:t>
                </a:r>
              </a:p>
              <a:p>
                <a:pPr lvl="2"/>
                <a:endParaRPr lang="en-US" dirty="0"/>
              </a:p>
              <a:p>
                <a:pPr lvl="2"/>
                <a:endParaRPr lang="en-US" dirty="0"/>
              </a:p>
              <a:p>
                <a:pPr lvl="1"/>
                <a:r>
                  <a:rPr lang="en-US" dirty="0"/>
                  <a:t>Now the state is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endParaRPr lang="en-US" dirty="0"/>
              </a:p>
              <a:p>
                <a:pPr lvl="2"/>
                <a:endParaRPr lang="en-US" dirty="0"/>
              </a:p>
              <a:p>
                <a:pPr lvl="2"/>
                <a:endParaRPr lang="en-US" dirty="0"/>
              </a:p>
              <a:p>
                <a:pPr lvl="1"/>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685799" y="1143000"/>
                <a:ext cx="8096460" cy="4953000"/>
              </a:xfrm>
              <a:blipFill>
                <a:blip r:embed="rId3"/>
                <a:stretch>
                  <a:fillRect t="-1355" r="-1881" b="-3818"/>
                </a:stretch>
              </a:blipFill>
            </p:spPr>
            <p:txBody>
              <a:bodyPr/>
              <a:lstStyle/>
              <a:p>
                <a:r>
                  <a:rPr lang="en-US">
                    <a:noFill/>
                  </a:rPr>
                  <a:t> </a:t>
                </a:r>
              </a:p>
            </p:txBody>
          </p:sp>
        </mc:Fallback>
      </mc:AlternateContent>
      <p:graphicFrame>
        <p:nvGraphicFramePr>
          <p:cNvPr id="4" name="Object 3"/>
          <p:cNvGraphicFramePr>
            <a:graphicFrameLocks noChangeAspect="1"/>
          </p:cNvGraphicFramePr>
          <p:nvPr>
            <p:extLst/>
          </p:nvPr>
        </p:nvGraphicFramePr>
        <p:xfrm>
          <a:off x="1849897" y="2240486"/>
          <a:ext cx="4918213" cy="596147"/>
        </p:xfrm>
        <a:graphic>
          <a:graphicData uri="http://schemas.openxmlformats.org/presentationml/2006/ole">
            <mc:AlternateContent xmlns:mc="http://schemas.openxmlformats.org/markup-compatibility/2006">
              <mc:Choice xmlns:v="urn:schemas-microsoft-com:vml" Requires="v">
                <p:oleObj spid="_x0000_s2524237" name="Equation" r:id="rId4" imgW="2514600" imgH="304560" progId="Equation.DSMT4">
                  <p:embed/>
                </p:oleObj>
              </mc:Choice>
              <mc:Fallback>
                <p:oleObj name="Equation" r:id="rId4" imgW="2514600" imgH="304560" progId="Equation.DSMT4">
                  <p:embed/>
                  <p:pic>
                    <p:nvPicPr>
                      <p:cNvPr id="4" name="Object 3"/>
                      <p:cNvPicPr/>
                      <p:nvPr/>
                    </p:nvPicPr>
                    <p:blipFill>
                      <a:blip r:embed="rId5"/>
                      <a:stretch>
                        <a:fillRect/>
                      </a:stretch>
                    </p:blipFill>
                    <p:spPr>
                      <a:xfrm>
                        <a:off x="1849897" y="2240486"/>
                        <a:ext cx="4918213" cy="596147"/>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4188423" y="3380870"/>
          <a:ext cx="1266825" cy="396875"/>
        </p:xfrm>
        <a:graphic>
          <a:graphicData uri="http://schemas.openxmlformats.org/presentationml/2006/ole">
            <mc:AlternateContent xmlns:mc="http://schemas.openxmlformats.org/markup-compatibility/2006">
              <mc:Choice xmlns:v="urn:schemas-microsoft-com:vml" Requires="v">
                <p:oleObj spid="_x0000_s2524238" name="Equation" r:id="rId6" imgW="647640" imgH="203040" progId="Equation.DSMT4">
                  <p:embed/>
                </p:oleObj>
              </mc:Choice>
              <mc:Fallback>
                <p:oleObj name="Equation" r:id="rId6" imgW="647640" imgH="203040" progId="Equation.DSMT4">
                  <p:embed/>
                  <p:pic>
                    <p:nvPicPr>
                      <p:cNvPr id="8" name="Object 7"/>
                      <p:cNvPicPr/>
                      <p:nvPr/>
                    </p:nvPicPr>
                    <p:blipFill>
                      <a:blip r:embed="rId7"/>
                      <a:stretch>
                        <a:fillRect/>
                      </a:stretch>
                    </p:blipFill>
                    <p:spPr>
                      <a:xfrm>
                        <a:off x="4188423" y="3380870"/>
                        <a:ext cx="1266825" cy="396875"/>
                      </a:xfrm>
                      <a:prstGeom prst="rect">
                        <a:avLst/>
                      </a:prstGeom>
                    </p:spPr>
                  </p:pic>
                </p:oleObj>
              </mc:Fallback>
            </mc:AlternateContent>
          </a:graphicData>
        </a:graphic>
      </p:graphicFrame>
      <p:graphicFrame>
        <p:nvGraphicFramePr>
          <p:cNvPr id="10" name="Object 9"/>
          <p:cNvGraphicFramePr>
            <a:graphicFrameLocks noChangeAspect="1"/>
          </p:cNvGraphicFramePr>
          <p:nvPr>
            <p:extLst/>
          </p:nvPr>
        </p:nvGraphicFramePr>
        <p:xfrm>
          <a:off x="1804969" y="5043955"/>
          <a:ext cx="5875338" cy="606425"/>
        </p:xfrm>
        <a:graphic>
          <a:graphicData uri="http://schemas.openxmlformats.org/presentationml/2006/ole">
            <mc:AlternateContent xmlns:mc="http://schemas.openxmlformats.org/markup-compatibility/2006">
              <mc:Choice xmlns:v="urn:schemas-microsoft-com:vml" Requires="v">
                <p:oleObj spid="_x0000_s2524239" name="Equation" r:id="rId8" imgW="2958840" imgH="304560" progId="Equation.DSMT4">
                  <p:embed/>
                </p:oleObj>
              </mc:Choice>
              <mc:Fallback>
                <p:oleObj name="Equation" r:id="rId8" imgW="2958840" imgH="304560" progId="Equation.DSMT4">
                  <p:embed/>
                  <p:pic>
                    <p:nvPicPr>
                      <p:cNvPr id="10" name="Object 9"/>
                      <p:cNvPicPr/>
                      <p:nvPr/>
                    </p:nvPicPr>
                    <p:blipFill>
                      <a:blip r:embed="rId9"/>
                      <a:stretch>
                        <a:fillRect/>
                      </a:stretch>
                    </p:blipFill>
                    <p:spPr>
                      <a:xfrm>
                        <a:off x="1804969" y="5043955"/>
                        <a:ext cx="5875338" cy="606425"/>
                      </a:xfrm>
                      <a:prstGeom prst="rect">
                        <a:avLst/>
                      </a:prstGeom>
                    </p:spPr>
                  </p:pic>
                </p:oleObj>
              </mc:Fallback>
            </mc:AlternateContent>
          </a:graphicData>
        </a:graphic>
      </p:graphicFrame>
      <p:sp>
        <p:nvSpPr>
          <p:cNvPr id="11" name="Oval 10"/>
          <p:cNvSpPr/>
          <p:nvPr/>
        </p:nvSpPr>
        <p:spPr>
          <a:xfrm>
            <a:off x="5184182" y="5062286"/>
            <a:ext cx="533544" cy="533544"/>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2" name="Oval 11"/>
          <p:cNvSpPr/>
          <p:nvPr/>
        </p:nvSpPr>
        <p:spPr>
          <a:xfrm>
            <a:off x="2629869" y="5194808"/>
            <a:ext cx="533544" cy="533544"/>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59324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 descr="Schneider driver flo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3"/>
          <p:cNvSpPr txBox="1">
            <a:spLocks noChangeArrowheads="1"/>
          </p:cNvSpPr>
          <p:nvPr/>
        </p:nvSpPr>
        <p:spPr bwMode="auto">
          <a:xfrm>
            <a:off x="152400" y="152400"/>
            <a:ext cx="4567238" cy="749300"/>
          </a:xfrm>
          <a:prstGeom prst="rect">
            <a:avLst/>
          </a:prstGeom>
          <a:gradFill rotWithShape="0">
            <a:gsLst>
              <a:gs pos="0">
                <a:srgbClr val="000000"/>
              </a:gs>
              <a:gs pos="50000">
                <a:srgbClr val="CC3300"/>
              </a:gs>
              <a:gs pos="100000">
                <a:srgbClr val="000000"/>
              </a:gs>
            </a:gsLst>
            <a:lin ang="5400000" scaled="1"/>
          </a:gradFill>
          <a:ln>
            <a:noFill/>
          </a:ln>
          <a:extLst>
            <a:ext uri="{91240B29-F687-4F45-9708-019B960494DF}">
              <a14:hiddenLine xmlns:a14="http://schemas.microsoft.com/office/drawing/2010/main" w="38100">
                <a:solidFill>
                  <a:srgbClr val="000000"/>
                </a:solidFill>
                <a:miter lim="800000"/>
                <a:headEnd type="none" w="lg" len="lg"/>
                <a:tailEnd type="none" w="lg" len="lg"/>
              </a14:hiddenLine>
            </a:ext>
          </a:extLst>
        </p:spPr>
        <p:txBody>
          <a:bodyPr lIns="90488" tIns="44450" rIns="90488" bIns="44450" anchor="ct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a:solidFill>
                  <a:schemeClr val="bg1"/>
                </a:solidFill>
              </a:rPr>
              <a:t>Schneider National</a:t>
            </a:r>
          </a:p>
        </p:txBody>
      </p:sp>
      <p:pic>
        <p:nvPicPr>
          <p:cNvPr id="4185093" name="Picture 5" descr="Schneider subproblem with lin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1124" y="1942941"/>
            <a:ext cx="2994382" cy="313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40498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85093"/>
                                        </p:tgtEl>
                                        <p:attrNameLst>
                                          <p:attrName>style.visibility</p:attrName>
                                        </p:attrNameLst>
                                      </p:cBhvr>
                                      <p:to>
                                        <p:strVal val="visible"/>
                                      </p:to>
                                    </p:set>
                                    <p:anim calcmode="lin" valueType="num">
                                      <p:cBhvr>
                                        <p:cTn id="7" dur="500" fill="hold"/>
                                        <p:tgtEl>
                                          <p:spTgt spid="4185093"/>
                                        </p:tgtEl>
                                        <p:attrNameLst>
                                          <p:attrName>ppt_w</p:attrName>
                                        </p:attrNameLst>
                                      </p:cBhvr>
                                      <p:tavLst>
                                        <p:tav tm="0">
                                          <p:val>
                                            <p:fltVal val="0"/>
                                          </p:val>
                                        </p:tav>
                                        <p:tav tm="100000">
                                          <p:val>
                                            <p:strVal val="#ppt_w"/>
                                          </p:val>
                                        </p:tav>
                                      </p:tavLst>
                                    </p:anim>
                                    <p:anim calcmode="lin" valueType="num">
                                      <p:cBhvr>
                                        <p:cTn id="8" dur="500" fill="hold"/>
                                        <p:tgtEl>
                                          <p:spTgt spid="4185093"/>
                                        </p:tgtEl>
                                        <p:attrNameLst>
                                          <p:attrName>ppt_h</p:attrName>
                                        </p:attrNameLst>
                                      </p:cBhvr>
                                      <p:tavLst>
                                        <p:tav tm="0">
                                          <p:val>
                                            <p:fltVal val="0"/>
                                          </p:val>
                                        </p:tav>
                                        <p:tav tm="100000">
                                          <p:val>
                                            <p:strVal val="#ppt_h"/>
                                          </p:val>
                                        </p:tav>
                                      </p:tavLst>
                                    </p:anim>
                                    <p:animEffect transition="in" filter="fade">
                                      <p:cBhvr>
                                        <p:cTn id="9" dur="500"/>
                                        <p:tgtEl>
                                          <p:spTgt spid="4185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classes</a:t>
            </a:r>
          </a:p>
        </p:txBody>
      </p:sp>
      <p:sp>
        <p:nvSpPr>
          <p:cNvPr id="3" name="Content Placeholder 2"/>
          <p:cNvSpPr>
            <a:spLocks noGrp="1"/>
          </p:cNvSpPr>
          <p:nvPr>
            <p:ph idx="1"/>
          </p:nvPr>
        </p:nvSpPr>
        <p:spPr/>
        <p:txBody>
          <a:bodyPr/>
          <a:lstStyle/>
          <a:p>
            <a:r>
              <a:rPr lang="en-US" dirty="0"/>
              <a:t>Offline (final reward)</a:t>
            </a:r>
          </a:p>
          <a:p>
            <a:pPr lvl="1"/>
            <a:r>
              <a:rPr lang="en-US" dirty="0"/>
              <a:t>We can iteratively search for the best solution, but only care about the final answer.</a:t>
            </a:r>
          </a:p>
          <a:p>
            <a:pPr lvl="1"/>
            <a:r>
              <a:rPr lang="en-US" dirty="0"/>
              <a:t>Asymptotic formulation:</a:t>
            </a:r>
          </a:p>
          <a:p>
            <a:pPr lvl="2"/>
            <a:endParaRPr lang="en-US" dirty="0"/>
          </a:p>
          <a:p>
            <a:pPr lvl="2"/>
            <a:endParaRPr lang="en-US" dirty="0"/>
          </a:p>
          <a:p>
            <a:pPr lvl="1"/>
            <a:r>
              <a:rPr lang="en-US" dirty="0"/>
              <a:t>Finite horizon formulation: </a:t>
            </a:r>
          </a:p>
          <a:p>
            <a:pPr lvl="2"/>
            <a:endParaRPr lang="en-US" dirty="0"/>
          </a:p>
          <a:p>
            <a:pPr lvl="2"/>
            <a:endParaRPr lang="en-US" dirty="0"/>
          </a:p>
          <a:p>
            <a:r>
              <a:rPr lang="en-US" dirty="0"/>
              <a:t>Online (cumulative reward)</a:t>
            </a:r>
          </a:p>
          <a:p>
            <a:pPr lvl="1"/>
            <a:r>
              <a:rPr lang="en-US" dirty="0"/>
              <a:t>We have to learn as we go</a:t>
            </a:r>
          </a:p>
        </p:txBody>
      </p:sp>
      <p:graphicFrame>
        <p:nvGraphicFramePr>
          <p:cNvPr id="4" name="Object 3"/>
          <p:cNvGraphicFramePr>
            <a:graphicFrameLocks noChangeAspect="1"/>
          </p:cNvGraphicFramePr>
          <p:nvPr/>
        </p:nvGraphicFramePr>
        <p:xfrm>
          <a:off x="1822678" y="3026880"/>
          <a:ext cx="2229035" cy="550379"/>
        </p:xfrm>
        <a:graphic>
          <a:graphicData uri="http://schemas.openxmlformats.org/presentationml/2006/ole">
            <mc:AlternateContent xmlns:mc="http://schemas.openxmlformats.org/markup-compatibility/2006">
              <mc:Choice xmlns:v="urn:schemas-microsoft-com:vml" Requires="v">
                <p:oleObj spid="_x0000_s2525282" name="Equation" r:id="rId3" imgW="1028520" imgH="253800" progId="Equation.DSMT4">
                  <p:embed/>
                </p:oleObj>
              </mc:Choice>
              <mc:Fallback>
                <p:oleObj name="Equation" r:id="rId3" imgW="1028520" imgH="253800" progId="Equation.DSMT4">
                  <p:embed/>
                  <p:pic>
                    <p:nvPicPr>
                      <p:cNvPr id="4" name="Object 3"/>
                      <p:cNvPicPr/>
                      <p:nvPr/>
                    </p:nvPicPr>
                    <p:blipFill>
                      <a:blip r:embed="rId4"/>
                      <a:stretch>
                        <a:fillRect/>
                      </a:stretch>
                    </p:blipFill>
                    <p:spPr>
                      <a:xfrm>
                        <a:off x="1822678" y="3026880"/>
                        <a:ext cx="2229035" cy="550379"/>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1822678" y="4011991"/>
          <a:ext cx="2613025" cy="576263"/>
        </p:xfrm>
        <a:graphic>
          <a:graphicData uri="http://schemas.openxmlformats.org/presentationml/2006/ole">
            <mc:AlternateContent xmlns:mc="http://schemas.openxmlformats.org/markup-compatibility/2006">
              <mc:Choice xmlns:v="urn:schemas-microsoft-com:vml" Requires="v">
                <p:oleObj spid="_x0000_s2525283" name="Equation" r:id="rId5" imgW="1206360" imgH="266400" progId="Equation.DSMT4">
                  <p:embed/>
                </p:oleObj>
              </mc:Choice>
              <mc:Fallback>
                <p:oleObj name="Equation" r:id="rId5" imgW="1206360" imgH="266400" progId="Equation.DSMT4">
                  <p:embed/>
                  <p:pic>
                    <p:nvPicPr>
                      <p:cNvPr id="6" name="Object 5"/>
                      <p:cNvPicPr/>
                      <p:nvPr/>
                    </p:nvPicPr>
                    <p:blipFill>
                      <a:blip r:embed="rId6"/>
                      <a:stretch>
                        <a:fillRect/>
                      </a:stretch>
                    </p:blipFill>
                    <p:spPr>
                      <a:xfrm>
                        <a:off x="1822678" y="4011991"/>
                        <a:ext cx="2613025" cy="576263"/>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1368354" y="5562046"/>
          <a:ext cx="3905250" cy="960438"/>
        </p:xfrm>
        <a:graphic>
          <a:graphicData uri="http://schemas.openxmlformats.org/presentationml/2006/ole">
            <mc:AlternateContent xmlns:mc="http://schemas.openxmlformats.org/markup-compatibility/2006">
              <mc:Choice xmlns:v="urn:schemas-microsoft-com:vml" Requires="v">
                <p:oleObj spid="_x0000_s2525284" name="Equation" r:id="rId7" imgW="1803240" imgH="444240" progId="Equation.DSMT4">
                  <p:embed/>
                </p:oleObj>
              </mc:Choice>
              <mc:Fallback>
                <p:oleObj name="Equation" r:id="rId7" imgW="1803240" imgH="444240" progId="Equation.DSMT4">
                  <p:embed/>
                  <p:pic>
                    <p:nvPicPr>
                      <p:cNvPr id="7" name="Object 6"/>
                      <p:cNvPicPr/>
                      <p:nvPr/>
                    </p:nvPicPr>
                    <p:blipFill>
                      <a:blip r:embed="rId8"/>
                      <a:stretch>
                        <a:fillRect/>
                      </a:stretch>
                    </p:blipFill>
                    <p:spPr>
                      <a:xfrm>
                        <a:off x="1368354" y="5562046"/>
                        <a:ext cx="3905250" cy="960438"/>
                      </a:xfrm>
                      <a:prstGeom prst="rect">
                        <a:avLst/>
                      </a:prstGeom>
                    </p:spPr>
                  </p:pic>
                </p:oleObj>
              </mc:Fallback>
            </mc:AlternateContent>
          </a:graphicData>
        </a:graphic>
      </p:graphicFrame>
      <p:sp>
        <p:nvSpPr>
          <p:cNvPr id="8" name="Oval 7"/>
          <p:cNvSpPr/>
          <p:nvPr/>
        </p:nvSpPr>
        <p:spPr>
          <a:xfrm>
            <a:off x="2289319" y="3173895"/>
            <a:ext cx="533544" cy="533544"/>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 name="Oval 8"/>
          <p:cNvSpPr/>
          <p:nvPr/>
        </p:nvSpPr>
        <p:spPr>
          <a:xfrm>
            <a:off x="2282695" y="4151243"/>
            <a:ext cx="533544" cy="533544"/>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0" name="Oval 9"/>
          <p:cNvSpPr/>
          <p:nvPr/>
        </p:nvSpPr>
        <p:spPr>
          <a:xfrm>
            <a:off x="1818869" y="5953538"/>
            <a:ext cx="533544" cy="533544"/>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pic>
        <p:nvPicPr>
          <p:cNvPr id="1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6158" y="4684787"/>
            <a:ext cx="2753482" cy="197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5406639" y="2570022"/>
            <a:ext cx="3093738" cy="2018232"/>
            <a:chOff x="5406639" y="2570022"/>
            <a:chExt cx="3093738" cy="2018232"/>
          </a:xfrm>
        </p:grpSpPr>
        <p:graphicFrame>
          <p:nvGraphicFramePr>
            <p:cNvPr id="5" name="Object 4"/>
            <p:cNvGraphicFramePr>
              <a:graphicFrameLocks noChangeAspect="1"/>
            </p:cNvGraphicFramePr>
            <p:nvPr>
              <p:extLst/>
            </p:nvPr>
          </p:nvGraphicFramePr>
          <p:xfrm>
            <a:off x="5406639" y="2570022"/>
            <a:ext cx="392434" cy="2018232"/>
          </p:xfrm>
          <a:graphic>
            <a:graphicData uri="http://schemas.openxmlformats.org/presentationml/2006/ole">
              <mc:AlternateContent xmlns:mc="http://schemas.openxmlformats.org/markup-compatibility/2006">
                <mc:Choice xmlns:v="urn:schemas-microsoft-com:vml" Requires="v">
                  <p:oleObj spid="_x0000_s2525285" name="Equation" r:id="rId10" imgW="177480" imgH="914400" progId="Equation.DSMT4">
                    <p:embed/>
                  </p:oleObj>
                </mc:Choice>
                <mc:Fallback>
                  <p:oleObj name="Equation" r:id="rId10" imgW="177480" imgH="914400" progId="Equation.DSMT4">
                    <p:embed/>
                    <p:pic>
                      <p:nvPicPr>
                        <p:cNvPr id="5" name="Object 4"/>
                        <p:cNvPicPr/>
                        <p:nvPr/>
                      </p:nvPicPr>
                      <p:blipFill>
                        <a:blip r:embed="rId11"/>
                        <a:stretch>
                          <a:fillRect/>
                        </a:stretch>
                      </p:blipFill>
                      <p:spPr>
                        <a:xfrm>
                          <a:off x="5406639" y="2570022"/>
                          <a:ext cx="392434" cy="2018232"/>
                        </a:xfrm>
                        <a:prstGeom prst="rect">
                          <a:avLst/>
                        </a:prstGeom>
                      </p:spPr>
                    </p:pic>
                  </p:oleObj>
                </mc:Fallback>
              </mc:AlternateContent>
            </a:graphicData>
          </a:graphic>
        </p:graphicFrame>
        <p:sp>
          <p:nvSpPr>
            <p:cNvPr id="12" name="TextBox 11"/>
            <p:cNvSpPr txBox="1"/>
            <p:nvPr/>
          </p:nvSpPr>
          <p:spPr>
            <a:xfrm>
              <a:off x="5898383" y="2924071"/>
              <a:ext cx="2601994" cy="1323439"/>
            </a:xfrm>
            <a:prstGeom prst="rect">
              <a:avLst/>
            </a:prstGeom>
            <a:noFill/>
          </p:spPr>
          <p:txBody>
            <a:bodyPr wrap="none" rtlCol="0">
              <a:spAutoFit/>
            </a:bodyPr>
            <a:lstStyle/>
            <a:p>
              <a:r>
                <a:rPr lang="en-US" sz="2000" i="0" dirty="0"/>
                <a:t>“ranking and selection”</a:t>
              </a:r>
            </a:p>
            <a:p>
              <a:r>
                <a:rPr lang="en-US" sz="2000" i="0" dirty="0"/>
                <a:t>or</a:t>
              </a:r>
            </a:p>
            <a:p>
              <a:r>
                <a:rPr lang="en-US" sz="2000" i="0" dirty="0"/>
                <a:t>“stochastic search”</a:t>
              </a:r>
            </a:p>
            <a:p>
              <a:endParaRPr lang="en-US" sz="2000" i="0" dirty="0"/>
            </a:p>
          </p:txBody>
        </p:sp>
      </p:grpSp>
    </p:spTree>
    <p:extLst>
      <p:ext uri="{BB962C8B-B14F-4D97-AF65-F5344CB8AC3E}">
        <p14:creationId xmlns:p14="http://schemas.microsoft.com/office/powerpoint/2010/main" val="287548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177645" y="2012234"/>
            <a:ext cx="8748518" cy="2712955"/>
          </a:xfrm>
          <a:prstGeom prst="rect">
            <a:avLst/>
          </a:prstGeom>
        </p:spPr>
      </p:pic>
      <p:sp>
        <p:nvSpPr>
          <p:cNvPr id="2" name="Title 1"/>
          <p:cNvSpPr>
            <a:spLocks noGrp="1"/>
          </p:cNvSpPr>
          <p:nvPr>
            <p:ph type="title"/>
          </p:nvPr>
        </p:nvSpPr>
        <p:spPr/>
        <p:txBody>
          <a:bodyPr/>
          <a:lstStyle/>
          <a:p>
            <a:r>
              <a:rPr lang="en-US" dirty="0"/>
              <a:t>Problem classes</a:t>
            </a:r>
          </a:p>
        </p:txBody>
      </p:sp>
      <p:sp>
        <p:nvSpPr>
          <p:cNvPr id="8" name="Rectangle 7"/>
          <p:cNvSpPr/>
          <p:nvPr/>
        </p:nvSpPr>
        <p:spPr>
          <a:xfrm>
            <a:off x="1446962" y="2780397"/>
            <a:ext cx="3717892" cy="937492"/>
          </a:xfrm>
          <a:prstGeom prst="rect">
            <a:avLst/>
          </a:prstGeom>
          <a:solidFill>
            <a:srgbClr val="D9D9D9">
              <a:alpha val="27059"/>
            </a:srgbClr>
          </a:solidFill>
          <a:ln w="952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 name="Rectangle 8"/>
          <p:cNvSpPr/>
          <p:nvPr/>
        </p:nvSpPr>
        <p:spPr>
          <a:xfrm>
            <a:off x="5164854" y="2772027"/>
            <a:ext cx="3699476" cy="937492"/>
          </a:xfrm>
          <a:prstGeom prst="rect">
            <a:avLst/>
          </a:prstGeom>
          <a:solidFill>
            <a:srgbClr val="D9D9D9">
              <a:alpha val="27059"/>
            </a:srgbClr>
          </a:solidFill>
          <a:ln w="952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0" name="Rectangle 9"/>
          <p:cNvSpPr/>
          <p:nvPr/>
        </p:nvSpPr>
        <p:spPr>
          <a:xfrm>
            <a:off x="5166529" y="3708198"/>
            <a:ext cx="3699476" cy="937492"/>
          </a:xfrm>
          <a:prstGeom prst="rect">
            <a:avLst/>
          </a:prstGeom>
          <a:solidFill>
            <a:srgbClr val="D9D9D9">
              <a:alpha val="27059"/>
            </a:srgbClr>
          </a:solidFill>
          <a:ln w="952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2" name="Rectangle 11"/>
          <p:cNvSpPr/>
          <p:nvPr/>
        </p:nvSpPr>
        <p:spPr>
          <a:xfrm>
            <a:off x="1446962" y="3711197"/>
            <a:ext cx="3717892" cy="937492"/>
          </a:xfrm>
          <a:prstGeom prst="rect">
            <a:avLst/>
          </a:prstGeom>
          <a:solidFill>
            <a:srgbClr val="D9D9D9">
              <a:alpha val="27059"/>
            </a:srgbClr>
          </a:solidFill>
          <a:ln w="952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12144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0" y="990600"/>
            <a:ext cx="9144000" cy="5867400"/>
          </a:xfrm>
          <a:prstGeom prst="rect">
            <a:avLst/>
          </a:prstGeom>
          <a:gradFill rotWithShape="0">
            <a:gsLst>
              <a:gs pos="0">
                <a:srgbClr val="000000"/>
              </a:gs>
              <a:gs pos="100000">
                <a:srgbClr val="EF9100"/>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sz="1600" i="0">
              <a:solidFill>
                <a:schemeClr val="bg1"/>
              </a:solidFill>
            </a:endParaRPr>
          </a:p>
        </p:txBody>
      </p:sp>
      <p:sp>
        <p:nvSpPr>
          <p:cNvPr id="31747" name="Rectangle 2"/>
          <p:cNvSpPr>
            <a:spLocks noChangeArrowheads="1"/>
          </p:cNvSpPr>
          <p:nvPr/>
        </p:nvSpPr>
        <p:spPr bwMode="auto">
          <a:xfrm>
            <a:off x="0" y="0"/>
            <a:ext cx="9144000" cy="990600"/>
          </a:xfrm>
          <a:prstGeom prst="rect">
            <a:avLst/>
          </a:prstGeom>
          <a:gradFill rotWithShape="0">
            <a:gsLst>
              <a:gs pos="0">
                <a:srgbClr val="000000"/>
              </a:gs>
              <a:gs pos="100000">
                <a:srgbClr val="EF910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48" name="Rectangle 4"/>
          <p:cNvSpPr>
            <a:spLocks noGrp="1" noChangeArrowheads="1"/>
          </p:cNvSpPr>
          <p:nvPr>
            <p:ph type="title"/>
          </p:nvPr>
        </p:nvSpPr>
        <p:spPr/>
        <p:txBody>
          <a:bodyPr/>
          <a:lstStyle/>
          <a:p>
            <a:r>
              <a:rPr lang="en-US" sz="3200">
                <a:solidFill>
                  <a:schemeClr val="bg1"/>
                </a:solidFill>
              </a:rPr>
              <a:t>Outline</a:t>
            </a:r>
          </a:p>
        </p:txBody>
      </p:sp>
      <p:sp>
        <p:nvSpPr>
          <p:cNvPr id="31749" name="Rectangle 5"/>
          <p:cNvSpPr>
            <a:spLocks noGrp="1" noChangeArrowheads="1"/>
          </p:cNvSpPr>
          <p:nvPr>
            <p:ph type="body" idx="1"/>
          </p:nvPr>
        </p:nvSpPr>
        <p:spPr/>
        <p:txBody>
          <a:bodyPr/>
          <a:lstStyle/>
          <a:p>
            <a:r>
              <a:rPr lang="en-US" dirty="0">
                <a:solidFill>
                  <a:schemeClr val="bg1">
                    <a:lumMod val="65000"/>
                  </a:schemeClr>
                </a:solidFill>
              </a:rPr>
              <a:t>Elements of a dynamic model</a:t>
            </a:r>
          </a:p>
          <a:p>
            <a:r>
              <a:rPr lang="en-US" dirty="0">
                <a:solidFill>
                  <a:schemeClr val="bg1">
                    <a:lumMod val="65000"/>
                  </a:schemeClr>
                </a:solidFill>
              </a:rPr>
              <a:t>An energy storage illustration</a:t>
            </a:r>
          </a:p>
          <a:p>
            <a:r>
              <a:rPr lang="en-US" dirty="0">
                <a:solidFill>
                  <a:schemeClr val="bg1">
                    <a:lumMod val="65000"/>
                  </a:schemeClr>
                </a:solidFill>
              </a:rPr>
              <a:t>Designing policies</a:t>
            </a:r>
          </a:p>
          <a:p>
            <a:r>
              <a:rPr lang="en-US" dirty="0">
                <a:solidFill>
                  <a:schemeClr val="bg1">
                    <a:lumMod val="65000"/>
                  </a:schemeClr>
                </a:solidFill>
              </a:rPr>
              <a:t>Some observations</a:t>
            </a:r>
          </a:p>
          <a:p>
            <a:r>
              <a:rPr lang="en-US" dirty="0">
                <a:solidFill>
                  <a:schemeClr val="bg1"/>
                </a:solidFill>
              </a:rPr>
              <a:t>Policies for pure learning problems</a:t>
            </a:r>
          </a:p>
          <a:p>
            <a:r>
              <a:rPr lang="en-US" dirty="0">
                <a:solidFill>
                  <a:schemeClr val="bg1">
                    <a:lumMod val="65000"/>
                  </a:schemeClr>
                </a:solidFill>
              </a:rPr>
              <a:t>Policies for state-dependent problems</a:t>
            </a:r>
          </a:p>
          <a:p>
            <a:r>
              <a:rPr lang="en-US" dirty="0">
                <a:solidFill>
                  <a:schemeClr val="bg1">
                    <a:lumMod val="65000"/>
                  </a:schemeClr>
                </a:solidFill>
              </a:rPr>
              <a:t>Pulling it all together</a:t>
            </a:r>
          </a:p>
          <a:p>
            <a:pPr marL="0" indent="0">
              <a:buSzPct val="80000"/>
              <a:buNone/>
            </a:pPr>
            <a:endParaRPr lang="en-US" dirty="0">
              <a:solidFill>
                <a:schemeClr val="bg2">
                  <a:lumMod val="60000"/>
                  <a:lumOff val="40000"/>
                </a:schemeClr>
              </a:solidFill>
            </a:endParaRPr>
          </a:p>
          <a:p>
            <a:pPr>
              <a:buSzPct val="80000"/>
            </a:pPr>
            <a:endParaRPr lang="en-US" dirty="0">
              <a:solidFill>
                <a:schemeClr val="bg2">
                  <a:lumMod val="60000"/>
                  <a:lumOff val="40000"/>
                </a:schemeClr>
              </a:solidFill>
            </a:endParaRPr>
          </a:p>
        </p:txBody>
      </p:sp>
    </p:spTree>
    <p:extLst>
      <p:ext uri="{BB962C8B-B14F-4D97-AF65-F5344CB8AC3E}">
        <p14:creationId xmlns:p14="http://schemas.microsoft.com/office/powerpoint/2010/main" val="23612103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a:xfrm>
            <a:off x="685800" y="1143000"/>
            <a:ext cx="8061158" cy="4953000"/>
          </a:xfrm>
        </p:spPr>
        <p:txBody>
          <a:bodyPr/>
          <a:lstStyle/>
          <a:p>
            <a:r>
              <a:rPr lang="en-US" b="1" dirty="0"/>
              <a:t>Policy search</a:t>
            </a:r>
            <a:r>
              <a:rPr lang="en-US" dirty="0"/>
              <a:t>:</a:t>
            </a:r>
          </a:p>
          <a:p>
            <a:pPr marL="914400" lvl="1" indent="-457200">
              <a:buAutoNum type="arabicParenR"/>
            </a:pPr>
            <a:r>
              <a:rPr lang="en-US" sz="2800" dirty="0"/>
              <a:t>Policy function approximations (PFAs)</a:t>
            </a:r>
            <a:endParaRPr lang="en-US" sz="3200" dirty="0"/>
          </a:p>
          <a:p>
            <a:pPr lvl="2"/>
            <a:r>
              <a:rPr lang="en-US" sz="2400" dirty="0"/>
              <a:t>We can try an </a:t>
            </a:r>
            <a:r>
              <a:rPr lang="en-US" sz="2400" i="1" dirty="0"/>
              <a:t>excitation</a:t>
            </a:r>
            <a:r>
              <a:rPr lang="en-US" sz="2400" dirty="0"/>
              <a:t> policy by adding noise:</a:t>
            </a:r>
          </a:p>
          <a:p>
            <a:pPr marL="457200" lvl="1" indent="0">
              <a:buNone/>
            </a:pPr>
            <a:endParaRPr lang="en-US" sz="2800" dirty="0"/>
          </a:p>
          <a:p>
            <a:pPr marL="457200" lvl="1" indent="0">
              <a:buNone/>
            </a:pPr>
            <a:endParaRPr lang="en-US" sz="2800" dirty="0"/>
          </a:p>
          <a:p>
            <a:pPr marL="457200" lvl="1" indent="0">
              <a:buNone/>
            </a:pPr>
            <a:endParaRPr lang="en-US" sz="2800" dirty="0"/>
          </a:p>
          <a:p>
            <a:pPr marL="457200" lvl="1" indent="0">
              <a:buNone/>
            </a:pPr>
            <a:endParaRPr lang="en-US" sz="2800" dirty="0"/>
          </a:p>
          <a:p>
            <a:pPr marL="457200" lvl="1" indent="0">
              <a:buNone/>
            </a:pPr>
            <a:endParaRPr lang="en-US" sz="2800" dirty="0"/>
          </a:p>
          <a:p>
            <a:pPr marL="457200" lvl="1" indent="0">
              <a:buNone/>
            </a:pPr>
            <a:endParaRPr lang="en-US" sz="2800" dirty="0"/>
          </a:p>
        </p:txBody>
      </p:sp>
      <p:pic>
        <p:nvPicPr>
          <p:cNvPr id="8" name="Picture 7">
            <a:extLst>
              <a:ext uri="{FF2B5EF4-FFF2-40B4-BE49-F238E27FC236}">
                <a16:creationId xmlns:a16="http://schemas.microsoft.com/office/drawing/2014/main" id="{322D71AA-B58B-49CD-9A44-7340539DA8CC}"/>
              </a:ext>
            </a:extLst>
          </p:cNvPr>
          <p:cNvPicPr>
            <a:picLocks noChangeAspect="1"/>
          </p:cNvPicPr>
          <p:nvPr/>
        </p:nvPicPr>
        <p:blipFill rotWithShape="1">
          <a:blip r:embed="rId3"/>
          <a:srcRect l="15214" r="9654" b="12976"/>
          <a:stretch/>
        </p:blipFill>
        <p:spPr>
          <a:xfrm>
            <a:off x="2485787" y="3406016"/>
            <a:ext cx="3789076" cy="2568603"/>
          </a:xfrm>
          <a:prstGeom prst="rect">
            <a:avLst/>
          </a:prstGeom>
        </p:spPr>
      </p:pic>
      <p:graphicFrame>
        <p:nvGraphicFramePr>
          <p:cNvPr id="6" name="Object 5">
            <a:extLst>
              <a:ext uri="{FF2B5EF4-FFF2-40B4-BE49-F238E27FC236}">
                <a16:creationId xmlns:a16="http://schemas.microsoft.com/office/drawing/2014/main" id="{19498CC2-7051-44AC-80E2-B8138751002F}"/>
              </a:ext>
            </a:extLst>
          </p:cNvPr>
          <p:cNvGraphicFramePr>
            <a:graphicFrameLocks noChangeAspect="1"/>
          </p:cNvGraphicFramePr>
          <p:nvPr>
            <p:extLst/>
          </p:nvPr>
        </p:nvGraphicFramePr>
        <p:xfrm>
          <a:off x="3304636" y="2417210"/>
          <a:ext cx="3738563" cy="736600"/>
        </p:xfrm>
        <a:graphic>
          <a:graphicData uri="http://schemas.openxmlformats.org/presentationml/2006/ole">
            <mc:AlternateContent xmlns:mc="http://schemas.openxmlformats.org/markup-compatibility/2006">
              <mc:Choice xmlns:v="urn:schemas-microsoft-com:vml" Requires="v">
                <p:oleObj spid="_x0000_s2510952" name="Equation" r:id="rId4" imgW="2323800" imgH="457200" progId="Equation.DSMT4">
                  <p:embed/>
                </p:oleObj>
              </mc:Choice>
              <mc:Fallback>
                <p:oleObj name="Equation" r:id="rId4" imgW="2323800" imgH="457200" progId="Equation.DSMT4">
                  <p:embed/>
                  <p:pic>
                    <p:nvPicPr>
                      <p:cNvPr id="6" name="Object 5">
                        <a:extLst>
                          <a:ext uri="{FF2B5EF4-FFF2-40B4-BE49-F238E27FC236}">
                            <a16:creationId xmlns:a16="http://schemas.microsoft.com/office/drawing/2014/main" id="{19498CC2-7051-44AC-80E2-B8138751002F}"/>
                          </a:ext>
                        </a:extLst>
                      </p:cNvPr>
                      <p:cNvPicPr/>
                      <p:nvPr/>
                    </p:nvPicPr>
                    <p:blipFill>
                      <a:blip r:embed="rId5"/>
                      <a:stretch>
                        <a:fillRect/>
                      </a:stretch>
                    </p:blipFill>
                    <p:spPr>
                      <a:xfrm>
                        <a:off x="3304636" y="2417210"/>
                        <a:ext cx="3738563" cy="736600"/>
                      </a:xfrm>
                      <a:prstGeom prst="rect">
                        <a:avLst/>
                      </a:prstGeom>
                    </p:spPr>
                  </p:pic>
                </p:oleObj>
              </mc:Fallback>
            </mc:AlternateContent>
          </a:graphicData>
        </a:graphic>
      </p:graphicFrame>
      <p:cxnSp>
        <p:nvCxnSpPr>
          <p:cNvPr id="11" name="Straight Connector 10">
            <a:extLst>
              <a:ext uri="{FF2B5EF4-FFF2-40B4-BE49-F238E27FC236}">
                <a16:creationId xmlns:a16="http://schemas.microsoft.com/office/drawing/2014/main" id="{604F8554-43D8-48C8-B0D2-68B9546A6520}"/>
              </a:ext>
            </a:extLst>
          </p:cNvPr>
          <p:cNvCxnSpPr>
            <a:cxnSpLocks/>
          </p:cNvCxnSpPr>
          <p:nvPr/>
        </p:nvCxnSpPr>
        <p:spPr bwMode="auto">
          <a:xfrm>
            <a:off x="2710345" y="3712357"/>
            <a:ext cx="2513231" cy="1861652"/>
          </a:xfrm>
          <a:prstGeom prst="line">
            <a:avLst/>
          </a:prstGeom>
          <a:noFill/>
          <a:ln w="28575" cap="flat" cmpd="sng" algn="ctr">
            <a:solidFill>
              <a:schemeClr val="tx1"/>
            </a:solidFill>
            <a:prstDash val="solid"/>
            <a:round/>
            <a:headEnd type="none" w="med" len="med"/>
            <a:tailEnd type="none" w="med" len="med"/>
          </a:ln>
          <a:effectLst/>
        </p:spPr>
      </p:cxnSp>
      <p:graphicFrame>
        <p:nvGraphicFramePr>
          <p:cNvPr id="23" name="Object 22">
            <a:extLst>
              <a:ext uri="{FF2B5EF4-FFF2-40B4-BE49-F238E27FC236}">
                <a16:creationId xmlns:a16="http://schemas.microsoft.com/office/drawing/2014/main" id="{84C07352-2C00-4734-8CC4-CC650603745B}"/>
              </a:ext>
            </a:extLst>
          </p:cNvPr>
          <p:cNvGraphicFramePr>
            <a:graphicFrameLocks noChangeAspect="1"/>
          </p:cNvGraphicFramePr>
          <p:nvPr>
            <p:extLst/>
          </p:nvPr>
        </p:nvGraphicFramePr>
        <p:xfrm>
          <a:off x="4947787" y="4273091"/>
          <a:ext cx="1891047" cy="369987"/>
        </p:xfrm>
        <a:graphic>
          <a:graphicData uri="http://schemas.openxmlformats.org/presentationml/2006/ole">
            <mc:AlternateContent xmlns:mc="http://schemas.openxmlformats.org/markup-compatibility/2006">
              <mc:Choice xmlns:v="urn:schemas-microsoft-com:vml" Requires="v">
                <p:oleObj spid="_x0000_s2510953" name="Equation" r:id="rId6" imgW="1168200" imgH="228600" progId="Equation.DSMT4">
                  <p:embed/>
                </p:oleObj>
              </mc:Choice>
              <mc:Fallback>
                <p:oleObj name="Equation" r:id="rId6" imgW="1168200" imgH="228600" progId="Equation.DSMT4">
                  <p:embed/>
                  <p:pic>
                    <p:nvPicPr>
                      <p:cNvPr id="23" name="Object 22">
                        <a:extLst>
                          <a:ext uri="{FF2B5EF4-FFF2-40B4-BE49-F238E27FC236}">
                            <a16:creationId xmlns:a16="http://schemas.microsoft.com/office/drawing/2014/main" id="{84C07352-2C00-4734-8CC4-CC650603745B}"/>
                          </a:ext>
                        </a:extLst>
                      </p:cNvPr>
                      <p:cNvPicPr/>
                      <p:nvPr/>
                    </p:nvPicPr>
                    <p:blipFill>
                      <a:blip r:embed="rId7"/>
                      <a:stretch>
                        <a:fillRect/>
                      </a:stretch>
                    </p:blipFill>
                    <p:spPr>
                      <a:xfrm>
                        <a:off x="4947787" y="4273091"/>
                        <a:ext cx="1891047" cy="369987"/>
                      </a:xfrm>
                      <a:prstGeom prst="rect">
                        <a:avLst/>
                      </a:prstGeom>
                    </p:spPr>
                  </p:pic>
                </p:oleObj>
              </mc:Fallback>
            </mc:AlternateContent>
          </a:graphicData>
        </a:graphic>
      </p:graphicFrame>
      <p:grpSp>
        <p:nvGrpSpPr>
          <p:cNvPr id="25" name="Group 24">
            <a:extLst>
              <a:ext uri="{FF2B5EF4-FFF2-40B4-BE49-F238E27FC236}">
                <a16:creationId xmlns:a16="http://schemas.microsoft.com/office/drawing/2014/main" id="{5541FC65-BC5B-4A46-B610-C97EAE777D5F}"/>
              </a:ext>
            </a:extLst>
          </p:cNvPr>
          <p:cNvGrpSpPr/>
          <p:nvPr/>
        </p:nvGrpSpPr>
        <p:grpSpPr>
          <a:xfrm>
            <a:off x="2803428" y="3471437"/>
            <a:ext cx="2754151" cy="2046449"/>
            <a:chOff x="2803428" y="3471437"/>
            <a:chExt cx="2754151" cy="2046449"/>
          </a:xfrm>
        </p:grpSpPr>
        <p:cxnSp>
          <p:nvCxnSpPr>
            <p:cNvPr id="26" name="Straight Connector 25">
              <a:extLst>
                <a:ext uri="{FF2B5EF4-FFF2-40B4-BE49-F238E27FC236}">
                  <a16:creationId xmlns:a16="http://schemas.microsoft.com/office/drawing/2014/main" id="{67B57D72-98B9-4FE6-898C-73947E898144}"/>
                </a:ext>
              </a:extLst>
            </p:cNvPr>
            <p:cNvCxnSpPr/>
            <p:nvPr/>
          </p:nvCxnSpPr>
          <p:spPr bwMode="auto">
            <a:xfrm>
              <a:off x="2803428" y="4040884"/>
              <a:ext cx="2754151" cy="1379813"/>
            </a:xfrm>
            <a:prstGeom prst="line">
              <a:avLst/>
            </a:prstGeom>
            <a:noFill/>
            <a:ln w="28575" cap="flat" cmpd="sng" algn="ctr">
              <a:solidFill>
                <a:schemeClr val="tx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7D64E507-4EC4-4707-A90A-5270E53F8249}"/>
                </a:ext>
              </a:extLst>
            </p:cNvPr>
            <p:cNvCxnSpPr>
              <a:cxnSpLocks/>
            </p:cNvCxnSpPr>
            <p:nvPr/>
          </p:nvCxnSpPr>
          <p:spPr bwMode="auto">
            <a:xfrm>
              <a:off x="3044348" y="3471437"/>
              <a:ext cx="1891047" cy="2046449"/>
            </a:xfrm>
            <a:prstGeom prst="line">
              <a:avLst/>
            </a:prstGeom>
            <a:noFill/>
            <a:ln w="28575" cap="flat" cmpd="sng" algn="ctr">
              <a:solidFill>
                <a:schemeClr val="tx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4B6DBC3B-F311-41DA-B227-A8859D8477CA}"/>
                </a:ext>
              </a:extLst>
            </p:cNvPr>
            <p:cNvCxnSpPr>
              <a:cxnSpLocks/>
            </p:cNvCxnSpPr>
            <p:nvPr/>
          </p:nvCxnSpPr>
          <p:spPr bwMode="auto">
            <a:xfrm>
              <a:off x="3044348" y="3619274"/>
              <a:ext cx="2375793" cy="1898612"/>
            </a:xfrm>
            <a:prstGeom prst="line">
              <a:avLst/>
            </a:prstGeom>
            <a:noFill/>
            <a:ln w="28575" cap="flat" cmpd="sng" algn="ctr">
              <a:solidFill>
                <a:schemeClr val="tx1"/>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A4523AAE-970B-4419-880D-766A7416BC7F}"/>
                </a:ext>
              </a:extLst>
            </p:cNvPr>
            <p:cNvCxnSpPr>
              <a:cxnSpLocks/>
            </p:cNvCxnSpPr>
            <p:nvPr/>
          </p:nvCxnSpPr>
          <p:spPr bwMode="auto">
            <a:xfrm>
              <a:off x="2803428" y="3712357"/>
              <a:ext cx="1850702" cy="1708340"/>
            </a:xfrm>
            <a:prstGeom prst="line">
              <a:avLst/>
            </a:prstGeom>
            <a:noFill/>
            <a:ln w="28575" cap="flat" cmpd="sng" algn="ctr">
              <a:solidFill>
                <a:schemeClr val="tx1"/>
              </a:solidFill>
              <a:prstDash val="solid"/>
              <a:round/>
              <a:headEnd type="none" w="med" len="med"/>
              <a:tailEnd type="none" w="med" len="med"/>
            </a:ln>
            <a:effectLst/>
          </p:spPr>
        </p:cxnSp>
      </p:grpSp>
      <p:grpSp>
        <p:nvGrpSpPr>
          <p:cNvPr id="36" name="Group 35">
            <a:extLst>
              <a:ext uri="{FF2B5EF4-FFF2-40B4-BE49-F238E27FC236}">
                <a16:creationId xmlns:a16="http://schemas.microsoft.com/office/drawing/2014/main" id="{8F068B4D-E18C-4381-B9A5-85D923686A50}"/>
              </a:ext>
            </a:extLst>
          </p:cNvPr>
          <p:cNvGrpSpPr/>
          <p:nvPr/>
        </p:nvGrpSpPr>
        <p:grpSpPr>
          <a:xfrm>
            <a:off x="3817916" y="4432942"/>
            <a:ext cx="294956" cy="452126"/>
            <a:chOff x="3817916" y="4346582"/>
            <a:chExt cx="294956" cy="452126"/>
          </a:xfrm>
        </p:grpSpPr>
        <p:sp>
          <p:nvSpPr>
            <p:cNvPr id="30" name="Oval 29">
              <a:extLst>
                <a:ext uri="{FF2B5EF4-FFF2-40B4-BE49-F238E27FC236}">
                  <a16:creationId xmlns:a16="http://schemas.microsoft.com/office/drawing/2014/main" id="{353F0D11-169C-484C-BE48-A8D96691D7CC}"/>
                </a:ext>
              </a:extLst>
            </p:cNvPr>
            <p:cNvSpPr/>
            <p:nvPr/>
          </p:nvSpPr>
          <p:spPr>
            <a:xfrm>
              <a:off x="3836980" y="4346582"/>
              <a:ext cx="45719" cy="45719"/>
            </a:xfrm>
            <a:prstGeom prst="ellipse">
              <a:avLst/>
            </a:prstGeom>
            <a:solidFill>
              <a:schemeClr val="tx1"/>
            </a:solid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31" name="Oval 30">
              <a:extLst>
                <a:ext uri="{FF2B5EF4-FFF2-40B4-BE49-F238E27FC236}">
                  <a16:creationId xmlns:a16="http://schemas.microsoft.com/office/drawing/2014/main" id="{B37D8C43-C911-4935-B73A-0C68572143CD}"/>
                </a:ext>
              </a:extLst>
            </p:cNvPr>
            <p:cNvSpPr/>
            <p:nvPr/>
          </p:nvSpPr>
          <p:spPr>
            <a:xfrm>
              <a:off x="4016052" y="4479936"/>
              <a:ext cx="45719" cy="45719"/>
            </a:xfrm>
            <a:prstGeom prst="ellipse">
              <a:avLst/>
            </a:prstGeom>
            <a:solidFill>
              <a:schemeClr val="tx1"/>
            </a:solid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32" name="Oval 31">
              <a:extLst>
                <a:ext uri="{FF2B5EF4-FFF2-40B4-BE49-F238E27FC236}">
                  <a16:creationId xmlns:a16="http://schemas.microsoft.com/office/drawing/2014/main" id="{F94E3BB2-B55D-427F-AEB7-B0A3B5C6559A}"/>
                </a:ext>
              </a:extLst>
            </p:cNvPr>
            <p:cNvSpPr/>
            <p:nvPr/>
          </p:nvSpPr>
          <p:spPr>
            <a:xfrm>
              <a:off x="4062404" y="4371976"/>
              <a:ext cx="45719" cy="45719"/>
            </a:xfrm>
            <a:prstGeom prst="ellipse">
              <a:avLst/>
            </a:prstGeom>
            <a:solidFill>
              <a:schemeClr val="tx1"/>
            </a:solid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33" name="Oval 32">
              <a:extLst>
                <a:ext uri="{FF2B5EF4-FFF2-40B4-BE49-F238E27FC236}">
                  <a16:creationId xmlns:a16="http://schemas.microsoft.com/office/drawing/2014/main" id="{4BCFE9F5-6C07-42DB-B151-296D8615C64B}"/>
                </a:ext>
              </a:extLst>
            </p:cNvPr>
            <p:cNvSpPr/>
            <p:nvPr/>
          </p:nvSpPr>
          <p:spPr>
            <a:xfrm>
              <a:off x="3875068" y="4489450"/>
              <a:ext cx="45719" cy="45719"/>
            </a:xfrm>
            <a:prstGeom prst="ellipse">
              <a:avLst/>
            </a:prstGeom>
            <a:solidFill>
              <a:schemeClr val="tx1"/>
            </a:solid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34" name="Oval 33">
              <a:extLst>
                <a:ext uri="{FF2B5EF4-FFF2-40B4-BE49-F238E27FC236}">
                  <a16:creationId xmlns:a16="http://schemas.microsoft.com/office/drawing/2014/main" id="{A4DEB2E9-3F5E-4509-A00C-828CE0EFF803}"/>
                </a:ext>
              </a:extLst>
            </p:cNvPr>
            <p:cNvSpPr/>
            <p:nvPr/>
          </p:nvSpPr>
          <p:spPr>
            <a:xfrm>
              <a:off x="4067153" y="4752989"/>
              <a:ext cx="45719" cy="45719"/>
            </a:xfrm>
            <a:prstGeom prst="ellipse">
              <a:avLst/>
            </a:prstGeom>
            <a:solidFill>
              <a:schemeClr val="tx1"/>
            </a:solid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35" name="Oval 34">
              <a:extLst>
                <a:ext uri="{FF2B5EF4-FFF2-40B4-BE49-F238E27FC236}">
                  <a16:creationId xmlns:a16="http://schemas.microsoft.com/office/drawing/2014/main" id="{945AC4B1-897B-43F4-BA73-572F32A62A4D}"/>
                </a:ext>
              </a:extLst>
            </p:cNvPr>
            <p:cNvSpPr/>
            <p:nvPr/>
          </p:nvSpPr>
          <p:spPr>
            <a:xfrm>
              <a:off x="3817916" y="4621216"/>
              <a:ext cx="45719" cy="45719"/>
            </a:xfrm>
            <a:prstGeom prst="ellipse">
              <a:avLst/>
            </a:prstGeom>
            <a:solidFill>
              <a:schemeClr val="tx1"/>
            </a:solid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sp>
        <p:nvSpPr>
          <p:cNvPr id="48" name="Rectangle 47">
            <a:extLst>
              <a:ext uri="{FF2B5EF4-FFF2-40B4-BE49-F238E27FC236}">
                <a16:creationId xmlns:a16="http://schemas.microsoft.com/office/drawing/2014/main" id="{FCAB47C0-690B-4E3F-8705-71F5C9154472}"/>
              </a:ext>
            </a:extLst>
          </p:cNvPr>
          <p:cNvSpPr/>
          <p:nvPr/>
        </p:nvSpPr>
        <p:spPr>
          <a:xfrm>
            <a:off x="2832100" y="5060950"/>
            <a:ext cx="1306513" cy="207471"/>
          </a:xfrm>
          <a:prstGeom prst="rect">
            <a:avLst/>
          </a:prstGeom>
          <a:solidFill>
            <a:schemeClr val="bg1"/>
          </a:solidFill>
          <a:ln w="9525">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50" name="Straight Connector 49">
            <a:extLst>
              <a:ext uri="{FF2B5EF4-FFF2-40B4-BE49-F238E27FC236}">
                <a16:creationId xmlns:a16="http://schemas.microsoft.com/office/drawing/2014/main" id="{A1A3D758-2F70-4420-B773-989C7DB706ED}"/>
              </a:ext>
            </a:extLst>
          </p:cNvPr>
          <p:cNvCxnSpPr/>
          <p:nvPr/>
        </p:nvCxnSpPr>
        <p:spPr bwMode="auto">
          <a:xfrm>
            <a:off x="3959225" y="4371976"/>
            <a:ext cx="0" cy="1232656"/>
          </a:xfrm>
          <a:prstGeom prst="line">
            <a:avLst/>
          </a:prstGeom>
          <a:noFill/>
          <a:ln w="9525" cap="flat" cmpd="sng" algn="ctr">
            <a:solidFill>
              <a:schemeClr val="tx1"/>
            </a:solidFill>
            <a:prstDash val="solid"/>
            <a:round/>
            <a:headEnd type="none" w="med" len="med"/>
            <a:tailEnd type="none" w="med" len="med"/>
          </a:ln>
          <a:effectLst/>
        </p:spPr>
      </p:cxnSp>
      <p:grpSp>
        <p:nvGrpSpPr>
          <p:cNvPr id="37" name="Group 36">
            <a:extLst>
              <a:ext uri="{FF2B5EF4-FFF2-40B4-BE49-F238E27FC236}">
                <a16:creationId xmlns:a16="http://schemas.microsoft.com/office/drawing/2014/main" id="{73A4284A-1C1A-4C6A-9129-792D65BA9955}"/>
              </a:ext>
            </a:extLst>
          </p:cNvPr>
          <p:cNvGrpSpPr/>
          <p:nvPr/>
        </p:nvGrpSpPr>
        <p:grpSpPr>
          <a:xfrm>
            <a:off x="2948221" y="5025026"/>
            <a:ext cx="2285762" cy="748220"/>
            <a:chOff x="2674938" y="5183841"/>
            <a:chExt cx="2547937" cy="852271"/>
          </a:xfrm>
        </p:grpSpPr>
        <p:sp>
          <p:nvSpPr>
            <p:cNvPr id="39" name="Line 11">
              <a:extLst>
                <a:ext uri="{FF2B5EF4-FFF2-40B4-BE49-F238E27FC236}">
                  <a16:creationId xmlns:a16="http://schemas.microsoft.com/office/drawing/2014/main" id="{A6CE41F0-5FE1-4218-8649-9B2587427D82}"/>
                </a:ext>
              </a:extLst>
            </p:cNvPr>
            <p:cNvSpPr>
              <a:spLocks noChangeShapeType="1"/>
            </p:cNvSpPr>
            <p:nvPr/>
          </p:nvSpPr>
          <p:spPr bwMode="auto">
            <a:xfrm>
              <a:off x="2674938" y="5742641"/>
              <a:ext cx="2547937" cy="1588"/>
            </a:xfrm>
            <a:prstGeom prst="line">
              <a:avLst/>
            </a:prstGeom>
            <a:noFill/>
            <a:ln w="19050">
              <a:solidFill>
                <a:schemeClr val="tx1"/>
              </a:solidFill>
              <a:round/>
              <a:headEnd/>
              <a:tailEnd type="none" w="lg" len="lg"/>
            </a:ln>
            <a:extLst>
              <a:ext uri="{909E8E84-426E-40DD-AFC4-6F175D3DCCD1}">
                <a14:hiddenFill xmlns:a14="http://schemas.microsoft.com/office/drawing/2010/main">
                  <a:noFill/>
                </a14:hiddenFill>
              </a:ext>
            </a:extLst>
          </p:spPr>
          <p:txBody>
            <a:bodyPr/>
            <a:lstStyle/>
            <a:p>
              <a:endParaRPr lang="en-US"/>
            </a:p>
          </p:txBody>
        </p:sp>
        <p:grpSp>
          <p:nvGrpSpPr>
            <p:cNvPr id="40" name="Group 12">
              <a:extLst>
                <a:ext uri="{FF2B5EF4-FFF2-40B4-BE49-F238E27FC236}">
                  <a16:creationId xmlns:a16="http://schemas.microsoft.com/office/drawing/2014/main" id="{8FA03BB2-EE3A-440F-A11D-19502273C4FF}"/>
                </a:ext>
              </a:extLst>
            </p:cNvPr>
            <p:cNvGrpSpPr>
              <a:grpSpLocks/>
            </p:cNvGrpSpPr>
            <p:nvPr/>
          </p:nvGrpSpPr>
          <p:grpSpPr bwMode="auto">
            <a:xfrm>
              <a:off x="2771775" y="5234641"/>
              <a:ext cx="2073275" cy="504825"/>
              <a:chOff x="810" y="2354"/>
              <a:chExt cx="3268" cy="1116"/>
            </a:xfrm>
          </p:grpSpPr>
          <p:sp>
            <p:nvSpPr>
              <p:cNvPr id="46" name="Freeform 13">
                <a:extLst>
                  <a:ext uri="{FF2B5EF4-FFF2-40B4-BE49-F238E27FC236}">
                    <a16:creationId xmlns:a16="http://schemas.microsoft.com/office/drawing/2014/main" id="{82857F5A-788D-433E-AE23-A9B00F41600B}"/>
                  </a:ext>
                </a:extLst>
              </p:cNvPr>
              <p:cNvSpPr>
                <a:spLocks/>
              </p:cNvSpPr>
              <p:nvPr/>
            </p:nvSpPr>
            <p:spPr bwMode="auto">
              <a:xfrm>
                <a:off x="810" y="2354"/>
                <a:ext cx="1641" cy="1115"/>
              </a:xfrm>
              <a:custGeom>
                <a:avLst/>
                <a:gdLst>
                  <a:gd name="T0" fmla="*/ 0 w 1641"/>
                  <a:gd name="T1" fmla="*/ 1115 h 1115"/>
                  <a:gd name="T2" fmla="*/ 352 w 1641"/>
                  <a:gd name="T3" fmla="*/ 1083 h 1115"/>
                  <a:gd name="T4" fmla="*/ 664 w 1641"/>
                  <a:gd name="T5" fmla="*/ 1003 h 1115"/>
                  <a:gd name="T6" fmla="*/ 944 w 1641"/>
                  <a:gd name="T7" fmla="*/ 779 h 1115"/>
                  <a:gd name="T8" fmla="*/ 1160 w 1641"/>
                  <a:gd name="T9" fmla="*/ 475 h 1115"/>
                  <a:gd name="T10" fmla="*/ 1296 w 1641"/>
                  <a:gd name="T11" fmla="*/ 243 h 1115"/>
                  <a:gd name="T12" fmla="*/ 1432 w 1641"/>
                  <a:gd name="T13" fmla="*/ 67 h 1115"/>
                  <a:gd name="T14" fmla="*/ 1569 w 1641"/>
                  <a:gd name="T15" fmla="*/ 10 h 1115"/>
                  <a:gd name="T16" fmla="*/ 1641 w 1641"/>
                  <a:gd name="T17" fmla="*/ 4 h 11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41"/>
                  <a:gd name="T28" fmla="*/ 0 h 1115"/>
                  <a:gd name="T29" fmla="*/ 1641 w 1641"/>
                  <a:gd name="T30" fmla="*/ 1115 h 11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41" h="1115">
                    <a:moveTo>
                      <a:pt x="0" y="1115"/>
                    </a:moveTo>
                    <a:cubicBezTo>
                      <a:pt x="120" y="1108"/>
                      <a:pt x="241" y="1102"/>
                      <a:pt x="352" y="1083"/>
                    </a:cubicBezTo>
                    <a:cubicBezTo>
                      <a:pt x="463" y="1064"/>
                      <a:pt x="565" y="1054"/>
                      <a:pt x="664" y="1003"/>
                    </a:cubicBezTo>
                    <a:cubicBezTo>
                      <a:pt x="763" y="952"/>
                      <a:pt x="861" y="867"/>
                      <a:pt x="944" y="779"/>
                    </a:cubicBezTo>
                    <a:cubicBezTo>
                      <a:pt x="1027" y="691"/>
                      <a:pt x="1101" y="564"/>
                      <a:pt x="1160" y="475"/>
                    </a:cubicBezTo>
                    <a:cubicBezTo>
                      <a:pt x="1219" y="386"/>
                      <a:pt x="1251" y="311"/>
                      <a:pt x="1296" y="243"/>
                    </a:cubicBezTo>
                    <a:cubicBezTo>
                      <a:pt x="1341" y="175"/>
                      <a:pt x="1387" y="106"/>
                      <a:pt x="1432" y="67"/>
                    </a:cubicBezTo>
                    <a:cubicBezTo>
                      <a:pt x="1477" y="28"/>
                      <a:pt x="1534" y="20"/>
                      <a:pt x="1569" y="10"/>
                    </a:cubicBezTo>
                    <a:cubicBezTo>
                      <a:pt x="1604" y="0"/>
                      <a:pt x="1626" y="5"/>
                      <a:pt x="1641" y="4"/>
                    </a:cubicBezTo>
                  </a:path>
                </a:pathLst>
              </a:custGeom>
              <a:noFill/>
              <a:ln w="1905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 name="Freeform 14">
                <a:extLst>
                  <a:ext uri="{FF2B5EF4-FFF2-40B4-BE49-F238E27FC236}">
                    <a16:creationId xmlns:a16="http://schemas.microsoft.com/office/drawing/2014/main" id="{E4CC1F2B-DF5E-4879-B479-B0C1AF60F445}"/>
                  </a:ext>
                </a:extLst>
              </p:cNvPr>
              <p:cNvSpPr>
                <a:spLocks/>
              </p:cNvSpPr>
              <p:nvPr/>
            </p:nvSpPr>
            <p:spPr bwMode="auto">
              <a:xfrm flipH="1">
                <a:off x="2437" y="2355"/>
                <a:ext cx="1641" cy="1115"/>
              </a:xfrm>
              <a:custGeom>
                <a:avLst/>
                <a:gdLst>
                  <a:gd name="T0" fmla="*/ 0 w 1641"/>
                  <a:gd name="T1" fmla="*/ 1115 h 1115"/>
                  <a:gd name="T2" fmla="*/ 352 w 1641"/>
                  <a:gd name="T3" fmla="*/ 1083 h 1115"/>
                  <a:gd name="T4" fmla="*/ 664 w 1641"/>
                  <a:gd name="T5" fmla="*/ 1003 h 1115"/>
                  <a:gd name="T6" fmla="*/ 944 w 1641"/>
                  <a:gd name="T7" fmla="*/ 779 h 1115"/>
                  <a:gd name="T8" fmla="*/ 1160 w 1641"/>
                  <a:gd name="T9" fmla="*/ 475 h 1115"/>
                  <a:gd name="T10" fmla="*/ 1296 w 1641"/>
                  <a:gd name="T11" fmla="*/ 243 h 1115"/>
                  <a:gd name="T12" fmla="*/ 1432 w 1641"/>
                  <a:gd name="T13" fmla="*/ 67 h 1115"/>
                  <a:gd name="T14" fmla="*/ 1569 w 1641"/>
                  <a:gd name="T15" fmla="*/ 10 h 1115"/>
                  <a:gd name="T16" fmla="*/ 1641 w 1641"/>
                  <a:gd name="T17" fmla="*/ 4 h 11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41"/>
                  <a:gd name="T28" fmla="*/ 0 h 1115"/>
                  <a:gd name="T29" fmla="*/ 1641 w 1641"/>
                  <a:gd name="T30" fmla="*/ 1115 h 11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41" h="1115">
                    <a:moveTo>
                      <a:pt x="0" y="1115"/>
                    </a:moveTo>
                    <a:cubicBezTo>
                      <a:pt x="120" y="1108"/>
                      <a:pt x="241" y="1102"/>
                      <a:pt x="352" y="1083"/>
                    </a:cubicBezTo>
                    <a:cubicBezTo>
                      <a:pt x="463" y="1064"/>
                      <a:pt x="565" y="1054"/>
                      <a:pt x="664" y="1003"/>
                    </a:cubicBezTo>
                    <a:cubicBezTo>
                      <a:pt x="763" y="952"/>
                      <a:pt x="861" y="867"/>
                      <a:pt x="944" y="779"/>
                    </a:cubicBezTo>
                    <a:cubicBezTo>
                      <a:pt x="1027" y="691"/>
                      <a:pt x="1101" y="564"/>
                      <a:pt x="1160" y="475"/>
                    </a:cubicBezTo>
                    <a:cubicBezTo>
                      <a:pt x="1219" y="386"/>
                      <a:pt x="1251" y="311"/>
                      <a:pt x="1296" y="243"/>
                    </a:cubicBezTo>
                    <a:cubicBezTo>
                      <a:pt x="1341" y="175"/>
                      <a:pt x="1387" y="106"/>
                      <a:pt x="1432" y="67"/>
                    </a:cubicBezTo>
                    <a:cubicBezTo>
                      <a:pt x="1477" y="28"/>
                      <a:pt x="1534" y="20"/>
                      <a:pt x="1569" y="10"/>
                    </a:cubicBezTo>
                    <a:cubicBezTo>
                      <a:pt x="1604" y="0"/>
                      <a:pt x="1626" y="5"/>
                      <a:pt x="1641" y="4"/>
                    </a:cubicBezTo>
                  </a:path>
                </a:pathLst>
              </a:custGeom>
              <a:noFill/>
              <a:ln w="1905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a:lstStyle/>
              <a:p>
                <a:endParaRPr lang="en-US"/>
              </a:p>
            </p:txBody>
          </p:sp>
        </p:grpSp>
        <p:graphicFrame>
          <p:nvGraphicFramePr>
            <p:cNvPr id="41" name="Object 15">
              <a:extLst>
                <a:ext uri="{FF2B5EF4-FFF2-40B4-BE49-F238E27FC236}">
                  <a16:creationId xmlns:a16="http://schemas.microsoft.com/office/drawing/2014/main" id="{1DAD2C65-FA4C-4083-B47C-F78616146123}"/>
                </a:ext>
              </a:extLst>
            </p:cNvPr>
            <p:cNvGraphicFramePr>
              <a:graphicFrameLocks noChangeAspect="1"/>
            </p:cNvGraphicFramePr>
            <p:nvPr>
              <p:extLst/>
            </p:nvPr>
          </p:nvGraphicFramePr>
          <p:xfrm>
            <a:off x="3734593" y="5747187"/>
            <a:ext cx="185738" cy="288925"/>
          </p:xfrm>
          <a:graphic>
            <a:graphicData uri="http://schemas.openxmlformats.org/presentationml/2006/ole">
              <mc:AlternateContent xmlns:mc="http://schemas.openxmlformats.org/markup-compatibility/2006">
                <mc:Choice xmlns:v="urn:schemas-microsoft-com:vml" Requires="v">
                  <p:oleObj spid="_x0000_s2510954" name="Equation" r:id="rId8" imgW="114120" imgH="177480" progId="Equation.DSMT4">
                    <p:embed/>
                  </p:oleObj>
                </mc:Choice>
                <mc:Fallback>
                  <p:oleObj name="Equation" r:id="rId8" imgW="114120" imgH="177480" progId="Equation.DSMT4">
                    <p:embed/>
                    <p:pic>
                      <p:nvPicPr>
                        <p:cNvPr id="41" name="Object 15">
                          <a:extLst>
                            <a:ext uri="{FF2B5EF4-FFF2-40B4-BE49-F238E27FC236}">
                              <a16:creationId xmlns:a16="http://schemas.microsoft.com/office/drawing/2014/main" id="{1DAD2C65-FA4C-4083-B47C-F78616146123}"/>
                            </a:ext>
                          </a:extLst>
                        </p:cNvPr>
                        <p:cNvPicPr>
                          <a:picLocks noChangeAspect="1" noChangeArrowheads="1"/>
                        </p:cNvPicPr>
                        <p:nvPr/>
                      </p:nvPicPr>
                      <p:blipFill>
                        <a:blip r:embed="rId9"/>
                        <a:srcRect/>
                        <a:stretch>
                          <a:fillRect/>
                        </a:stretch>
                      </p:blipFill>
                      <p:spPr bwMode="auto">
                        <a:xfrm>
                          <a:off x="3734593" y="5747187"/>
                          <a:ext cx="185738"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 name="Line 18">
              <a:extLst>
                <a:ext uri="{FF2B5EF4-FFF2-40B4-BE49-F238E27FC236}">
                  <a16:creationId xmlns:a16="http://schemas.microsoft.com/office/drawing/2014/main" id="{ADA03081-EAC4-4F77-BD59-82C4C279CC38}"/>
                </a:ext>
              </a:extLst>
            </p:cNvPr>
            <p:cNvSpPr>
              <a:spLocks noChangeShapeType="1"/>
            </p:cNvSpPr>
            <p:nvPr/>
          </p:nvSpPr>
          <p:spPr bwMode="auto">
            <a:xfrm>
              <a:off x="3800475" y="5183841"/>
              <a:ext cx="0" cy="609600"/>
            </a:xfrm>
            <a:prstGeom prst="line">
              <a:avLst/>
            </a:prstGeom>
            <a:noFill/>
            <a:ln w="12700">
              <a:solidFill>
                <a:schemeClr val="tx1"/>
              </a:solidFill>
              <a:round/>
              <a:headEnd/>
              <a:tailEnd type="none" w="lg" len="lg"/>
            </a:ln>
            <a:extLst>
              <a:ext uri="{909E8E84-426E-40DD-AFC4-6F175D3DCCD1}">
                <a14:hiddenFill xmlns:a14="http://schemas.microsoft.com/office/drawing/2010/main">
                  <a:noFill/>
                </a14:hiddenFill>
              </a:ext>
            </a:extLst>
          </p:spPr>
          <p:txBody>
            <a:bodyPr/>
            <a:lstStyle/>
            <a:p>
              <a:endParaRPr lang="en-US"/>
            </a:p>
          </p:txBody>
        </p:sp>
      </p:grpSp>
      <p:grpSp>
        <p:nvGrpSpPr>
          <p:cNvPr id="51" name="Group 50">
            <a:extLst>
              <a:ext uri="{FF2B5EF4-FFF2-40B4-BE49-F238E27FC236}">
                <a16:creationId xmlns:a16="http://schemas.microsoft.com/office/drawing/2014/main" id="{354CBFFD-BC7E-4045-B440-8153F00623BC}"/>
              </a:ext>
            </a:extLst>
          </p:cNvPr>
          <p:cNvGrpSpPr/>
          <p:nvPr/>
        </p:nvGrpSpPr>
        <p:grpSpPr>
          <a:xfrm>
            <a:off x="3395215" y="4286569"/>
            <a:ext cx="1290905" cy="652636"/>
            <a:chOff x="3482382" y="4133372"/>
            <a:chExt cx="1290905" cy="652636"/>
          </a:xfrm>
        </p:grpSpPr>
        <p:sp>
          <p:nvSpPr>
            <p:cNvPr id="52" name="Oval 51">
              <a:extLst>
                <a:ext uri="{FF2B5EF4-FFF2-40B4-BE49-F238E27FC236}">
                  <a16:creationId xmlns:a16="http://schemas.microsoft.com/office/drawing/2014/main" id="{D50F27FC-00D4-49F6-A70D-E44139EE8032}"/>
                </a:ext>
              </a:extLst>
            </p:cNvPr>
            <p:cNvSpPr/>
            <p:nvPr/>
          </p:nvSpPr>
          <p:spPr>
            <a:xfrm>
              <a:off x="3482382" y="4133372"/>
              <a:ext cx="45719" cy="45719"/>
            </a:xfrm>
            <a:prstGeom prst="ellipse">
              <a:avLst/>
            </a:prstGeom>
            <a:solidFill>
              <a:schemeClr val="tx1"/>
            </a:solid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53" name="Oval 52">
              <a:extLst>
                <a:ext uri="{FF2B5EF4-FFF2-40B4-BE49-F238E27FC236}">
                  <a16:creationId xmlns:a16="http://schemas.microsoft.com/office/drawing/2014/main" id="{EEC7143D-9A94-4D6E-92AA-F23EFE7CEC84}"/>
                </a:ext>
              </a:extLst>
            </p:cNvPr>
            <p:cNvSpPr/>
            <p:nvPr/>
          </p:nvSpPr>
          <p:spPr>
            <a:xfrm>
              <a:off x="4311657" y="4557722"/>
              <a:ext cx="45719" cy="45719"/>
            </a:xfrm>
            <a:prstGeom prst="ellipse">
              <a:avLst/>
            </a:prstGeom>
            <a:solidFill>
              <a:schemeClr val="tx1"/>
            </a:solid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54" name="Oval 53">
              <a:extLst>
                <a:ext uri="{FF2B5EF4-FFF2-40B4-BE49-F238E27FC236}">
                  <a16:creationId xmlns:a16="http://schemas.microsoft.com/office/drawing/2014/main" id="{D1F47743-56DD-4A67-8D85-49410D2418EB}"/>
                </a:ext>
              </a:extLst>
            </p:cNvPr>
            <p:cNvSpPr/>
            <p:nvPr/>
          </p:nvSpPr>
          <p:spPr>
            <a:xfrm>
              <a:off x="4108445" y="4392616"/>
              <a:ext cx="45719" cy="45719"/>
            </a:xfrm>
            <a:prstGeom prst="ellipse">
              <a:avLst/>
            </a:prstGeom>
            <a:solidFill>
              <a:schemeClr val="tx1"/>
            </a:solid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55" name="Oval 54">
              <a:extLst>
                <a:ext uri="{FF2B5EF4-FFF2-40B4-BE49-F238E27FC236}">
                  <a16:creationId xmlns:a16="http://schemas.microsoft.com/office/drawing/2014/main" id="{37CF99A9-5CCC-48EC-A03B-FD7CFC9EACF1}"/>
                </a:ext>
              </a:extLst>
            </p:cNvPr>
            <p:cNvSpPr/>
            <p:nvPr/>
          </p:nvSpPr>
          <p:spPr>
            <a:xfrm>
              <a:off x="3924284" y="4489450"/>
              <a:ext cx="45719" cy="45719"/>
            </a:xfrm>
            <a:prstGeom prst="ellipse">
              <a:avLst/>
            </a:prstGeom>
            <a:solidFill>
              <a:schemeClr val="tx1"/>
            </a:solid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56" name="Oval 55">
              <a:extLst>
                <a:ext uri="{FF2B5EF4-FFF2-40B4-BE49-F238E27FC236}">
                  <a16:creationId xmlns:a16="http://schemas.microsoft.com/office/drawing/2014/main" id="{B56CE08F-6460-4F8B-8D48-C9C9C0AA90B8}"/>
                </a:ext>
              </a:extLst>
            </p:cNvPr>
            <p:cNvSpPr/>
            <p:nvPr/>
          </p:nvSpPr>
          <p:spPr>
            <a:xfrm>
              <a:off x="4727568" y="4740289"/>
              <a:ext cx="45719" cy="45719"/>
            </a:xfrm>
            <a:prstGeom prst="ellipse">
              <a:avLst/>
            </a:prstGeom>
            <a:solidFill>
              <a:schemeClr val="tx1"/>
            </a:solid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57" name="Oval 56">
              <a:extLst>
                <a:ext uri="{FF2B5EF4-FFF2-40B4-BE49-F238E27FC236}">
                  <a16:creationId xmlns:a16="http://schemas.microsoft.com/office/drawing/2014/main" id="{BE08CA00-549B-4F44-9218-968C6F8A8EC2}"/>
                </a:ext>
              </a:extLst>
            </p:cNvPr>
            <p:cNvSpPr/>
            <p:nvPr/>
          </p:nvSpPr>
          <p:spPr>
            <a:xfrm>
              <a:off x="3776638" y="4340224"/>
              <a:ext cx="45719" cy="45719"/>
            </a:xfrm>
            <a:prstGeom prst="ellipse">
              <a:avLst/>
            </a:prstGeom>
            <a:solidFill>
              <a:schemeClr val="tx1"/>
            </a:solid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9" name="Group 8">
            <a:extLst>
              <a:ext uri="{FF2B5EF4-FFF2-40B4-BE49-F238E27FC236}">
                <a16:creationId xmlns:a16="http://schemas.microsoft.com/office/drawing/2014/main" id="{E7F2259C-D06C-4AE2-8AAC-06097F79A723}"/>
              </a:ext>
            </a:extLst>
          </p:cNvPr>
          <p:cNvGrpSpPr/>
          <p:nvPr/>
        </p:nvGrpSpPr>
        <p:grpSpPr>
          <a:xfrm>
            <a:off x="4167285" y="2567989"/>
            <a:ext cx="1291739" cy="2575350"/>
            <a:chOff x="4167285" y="2567989"/>
            <a:chExt cx="1291739" cy="2575350"/>
          </a:xfrm>
        </p:grpSpPr>
        <p:sp>
          <p:nvSpPr>
            <p:cNvPr id="4" name="Oval 3">
              <a:extLst>
                <a:ext uri="{FF2B5EF4-FFF2-40B4-BE49-F238E27FC236}">
                  <a16:creationId xmlns:a16="http://schemas.microsoft.com/office/drawing/2014/main" id="{E857706F-4645-431A-8551-AE59766847D1}"/>
                </a:ext>
              </a:extLst>
            </p:cNvPr>
            <p:cNvSpPr/>
            <p:nvPr/>
          </p:nvSpPr>
          <p:spPr>
            <a:xfrm>
              <a:off x="5015514" y="2567989"/>
              <a:ext cx="443510" cy="443510"/>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7" name="Straight Arrow Connector 6">
              <a:extLst>
                <a:ext uri="{FF2B5EF4-FFF2-40B4-BE49-F238E27FC236}">
                  <a16:creationId xmlns:a16="http://schemas.microsoft.com/office/drawing/2014/main" id="{ECF3A9F8-8874-4D34-A24D-1646CC1100FB}"/>
                </a:ext>
              </a:extLst>
            </p:cNvPr>
            <p:cNvCxnSpPr>
              <a:stCxn id="4" idx="4"/>
            </p:cNvCxnSpPr>
            <p:nvPr/>
          </p:nvCxnSpPr>
          <p:spPr bwMode="auto">
            <a:xfrm flipH="1">
              <a:off x="4167285" y="3011499"/>
              <a:ext cx="1069984" cy="2131840"/>
            </a:xfrm>
            <a:prstGeom prst="straightConnector1">
              <a:avLst/>
            </a:prstGeom>
            <a:noFill/>
            <a:ln w="19050" cap="flat" cmpd="sng" algn="ctr">
              <a:solidFill>
                <a:srgbClr val="0033CC"/>
              </a:solidFill>
              <a:prstDash val="solid"/>
              <a:round/>
              <a:headEnd type="none" w="med" len="med"/>
              <a:tailEnd type="triangle"/>
            </a:ln>
            <a:effectLst/>
          </p:spPr>
        </p:cxnSp>
      </p:grpSp>
      <p:sp>
        <p:nvSpPr>
          <p:cNvPr id="10" name="Rectangle 9">
            <a:extLst>
              <a:ext uri="{FF2B5EF4-FFF2-40B4-BE49-F238E27FC236}">
                <a16:creationId xmlns:a16="http://schemas.microsoft.com/office/drawing/2014/main" id="{EED574F1-87BC-4278-B3BF-B6A26B0AD5ED}"/>
              </a:ext>
            </a:extLst>
          </p:cNvPr>
          <p:cNvSpPr/>
          <p:nvPr/>
        </p:nvSpPr>
        <p:spPr>
          <a:xfrm>
            <a:off x="5046396" y="2532091"/>
            <a:ext cx="2236002" cy="533908"/>
          </a:xfrm>
          <a:prstGeom prst="rect">
            <a:avLst/>
          </a:prstGeom>
          <a:solidFill>
            <a:schemeClr val="bg1"/>
          </a:solidFill>
          <a:ln w="28575">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nvGrpSpPr>
          <p:cNvPr id="16" name="Group 15">
            <a:extLst>
              <a:ext uri="{FF2B5EF4-FFF2-40B4-BE49-F238E27FC236}">
                <a16:creationId xmlns:a16="http://schemas.microsoft.com/office/drawing/2014/main" id="{AB8B6829-6C7C-4399-B719-38D46F8E22F2}"/>
              </a:ext>
            </a:extLst>
          </p:cNvPr>
          <p:cNvGrpSpPr/>
          <p:nvPr/>
        </p:nvGrpSpPr>
        <p:grpSpPr>
          <a:xfrm>
            <a:off x="6461626" y="2566964"/>
            <a:ext cx="2102435" cy="1328605"/>
            <a:chOff x="6461626" y="2566964"/>
            <a:chExt cx="2102435" cy="1328605"/>
          </a:xfrm>
        </p:grpSpPr>
        <p:grpSp>
          <p:nvGrpSpPr>
            <p:cNvPr id="42" name="Group 41">
              <a:extLst>
                <a:ext uri="{FF2B5EF4-FFF2-40B4-BE49-F238E27FC236}">
                  <a16:creationId xmlns:a16="http://schemas.microsoft.com/office/drawing/2014/main" id="{EB858C18-2458-4E67-9426-4A1CBCF3339E}"/>
                </a:ext>
              </a:extLst>
            </p:cNvPr>
            <p:cNvGrpSpPr/>
            <p:nvPr/>
          </p:nvGrpSpPr>
          <p:grpSpPr>
            <a:xfrm>
              <a:off x="6640772" y="2566964"/>
              <a:ext cx="872072" cy="928495"/>
              <a:chOff x="5015514" y="2567989"/>
              <a:chExt cx="872072" cy="928495"/>
            </a:xfrm>
          </p:grpSpPr>
          <p:sp>
            <p:nvSpPr>
              <p:cNvPr id="44" name="Oval 43">
                <a:extLst>
                  <a:ext uri="{FF2B5EF4-FFF2-40B4-BE49-F238E27FC236}">
                    <a16:creationId xmlns:a16="http://schemas.microsoft.com/office/drawing/2014/main" id="{CE2B8166-D507-4213-85C7-9011A80BE23C}"/>
                  </a:ext>
                </a:extLst>
              </p:cNvPr>
              <p:cNvSpPr/>
              <p:nvPr/>
            </p:nvSpPr>
            <p:spPr>
              <a:xfrm>
                <a:off x="5015514" y="2567989"/>
                <a:ext cx="307375" cy="443510"/>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45" name="Straight Arrow Connector 44">
                <a:extLst>
                  <a:ext uri="{FF2B5EF4-FFF2-40B4-BE49-F238E27FC236}">
                    <a16:creationId xmlns:a16="http://schemas.microsoft.com/office/drawing/2014/main" id="{160A65B2-CA80-459B-B9A6-DEC869669F3E}"/>
                  </a:ext>
                </a:extLst>
              </p:cNvPr>
              <p:cNvCxnSpPr>
                <a:cxnSpLocks/>
                <a:stCxn id="44" idx="4"/>
                <a:endCxn id="13" idx="0"/>
              </p:cNvCxnSpPr>
              <p:nvPr/>
            </p:nvCxnSpPr>
            <p:spPr bwMode="auto">
              <a:xfrm>
                <a:off x="5169202" y="3011499"/>
                <a:ext cx="718384" cy="484985"/>
              </a:xfrm>
              <a:prstGeom prst="straightConnector1">
                <a:avLst/>
              </a:prstGeom>
              <a:noFill/>
              <a:ln w="19050" cap="flat" cmpd="sng" algn="ctr">
                <a:solidFill>
                  <a:srgbClr val="0033CC"/>
                </a:solidFill>
                <a:prstDash val="solid"/>
                <a:round/>
                <a:headEnd type="none" w="med" len="med"/>
                <a:tailEnd type="triangle"/>
              </a:ln>
              <a:effectLst/>
            </p:spPr>
          </p:cxnSp>
        </p:grpSp>
        <p:sp>
          <p:nvSpPr>
            <p:cNvPr id="13" name="TextBox 12">
              <a:extLst>
                <a:ext uri="{FF2B5EF4-FFF2-40B4-BE49-F238E27FC236}">
                  <a16:creationId xmlns:a16="http://schemas.microsoft.com/office/drawing/2014/main" id="{1BD71A13-11BD-440B-9FEF-9C77F1EB469F}"/>
                </a:ext>
              </a:extLst>
            </p:cNvPr>
            <p:cNvSpPr txBox="1"/>
            <p:nvPr/>
          </p:nvSpPr>
          <p:spPr>
            <a:xfrm>
              <a:off x="6461626" y="3495459"/>
              <a:ext cx="2102435" cy="400110"/>
            </a:xfrm>
            <a:prstGeom prst="rect">
              <a:avLst/>
            </a:prstGeom>
            <a:noFill/>
            <a:ln>
              <a:solidFill>
                <a:srgbClr val="0033CC"/>
              </a:solidFill>
            </a:ln>
          </p:spPr>
          <p:txBody>
            <a:bodyPr wrap="none" rtlCol="0">
              <a:spAutoFit/>
            </a:bodyPr>
            <a:lstStyle/>
            <a:p>
              <a:pPr algn="l"/>
              <a:r>
                <a:rPr lang="en-US" sz="2000" i="0" dirty="0">
                  <a:solidFill>
                    <a:srgbClr val="0033CC"/>
                  </a:solidFill>
                </a:rPr>
                <a:t>Tunable parameter</a:t>
              </a:r>
            </a:p>
          </p:txBody>
        </p:sp>
      </p:grpSp>
    </p:spTree>
    <p:extLst>
      <p:ext uri="{BB962C8B-B14F-4D97-AF65-F5344CB8AC3E}">
        <p14:creationId xmlns:p14="http://schemas.microsoft.com/office/powerpoint/2010/main" val="62120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dissolve">
                                      <p:cBhvr>
                                        <p:cTn id="12" dur="500"/>
                                        <p:tgtEl>
                                          <p:spTgt spid="25"/>
                                        </p:tgtEl>
                                      </p:cBhvr>
                                    </p:animEffec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dissolve">
                                      <p:cBhvr>
                                        <p:cTn id="17" dur="500"/>
                                        <p:tgtEl>
                                          <p:spTgt spid="36"/>
                                        </p:tgtEl>
                                      </p:cBhvr>
                                    </p:animEffect>
                                  </p:childTnLst>
                                  <p:subTnLst>
                                    <p:set>
                                      <p:cBhvr override="childStyle">
                                        <p:cTn dur="1" fill="hold" display="0" masterRel="nextClick" afterEffect="1"/>
                                        <p:tgtEl>
                                          <p:spTgt spid="36"/>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500"/>
                                        <p:tgtEl>
                                          <p:spTgt spid="37"/>
                                        </p:tgtEl>
                                      </p:cBhvr>
                                    </p:animEffect>
                                  </p:childTnLst>
                                </p:cTn>
                              </p:par>
                            </p:childTnLst>
                          </p:cTn>
                        </p:par>
                        <p:par>
                          <p:cTn id="23" fill="hold">
                            <p:stCondLst>
                              <p:cond delay="500"/>
                            </p:stCondLst>
                            <p:childTnLst>
                              <p:par>
                                <p:cTn id="24" presetID="22" presetClass="exit" presetSubtype="8" fill="hold" grpId="0" nodeType="afterEffect">
                                  <p:stCondLst>
                                    <p:cond delay="0"/>
                                  </p:stCondLst>
                                  <p:childTnLst>
                                    <p:animEffect transition="out" filter="wipe(left)">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par>
                          <p:cTn id="27" fill="hold">
                            <p:stCondLst>
                              <p:cond delay="1000"/>
                            </p:stCondLst>
                            <p:childTnLst>
                              <p:par>
                                <p:cTn id="28" presetID="22" presetClass="entr" presetSubtype="1"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500"/>
                                        <p:tgtEl>
                                          <p:spTgt spid="9"/>
                                        </p:tgtEl>
                                      </p:cBhvr>
                                    </p:animEffect>
                                  </p:childTnLst>
                                </p:cTn>
                              </p:par>
                            </p:childTnLst>
                          </p:cTn>
                        </p:par>
                        <p:par>
                          <p:cTn id="31" fill="hold">
                            <p:stCondLst>
                              <p:cond delay="1500"/>
                            </p:stCondLst>
                            <p:childTnLst>
                              <p:par>
                                <p:cTn id="32" presetID="9" presetClass="entr" presetSubtype="0" fill="hold" nodeType="after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dissolve">
                                      <p:cBhvr>
                                        <p:cTn id="34" dur="500"/>
                                        <p:tgtEl>
                                          <p:spTgt spid="51"/>
                                        </p:tgtEl>
                                      </p:cBhvr>
                                    </p:animEffect>
                                  </p:childTnLst>
                                </p:cTn>
                              </p:par>
                            </p:childTnLst>
                          </p:cTn>
                        </p:par>
                        <p:par>
                          <p:cTn id="35" fill="hold">
                            <p:stCondLst>
                              <p:cond delay="2000"/>
                            </p:stCondLst>
                            <p:childTnLst>
                              <p:par>
                                <p:cTn id="36" presetID="22" presetClass="entr" presetSubtype="1"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up)">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p:txBody>
          <a:bodyPr/>
          <a:lstStyle/>
          <a:p>
            <a:r>
              <a:rPr lang="en-US" b="1" dirty="0"/>
              <a:t>Policy search</a:t>
            </a:r>
            <a:r>
              <a:rPr lang="en-US" dirty="0"/>
              <a:t>:</a:t>
            </a:r>
          </a:p>
          <a:p>
            <a:pPr marL="457200" lvl="1" indent="0">
              <a:buNone/>
            </a:pPr>
            <a:r>
              <a:rPr lang="en-US" dirty="0"/>
              <a:t>2) Cost function approximations (CFA)</a:t>
            </a:r>
          </a:p>
          <a:p>
            <a:pPr marL="457200" lvl="1" indent="0">
              <a:buNone/>
            </a:pPr>
            <a:r>
              <a:rPr lang="en-US" dirty="0"/>
              <a:t>    Upper confidence bounding</a:t>
            </a:r>
          </a:p>
          <a:p>
            <a:pPr lvl="1"/>
            <a:endParaRPr lang="en-US" dirty="0"/>
          </a:p>
          <a:p>
            <a:pPr lvl="1"/>
            <a:endParaRPr lang="en-US" dirty="0"/>
          </a:p>
          <a:p>
            <a:pPr marL="457200" lvl="1" indent="0">
              <a:buNone/>
            </a:pPr>
            <a:r>
              <a:rPr lang="en-US" dirty="0"/>
              <a:t>    Interval estimation</a:t>
            </a:r>
          </a:p>
          <a:p>
            <a:pPr lvl="1"/>
            <a:endParaRPr lang="en-US" dirty="0"/>
          </a:p>
          <a:p>
            <a:pPr lvl="1"/>
            <a:endParaRPr lang="en-US" dirty="0"/>
          </a:p>
          <a:p>
            <a:pPr lvl="1"/>
            <a:endParaRPr lang="en-US" dirty="0"/>
          </a:p>
          <a:p>
            <a:pPr marL="457200" lvl="1" indent="0">
              <a:buNone/>
            </a:pPr>
            <a:r>
              <a:rPr lang="en-US" dirty="0"/>
              <a:t>    Thompson sampling</a:t>
            </a:r>
          </a:p>
          <a:p>
            <a:pPr lvl="2"/>
            <a:endParaRPr lang="en-US" sz="1600" dirty="0"/>
          </a:p>
          <a:p>
            <a:pPr lvl="2"/>
            <a:endParaRPr lang="en-US" dirty="0"/>
          </a:p>
        </p:txBody>
      </p:sp>
      <p:graphicFrame>
        <p:nvGraphicFramePr>
          <p:cNvPr id="5" name="Object 4"/>
          <p:cNvGraphicFramePr>
            <a:graphicFrameLocks noChangeAspect="1"/>
          </p:cNvGraphicFramePr>
          <p:nvPr>
            <p:extLst/>
          </p:nvPr>
        </p:nvGraphicFramePr>
        <p:xfrm>
          <a:off x="1778000" y="2511174"/>
          <a:ext cx="5178854" cy="912950"/>
        </p:xfrm>
        <a:graphic>
          <a:graphicData uri="http://schemas.openxmlformats.org/presentationml/2006/ole">
            <mc:AlternateContent xmlns:mc="http://schemas.openxmlformats.org/markup-compatibility/2006">
              <mc:Choice xmlns:v="urn:schemas-microsoft-com:vml" Requires="v">
                <p:oleObj spid="_x0000_s2512006" name="Equation" r:id="rId3" imgW="2882880" imgH="507960" progId="Equation.DSMT4">
                  <p:embed/>
                </p:oleObj>
              </mc:Choice>
              <mc:Fallback>
                <p:oleObj name="Equation" r:id="rId3" imgW="2882880" imgH="507960" progId="Equation.DSMT4">
                  <p:embed/>
                  <p:pic>
                    <p:nvPicPr>
                      <p:cNvPr id="5" name="Object 4"/>
                      <p:cNvPicPr>
                        <a:picLocks noChangeAspect="1" noChangeArrowheads="1"/>
                      </p:cNvPicPr>
                      <p:nvPr/>
                    </p:nvPicPr>
                    <p:blipFill>
                      <a:blip r:embed="rId4"/>
                      <a:srcRect/>
                      <a:stretch>
                        <a:fillRect/>
                      </a:stretch>
                    </p:blipFill>
                    <p:spPr bwMode="auto">
                      <a:xfrm>
                        <a:off x="1778000" y="2511174"/>
                        <a:ext cx="5178854" cy="912950"/>
                      </a:xfrm>
                      <a:prstGeom prst="rect">
                        <a:avLst/>
                      </a:prstGeom>
                      <a:noFill/>
                      <a:ln>
                        <a:noFill/>
                      </a:ln>
                      <a:extLst/>
                    </p:spPr>
                  </p:pic>
                </p:oleObj>
              </mc:Fallback>
            </mc:AlternateContent>
          </a:graphicData>
        </a:graphic>
      </p:graphicFrame>
      <p:grpSp>
        <p:nvGrpSpPr>
          <p:cNvPr id="6" name="Group 5"/>
          <p:cNvGrpSpPr/>
          <p:nvPr/>
        </p:nvGrpSpPr>
        <p:grpSpPr>
          <a:xfrm>
            <a:off x="1835945" y="4044833"/>
            <a:ext cx="6622255" cy="903809"/>
            <a:chOff x="2674938" y="5174297"/>
            <a:chExt cx="6622255" cy="903809"/>
          </a:xfrm>
        </p:grpSpPr>
        <p:graphicFrame>
          <p:nvGraphicFramePr>
            <p:cNvPr id="7" name="Object 9"/>
            <p:cNvGraphicFramePr>
              <a:graphicFrameLocks noChangeAspect="1"/>
            </p:cNvGraphicFramePr>
            <p:nvPr>
              <p:extLst/>
            </p:nvPr>
          </p:nvGraphicFramePr>
          <p:xfrm>
            <a:off x="5433218" y="5174297"/>
            <a:ext cx="3863975" cy="463091"/>
          </p:xfrm>
          <a:graphic>
            <a:graphicData uri="http://schemas.openxmlformats.org/presentationml/2006/ole">
              <mc:AlternateContent xmlns:mc="http://schemas.openxmlformats.org/markup-compatibility/2006">
                <mc:Choice xmlns:v="urn:schemas-microsoft-com:vml" Requires="v">
                  <p:oleObj spid="_x0000_s2512007" name="Equation" r:id="rId5" imgW="2336760" imgH="279360" progId="Equation.DSMT4">
                    <p:embed/>
                  </p:oleObj>
                </mc:Choice>
                <mc:Fallback>
                  <p:oleObj name="Equation" r:id="rId5" imgW="2336760" imgH="279360" progId="Equation.DSMT4">
                    <p:embed/>
                    <p:pic>
                      <p:nvPicPr>
                        <p:cNvPr id="7" name="Object 9"/>
                        <p:cNvPicPr>
                          <a:picLocks noChangeAspect="1" noChangeArrowheads="1"/>
                        </p:cNvPicPr>
                        <p:nvPr/>
                      </p:nvPicPr>
                      <p:blipFill>
                        <a:blip r:embed="rId6"/>
                        <a:srcRect/>
                        <a:stretch>
                          <a:fillRect/>
                        </a:stretch>
                      </p:blipFill>
                      <p:spPr bwMode="auto">
                        <a:xfrm>
                          <a:off x="5433218" y="5174297"/>
                          <a:ext cx="3863975" cy="463091"/>
                        </a:xfrm>
                        <a:prstGeom prst="rect">
                          <a:avLst/>
                        </a:prstGeom>
                        <a:noFill/>
                        <a:ln>
                          <a:noFill/>
                        </a:ln>
                        <a:effectLst/>
                        <a:extLst/>
                      </p:spPr>
                    </p:pic>
                  </p:oleObj>
                </mc:Fallback>
              </mc:AlternateContent>
            </a:graphicData>
          </a:graphic>
        </p:graphicFrame>
        <p:sp>
          <p:nvSpPr>
            <p:cNvPr id="8" name="Line 11"/>
            <p:cNvSpPr>
              <a:spLocks noChangeShapeType="1"/>
            </p:cNvSpPr>
            <p:nvPr/>
          </p:nvSpPr>
          <p:spPr bwMode="auto">
            <a:xfrm>
              <a:off x="2674938" y="5742641"/>
              <a:ext cx="2547937" cy="1588"/>
            </a:xfrm>
            <a:prstGeom prst="line">
              <a:avLst/>
            </a:prstGeom>
            <a:noFill/>
            <a:ln w="19050">
              <a:solidFill>
                <a:schemeClr val="tx1"/>
              </a:solidFill>
              <a:round/>
              <a:headEnd/>
              <a:tailEnd type="none" w="lg" len="lg"/>
            </a:ln>
            <a:extLst>
              <a:ext uri="{909E8E84-426E-40DD-AFC4-6F175D3DCCD1}">
                <a14:hiddenFill xmlns:a14="http://schemas.microsoft.com/office/drawing/2010/main">
                  <a:noFill/>
                </a14:hiddenFill>
              </a:ext>
            </a:extLst>
          </p:spPr>
          <p:txBody>
            <a:bodyPr/>
            <a:lstStyle/>
            <a:p>
              <a:endParaRPr lang="en-US"/>
            </a:p>
          </p:txBody>
        </p:sp>
        <p:grpSp>
          <p:nvGrpSpPr>
            <p:cNvPr id="9" name="Group 12"/>
            <p:cNvGrpSpPr>
              <a:grpSpLocks/>
            </p:cNvGrpSpPr>
            <p:nvPr/>
          </p:nvGrpSpPr>
          <p:grpSpPr bwMode="auto">
            <a:xfrm>
              <a:off x="2771775" y="5234641"/>
              <a:ext cx="2073275" cy="504825"/>
              <a:chOff x="810" y="2354"/>
              <a:chExt cx="3268" cy="1116"/>
            </a:xfrm>
          </p:grpSpPr>
          <p:sp>
            <p:nvSpPr>
              <p:cNvPr id="15" name="Freeform 13"/>
              <p:cNvSpPr>
                <a:spLocks/>
              </p:cNvSpPr>
              <p:nvPr/>
            </p:nvSpPr>
            <p:spPr bwMode="auto">
              <a:xfrm>
                <a:off x="810" y="2354"/>
                <a:ext cx="1641" cy="1115"/>
              </a:xfrm>
              <a:custGeom>
                <a:avLst/>
                <a:gdLst>
                  <a:gd name="T0" fmla="*/ 0 w 1641"/>
                  <a:gd name="T1" fmla="*/ 1115 h 1115"/>
                  <a:gd name="T2" fmla="*/ 352 w 1641"/>
                  <a:gd name="T3" fmla="*/ 1083 h 1115"/>
                  <a:gd name="T4" fmla="*/ 664 w 1641"/>
                  <a:gd name="T5" fmla="*/ 1003 h 1115"/>
                  <a:gd name="T6" fmla="*/ 944 w 1641"/>
                  <a:gd name="T7" fmla="*/ 779 h 1115"/>
                  <a:gd name="T8" fmla="*/ 1160 w 1641"/>
                  <a:gd name="T9" fmla="*/ 475 h 1115"/>
                  <a:gd name="T10" fmla="*/ 1296 w 1641"/>
                  <a:gd name="T11" fmla="*/ 243 h 1115"/>
                  <a:gd name="T12" fmla="*/ 1432 w 1641"/>
                  <a:gd name="T13" fmla="*/ 67 h 1115"/>
                  <a:gd name="T14" fmla="*/ 1569 w 1641"/>
                  <a:gd name="T15" fmla="*/ 10 h 1115"/>
                  <a:gd name="T16" fmla="*/ 1641 w 1641"/>
                  <a:gd name="T17" fmla="*/ 4 h 11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41"/>
                  <a:gd name="T28" fmla="*/ 0 h 1115"/>
                  <a:gd name="T29" fmla="*/ 1641 w 1641"/>
                  <a:gd name="T30" fmla="*/ 1115 h 11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41" h="1115">
                    <a:moveTo>
                      <a:pt x="0" y="1115"/>
                    </a:moveTo>
                    <a:cubicBezTo>
                      <a:pt x="120" y="1108"/>
                      <a:pt x="241" y="1102"/>
                      <a:pt x="352" y="1083"/>
                    </a:cubicBezTo>
                    <a:cubicBezTo>
                      <a:pt x="463" y="1064"/>
                      <a:pt x="565" y="1054"/>
                      <a:pt x="664" y="1003"/>
                    </a:cubicBezTo>
                    <a:cubicBezTo>
                      <a:pt x="763" y="952"/>
                      <a:pt x="861" y="867"/>
                      <a:pt x="944" y="779"/>
                    </a:cubicBezTo>
                    <a:cubicBezTo>
                      <a:pt x="1027" y="691"/>
                      <a:pt x="1101" y="564"/>
                      <a:pt x="1160" y="475"/>
                    </a:cubicBezTo>
                    <a:cubicBezTo>
                      <a:pt x="1219" y="386"/>
                      <a:pt x="1251" y="311"/>
                      <a:pt x="1296" y="243"/>
                    </a:cubicBezTo>
                    <a:cubicBezTo>
                      <a:pt x="1341" y="175"/>
                      <a:pt x="1387" y="106"/>
                      <a:pt x="1432" y="67"/>
                    </a:cubicBezTo>
                    <a:cubicBezTo>
                      <a:pt x="1477" y="28"/>
                      <a:pt x="1534" y="20"/>
                      <a:pt x="1569" y="10"/>
                    </a:cubicBezTo>
                    <a:cubicBezTo>
                      <a:pt x="1604" y="0"/>
                      <a:pt x="1626" y="5"/>
                      <a:pt x="1641" y="4"/>
                    </a:cubicBezTo>
                  </a:path>
                </a:pathLst>
              </a:custGeom>
              <a:noFill/>
              <a:ln w="1905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reeform 14"/>
              <p:cNvSpPr>
                <a:spLocks/>
              </p:cNvSpPr>
              <p:nvPr/>
            </p:nvSpPr>
            <p:spPr bwMode="auto">
              <a:xfrm flipH="1">
                <a:off x="2437" y="2355"/>
                <a:ext cx="1641" cy="1115"/>
              </a:xfrm>
              <a:custGeom>
                <a:avLst/>
                <a:gdLst>
                  <a:gd name="T0" fmla="*/ 0 w 1641"/>
                  <a:gd name="T1" fmla="*/ 1115 h 1115"/>
                  <a:gd name="T2" fmla="*/ 352 w 1641"/>
                  <a:gd name="T3" fmla="*/ 1083 h 1115"/>
                  <a:gd name="T4" fmla="*/ 664 w 1641"/>
                  <a:gd name="T5" fmla="*/ 1003 h 1115"/>
                  <a:gd name="T6" fmla="*/ 944 w 1641"/>
                  <a:gd name="T7" fmla="*/ 779 h 1115"/>
                  <a:gd name="T8" fmla="*/ 1160 w 1641"/>
                  <a:gd name="T9" fmla="*/ 475 h 1115"/>
                  <a:gd name="T10" fmla="*/ 1296 w 1641"/>
                  <a:gd name="T11" fmla="*/ 243 h 1115"/>
                  <a:gd name="T12" fmla="*/ 1432 w 1641"/>
                  <a:gd name="T13" fmla="*/ 67 h 1115"/>
                  <a:gd name="T14" fmla="*/ 1569 w 1641"/>
                  <a:gd name="T15" fmla="*/ 10 h 1115"/>
                  <a:gd name="T16" fmla="*/ 1641 w 1641"/>
                  <a:gd name="T17" fmla="*/ 4 h 11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41"/>
                  <a:gd name="T28" fmla="*/ 0 h 1115"/>
                  <a:gd name="T29" fmla="*/ 1641 w 1641"/>
                  <a:gd name="T30" fmla="*/ 1115 h 11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41" h="1115">
                    <a:moveTo>
                      <a:pt x="0" y="1115"/>
                    </a:moveTo>
                    <a:cubicBezTo>
                      <a:pt x="120" y="1108"/>
                      <a:pt x="241" y="1102"/>
                      <a:pt x="352" y="1083"/>
                    </a:cubicBezTo>
                    <a:cubicBezTo>
                      <a:pt x="463" y="1064"/>
                      <a:pt x="565" y="1054"/>
                      <a:pt x="664" y="1003"/>
                    </a:cubicBezTo>
                    <a:cubicBezTo>
                      <a:pt x="763" y="952"/>
                      <a:pt x="861" y="867"/>
                      <a:pt x="944" y="779"/>
                    </a:cubicBezTo>
                    <a:cubicBezTo>
                      <a:pt x="1027" y="691"/>
                      <a:pt x="1101" y="564"/>
                      <a:pt x="1160" y="475"/>
                    </a:cubicBezTo>
                    <a:cubicBezTo>
                      <a:pt x="1219" y="386"/>
                      <a:pt x="1251" y="311"/>
                      <a:pt x="1296" y="243"/>
                    </a:cubicBezTo>
                    <a:cubicBezTo>
                      <a:pt x="1341" y="175"/>
                      <a:pt x="1387" y="106"/>
                      <a:pt x="1432" y="67"/>
                    </a:cubicBezTo>
                    <a:cubicBezTo>
                      <a:pt x="1477" y="28"/>
                      <a:pt x="1534" y="20"/>
                      <a:pt x="1569" y="10"/>
                    </a:cubicBezTo>
                    <a:cubicBezTo>
                      <a:pt x="1604" y="0"/>
                      <a:pt x="1626" y="5"/>
                      <a:pt x="1641" y="4"/>
                    </a:cubicBezTo>
                  </a:path>
                </a:pathLst>
              </a:custGeom>
              <a:noFill/>
              <a:ln w="1905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a:lstStyle/>
              <a:p>
                <a:endParaRPr lang="en-US"/>
              </a:p>
            </p:txBody>
          </p:sp>
        </p:grpSp>
        <p:graphicFrame>
          <p:nvGraphicFramePr>
            <p:cNvPr id="10" name="Object 15"/>
            <p:cNvGraphicFramePr>
              <a:graphicFrameLocks noChangeAspect="1"/>
            </p:cNvGraphicFramePr>
            <p:nvPr>
              <p:extLst/>
            </p:nvPr>
          </p:nvGraphicFramePr>
          <p:xfrm>
            <a:off x="3662423" y="5706631"/>
            <a:ext cx="330200" cy="371475"/>
          </p:xfrm>
          <a:graphic>
            <a:graphicData uri="http://schemas.openxmlformats.org/presentationml/2006/ole">
              <mc:AlternateContent xmlns:mc="http://schemas.openxmlformats.org/markup-compatibility/2006">
                <mc:Choice xmlns:v="urn:schemas-microsoft-com:vml" Requires="v">
                  <p:oleObj spid="_x0000_s2512008" name="Equation" r:id="rId7" imgW="203040" imgH="228600" progId="Equation.DSMT4">
                    <p:embed/>
                  </p:oleObj>
                </mc:Choice>
                <mc:Fallback>
                  <p:oleObj name="Equation" r:id="rId7" imgW="203040" imgH="228600" progId="Equation.DSMT4">
                    <p:embed/>
                    <p:pic>
                      <p:nvPicPr>
                        <p:cNvPr id="10" name="Object 15"/>
                        <p:cNvPicPr>
                          <a:picLocks noChangeAspect="1" noChangeArrowheads="1"/>
                        </p:cNvPicPr>
                        <p:nvPr/>
                      </p:nvPicPr>
                      <p:blipFill>
                        <a:blip r:embed="rId8"/>
                        <a:srcRect/>
                        <a:stretch>
                          <a:fillRect/>
                        </a:stretch>
                      </p:blipFill>
                      <p:spPr bwMode="auto">
                        <a:xfrm>
                          <a:off x="3662423" y="5706631"/>
                          <a:ext cx="330200" cy="371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Line 17"/>
            <p:cNvSpPr>
              <a:spLocks noChangeShapeType="1"/>
            </p:cNvSpPr>
            <p:nvPr/>
          </p:nvSpPr>
          <p:spPr bwMode="auto">
            <a:xfrm>
              <a:off x="3800475" y="5583891"/>
              <a:ext cx="685800" cy="0"/>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2" name="Line 18"/>
            <p:cNvSpPr>
              <a:spLocks noChangeShapeType="1"/>
            </p:cNvSpPr>
            <p:nvPr/>
          </p:nvSpPr>
          <p:spPr bwMode="auto">
            <a:xfrm>
              <a:off x="3800475" y="5183841"/>
              <a:ext cx="0" cy="609600"/>
            </a:xfrm>
            <a:prstGeom prst="line">
              <a:avLst/>
            </a:prstGeom>
            <a:noFill/>
            <a:ln w="12700">
              <a:solidFill>
                <a:schemeClr val="tx1"/>
              </a:solidFill>
              <a:round/>
              <a:headEnd/>
              <a:tailEnd type="none" w="lg" len="lg"/>
            </a:ln>
            <a:extLst>
              <a:ext uri="{909E8E84-426E-40DD-AFC4-6F175D3DCCD1}">
                <a14:hiddenFill xmlns:a14="http://schemas.microsoft.com/office/drawing/2010/main">
                  <a:noFill/>
                </a14:hiddenFill>
              </a:ext>
            </a:extLst>
          </p:spPr>
          <p:txBody>
            <a:bodyPr/>
            <a:lstStyle/>
            <a:p>
              <a:endParaRPr lang="en-US"/>
            </a:p>
          </p:txBody>
        </p:sp>
        <p:graphicFrame>
          <p:nvGraphicFramePr>
            <p:cNvPr id="13" name="Object 19"/>
            <p:cNvGraphicFramePr>
              <a:graphicFrameLocks noChangeAspect="1"/>
            </p:cNvGraphicFramePr>
            <p:nvPr>
              <p:extLst/>
            </p:nvPr>
          </p:nvGraphicFramePr>
          <p:xfrm>
            <a:off x="3914775" y="5272741"/>
            <a:ext cx="428625" cy="301625"/>
          </p:xfrm>
          <a:graphic>
            <a:graphicData uri="http://schemas.openxmlformats.org/presentationml/2006/ole">
              <mc:AlternateContent xmlns:mc="http://schemas.openxmlformats.org/markup-compatibility/2006">
                <mc:Choice xmlns:v="urn:schemas-microsoft-com:vml" Requires="v">
                  <p:oleObj spid="_x0000_s2512009" name="Equation" r:id="rId9" imgW="342751" imgH="241195" progId="Equation.DSMT4">
                    <p:embed/>
                  </p:oleObj>
                </mc:Choice>
                <mc:Fallback>
                  <p:oleObj name="Equation" r:id="rId9" imgW="342751" imgH="241195" progId="Equation.DSMT4">
                    <p:embed/>
                    <p:pic>
                      <p:nvPicPr>
                        <p:cNvPr id="13" name="Object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14775" y="5272741"/>
                          <a:ext cx="428625" cy="301625"/>
                        </a:xfrm>
                        <a:prstGeom prst="rect">
                          <a:avLst/>
                        </a:prstGeom>
                        <a:solidFill>
                          <a:schemeClr val="bg1"/>
                        </a:solidFill>
                        <a:ln>
                          <a:noFill/>
                        </a:ln>
                        <a:effectLst/>
                        <a:extLst>
                          <a:ext uri="{91240B29-F687-4F45-9708-019B960494DF}">
                            <a14:hiddenLine xmlns:a14="http://schemas.microsoft.com/office/drawing/2010/main" w="381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Line 20"/>
            <p:cNvSpPr>
              <a:spLocks noChangeShapeType="1"/>
            </p:cNvSpPr>
            <p:nvPr/>
          </p:nvSpPr>
          <p:spPr bwMode="auto">
            <a:xfrm>
              <a:off x="4478338" y="5204479"/>
              <a:ext cx="0" cy="609600"/>
            </a:xfrm>
            <a:prstGeom prst="line">
              <a:avLst/>
            </a:prstGeom>
            <a:noFill/>
            <a:ln w="12700">
              <a:solidFill>
                <a:schemeClr val="tx1"/>
              </a:solidFill>
              <a:round/>
              <a:headEnd/>
              <a:tailEnd type="none" w="lg" len="lg"/>
            </a:ln>
            <a:extLst>
              <a:ext uri="{909E8E84-426E-40DD-AFC4-6F175D3DCCD1}">
                <a14:hiddenFill xmlns:a14="http://schemas.microsoft.com/office/drawing/2010/main">
                  <a:noFill/>
                </a14:hiddenFill>
              </a:ext>
            </a:extLst>
          </p:spPr>
          <p:txBody>
            <a:bodyPr/>
            <a:lstStyle/>
            <a:p>
              <a:endParaRPr lang="en-US"/>
            </a:p>
          </p:txBody>
        </p:sp>
      </p:grpSp>
      <mc:AlternateContent xmlns:mc="http://schemas.openxmlformats.org/markup-compatibility/2006" xmlns:a14="http://schemas.microsoft.com/office/drawing/2010/main">
        <mc:Choice Requires="a14">
          <p:sp>
            <p:nvSpPr>
              <p:cNvPr id="19" name="TextBox 18"/>
              <p:cNvSpPr txBox="1"/>
              <p:nvPr/>
            </p:nvSpPr>
            <p:spPr>
              <a:xfrm>
                <a:off x="1522102" y="5486513"/>
                <a:ext cx="5531964" cy="500522"/>
              </a:xfrm>
              <a:prstGeom prst="rect">
                <a:avLst/>
              </a:prstGeom>
              <a:noFill/>
            </p:spPr>
            <p:txBody>
              <a:bodyPr wrap="none" rtlCol="0">
                <a:spAutoFit/>
              </a:bodyPr>
              <a:lstStyle/>
              <a:p>
                <a:pPr algn="l"/>
                <a14:m>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𝑛</m:t>
                        </m:r>
                      </m:sup>
                    </m:sSup>
                    <m:r>
                      <a:rPr lang="en-US" sz="2000" b="0" i="1" smtClean="0">
                        <a:latin typeface="Cambria Math" panose="02040503050406030204" pitchFamily="18" charset="0"/>
                      </a:rPr>
                      <m:t>=</m:t>
                    </m:r>
                    <m:r>
                      <a:rPr lang="en-US" sz="2000" b="0" i="1" smtClean="0">
                        <a:latin typeface="Cambria Math" panose="02040503050406030204" pitchFamily="18" charset="0"/>
                      </a:rPr>
                      <m:t>𝑎𝑟𝑔𝑚𝑎</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𝑥</m:t>
                        </m:r>
                      </m:sub>
                    </m:sSub>
                    <m:sSubSup>
                      <m:sSubSupPr>
                        <m:ctrlPr>
                          <a:rPr lang="en-US" sz="2000" b="0" i="1" smtClean="0">
                            <a:latin typeface="Cambria Math" panose="02040503050406030204" pitchFamily="18" charset="0"/>
                          </a:rPr>
                        </m:ctrlPr>
                      </m:sSubSup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𝜇</m:t>
                            </m:r>
                          </m:e>
                        </m:acc>
                      </m:e>
                      <m:sub>
                        <m:r>
                          <a:rPr lang="en-US" sz="2000" b="0" i="1" smtClean="0">
                            <a:latin typeface="Cambria Math" panose="02040503050406030204" pitchFamily="18" charset="0"/>
                          </a:rPr>
                          <m:t>𝑥</m:t>
                        </m:r>
                      </m:sub>
                      <m:sup>
                        <m:r>
                          <a:rPr lang="en-US" sz="2000" b="0" i="1" smtClean="0">
                            <a:latin typeface="Cambria Math" panose="02040503050406030204" pitchFamily="18" charset="0"/>
                          </a:rPr>
                          <m:t>𝑛</m:t>
                        </m:r>
                      </m:sup>
                    </m:sSubSup>
                  </m:oMath>
                </a14:m>
                <a:r>
                  <a:rPr lang="en-US" sz="2000" i="0" dirty="0"/>
                  <a:t>               </a:t>
                </a:r>
                <a14:m>
                  <m:oMath xmlns:m="http://schemas.openxmlformats.org/officeDocument/2006/math">
                    <m:sSubSup>
                      <m:sSubSupPr>
                        <m:ctrlPr>
                          <a:rPr lang="en-US" sz="2000" b="0" i="1" dirty="0" smtClean="0">
                            <a:latin typeface="Cambria Math" panose="02040503050406030204" pitchFamily="18" charset="0"/>
                          </a:rPr>
                        </m:ctrlPr>
                      </m:sSubSupPr>
                      <m:e>
                        <m:acc>
                          <m:accPr>
                            <m:chr m:val="̂"/>
                            <m:ctrlPr>
                              <a:rPr lang="en-US" sz="2000" i="1" dirty="0" smtClean="0">
                                <a:latin typeface="Cambria Math" panose="02040503050406030204" pitchFamily="18" charset="0"/>
                              </a:rPr>
                            </m:ctrlPr>
                          </m:accPr>
                          <m:e>
                            <m:r>
                              <a:rPr lang="en-US" sz="2000" b="0" i="1" dirty="0" smtClean="0">
                                <a:latin typeface="Cambria Math" panose="02040503050406030204" pitchFamily="18" charset="0"/>
                              </a:rPr>
                              <m:t>𝜇</m:t>
                            </m:r>
                          </m:e>
                        </m:acc>
                      </m:e>
                      <m:sub>
                        <m:r>
                          <a:rPr lang="en-US" sz="2000" b="0" i="1" dirty="0" smtClean="0">
                            <a:latin typeface="Cambria Math" panose="02040503050406030204" pitchFamily="18" charset="0"/>
                          </a:rPr>
                          <m:t>𝑥</m:t>
                        </m:r>
                      </m:sub>
                      <m:sup>
                        <m:r>
                          <a:rPr lang="en-US" sz="2000" b="0" i="1" dirty="0" smtClean="0">
                            <a:latin typeface="Cambria Math" panose="02040503050406030204" pitchFamily="18" charset="0"/>
                          </a:rPr>
                          <m:t>𝑛</m:t>
                        </m:r>
                      </m:sup>
                    </m:sSubSup>
                    <m:r>
                      <a:rPr lang="en-US" sz="2000" b="0" i="1" dirty="0" smtClean="0">
                        <a:latin typeface="Cambria Math" panose="02040503050406030204" pitchFamily="18" charset="0"/>
                      </a:rPr>
                      <m:t>∼</m:t>
                    </m:r>
                    <m:r>
                      <a:rPr lang="en-US" sz="2000" b="0" i="1" dirty="0" smtClean="0">
                        <a:latin typeface="Cambria Math" panose="02040503050406030204" pitchFamily="18" charset="0"/>
                      </a:rPr>
                      <m:t>𝑁</m:t>
                    </m:r>
                    <m:sSup>
                      <m:sSupPr>
                        <m:ctrlPr>
                          <a:rPr lang="en-US" sz="2000" b="0" i="1" dirty="0" smtClean="0">
                            <a:latin typeface="Cambria Math" panose="02040503050406030204" pitchFamily="18" charset="0"/>
                          </a:rPr>
                        </m:ctrlPr>
                      </m:sSupPr>
                      <m:e>
                        <m:d>
                          <m:dPr>
                            <m:ctrlPr>
                              <a:rPr lang="en-US" sz="2000" b="0" i="1" dirty="0" smtClean="0">
                                <a:latin typeface="Cambria Math" panose="02040503050406030204" pitchFamily="18" charset="0"/>
                              </a:rPr>
                            </m:ctrlPr>
                          </m:dPr>
                          <m:e>
                            <m:sSubSup>
                              <m:sSubSupPr>
                                <m:ctrlPr>
                                  <a:rPr lang="en-US" sz="2000" b="0" i="1" dirty="0" smtClean="0">
                                    <a:latin typeface="Cambria Math" panose="02040503050406030204" pitchFamily="18" charset="0"/>
                                  </a:rPr>
                                </m:ctrlPr>
                              </m:sSubSupPr>
                              <m:e>
                                <m:acc>
                                  <m:accPr>
                                    <m:chr m:val="̅"/>
                                    <m:ctrlPr>
                                      <a:rPr lang="en-US" sz="2000" b="0" i="1" dirty="0" smtClean="0">
                                        <a:latin typeface="Cambria Math" panose="02040503050406030204" pitchFamily="18" charset="0"/>
                                      </a:rPr>
                                    </m:ctrlPr>
                                  </m:accPr>
                                  <m:e>
                                    <m:r>
                                      <a:rPr lang="en-US" sz="2000" b="0" i="1" dirty="0" smtClean="0">
                                        <a:latin typeface="Cambria Math" panose="02040503050406030204" pitchFamily="18" charset="0"/>
                                      </a:rPr>
                                      <m:t>𝜇</m:t>
                                    </m:r>
                                  </m:e>
                                </m:acc>
                              </m:e>
                              <m:sub>
                                <m:r>
                                  <a:rPr lang="en-US" sz="2000" b="0" i="1" dirty="0" smtClean="0">
                                    <a:latin typeface="Cambria Math" panose="02040503050406030204" pitchFamily="18" charset="0"/>
                                  </a:rPr>
                                  <m:t>𝑥</m:t>
                                </m:r>
                              </m:sub>
                              <m:sup>
                                <m:r>
                                  <a:rPr lang="en-US" sz="2000" b="0" i="1" dirty="0" smtClean="0">
                                    <a:latin typeface="Cambria Math" panose="02040503050406030204" pitchFamily="18" charset="0"/>
                                  </a:rPr>
                                  <m:t>𝑛</m:t>
                                </m:r>
                              </m:sup>
                            </m:sSubSup>
                            <m:r>
                              <a:rPr lang="en-US" sz="2000" b="0" i="1" dirty="0" smtClean="0">
                                <a:latin typeface="Cambria Math" panose="02040503050406030204" pitchFamily="18" charset="0"/>
                              </a:rPr>
                              <m:t>,</m:t>
                            </m:r>
                            <m:sSubSup>
                              <m:sSubSupPr>
                                <m:ctrlPr>
                                  <a:rPr lang="en-US" sz="2000" b="0" i="1" dirty="0" smtClean="0">
                                    <a:latin typeface="Cambria Math" panose="02040503050406030204" pitchFamily="18" charset="0"/>
                                  </a:rPr>
                                </m:ctrlPr>
                              </m:sSubSupPr>
                              <m:e>
                                <m:sSup>
                                  <m:sSupPr>
                                    <m:ctrlPr>
                                      <a:rPr lang="en-US" sz="2000" b="0" i="1" dirty="0" smtClean="0">
                                        <a:latin typeface="Cambria Math" panose="02040503050406030204" pitchFamily="18" charset="0"/>
                                      </a:rPr>
                                    </m:ctrlPr>
                                  </m:sSupPr>
                                  <m:e>
                                    <m:r>
                                      <a:rPr lang="en-US" sz="2000" b="0" i="1" dirty="0" smtClean="0">
                                        <a:latin typeface="Cambria Math" panose="02040503050406030204" pitchFamily="18" charset="0"/>
                                      </a:rPr>
                                      <m:t>(</m:t>
                                    </m:r>
                                    <m:r>
                                      <a:rPr lang="en-US" sz="2000" b="0" i="1" dirty="0" smtClean="0">
                                        <a:latin typeface="Cambria Math" panose="02040503050406030204" pitchFamily="18" charset="0"/>
                                      </a:rPr>
                                      <m:t>𝜃</m:t>
                                    </m:r>
                                  </m:e>
                                  <m:sup>
                                    <m:r>
                                      <a:rPr lang="en-US" sz="2000" b="0" i="1" dirty="0" smtClean="0">
                                        <a:latin typeface="Cambria Math" panose="02040503050406030204" pitchFamily="18" charset="0"/>
                                      </a:rPr>
                                      <m:t>𝑇𝑆</m:t>
                                    </m:r>
                                  </m:sup>
                                </m:sSup>
                                <m:acc>
                                  <m:accPr>
                                    <m:chr m:val="̅"/>
                                    <m:ctrlPr>
                                      <a:rPr lang="en-US" sz="2000" b="0" i="1" dirty="0" smtClean="0">
                                        <a:latin typeface="Cambria Math" panose="02040503050406030204" pitchFamily="18" charset="0"/>
                                      </a:rPr>
                                    </m:ctrlPr>
                                  </m:accPr>
                                  <m:e>
                                    <m:r>
                                      <a:rPr lang="en-US" sz="2000" b="0" i="1" dirty="0" smtClean="0">
                                        <a:latin typeface="Cambria Math" panose="02040503050406030204" pitchFamily="18" charset="0"/>
                                      </a:rPr>
                                      <m:t>𝜎</m:t>
                                    </m:r>
                                  </m:e>
                                </m:acc>
                              </m:e>
                              <m:sub>
                                <m:r>
                                  <a:rPr lang="en-US" sz="2000" b="0" i="1" dirty="0" smtClean="0">
                                    <a:latin typeface="Cambria Math" panose="02040503050406030204" pitchFamily="18" charset="0"/>
                                  </a:rPr>
                                  <m:t>𝑥</m:t>
                                </m:r>
                              </m:sub>
                              <m:sup>
                                <m:r>
                                  <a:rPr lang="en-US" sz="2000" b="0" i="1" dirty="0" smtClean="0">
                                    <a:latin typeface="Cambria Math" panose="02040503050406030204" pitchFamily="18" charset="0"/>
                                  </a:rPr>
                                  <m:t>𝑛</m:t>
                                </m:r>
                              </m:sup>
                            </m:sSubSup>
                          </m:e>
                        </m:d>
                      </m:e>
                      <m:sup>
                        <m:r>
                          <a:rPr lang="en-US" sz="2000" b="0" i="1" dirty="0" smtClean="0">
                            <a:latin typeface="Cambria Math" panose="02040503050406030204" pitchFamily="18" charset="0"/>
                          </a:rPr>
                          <m:t>2</m:t>
                        </m:r>
                      </m:sup>
                    </m:sSup>
                    <m:r>
                      <a:rPr lang="en-US" sz="2000" b="0" i="1" dirty="0" smtClean="0">
                        <a:latin typeface="Cambria Math" panose="02040503050406030204" pitchFamily="18" charset="0"/>
                      </a:rPr>
                      <m:t>)</m:t>
                    </m:r>
                  </m:oMath>
                </a14:m>
                <a:endParaRPr lang="en-US" sz="2000" i="0" dirty="0"/>
              </a:p>
            </p:txBody>
          </p:sp>
        </mc:Choice>
        <mc:Fallback xmlns="">
          <p:sp>
            <p:nvSpPr>
              <p:cNvPr id="19" name="TextBox 18"/>
              <p:cNvSpPr txBox="1">
                <a:spLocks noRot="1" noChangeAspect="1" noMove="1" noResize="1" noEditPoints="1" noAdjustHandles="1" noChangeArrowheads="1" noChangeShapeType="1" noTextEdit="1"/>
              </p:cNvSpPr>
              <p:nvPr/>
            </p:nvSpPr>
            <p:spPr>
              <a:xfrm>
                <a:off x="1522102" y="5486513"/>
                <a:ext cx="5531964" cy="500522"/>
              </a:xfrm>
              <a:prstGeom prst="rect">
                <a:avLst/>
              </a:prstGeom>
              <a:blipFill>
                <a:blip r:embed="rId11"/>
                <a:stretch>
                  <a:fillRect/>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0A78F492-29D2-49C3-B401-F545BC391861}"/>
              </a:ext>
            </a:extLst>
          </p:cNvPr>
          <p:cNvSpPr/>
          <p:nvPr/>
        </p:nvSpPr>
        <p:spPr>
          <a:xfrm>
            <a:off x="3575468" y="2732249"/>
            <a:ext cx="1325059" cy="471018"/>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8" name="Oval 17">
            <a:extLst>
              <a:ext uri="{FF2B5EF4-FFF2-40B4-BE49-F238E27FC236}">
                <a16:creationId xmlns:a16="http://schemas.microsoft.com/office/drawing/2014/main" id="{378D0A5A-0EE5-4055-A4B3-8984F258439F}"/>
              </a:ext>
            </a:extLst>
          </p:cNvPr>
          <p:cNvSpPr/>
          <p:nvPr/>
        </p:nvSpPr>
        <p:spPr>
          <a:xfrm>
            <a:off x="6060394" y="4034487"/>
            <a:ext cx="1156299" cy="471018"/>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0" name="Oval 19">
            <a:extLst>
              <a:ext uri="{FF2B5EF4-FFF2-40B4-BE49-F238E27FC236}">
                <a16:creationId xmlns:a16="http://schemas.microsoft.com/office/drawing/2014/main" id="{3705F817-E8D7-49B3-A807-289E21EC38E3}"/>
              </a:ext>
            </a:extLst>
          </p:cNvPr>
          <p:cNvSpPr/>
          <p:nvPr/>
        </p:nvSpPr>
        <p:spPr>
          <a:xfrm>
            <a:off x="2117190" y="5539318"/>
            <a:ext cx="1156299" cy="471018"/>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1" name="Oval 20">
            <a:extLst>
              <a:ext uri="{FF2B5EF4-FFF2-40B4-BE49-F238E27FC236}">
                <a16:creationId xmlns:a16="http://schemas.microsoft.com/office/drawing/2014/main" id="{B47E78B0-CD65-48D1-99B4-C5373EA65521}"/>
              </a:ext>
            </a:extLst>
          </p:cNvPr>
          <p:cNvSpPr/>
          <p:nvPr/>
        </p:nvSpPr>
        <p:spPr>
          <a:xfrm>
            <a:off x="5400483" y="2583640"/>
            <a:ext cx="659911" cy="742567"/>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2" name="Oval 21">
            <a:extLst>
              <a:ext uri="{FF2B5EF4-FFF2-40B4-BE49-F238E27FC236}">
                <a16:creationId xmlns:a16="http://schemas.microsoft.com/office/drawing/2014/main" id="{97084273-18B6-4DF5-B880-096F71F75FC1}"/>
              </a:ext>
            </a:extLst>
          </p:cNvPr>
          <p:cNvSpPr/>
          <p:nvPr/>
        </p:nvSpPr>
        <p:spPr>
          <a:xfrm>
            <a:off x="7608745" y="3877505"/>
            <a:ext cx="516524" cy="742567"/>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3" name="Oval 22">
            <a:extLst>
              <a:ext uri="{FF2B5EF4-FFF2-40B4-BE49-F238E27FC236}">
                <a16:creationId xmlns:a16="http://schemas.microsoft.com/office/drawing/2014/main" id="{46244BE5-FCCD-4A36-8F5A-DD74777568F4}"/>
              </a:ext>
            </a:extLst>
          </p:cNvPr>
          <p:cNvSpPr/>
          <p:nvPr/>
        </p:nvSpPr>
        <p:spPr>
          <a:xfrm>
            <a:off x="5785059" y="5398439"/>
            <a:ext cx="516524" cy="742567"/>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9256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fltVal val="0"/>
                                          </p:val>
                                        </p:tav>
                                        <p:tav tm="100000">
                                          <p:val>
                                            <p:strVal val="#ppt_h"/>
                                          </p:val>
                                        </p:tav>
                                      </p:tavLst>
                                    </p:anim>
                                    <p:animEffect transition="in" filter="fade">
                                      <p:cBhvr>
                                        <p:cTn id="28" dur="500"/>
                                        <p:tgtEl>
                                          <p:spTgt spid="21"/>
                                        </p:tgtEl>
                                      </p:cBhvr>
                                    </p:animEffect>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childTnLst>
                          </p:cTn>
                        </p:par>
                        <p:par>
                          <p:cTn id="35" fill="hold">
                            <p:stCondLst>
                              <p:cond delay="1000"/>
                            </p:stCondLst>
                            <p:childTnLst>
                              <p:par>
                                <p:cTn id="36" presetID="53" presetClass="entr" presetSubtype="16"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500" fill="hold"/>
                                        <p:tgtEl>
                                          <p:spTgt spid="23"/>
                                        </p:tgtEl>
                                        <p:attrNameLst>
                                          <p:attrName>ppt_w</p:attrName>
                                        </p:attrNameLst>
                                      </p:cBhvr>
                                      <p:tavLst>
                                        <p:tav tm="0">
                                          <p:val>
                                            <p:fltVal val="0"/>
                                          </p:val>
                                        </p:tav>
                                        <p:tav tm="100000">
                                          <p:val>
                                            <p:strVal val="#ppt_w"/>
                                          </p:val>
                                        </p:tav>
                                      </p:tavLst>
                                    </p:anim>
                                    <p:anim calcmode="lin" valueType="num">
                                      <p:cBhvr>
                                        <p:cTn id="39" dur="500" fill="hold"/>
                                        <p:tgtEl>
                                          <p:spTgt spid="23"/>
                                        </p:tgtEl>
                                        <p:attrNameLst>
                                          <p:attrName>ppt_h</p:attrName>
                                        </p:attrNameLst>
                                      </p:cBhvr>
                                      <p:tavLst>
                                        <p:tav tm="0">
                                          <p:val>
                                            <p:fltVal val="0"/>
                                          </p:val>
                                        </p:tav>
                                        <p:tav tm="100000">
                                          <p:val>
                                            <p:strVal val="#ppt_h"/>
                                          </p:val>
                                        </p:tav>
                                      </p:tavLst>
                                    </p:anim>
                                    <p:animEffect transition="in" filter="fade">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20" grpId="0" animBg="1"/>
      <p:bldP spid="21" grpId="0" animBg="1"/>
      <p:bldP spid="22" grpId="0" animBg="1"/>
      <p:bldP spid="2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CF719-9021-4B60-B4D1-B81D2423F215}"/>
              </a:ext>
            </a:extLst>
          </p:cNvPr>
          <p:cNvSpPr>
            <a:spLocks noGrp="1"/>
          </p:cNvSpPr>
          <p:nvPr>
            <p:ph type="title"/>
          </p:nvPr>
        </p:nvSpPr>
        <p:spPr/>
        <p:txBody>
          <a:bodyPr/>
          <a:lstStyle/>
          <a:p>
            <a:r>
              <a:rPr lang="en-US" dirty="0"/>
              <a:t>Designing policies</a:t>
            </a:r>
          </a:p>
        </p:txBody>
      </p:sp>
      <p:sp>
        <p:nvSpPr>
          <p:cNvPr id="3" name="Content Placeholder 2">
            <a:extLst>
              <a:ext uri="{FF2B5EF4-FFF2-40B4-BE49-F238E27FC236}">
                <a16:creationId xmlns:a16="http://schemas.microsoft.com/office/drawing/2014/main" id="{DEDFD712-91E8-4AD0-86C5-104E03F24AE5}"/>
              </a:ext>
            </a:extLst>
          </p:cNvPr>
          <p:cNvSpPr>
            <a:spLocks noGrp="1"/>
          </p:cNvSpPr>
          <p:nvPr>
            <p:ph idx="1"/>
          </p:nvPr>
        </p:nvSpPr>
        <p:spPr/>
        <p:txBody>
          <a:bodyPr/>
          <a:lstStyle/>
          <a:p>
            <a:r>
              <a:rPr lang="en-US" dirty="0"/>
              <a:t>Tuning</a:t>
            </a:r>
          </a:p>
          <a:p>
            <a:pPr lvl="1"/>
            <a:r>
              <a:rPr lang="en-US" dirty="0"/>
              <a:t>Interval estimation</a:t>
            </a:r>
          </a:p>
        </p:txBody>
      </p:sp>
      <p:sp>
        <p:nvSpPr>
          <p:cNvPr id="5" name="TextBox 4">
            <a:extLst>
              <a:ext uri="{FF2B5EF4-FFF2-40B4-BE49-F238E27FC236}">
                <a16:creationId xmlns:a16="http://schemas.microsoft.com/office/drawing/2014/main" id="{742545B0-331D-4FBB-BCBB-16CF712BE9F5}"/>
              </a:ext>
            </a:extLst>
          </p:cNvPr>
          <p:cNvSpPr txBox="1"/>
          <p:nvPr/>
        </p:nvSpPr>
        <p:spPr>
          <a:xfrm>
            <a:off x="1544077" y="2257085"/>
            <a:ext cx="1454244" cy="400110"/>
          </a:xfrm>
          <a:prstGeom prst="rect">
            <a:avLst/>
          </a:prstGeom>
          <a:noFill/>
        </p:spPr>
        <p:txBody>
          <a:bodyPr wrap="none" rtlCol="0">
            <a:spAutoFit/>
          </a:bodyPr>
          <a:lstStyle/>
          <a:p>
            <a:pPr algn="l"/>
            <a:r>
              <a:rPr lang="en-US" sz="2000" i="0" dirty="0"/>
              <a:t>Budget = 50</a:t>
            </a:r>
          </a:p>
        </p:txBody>
      </p:sp>
      <p:pic>
        <p:nvPicPr>
          <p:cNvPr id="6" name="Picture 5">
            <a:extLst>
              <a:ext uri="{FF2B5EF4-FFF2-40B4-BE49-F238E27FC236}">
                <a16:creationId xmlns:a16="http://schemas.microsoft.com/office/drawing/2014/main" id="{E6E680E3-639F-45F3-AE0E-FDADC67D536A}"/>
              </a:ext>
            </a:extLst>
          </p:cNvPr>
          <p:cNvPicPr>
            <a:picLocks noChangeAspect="1"/>
          </p:cNvPicPr>
          <p:nvPr/>
        </p:nvPicPr>
        <p:blipFill>
          <a:blip r:embed="rId3"/>
          <a:stretch>
            <a:fillRect/>
          </a:stretch>
        </p:blipFill>
        <p:spPr>
          <a:xfrm>
            <a:off x="4770590" y="2762599"/>
            <a:ext cx="3911375" cy="3134459"/>
          </a:xfrm>
          <a:prstGeom prst="rect">
            <a:avLst/>
          </a:prstGeom>
        </p:spPr>
      </p:pic>
      <p:sp>
        <p:nvSpPr>
          <p:cNvPr id="7" name="TextBox 6">
            <a:extLst>
              <a:ext uri="{FF2B5EF4-FFF2-40B4-BE49-F238E27FC236}">
                <a16:creationId xmlns:a16="http://schemas.microsoft.com/office/drawing/2014/main" id="{525AEDA4-D6C9-40BC-9E90-0E467A26860F}"/>
              </a:ext>
            </a:extLst>
          </p:cNvPr>
          <p:cNvSpPr txBox="1"/>
          <p:nvPr/>
        </p:nvSpPr>
        <p:spPr>
          <a:xfrm>
            <a:off x="5868737" y="2278077"/>
            <a:ext cx="1582484" cy="400110"/>
          </a:xfrm>
          <a:prstGeom prst="rect">
            <a:avLst/>
          </a:prstGeom>
          <a:noFill/>
        </p:spPr>
        <p:txBody>
          <a:bodyPr wrap="none" rtlCol="0">
            <a:spAutoFit/>
          </a:bodyPr>
          <a:lstStyle/>
          <a:p>
            <a:pPr algn="l"/>
            <a:r>
              <a:rPr lang="en-US" sz="2000" i="0" dirty="0"/>
              <a:t>Budget = 250</a:t>
            </a:r>
          </a:p>
        </p:txBody>
      </p:sp>
      <p:pic>
        <p:nvPicPr>
          <p:cNvPr id="9" name="Picture 8">
            <a:extLst>
              <a:ext uri="{FF2B5EF4-FFF2-40B4-BE49-F238E27FC236}">
                <a16:creationId xmlns:a16="http://schemas.microsoft.com/office/drawing/2014/main" id="{D9BA2B08-8DF4-4384-B1F7-369B787C4505}"/>
              </a:ext>
            </a:extLst>
          </p:cNvPr>
          <p:cNvPicPr>
            <a:picLocks noChangeAspect="1"/>
          </p:cNvPicPr>
          <p:nvPr/>
        </p:nvPicPr>
        <p:blipFill>
          <a:blip r:embed="rId4"/>
          <a:stretch>
            <a:fillRect/>
          </a:stretch>
        </p:blipFill>
        <p:spPr>
          <a:xfrm>
            <a:off x="520168" y="2741607"/>
            <a:ext cx="3911375" cy="3056894"/>
          </a:xfrm>
          <a:prstGeom prst="rect">
            <a:avLst/>
          </a:prstGeom>
        </p:spPr>
      </p:pic>
      <p:graphicFrame>
        <p:nvGraphicFramePr>
          <p:cNvPr id="10" name="Object 9">
            <a:extLst>
              <a:ext uri="{FF2B5EF4-FFF2-40B4-BE49-F238E27FC236}">
                <a16:creationId xmlns:a16="http://schemas.microsoft.com/office/drawing/2014/main" id="{B1883F7F-3024-44D7-B580-BE8FD7E3ED74}"/>
              </a:ext>
            </a:extLst>
          </p:cNvPr>
          <p:cNvGraphicFramePr>
            <a:graphicFrameLocks noChangeAspect="1"/>
          </p:cNvGraphicFramePr>
          <p:nvPr>
            <p:extLst/>
          </p:nvPr>
        </p:nvGraphicFramePr>
        <p:xfrm>
          <a:off x="2271199" y="4390103"/>
          <a:ext cx="1083454" cy="444494"/>
        </p:xfrm>
        <a:graphic>
          <a:graphicData uri="http://schemas.openxmlformats.org/presentationml/2006/ole">
            <mc:AlternateContent xmlns:mc="http://schemas.openxmlformats.org/markup-compatibility/2006">
              <mc:Choice xmlns:v="urn:schemas-microsoft-com:vml" Requires="v">
                <p:oleObj spid="_x0000_s2512991" name="Equation" r:id="rId5" imgW="495000" imgH="203040" progId="Equation.DSMT4">
                  <p:embed/>
                </p:oleObj>
              </mc:Choice>
              <mc:Fallback>
                <p:oleObj name="Equation" r:id="rId5" imgW="495000" imgH="203040" progId="Equation.DSMT4">
                  <p:embed/>
                  <p:pic>
                    <p:nvPicPr>
                      <p:cNvPr id="10" name="Object 9">
                        <a:extLst>
                          <a:ext uri="{FF2B5EF4-FFF2-40B4-BE49-F238E27FC236}">
                            <a16:creationId xmlns:a16="http://schemas.microsoft.com/office/drawing/2014/main" id="{B1883F7F-3024-44D7-B580-BE8FD7E3ED74}"/>
                          </a:ext>
                        </a:extLst>
                      </p:cNvPr>
                      <p:cNvPicPr/>
                      <p:nvPr/>
                    </p:nvPicPr>
                    <p:blipFill>
                      <a:blip r:embed="rId6"/>
                      <a:stretch>
                        <a:fillRect/>
                      </a:stretch>
                    </p:blipFill>
                    <p:spPr>
                      <a:xfrm>
                        <a:off x="2271199" y="4390103"/>
                        <a:ext cx="1083454" cy="444494"/>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196AFEC4-8BCE-4C43-8CAD-0A3A0696F4B1}"/>
              </a:ext>
            </a:extLst>
          </p:cNvPr>
          <p:cNvGraphicFramePr>
            <a:graphicFrameLocks noChangeAspect="1"/>
          </p:cNvGraphicFramePr>
          <p:nvPr>
            <p:extLst/>
          </p:nvPr>
        </p:nvGraphicFramePr>
        <p:xfrm>
          <a:off x="5967793" y="3538509"/>
          <a:ext cx="1242508" cy="441781"/>
        </p:xfrm>
        <a:graphic>
          <a:graphicData uri="http://schemas.openxmlformats.org/presentationml/2006/ole">
            <mc:AlternateContent xmlns:mc="http://schemas.openxmlformats.org/markup-compatibility/2006">
              <mc:Choice xmlns:v="urn:schemas-microsoft-com:vml" Requires="v">
                <p:oleObj spid="_x0000_s2512992" name="Equation" r:id="rId7" imgW="571320" imgH="203040" progId="Equation.DSMT4">
                  <p:embed/>
                </p:oleObj>
              </mc:Choice>
              <mc:Fallback>
                <p:oleObj name="Equation" r:id="rId7" imgW="571320" imgH="203040" progId="Equation.DSMT4">
                  <p:embed/>
                  <p:pic>
                    <p:nvPicPr>
                      <p:cNvPr id="11" name="Object 10">
                        <a:extLst>
                          <a:ext uri="{FF2B5EF4-FFF2-40B4-BE49-F238E27FC236}">
                            <a16:creationId xmlns:a16="http://schemas.microsoft.com/office/drawing/2014/main" id="{196AFEC4-8BCE-4C43-8CAD-0A3A0696F4B1}"/>
                          </a:ext>
                        </a:extLst>
                      </p:cNvPr>
                      <p:cNvPicPr/>
                      <p:nvPr/>
                    </p:nvPicPr>
                    <p:blipFill>
                      <a:blip r:embed="rId8"/>
                      <a:stretch>
                        <a:fillRect/>
                      </a:stretch>
                    </p:blipFill>
                    <p:spPr>
                      <a:xfrm>
                        <a:off x="5967793" y="3538509"/>
                        <a:ext cx="1242508" cy="441781"/>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74C5A8D4-7AC0-4B11-8C9D-4E89BACE9D36}"/>
              </a:ext>
            </a:extLst>
          </p:cNvPr>
          <p:cNvGraphicFramePr>
            <a:graphicFrameLocks noChangeAspect="1"/>
          </p:cNvGraphicFramePr>
          <p:nvPr>
            <p:extLst/>
          </p:nvPr>
        </p:nvGraphicFramePr>
        <p:xfrm>
          <a:off x="4038980" y="1688844"/>
          <a:ext cx="3857625" cy="457200"/>
        </p:xfrm>
        <a:graphic>
          <a:graphicData uri="http://schemas.openxmlformats.org/presentationml/2006/ole">
            <mc:AlternateContent xmlns:mc="http://schemas.openxmlformats.org/markup-compatibility/2006">
              <mc:Choice xmlns:v="urn:schemas-microsoft-com:vml" Requires="v">
                <p:oleObj spid="_x0000_s2512993" name="Equation" r:id="rId9" imgW="3857643" imgH="457200" progId="Equation.DSMT4">
                  <p:embed/>
                </p:oleObj>
              </mc:Choice>
              <mc:Fallback>
                <p:oleObj name="Equation" r:id="rId9" imgW="3857643" imgH="457200" progId="Equation.DSMT4">
                  <p:embed/>
                  <p:pic>
                    <p:nvPicPr>
                      <p:cNvPr id="12" name="Object 11">
                        <a:extLst>
                          <a:ext uri="{FF2B5EF4-FFF2-40B4-BE49-F238E27FC236}">
                            <a16:creationId xmlns:a16="http://schemas.microsoft.com/office/drawing/2014/main" id="{74C5A8D4-7AC0-4B11-8C9D-4E89BACE9D36}"/>
                          </a:ext>
                        </a:extLst>
                      </p:cNvPr>
                      <p:cNvPicPr/>
                      <p:nvPr/>
                    </p:nvPicPr>
                    <p:blipFill>
                      <a:blip r:embed="rId10"/>
                      <a:stretch>
                        <a:fillRect/>
                      </a:stretch>
                    </p:blipFill>
                    <p:spPr>
                      <a:xfrm>
                        <a:off x="4038980" y="1688844"/>
                        <a:ext cx="3857625" cy="457200"/>
                      </a:xfrm>
                      <a:prstGeom prst="rect">
                        <a:avLst/>
                      </a:prstGeom>
                    </p:spPr>
                  </p:pic>
                </p:oleObj>
              </mc:Fallback>
            </mc:AlternateContent>
          </a:graphicData>
        </a:graphic>
      </p:graphicFrame>
    </p:spTree>
    <p:extLst>
      <p:ext uri="{BB962C8B-B14F-4D97-AF65-F5344CB8AC3E}">
        <p14:creationId xmlns:p14="http://schemas.microsoft.com/office/powerpoint/2010/main" val="38883070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 name="Rectangle 2"/>
          <p:cNvSpPr>
            <a:spLocks noGrp="1" noChangeArrowheads="1"/>
          </p:cNvSpPr>
          <p:nvPr>
            <p:ph type="title"/>
          </p:nvPr>
        </p:nvSpPr>
        <p:spPr/>
        <p:txBody>
          <a:bodyPr/>
          <a:lstStyle/>
          <a:p>
            <a:r>
              <a:rPr lang="en-US" dirty="0"/>
              <a:t>Designing policies</a:t>
            </a:r>
            <a:endParaRPr lang="en-US" altLang="en-US" dirty="0"/>
          </a:p>
        </p:txBody>
      </p:sp>
      <p:sp>
        <p:nvSpPr>
          <p:cNvPr id="7177" name="Rectangle 3"/>
          <p:cNvSpPr>
            <a:spLocks noGrp="1" noChangeArrowheads="1"/>
          </p:cNvSpPr>
          <p:nvPr>
            <p:ph type="body" idx="1"/>
          </p:nvPr>
        </p:nvSpPr>
        <p:spPr>
          <a:xfrm>
            <a:off x="685800" y="1143000"/>
            <a:ext cx="8267700" cy="1495425"/>
          </a:xfrm>
        </p:spPr>
        <p:txBody>
          <a:bodyPr/>
          <a:lstStyle/>
          <a:p>
            <a:r>
              <a:rPr lang="en-US" b="1" dirty="0"/>
              <a:t>Lookahead approximations</a:t>
            </a:r>
            <a:r>
              <a:rPr lang="en-US" dirty="0"/>
              <a:t> –</a:t>
            </a:r>
          </a:p>
          <a:p>
            <a:pPr marL="457200" lvl="1" indent="0">
              <a:buNone/>
            </a:pPr>
            <a:r>
              <a:rPr lang="en-US" dirty="0"/>
              <a:t>3) Policies using value function approximations (VFAs)</a:t>
            </a:r>
          </a:p>
          <a:p>
            <a:endParaRPr lang="en-US" altLang="en-US" sz="2400" dirty="0"/>
          </a:p>
          <a:p>
            <a:endParaRPr lang="en-US" altLang="en-US" sz="2400" dirty="0"/>
          </a:p>
          <a:p>
            <a:endParaRPr lang="en-US" altLang="en-US" sz="2400" dirty="0"/>
          </a:p>
          <a:p>
            <a:endParaRPr lang="en-US" altLang="en-US" sz="2400" dirty="0"/>
          </a:p>
          <a:p>
            <a:endParaRPr lang="en-US" altLang="en-US" sz="2400" dirty="0"/>
          </a:p>
        </p:txBody>
      </p:sp>
      <p:sp>
        <p:nvSpPr>
          <p:cNvPr id="7178" name="Text Box 4"/>
          <p:cNvSpPr txBox="1">
            <a:spLocks noChangeArrowheads="1"/>
          </p:cNvSpPr>
          <p:nvPr/>
        </p:nvSpPr>
        <p:spPr bwMode="auto">
          <a:xfrm>
            <a:off x="2776043" y="4539519"/>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a:latin typeface="Arial" panose="020B0604020202020204" pitchFamily="34" charset="0"/>
              </a:rPr>
              <a:t>1</a:t>
            </a:r>
          </a:p>
        </p:txBody>
      </p:sp>
      <p:sp>
        <p:nvSpPr>
          <p:cNvPr id="7179" name="Text Box 5"/>
          <p:cNvSpPr txBox="1">
            <a:spLocks noChangeArrowheads="1"/>
          </p:cNvSpPr>
          <p:nvPr/>
        </p:nvSpPr>
        <p:spPr bwMode="auto">
          <a:xfrm>
            <a:off x="3630118" y="4539519"/>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a:latin typeface="Arial" panose="020B0604020202020204" pitchFamily="34" charset="0"/>
              </a:rPr>
              <a:t>2</a:t>
            </a:r>
          </a:p>
        </p:txBody>
      </p:sp>
      <p:sp>
        <p:nvSpPr>
          <p:cNvPr id="7180" name="Text Box 6"/>
          <p:cNvSpPr txBox="1">
            <a:spLocks noChangeArrowheads="1"/>
          </p:cNvSpPr>
          <p:nvPr/>
        </p:nvSpPr>
        <p:spPr bwMode="auto">
          <a:xfrm>
            <a:off x="4511180" y="4539519"/>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a:latin typeface="Arial" panose="020B0604020202020204" pitchFamily="34" charset="0"/>
              </a:rPr>
              <a:t>3</a:t>
            </a:r>
          </a:p>
        </p:txBody>
      </p:sp>
      <p:sp>
        <p:nvSpPr>
          <p:cNvPr id="7181" name="Text Box 7"/>
          <p:cNvSpPr txBox="1">
            <a:spLocks noChangeArrowheads="1"/>
          </p:cNvSpPr>
          <p:nvPr/>
        </p:nvSpPr>
        <p:spPr bwMode="auto">
          <a:xfrm>
            <a:off x="5374780" y="4539519"/>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a:latin typeface="Arial" panose="020B0604020202020204" pitchFamily="34" charset="0"/>
              </a:rPr>
              <a:t>4</a:t>
            </a:r>
          </a:p>
        </p:txBody>
      </p:sp>
      <p:sp>
        <p:nvSpPr>
          <p:cNvPr id="7182" name="Text Box 8"/>
          <p:cNvSpPr txBox="1">
            <a:spLocks noChangeArrowheads="1"/>
          </p:cNvSpPr>
          <p:nvPr/>
        </p:nvSpPr>
        <p:spPr bwMode="auto">
          <a:xfrm>
            <a:off x="6246318" y="4531581"/>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a:latin typeface="Arial" panose="020B0604020202020204" pitchFamily="34" charset="0"/>
              </a:rPr>
              <a:t>5</a:t>
            </a:r>
          </a:p>
        </p:txBody>
      </p:sp>
      <p:sp>
        <p:nvSpPr>
          <p:cNvPr id="7183" name="Line 9"/>
          <p:cNvSpPr>
            <a:spLocks noChangeShapeType="1"/>
          </p:cNvSpPr>
          <p:nvPr/>
        </p:nvSpPr>
        <p:spPr bwMode="auto">
          <a:xfrm>
            <a:off x="2336305" y="4488719"/>
            <a:ext cx="4692650" cy="0"/>
          </a:xfrm>
          <a:prstGeom prst="line">
            <a:avLst/>
          </a:prstGeom>
          <a:noFill/>
          <a:ln w="2857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7184" name="Rectangle 10" descr="Dark upward diagonal"/>
          <p:cNvSpPr>
            <a:spLocks noChangeArrowheads="1"/>
          </p:cNvSpPr>
          <p:nvPr/>
        </p:nvSpPr>
        <p:spPr bwMode="auto">
          <a:xfrm>
            <a:off x="2798268" y="3536219"/>
            <a:ext cx="227012" cy="936625"/>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7185" name="Rectangle 11" descr="Dark upward diagonal"/>
          <p:cNvSpPr>
            <a:spLocks noChangeArrowheads="1"/>
          </p:cNvSpPr>
          <p:nvPr/>
        </p:nvSpPr>
        <p:spPr bwMode="auto">
          <a:xfrm>
            <a:off x="3661868" y="3274281"/>
            <a:ext cx="227012" cy="1198563"/>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7186" name="Rectangle 12" descr="Dark upward diagonal"/>
          <p:cNvSpPr>
            <a:spLocks noChangeArrowheads="1"/>
          </p:cNvSpPr>
          <p:nvPr/>
        </p:nvSpPr>
        <p:spPr bwMode="auto">
          <a:xfrm>
            <a:off x="4525468" y="3066319"/>
            <a:ext cx="227012" cy="1406525"/>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7187" name="Rectangle 13" descr="Dark upward diagonal"/>
          <p:cNvSpPr>
            <a:spLocks noChangeArrowheads="1"/>
          </p:cNvSpPr>
          <p:nvPr/>
        </p:nvSpPr>
        <p:spPr bwMode="auto">
          <a:xfrm>
            <a:off x="5389068" y="2869469"/>
            <a:ext cx="227012" cy="1612900"/>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7188" name="Rectangle 14" descr="Dark upward diagonal"/>
          <p:cNvSpPr>
            <a:spLocks noChangeArrowheads="1"/>
          </p:cNvSpPr>
          <p:nvPr/>
        </p:nvSpPr>
        <p:spPr bwMode="auto">
          <a:xfrm>
            <a:off x="6252668" y="3009169"/>
            <a:ext cx="227012" cy="1463675"/>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grpSp>
        <p:nvGrpSpPr>
          <p:cNvPr id="7189" name="Group 15"/>
          <p:cNvGrpSpPr>
            <a:grpSpLocks/>
          </p:cNvGrpSpPr>
          <p:nvPr/>
        </p:nvGrpSpPr>
        <p:grpSpPr bwMode="auto">
          <a:xfrm>
            <a:off x="5387480" y="2329719"/>
            <a:ext cx="609600" cy="1068387"/>
            <a:chOff x="3511" y="2056"/>
            <a:chExt cx="342" cy="1051"/>
          </a:xfrm>
        </p:grpSpPr>
        <p:sp>
          <p:nvSpPr>
            <p:cNvPr id="7230" name="Line 16"/>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7231" name="Group 17"/>
            <p:cNvGrpSpPr>
              <a:grpSpLocks/>
            </p:cNvGrpSpPr>
            <p:nvPr/>
          </p:nvGrpSpPr>
          <p:grpSpPr bwMode="auto">
            <a:xfrm rot="5400000">
              <a:off x="3163" y="2411"/>
              <a:ext cx="1042" cy="338"/>
              <a:chOff x="2226" y="800"/>
              <a:chExt cx="1656" cy="376"/>
            </a:xfrm>
          </p:grpSpPr>
          <p:sp>
            <p:nvSpPr>
              <p:cNvPr id="7232" name="Freeform 18"/>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7233" name="Freeform 19"/>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grpSp>
      </p:grpSp>
      <p:grpSp>
        <p:nvGrpSpPr>
          <p:cNvPr id="7190" name="Group 20"/>
          <p:cNvGrpSpPr>
            <a:grpSpLocks/>
          </p:cNvGrpSpPr>
          <p:nvPr/>
        </p:nvGrpSpPr>
        <p:grpSpPr bwMode="auto">
          <a:xfrm>
            <a:off x="4522293" y="2759931"/>
            <a:ext cx="714375" cy="630238"/>
            <a:chOff x="3511" y="2056"/>
            <a:chExt cx="342" cy="1051"/>
          </a:xfrm>
        </p:grpSpPr>
        <p:sp>
          <p:nvSpPr>
            <p:cNvPr id="7226" name="Line 21"/>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7227" name="Group 22"/>
            <p:cNvGrpSpPr>
              <a:grpSpLocks/>
            </p:cNvGrpSpPr>
            <p:nvPr/>
          </p:nvGrpSpPr>
          <p:grpSpPr bwMode="auto">
            <a:xfrm rot="5400000">
              <a:off x="3163" y="2411"/>
              <a:ext cx="1042" cy="338"/>
              <a:chOff x="2226" y="800"/>
              <a:chExt cx="1656" cy="376"/>
            </a:xfrm>
          </p:grpSpPr>
          <p:sp>
            <p:nvSpPr>
              <p:cNvPr id="7228" name="Freeform 23"/>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7229" name="Freeform 24"/>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grpSp>
      </p:grpSp>
      <p:grpSp>
        <p:nvGrpSpPr>
          <p:cNvPr id="7191" name="Group 25"/>
          <p:cNvGrpSpPr>
            <a:grpSpLocks/>
          </p:cNvGrpSpPr>
          <p:nvPr/>
        </p:nvGrpSpPr>
        <p:grpSpPr bwMode="auto">
          <a:xfrm>
            <a:off x="2799855" y="3085369"/>
            <a:ext cx="581025" cy="896937"/>
            <a:chOff x="3511" y="2056"/>
            <a:chExt cx="342" cy="1051"/>
          </a:xfrm>
        </p:grpSpPr>
        <p:sp>
          <p:nvSpPr>
            <p:cNvPr id="7222" name="Line 26"/>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7223" name="Group 27"/>
            <p:cNvGrpSpPr>
              <a:grpSpLocks/>
            </p:cNvGrpSpPr>
            <p:nvPr/>
          </p:nvGrpSpPr>
          <p:grpSpPr bwMode="auto">
            <a:xfrm rot="5400000">
              <a:off x="3163" y="2411"/>
              <a:ext cx="1042" cy="338"/>
              <a:chOff x="2226" y="800"/>
              <a:chExt cx="1656" cy="376"/>
            </a:xfrm>
          </p:grpSpPr>
          <p:sp>
            <p:nvSpPr>
              <p:cNvPr id="7224" name="Freeform 28"/>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7225" name="Freeform 29"/>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grpSp>
      </p:grpSp>
      <p:grpSp>
        <p:nvGrpSpPr>
          <p:cNvPr id="7192" name="Group 30"/>
          <p:cNvGrpSpPr>
            <a:grpSpLocks/>
          </p:cNvGrpSpPr>
          <p:nvPr/>
        </p:nvGrpSpPr>
        <p:grpSpPr bwMode="auto">
          <a:xfrm>
            <a:off x="3663455" y="2110644"/>
            <a:ext cx="276225" cy="2316162"/>
            <a:chOff x="3511" y="2056"/>
            <a:chExt cx="342" cy="1051"/>
          </a:xfrm>
        </p:grpSpPr>
        <p:sp>
          <p:nvSpPr>
            <p:cNvPr id="7218" name="Line 31"/>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7219" name="Group 32"/>
            <p:cNvGrpSpPr>
              <a:grpSpLocks/>
            </p:cNvGrpSpPr>
            <p:nvPr/>
          </p:nvGrpSpPr>
          <p:grpSpPr bwMode="auto">
            <a:xfrm rot="5400000">
              <a:off x="3163" y="2411"/>
              <a:ext cx="1042" cy="338"/>
              <a:chOff x="2226" y="800"/>
              <a:chExt cx="1656" cy="376"/>
            </a:xfrm>
          </p:grpSpPr>
          <p:sp>
            <p:nvSpPr>
              <p:cNvPr id="7220" name="Freeform 33"/>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7221" name="Freeform 34"/>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grpSp>
      </p:grpSp>
      <p:graphicFrame>
        <p:nvGraphicFramePr>
          <p:cNvPr id="7170" name="Object 35"/>
          <p:cNvGraphicFramePr>
            <a:graphicFrameLocks noChangeAspect="1"/>
          </p:cNvGraphicFramePr>
          <p:nvPr>
            <p:extLst/>
          </p:nvPr>
        </p:nvGraphicFramePr>
        <p:xfrm>
          <a:off x="2831605" y="4898892"/>
          <a:ext cx="4000500" cy="428625"/>
        </p:xfrm>
        <a:graphic>
          <a:graphicData uri="http://schemas.openxmlformats.org/presentationml/2006/ole">
            <mc:AlternateContent xmlns:mc="http://schemas.openxmlformats.org/markup-compatibility/2006">
              <mc:Choice xmlns:v="urn:schemas-microsoft-com:vml" Requires="v">
                <p:oleObj spid="_x0000_s2514077" name="Equation" r:id="rId4" imgW="2844720" imgH="304560" progId="Equation.DSMT4">
                  <p:embed/>
                </p:oleObj>
              </mc:Choice>
              <mc:Fallback>
                <p:oleObj name="Equation" r:id="rId4" imgW="2844720" imgH="304560" progId="Equation.DSMT4">
                  <p:embed/>
                  <p:pic>
                    <p:nvPicPr>
                      <p:cNvPr id="7170" name="Object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1605" y="4898892"/>
                        <a:ext cx="4000500"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0" name="Group 36"/>
          <p:cNvGrpSpPr>
            <a:grpSpLocks/>
          </p:cNvGrpSpPr>
          <p:nvPr/>
        </p:nvGrpSpPr>
        <p:grpSpPr bwMode="auto">
          <a:xfrm>
            <a:off x="1825130" y="4805229"/>
            <a:ext cx="4800600" cy="1481138"/>
            <a:chOff x="722" y="2832"/>
            <a:chExt cx="3024" cy="933"/>
          </a:xfrm>
        </p:grpSpPr>
        <p:sp>
          <p:nvSpPr>
            <p:cNvPr id="7211" name="Oval 37"/>
            <p:cNvSpPr>
              <a:spLocks noChangeArrowheads="1"/>
            </p:cNvSpPr>
            <p:nvPr/>
          </p:nvSpPr>
          <p:spPr bwMode="auto">
            <a:xfrm>
              <a:off x="1554" y="2832"/>
              <a:ext cx="168" cy="366"/>
            </a:xfrm>
            <a:prstGeom prst="ellipse">
              <a:avLst/>
            </a:prstGeom>
            <a:noFill/>
            <a:ln w="19050">
              <a:solidFill>
                <a:schemeClr val="accent2"/>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7212" name="Oval 38"/>
            <p:cNvSpPr>
              <a:spLocks noChangeArrowheads="1"/>
            </p:cNvSpPr>
            <p:nvPr/>
          </p:nvSpPr>
          <p:spPr bwMode="auto">
            <a:xfrm>
              <a:off x="2365" y="2845"/>
              <a:ext cx="168" cy="366"/>
            </a:xfrm>
            <a:prstGeom prst="ellipse">
              <a:avLst/>
            </a:prstGeom>
            <a:noFill/>
            <a:ln w="19050">
              <a:solidFill>
                <a:schemeClr val="accent2"/>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7213" name="Oval 39"/>
            <p:cNvSpPr>
              <a:spLocks noChangeArrowheads="1"/>
            </p:cNvSpPr>
            <p:nvPr/>
          </p:nvSpPr>
          <p:spPr bwMode="auto">
            <a:xfrm>
              <a:off x="3578" y="2846"/>
              <a:ext cx="168" cy="366"/>
            </a:xfrm>
            <a:prstGeom prst="ellipse">
              <a:avLst/>
            </a:prstGeom>
            <a:noFill/>
            <a:ln w="19050">
              <a:solidFill>
                <a:schemeClr val="accent2"/>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7214" name="Text Box 40"/>
            <p:cNvSpPr txBox="1">
              <a:spLocks noChangeArrowheads="1"/>
            </p:cNvSpPr>
            <p:nvPr/>
          </p:nvSpPr>
          <p:spPr bwMode="auto">
            <a:xfrm>
              <a:off x="722" y="3522"/>
              <a:ext cx="1692" cy="243"/>
            </a:xfrm>
            <a:prstGeom prst="rect">
              <a:avLst/>
            </a:prstGeom>
            <a:noFill/>
            <a:ln w="19050">
              <a:solidFill>
                <a:schemeClr val="accent2"/>
              </a:solidFill>
              <a:miter lim="800000"/>
              <a:headEnd/>
              <a:tailEnd type="none" w="med" len="lg"/>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a:solidFill>
                    <a:schemeClr val="accent2"/>
                  </a:solidFill>
                </a:rPr>
                <a:t>Current state of knowledge</a:t>
              </a:r>
            </a:p>
          </p:txBody>
        </p:sp>
        <p:cxnSp>
          <p:nvCxnSpPr>
            <p:cNvPr id="7215" name="AutoShape 41"/>
            <p:cNvCxnSpPr>
              <a:cxnSpLocks noChangeShapeType="1"/>
              <a:stCxn id="7214" idx="0"/>
              <a:endCxn id="7211" idx="4"/>
            </p:cNvCxnSpPr>
            <p:nvPr/>
          </p:nvCxnSpPr>
          <p:spPr bwMode="auto">
            <a:xfrm flipV="1">
              <a:off x="1546" y="3204"/>
              <a:ext cx="92" cy="312"/>
            </a:xfrm>
            <a:prstGeom prst="straightConnector1">
              <a:avLst/>
            </a:prstGeom>
            <a:noFill/>
            <a:ln w="19050">
              <a:solidFill>
                <a:schemeClr val="accent2"/>
              </a:solidFill>
              <a:round/>
              <a:headEnd/>
              <a:tailEnd type="stealth" w="med" len="lg"/>
            </a:ln>
            <a:extLst>
              <a:ext uri="{909E8E84-426E-40DD-AFC4-6F175D3DCCD1}">
                <a14:hiddenFill xmlns:a14="http://schemas.microsoft.com/office/drawing/2010/main">
                  <a:noFill/>
                </a14:hiddenFill>
              </a:ext>
            </a:extLst>
          </p:spPr>
        </p:cxnSp>
        <p:cxnSp>
          <p:nvCxnSpPr>
            <p:cNvPr id="7216" name="AutoShape 42"/>
            <p:cNvCxnSpPr>
              <a:cxnSpLocks noChangeShapeType="1"/>
              <a:stCxn id="7214" idx="0"/>
              <a:endCxn id="7212" idx="4"/>
            </p:cNvCxnSpPr>
            <p:nvPr/>
          </p:nvCxnSpPr>
          <p:spPr bwMode="auto">
            <a:xfrm flipV="1">
              <a:off x="1546" y="3217"/>
              <a:ext cx="903" cy="299"/>
            </a:xfrm>
            <a:prstGeom prst="straightConnector1">
              <a:avLst/>
            </a:prstGeom>
            <a:noFill/>
            <a:ln w="19050">
              <a:solidFill>
                <a:schemeClr val="accent2"/>
              </a:solidFill>
              <a:round/>
              <a:headEnd/>
              <a:tailEnd type="stealth" w="med" len="lg"/>
            </a:ln>
            <a:extLst>
              <a:ext uri="{909E8E84-426E-40DD-AFC4-6F175D3DCCD1}">
                <a14:hiddenFill xmlns:a14="http://schemas.microsoft.com/office/drawing/2010/main">
                  <a:noFill/>
                </a14:hiddenFill>
              </a:ext>
            </a:extLst>
          </p:spPr>
        </p:cxnSp>
        <p:cxnSp>
          <p:nvCxnSpPr>
            <p:cNvPr id="7217" name="AutoShape 43"/>
            <p:cNvCxnSpPr>
              <a:cxnSpLocks noChangeShapeType="1"/>
              <a:stCxn id="7214" idx="0"/>
              <a:endCxn id="7213" idx="4"/>
            </p:cNvCxnSpPr>
            <p:nvPr/>
          </p:nvCxnSpPr>
          <p:spPr bwMode="auto">
            <a:xfrm flipV="1">
              <a:off x="1546" y="3218"/>
              <a:ext cx="2116" cy="298"/>
            </a:xfrm>
            <a:prstGeom prst="straightConnector1">
              <a:avLst/>
            </a:prstGeom>
            <a:noFill/>
            <a:ln w="19050">
              <a:solidFill>
                <a:schemeClr val="accent2"/>
              </a:solidFill>
              <a:round/>
              <a:headEnd/>
              <a:tailEnd type="stealth" w="med" len="lg"/>
            </a:ln>
            <a:extLst>
              <a:ext uri="{909E8E84-426E-40DD-AFC4-6F175D3DCCD1}">
                <a14:hiddenFill xmlns:a14="http://schemas.microsoft.com/office/drawing/2010/main">
                  <a:noFill/>
                </a14:hiddenFill>
              </a:ext>
            </a:extLst>
          </p:spPr>
        </p:cxnSp>
      </p:grpSp>
      <p:grpSp>
        <p:nvGrpSpPr>
          <p:cNvPr id="11" name="Group 44"/>
          <p:cNvGrpSpPr>
            <a:grpSpLocks/>
          </p:cNvGrpSpPr>
          <p:nvPr/>
        </p:nvGrpSpPr>
        <p:grpSpPr bwMode="auto">
          <a:xfrm>
            <a:off x="3503118" y="4827458"/>
            <a:ext cx="3238500" cy="1901827"/>
            <a:chOff x="1779" y="2846"/>
            <a:chExt cx="2040" cy="1198"/>
          </a:xfrm>
        </p:grpSpPr>
        <p:sp>
          <p:nvSpPr>
            <p:cNvPr id="7208" name="Oval 45"/>
            <p:cNvSpPr>
              <a:spLocks noChangeArrowheads="1"/>
            </p:cNvSpPr>
            <p:nvPr/>
          </p:nvSpPr>
          <p:spPr bwMode="auto">
            <a:xfrm>
              <a:off x="2540" y="2846"/>
              <a:ext cx="168" cy="366"/>
            </a:xfrm>
            <a:prstGeom prst="ellipse">
              <a:avLst/>
            </a:prstGeom>
            <a:noFill/>
            <a:ln w="19050">
              <a:solidFill>
                <a:schemeClr val="accent2"/>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7209" name="Text Box 46"/>
            <p:cNvSpPr txBox="1">
              <a:spLocks noChangeArrowheads="1"/>
            </p:cNvSpPr>
            <p:nvPr/>
          </p:nvSpPr>
          <p:spPr bwMode="auto">
            <a:xfrm>
              <a:off x="1779" y="3801"/>
              <a:ext cx="2040" cy="243"/>
            </a:xfrm>
            <a:prstGeom prst="rect">
              <a:avLst/>
            </a:prstGeom>
            <a:noFill/>
            <a:ln w="19050">
              <a:solidFill>
                <a:schemeClr val="accent2"/>
              </a:solidFill>
              <a:miter lim="800000"/>
              <a:headEnd/>
              <a:tailEnd type="none" w="med" len="lg"/>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a:solidFill>
                    <a:schemeClr val="accent2"/>
                  </a:solidFill>
                </a:rPr>
                <a:t>Decision to make a measurement</a:t>
              </a:r>
            </a:p>
          </p:txBody>
        </p:sp>
        <p:cxnSp>
          <p:nvCxnSpPr>
            <p:cNvPr id="7210" name="AutoShape 47"/>
            <p:cNvCxnSpPr>
              <a:cxnSpLocks noChangeShapeType="1"/>
              <a:stCxn id="7209" idx="0"/>
              <a:endCxn id="7208" idx="4"/>
            </p:cNvCxnSpPr>
            <p:nvPr/>
          </p:nvCxnSpPr>
          <p:spPr bwMode="auto">
            <a:xfrm flipH="1" flipV="1">
              <a:off x="2624" y="3212"/>
              <a:ext cx="175" cy="589"/>
            </a:xfrm>
            <a:prstGeom prst="straightConnector1">
              <a:avLst/>
            </a:prstGeom>
            <a:noFill/>
            <a:ln w="19050">
              <a:solidFill>
                <a:schemeClr val="accent2"/>
              </a:solidFill>
              <a:round/>
              <a:headEnd/>
              <a:tailEnd type="stealth" w="med" len="lg"/>
            </a:ln>
            <a:extLst>
              <a:ext uri="{909E8E84-426E-40DD-AFC4-6F175D3DCCD1}">
                <a14:hiddenFill xmlns:a14="http://schemas.microsoft.com/office/drawing/2010/main">
                  <a:noFill/>
                </a14:hiddenFill>
              </a:ext>
            </a:extLst>
          </p:spPr>
        </p:cxnSp>
      </p:grpSp>
      <p:grpSp>
        <p:nvGrpSpPr>
          <p:cNvPr id="12" name="Group 48"/>
          <p:cNvGrpSpPr>
            <a:grpSpLocks/>
          </p:cNvGrpSpPr>
          <p:nvPr/>
        </p:nvGrpSpPr>
        <p:grpSpPr bwMode="auto">
          <a:xfrm>
            <a:off x="5257305" y="4829042"/>
            <a:ext cx="2419350" cy="1431925"/>
            <a:chOff x="2884" y="2847"/>
            <a:chExt cx="1524" cy="902"/>
          </a:xfrm>
        </p:grpSpPr>
        <p:sp>
          <p:nvSpPr>
            <p:cNvPr id="7205" name="Oval 49"/>
            <p:cNvSpPr>
              <a:spLocks noChangeArrowheads="1"/>
            </p:cNvSpPr>
            <p:nvPr/>
          </p:nvSpPr>
          <p:spPr bwMode="auto">
            <a:xfrm>
              <a:off x="3243" y="2847"/>
              <a:ext cx="244" cy="366"/>
            </a:xfrm>
            <a:prstGeom prst="ellipse">
              <a:avLst/>
            </a:prstGeom>
            <a:noFill/>
            <a:ln w="19050">
              <a:solidFill>
                <a:schemeClr val="accent2"/>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7206" name="Text Box 50"/>
            <p:cNvSpPr txBox="1">
              <a:spLocks noChangeArrowheads="1"/>
            </p:cNvSpPr>
            <p:nvPr/>
          </p:nvSpPr>
          <p:spPr bwMode="auto">
            <a:xfrm>
              <a:off x="2884" y="3506"/>
              <a:ext cx="1524" cy="243"/>
            </a:xfrm>
            <a:prstGeom prst="rect">
              <a:avLst/>
            </a:prstGeom>
            <a:noFill/>
            <a:ln w="19050">
              <a:solidFill>
                <a:schemeClr val="accent2"/>
              </a:solidFill>
              <a:miter lim="800000"/>
              <a:headEnd/>
              <a:tailEnd type="none" w="med" len="lg"/>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a:solidFill>
                    <a:schemeClr val="accent2"/>
                  </a:solidFill>
                </a:rPr>
                <a:t>New state of knowledge</a:t>
              </a:r>
            </a:p>
          </p:txBody>
        </p:sp>
        <p:cxnSp>
          <p:nvCxnSpPr>
            <p:cNvPr id="7207" name="AutoShape 51"/>
            <p:cNvCxnSpPr>
              <a:cxnSpLocks noChangeShapeType="1"/>
              <a:stCxn id="7206" idx="0"/>
              <a:endCxn id="7205" idx="4"/>
            </p:cNvCxnSpPr>
            <p:nvPr/>
          </p:nvCxnSpPr>
          <p:spPr bwMode="auto">
            <a:xfrm flipH="1" flipV="1">
              <a:off x="3365" y="3213"/>
              <a:ext cx="281" cy="293"/>
            </a:xfrm>
            <a:prstGeom prst="straightConnector1">
              <a:avLst/>
            </a:prstGeom>
            <a:noFill/>
            <a:ln w="19050">
              <a:solidFill>
                <a:schemeClr val="accent2"/>
              </a:solidFill>
              <a:round/>
              <a:headEnd/>
              <a:tailEnd type="stealth" w="med" len="lg"/>
            </a:ln>
            <a:extLst>
              <a:ext uri="{909E8E84-426E-40DD-AFC4-6F175D3DCCD1}">
                <a14:hiddenFill xmlns:a14="http://schemas.microsoft.com/office/drawing/2010/main">
                  <a:noFill/>
                </a14:hiddenFill>
              </a:ext>
            </a:extLst>
          </p:spPr>
        </p:cxnSp>
      </p:grpSp>
      <p:grpSp>
        <p:nvGrpSpPr>
          <p:cNvPr id="7196" name="Group 52"/>
          <p:cNvGrpSpPr>
            <a:grpSpLocks/>
          </p:cNvGrpSpPr>
          <p:nvPr/>
        </p:nvGrpSpPr>
        <p:grpSpPr bwMode="auto">
          <a:xfrm>
            <a:off x="6252668" y="2185256"/>
            <a:ext cx="400050" cy="1668463"/>
            <a:chOff x="3511" y="2056"/>
            <a:chExt cx="342" cy="1051"/>
          </a:xfrm>
        </p:grpSpPr>
        <p:sp>
          <p:nvSpPr>
            <p:cNvPr id="7201" name="Line 53"/>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7202" name="Group 54"/>
            <p:cNvGrpSpPr>
              <a:grpSpLocks/>
            </p:cNvGrpSpPr>
            <p:nvPr/>
          </p:nvGrpSpPr>
          <p:grpSpPr bwMode="auto">
            <a:xfrm rot="5400000">
              <a:off x="3163" y="2411"/>
              <a:ext cx="1042" cy="338"/>
              <a:chOff x="2226" y="800"/>
              <a:chExt cx="1656" cy="376"/>
            </a:xfrm>
          </p:grpSpPr>
          <p:sp>
            <p:nvSpPr>
              <p:cNvPr id="7203" name="Freeform 55"/>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7204" name="Freeform 56"/>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grpSp>
      </p:grpSp>
      <p:grpSp>
        <p:nvGrpSpPr>
          <p:cNvPr id="15" name="Group 62"/>
          <p:cNvGrpSpPr>
            <a:grpSpLocks/>
          </p:cNvGrpSpPr>
          <p:nvPr/>
        </p:nvGrpSpPr>
        <p:grpSpPr bwMode="auto">
          <a:xfrm>
            <a:off x="6260605" y="2812319"/>
            <a:ext cx="1187450" cy="377825"/>
            <a:chOff x="3516" y="1647"/>
            <a:chExt cx="748" cy="238"/>
          </a:xfrm>
        </p:grpSpPr>
        <p:sp>
          <p:nvSpPr>
            <p:cNvPr id="7200" name="Line 57"/>
            <p:cNvSpPr>
              <a:spLocks noChangeShapeType="1"/>
            </p:cNvSpPr>
            <p:nvPr/>
          </p:nvSpPr>
          <p:spPr bwMode="auto">
            <a:xfrm>
              <a:off x="3516" y="1776"/>
              <a:ext cx="552" cy="0"/>
            </a:xfrm>
            <a:prstGeom prst="line">
              <a:avLst/>
            </a:prstGeom>
            <a:noFill/>
            <a:ln w="19050">
              <a:solidFill>
                <a:schemeClr val="accent2"/>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aphicFrame>
          <p:nvGraphicFramePr>
            <p:cNvPr id="7173" name="Object 59"/>
            <p:cNvGraphicFramePr>
              <a:graphicFrameLocks noChangeAspect="1"/>
            </p:cNvGraphicFramePr>
            <p:nvPr/>
          </p:nvGraphicFramePr>
          <p:xfrm>
            <a:off x="4066" y="1647"/>
            <a:ext cx="198" cy="238"/>
          </p:xfrm>
          <a:graphic>
            <a:graphicData uri="http://schemas.openxmlformats.org/presentationml/2006/ole">
              <mc:AlternateContent xmlns:mc="http://schemas.openxmlformats.org/markup-compatibility/2006">
                <mc:Choice xmlns:v="urn:schemas-microsoft-com:vml" Requires="v">
                  <p:oleObj spid="_x0000_s2514078" name="Equation" r:id="rId6" imgW="190440" imgH="228600" progId="Equation.DSMT4">
                    <p:embed/>
                  </p:oleObj>
                </mc:Choice>
                <mc:Fallback>
                  <p:oleObj name="Equation" r:id="rId6" imgW="190440" imgH="228600" progId="Equation.DSMT4">
                    <p:embed/>
                    <p:pic>
                      <p:nvPicPr>
                        <p:cNvPr id="7173" name="Object 5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6" y="1647"/>
                          <a:ext cx="198" cy="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16" name="Group 63"/>
          <p:cNvGrpSpPr>
            <a:grpSpLocks/>
          </p:cNvGrpSpPr>
          <p:nvPr/>
        </p:nvGrpSpPr>
        <p:grpSpPr bwMode="auto">
          <a:xfrm>
            <a:off x="6489205" y="2547206"/>
            <a:ext cx="371475" cy="469900"/>
            <a:chOff x="3660" y="1480"/>
            <a:chExt cx="234" cy="296"/>
          </a:xfrm>
        </p:grpSpPr>
        <p:sp>
          <p:nvSpPr>
            <p:cNvPr id="7199" name="Line 58"/>
            <p:cNvSpPr>
              <a:spLocks noChangeShapeType="1"/>
            </p:cNvSpPr>
            <p:nvPr/>
          </p:nvSpPr>
          <p:spPr bwMode="auto">
            <a:xfrm flipV="1">
              <a:off x="3660" y="1572"/>
              <a:ext cx="0" cy="204"/>
            </a:xfrm>
            <a:prstGeom prst="line">
              <a:avLst/>
            </a:prstGeom>
            <a:noFill/>
            <a:ln w="19050">
              <a:solidFill>
                <a:schemeClr val="accent2"/>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graphicFrame>
          <p:nvGraphicFramePr>
            <p:cNvPr id="7172" name="Object 60"/>
            <p:cNvGraphicFramePr>
              <a:graphicFrameLocks noChangeAspect="1"/>
            </p:cNvGraphicFramePr>
            <p:nvPr/>
          </p:nvGraphicFramePr>
          <p:xfrm>
            <a:off x="3683" y="1480"/>
            <a:ext cx="211" cy="251"/>
          </p:xfrm>
          <a:graphic>
            <a:graphicData uri="http://schemas.openxmlformats.org/presentationml/2006/ole">
              <mc:AlternateContent xmlns:mc="http://schemas.openxmlformats.org/markup-compatibility/2006">
                <mc:Choice xmlns:v="urn:schemas-microsoft-com:vml" Requires="v">
                  <p:oleObj spid="_x0000_s2514079" name="Equation" r:id="rId8" imgW="203040" imgH="241200" progId="Equation.DSMT4">
                    <p:embed/>
                  </p:oleObj>
                </mc:Choice>
                <mc:Fallback>
                  <p:oleObj name="Equation" r:id="rId8" imgW="203040" imgH="241200" progId="Equation.DSMT4">
                    <p:embed/>
                    <p:pic>
                      <p:nvPicPr>
                        <p:cNvPr id="7172" name="Object 6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83" y="1480"/>
                          <a:ext cx="211" cy="2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6458429" name="Object 61"/>
          <p:cNvGraphicFramePr>
            <a:graphicFrameLocks noChangeAspect="1"/>
          </p:cNvGraphicFramePr>
          <p:nvPr>
            <p:extLst/>
          </p:nvPr>
        </p:nvGraphicFramePr>
        <p:xfrm>
          <a:off x="6950075" y="3259138"/>
          <a:ext cx="1677988" cy="461962"/>
        </p:xfrm>
        <a:graphic>
          <a:graphicData uri="http://schemas.openxmlformats.org/presentationml/2006/ole">
            <mc:AlternateContent xmlns:mc="http://schemas.openxmlformats.org/markup-compatibility/2006">
              <mc:Choice xmlns:v="urn:schemas-microsoft-com:vml" Requires="v">
                <p:oleObj spid="_x0000_s2514080" name="Equation" r:id="rId10" imgW="1015920" imgH="279360" progId="Equation.DSMT4">
                  <p:embed/>
                </p:oleObj>
              </mc:Choice>
              <mc:Fallback>
                <p:oleObj name="Equation" r:id="rId10" imgW="1015920" imgH="279360" progId="Equation.DSMT4">
                  <p:embed/>
                  <p:pic>
                    <p:nvPicPr>
                      <p:cNvPr id="6458429" name="Object 61"/>
                      <p:cNvPicPr>
                        <a:picLocks noChangeAspect="1" noChangeArrowheads="1"/>
                      </p:cNvPicPr>
                      <p:nvPr/>
                    </p:nvPicPr>
                    <p:blipFill>
                      <a:blip r:embed="rId11"/>
                      <a:srcRect/>
                      <a:stretch>
                        <a:fillRect/>
                      </a:stretch>
                    </p:blipFill>
                    <p:spPr bwMode="auto">
                      <a:xfrm>
                        <a:off x="6950075" y="3259138"/>
                        <a:ext cx="1677988"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4" name="Object 61"/>
          <p:cNvGraphicFramePr>
            <a:graphicFrameLocks noChangeAspect="1"/>
          </p:cNvGraphicFramePr>
          <p:nvPr>
            <p:extLst/>
          </p:nvPr>
        </p:nvGraphicFramePr>
        <p:xfrm>
          <a:off x="6965455" y="3738563"/>
          <a:ext cx="1657350" cy="398462"/>
        </p:xfrm>
        <a:graphic>
          <a:graphicData uri="http://schemas.openxmlformats.org/presentationml/2006/ole">
            <mc:AlternateContent xmlns:mc="http://schemas.openxmlformats.org/markup-compatibility/2006">
              <mc:Choice xmlns:v="urn:schemas-microsoft-com:vml" Requires="v">
                <p:oleObj spid="_x0000_s2514081" name="Equation" r:id="rId12" imgW="1002960" imgH="241200" progId="Equation.DSMT4">
                  <p:embed/>
                </p:oleObj>
              </mc:Choice>
              <mc:Fallback>
                <p:oleObj name="Equation" r:id="rId12" imgW="1002960" imgH="241200" progId="Equation.DSMT4">
                  <p:embed/>
                  <p:pic>
                    <p:nvPicPr>
                      <p:cNvPr id="64" name="Object 61"/>
                      <p:cNvPicPr>
                        <a:picLocks noChangeAspect="1" noChangeArrowheads="1"/>
                      </p:cNvPicPr>
                      <p:nvPr/>
                    </p:nvPicPr>
                    <p:blipFill>
                      <a:blip r:embed="rId13"/>
                      <a:srcRect/>
                      <a:stretch>
                        <a:fillRect/>
                      </a:stretch>
                    </p:blipFill>
                    <p:spPr bwMode="auto">
                      <a:xfrm>
                        <a:off x="6965455" y="3738563"/>
                        <a:ext cx="1657350"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66" name="Picture 2" descr="http://ecx.images-amazon.com/images/I/51ALbLyEhkL._SX298_BO1,204,203,200_.jpg">
            <a:extLst>
              <a:ext uri="{FF2B5EF4-FFF2-40B4-BE49-F238E27FC236}">
                <a16:creationId xmlns:a16="http://schemas.microsoft.com/office/drawing/2014/main" id="{049B7F4C-9793-4CAD-8442-591B3CF4D1FB}"/>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13943"/>
          <a:stretch/>
        </p:blipFill>
        <p:spPr bwMode="auto">
          <a:xfrm>
            <a:off x="20102" y="2308797"/>
            <a:ext cx="1742374" cy="2794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812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nodeType="with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6458429"/>
                                        </p:tgtEl>
                                        <p:attrNameLst>
                                          <p:attrName>style.visibility</p:attrName>
                                        </p:attrNameLst>
                                      </p:cBhvr>
                                      <p:to>
                                        <p:strVal val="visible"/>
                                      </p:to>
                                    </p:set>
                                    <p:animEffect transition="in" filter="wipe(left)">
                                      <p:cBhvr>
                                        <p:cTn id="15" dur="500"/>
                                        <p:tgtEl>
                                          <p:spTgt spid="6458429"/>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left)">
                                      <p:cBhvr>
                                        <p:cTn id="19" dur="500"/>
                                        <p:tgtEl>
                                          <p:spTgt spid="6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par>
                          <p:cTn id="35" fill="hold">
                            <p:stCondLst>
                              <p:cond delay="500"/>
                            </p:stCondLst>
                            <p:childTnLst>
                              <p:par>
                                <p:cTn id="36" presetID="9" presetClass="entr" presetSubtype="0" fill="hold" nodeType="afterEffect">
                                  <p:stCondLst>
                                    <p:cond delay="0"/>
                                  </p:stCondLst>
                                  <p:childTnLst>
                                    <p:set>
                                      <p:cBhvr>
                                        <p:cTn id="37" dur="1" fill="hold">
                                          <p:stCondLst>
                                            <p:cond delay="0"/>
                                          </p:stCondLst>
                                        </p:cTn>
                                        <p:tgtEl>
                                          <p:spTgt spid="66"/>
                                        </p:tgtEl>
                                        <p:attrNameLst>
                                          <p:attrName>style.visibility</p:attrName>
                                        </p:attrNameLst>
                                      </p:cBhvr>
                                      <p:to>
                                        <p:strVal val="visible"/>
                                      </p:to>
                                    </p:set>
                                    <p:animEffect transition="in" filter="dissolve">
                                      <p:cBhvr>
                                        <p:cTn id="38"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p:txBody>
          <a:bodyPr/>
          <a:lstStyle/>
          <a:p>
            <a:r>
              <a:rPr lang="en-US" b="1" dirty="0"/>
              <a:t>Lookahead approximations</a:t>
            </a:r>
            <a:r>
              <a:rPr lang="en-US" dirty="0"/>
              <a:t> –</a:t>
            </a:r>
          </a:p>
          <a:p>
            <a:pPr marL="457200" lvl="1" indent="0">
              <a:buNone/>
            </a:pPr>
            <a:r>
              <a:rPr lang="en-US" dirty="0"/>
              <a:t>4) Direct lookaheads (DLAs) – We would like to solve:</a:t>
            </a:r>
          </a:p>
          <a:p>
            <a:pPr marL="0" indent="0">
              <a:buNone/>
            </a:pPr>
            <a:endParaRPr lang="en-US" dirty="0"/>
          </a:p>
          <a:p>
            <a:pPr marL="0" indent="0">
              <a:buNone/>
            </a:pPr>
            <a:endParaRPr lang="en-US" dirty="0"/>
          </a:p>
          <a:p>
            <a:pPr marL="457200" lvl="1" indent="0">
              <a:buNone/>
            </a:pPr>
            <a:r>
              <a:rPr lang="en-US" dirty="0"/>
              <a:t>Instead, we have to create an approximation called the </a:t>
            </a:r>
            <a:r>
              <a:rPr lang="en-US" i="1" dirty="0"/>
              <a:t>lookahead model:</a:t>
            </a:r>
          </a:p>
          <a:p>
            <a:endParaRPr lang="en-US" i="1" dirty="0"/>
          </a:p>
          <a:p>
            <a:pPr marL="457200" lvl="1" indent="0">
              <a:buNone/>
            </a:pPr>
            <a:endParaRPr lang="en-US" i="1" dirty="0"/>
          </a:p>
          <a:p>
            <a:pPr marL="457200" lvl="1" indent="0">
              <a:buNone/>
            </a:pPr>
            <a:r>
              <a:rPr lang="en-US" i="1" dirty="0"/>
              <a:t>A direct lookahead policy </a:t>
            </a:r>
            <a:r>
              <a:rPr lang="en-US" dirty="0"/>
              <a:t>(DLA)</a:t>
            </a:r>
            <a:r>
              <a:rPr lang="en-US" i="1" dirty="0"/>
              <a:t> </a:t>
            </a:r>
            <a:r>
              <a:rPr lang="en-US" dirty="0"/>
              <a:t>works by solving the </a:t>
            </a:r>
            <a:r>
              <a:rPr lang="en-US" i="1" dirty="0"/>
              <a:t>lookahead model</a:t>
            </a:r>
            <a:r>
              <a:rPr lang="en-US" dirty="0"/>
              <a:t>:</a:t>
            </a:r>
          </a:p>
          <a:p>
            <a:endParaRPr lang="en-US" dirty="0"/>
          </a:p>
          <a:p>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graphicFrame>
        <p:nvGraphicFramePr>
          <p:cNvPr id="9" name="Object 8"/>
          <p:cNvGraphicFramePr>
            <a:graphicFrameLocks noChangeAspect="1"/>
          </p:cNvGraphicFramePr>
          <p:nvPr>
            <p:extLst/>
          </p:nvPr>
        </p:nvGraphicFramePr>
        <p:xfrm>
          <a:off x="502523" y="2111604"/>
          <a:ext cx="8691563" cy="909637"/>
        </p:xfrm>
        <a:graphic>
          <a:graphicData uri="http://schemas.openxmlformats.org/presentationml/2006/ole">
            <mc:AlternateContent xmlns:mc="http://schemas.openxmlformats.org/markup-compatibility/2006">
              <mc:Choice xmlns:v="urn:schemas-microsoft-com:vml" Requires="v">
                <p:oleObj spid="_x0000_s2515039" name="Equation" r:id="rId3" imgW="4851360" imgH="507960" progId="Equation.DSMT4">
                  <p:embed/>
                </p:oleObj>
              </mc:Choice>
              <mc:Fallback>
                <p:oleObj name="Equation" r:id="rId3" imgW="4851360" imgH="507960" progId="Equation.DSMT4">
                  <p:embed/>
                  <p:pic>
                    <p:nvPicPr>
                      <p:cNvPr id="9" name="Object 8"/>
                      <p:cNvPicPr>
                        <a:picLocks noChangeAspect="1" noChangeArrowheads="1"/>
                      </p:cNvPicPr>
                      <p:nvPr/>
                    </p:nvPicPr>
                    <p:blipFill>
                      <a:blip r:embed="rId4"/>
                      <a:srcRect/>
                      <a:stretch>
                        <a:fillRect/>
                      </a:stretch>
                    </p:blipFill>
                    <p:spPr bwMode="auto">
                      <a:xfrm>
                        <a:off x="502523" y="2111604"/>
                        <a:ext cx="8691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nvPr>
        </p:nvGraphicFramePr>
        <p:xfrm>
          <a:off x="166611" y="5763190"/>
          <a:ext cx="8810777" cy="878319"/>
        </p:xfrm>
        <a:graphic>
          <a:graphicData uri="http://schemas.openxmlformats.org/presentationml/2006/ole">
            <mc:AlternateContent xmlns:mc="http://schemas.openxmlformats.org/markup-compatibility/2006">
              <mc:Choice xmlns:v="urn:schemas-microsoft-com:vml" Requires="v">
                <p:oleObj spid="_x0000_s2515040" name="Equation" r:id="rId5" imgW="5092560" imgH="507960" progId="Equation.DSMT4">
                  <p:embed/>
                </p:oleObj>
              </mc:Choice>
              <mc:Fallback>
                <p:oleObj name="Equation" r:id="rId5" imgW="5092560" imgH="507960" progId="Equation.DSMT4">
                  <p:embed/>
                  <p:pic>
                    <p:nvPicPr>
                      <p:cNvPr id="10" name="Object 9"/>
                      <p:cNvPicPr>
                        <a:picLocks noChangeAspect="1" noChangeArrowheads="1"/>
                      </p:cNvPicPr>
                      <p:nvPr/>
                    </p:nvPicPr>
                    <p:blipFill>
                      <a:blip r:embed="rId6"/>
                      <a:srcRect/>
                      <a:stretch>
                        <a:fillRect/>
                      </a:stretch>
                    </p:blipFill>
                    <p:spPr bwMode="auto">
                      <a:xfrm>
                        <a:off x="166611" y="5763190"/>
                        <a:ext cx="8810777" cy="878319"/>
                      </a:xfrm>
                      <a:prstGeom prst="rect">
                        <a:avLst/>
                      </a:prstGeom>
                      <a:noFill/>
                      <a:ln>
                        <a:noFill/>
                      </a:ln>
                      <a:extLst/>
                    </p:spPr>
                  </p:pic>
                </p:oleObj>
              </mc:Fallback>
            </mc:AlternateContent>
          </a:graphicData>
        </a:graphic>
      </p:graphicFrame>
      <p:graphicFrame>
        <p:nvGraphicFramePr>
          <p:cNvPr id="6" name="Object 5"/>
          <p:cNvGraphicFramePr>
            <a:graphicFrameLocks noChangeAspect="1"/>
          </p:cNvGraphicFramePr>
          <p:nvPr>
            <p:extLst/>
          </p:nvPr>
        </p:nvGraphicFramePr>
        <p:xfrm>
          <a:off x="1196975" y="4098743"/>
          <a:ext cx="6238875" cy="619125"/>
        </p:xfrm>
        <a:graphic>
          <a:graphicData uri="http://schemas.openxmlformats.org/presentationml/2006/ole">
            <mc:AlternateContent xmlns:mc="http://schemas.openxmlformats.org/markup-compatibility/2006">
              <mc:Choice xmlns:v="urn:schemas-microsoft-com:vml" Requires="v">
                <p:oleObj spid="_x0000_s2515041" name="Equation" r:id="rId7" imgW="3060360" imgH="304560" progId="Equation.DSMT4">
                  <p:embed/>
                </p:oleObj>
              </mc:Choice>
              <mc:Fallback>
                <p:oleObj name="Equation" r:id="rId7" imgW="3060360" imgH="304560" progId="Equation.DSMT4">
                  <p:embed/>
                  <p:pic>
                    <p:nvPicPr>
                      <p:cNvPr id="6" name="Object 5"/>
                      <p:cNvPicPr/>
                      <p:nvPr/>
                    </p:nvPicPr>
                    <p:blipFill>
                      <a:blip r:embed="rId8"/>
                      <a:stretch>
                        <a:fillRect/>
                      </a:stretch>
                    </p:blipFill>
                    <p:spPr>
                      <a:xfrm>
                        <a:off x="1196975" y="4098743"/>
                        <a:ext cx="6238875" cy="619125"/>
                      </a:xfrm>
                      <a:prstGeom prst="rect">
                        <a:avLst/>
                      </a:prstGeom>
                    </p:spPr>
                  </p:pic>
                </p:oleObj>
              </mc:Fallback>
            </mc:AlternateContent>
          </a:graphicData>
        </a:graphic>
      </p:graphicFrame>
    </p:spTree>
    <p:extLst>
      <p:ext uri="{BB962C8B-B14F-4D97-AF65-F5344CB8AC3E}">
        <p14:creationId xmlns:p14="http://schemas.microsoft.com/office/powerpoint/2010/main" val="2065803666"/>
      </p:ext>
    </p:extLst>
  </p:cSld>
  <p:clrMapOvr>
    <a:masterClrMapping/>
  </p:clrMapOvr>
  <p:transition spd="slow">
    <p:wipe dir="d"/>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BD1B7-0371-4224-9354-EBC76CF388F7}"/>
              </a:ext>
            </a:extLst>
          </p:cNvPr>
          <p:cNvSpPr>
            <a:spLocks noGrp="1"/>
          </p:cNvSpPr>
          <p:nvPr>
            <p:ph type="title"/>
          </p:nvPr>
        </p:nvSpPr>
        <p:spPr/>
        <p:txBody>
          <a:bodyPr/>
          <a:lstStyle/>
          <a:p>
            <a:r>
              <a:rPr lang="en-US" dirty="0"/>
              <a:t>Designing policies</a:t>
            </a:r>
          </a:p>
        </p:txBody>
      </p:sp>
      <p:sp>
        <p:nvSpPr>
          <p:cNvPr id="3" name="Content Placeholder 2">
            <a:extLst>
              <a:ext uri="{FF2B5EF4-FFF2-40B4-BE49-F238E27FC236}">
                <a16:creationId xmlns:a16="http://schemas.microsoft.com/office/drawing/2014/main" id="{970980FD-C1A4-4867-92F0-C16B78C7172D}"/>
              </a:ext>
            </a:extLst>
          </p:cNvPr>
          <p:cNvSpPr>
            <a:spLocks noGrp="1"/>
          </p:cNvSpPr>
          <p:nvPr>
            <p:ph idx="1"/>
          </p:nvPr>
        </p:nvSpPr>
        <p:spPr>
          <a:xfrm>
            <a:off x="685800" y="1143000"/>
            <a:ext cx="7772400" cy="896510"/>
          </a:xfrm>
        </p:spPr>
        <p:txBody>
          <a:bodyPr/>
          <a:lstStyle/>
          <a:p>
            <a:r>
              <a:rPr lang="en-US" dirty="0"/>
              <a:t>Test problem</a:t>
            </a:r>
          </a:p>
          <a:p>
            <a:pPr lvl="1"/>
            <a:r>
              <a:rPr lang="en-US" dirty="0"/>
              <a:t>21 arms, with varying priors:</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 and varying measurement noise:</a:t>
            </a:r>
          </a:p>
          <a:p>
            <a:pPr lvl="2"/>
            <a:r>
              <a:rPr lang="en-US" dirty="0"/>
              <a:t>Standard deviations range from 3 to 53.</a:t>
            </a:r>
          </a:p>
        </p:txBody>
      </p:sp>
      <p:sp>
        <p:nvSpPr>
          <p:cNvPr id="4" name="Rectangle 3">
            <a:extLst>
              <a:ext uri="{FF2B5EF4-FFF2-40B4-BE49-F238E27FC236}">
                <a16:creationId xmlns:a16="http://schemas.microsoft.com/office/drawing/2014/main" id="{4509A4EF-3740-441B-80E3-CB244D4AAA76}"/>
              </a:ext>
            </a:extLst>
          </p:cNvPr>
          <p:cNvSpPr/>
          <p:nvPr/>
        </p:nvSpPr>
        <p:spPr>
          <a:xfrm>
            <a:off x="2159026" y="3601873"/>
            <a:ext cx="202758" cy="1701580"/>
          </a:xfrm>
          <a:prstGeom prst="rect">
            <a:avLst/>
          </a:prstGeom>
          <a:solidFill>
            <a:srgbClr val="FF0000"/>
          </a:solidFill>
          <a:ln w="28575">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5" name="Rectangle 4">
            <a:extLst>
              <a:ext uri="{FF2B5EF4-FFF2-40B4-BE49-F238E27FC236}">
                <a16:creationId xmlns:a16="http://schemas.microsoft.com/office/drawing/2014/main" id="{10685826-8F23-4C99-98DA-5F33F0E6216A}"/>
              </a:ext>
            </a:extLst>
          </p:cNvPr>
          <p:cNvSpPr/>
          <p:nvPr/>
        </p:nvSpPr>
        <p:spPr>
          <a:xfrm>
            <a:off x="2756704" y="3599221"/>
            <a:ext cx="202758" cy="1701580"/>
          </a:xfrm>
          <a:prstGeom prst="rect">
            <a:avLst/>
          </a:prstGeom>
          <a:solidFill>
            <a:srgbClr val="FF9999"/>
          </a:solidFill>
          <a:ln w="28575">
            <a:solidFill>
              <a:srgbClr val="FF9999"/>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6" name="Rectangle 5">
            <a:extLst>
              <a:ext uri="{FF2B5EF4-FFF2-40B4-BE49-F238E27FC236}">
                <a16:creationId xmlns:a16="http://schemas.microsoft.com/office/drawing/2014/main" id="{CD35C315-FD77-4299-9DF5-80DE3DB698A5}"/>
              </a:ext>
            </a:extLst>
          </p:cNvPr>
          <p:cNvSpPr/>
          <p:nvPr/>
        </p:nvSpPr>
        <p:spPr>
          <a:xfrm>
            <a:off x="3362336" y="3608496"/>
            <a:ext cx="202758" cy="1701580"/>
          </a:xfrm>
          <a:prstGeom prst="rect">
            <a:avLst/>
          </a:prstGeom>
          <a:solidFill>
            <a:srgbClr val="006600"/>
          </a:solidFill>
          <a:ln w="28575">
            <a:solidFill>
              <a:srgbClr val="0066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 name="Rectangle 6">
            <a:extLst>
              <a:ext uri="{FF2B5EF4-FFF2-40B4-BE49-F238E27FC236}">
                <a16:creationId xmlns:a16="http://schemas.microsoft.com/office/drawing/2014/main" id="{288D8211-B240-481A-98D2-E07C1E87048B}"/>
              </a:ext>
            </a:extLst>
          </p:cNvPr>
          <p:cNvSpPr/>
          <p:nvPr/>
        </p:nvSpPr>
        <p:spPr>
          <a:xfrm>
            <a:off x="3963989" y="3597893"/>
            <a:ext cx="202758" cy="1701580"/>
          </a:xfrm>
          <a:prstGeom prst="rect">
            <a:avLst/>
          </a:prstGeom>
          <a:solidFill>
            <a:srgbClr val="00FFFF"/>
          </a:solidFill>
          <a:ln w="28575">
            <a:solidFill>
              <a:srgbClr val="00FFFF"/>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2BCA0A35-A3DD-47CD-B574-2442BA3413FF}"/>
              </a:ext>
            </a:extLst>
          </p:cNvPr>
          <p:cNvSpPr/>
          <p:nvPr/>
        </p:nvSpPr>
        <p:spPr>
          <a:xfrm>
            <a:off x="4565643" y="3607170"/>
            <a:ext cx="202758" cy="1701580"/>
          </a:xfrm>
          <a:prstGeom prst="rect">
            <a:avLst/>
          </a:prstGeom>
          <a:solidFill>
            <a:srgbClr val="0033CC"/>
          </a:solidFill>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0BFF7622-3C03-416B-9447-89CFAFB4C5AD}"/>
              </a:ext>
            </a:extLst>
          </p:cNvPr>
          <p:cNvSpPr/>
          <p:nvPr/>
        </p:nvSpPr>
        <p:spPr>
          <a:xfrm>
            <a:off x="5171267" y="3608494"/>
            <a:ext cx="202758" cy="1701580"/>
          </a:xfrm>
          <a:prstGeom prst="rect">
            <a:avLst/>
          </a:prstGeom>
          <a:solidFill>
            <a:srgbClr val="FF9900"/>
          </a:solidFill>
          <a:ln w="28575">
            <a:solidFill>
              <a:srgbClr val="FF99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0" name="Rectangle 9">
            <a:extLst>
              <a:ext uri="{FF2B5EF4-FFF2-40B4-BE49-F238E27FC236}">
                <a16:creationId xmlns:a16="http://schemas.microsoft.com/office/drawing/2014/main" id="{0FED69D5-8CCA-44D2-B883-BFC05AB74F49}"/>
              </a:ext>
            </a:extLst>
          </p:cNvPr>
          <p:cNvSpPr/>
          <p:nvPr/>
        </p:nvSpPr>
        <p:spPr>
          <a:xfrm>
            <a:off x="5772920" y="3605843"/>
            <a:ext cx="202758" cy="1701580"/>
          </a:xfrm>
          <a:prstGeom prst="rect">
            <a:avLst/>
          </a:prstGeom>
          <a:solidFill>
            <a:srgbClr val="9E006D"/>
          </a:solidFill>
          <a:ln w="28575">
            <a:solidFill>
              <a:srgbClr val="9E006D"/>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3" name="Straight Connector 12">
            <a:extLst>
              <a:ext uri="{FF2B5EF4-FFF2-40B4-BE49-F238E27FC236}">
                <a16:creationId xmlns:a16="http://schemas.microsoft.com/office/drawing/2014/main" id="{0D510A1B-8B9D-437E-829C-7BECC56617BD}"/>
              </a:ext>
            </a:extLst>
          </p:cNvPr>
          <p:cNvCxnSpPr/>
          <p:nvPr/>
        </p:nvCxnSpPr>
        <p:spPr bwMode="auto">
          <a:xfrm>
            <a:off x="1733629" y="5331274"/>
            <a:ext cx="4818490" cy="0"/>
          </a:xfrm>
          <a:prstGeom prst="line">
            <a:avLst/>
          </a:prstGeom>
          <a:noFill/>
          <a:ln w="28575" cap="flat" cmpd="sng" algn="ctr">
            <a:solidFill>
              <a:schemeClr val="tx1"/>
            </a:solidFill>
            <a:prstDash val="solid"/>
            <a:round/>
            <a:headEnd type="none" w="med" len="med"/>
            <a:tailEnd type="none" w="med" len="med"/>
          </a:ln>
          <a:effectLst/>
        </p:spPr>
      </p:cxnSp>
      <p:grpSp>
        <p:nvGrpSpPr>
          <p:cNvPr id="24" name="Group 23">
            <a:extLst>
              <a:ext uri="{FF2B5EF4-FFF2-40B4-BE49-F238E27FC236}">
                <a16:creationId xmlns:a16="http://schemas.microsoft.com/office/drawing/2014/main" id="{8399B8CB-69DE-4D09-B247-1C20605ECCEB}"/>
              </a:ext>
            </a:extLst>
          </p:cNvPr>
          <p:cNvGrpSpPr/>
          <p:nvPr/>
        </p:nvGrpSpPr>
        <p:grpSpPr>
          <a:xfrm>
            <a:off x="2200243" y="2955868"/>
            <a:ext cx="106349" cy="1247291"/>
            <a:chOff x="2359030" y="3624747"/>
            <a:chExt cx="106349" cy="1247291"/>
          </a:xfrm>
        </p:grpSpPr>
        <p:cxnSp>
          <p:nvCxnSpPr>
            <p:cNvPr id="12" name="Straight Connector 11">
              <a:extLst>
                <a:ext uri="{FF2B5EF4-FFF2-40B4-BE49-F238E27FC236}">
                  <a16:creationId xmlns:a16="http://schemas.microsoft.com/office/drawing/2014/main" id="{1FA0C8DA-CA55-45A8-BF8C-2B6571DC1964}"/>
                </a:ext>
              </a:extLst>
            </p:cNvPr>
            <p:cNvCxnSpPr>
              <a:cxnSpLocks/>
            </p:cNvCxnSpPr>
            <p:nvPr/>
          </p:nvCxnSpPr>
          <p:spPr bwMode="auto">
            <a:xfrm>
              <a:off x="2414671" y="3624747"/>
              <a:ext cx="0" cy="1247291"/>
            </a:xfrm>
            <a:prstGeom prst="line">
              <a:avLst/>
            </a:prstGeom>
            <a:noFill/>
            <a:ln w="12700" cap="flat" cmpd="sng" algn="ctr">
              <a:solidFill>
                <a:schemeClr val="tx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B1E096BE-A4A2-4601-A3F3-347B1D30A8C4}"/>
                </a:ext>
              </a:extLst>
            </p:cNvPr>
            <p:cNvCxnSpPr>
              <a:cxnSpLocks/>
            </p:cNvCxnSpPr>
            <p:nvPr/>
          </p:nvCxnSpPr>
          <p:spPr bwMode="auto">
            <a:xfrm>
              <a:off x="2359030" y="3627664"/>
              <a:ext cx="103185" cy="0"/>
            </a:xfrm>
            <a:prstGeom prst="line">
              <a:avLst/>
            </a:prstGeom>
            <a:noFill/>
            <a:ln w="12700" cap="flat" cmpd="sng" algn="ctr">
              <a:solidFill>
                <a:schemeClr val="tx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906451F9-3FA1-4995-B0E3-F27CC2C0BB35}"/>
                </a:ext>
              </a:extLst>
            </p:cNvPr>
            <p:cNvCxnSpPr>
              <a:cxnSpLocks/>
            </p:cNvCxnSpPr>
            <p:nvPr/>
          </p:nvCxnSpPr>
          <p:spPr bwMode="auto">
            <a:xfrm>
              <a:off x="2360614" y="4251560"/>
              <a:ext cx="103185" cy="0"/>
            </a:xfrm>
            <a:prstGeom prst="line">
              <a:avLst/>
            </a:prstGeom>
            <a:noFill/>
            <a:ln w="6350" cap="flat" cmpd="sng" algn="ctr">
              <a:solidFill>
                <a:schemeClr val="bg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51784AEB-ABC9-4A8B-B16B-349E806CEAC0}"/>
                </a:ext>
              </a:extLst>
            </p:cNvPr>
            <p:cNvCxnSpPr>
              <a:cxnSpLocks/>
            </p:cNvCxnSpPr>
            <p:nvPr/>
          </p:nvCxnSpPr>
          <p:spPr bwMode="auto">
            <a:xfrm>
              <a:off x="2362194" y="4869113"/>
              <a:ext cx="103185" cy="0"/>
            </a:xfrm>
            <a:prstGeom prst="line">
              <a:avLst/>
            </a:prstGeom>
            <a:noFill/>
            <a:ln w="12700" cap="flat" cmpd="sng" algn="ctr">
              <a:solidFill>
                <a:schemeClr val="tx1"/>
              </a:solidFill>
              <a:prstDash val="solid"/>
              <a:round/>
              <a:headEnd type="none" w="med" len="med"/>
              <a:tailEnd type="none" w="med" len="med"/>
            </a:ln>
            <a:effectLst/>
          </p:spPr>
        </p:cxnSp>
      </p:grpSp>
      <p:grpSp>
        <p:nvGrpSpPr>
          <p:cNvPr id="36" name="Group 35">
            <a:extLst>
              <a:ext uri="{FF2B5EF4-FFF2-40B4-BE49-F238E27FC236}">
                <a16:creationId xmlns:a16="http://schemas.microsoft.com/office/drawing/2014/main" id="{772FA450-5235-44B1-AA98-2F8423E31563}"/>
              </a:ext>
            </a:extLst>
          </p:cNvPr>
          <p:cNvGrpSpPr/>
          <p:nvPr/>
        </p:nvGrpSpPr>
        <p:grpSpPr>
          <a:xfrm>
            <a:off x="2801916" y="2594576"/>
            <a:ext cx="157505" cy="1959009"/>
            <a:chOff x="2359030" y="3624747"/>
            <a:chExt cx="106349" cy="1247291"/>
          </a:xfrm>
        </p:grpSpPr>
        <p:cxnSp>
          <p:nvCxnSpPr>
            <p:cNvPr id="37" name="Straight Connector 36">
              <a:extLst>
                <a:ext uri="{FF2B5EF4-FFF2-40B4-BE49-F238E27FC236}">
                  <a16:creationId xmlns:a16="http://schemas.microsoft.com/office/drawing/2014/main" id="{A701CF35-AF26-4269-9085-1BCFD58776D7}"/>
                </a:ext>
              </a:extLst>
            </p:cNvPr>
            <p:cNvCxnSpPr>
              <a:cxnSpLocks/>
            </p:cNvCxnSpPr>
            <p:nvPr/>
          </p:nvCxnSpPr>
          <p:spPr bwMode="auto">
            <a:xfrm>
              <a:off x="2414671" y="3624747"/>
              <a:ext cx="0" cy="1247291"/>
            </a:xfrm>
            <a:prstGeom prst="line">
              <a:avLst/>
            </a:prstGeom>
            <a:noFill/>
            <a:ln w="12700" cap="flat" cmpd="sng" algn="ctr">
              <a:solidFill>
                <a:schemeClr val="tx1"/>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DB29394B-16CE-4C33-A59B-7F0C667300C1}"/>
                </a:ext>
              </a:extLst>
            </p:cNvPr>
            <p:cNvCxnSpPr>
              <a:cxnSpLocks/>
            </p:cNvCxnSpPr>
            <p:nvPr/>
          </p:nvCxnSpPr>
          <p:spPr bwMode="auto">
            <a:xfrm>
              <a:off x="2359030" y="3627664"/>
              <a:ext cx="103185" cy="0"/>
            </a:xfrm>
            <a:prstGeom prst="line">
              <a:avLst/>
            </a:prstGeom>
            <a:noFill/>
            <a:ln w="12700" cap="flat" cmpd="sng" algn="ctr">
              <a:solidFill>
                <a:schemeClr val="tx1"/>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2C8D7C8A-B193-4399-BB42-9043A1F8176B}"/>
                </a:ext>
              </a:extLst>
            </p:cNvPr>
            <p:cNvCxnSpPr>
              <a:cxnSpLocks/>
            </p:cNvCxnSpPr>
            <p:nvPr/>
          </p:nvCxnSpPr>
          <p:spPr bwMode="auto">
            <a:xfrm>
              <a:off x="2360614" y="4251560"/>
              <a:ext cx="103185" cy="0"/>
            </a:xfrm>
            <a:prstGeom prst="line">
              <a:avLst/>
            </a:prstGeom>
            <a:noFill/>
            <a:ln w="6350" cap="flat" cmpd="sng" algn="ctr">
              <a:solidFill>
                <a:schemeClr val="bg1"/>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DBADD4B2-A7A4-404E-AF22-759D873033DB}"/>
                </a:ext>
              </a:extLst>
            </p:cNvPr>
            <p:cNvCxnSpPr>
              <a:cxnSpLocks/>
            </p:cNvCxnSpPr>
            <p:nvPr/>
          </p:nvCxnSpPr>
          <p:spPr bwMode="auto">
            <a:xfrm>
              <a:off x="2362194" y="4869113"/>
              <a:ext cx="103185" cy="0"/>
            </a:xfrm>
            <a:prstGeom prst="line">
              <a:avLst/>
            </a:prstGeom>
            <a:noFill/>
            <a:ln w="12700" cap="flat" cmpd="sng" algn="ctr">
              <a:solidFill>
                <a:schemeClr val="tx1"/>
              </a:solidFill>
              <a:prstDash val="solid"/>
              <a:round/>
              <a:headEnd type="none" w="med" len="med"/>
              <a:tailEnd type="none" w="med" len="med"/>
            </a:ln>
            <a:effectLst/>
          </p:spPr>
        </p:cxnSp>
      </p:grpSp>
      <p:grpSp>
        <p:nvGrpSpPr>
          <p:cNvPr id="41" name="Group 40">
            <a:extLst>
              <a:ext uri="{FF2B5EF4-FFF2-40B4-BE49-F238E27FC236}">
                <a16:creationId xmlns:a16="http://schemas.microsoft.com/office/drawing/2014/main" id="{976E2B14-932A-46DA-A9B8-0D1858D2BC1A}"/>
              </a:ext>
            </a:extLst>
          </p:cNvPr>
          <p:cNvGrpSpPr/>
          <p:nvPr/>
        </p:nvGrpSpPr>
        <p:grpSpPr>
          <a:xfrm>
            <a:off x="3408354" y="2727796"/>
            <a:ext cx="147480" cy="1729687"/>
            <a:chOff x="2359030" y="3624747"/>
            <a:chExt cx="106349" cy="1247291"/>
          </a:xfrm>
        </p:grpSpPr>
        <p:cxnSp>
          <p:nvCxnSpPr>
            <p:cNvPr id="42" name="Straight Connector 41">
              <a:extLst>
                <a:ext uri="{FF2B5EF4-FFF2-40B4-BE49-F238E27FC236}">
                  <a16:creationId xmlns:a16="http://schemas.microsoft.com/office/drawing/2014/main" id="{3A7E8B95-99B8-444D-A67B-BE558652561C}"/>
                </a:ext>
              </a:extLst>
            </p:cNvPr>
            <p:cNvCxnSpPr>
              <a:cxnSpLocks/>
            </p:cNvCxnSpPr>
            <p:nvPr/>
          </p:nvCxnSpPr>
          <p:spPr bwMode="auto">
            <a:xfrm>
              <a:off x="2414671" y="3624747"/>
              <a:ext cx="0" cy="1247291"/>
            </a:xfrm>
            <a:prstGeom prst="line">
              <a:avLst/>
            </a:prstGeom>
            <a:noFill/>
            <a:ln w="12700" cap="flat" cmpd="sng" algn="ctr">
              <a:solidFill>
                <a:schemeClr val="tx1"/>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834F6DFB-CA2B-46E5-9522-E5E01B7FDE08}"/>
                </a:ext>
              </a:extLst>
            </p:cNvPr>
            <p:cNvCxnSpPr>
              <a:cxnSpLocks/>
            </p:cNvCxnSpPr>
            <p:nvPr/>
          </p:nvCxnSpPr>
          <p:spPr bwMode="auto">
            <a:xfrm>
              <a:off x="2359030" y="3627664"/>
              <a:ext cx="103185" cy="0"/>
            </a:xfrm>
            <a:prstGeom prst="line">
              <a:avLst/>
            </a:prstGeom>
            <a:noFill/>
            <a:ln w="12700" cap="flat" cmpd="sng" algn="ctr">
              <a:solidFill>
                <a:schemeClr val="tx1"/>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AEA4B4E5-EC73-4984-8D32-9E6F965EF572}"/>
                </a:ext>
              </a:extLst>
            </p:cNvPr>
            <p:cNvCxnSpPr>
              <a:cxnSpLocks/>
            </p:cNvCxnSpPr>
            <p:nvPr/>
          </p:nvCxnSpPr>
          <p:spPr bwMode="auto">
            <a:xfrm>
              <a:off x="2360614" y="4251560"/>
              <a:ext cx="103185" cy="0"/>
            </a:xfrm>
            <a:prstGeom prst="line">
              <a:avLst/>
            </a:prstGeom>
            <a:noFill/>
            <a:ln w="6350" cap="flat" cmpd="sng" algn="ctr">
              <a:solidFill>
                <a:schemeClr val="bg1"/>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B8522052-AEBA-4191-A8F1-FCDF9D555352}"/>
                </a:ext>
              </a:extLst>
            </p:cNvPr>
            <p:cNvCxnSpPr>
              <a:cxnSpLocks/>
            </p:cNvCxnSpPr>
            <p:nvPr/>
          </p:nvCxnSpPr>
          <p:spPr bwMode="auto">
            <a:xfrm>
              <a:off x="2362194" y="4869113"/>
              <a:ext cx="103185" cy="0"/>
            </a:xfrm>
            <a:prstGeom prst="line">
              <a:avLst/>
            </a:prstGeom>
            <a:noFill/>
            <a:ln w="12700" cap="flat" cmpd="sng" algn="ctr">
              <a:solidFill>
                <a:schemeClr val="tx1"/>
              </a:solidFill>
              <a:prstDash val="solid"/>
              <a:round/>
              <a:headEnd type="none" w="med" len="med"/>
              <a:tailEnd type="none" w="med" len="med"/>
            </a:ln>
            <a:effectLst/>
          </p:spPr>
        </p:cxnSp>
      </p:grpSp>
      <p:grpSp>
        <p:nvGrpSpPr>
          <p:cNvPr id="46" name="Group 45">
            <a:extLst>
              <a:ext uri="{FF2B5EF4-FFF2-40B4-BE49-F238E27FC236}">
                <a16:creationId xmlns:a16="http://schemas.microsoft.com/office/drawing/2014/main" id="{2D99F74C-CCF2-41E8-A78E-6C39523E7D1B}"/>
              </a:ext>
            </a:extLst>
          </p:cNvPr>
          <p:cNvGrpSpPr/>
          <p:nvPr/>
        </p:nvGrpSpPr>
        <p:grpSpPr>
          <a:xfrm>
            <a:off x="3964636" y="2513236"/>
            <a:ext cx="196687" cy="2122467"/>
            <a:chOff x="2359030" y="3624747"/>
            <a:chExt cx="106349" cy="1247291"/>
          </a:xfrm>
        </p:grpSpPr>
        <p:cxnSp>
          <p:nvCxnSpPr>
            <p:cNvPr id="47" name="Straight Connector 46">
              <a:extLst>
                <a:ext uri="{FF2B5EF4-FFF2-40B4-BE49-F238E27FC236}">
                  <a16:creationId xmlns:a16="http://schemas.microsoft.com/office/drawing/2014/main" id="{5EB70453-CE46-44C5-A4DB-0A58CB419F57}"/>
                </a:ext>
              </a:extLst>
            </p:cNvPr>
            <p:cNvCxnSpPr>
              <a:cxnSpLocks/>
            </p:cNvCxnSpPr>
            <p:nvPr/>
          </p:nvCxnSpPr>
          <p:spPr bwMode="auto">
            <a:xfrm>
              <a:off x="2414671" y="3624747"/>
              <a:ext cx="0" cy="1247291"/>
            </a:xfrm>
            <a:prstGeom prst="line">
              <a:avLst/>
            </a:prstGeom>
            <a:noFill/>
            <a:ln w="12700" cap="flat" cmpd="sng" algn="ctr">
              <a:solidFill>
                <a:schemeClr val="tx1"/>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4FA9C68A-5205-4038-A348-CA5F78104325}"/>
                </a:ext>
              </a:extLst>
            </p:cNvPr>
            <p:cNvCxnSpPr>
              <a:cxnSpLocks/>
            </p:cNvCxnSpPr>
            <p:nvPr/>
          </p:nvCxnSpPr>
          <p:spPr bwMode="auto">
            <a:xfrm>
              <a:off x="2359030" y="3627664"/>
              <a:ext cx="103185" cy="0"/>
            </a:xfrm>
            <a:prstGeom prst="line">
              <a:avLst/>
            </a:prstGeom>
            <a:noFill/>
            <a:ln w="12700" cap="flat" cmpd="sng" algn="ctr">
              <a:solidFill>
                <a:schemeClr val="tx1"/>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FADB4DB1-B6FF-4F95-8975-BD1A8BD37B26}"/>
                </a:ext>
              </a:extLst>
            </p:cNvPr>
            <p:cNvCxnSpPr>
              <a:cxnSpLocks/>
            </p:cNvCxnSpPr>
            <p:nvPr/>
          </p:nvCxnSpPr>
          <p:spPr bwMode="auto">
            <a:xfrm>
              <a:off x="2360614" y="4251560"/>
              <a:ext cx="103185" cy="0"/>
            </a:xfrm>
            <a:prstGeom prst="line">
              <a:avLst/>
            </a:prstGeom>
            <a:noFill/>
            <a:ln w="6350" cap="flat" cmpd="sng" algn="ctr">
              <a:solidFill>
                <a:schemeClr val="bg1"/>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CA722BA5-AA70-472C-861B-5B249535F4ED}"/>
                </a:ext>
              </a:extLst>
            </p:cNvPr>
            <p:cNvCxnSpPr>
              <a:cxnSpLocks/>
            </p:cNvCxnSpPr>
            <p:nvPr/>
          </p:nvCxnSpPr>
          <p:spPr bwMode="auto">
            <a:xfrm>
              <a:off x="2362194" y="4869113"/>
              <a:ext cx="103185" cy="0"/>
            </a:xfrm>
            <a:prstGeom prst="line">
              <a:avLst/>
            </a:prstGeom>
            <a:noFill/>
            <a:ln w="12700" cap="flat" cmpd="sng" algn="ctr">
              <a:solidFill>
                <a:schemeClr val="tx1"/>
              </a:solidFill>
              <a:prstDash val="solid"/>
              <a:round/>
              <a:headEnd type="none" w="med" len="med"/>
              <a:tailEnd type="none" w="med" len="med"/>
            </a:ln>
            <a:effectLst/>
          </p:spPr>
        </p:cxnSp>
      </p:grpSp>
      <p:grpSp>
        <p:nvGrpSpPr>
          <p:cNvPr id="51" name="Group 50">
            <a:extLst>
              <a:ext uri="{FF2B5EF4-FFF2-40B4-BE49-F238E27FC236}">
                <a16:creationId xmlns:a16="http://schemas.microsoft.com/office/drawing/2014/main" id="{D4DE33CD-23FA-412E-86AF-1464E16284F5}"/>
              </a:ext>
            </a:extLst>
          </p:cNvPr>
          <p:cNvGrpSpPr/>
          <p:nvPr/>
        </p:nvGrpSpPr>
        <p:grpSpPr>
          <a:xfrm>
            <a:off x="4580405" y="2403283"/>
            <a:ext cx="211619" cy="2341223"/>
            <a:chOff x="2359030" y="3624747"/>
            <a:chExt cx="106349" cy="1247291"/>
          </a:xfrm>
        </p:grpSpPr>
        <p:cxnSp>
          <p:nvCxnSpPr>
            <p:cNvPr id="52" name="Straight Connector 51">
              <a:extLst>
                <a:ext uri="{FF2B5EF4-FFF2-40B4-BE49-F238E27FC236}">
                  <a16:creationId xmlns:a16="http://schemas.microsoft.com/office/drawing/2014/main" id="{22F61EEF-95DD-4A5E-8646-576EEF72E822}"/>
                </a:ext>
              </a:extLst>
            </p:cNvPr>
            <p:cNvCxnSpPr>
              <a:cxnSpLocks/>
            </p:cNvCxnSpPr>
            <p:nvPr/>
          </p:nvCxnSpPr>
          <p:spPr bwMode="auto">
            <a:xfrm>
              <a:off x="2414671" y="3624747"/>
              <a:ext cx="0" cy="1247291"/>
            </a:xfrm>
            <a:prstGeom prst="line">
              <a:avLst/>
            </a:prstGeom>
            <a:noFill/>
            <a:ln w="12700" cap="flat" cmpd="sng" algn="ctr">
              <a:solidFill>
                <a:schemeClr val="tx1"/>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5E65960F-85A8-4CC3-814F-204F207629D1}"/>
                </a:ext>
              </a:extLst>
            </p:cNvPr>
            <p:cNvCxnSpPr>
              <a:cxnSpLocks/>
            </p:cNvCxnSpPr>
            <p:nvPr/>
          </p:nvCxnSpPr>
          <p:spPr bwMode="auto">
            <a:xfrm>
              <a:off x="2359030" y="3627664"/>
              <a:ext cx="103185" cy="0"/>
            </a:xfrm>
            <a:prstGeom prst="line">
              <a:avLst/>
            </a:prstGeom>
            <a:noFill/>
            <a:ln w="12700" cap="flat" cmpd="sng" algn="ctr">
              <a:solidFill>
                <a:schemeClr val="tx1"/>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688815A0-FA1C-4BBA-B55A-D6E532630642}"/>
                </a:ext>
              </a:extLst>
            </p:cNvPr>
            <p:cNvCxnSpPr>
              <a:cxnSpLocks/>
            </p:cNvCxnSpPr>
            <p:nvPr/>
          </p:nvCxnSpPr>
          <p:spPr bwMode="auto">
            <a:xfrm>
              <a:off x="2360614" y="4251560"/>
              <a:ext cx="103185" cy="0"/>
            </a:xfrm>
            <a:prstGeom prst="line">
              <a:avLst/>
            </a:prstGeom>
            <a:noFill/>
            <a:ln w="6350" cap="flat" cmpd="sng" algn="ctr">
              <a:solidFill>
                <a:schemeClr val="bg1"/>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61D4F9FF-E0D8-4BC2-B18B-3641BEB1129C}"/>
                </a:ext>
              </a:extLst>
            </p:cNvPr>
            <p:cNvCxnSpPr>
              <a:cxnSpLocks/>
            </p:cNvCxnSpPr>
            <p:nvPr/>
          </p:nvCxnSpPr>
          <p:spPr bwMode="auto">
            <a:xfrm>
              <a:off x="2362194" y="4869113"/>
              <a:ext cx="103185" cy="0"/>
            </a:xfrm>
            <a:prstGeom prst="line">
              <a:avLst/>
            </a:prstGeom>
            <a:noFill/>
            <a:ln w="12700" cap="flat" cmpd="sng" algn="ctr">
              <a:solidFill>
                <a:schemeClr val="tx1"/>
              </a:solidFill>
              <a:prstDash val="solid"/>
              <a:round/>
              <a:headEnd type="none" w="med" len="med"/>
              <a:tailEnd type="none" w="med" len="med"/>
            </a:ln>
            <a:effectLst/>
          </p:spPr>
        </p:cxnSp>
      </p:grpSp>
      <p:grpSp>
        <p:nvGrpSpPr>
          <p:cNvPr id="56" name="Group 55">
            <a:extLst>
              <a:ext uri="{FF2B5EF4-FFF2-40B4-BE49-F238E27FC236}">
                <a16:creationId xmlns:a16="http://schemas.microsoft.com/office/drawing/2014/main" id="{24A982F8-66DA-4AD9-A3D9-620288C49817}"/>
              </a:ext>
            </a:extLst>
          </p:cNvPr>
          <p:cNvGrpSpPr/>
          <p:nvPr/>
        </p:nvGrpSpPr>
        <p:grpSpPr>
          <a:xfrm>
            <a:off x="5154704" y="2189455"/>
            <a:ext cx="261583" cy="2799135"/>
            <a:chOff x="2359030" y="3624747"/>
            <a:chExt cx="106349" cy="1247291"/>
          </a:xfrm>
        </p:grpSpPr>
        <p:cxnSp>
          <p:nvCxnSpPr>
            <p:cNvPr id="57" name="Straight Connector 56">
              <a:extLst>
                <a:ext uri="{FF2B5EF4-FFF2-40B4-BE49-F238E27FC236}">
                  <a16:creationId xmlns:a16="http://schemas.microsoft.com/office/drawing/2014/main" id="{78C4DB8C-4DAD-4F31-BFFA-6DECE2BFBFE0}"/>
                </a:ext>
              </a:extLst>
            </p:cNvPr>
            <p:cNvCxnSpPr>
              <a:cxnSpLocks/>
            </p:cNvCxnSpPr>
            <p:nvPr/>
          </p:nvCxnSpPr>
          <p:spPr bwMode="auto">
            <a:xfrm>
              <a:off x="2414671" y="3624747"/>
              <a:ext cx="0" cy="1247291"/>
            </a:xfrm>
            <a:prstGeom prst="line">
              <a:avLst/>
            </a:prstGeom>
            <a:noFill/>
            <a:ln w="12700" cap="flat" cmpd="sng" algn="ctr">
              <a:solidFill>
                <a:schemeClr val="tx1"/>
              </a:solidFill>
              <a:prstDash val="solid"/>
              <a:round/>
              <a:headEnd type="none" w="med" len="med"/>
              <a:tailEnd type="none" w="med" len="med"/>
            </a:ln>
            <a:effectLst/>
          </p:spPr>
        </p:cxnSp>
        <p:cxnSp>
          <p:nvCxnSpPr>
            <p:cNvPr id="58" name="Straight Connector 57">
              <a:extLst>
                <a:ext uri="{FF2B5EF4-FFF2-40B4-BE49-F238E27FC236}">
                  <a16:creationId xmlns:a16="http://schemas.microsoft.com/office/drawing/2014/main" id="{3F12C252-FD1D-42E2-862F-E80FE7514D88}"/>
                </a:ext>
              </a:extLst>
            </p:cNvPr>
            <p:cNvCxnSpPr>
              <a:cxnSpLocks/>
            </p:cNvCxnSpPr>
            <p:nvPr/>
          </p:nvCxnSpPr>
          <p:spPr bwMode="auto">
            <a:xfrm>
              <a:off x="2359030" y="3627664"/>
              <a:ext cx="103185" cy="0"/>
            </a:xfrm>
            <a:prstGeom prst="line">
              <a:avLst/>
            </a:prstGeom>
            <a:noFill/>
            <a:ln w="12700" cap="flat" cmpd="sng" algn="ctr">
              <a:solidFill>
                <a:schemeClr val="tx1"/>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541DB8D1-AFD2-4F87-839A-396CFB73A6C4}"/>
                </a:ext>
              </a:extLst>
            </p:cNvPr>
            <p:cNvCxnSpPr>
              <a:cxnSpLocks/>
            </p:cNvCxnSpPr>
            <p:nvPr/>
          </p:nvCxnSpPr>
          <p:spPr bwMode="auto">
            <a:xfrm>
              <a:off x="2360614" y="4251560"/>
              <a:ext cx="103185" cy="0"/>
            </a:xfrm>
            <a:prstGeom prst="line">
              <a:avLst/>
            </a:prstGeom>
            <a:noFill/>
            <a:ln w="6350" cap="flat" cmpd="sng" algn="ctr">
              <a:solidFill>
                <a:schemeClr val="bg1"/>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89DD8636-7190-4D6A-AC9C-70804BD9619D}"/>
                </a:ext>
              </a:extLst>
            </p:cNvPr>
            <p:cNvCxnSpPr>
              <a:cxnSpLocks/>
            </p:cNvCxnSpPr>
            <p:nvPr/>
          </p:nvCxnSpPr>
          <p:spPr bwMode="auto">
            <a:xfrm>
              <a:off x="2362194" y="4869113"/>
              <a:ext cx="103185" cy="0"/>
            </a:xfrm>
            <a:prstGeom prst="line">
              <a:avLst/>
            </a:prstGeom>
            <a:noFill/>
            <a:ln w="12700" cap="flat" cmpd="sng" algn="ctr">
              <a:solidFill>
                <a:schemeClr val="tx1"/>
              </a:solidFill>
              <a:prstDash val="solid"/>
              <a:round/>
              <a:headEnd type="none" w="med" len="med"/>
              <a:tailEnd type="none" w="med" len="med"/>
            </a:ln>
            <a:effectLst/>
          </p:spPr>
        </p:cxnSp>
      </p:grpSp>
      <p:grpSp>
        <p:nvGrpSpPr>
          <p:cNvPr id="61" name="Group 60">
            <a:extLst>
              <a:ext uri="{FF2B5EF4-FFF2-40B4-BE49-F238E27FC236}">
                <a16:creationId xmlns:a16="http://schemas.microsoft.com/office/drawing/2014/main" id="{B38A22C5-03DA-4255-9B05-EB439BE598CF}"/>
              </a:ext>
            </a:extLst>
          </p:cNvPr>
          <p:cNvGrpSpPr/>
          <p:nvPr/>
        </p:nvGrpSpPr>
        <p:grpSpPr>
          <a:xfrm>
            <a:off x="5765029" y="2039204"/>
            <a:ext cx="253793" cy="3104995"/>
            <a:chOff x="2359030" y="3624747"/>
            <a:chExt cx="106349" cy="1247291"/>
          </a:xfrm>
        </p:grpSpPr>
        <p:cxnSp>
          <p:nvCxnSpPr>
            <p:cNvPr id="62" name="Straight Connector 61">
              <a:extLst>
                <a:ext uri="{FF2B5EF4-FFF2-40B4-BE49-F238E27FC236}">
                  <a16:creationId xmlns:a16="http://schemas.microsoft.com/office/drawing/2014/main" id="{4D3F2C06-D56C-45F9-AC2F-6BC9B28B3905}"/>
                </a:ext>
              </a:extLst>
            </p:cNvPr>
            <p:cNvCxnSpPr>
              <a:cxnSpLocks/>
            </p:cNvCxnSpPr>
            <p:nvPr/>
          </p:nvCxnSpPr>
          <p:spPr bwMode="auto">
            <a:xfrm>
              <a:off x="2414671" y="3624747"/>
              <a:ext cx="0" cy="1247291"/>
            </a:xfrm>
            <a:prstGeom prst="line">
              <a:avLst/>
            </a:prstGeom>
            <a:noFill/>
            <a:ln w="12700" cap="flat" cmpd="sng" algn="ctr">
              <a:solidFill>
                <a:schemeClr val="tx1"/>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B92B723A-CE82-4EEB-B3F7-3090D962988B}"/>
                </a:ext>
              </a:extLst>
            </p:cNvPr>
            <p:cNvCxnSpPr>
              <a:cxnSpLocks/>
            </p:cNvCxnSpPr>
            <p:nvPr/>
          </p:nvCxnSpPr>
          <p:spPr bwMode="auto">
            <a:xfrm>
              <a:off x="2359030" y="3627664"/>
              <a:ext cx="103185" cy="0"/>
            </a:xfrm>
            <a:prstGeom prst="line">
              <a:avLst/>
            </a:prstGeom>
            <a:noFill/>
            <a:ln w="12700" cap="flat" cmpd="sng" algn="ctr">
              <a:solidFill>
                <a:schemeClr val="tx1"/>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7B20515C-2F77-4D8C-A208-D203E7E3A855}"/>
                </a:ext>
              </a:extLst>
            </p:cNvPr>
            <p:cNvCxnSpPr>
              <a:cxnSpLocks/>
            </p:cNvCxnSpPr>
            <p:nvPr/>
          </p:nvCxnSpPr>
          <p:spPr bwMode="auto">
            <a:xfrm>
              <a:off x="2360614" y="4251560"/>
              <a:ext cx="103185" cy="0"/>
            </a:xfrm>
            <a:prstGeom prst="line">
              <a:avLst/>
            </a:prstGeom>
            <a:noFill/>
            <a:ln w="6350" cap="flat" cmpd="sng" algn="ctr">
              <a:solidFill>
                <a:schemeClr val="bg1"/>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CEEA7AF3-BC53-4CBB-B98C-95E8AD9C8961}"/>
                </a:ext>
              </a:extLst>
            </p:cNvPr>
            <p:cNvCxnSpPr>
              <a:cxnSpLocks/>
            </p:cNvCxnSpPr>
            <p:nvPr/>
          </p:nvCxnSpPr>
          <p:spPr bwMode="auto">
            <a:xfrm>
              <a:off x="2362194" y="4869113"/>
              <a:ext cx="103185" cy="0"/>
            </a:xfrm>
            <a:prstGeom prst="line">
              <a:avLst/>
            </a:prstGeom>
            <a:noFill/>
            <a:ln w="12700" cap="flat" cmpd="sng" algn="ctr">
              <a:solidFill>
                <a:schemeClr val="tx1"/>
              </a:solidFill>
              <a:prstDash val="solid"/>
              <a:round/>
              <a:headEnd type="none" w="med" len="med"/>
              <a:tailEnd type="none" w="med" len="med"/>
            </a:ln>
            <a:effectLst/>
          </p:spPr>
        </p:cxnSp>
      </p:grpSp>
      <p:sp>
        <p:nvSpPr>
          <p:cNvPr id="68" name="Oval 67">
            <a:extLst>
              <a:ext uri="{FF2B5EF4-FFF2-40B4-BE49-F238E27FC236}">
                <a16:creationId xmlns:a16="http://schemas.microsoft.com/office/drawing/2014/main" id="{671D6AA5-7809-4FC9-B77D-109D16401F64}"/>
              </a:ext>
            </a:extLst>
          </p:cNvPr>
          <p:cNvSpPr/>
          <p:nvPr/>
        </p:nvSpPr>
        <p:spPr>
          <a:xfrm>
            <a:off x="6617033" y="4023816"/>
            <a:ext cx="45719" cy="45719"/>
          </a:xfrm>
          <a:prstGeom prst="ellipse">
            <a:avLst/>
          </a:prstGeom>
          <a:solidFill>
            <a:schemeClr val="tx1"/>
          </a:solid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69" name="Oval 68">
            <a:extLst>
              <a:ext uri="{FF2B5EF4-FFF2-40B4-BE49-F238E27FC236}">
                <a16:creationId xmlns:a16="http://schemas.microsoft.com/office/drawing/2014/main" id="{0EC87E44-03AA-40BF-8410-C8B60A50300A}"/>
              </a:ext>
            </a:extLst>
          </p:cNvPr>
          <p:cNvSpPr/>
          <p:nvPr/>
        </p:nvSpPr>
        <p:spPr>
          <a:xfrm>
            <a:off x="6968185" y="4025076"/>
            <a:ext cx="45719" cy="45719"/>
          </a:xfrm>
          <a:prstGeom prst="ellipse">
            <a:avLst/>
          </a:prstGeom>
          <a:solidFill>
            <a:schemeClr val="tx1"/>
          </a:solid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71" name="Oval 70">
            <a:extLst>
              <a:ext uri="{FF2B5EF4-FFF2-40B4-BE49-F238E27FC236}">
                <a16:creationId xmlns:a16="http://schemas.microsoft.com/office/drawing/2014/main" id="{2189D9FC-8DEB-419D-A52A-958AE1ABE4DF}"/>
              </a:ext>
            </a:extLst>
          </p:cNvPr>
          <p:cNvSpPr/>
          <p:nvPr/>
        </p:nvSpPr>
        <p:spPr>
          <a:xfrm>
            <a:off x="6790054" y="4025089"/>
            <a:ext cx="45719" cy="45719"/>
          </a:xfrm>
          <a:prstGeom prst="ellipse">
            <a:avLst/>
          </a:prstGeom>
          <a:solidFill>
            <a:schemeClr val="tx1"/>
          </a:solid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72" name="Oval 71">
            <a:extLst>
              <a:ext uri="{FF2B5EF4-FFF2-40B4-BE49-F238E27FC236}">
                <a16:creationId xmlns:a16="http://schemas.microsoft.com/office/drawing/2014/main" id="{0D2A1AE0-E847-4C4F-9F4B-2EB63FB872E8}"/>
              </a:ext>
            </a:extLst>
          </p:cNvPr>
          <p:cNvSpPr/>
          <p:nvPr/>
        </p:nvSpPr>
        <p:spPr>
          <a:xfrm>
            <a:off x="6441757" y="4022856"/>
            <a:ext cx="45719" cy="45719"/>
          </a:xfrm>
          <a:prstGeom prst="ellipse">
            <a:avLst/>
          </a:prstGeom>
          <a:solidFill>
            <a:schemeClr val="tx1"/>
          </a:solid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7074240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53412-5050-492D-9CFB-1100966D44F4}"/>
              </a:ext>
            </a:extLst>
          </p:cNvPr>
          <p:cNvSpPr>
            <a:spLocks noGrp="1"/>
          </p:cNvSpPr>
          <p:nvPr>
            <p:ph type="title"/>
          </p:nvPr>
        </p:nvSpPr>
        <p:spPr/>
        <p:txBody>
          <a:bodyPr/>
          <a:lstStyle/>
          <a:p>
            <a:r>
              <a:rPr lang="en-US" dirty="0"/>
              <a:t>Designing policies</a:t>
            </a:r>
          </a:p>
        </p:txBody>
      </p:sp>
      <p:sp>
        <p:nvSpPr>
          <p:cNvPr id="3" name="Content Placeholder 2">
            <a:extLst>
              <a:ext uri="{FF2B5EF4-FFF2-40B4-BE49-F238E27FC236}">
                <a16:creationId xmlns:a16="http://schemas.microsoft.com/office/drawing/2014/main" id="{A9F6EE8D-D3AC-4FCC-942C-3D2582596988}"/>
              </a:ext>
            </a:extLst>
          </p:cNvPr>
          <p:cNvSpPr>
            <a:spLocks noGrp="1"/>
          </p:cNvSpPr>
          <p:nvPr>
            <p:ph idx="1"/>
          </p:nvPr>
        </p:nvSpPr>
        <p:spPr/>
        <p:txBody>
          <a:bodyPr/>
          <a:lstStyle/>
          <a:p>
            <a:r>
              <a:rPr lang="en-US" dirty="0"/>
              <a:t>The value of information given current beliefs:</a:t>
            </a:r>
          </a:p>
        </p:txBody>
      </p:sp>
      <p:pic>
        <p:nvPicPr>
          <p:cNvPr id="4" name="Content Placeholder 4">
            <a:extLst>
              <a:ext uri="{FF2B5EF4-FFF2-40B4-BE49-F238E27FC236}">
                <a16:creationId xmlns:a16="http://schemas.microsoft.com/office/drawing/2014/main" id="{31DE63CC-E5CA-45C2-80FA-C0E0815738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007483" y="1760883"/>
            <a:ext cx="7369953" cy="47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DC6971C-B2CB-4E97-A48E-A7381A3714F8}"/>
              </a:ext>
            </a:extLst>
          </p:cNvPr>
          <p:cNvSpPr txBox="1"/>
          <p:nvPr/>
        </p:nvSpPr>
        <p:spPr>
          <a:xfrm>
            <a:off x="2978669" y="6373385"/>
            <a:ext cx="4206601" cy="461665"/>
          </a:xfrm>
          <a:prstGeom prst="rect">
            <a:avLst/>
          </a:prstGeom>
          <a:noFill/>
        </p:spPr>
        <p:txBody>
          <a:bodyPr wrap="none" rtlCol="0">
            <a:spAutoFit/>
          </a:bodyPr>
          <a:lstStyle/>
          <a:p>
            <a:pPr algn="l"/>
            <a:r>
              <a:rPr lang="en-US" sz="2400" i="0" dirty="0"/>
              <a:t>Budget (number of experiments)</a:t>
            </a:r>
          </a:p>
        </p:txBody>
      </p:sp>
      <p:sp>
        <p:nvSpPr>
          <p:cNvPr id="6" name="Rectangle 5">
            <a:extLst>
              <a:ext uri="{FF2B5EF4-FFF2-40B4-BE49-F238E27FC236}">
                <a16:creationId xmlns:a16="http://schemas.microsoft.com/office/drawing/2014/main" id="{D9DC0E57-A130-4E10-858E-71E94C7433F9}"/>
              </a:ext>
            </a:extLst>
          </p:cNvPr>
          <p:cNvSpPr/>
          <p:nvPr/>
        </p:nvSpPr>
        <p:spPr>
          <a:xfrm>
            <a:off x="826936" y="1861901"/>
            <a:ext cx="894521" cy="4301648"/>
          </a:xfrm>
          <a:prstGeom prst="rect">
            <a:avLst/>
          </a:prstGeom>
          <a:solidFill>
            <a:schemeClr val="bg1"/>
          </a:solidFill>
          <a:ln w="28575">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 name="TextBox 6">
            <a:extLst>
              <a:ext uri="{FF2B5EF4-FFF2-40B4-BE49-F238E27FC236}">
                <a16:creationId xmlns:a16="http://schemas.microsoft.com/office/drawing/2014/main" id="{E0909E80-300C-44CF-921D-0BCD44CFAE94}"/>
              </a:ext>
            </a:extLst>
          </p:cNvPr>
          <p:cNvSpPr txBox="1"/>
          <p:nvPr/>
        </p:nvSpPr>
        <p:spPr>
          <a:xfrm rot="16200000">
            <a:off x="81596" y="3849232"/>
            <a:ext cx="2745816" cy="461665"/>
          </a:xfrm>
          <a:prstGeom prst="rect">
            <a:avLst/>
          </a:prstGeom>
          <a:noFill/>
        </p:spPr>
        <p:txBody>
          <a:bodyPr wrap="none" rtlCol="0">
            <a:spAutoFit/>
          </a:bodyPr>
          <a:lstStyle/>
          <a:p>
            <a:pPr algn="l"/>
            <a:r>
              <a:rPr lang="en-US" sz="2400" i="0" dirty="0"/>
              <a:t>Value of information</a:t>
            </a:r>
          </a:p>
        </p:txBody>
      </p:sp>
      <p:sp>
        <p:nvSpPr>
          <p:cNvPr id="9" name="Freeform: Shape 8">
            <a:extLst>
              <a:ext uri="{FF2B5EF4-FFF2-40B4-BE49-F238E27FC236}">
                <a16:creationId xmlns:a16="http://schemas.microsoft.com/office/drawing/2014/main" id="{C3834E35-4829-42EC-B965-295A6DFBCAD5}"/>
              </a:ext>
            </a:extLst>
          </p:cNvPr>
          <p:cNvSpPr/>
          <p:nvPr/>
        </p:nvSpPr>
        <p:spPr>
          <a:xfrm>
            <a:off x="2100580" y="4318000"/>
            <a:ext cx="5803900" cy="1567180"/>
          </a:xfrm>
          <a:custGeom>
            <a:avLst/>
            <a:gdLst>
              <a:gd name="connsiteX0" fmla="*/ 0 w 5803900"/>
              <a:gd name="connsiteY0" fmla="*/ 1567180 h 1567180"/>
              <a:gd name="connsiteX1" fmla="*/ 71120 w 5803900"/>
              <a:gd name="connsiteY1" fmla="*/ 1541780 h 1567180"/>
              <a:gd name="connsiteX2" fmla="*/ 152400 w 5803900"/>
              <a:gd name="connsiteY2" fmla="*/ 1498600 h 1567180"/>
              <a:gd name="connsiteX3" fmla="*/ 287020 w 5803900"/>
              <a:gd name="connsiteY3" fmla="*/ 1277620 h 1567180"/>
              <a:gd name="connsiteX4" fmla="*/ 515620 w 5803900"/>
              <a:gd name="connsiteY4" fmla="*/ 1016000 h 1567180"/>
              <a:gd name="connsiteX5" fmla="*/ 779780 w 5803900"/>
              <a:gd name="connsiteY5" fmla="*/ 800100 h 1567180"/>
              <a:gd name="connsiteX6" fmla="*/ 1071880 w 5803900"/>
              <a:gd name="connsiteY6" fmla="*/ 614680 h 1567180"/>
              <a:gd name="connsiteX7" fmla="*/ 1318260 w 5803900"/>
              <a:gd name="connsiteY7" fmla="*/ 508000 h 1567180"/>
              <a:gd name="connsiteX8" fmla="*/ 1704340 w 5803900"/>
              <a:gd name="connsiteY8" fmla="*/ 386080 h 1567180"/>
              <a:gd name="connsiteX9" fmla="*/ 2141220 w 5803900"/>
              <a:gd name="connsiteY9" fmla="*/ 294640 h 1567180"/>
              <a:gd name="connsiteX10" fmla="*/ 2598420 w 5803900"/>
              <a:gd name="connsiteY10" fmla="*/ 218440 h 1567180"/>
              <a:gd name="connsiteX11" fmla="*/ 3370580 w 5803900"/>
              <a:gd name="connsiteY11" fmla="*/ 147320 h 1567180"/>
              <a:gd name="connsiteX12" fmla="*/ 4282440 w 5803900"/>
              <a:gd name="connsiteY12" fmla="*/ 73660 h 1567180"/>
              <a:gd name="connsiteX13" fmla="*/ 5803900 w 5803900"/>
              <a:gd name="connsiteY13" fmla="*/ 0 h 156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03900" h="1567180">
                <a:moveTo>
                  <a:pt x="0" y="1567180"/>
                </a:moveTo>
                <a:lnTo>
                  <a:pt x="71120" y="1541780"/>
                </a:lnTo>
                <a:lnTo>
                  <a:pt x="152400" y="1498600"/>
                </a:lnTo>
                <a:lnTo>
                  <a:pt x="287020" y="1277620"/>
                </a:lnTo>
                <a:lnTo>
                  <a:pt x="515620" y="1016000"/>
                </a:lnTo>
                <a:lnTo>
                  <a:pt x="779780" y="800100"/>
                </a:lnTo>
                <a:lnTo>
                  <a:pt x="1071880" y="614680"/>
                </a:lnTo>
                <a:lnTo>
                  <a:pt x="1318260" y="508000"/>
                </a:lnTo>
                <a:lnTo>
                  <a:pt x="1704340" y="386080"/>
                </a:lnTo>
                <a:lnTo>
                  <a:pt x="2141220" y="294640"/>
                </a:lnTo>
                <a:lnTo>
                  <a:pt x="2598420" y="218440"/>
                </a:lnTo>
                <a:lnTo>
                  <a:pt x="3370580" y="147320"/>
                </a:lnTo>
                <a:lnTo>
                  <a:pt x="4282440" y="73660"/>
                </a:lnTo>
                <a:lnTo>
                  <a:pt x="5803900" y="0"/>
                </a:lnTo>
              </a:path>
            </a:pathLst>
          </a:custGeom>
          <a:noFill/>
          <a:ln w="57150">
            <a:solidFill>
              <a:srgbClr val="0033CC"/>
            </a:solidFill>
          </a:ln>
        </p:spPr>
        <p:txBody>
          <a:bodyPr rtlCol="0" anchor="ctr"/>
          <a:lstStyle/>
          <a:p>
            <a:pPr algn="ctr"/>
            <a:endParaRPr lang="en-US"/>
          </a:p>
        </p:txBody>
      </p:sp>
      <p:sp>
        <p:nvSpPr>
          <p:cNvPr id="10" name="Freeform: Shape 9">
            <a:extLst>
              <a:ext uri="{FF2B5EF4-FFF2-40B4-BE49-F238E27FC236}">
                <a16:creationId xmlns:a16="http://schemas.microsoft.com/office/drawing/2014/main" id="{3AD4340A-41C2-42AA-8759-242E9AEC87ED}"/>
              </a:ext>
            </a:extLst>
          </p:cNvPr>
          <p:cNvSpPr/>
          <p:nvPr/>
        </p:nvSpPr>
        <p:spPr>
          <a:xfrm>
            <a:off x="2082800" y="3980180"/>
            <a:ext cx="5816600" cy="1897380"/>
          </a:xfrm>
          <a:custGeom>
            <a:avLst/>
            <a:gdLst>
              <a:gd name="connsiteX0" fmla="*/ 0 w 5816600"/>
              <a:gd name="connsiteY0" fmla="*/ 1897380 h 1897380"/>
              <a:gd name="connsiteX1" fmla="*/ 182880 w 5816600"/>
              <a:gd name="connsiteY1" fmla="*/ 1813560 h 1897380"/>
              <a:gd name="connsiteX2" fmla="*/ 287020 w 5816600"/>
              <a:gd name="connsiteY2" fmla="*/ 1709420 h 1897380"/>
              <a:gd name="connsiteX3" fmla="*/ 383540 w 5816600"/>
              <a:gd name="connsiteY3" fmla="*/ 1577340 h 1897380"/>
              <a:gd name="connsiteX4" fmla="*/ 487680 w 5816600"/>
              <a:gd name="connsiteY4" fmla="*/ 1414780 h 1897380"/>
              <a:gd name="connsiteX5" fmla="*/ 685800 w 5816600"/>
              <a:gd name="connsiteY5" fmla="*/ 1201420 h 1897380"/>
              <a:gd name="connsiteX6" fmla="*/ 899160 w 5816600"/>
              <a:gd name="connsiteY6" fmla="*/ 1010920 h 1897380"/>
              <a:gd name="connsiteX7" fmla="*/ 1216660 w 5816600"/>
              <a:gd name="connsiteY7" fmla="*/ 782320 h 1897380"/>
              <a:gd name="connsiteX8" fmla="*/ 1534160 w 5816600"/>
              <a:gd name="connsiteY8" fmla="*/ 627380 h 1897380"/>
              <a:gd name="connsiteX9" fmla="*/ 1973580 w 5816600"/>
              <a:gd name="connsiteY9" fmla="*/ 459740 h 1897380"/>
              <a:gd name="connsiteX10" fmla="*/ 2374900 w 5816600"/>
              <a:gd name="connsiteY10" fmla="*/ 373380 h 1897380"/>
              <a:gd name="connsiteX11" fmla="*/ 2903220 w 5816600"/>
              <a:gd name="connsiteY11" fmla="*/ 269240 h 1897380"/>
              <a:gd name="connsiteX12" fmla="*/ 3332480 w 5816600"/>
              <a:gd name="connsiteY12" fmla="*/ 195580 h 1897380"/>
              <a:gd name="connsiteX13" fmla="*/ 3873500 w 5816600"/>
              <a:gd name="connsiteY13" fmla="*/ 127000 h 1897380"/>
              <a:gd name="connsiteX14" fmla="*/ 4429760 w 5816600"/>
              <a:gd name="connsiteY14" fmla="*/ 86360 h 1897380"/>
              <a:gd name="connsiteX15" fmla="*/ 5153660 w 5816600"/>
              <a:gd name="connsiteY15" fmla="*/ 38100 h 1897380"/>
              <a:gd name="connsiteX16" fmla="*/ 5816600 w 5816600"/>
              <a:gd name="connsiteY16" fmla="*/ 0 h 189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16600" h="1897380">
                <a:moveTo>
                  <a:pt x="0" y="1897380"/>
                </a:moveTo>
                <a:lnTo>
                  <a:pt x="182880" y="1813560"/>
                </a:lnTo>
                <a:lnTo>
                  <a:pt x="287020" y="1709420"/>
                </a:lnTo>
                <a:lnTo>
                  <a:pt x="383540" y="1577340"/>
                </a:lnTo>
                <a:lnTo>
                  <a:pt x="487680" y="1414780"/>
                </a:lnTo>
                <a:lnTo>
                  <a:pt x="685800" y="1201420"/>
                </a:lnTo>
                <a:lnTo>
                  <a:pt x="899160" y="1010920"/>
                </a:lnTo>
                <a:lnTo>
                  <a:pt x="1216660" y="782320"/>
                </a:lnTo>
                <a:lnTo>
                  <a:pt x="1534160" y="627380"/>
                </a:lnTo>
                <a:lnTo>
                  <a:pt x="1973580" y="459740"/>
                </a:lnTo>
                <a:lnTo>
                  <a:pt x="2374900" y="373380"/>
                </a:lnTo>
                <a:lnTo>
                  <a:pt x="2903220" y="269240"/>
                </a:lnTo>
                <a:lnTo>
                  <a:pt x="3332480" y="195580"/>
                </a:lnTo>
                <a:lnTo>
                  <a:pt x="3873500" y="127000"/>
                </a:lnTo>
                <a:lnTo>
                  <a:pt x="4429760" y="86360"/>
                </a:lnTo>
                <a:lnTo>
                  <a:pt x="5153660" y="38100"/>
                </a:lnTo>
                <a:lnTo>
                  <a:pt x="5816600" y="0"/>
                </a:lnTo>
              </a:path>
            </a:pathLst>
          </a:custGeom>
          <a:noFill/>
          <a:ln w="57150">
            <a:solidFill>
              <a:srgbClr val="FF0000"/>
            </a:solidFill>
          </a:ln>
        </p:spPr>
        <p:txBody>
          <a:bodyPr rtlCol="0" anchor="ctr"/>
          <a:lstStyle/>
          <a:p>
            <a:pPr algn="ctr"/>
            <a:endParaRPr lang="en-US"/>
          </a:p>
        </p:txBody>
      </p:sp>
    </p:spTree>
    <p:extLst>
      <p:ext uri="{BB962C8B-B14F-4D97-AF65-F5344CB8AC3E}">
        <p14:creationId xmlns:p14="http://schemas.microsoft.com/office/powerpoint/2010/main" val="753991819"/>
      </p:ext>
    </p:extLst>
  </p:cSld>
  <p:clrMapOvr>
    <a:masterClrMapping/>
  </p:clrMapOvr>
</p:sld>
</file>

<file path=ppt/theme/theme1.xml><?xml version="1.0" encoding="utf-8"?>
<a:theme xmlns:a="http://schemas.openxmlformats.org/drawingml/2006/main" name="CIV 411 11 Intro and overview">
  <a:themeElements>
    <a:clrScheme name="CIV 411 11 Intro and overview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IV 411 11 Intro and overvie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28575">
          <a:solidFill>
            <a:schemeClr val="tx1"/>
          </a:solidFill>
        </a:ln>
      </a:spPr>
      <a:bodyPr vert="horz" wrap="non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800" b="0" i="1" u="none" strike="noStrike" cap="none" normalizeH="0" baseline="0" smtClean="0">
            <a:ln>
              <a:noFill/>
            </a:ln>
            <a:solidFill>
              <a:schemeClr val="tx1"/>
            </a:solidFill>
            <a:effectLst/>
            <a:latin typeface="Times New Roman" pitchFamily="18" charset="0"/>
          </a:defRPr>
        </a:defPPr>
      </a:lstStyle>
    </a:spDef>
    <a:lnDef>
      <a:spPr bwMode="auto">
        <a:noFill/>
        <a:ln w="12700" cap="flat" cmpd="sng" algn="ctr">
          <a:solidFill>
            <a:srgbClr val="0033CC"/>
          </a:solidFill>
          <a:prstDash val="solid"/>
          <a:round/>
          <a:headEnd type="none" w="med" len="med"/>
          <a:tailEnd type="arrow" w="med" len="med"/>
        </a:ln>
        <a:effectLst/>
      </a:spPr>
      <a:bodyPr/>
      <a:lstStyle/>
    </a:lnDef>
    <a:txDef>
      <a:spPr>
        <a:noFill/>
      </a:spPr>
      <a:bodyPr wrap="square" rtlCol="0">
        <a:spAutoFit/>
      </a:bodyPr>
      <a:lstStyle>
        <a:defPPr algn="l">
          <a:defRPr sz="2000" i="0" dirty="0" smtClean="0"/>
        </a:defPPr>
      </a:lstStyle>
    </a:txDef>
  </a:objectDefaults>
  <a:extraClrSchemeLst>
    <a:extraClrScheme>
      <a:clrScheme name="CIV 411 11 Intro and overview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IV 411 11 Intro and overview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IV 411 11 Intro and overview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IV 411 11 Intro and overview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IV 411 11 Intro and overvie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IV 411 11 Intro and overvie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IV 411 11 Intro and overvie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C:\My Documents\Coursework\CIV 411 Lectures\CIV 411 11 Intro and overview.ppt</Template>
  <TotalTime>191703</TotalTime>
  <Pages>28</Pages>
  <Words>8171</Words>
  <Application>Microsoft Office PowerPoint</Application>
  <PresentationFormat>On-screen Show (4:3)</PresentationFormat>
  <Paragraphs>2247</Paragraphs>
  <Slides>201</Slides>
  <Notes>95</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4</vt:i4>
      </vt:variant>
      <vt:variant>
        <vt:lpstr>Slide Titles</vt:lpstr>
      </vt:variant>
      <vt:variant>
        <vt:i4>201</vt:i4>
      </vt:variant>
    </vt:vector>
  </HeadingPairs>
  <TitlesOfParts>
    <vt:vector size="212" baseType="lpstr">
      <vt:lpstr>Arial</vt:lpstr>
      <vt:lpstr>Calibri</vt:lpstr>
      <vt:lpstr>Cambria Math</vt:lpstr>
      <vt:lpstr>Symbol</vt:lpstr>
      <vt:lpstr>Times New Roman</vt:lpstr>
      <vt:lpstr>Wingdings</vt:lpstr>
      <vt:lpstr>CIV 411 11 Intro and overview</vt:lpstr>
      <vt:lpstr>Equation</vt:lpstr>
      <vt:lpstr>Microsoft ClipArt Gallery</vt:lpstr>
      <vt:lpstr>MathType 7.0 Equation</vt:lpstr>
      <vt:lpstr>Chart</vt:lpstr>
      <vt:lpstr>PowerPoint Presentation</vt:lpstr>
      <vt:lpstr>Economics and finance</vt:lpstr>
      <vt:lpstr>E-commerce</vt:lpstr>
      <vt:lpstr>Health applications</vt:lpstr>
      <vt:lpstr>Oil spills</vt:lpstr>
      <vt:lpstr>Emergency storm response</vt:lpstr>
      <vt:lpstr>Emergency storm response</vt:lpstr>
      <vt:lpstr>Real-time logistics</vt:lpstr>
      <vt:lpstr>PowerPoint Presentation</vt:lpstr>
      <vt:lpstr>Multiagent supply chain management</vt:lpstr>
      <vt:lpstr>Air Liquide</vt:lpstr>
      <vt:lpstr>PowerPoint Presentation</vt:lpstr>
      <vt:lpstr>Derivative-based stochastic optimization</vt:lpstr>
      <vt:lpstr>Sequential decision problems</vt:lpstr>
      <vt:lpstr>Sequential decision problems</vt:lpstr>
      <vt:lpstr>Sequential decision problems</vt:lpstr>
      <vt:lpstr>Outline</vt:lpstr>
      <vt:lpstr>Outline</vt:lpstr>
      <vt:lpstr>Elements of a dynamic model</vt:lpstr>
      <vt:lpstr>Elements of a dynamic model</vt:lpstr>
      <vt:lpstr>PowerPoint Presentation</vt:lpstr>
      <vt:lpstr>PowerPoint Presentation</vt:lpstr>
      <vt:lpstr>Elements of a dynamic model</vt:lpstr>
      <vt:lpstr>Energy storage example</vt:lpstr>
      <vt:lpstr>PowerPoint Presentation</vt:lpstr>
      <vt:lpstr>Emergency storm response</vt:lpstr>
      <vt:lpstr>Emergency storm response</vt:lpstr>
      <vt:lpstr>Energy storage example</vt:lpstr>
      <vt:lpstr>PowerPoint Presentation</vt:lpstr>
      <vt:lpstr>Elements of a dynamic model</vt:lpstr>
      <vt:lpstr>Energy storage example</vt:lpstr>
      <vt:lpstr>PowerPoint Presentation</vt:lpstr>
      <vt:lpstr>Energy storage example</vt:lpstr>
      <vt:lpstr>Modeling dynamic problems</vt:lpstr>
      <vt:lpstr>Energy storage example</vt:lpstr>
      <vt:lpstr>Elements of a dynamic model</vt:lpstr>
      <vt:lpstr>Energy storage example</vt:lpstr>
      <vt:lpstr>Energy arbitrage</vt:lpstr>
      <vt:lpstr>Energy arbitrage</vt:lpstr>
      <vt:lpstr>Elements of a dynamic model</vt:lpstr>
      <vt:lpstr>Elements of a dynamic model</vt:lpstr>
      <vt:lpstr>Modeling with uncertainty</vt:lpstr>
      <vt:lpstr>From deterministic to stochastic</vt:lpstr>
      <vt:lpstr>From deterministic to stochastic</vt:lpstr>
      <vt:lpstr>Outline</vt:lpstr>
      <vt:lpstr>An energy storage example</vt:lpstr>
      <vt:lpstr>An energy storage problem</vt:lpstr>
      <vt:lpstr>An energy storage problem</vt:lpstr>
      <vt:lpstr>An energy storage problem</vt:lpstr>
      <vt:lpstr>An energy storage problem</vt:lpstr>
      <vt:lpstr>An energy storage problem</vt:lpstr>
      <vt:lpstr>An energy storage problem</vt:lpstr>
      <vt:lpstr>An energy storage example</vt:lpstr>
      <vt:lpstr>An energy storage problem</vt:lpstr>
      <vt:lpstr>An energy storage problem</vt:lpstr>
      <vt:lpstr>An energy storage example</vt:lpstr>
      <vt:lpstr>An energy storage problem</vt:lpstr>
      <vt:lpstr>Learning in stochastic optimization</vt:lpstr>
      <vt:lpstr>An energy storage problem</vt:lpstr>
      <vt:lpstr>An energy storage problem</vt:lpstr>
      <vt:lpstr>An energy storage problem</vt:lpstr>
      <vt:lpstr>An energy storage example</vt:lpstr>
      <vt:lpstr>Parametric cost function approximation</vt:lpstr>
      <vt:lpstr>Parametric cost function approximation</vt:lpstr>
      <vt:lpstr>An energy storage problem</vt:lpstr>
      <vt:lpstr>An energy storage problem</vt:lpstr>
      <vt:lpstr>An energy storage problem</vt:lpstr>
      <vt:lpstr>Outline</vt:lpstr>
      <vt:lpstr>Designing policies</vt:lpstr>
      <vt:lpstr>Designing policies</vt:lpstr>
      <vt:lpstr>Designing policies</vt:lpstr>
      <vt:lpstr>Designing policies</vt:lpstr>
      <vt:lpstr>Designing policies</vt:lpstr>
      <vt:lpstr>Designing policies</vt:lpstr>
      <vt:lpstr>Designing policies</vt:lpstr>
      <vt:lpstr>Designing policies</vt:lpstr>
      <vt:lpstr>Designing policies</vt:lpstr>
      <vt:lpstr>Designing policies</vt:lpstr>
      <vt:lpstr>Designing policies</vt:lpstr>
      <vt:lpstr>PowerPoint Presentation</vt:lpstr>
      <vt:lpstr>Designing policies</vt:lpstr>
      <vt:lpstr>Outline</vt:lpstr>
      <vt:lpstr>Modeling uncertainty</vt:lpstr>
      <vt:lpstr>Modeling uncertainty</vt:lpstr>
      <vt:lpstr>From machine learning to policy search</vt:lpstr>
      <vt:lpstr>From machine learning to policy search</vt:lpstr>
      <vt:lpstr>From machine learning to policy search</vt:lpstr>
      <vt:lpstr>Problem classes</vt:lpstr>
      <vt:lpstr>Problem classes</vt:lpstr>
      <vt:lpstr>Problem classes</vt:lpstr>
      <vt:lpstr>Problem classes</vt:lpstr>
      <vt:lpstr>Outline</vt:lpstr>
      <vt:lpstr>Designing policies</vt:lpstr>
      <vt:lpstr>Designing policies</vt:lpstr>
      <vt:lpstr>Designing policies</vt:lpstr>
      <vt:lpstr>Designing policies</vt:lpstr>
      <vt:lpstr>Designing policies</vt:lpstr>
      <vt:lpstr>Designing policies</vt:lpstr>
      <vt:lpstr>Designing policies</vt:lpstr>
      <vt:lpstr>Designing policies</vt:lpstr>
      <vt:lpstr>Deterministic lookahead policy</vt:lpstr>
      <vt:lpstr>Simulations</vt:lpstr>
      <vt:lpstr>Simulations</vt:lpstr>
      <vt:lpstr>Outline</vt:lpstr>
      <vt:lpstr>Outline</vt:lpstr>
      <vt:lpstr>Outline</vt:lpstr>
      <vt:lpstr>PFAs for energy storage</vt:lpstr>
      <vt:lpstr>Policy function approximations</vt:lpstr>
      <vt:lpstr>Policy function approximations</vt:lpstr>
      <vt:lpstr>Policy function approximations</vt:lpstr>
      <vt:lpstr>Policy function approximations</vt:lpstr>
      <vt:lpstr>Policy function approximations</vt:lpstr>
      <vt:lpstr>PFAs for energy storage</vt:lpstr>
      <vt:lpstr>Policy function approximation</vt:lpstr>
      <vt:lpstr>Outline</vt:lpstr>
      <vt:lpstr>PowerPoint Presentation</vt:lpstr>
      <vt:lpstr>PowerPoint Presentation</vt:lpstr>
      <vt:lpstr>Cost function approximations</vt:lpstr>
      <vt:lpstr>Cost function approximations</vt:lpstr>
      <vt:lpstr>Cost function approximations</vt:lpstr>
      <vt:lpstr>Cost function approximations</vt:lpstr>
      <vt:lpstr>Cost function approximations</vt:lpstr>
      <vt:lpstr>Cost function approximations</vt:lpstr>
      <vt:lpstr>Cost function approximations</vt:lpstr>
      <vt:lpstr>Cost function approximations</vt:lpstr>
      <vt:lpstr>Cost function approximations</vt:lpstr>
      <vt:lpstr>Cost function approximations</vt:lpstr>
      <vt:lpstr>Outline</vt:lpstr>
      <vt:lpstr>Q-learning</vt:lpstr>
      <vt:lpstr>Q-learning</vt:lpstr>
      <vt:lpstr>Q-learning</vt:lpstr>
      <vt:lpstr>Grid level storage</vt:lpstr>
      <vt:lpstr>Grid level storage</vt:lpstr>
      <vt:lpstr>Value function approximations</vt:lpstr>
      <vt:lpstr>Value function approximations</vt:lpstr>
      <vt:lpstr>Value function approximations</vt:lpstr>
      <vt:lpstr>Value function approximations</vt:lpstr>
      <vt:lpstr>Exploiting concavity</vt:lpstr>
      <vt:lpstr>Approximate dynamic programming</vt:lpstr>
      <vt:lpstr>Grid level storage</vt:lpstr>
      <vt:lpstr>SMART-Solar</vt:lpstr>
      <vt:lpstr>Outline</vt:lpstr>
      <vt:lpstr>General principles</vt:lpstr>
      <vt:lpstr>Lookahead policies</vt:lpstr>
      <vt:lpstr>PowerPoint Presentation</vt:lpstr>
      <vt:lpstr>Lookahead policies</vt:lpstr>
      <vt:lpstr>Lookahead policies</vt:lpstr>
      <vt:lpstr>Lookahead policies</vt:lpstr>
      <vt:lpstr>Lookahead policies</vt:lpstr>
      <vt:lpstr>Lookahead policies</vt:lpstr>
      <vt:lpstr>Lookahead policies</vt:lpstr>
      <vt:lpstr>Inventory ordering problem</vt:lpstr>
      <vt:lpstr>Supply chain mgmt. for Pratt &amp; Whitney</vt:lpstr>
      <vt:lpstr>Supply chain mgmt. for Pratt &amp; Whitney</vt:lpstr>
      <vt:lpstr>Supply chain mgmt. for Pratt &amp; Whitney</vt:lpstr>
      <vt:lpstr>Supply chain mgmt. for Pratt &amp; Whitney</vt:lpstr>
      <vt:lpstr>Supply chain mgmt. for Pratt &amp; Whitney</vt:lpstr>
      <vt:lpstr>Supply chain mgmt. for Pratt &amp; Whitney</vt:lpstr>
      <vt:lpstr>Supply chain mgmt. for Pratt &amp; Whitney</vt:lpstr>
      <vt:lpstr>Supply chain mgmt. for Pratt &amp; Whitney</vt:lpstr>
      <vt:lpstr>Supply chain mgmt. for Pratt &amp; Whitney</vt:lpstr>
      <vt:lpstr>Supply chain mgmt. for Pratt &amp; Whitney</vt:lpstr>
      <vt:lpstr>Supply chain mgmt. for Pratt &amp; Whitney</vt:lpstr>
      <vt:lpstr>Supply chain mgmt. for Pratt &amp; Whitney</vt:lpstr>
      <vt:lpstr>Supply chain mgmt. for Pratt &amp; Whitney</vt:lpstr>
      <vt:lpstr>Outline</vt:lpstr>
      <vt:lpstr>Hybrid direct lookahead/CFA</vt:lpstr>
      <vt:lpstr>Four (meta)classes of policies</vt:lpstr>
      <vt:lpstr>Hybrid direct lookahead/CFA</vt:lpstr>
      <vt:lpstr>Hybrid direct lookahead/CFA</vt:lpstr>
      <vt:lpstr>Hybrid direct lookahead/CFA</vt:lpstr>
      <vt:lpstr>Hybrid direct lookahead/CFA</vt:lpstr>
      <vt:lpstr>Hybrid direct lookahead/CFA</vt:lpstr>
      <vt:lpstr>Hybrid direct lookahead/CFA</vt:lpstr>
      <vt:lpstr>Hybrid direct lookahead/CFA</vt:lpstr>
      <vt:lpstr>Hybrid direct lookahead/CFA</vt:lpstr>
      <vt:lpstr>Hybrid direct lookahead/CFA</vt:lpstr>
      <vt:lpstr>Hybrid direct lookahead/CFA</vt:lpstr>
      <vt:lpstr>Hybrid direct lookahead/CFA</vt:lpstr>
      <vt:lpstr>Hybrid direct lookahead/CFA</vt:lpstr>
      <vt:lpstr>Hybrid direct lookahead/CFA</vt:lpstr>
      <vt:lpstr>Hybrid direct lookahead/CFA</vt:lpstr>
      <vt:lpstr>Outline</vt:lpstr>
      <vt:lpstr>An energy storage problem</vt:lpstr>
      <vt:lpstr>An energy storage problem</vt:lpstr>
      <vt:lpstr>An energy storage problem</vt:lpstr>
      <vt:lpstr>An energy storage problem</vt:lpstr>
      <vt:lpstr>PowerPoint Presentation</vt:lpstr>
      <vt:lpstr>PowerPoint Presentation</vt:lpstr>
      <vt:lpstr>Outline</vt:lpstr>
      <vt:lpstr>Educational materials</vt:lpstr>
      <vt:lpstr>Educational materials</vt:lpstr>
      <vt:lpstr>PowerPoint Presentation</vt:lpstr>
      <vt:lpstr>PowerPoint Presentation</vt:lpstr>
      <vt:lpstr>Sequential decision analytics</vt:lpstr>
      <vt:lpstr>Sequential decision analytics</vt:lpstr>
      <vt:lpstr>PowerPoint Presentation</vt:lpstr>
      <vt:lpstr>Educational initiatives</vt:lpstr>
      <vt:lpstr>Educational initiatives</vt:lpstr>
      <vt:lpstr>Educational initiatives</vt:lpstr>
      <vt:lpstr>Thank you!  More material is available at:  jungle.princeton.edu  Please be sure you are on the signup list so I can send you followup information (link is at the top of jungle.Princeton.edu).  Look under “Educational materials“     </vt:lpstr>
    </vt:vector>
  </TitlesOfParts>
  <Company>Dell Computer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Modeling languages</dc:title>
  <dc:creator>Warren B. Powell</dc:creator>
  <cp:lastModifiedBy>Warren B. Powell</cp:lastModifiedBy>
  <cp:revision>2063</cp:revision>
  <cp:lastPrinted>2020-01-15T15:44:34Z</cp:lastPrinted>
  <dcterms:created xsi:type="dcterms:W3CDTF">1999-09-07T20:53:13Z</dcterms:created>
  <dcterms:modified xsi:type="dcterms:W3CDTF">2020-02-20T12:59:40Z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2</vt:i4>
  </property>
  <property fmtid="{D5CDD505-2E9C-101B-9397-08002B2CF9AE}" pid="7" name="MailAddress">
    <vt:lpwstr/>
  </property>
  <property fmtid="{D5CDD505-2E9C-101B-9397-08002B2CF9AE}" pid="8" name="HomePage">
    <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4</vt:i4>
  </property>
  <property fmtid="{D5CDD505-2E9C-101B-9397-08002B2CF9AE}" pid="21" name="OutputDir">
    <vt:lpwstr>C:\My documents\Web pages\castle_web_page\Powerpoint</vt:lpwstr>
  </property>
</Properties>
</file>