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1054" r:id="rId2"/>
    <p:sldId id="7272" r:id="rId3"/>
    <p:sldId id="4525" r:id="rId4"/>
    <p:sldId id="4538" r:id="rId5"/>
    <p:sldId id="4548" r:id="rId6"/>
    <p:sldId id="4563" r:id="rId7"/>
    <p:sldId id="4649" r:id="rId8"/>
    <p:sldId id="4620" r:id="rId9"/>
    <p:sldId id="4189" r:id="rId10"/>
    <p:sldId id="4623" r:id="rId11"/>
    <p:sldId id="4633" r:id="rId12"/>
    <p:sldId id="4622" r:id="rId13"/>
    <p:sldId id="7286" r:id="rId14"/>
    <p:sldId id="7287" r:id="rId15"/>
    <p:sldId id="7288" r:id="rId16"/>
    <p:sldId id="7289" r:id="rId17"/>
    <p:sldId id="4841" r:id="rId18"/>
    <p:sldId id="7290" r:id="rId19"/>
    <p:sldId id="4550" r:id="rId20"/>
    <p:sldId id="319" r:id="rId21"/>
    <p:sldId id="408" r:id="rId22"/>
    <p:sldId id="4628" r:id="rId23"/>
    <p:sldId id="4625" r:id="rId24"/>
    <p:sldId id="7291" r:id="rId25"/>
    <p:sldId id="4843" r:id="rId26"/>
    <p:sldId id="4627" r:id="rId27"/>
    <p:sldId id="6596" r:id="rId2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272"/>
            <p14:sldId id="4525"/>
            <p14:sldId id="4538"/>
            <p14:sldId id="4548"/>
            <p14:sldId id="4563"/>
            <p14:sldId id="4649"/>
            <p14:sldId id="4620"/>
            <p14:sldId id="4189"/>
            <p14:sldId id="4623"/>
            <p14:sldId id="4633"/>
            <p14:sldId id="4622"/>
            <p14:sldId id="7286"/>
            <p14:sldId id="7287"/>
            <p14:sldId id="7288"/>
            <p14:sldId id="7289"/>
            <p14:sldId id="4841"/>
            <p14:sldId id="7290"/>
            <p14:sldId id="4550"/>
            <p14:sldId id="319"/>
            <p14:sldId id="408"/>
            <p14:sldId id="4628"/>
            <p14:sldId id="4625"/>
            <p14:sldId id="7291"/>
            <p14:sldId id="4843"/>
            <p14:sldId id="4627"/>
            <p14:sldId id="6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24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4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288" indent="-298450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800" indent="-238125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1638" indent="-238125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9475" indent="-238125" defTabSz="971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675" indent="-23812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3875" indent="-23812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1075" indent="-23812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8275" indent="-238125" defTabSz="971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A5DA2-E93B-4CC6-8804-A71F85200BC7}" type="slidenum">
              <a:rPr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9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2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3C5F-5BF8-4902-88F1-32FC5D55DB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3C5F-5BF8-4902-88F1-32FC5D55DB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png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0.png"/><Relationship Id="rId5" Type="http://schemas.openxmlformats.org/officeDocument/2006/relationships/image" Target="../media/image3430.png"/><Relationship Id="rId4" Type="http://schemas.openxmlformats.org/officeDocument/2006/relationships/image" Target="../media/image3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1290.png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8.bin"/><Relationship Id="rId23" Type="http://schemas.openxmlformats.org/officeDocument/2006/relationships/image" Target="../media/image27.png"/><Relationship Id="rId10" Type="http://schemas.openxmlformats.org/officeDocument/2006/relationships/image" Target="../media/image24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1.bin"/><Relationship Id="rId22" Type="http://schemas.openxmlformats.org/officeDocument/2006/relationships/image" Target="../media/image1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1.png"/><Relationship Id="rId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420.png"/><Relationship Id="rId4" Type="http://schemas.openxmlformats.org/officeDocument/2006/relationships/image" Target="../media/image3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tree search: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83" y="6106676"/>
            <a:ext cx="908801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i="0" dirty="0"/>
              <a:t>C. Browne, E. Powley, D. Whitehouse, S. Lucas, P. I. Cowling, P. </a:t>
            </a:r>
            <a:r>
              <a:rPr lang="en-US" sz="1400" i="0" dirty="0" err="1"/>
              <a:t>Rohlfshagen</a:t>
            </a:r>
            <a:r>
              <a:rPr lang="en-US" sz="1400" i="0" dirty="0"/>
              <a:t>, S. </a:t>
            </a:r>
            <a:r>
              <a:rPr lang="en-US" sz="1400" i="0" dirty="0" err="1"/>
              <a:t>Tavener</a:t>
            </a:r>
            <a:r>
              <a:rPr lang="en-US" sz="1400" i="0" dirty="0"/>
              <a:t>, D. Perez,  S. </a:t>
            </a:r>
            <a:r>
              <a:rPr lang="en-US" sz="1400" i="0" dirty="0" err="1"/>
              <a:t>Samothrakis</a:t>
            </a:r>
            <a:r>
              <a:rPr lang="en-US" sz="1400" i="0" dirty="0"/>
              <a:t> and S. Colton, “A survey of Monte Carlo tree search methods,” IEEE Transactions on Computational Intelligence and AI in Games, vol. 4, no. 1, pp. 1–49, March 2012.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5868" y="1517301"/>
            <a:ext cx="844062" cy="2914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1" y="2315410"/>
            <a:ext cx="169863" cy="68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" name="Object 20"/>
          <p:cNvGraphicFramePr>
            <a:graphicFrameLocks noChangeAspect="1"/>
          </p:cNvGraphicFramePr>
          <p:nvPr>
            <p:extLst/>
          </p:nvPr>
        </p:nvGraphicFramePr>
        <p:xfrm>
          <a:off x="4902201" y="3798135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1" y="3798135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/>
          <p:cNvGraphicFramePr>
            <a:graphicFrameLocks noChangeAspect="1"/>
          </p:cNvGraphicFramePr>
          <p:nvPr>
            <p:extLst/>
          </p:nvPr>
        </p:nvGraphicFramePr>
        <p:xfrm>
          <a:off x="4902201" y="3798135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1" y="3798135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/>
          </p:nvPr>
        </p:nvGraphicFramePr>
        <p:xfrm>
          <a:off x="4902201" y="3798135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1" y="3798135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108576" y="4420435"/>
            <a:ext cx="7223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Rollout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350964" y="2431297"/>
            <a:ext cx="163512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1" y="2431297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130426" y="2431297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31"/>
          <p:cNvCxnSpPr>
            <a:cxnSpLocks noChangeShapeType="1"/>
            <a:stCxn id="13" idx="4"/>
          </p:cNvCxnSpPr>
          <p:nvPr/>
        </p:nvCxnSpPr>
        <p:spPr bwMode="auto">
          <a:xfrm flipH="1">
            <a:off x="1196976" y="2596397"/>
            <a:ext cx="236538" cy="2063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32"/>
          <p:cNvCxnSpPr>
            <a:cxnSpLocks noChangeShapeType="1"/>
            <a:stCxn id="13" idx="4"/>
            <a:endCxn id="55" idx="0"/>
          </p:cNvCxnSpPr>
          <p:nvPr/>
        </p:nvCxnSpPr>
        <p:spPr bwMode="auto">
          <a:xfrm>
            <a:off x="1433514" y="2596397"/>
            <a:ext cx="0" cy="209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36"/>
          <p:cNvCxnSpPr>
            <a:cxnSpLocks noChangeShapeType="1"/>
          </p:cNvCxnSpPr>
          <p:nvPr/>
        </p:nvCxnSpPr>
        <p:spPr bwMode="auto">
          <a:xfrm>
            <a:off x="1431926" y="2594810"/>
            <a:ext cx="228600" cy="2079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1981201" y="2596397"/>
            <a:ext cx="457200" cy="212725"/>
            <a:chOff x="2221992" y="1603248"/>
            <a:chExt cx="457200" cy="213360"/>
          </a:xfrm>
        </p:grpSpPr>
        <p:cxnSp>
          <p:nvCxnSpPr>
            <p:cNvPr id="20" name="Straight Arrow Connector 42"/>
            <p:cNvCxnSpPr>
              <a:cxnSpLocks noChangeShapeType="1"/>
            </p:cNvCxnSpPr>
            <p:nvPr/>
          </p:nvCxnSpPr>
          <p:spPr bwMode="auto">
            <a:xfrm flipH="1">
              <a:off x="2221992" y="1603248"/>
              <a:ext cx="231648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43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0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44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225552" cy="213360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Arrow Connector 49"/>
          <p:cNvCxnSpPr>
            <a:cxnSpLocks noChangeShapeType="1"/>
            <a:stCxn id="53" idx="2"/>
          </p:cNvCxnSpPr>
          <p:nvPr/>
        </p:nvCxnSpPr>
        <p:spPr bwMode="auto">
          <a:xfrm flipH="1">
            <a:off x="1422401" y="2274135"/>
            <a:ext cx="414338" cy="1571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50"/>
          <p:cNvCxnSpPr>
            <a:cxnSpLocks noChangeShapeType="1"/>
            <a:stCxn id="53" idx="2"/>
            <a:endCxn id="14" idx="0"/>
          </p:cNvCxnSpPr>
          <p:nvPr/>
        </p:nvCxnSpPr>
        <p:spPr bwMode="auto">
          <a:xfrm flipH="1">
            <a:off x="1835151" y="2274135"/>
            <a:ext cx="1588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53"/>
          <p:cNvCxnSpPr>
            <a:cxnSpLocks noChangeShapeType="1"/>
            <a:stCxn id="53" idx="2"/>
            <a:endCxn id="15" idx="0"/>
          </p:cNvCxnSpPr>
          <p:nvPr/>
        </p:nvCxnSpPr>
        <p:spPr bwMode="auto">
          <a:xfrm>
            <a:off x="1836739" y="2274135"/>
            <a:ext cx="376237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1728789" y="3199647"/>
            <a:ext cx="163512" cy="163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7" name="Group 57"/>
          <p:cNvGrpSpPr>
            <a:grpSpLocks/>
          </p:cNvGrpSpPr>
          <p:nvPr/>
        </p:nvGrpSpPr>
        <p:grpSpPr bwMode="auto">
          <a:xfrm>
            <a:off x="1404951" y="3363162"/>
            <a:ext cx="406315" cy="1538655"/>
            <a:chOff x="2048028" y="1603248"/>
            <a:chExt cx="407019" cy="1541822"/>
          </a:xfrm>
        </p:grpSpPr>
        <p:cxnSp>
          <p:nvCxnSpPr>
            <p:cNvPr id="28" name="Straight Arrow Connector 61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048028" y="2964196"/>
              <a:ext cx="176624" cy="18087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62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1407" cy="184529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63"/>
            <p:cNvCxnSpPr>
              <a:cxnSpLocks noChangeShapeType="1"/>
              <a:endCxn id="65" idx="0"/>
            </p:cNvCxnSpPr>
            <p:nvPr/>
          </p:nvCxnSpPr>
          <p:spPr bwMode="auto">
            <a:xfrm>
              <a:off x="2224649" y="2964186"/>
              <a:ext cx="176415" cy="18087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Arrow Connector 64"/>
          <p:cNvCxnSpPr>
            <a:cxnSpLocks noChangeShapeType="1"/>
            <a:stCxn id="56" idx="2"/>
            <a:endCxn id="26" idx="0"/>
          </p:cNvCxnSpPr>
          <p:nvPr/>
        </p:nvCxnSpPr>
        <p:spPr bwMode="auto">
          <a:xfrm>
            <a:off x="1658939" y="2959935"/>
            <a:ext cx="152400" cy="2397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1003301" y="3180597"/>
            <a:ext cx="163513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3" name="Straight Arrow Connector 72"/>
          <p:cNvCxnSpPr>
            <a:cxnSpLocks noChangeShapeType="1"/>
            <a:stCxn id="32" idx="4"/>
            <a:endCxn id="60" idx="0"/>
          </p:cNvCxnSpPr>
          <p:nvPr/>
        </p:nvCxnSpPr>
        <p:spPr bwMode="auto">
          <a:xfrm flipH="1">
            <a:off x="793751" y="3345697"/>
            <a:ext cx="292100" cy="2000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73"/>
          <p:cNvCxnSpPr>
            <a:cxnSpLocks noChangeShapeType="1"/>
            <a:stCxn id="32" idx="4"/>
            <a:endCxn id="61" idx="0"/>
          </p:cNvCxnSpPr>
          <p:nvPr/>
        </p:nvCxnSpPr>
        <p:spPr bwMode="auto">
          <a:xfrm flipH="1">
            <a:off x="974726" y="3345697"/>
            <a:ext cx="111125" cy="2000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74"/>
          <p:cNvCxnSpPr>
            <a:cxnSpLocks noChangeShapeType="1"/>
            <a:stCxn id="32" idx="4"/>
          </p:cNvCxnSpPr>
          <p:nvPr/>
        </p:nvCxnSpPr>
        <p:spPr bwMode="auto">
          <a:xfrm>
            <a:off x="1085851" y="3345697"/>
            <a:ext cx="73025" cy="201613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75"/>
          <p:cNvCxnSpPr>
            <a:cxnSpLocks noChangeShapeType="1"/>
          </p:cNvCxnSpPr>
          <p:nvPr/>
        </p:nvCxnSpPr>
        <p:spPr bwMode="auto">
          <a:xfrm flipH="1">
            <a:off x="1085851" y="2967872"/>
            <a:ext cx="111125" cy="212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81"/>
          <p:cNvCxnSpPr>
            <a:cxnSpLocks noChangeShapeType="1"/>
            <a:stCxn id="32" idx="4"/>
            <a:endCxn id="66" idx="0"/>
          </p:cNvCxnSpPr>
          <p:nvPr/>
        </p:nvCxnSpPr>
        <p:spPr bwMode="auto">
          <a:xfrm>
            <a:off x="1085851" y="3345697"/>
            <a:ext cx="249238" cy="2000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87"/>
          <p:cNvSpPr txBox="1">
            <a:spLocks noChangeArrowheads="1"/>
          </p:cNvSpPr>
          <p:nvPr/>
        </p:nvSpPr>
        <p:spPr bwMode="auto">
          <a:xfrm>
            <a:off x="1450976" y="1839160"/>
            <a:ext cx="766763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Selection</a:t>
            </a:r>
          </a:p>
        </p:txBody>
      </p:sp>
      <p:sp>
        <p:nvSpPr>
          <p:cNvPr id="39" name="TextBox 88"/>
          <p:cNvSpPr txBox="1">
            <a:spLocks noChangeArrowheads="1"/>
          </p:cNvSpPr>
          <p:nvPr/>
        </p:nvSpPr>
        <p:spPr bwMode="auto">
          <a:xfrm>
            <a:off x="3432176" y="1839160"/>
            <a:ext cx="8445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Expansion</a:t>
            </a:r>
          </a:p>
        </p:txBody>
      </p:sp>
      <p:sp>
        <p:nvSpPr>
          <p:cNvPr id="40" name="TextBox 89"/>
          <p:cNvSpPr txBox="1">
            <a:spLocks noChangeArrowheads="1"/>
          </p:cNvSpPr>
          <p:nvPr/>
        </p:nvSpPr>
        <p:spPr bwMode="auto">
          <a:xfrm>
            <a:off x="5364164" y="1845510"/>
            <a:ext cx="846137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Simulation</a:t>
            </a:r>
          </a:p>
        </p:txBody>
      </p:sp>
      <p:sp>
        <p:nvSpPr>
          <p:cNvPr id="41" name="TextBox 90"/>
          <p:cNvSpPr txBox="1">
            <a:spLocks noChangeArrowheads="1"/>
          </p:cNvSpPr>
          <p:nvPr/>
        </p:nvSpPr>
        <p:spPr bwMode="auto">
          <a:xfrm>
            <a:off x="7096126" y="1851860"/>
            <a:ext cx="124460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Backpropagation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2878139" y="3931485"/>
            <a:ext cx="16510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43" name="Straight Arrow Connector 133"/>
          <p:cNvCxnSpPr>
            <a:cxnSpLocks noChangeShapeType="1"/>
            <a:endCxn id="42" idx="0"/>
          </p:cNvCxnSpPr>
          <p:nvPr/>
        </p:nvCxnSpPr>
        <p:spPr bwMode="auto">
          <a:xfrm>
            <a:off x="2960689" y="3706060"/>
            <a:ext cx="0" cy="2254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136"/>
          <p:cNvCxnSpPr>
            <a:cxnSpLocks noChangeShapeType="1"/>
            <a:stCxn id="42" idx="4"/>
          </p:cNvCxnSpPr>
          <p:nvPr/>
        </p:nvCxnSpPr>
        <p:spPr bwMode="auto">
          <a:xfrm flipH="1">
            <a:off x="2728914" y="4094997"/>
            <a:ext cx="231775" cy="2079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Oval 44"/>
          <p:cNvSpPr/>
          <p:nvPr/>
        </p:nvSpPr>
        <p:spPr bwMode="auto">
          <a:xfrm>
            <a:off x="4813301" y="3917197"/>
            <a:ext cx="163513" cy="165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46" name="Straight Arrow Connector 179"/>
          <p:cNvCxnSpPr>
            <a:cxnSpLocks noChangeShapeType="1"/>
            <a:endCxn id="45" idx="0"/>
          </p:cNvCxnSpPr>
          <p:nvPr/>
        </p:nvCxnSpPr>
        <p:spPr bwMode="auto">
          <a:xfrm>
            <a:off x="4895851" y="3691772"/>
            <a:ext cx="0" cy="2254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Freeform 185"/>
          <p:cNvSpPr>
            <a:spLocks/>
          </p:cNvSpPr>
          <p:nvPr/>
        </p:nvSpPr>
        <p:spPr bwMode="auto">
          <a:xfrm>
            <a:off x="4595814" y="4434722"/>
            <a:ext cx="157162" cy="725488"/>
          </a:xfrm>
          <a:custGeom>
            <a:avLst/>
            <a:gdLst>
              <a:gd name="T0" fmla="*/ 81246 w 156681"/>
              <a:gd name="T1" fmla="*/ 0 h 725424"/>
              <a:gd name="T2" fmla="*/ 44105 w 156681"/>
              <a:gd name="T3" fmla="*/ 67086 h 725424"/>
              <a:gd name="T4" fmla="*/ 44105 w 156681"/>
              <a:gd name="T5" fmla="*/ 140268 h 725424"/>
              <a:gd name="T6" fmla="*/ 81246 w 156681"/>
              <a:gd name="T7" fmla="*/ 189061 h 725424"/>
              <a:gd name="T8" fmla="*/ 136957 w 156681"/>
              <a:gd name="T9" fmla="*/ 231748 h 725424"/>
              <a:gd name="T10" fmla="*/ 155528 w 156681"/>
              <a:gd name="T11" fmla="*/ 292738 h 725424"/>
              <a:gd name="T12" fmla="*/ 155528 w 156681"/>
              <a:gd name="T13" fmla="*/ 353723 h 725424"/>
              <a:gd name="T14" fmla="*/ 118386 w 156681"/>
              <a:gd name="T15" fmla="*/ 390314 h 725424"/>
              <a:gd name="T16" fmla="*/ 68865 w 156681"/>
              <a:gd name="T17" fmla="*/ 445203 h 725424"/>
              <a:gd name="T18" fmla="*/ 19344 w 156681"/>
              <a:gd name="T19" fmla="*/ 518390 h 725424"/>
              <a:gd name="T20" fmla="*/ 772 w 156681"/>
              <a:gd name="T21" fmla="*/ 591572 h 725424"/>
              <a:gd name="T22" fmla="*/ 6963 w 156681"/>
              <a:gd name="T23" fmla="*/ 640360 h 725424"/>
              <a:gd name="T24" fmla="*/ 37915 w 156681"/>
              <a:gd name="T25" fmla="*/ 707446 h 725424"/>
              <a:gd name="T26" fmla="*/ 81246 w 156681"/>
              <a:gd name="T27" fmla="*/ 725744 h 7254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6681" h="725424">
                <a:moveTo>
                  <a:pt x="80010" y="0"/>
                </a:moveTo>
                <a:cubicBezTo>
                  <a:pt x="64770" y="21844"/>
                  <a:pt x="49530" y="43688"/>
                  <a:pt x="43434" y="67056"/>
                </a:cubicBezTo>
                <a:cubicBezTo>
                  <a:pt x="37338" y="90424"/>
                  <a:pt x="37338" y="119888"/>
                  <a:pt x="43434" y="140208"/>
                </a:cubicBezTo>
                <a:cubicBezTo>
                  <a:pt x="49530" y="160528"/>
                  <a:pt x="64770" y="173736"/>
                  <a:pt x="80010" y="188976"/>
                </a:cubicBezTo>
                <a:cubicBezTo>
                  <a:pt x="95250" y="204216"/>
                  <a:pt x="122682" y="214376"/>
                  <a:pt x="134874" y="231648"/>
                </a:cubicBezTo>
                <a:cubicBezTo>
                  <a:pt x="147066" y="248920"/>
                  <a:pt x="150114" y="272288"/>
                  <a:pt x="153162" y="292608"/>
                </a:cubicBezTo>
                <a:cubicBezTo>
                  <a:pt x="156210" y="312928"/>
                  <a:pt x="159258" y="337312"/>
                  <a:pt x="153162" y="353568"/>
                </a:cubicBezTo>
                <a:cubicBezTo>
                  <a:pt x="147066" y="369824"/>
                  <a:pt x="130810" y="374904"/>
                  <a:pt x="116586" y="390144"/>
                </a:cubicBezTo>
                <a:cubicBezTo>
                  <a:pt x="102362" y="405384"/>
                  <a:pt x="84074" y="423672"/>
                  <a:pt x="67818" y="445008"/>
                </a:cubicBezTo>
                <a:cubicBezTo>
                  <a:pt x="51562" y="466344"/>
                  <a:pt x="30226" y="493776"/>
                  <a:pt x="19050" y="518160"/>
                </a:cubicBezTo>
                <a:cubicBezTo>
                  <a:pt x="7874" y="542544"/>
                  <a:pt x="2794" y="570992"/>
                  <a:pt x="762" y="591312"/>
                </a:cubicBezTo>
                <a:cubicBezTo>
                  <a:pt x="-1270" y="611632"/>
                  <a:pt x="762" y="620776"/>
                  <a:pt x="6858" y="640080"/>
                </a:cubicBezTo>
                <a:cubicBezTo>
                  <a:pt x="12954" y="659384"/>
                  <a:pt x="25146" y="692912"/>
                  <a:pt x="37338" y="707136"/>
                </a:cubicBezTo>
                <a:cubicBezTo>
                  <a:pt x="49530" y="721360"/>
                  <a:pt x="64770" y="723392"/>
                  <a:pt x="80010" y="72542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48" name="Straight Arrow Connector 240"/>
          <p:cNvCxnSpPr>
            <a:cxnSpLocks noChangeShapeType="1"/>
          </p:cNvCxnSpPr>
          <p:nvPr/>
        </p:nvCxnSpPr>
        <p:spPr bwMode="auto">
          <a:xfrm>
            <a:off x="692151" y="4790322"/>
            <a:ext cx="38163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241"/>
          <p:cNvSpPr txBox="1">
            <a:spLocks noChangeArrowheads="1"/>
          </p:cNvSpPr>
          <p:nvPr/>
        </p:nvSpPr>
        <p:spPr bwMode="auto">
          <a:xfrm>
            <a:off x="2157414" y="4534735"/>
            <a:ext cx="1001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Tree policy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1464" y="2156660"/>
            <a:ext cx="10604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selection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189" y="2485272"/>
            <a:ext cx="698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1235076" y="5152272"/>
            <a:ext cx="6878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(a)          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(b)                              (c)                              (d)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1760539" y="2120147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122364" y="2805947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357314" y="2805947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582739" y="2805947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908176" y="2804360"/>
            <a:ext cx="152400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41539" y="2804360"/>
            <a:ext cx="153987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366964" y="2804360"/>
            <a:ext cx="153987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17551" y="3545722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98526" y="3545722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081089" y="3545722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557339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735139" y="3544135"/>
            <a:ext cx="152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909764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258889" y="3545722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341689" y="2434472"/>
            <a:ext cx="163512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743326" y="2434472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121151" y="2434472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70" name="Straight Arrow Connector 31"/>
          <p:cNvCxnSpPr>
            <a:cxnSpLocks noChangeShapeType="1"/>
            <a:stCxn id="67" idx="4"/>
          </p:cNvCxnSpPr>
          <p:nvPr/>
        </p:nvCxnSpPr>
        <p:spPr bwMode="auto">
          <a:xfrm flipH="1">
            <a:off x="3186114" y="2599572"/>
            <a:ext cx="236537" cy="2079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32"/>
          <p:cNvCxnSpPr>
            <a:cxnSpLocks noChangeShapeType="1"/>
            <a:stCxn id="67" idx="4"/>
            <a:endCxn id="90" idx="0"/>
          </p:cNvCxnSpPr>
          <p:nvPr/>
        </p:nvCxnSpPr>
        <p:spPr bwMode="auto">
          <a:xfrm>
            <a:off x="3422651" y="2599572"/>
            <a:ext cx="1588" cy="2111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36"/>
          <p:cNvCxnSpPr>
            <a:cxnSpLocks noChangeShapeType="1"/>
          </p:cNvCxnSpPr>
          <p:nvPr/>
        </p:nvCxnSpPr>
        <p:spPr bwMode="auto">
          <a:xfrm>
            <a:off x="3422651" y="2597985"/>
            <a:ext cx="228600" cy="209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" name="Group 47"/>
          <p:cNvGrpSpPr>
            <a:grpSpLocks/>
          </p:cNvGrpSpPr>
          <p:nvPr/>
        </p:nvGrpSpPr>
        <p:grpSpPr bwMode="auto">
          <a:xfrm>
            <a:off x="3971926" y="2599572"/>
            <a:ext cx="457200" cy="214313"/>
            <a:chOff x="2221992" y="1603248"/>
            <a:chExt cx="457200" cy="213360"/>
          </a:xfrm>
        </p:grpSpPr>
        <p:cxnSp>
          <p:nvCxnSpPr>
            <p:cNvPr id="74" name="Straight Arrow Connector 42"/>
            <p:cNvCxnSpPr>
              <a:cxnSpLocks noChangeShapeType="1"/>
            </p:cNvCxnSpPr>
            <p:nvPr/>
          </p:nvCxnSpPr>
          <p:spPr bwMode="auto">
            <a:xfrm flipH="1">
              <a:off x="2221992" y="1603248"/>
              <a:ext cx="231648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43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0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44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225552" cy="213360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Straight Arrow Connector 49"/>
          <p:cNvCxnSpPr>
            <a:cxnSpLocks noChangeShapeType="1"/>
            <a:stCxn id="88" idx="2"/>
          </p:cNvCxnSpPr>
          <p:nvPr/>
        </p:nvCxnSpPr>
        <p:spPr bwMode="auto">
          <a:xfrm flipH="1">
            <a:off x="3413126" y="2277310"/>
            <a:ext cx="414338" cy="1571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50"/>
          <p:cNvCxnSpPr>
            <a:cxnSpLocks noChangeShapeType="1"/>
            <a:stCxn id="88" idx="2"/>
            <a:endCxn id="68" idx="0"/>
          </p:cNvCxnSpPr>
          <p:nvPr/>
        </p:nvCxnSpPr>
        <p:spPr bwMode="auto">
          <a:xfrm flipH="1">
            <a:off x="3825876" y="2277310"/>
            <a:ext cx="1588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53"/>
          <p:cNvCxnSpPr>
            <a:cxnSpLocks noChangeShapeType="1"/>
            <a:stCxn id="88" idx="2"/>
            <a:endCxn id="69" idx="0"/>
          </p:cNvCxnSpPr>
          <p:nvPr/>
        </p:nvCxnSpPr>
        <p:spPr bwMode="auto">
          <a:xfrm>
            <a:off x="3827464" y="2277310"/>
            <a:ext cx="376237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Oval 79"/>
          <p:cNvSpPr/>
          <p:nvPr/>
        </p:nvSpPr>
        <p:spPr bwMode="auto">
          <a:xfrm>
            <a:off x="3719514" y="3202822"/>
            <a:ext cx="163512" cy="163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1" name="Straight Arrow Connector 62"/>
          <p:cNvCxnSpPr>
            <a:cxnSpLocks noChangeShapeType="1"/>
          </p:cNvCxnSpPr>
          <p:nvPr/>
        </p:nvCxnSpPr>
        <p:spPr bwMode="auto">
          <a:xfrm>
            <a:off x="3802064" y="3366335"/>
            <a:ext cx="1587" cy="18573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64"/>
          <p:cNvCxnSpPr>
            <a:cxnSpLocks noChangeShapeType="1"/>
            <a:stCxn id="91" idx="2"/>
            <a:endCxn id="80" idx="0"/>
          </p:cNvCxnSpPr>
          <p:nvPr/>
        </p:nvCxnSpPr>
        <p:spPr bwMode="auto">
          <a:xfrm>
            <a:off x="3649664" y="2963110"/>
            <a:ext cx="150812" cy="2397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Oval 82"/>
          <p:cNvSpPr/>
          <p:nvPr/>
        </p:nvSpPr>
        <p:spPr bwMode="auto">
          <a:xfrm>
            <a:off x="2994026" y="3183772"/>
            <a:ext cx="163513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84" name="Straight Arrow Connector 72"/>
          <p:cNvCxnSpPr>
            <a:cxnSpLocks noChangeShapeType="1"/>
            <a:stCxn id="83" idx="4"/>
            <a:endCxn id="95" idx="0"/>
          </p:cNvCxnSpPr>
          <p:nvPr/>
        </p:nvCxnSpPr>
        <p:spPr bwMode="auto">
          <a:xfrm flipH="1">
            <a:off x="2784476" y="3348872"/>
            <a:ext cx="290513" cy="201613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73"/>
          <p:cNvCxnSpPr>
            <a:cxnSpLocks noChangeShapeType="1"/>
            <a:stCxn id="83" idx="4"/>
            <a:endCxn id="96" idx="0"/>
          </p:cNvCxnSpPr>
          <p:nvPr/>
        </p:nvCxnSpPr>
        <p:spPr bwMode="auto">
          <a:xfrm flipH="1">
            <a:off x="2965451" y="3348872"/>
            <a:ext cx="109538" cy="2016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75"/>
          <p:cNvCxnSpPr>
            <a:cxnSpLocks noChangeShapeType="1"/>
          </p:cNvCxnSpPr>
          <p:nvPr/>
        </p:nvCxnSpPr>
        <p:spPr bwMode="auto">
          <a:xfrm flipH="1">
            <a:off x="3076576" y="2971047"/>
            <a:ext cx="109538" cy="212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1"/>
          <p:cNvCxnSpPr>
            <a:cxnSpLocks noChangeShapeType="1"/>
            <a:stCxn id="83" idx="4"/>
            <a:endCxn id="101" idx="0"/>
          </p:cNvCxnSpPr>
          <p:nvPr/>
        </p:nvCxnSpPr>
        <p:spPr bwMode="auto">
          <a:xfrm>
            <a:off x="3074989" y="3348872"/>
            <a:ext cx="250825" cy="2000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87"/>
          <p:cNvSpPr/>
          <p:nvPr/>
        </p:nvSpPr>
        <p:spPr bwMode="auto">
          <a:xfrm>
            <a:off x="3751264" y="2123322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113089" y="2810710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348039" y="2810710"/>
            <a:ext cx="152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571876" y="2810710"/>
            <a:ext cx="1539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898901" y="2809122"/>
            <a:ext cx="152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132264" y="2809122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357689" y="2809122"/>
            <a:ext cx="152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708276" y="3548897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889251" y="3548897"/>
            <a:ext cx="152400" cy="1539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071814" y="3548897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3548064" y="3547310"/>
            <a:ext cx="152400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724276" y="3547310"/>
            <a:ext cx="153988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900489" y="3547310"/>
            <a:ext cx="152400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248026" y="3548897"/>
            <a:ext cx="153988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2663826" y="4299785"/>
            <a:ext cx="152400" cy="15398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03" name="Straight Arrow Connector 136"/>
          <p:cNvCxnSpPr>
            <a:cxnSpLocks noChangeShapeType="1"/>
          </p:cNvCxnSpPr>
          <p:nvPr/>
        </p:nvCxnSpPr>
        <p:spPr bwMode="auto">
          <a:xfrm flipH="1">
            <a:off x="4664076" y="4075947"/>
            <a:ext cx="231775" cy="2079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tangle 103"/>
          <p:cNvSpPr/>
          <p:nvPr/>
        </p:nvSpPr>
        <p:spPr bwMode="auto">
          <a:xfrm>
            <a:off x="4597401" y="4280735"/>
            <a:ext cx="152400" cy="15398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275264" y="2431297"/>
            <a:ext cx="163512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676901" y="2431297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054726" y="2431297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08" name="Straight Arrow Connector 31"/>
          <p:cNvCxnSpPr>
            <a:cxnSpLocks noChangeShapeType="1"/>
            <a:stCxn id="105" idx="4"/>
          </p:cNvCxnSpPr>
          <p:nvPr/>
        </p:nvCxnSpPr>
        <p:spPr bwMode="auto">
          <a:xfrm flipH="1">
            <a:off x="5121276" y="2596397"/>
            <a:ext cx="236538" cy="2063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32"/>
          <p:cNvCxnSpPr>
            <a:cxnSpLocks noChangeShapeType="1"/>
            <a:stCxn id="105" idx="4"/>
            <a:endCxn id="129" idx="0"/>
          </p:cNvCxnSpPr>
          <p:nvPr/>
        </p:nvCxnSpPr>
        <p:spPr bwMode="auto">
          <a:xfrm>
            <a:off x="5357814" y="2596397"/>
            <a:ext cx="0" cy="209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36"/>
          <p:cNvCxnSpPr>
            <a:cxnSpLocks noChangeShapeType="1"/>
          </p:cNvCxnSpPr>
          <p:nvPr/>
        </p:nvCxnSpPr>
        <p:spPr bwMode="auto">
          <a:xfrm>
            <a:off x="5356226" y="2594810"/>
            <a:ext cx="228600" cy="2079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Group 47"/>
          <p:cNvGrpSpPr>
            <a:grpSpLocks/>
          </p:cNvGrpSpPr>
          <p:nvPr/>
        </p:nvGrpSpPr>
        <p:grpSpPr bwMode="auto">
          <a:xfrm>
            <a:off x="5905501" y="2596397"/>
            <a:ext cx="457200" cy="212725"/>
            <a:chOff x="2221992" y="1603248"/>
            <a:chExt cx="457200" cy="213360"/>
          </a:xfrm>
        </p:grpSpPr>
        <p:cxnSp>
          <p:nvCxnSpPr>
            <p:cNvPr id="112" name="Straight Arrow Connector 42"/>
            <p:cNvCxnSpPr>
              <a:cxnSpLocks noChangeShapeType="1"/>
            </p:cNvCxnSpPr>
            <p:nvPr/>
          </p:nvCxnSpPr>
          <p:spPr bwMode="auto">
            <a:xfrm flipH="1">
              <a:off x="2221992" y="1603248"/>
              <a:ext cx="231648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43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0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44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225552" cy="213360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5" name="Straight Arrow Connector 49"/>
          <p:cNvCxnSpPr>
            <a:cxnSpLocks noChangeShapeType="1"/>
            <a:stCxn id="127" idx="2"/>
          </p:cNvCxnSpPr>
          <p:nvPr/>
        </p:nvCxnSpPr>
        <p:spPr bwMode="auto">
          <a:xfrm flipH="1">
            <a:off x="5346701" y="2274135"/>
            <a:ext cx="414338" cy="1571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50"/>
          <p:cNvCxnSpPr>
            <a:cxnSpLocks noChangeShapeType="1"/>
            <a:stCxn id="127" idx="2"/>
            <a:endCxn id="106" idx="0"/>
          </p:cNvCxnSpPr>
          <p:nvPr/>
        </p:nvCxnSpPr>
        <p:spPr bwMode="auto">
          <a:xfrm flipH="1">
            <a:off x="5759451" y="2274135"/>
            <a:ext cx="1588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53"/>
          <p:cNvCxnSpPr>
            <a:cxnSpLocks noChangeShapeType="1"/>
            <a:stCxn id="127" idx="2"/>
            <a:endCxn id="107" idx="0"/>
          </p:cNvCxnSpPr>
          <p:nvPr/>
        </p:nvCxnSpPr>
        <p:spPr bwMode="auto">
          <a:xfrm>
            <a:off x="5761039" y="2274135"/>
            <a:ext cx="376237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117"/>
          <p:cNvSpPr/>
          <p:nvPr/>
        </p:nvSpPr>
        <p:spPr bwMode="auto">
          <a:xfrm>
            <a:off x="5653089" y="3199647"/>
            <a:ext cx="163512" cy="163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19" name="Straight Arrow Connector 62"/>
          <p:cNvCxnSpPr>
            <a:cxnSpLocks noChangeShapeType="1"/>
          </p:cNvCxnSpPr>
          <p:nvPr/>
        </p:nvCxnSpPr>
        <p:spPr bwMode="auto">
          <a:xfrm>
            <a:off x="5735639" y="3363160"/>
            <a:ext cx="1587" cy="1841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Arrow Connector 64"/>
          <p:cNvCxnSpPr>
            <a:cxnSpLocks noChangeShapeType="1"/>
            <a:stCxn id="130" idx="2"/>
            <a:endCxn id="118" idx="0"/>
          </p:cNvCxnSpPr>
          <p:nvPr/>
        </p:nvCxnSpPr>
        <p:spPr bwMode="auto">
          <a:xfrm>
            <a:off x="5583239" y="2959935"/>
            <a:ext cx="152400" cy="2397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Oval 120"/>
          <p:cNvSpPr/>
          <p:nvPr/>
        </p:nvSpPr>
        <p:spPr bwMode="auto">
          <a:xfrm>
            <a:off x="4927601" y="3180597"/>
            <a:ext cx="163513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22" name="Group 68"/>
          <p:cNvGrpSpPr>
            <a:grpSpLocks/>
          </p:cNvGrpSpPr>
          <p:nvPr/>
        </p:nvGrpSpPr>
        <p:grpSpPr bwMode="auto">
          <a:xfrm>
            <a:off x="4718050" y="3345697"/>
            <a:ext cx="291308" cy="200025"/>
            <a:chOff x="2162344" y="1603507"/>
            <a:chExt cx="290505" cy="200117"/>
          </a:xfrm>
        </p:grpSpPr>
        <p:cxnSp>
          <p:nvCxnSpPr>
            <p:cNvPr id="123" name="Straight Arrow Connector 72"/>
            <p:cNvCxnSpPr>
              <a:cxnSpLocks noChangeShapeType="1"/>
              <a:stCxn id="121" idx="4"/>
              <a:endCxn id="134" idx="0"/>
            </p:cNvCxnSpPr>
            <p:nvPr/>
          </p:nvCxnSpPr>
          <p:spPr bwMode="auto">
            <a:xfrm flipH="1">
              <a:off x="2162344" y="1603507"/>
              <a:ext cx="290504" cy="200117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73"/>
            <p:cNvCxnSpPr>
              <a:cxnSpLocks noChangeShapeType="1"/>
              <a:stCxn id="121" idx="4"/>
              <a:endCxn id="135" idx="0"/>
            </p:cNvCxnSpPr>
            <p:nvPr/>
          </p:nvCxnSpPr>
          <p:spPr bwMode="auto">
            <a:xfrm flipH="1">
              <a:off x="2342821" y="1603507"/>
              <a:ext cx="110028" cy="20011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5" name="Straight Arrow Connector 75"/>
          <p:cNvCxnSpPr>
            <a:cxnSpLocks noChangeShapeType="1"/>
          </p:cNvCxnSpPr>
          <p:nvPr/>
        </p:nvCxnSpPr>
        <p:spPr bwMode="auto">
          <a:xfrm flipH="1">
            <a:off x="5010151" y="2967872"/>
            <a:ext cx="111125" cy="212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81"/>
          <p:cNvCxnSpPr>
            <a:cxnSpLocks noChangeShapeType="1"/>
            <a:stCxn id="121" idx="4"/>
            <a:endCxn id="140" idx="0"/>
          </p:cNvCxnSpPr>
          <p:nvPr/>
        </p:nvCxnSpPr>
        <p:spPr bwMode="auto">
          <a:xfrm>
            <a:off x="5010151" y="3345697"/>
            <a:ext cx="249238" cy="2000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Rectangle 126"/>
          <p:cNvSpPr/>
          <p:nvPr/>
        </p:nvSpPr>
        <p:spPr bwMode="auto">
          <a:xfrm>
            <a:off x="5684839" y="2120147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046664" y="2805947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281614" y="2805947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5507039" y="2805947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5832476" y="2804360"/>
            <a:ext cx="152400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6065839" y="2804360"/>
            <a:ext cx="153987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291264" y="2804360"/>
            <a:ext cx="153987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641851" y="3545722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822826" y="3545722"/>
            <a:ext cx="152400" cy="1539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005389" y="3545722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5481639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5659439" y="3544135"/>
            <a:ext cx="152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5834064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5183189" y="3545722"/>
            <a:ext cx="152400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aphicFrame>
        <p:nvGraphicFramePr>
          <p:cNvPr id="141" name="Object 20"/>
          <p:cNvGraphicFramePr>
            <a:graphicFrameLocks noChangeAspect="1"/>
          </p:cNvGraphicFramePr>
          <p:nvPr>
            <p:extLst/>
          </p:nvPr>
        </p:nvGraphicFramePr>
        <p:xfrm>
          <a:off x="6886576" y="3798135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14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6" y="3798135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22"/>
          <p:cNvGraphicFramePr>
            <a:graphicFrameLocks noChangeAspect="1"/>
          </p:cNvGraphicFramePr>
          <p:nvPr>
            <p:extLst/>
          </p:nvPr>
        </p:nvGraphicFramePr>
        <p:xfrm>
          <a:off x="6886576" y="3798135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1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6" y="3798135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23"/>
          <p:cNvGraphicFramePr>
            <a:graphicFrameLocks noChangeAspect="1"/>
          </p:cNvGraphicFramePr>
          <p:nvPr>
            <p:extLst/>
          </p:nvPr>
        </p:nvGraphicFramePr>
        <p:xfrm>
          <a:off x="6886576" y="3798135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1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6" y="3798135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Oval 341"/>
          <p:cNvSpPr>
            <a:spLocks noChangeArrowheads="1"/>
          </p:cNvSpPr>
          <p:nvPr/>
        </p:nvSpPr>
        <p:spPr bwMode="auto">
          <a:xfrm>
            <a:off x="6799264" y="3917197"/>
            <a:ext cx="163512" cy="165100"/>
          </a:xfrm>
          <a:prstGeom prst="ellips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63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45" name="Straight Arrow Connector 179"/>
          <p:cNvCxnSpPr>
            <a:cxnSpLocks noChangeShapeType="1"/>
            <a:endCxn id="144" idx="0"/>
          </p:cNvCxnSpPr>
          <p:nvPr/>
        </p:nvCxnSpPr>
        <p:spPr bwMode="auto">
          <a:xfrm>
            <a:off x="6881814" y="3691772"/>
            <a:ext cx="0" cy="2254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Arrow Connector 136"/>
          <p:cNvCxnSpPr>
            <a:cxnSpLocks noChangeShapeType="1"/>
          </p:cNvCxnSpPr>
          <p:nvPr/>
        </p:nvCxnSpPr>
        <p:spPr bwMode="auto">
          <a:xfrm flipH="1">
            <a:off x="6648451" y="4075947"/>
            <a:ext cx="231775" cy="2079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Rectangle 344"/>
          <p:cNvSpPr>
            <a:spLocks noChangeArrowheads="1"/>
          </p:cNvSpPr>
          <p:nvPr/>
        </p:nvSpPr>
        <p:spPr bwMode="auto">
          <a:xfrm>
            <a:off x="6581776" y="4280735"/>
            <a:ext cx="153988" cy="153987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63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8" name="Oval 147"/>
          <p:cNvSpPr/>
          <p:nvPr/>
        </p:nvSpPr>
        <p:spPr bwMode="auto">
          <a:xfrm>
            <a:off x="7259639" y="2431297"/>
            <a:ext cx="163512" cy="165100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7661276" y="2431297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8039101" y="2431297"/>
            <a:ext cx="165100" cy="165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51" name="Straight Arrow Connector 31"/>
          <p:cNvCxnSpPr>
            <a:cxnSpLocks noChangeShapeType="1"/>
            <a:stCxn id="148" idx="4"/>
          </p:cNvCxnSpPr>
          <p:nvPr/>
        </p:nvCxnSpPr>
        <p:spPr bwMode="auto">
          <a:xfrm flipH="1">
            <a:off x="7105651" y="2596397"/>
            <a:ext cx="236538" cy="2063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32"/>
          <p:cNvCxnSpPr>
            <a:cxnSpLocks noChangeShapeType="1"/>
            <a:stCxn id="148" idx="4"/>
            <a:endCxn id="172" idx="0"/>
          </p:cNvCxnSpPr>
          <p:nvPr/>
        </p:nvCxnSpPr>
        <p:spPr bwMode="auto">
          <a:xfrm>
            <a:off x="7342189" y="2596397"/>
            <a:ext cx="1587" cy="209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36"/>
          <p:cNvCxnSpPr>
            <a:cxnSpLocks noChangeShapeType="1"/>
          </p:cNvCxnSpPr>
          <p:nvPr/>
        </p:nvCxnSpPr>
        <p:spPr bwMode="auto">
          <a:xfrm>
            <a:off x="7340601" y="2594810"/>
            <a:ext cx="230188" cy="2079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4" name="Group 47"/>
          <p:cNvGrpSpPr>
            <a:grpSpLocks/>
          </p:cNvGrpSpPr>
          <p:nvPr/>
        </p:nvGrpSpPr>
        <p:grpSpPr bwMode="auto">
          <a:xfrm>
            <a:off x="7889876" y="2596397"/>
            <a:ext cx="458788" cy="212725"/>
            <a:chOff x="2221992" y="1603248"/>
            <a:chExt cx="457200" cy="213360"/>
          </a:xfrm>
        </p:grpSpPr>
        <p:cxnSp>
          <p:nvCxnSpPr>
            <p:cNvPr id="155" name="Straight Arrow Connector 42"/>
            <p:cNvCxnSpPr>
              <a:cxnSpLocks noChangeShapeType="1"/>
            </p:cNvCxnSpPr>
            <p:nvPr/>
          </p:nvCxnSpPr>
          <p:spPr bwMode="auto">
            <a:xfrm flipH="1">
              <a:off x="2221992" y="1603248"/>
              <a:ext cx="231648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Arrow Connector 43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0" cy="20726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Arrow Connector 44"/>
            <p:cNvCxnSpPr>
              <a:cxnSpLocks noChangeShapeType="1"/>
            </p:cNvCxnSpPr>
            <p:nvPr/>
          </p:nvCxnSpPr>
          <p:spPr bwMode="auto">
            <a:xfrm>
              <a:off x="2453640" y="1603248"/>
              <a:ext cx="225552" cy="213360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58" name="Straight Arrow Connector 49"/>
          <p:cNvCxnSpPr>
            <a:cxnSpLocks noChangeShapeType="1"/>
            <a:stCxn id="170" idx="2"/>
          </p:cNvCxnSpPr>
          <p:nvPr/>
        </p:nvCxnSpPr>
        <p:spPr bwMode="auto">
          <a:xfrm flipH="1">
            <a:off x="7331076" y="2274135"/>
            <a:ext cx="414338" cy="1571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50"/>
          <p:cNvCxnSpPr>
            <a:cxnSpLocks noChangeShapeType="1"/>
            <a:stCxn id="170" idx="2"/>
            <a:endCxn id="149" idx="0"/>
          </p:cNvCxnSpPr>
          <p:nvPr/>
        </p:nvCxnSpPr>
        <p:spPr bwMode="auto">
          <a:xfrm flipH="1">
            <a:off x="7743826" y="2274135"/>
            <a:ext cx="1588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Straight Arrow Connector 53"/>
          <p:cNvCxnSpPr>
            <a:cxnSpLocks noChangeShapeType="1"/>
            <a:stCxn id="170" idx="2"/>
            <a:endCxn id="150" idx="0"/>
          </p:cNvCxnSpPr>
          <p:nvPr/>
        </p:nvCxnSpPr>
        <p:spPr bwMode="auto">
          <a:xfrm>
            <a:off x="7745414" y="2274135"/>
            <a:ext cx="376237" cy="1571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val 160"/>
          <p:cNvSpPr/>
          <p:nvPr/>
        </p:nvSpPr>
        <p:spPr bwMode="auto">
          <a:xfrm>
            <a:off x="7637464" y="3199647"/>
            <a:ext cx="163512" cy="1635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62" name="Straight Arrow Connector 62"/>
          <p:cNvCxnSpPr>
            <a:cxnSpLocks noChangeShapeType="1"/>
          </p:cNvCxnSpPr>
          <p:nvPr/>
        </p:nvCxnSpPr>
        <p:spPr bwMode="auto">
          <a:xfrm>
            <a:off x="7720014" y="3363160"/>
            <a:ext cx="1587" cy="1841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64"/>
          <p:cNvCxnSpPr>
            <a:cxnSpLocks noChangeShapeType="1"/>
            <a:stCxn id="173" idx="2"/>
            <a:endCxn id="161" idx="0"/>
          </p:cNvCxnSpPr>
          <p:nvPr/>
        </p:nvCxnSpPr>
        <p:spPr bwMode="auto">
          <a:xfrm>
            <a:off x="7567614" y="2959935"/>
            <a:ext cx="152400" cy="2397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Oval 163"/>
          <p:cNvSpPr/>
          <p:nvPr/>
        </p:nvSpPr>
        <p:spPr bwMode="auto">
          <a:xfrm>
            <a:off x="6911976" y="3180597"/>
            <a:ext cx="163513" cy="165100"/>
          </a:xfrm>
          <a:prstGeom prst="ellipse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65" name="Group 68"/>
          <p:cNvGrpSpPr>
            <a:grpSpLocks/>
          </p:cNvGrpSpPr>
          <p:nvPr/>
        </p:nvGrpSpPr>
        <p:grpSpPr bwMode="auto">
          <a:xfrm>
            <a:off x="6703222" y="3345697"/>
            <a:ext cx="290513" cy="200025"/>
            <a:chOff x="2161552" y="1603507"/>
            <a:chExt cx="291296" cy="200117"/>
          </a:xfrm>
        </p:grpSpPr>
        <p:cxnSp>
          <p:nvCxnSpPr>
            <p:cNvPr id="166" name="Straight Arrow Connector 72"/>
            <p:cNvCxnSpPr>
              <a:cxnSpLocks noChangeShapeType="1"/>
              <a:stCxn id="164" idx="4"/>
              <a:endCxn id="177" idx="0"/>
            </p:cNvCxnSpPr>
            <p:nvPr/>
          </p:nvCxnSpPr>
          <p:spPr bwMode="auto">
            <a:xfrm flipH="1">
              <a:off x="2161552" y="1603507"/>
              <a:ext cx="291296" cy="200117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Arrow Connector 73"/>
            <p:cNvCxnSpPr>
              <a:cxnSpLocks noChangeShapeType="1"/>
              <a:stCxn id="164" idx="4"/>
              <a:endCxn id="178" idx="0"/>
            </p:cNvCxnSpPr>
            <p:nvPr/>
          </p:nvCxnSpPr>
          <p:spPr bwMode="auto">
            <a:xfrm flipH="1">
              <a:off x="2343013" y="1603507"/>
              <a:ext cx="109833" cy="20011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8" name="Straight Arrow Connector 75"/>
          <p:cNvCxnSpPr>
            <a:cxnSpLocks noChangeShapeType="1"/>
          </p:cNvCxnSpPr>
          <p:nvPr/>
        </p:nvCxnSpPr>
        <p:spPr bwMode="auto">
          <a:xfrm flipH="1">
            <a:off x="6994526" y="2967872"/>
            <a:ext cx="111125" cy="2127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81"/>
          <p:cNvCxnSpPr>
            <a:cxnSpLocks noChangeShapeType="1"/>
            <a:stCxn id="164" idx="4"/>
            <a:endCxn id="183" idx="0"/>
          </p:cNvCxnSpPr>
          <p:nvPr/>
        </p:nvCxnSpPr>
        <p:spPr bwMode="auto">
          <a:xfrm>
            <a:off x="6994526" y="3345697"/>
            <a:ext cx="249238" cy="2000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Rectangle 169"/>
          <p:cNvSpPr/>
          <p:nvPr/>
        </p:nvSpPr>
        <p:spPr bwMode="auto">
          <a:xfrm>
            <a:off x="7669214" y="2120147"/>
            <a:ext cx="153987" cy="153988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7032626" y="2805947"/>
            <a:ext cx="152400" cy="153988"/>
          </a:xfrm>
          <a:prstGeom prst="rect">
            <a:avLst/>
          </a:prstGeo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7265989" y="2805947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7491414" y="2805947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816851" y="2804360"/>
            <a:ext cx="153988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051801" y="2804360"/>
            <a:ext cx="152400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275639" y="2804360"/>
            <a:ext cx="153987" cy="1539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626226" y="3545722"/>
            <a:ext cx="153988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8" name="Rectangle 375"/>
          <p:cNvSpPr>
            <a:spLocks noChangeArrowheads="1"/>
          </p:cNvSpPr>
          <p:nvPr/>
        </p:nvSpPr>
        <p:spPr bwMode="auto">
          <a:xfrm>
            <a:off x="6807201" y="3545722"/>
            <a:ext cx="153988" cy="153988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63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9" name="Rectangle 178"/>
          <p:cNvSpPr/>
          <p:nvPr/>
        </p:nvSpPr>
        <p:spPr bwMode="auto">
          <a:xfrm>
            <a:off x="6989764" y="3545722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466014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7643814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7818439" y="3544135"/>
            <a:ext cx="153987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7167564" y="3545722"/>
            <a:ext cx="153987" cy="1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" name="Slide Number Placeholder 5">
            <a:extLst>
              <a:ext uri="{FF2B5EF4-FFF2-40B4-BE49-F238E27FC236}">
                <a16:creationId xmlns:a16="http://schemas.microsoft.com/office/drawing/2014/main" id="{8DDAEDD1-D000-44AE-83A1-2CE53236214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9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MCTS</a:t>
            </a:r>
          </a:p>
          <a:p>
            <a:pPr lvl="1"/>
            <a:r>
              <a:rPr lang="en-US" dirty="0"/>
              <a:t>Insensitive to complex state variables</a:t>
            </a:r>
          </a:p>
          <a:p>
            <a:pPr lvl="1"/>
            <a:r>
              <a:rPr lang="en-US" dirty="0"/>
              <a:t>No problem handling high dimensional belief states.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Computationally expensive</a:t>
            </a:r>
          </a:p>
          <a:p>
            <a:pPr lvl="1"/>
            <a:r>
              <a:rPr lang="en-US" dirty="0"/>
              <a:t>Updating of belief states within MCTS tree can, in particular, be expensive.</a:t>
            </a:r>
          </a:p>
          <a:p>
            <a:pPr lvl="1"/>
            <a:r>
              <a:rPr lang="en-US" dirty="0"/>
              <a:t>Classical MCTS cannot handle large action spaces (e.g. vector-valued decisions)</a:t>
            </a:r>
          </a:p>
          <a:p>
            <a:pPr lvl="1"/>
            <a:r>
              <a:rPr lang="en-US" dirty="0"/>
              <a:t>MCTS also struggles with longer horizons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B68F0E-AA34-4067-91B0-8CA105A467C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3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74" y="304800"/>
            <a:ext cx="7706514" cy="600456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914188-334D-4733-9BC1-48535415E9C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7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8CC17E0-20A3-4B62-8FD2-00EA1F379D0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0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96916">
            <a:off x="2825892" y="842501"/>
            <a:ext cx="1014374" cy="60045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3511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8115300" cy="1385886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673EB65-27DC-4596-B06C-FB0A8808A71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9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96916">
            <a:off x="4203588" y="842501"/>
            <a:ext cx="1014374" cy="60045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3511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167914" cy="4953000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05566AC-7B1C-49FC-9ED2-6FC0EA92BF6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086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96916">
            <a:off x="5630052" y="842501"/>
            <a:ext cx="1014374" cy="60045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123203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3511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066314" cy="4953000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DC44618-7426-4639-B6FE-76163727BB3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5581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" y="1233106"/>
            <a:ext cx="8648035" cy="5624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5650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2379" y="49530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3604" y="1369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083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587" y="39624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05199" y="66245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799" y="65864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399" y="378012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76799" y="12902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54142" y="2585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4142" y="5252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1499" y="6053452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289" y="548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0006" y="5498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4230" y="548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2315" y="54864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9497" y="545413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5791" y="4583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98265" y="41466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2591" y="45595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6802" y="419021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0015" y="462290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0148" y="41565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86082" y="459106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51700" y="390078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30579" y="3335846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4491" y="266700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9109" y="266956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5627" y="266700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0692" y="419917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7490" y="423493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9435" y="462290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8773" y="462290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87959" y="4604266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68448" y="3676463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0.603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59256" y="369158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60173" y="504901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64093" y="506071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4835" y="506978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9724" y="466335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75655" y="1233106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89029" y="10273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2905" y="2362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73210" y="174538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14375" y="1764268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63844" y="225956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62450" y="22675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6285" y="1760812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82379" y="139665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07375" y="151859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018" y="5327526"/>
            <a:ext cx="723782" cy="322942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 bwMode="auto">
          <a:xfrm>
            <a:off x="2971800" y="5638800"/>
            <a:ext cx="1447800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0687" y="4692580"/>
            <a:ext cx="364254" cy="58127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Elbow Connector 65"/>
          <p:cNvCxnSpPr/>
          <p:nvPr/>
        </p:nvCxnSpPr>
        <p:spPr bwMode="auto">
          <a:xfrm>
            <a:off x="2971800" y="5638800"/>
            <a:ext cx="914400" cy="741903"/>
          </a:xfrm>
          <a:prstGeom prst="bentConnector3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887929"/>
            <a:ext cx="1562218" cy="1892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165" y="3401718"/>
            <a:ext cx="3056414" cy="2465682"/>
            <a:chOff x="191165" y="3401718"/>
            <a:chExt cx="3056414" cy="2465682"/>
          </a:xfrm>
        </p:grpSpPr>
        <p:sp>
          <p:nvSpPr>
            <p:cNvPr id="3" name="Oval 2"/>
            <p:cNvSpPr/>
            <p:nvPr/>
          </p:nvSpPr>
          <p:spPr>
            <a:xfrm>
              <a:off x="1959289" y="5069782"/>
              <a:ext cx="1235015" cy="797618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91165" y="3401718"/>
                  <a:ext cx="3056414" cy="707886"/>
                </a:xfrm>
                <a:prstGeom prst="rect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i="0" dirty="0">
                      <a:solidFill>
                        <a:srgbClr val="0033CC"/>
                      </a:solidFill>
                    </a:rPr>
                    <a:t>Physical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i="0" dirty="0">
                      <a:solidFill>
                        <a:srgbClr val="0033CC"/>
                      </a:solidFill>
                    </a:rPr>
                    <a:t> location</a:t>
                  </a:r>
                </a:p>
                <a:p>
                  <a:pPr algn="l"/>
                  <a:r>
                    <a:rPr lang="en-US" sz="2000" i="0" dirty="0">
                      <a:solidFill>
                        <a:srgbClr val="0033CC"/>
                      </a:solidFill>
                    </a:rPr>
                    <a:t>of vehicle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65" y="3401718"/>
                  <a:ext cx="3056414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786" t="-3390" r="-1389" b="-13559"/>
                  </a:stretch>
                </a:blipFill>
                <a:ln>
                  <a:solidFill>
                    <a:srgbClr val="00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3" idx="1"/>
            </p:cNvCxnSpPr>
            <p:nvPr/>
          </p:nvCxnSpPr>
          <p:spPr bwMode="auto">
            <a:xfrm>
              <a:off x="1719372" y="4109604"/>
              <a:ext cx="420781" cy="1076986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7" name="Oval 66"/>
          <p:cNvSpPr/>
          <p:nvPr/>
        </p:nvSpPr>
        <p:spPr>
          <a:xfrm>
            <a:off x="4659818" y="113786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8347898" y="244850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293802" y="363722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408858" y="509416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012618" y="5880550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12602" y="643528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94570" y="640480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3085" y="2097174"/>
                <a:ext cx="4134722" cy="400110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Belief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>
                    <a:solidFill>
                      <a:srgbClr val="0033CC"/>
                    </a:solidFill>
                  </a:rPr>
                  <a:t> probability of outage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5" y="2097174"/>
                <a:ext cx="4134722" cy="400110"/>
              </a:xfrm>
              <a:prstGeom prst="rect">
                <a:avLst/>
              </a:prstGeom>
              <a:blipFill>
                <a:blip r:embed="rId5"/>
                <a:stretch>
                  <a:fillRect l="-1322" t="-5882" r="-441" b="-2352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94797" y="1249830"/>
                <a:ext cx="3733458" cy="707886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Information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>
                    <a:solidFill>
                      <a:srgbClr val="0033CC"/>
                    </a:solidFill>
                  </a:rPr>
                  <a:t> phone calls,</a:t>
                </a:r>
              </a:p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weather information, flooding, …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7" y="1249830"/>
                <a:ext cx="3733458" cy="707886"/>
              </a:xfrm>
              <a:prstGeom prst="rect">
                <a:avLst/>
              </a:prstGeom>
              <a:blipFill>
                <a:blip r:embed="rId6"/>
                <a:stretch>
                  <a:fillRect l="-1463" t="-3390" r="-813" b="-1355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A5F0CEAB-9D7E-4CD9-AE46-565697D8F7B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0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" y="1233106"/>
            <a:ext cx="8648035" cy="5624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5650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2379" y="49530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3604" y="1369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083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587" y="39624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289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0006" y="54980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4230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7124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0931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45836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3074" y="41466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7400" y="455954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0602" y="431464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0.032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9633" y="462290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0.048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20554" y="4210453"/>
            <a:ext cx="6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0.056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5700" y="459106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1318" y="39007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5006" y="333584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18918" y="2667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0.0604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23536" y="266956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0.0604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30054" y="2667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0.0604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119" y="41991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41917" y="42349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03862" y="462290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53200" y="462290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2386" y="46042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2875" y="367646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73683" y="36915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20811" y="50292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3711" y="50607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4453" y="50697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9342" y="466335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0082" y="12331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93838" y="102731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2905" y="2362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87637" y="174538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28802" y="17642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73462" y="22595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72068" y="226755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50712" y="176081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6806" y="139665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21802" y="151859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34647" y="5638800"/>
            <a:ext cx="767581" cy="4992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676400" y="6324600"/>
            <a:ext cx="3200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215491" y="5682734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876800" y="6324600"/>
            <a:ext cx="241378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781800" y="5638800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7162800" y="5593484"/>
            <a:ext cx="0" cy="6088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173686" y="5587321"/>
            <a:ext cx="1132114" cy="6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549243" y="4955062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89798" y="5382571"/>
            <a:ext cx="723782" cy="3229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05199" y="66245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90799" y="65864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86399" y="378012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876799" y="12902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54142" y="2585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654142" y="5252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191499" y="6053452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85800" y="1887929"/>
            <a:ext cx="1562218" cy="1892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Slide Number Placeholder 5">
            <a:extLst>
              <a:ext uri="{FF2B5EF4-FFF2-40B4-BE49-F238E27FC236}">
                <a16:creationId xmlns:a16="http://schemas.microsoft.com/office/drawing/2014/main" id="{6A920D30-1CE9-4142-83E2-D903742644C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" y="1233106"/>
            <a:ext cx="8648035" cy="5624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5650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2379" y="49530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3604" y="1369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083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587" y="39624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289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0006" y="54980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4230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7124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0931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45836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3074" y="41466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7400" y="455954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0602" y="431464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9633" y="4622907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20554" y="4210453"/>
            <a:ext cx="6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1318" y="390078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5006" y="33358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18918" y="2667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23536" y="26695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30054" y="2667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25989" y="422045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0800" y="42349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57936" y="46229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2386" y="46042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2875" y="36764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73683" y="369158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20811" y="50292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3711" y="506071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4453" y="506978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9342" y="466335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0082" y="12331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93838" y="102731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2905" y="2362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87637" y="174538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28802" y="17642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73462" y="22595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72068" y="226755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50712" y="176081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6806" y="139665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21802" y="151859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34647" y="5638800"/>
            <a:ext cx="767581" cy="4992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676400" y="6324600"/>
            <a:ext cx="3200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215491" y="5682734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876800" y="6324600"/>
            <a:ext cx="241378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781800" y="5638800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7162800" y="5593484"/>
            <a:ext cx="0" cy="6088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173686" y="5587321"/>
            <a:ext cx="1132114" cy="6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549243" y="4955062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299902" y="5498068"/>
            <a:ext cx="1962920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418708" y="4618855"/>
            <a:ext cx="401519" cy="7703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6" idx="0"/>
          </p:cNvCxnSpPr>
          <p:nvPr/>
        </p:nvCxnSpPr>
        <p:spPr>
          <a:xfrm flipV="1">
            <a:off x="6810948" y="4604266"/>
            <a:ext cx="836670" cy="322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211796" y="3950836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653051" y="463343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75" name="Straight Arrow Connector 74"/>
          <p:cNvCxnSpPr>
            <a:stCxn id="46" idx="0"/>
          </p:cNvCxnSpPr>
          <p:nvPr/>
        </p:nvCxnSpPr>
        <p:spPr>
          <a:xfrm>
            <a:off x="7647618" y="4604266"/>
            <a:ext cx="886782" cy="350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6836041" y="4736009"/>
            <a:ext cx="1659588" cy="30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6248559" y="4575022"/>
            <a:ext cx="454727" cy="9113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5287124" y="5542750"/>
            <a:ext cx="1013615" cy="116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542081" y="4692033"/>
            <a:ext cx="401519" cy="7703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5371932" y="4648200"/>
            <a:ext cx="454727" cy="9113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4329545" y="5542202"/>
            <a:ext cx="925089" cy="6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3995739" y="4727321"/>
            <a:ext cx="396593" cy="723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95700" y="459106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</a:t>
            </a:r>
          </a:p>
        </p:txBody>
      </p:sp>
      <p:cxnSp>
        <p:nvCxnSpPr>
          <p:cNvPr id="83" name="Straight Arrow Connector 82"/>
          <p:cNvCxnSpPr>
            <a:endCxn id="52" idx="0"/>
          </p:cNvCxnSpPr>
          <p:nvPr/>
        </p:nvCxnSpPr>
        <p:spPr>
          <a:xfrm flipV="1">
            <a:off x="4035759" y="4663353"/>
            <a:ext cx="875377" cy="144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823536" y="2731532"/>
            <a:ext cx="0" cy="18397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865706" y="2742478"/>
            <a:ext cx="34400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579043" y="2122654"/>
            <a:ext cx="381000" cy="33706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93448" y="2570061"/>
            <a:ext cx="723782" cy="3229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505199" y="66245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590799" y="65864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486399" y="378012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876799" y="12902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654142" y="2585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654142" y="5252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91499" y="6053452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85800" y="1887929"/>
            <a:ext cx="1562218" cy="1892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Slide Number Placeholder 5">
            <a:extLst>
              <a:ext uri="{FF2B5EF4-FFF2-40B4-BE49-F238E27FC236}">
                <a16:creationId xmlns:a16="http://schemas.microsoft.com/office/drawing/2014/main" id="{CEF06490-4234-4802-99C8-2E4E1EEDFE6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Mixed learning/resource allocation problems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57300"/>
            <a:ext cx="6477000" cy="50418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82000" y="5415877"/>
            <a:ext cx="170444" cy="68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7560" y="6070561"/>
            <a:ext cx="22094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Lookahead</a:t>
            </a:r>
            <a:r>
              <a:rPr lang="en-US" sz="2400" dirty="0"/>
              <a:t> 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8985" y="5199312"/>
            <a:ext cx="18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DC0"/>
                </a:solidFill>
              </a:rPr>
              <a:t>Perfect information: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1385" y="400132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 percent call-in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3785" y="4472711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percent call-in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8084" y="4816505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 percent call-in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6F72C87-E039-4C79-B377-CF66E602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69631D-0887-4435-BD81-DC2E44F9C75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2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0" y="5941657"/>
            <a:ext cx="170444" cy="68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3079"/>
            <a:ext cx="6781800" cy="4962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0157" y="5515248"/>
            <a:ext cx="8899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36150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3890" y="4438331"/>
            <a:ext cx="8899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55110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1950" y="3257550"/>
            <a:ext cx="265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Escalation algorithm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6940" y="5067300"/>
            <a:ext cx="229742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Garamond" panose="02020404030301010803" pitchFamily="18" charset="0"/>
              </a:rPr>
              <a:t>Lookahead</a:t>
            </a: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</a:rPr>
              <a:t> policy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198865" y="1150253"/>
            <a:ext cx="8347710" cy="1485900"/>
          </a:xfrm>
        </p:spPr>
        <p:txBody>
          <a:bodyPr>
            <a:normAutofit/>
          </a:bodyPr>
          <a:lstStyle/>
          <a:p>
            <a:r>
              <a:rPr lang="en-US" dirty="0"/>
              <a:t>Comparison to industrial “escalation heuristic”:</a:t>
            </a:r>
            <a:endParaRPr lang="en-US" sz="3200" dirty="0"/>
          </a:p>
          <a:p>
            <a:endParaRPr lang="en-US" sz="1100" dirty="0"/>
          </a:p>
          <a:p>
            <a:pPr lvl="1"/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5C17EB81-CF18-4CF7-A4B3-BCA3AD24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5371BB-58B6-4519-9E6E-61C0448EDCC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4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MCTS enjoys the property of asymptotic optimality, but there are two ways of achieving this:</a:t>
            </a:r>
          </a:p>
          <a:p>
            <a:pPr lvl="1"/>
            <a:r>
              <a:rPr lang="en-US" dirty="0"/>
              <a:t>Pessimistic MCTS – this is the standard strategy of using a heuristic to approximate the downstream value of states.</a:t>
            </a:r>
          </a:p>
          <a:p>
            <a:pPr lvl="2"/>
            <a:r>
              <a:rPr lang="en-US" sz="2200" dirty="0"/>
              <a:t>Involves testing every action.</a:t>
            </a:r>
          </a:p>
          <a:p>
            <a:pPr lvl="2"/>
            <a:endParaRPr lang="en-US" sz="1200" dirty="0"/>
          </a:p>
          <a:p>
            <a:pPr lvl="1"/>
            <a:r>
              <a:rPr lang="en-US" dirty="0"/>
              <a:t>Optimistic MCTS (Jiang, </a:t>
            </a:r>
            <a:r>
              <a:rPr lang="en-US" dirty="0" err="1"/>
              <a:t>al-Kanj</a:t>
            </a:r>
            <a:r>
              <a:rPr lang="en-US" dirty="0"/>
              <a:t> and Powell, 2019) – Use a sampled future, then optimize over the future to obtain an optimistic estimate (this is a form of information relaxation).</a:t>
            </a:r>
          </a:p>
          <a:p>
            <a:pPr lvl="2"/>
            <a:r>
              <a:rPr lang="en-US" sz="2200" dirty="0"/>
              <a:t>No longer requires testing every action, but …</a:t>
            </a:r>
          </a:p>
          <a:p>
            <a:pPr lvl="2"/>
            <a:r>
              <a:rPr lang="en-US" sz="2200" dirty="0"/>
              <a:t>Computationally more expensive per iteration.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2817D5-0F21-4B04-9578-70A42F1336A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4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39200" y="2016329"/>
            <a:ext cx="169863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54673" name="Object 20"/>
          <p:cNvGraphicFramePr>
            <a:graphicFrameLocks noChangeAspect="1"/>
          </p:cNvGraphicFramePr>
          <p:nvPr>
            <p:extLst/>
          </p:nvPr>
        </p:nvGraphicFramePr>
        <p:xfrm>
          <a:off x="5130800" y="349905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45467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3499054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5" name="Object 22"/>
          <p:cNvGraphicFramePr>
            <a:graphicFrameLocks noChangeAspect="1"/>
          </p:cNvGraphicFramePr>
          <p:nvPr>
            <p:extLst/>
          </p:nvPr>
        </p:nvGraphicFramePr>
        <p:xfrm>
          <a:off x="5130800" y="349905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45467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3499054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6" name="Object 23"/>
          <p:cNvGraphicFramePr>
            <a:graphicFrameLocks noChangeAspect="1"/>
          </p:cNvGraphicFramePr>
          <p:nvPr>
            <p:extLst/>
          </p:nvPr>
        </p:nvGraphicFramePr>
        <p:xfrm>
          <a:off x="5130800" y="349905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45467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3499054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5288" y="2289175"/>
          <a:ext cx="57785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3288960" imgH="583920" progId="Equation.DSMT4">
                  <p:embed/>
                </p:oleObj>
              </mc:Choice>
              <mc:Fallback>
                <p:oleObj name="Equation" r:id="rId7" imgW="3288960" imgH="5839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288" y="2289175"/>
                        <a:ext cx="57785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93836" y="1233052"/>
            <a:ext cx="4255523" cy="1423219"/>
          </a:xfrm>
        </p:spPr>
        <p:txBody>
          <a:bodyPr/>
          <a:lstStyle/>
          <a:p>
            <a:r>
              <a:rPr lang="en-US" dirty="0"/>
              <a:t>Pessimistic MCTS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 bonus term forces exploration of every action infinitely often.</a:t>
            </a:r>
          </a:p>
          <a:p>
            <a:pPr lvl="1"/>
            <a:r>
              <a:rPr lang="en-US" dirty="0"/>
              <a:t>This can be problematic if the number of actions is large.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95063" y="2760706"/>
          <a:ext cx="996950" cy="77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571320" imgH="444240" progId="Equation.DSMT4">
                  <p:embed/>
                </p:oleObj>
              </mc:Choice>
              <mc:Fallback>
                <p:oleObj name="Equation" r:id="rId9" imgW="571320" imgH="444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5063" y="2760706"/>
                        <a:ext cx="996950" cy="775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61068" y="3392118"/>
            <a:ext cx="128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>
                <a:solidFill>
                  <a:srgbClr val="0033CC"/>
                </a:solidFill>
              </a:rPr>
              <a:t>Downstream value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484325" y="5213088"/>
            <a:ext cx="1370730" cy="35576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207200" y="5161598"/>
          <a:ext cx="878770" cy="4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2" imgW="558720" imgH="266400" progId="Equation.DSMT4">
                  <p:embed/>
                </p:oleObj>
              </mc:Choice>
              <mc:Fallback>
                <p:oleObj name="Equation" r:id="rId12" imgW="55872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07200" y="5161598"/>
                        <a:ext cx="878770" cy="4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5326484" y="2347549"/>
            <a:ext cx="675157" cy="479855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33016" y="1371010"/>
                <a:ext cx="1454757" cy="58477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i="0" dirty="0">
                    <a:solidFill>
                      <a:srgbClr val="0033CC"/>
                    </a:solidFill>
                  </a:rPr>
                  <a:t>No. times</a:t>
                </a:r>
              </a:p>
              <a:p>
                <a:pPr algn="l"/>
                <a:r>
                  <a:rPr lang="en-US" sz="1600" b="1" i="0" dirty="0">
                    <a:solidFill>
                      <a:srgbClr val="0033CC"/>
                    </a:solidFill>
                  </a:rPr>
                  <a:t>visited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1600" b="1" i="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16" y="1371010"/>
                <a:ext cx="1454757" cy="584775"/>
              </a:xfrm>
              <a:prstGeom prst="rect">
                <a:avLst/>
              </a:prstGeom>
              <a:blipFill>
                <a:blip r:embed="rId21"/>
                <a:stretch>
                  <a:fillRect l="-1660" t="-2041" b="-1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6" idx="2"/>
            <a:endCxn id="15" idx="0"/>
          </p:cNvCxnSpPr>
          <p:nvPr/>
        </p:nvCxnSpPr>
        <p:spPr bwMode="auto">
          <a:xfrm>
            <a:off x="5660395" y="1955785"/>
            <a:ext cx="3668" cy="3917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 36"/>
          <p:cNvSpPr/>
          <p:nvPr/>
        </p:nvSpPr>
        <p:spPr>
          <a:xfrm>
            <a:off x="5017715" y="2760706"/>
            <a:ext cx="948240" cy="530377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38" idx="0"/>
            <a:endCxn id="37" idx="4"/>
          </p:cNvCxnSpPr>
          <p:nvPr/>
        </p:nvCxnSpPr>
        <p:spPr bwMode="auto">
          <a:xfrm flipV="1">
            <a:off x="5263410" y="3291083"/>
            <a:ext cx="228425" cy="5189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38504" y="3810007"/>
                <a:ext cx="1649811" cy="58477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i="0" dirty="0">
                    <a:solidFill>
                      <a:schemeClr val="accent6">
                        <a:lumMod val="75000"/>
                      </a:schemeClr>
                    </a:solidFill>
                  </a:rPr>
                  <a:t> No. times tested</a:t>
                </a:r>
              </a:p>
              <a:p>
                <a:r>
                  <a:rPr lang="en-US" sz="1600" b="1" i="0" dirty="0">
                    <a:solidFill>
                      <a:schemeClr val="accent6">
                        <a:lumMod val="75000"/>
                      </a:schemeClr>
                    </a:solidFill>
                  </a:rPr>
                  <a:t>action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i="0" dirty="0">
                    <a:solidFill>
                      <a:schemeClr val="accent6">
                        <a:lumMod val="7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600" b="1" i="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04" y="3810007"/>
                <a:ext cx="1649811" cy="584775"/>
              </a:xfrm>
              <a:prstGeom prst="rect">
                <a:avLst/>
              </a:prstGeom>
              <a:blipFill>
                <a:blip r:embed="rId22"/>
                <a:stretch>
                  <a:fillRect l="-1099" t="-2041" r="-366" b="-1122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04827" y="1712615"/>
            <a:ext cx="2481594" cy="4163749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538E71D-3F8B-4410-936A-497A7D3EC08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8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98" y="2221202"/>
            <a:ext cx="2621942" cy="4399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pessimistic to optimistic MCTS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7696" y="1816608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Pessimistic MCTS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2768" y="1847088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Optimistic MCTS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0134" y="5183448"/>
            <a:ext cx="950976" cy="13973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5592" y="5607424"/>
            <a:ext cx="525760" cy="10085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25529" y="5462016"/>
            <a:ext cx="273966" cy="1153936"/>
          </a:xfrm>
          <a:custGeom>
            <a:avLst/>
            <a:gdLst>
              <a:gd name="connsiteX0" fmla="*/ 0 w 329184"/>
              <a:gd name="connsiteY0" fmla="*/ 0 h 1280160"/>
              <a:gd name="connsiteX1" fmla="*/ 256032 w 329184"/>
              <a:gd name="connsiteY1" fmla="*/ 353568 h 1280160"/>
              <a:gd name="connsiteX2" fmla="*/ 85344 w 329184"/>
              <a:gd name="connsiteY2" fmla="*/ 658368 h 1280160"/>
              <a:gd name="connsiteX3" fmla="*/ 329184 w 329184"/>
              <a:gd name="connsiteY3" fmla="*/ 938784 h 1280160"/>
              <a:gd name="connsiteX4" fmla="*/ 24384 w 329184"/>
              <a:gd name="connsiteY4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84" h="1280160">
                <a:moveTo>
                  <a:pt x="0" y="0"/>
                </a:moveTo>
                <a:lnTo>
                  <a:pt x="256032" y="353568"/>
                </a:lnTo>
                <a:lnTo>
                  <a:pt x="85344" y="658368"/>
                </a:lnTo>
                <a:lnTo>
                  <a:pt x="329184" y="938784"/>
                </a:lnTo>
                <a:lnTo>
                  <a:pt x="24384" y="1280160"/>
                </a:lnTo>
              </a:path>
            </a:pathLst>
          </a:custGeom>
          <a:noFill/>
          <a:ln w="28575">
            <a:solidFill>
              <a:srgbClr val="0033CC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546350" y="5378825"/>
          <a:ext cx="237778" cy="122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177480" imgH="914400" progId="Equation.DSMT4">
                  <p:embed/>
                </p:oleObj>
              </mc:Choice>
              <mc:Fallback>
                <p:oleObj name="Equation" r:id="rId4" imgW="177480" imgH="914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6350" y="5378825"/>
                        <a:ext cx="237778" cy="1222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91401" y="5488625"/>
            <a:ext cx="1576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Deterministic</a:t>
            </a:r>
          </a:p>
          <a:p>
            <a:pPr algn="l"/>
            <a:r>
              <a:rPr lang="en-US" sz="2000" i="0" dirty="0">
                <a:solidFill>
                  <a:srgbClr val="0033CC"/>
                </a:solidFill>
              </a:rPr>
              <a:t>math </a:t>
            </a:r>
          </a:p>
          <a:p>
            <a:pPr algn="l"/>
            <a:r>
              <a:rPr lang="en-US" sz="2000" i="0" dirty="0">
                <a:solidFill>
                  <a:srgbClr val="0033CC"/>
                </a:solidFill>
              </a:rPr>
              <a:t>program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2815" y="6193536"/>
            <a:ext cx="950976" cy="621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30" y="2216719"/>
            <a:ext cx="2621942" cy="43992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3C4B3FC-2D34-4D3D-AAB8-09760E23916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93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894C-730A-4A4C-A6BD-9E0884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F152-48EF-4AB9-9739-7080FC02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No longer requires that we visit every action infinitely often.</a:t>
            </a:r>
          </a:p>
          <a:p>
            <a:pPr lvl="1"/>
            <a:r>
              <a:rPr lang="en-US" dirty="0"/>
              <a:t>This means that it can scale to vector-valued decision variables!  (This is a first for MCTS)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Solving the lookahead steps is </a:t>
            </a:r>
            <a:r>
              <a:rPr lang="en-US" i="1" dirty="0"/>
              <a:t>much</a:t>
            </a:r>
            <a:r>
              <a:rPr lang="en-US" dirty="0"/>
              <a:t> more expensive.</a:t>
            </a:r>
          </a:p>
          <a:p>
            <a:pPr lvl="1"/>
            <a:r>
              <a:rPr lang="en-US" dirty="0"/>
              <a:t>Value of optimistic over pessimistic MCTS depends on the number of actions per node, and the performance of the rollout policy for pessimistic MCTS (this might be quite good!).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82CD5C-FE1B-4A74-A2A6-60D584004C1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40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MCTS vs number of actions</a:t>
            </a:r>
          </a:p>
          <a:p>
            <a:pPr lvl="1"/>
            <a:r>
              <a:rPr lang="en-US" dirty="0"/>
              <a:t>Optimistic MCTS with and without dual optimization</a:t>
            </a:r>
          </a:p>
          <a:p>
            <a:pPr lvl="1"/>
            <a:r>
              <a:rPr lang="en-US" dirty="0"/>
              <a:t>Pessimistic MCTS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" y="2765172"/>
            <a:ext cx="7653528" cy="3782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3456" y="3011424"/>
            <a:ext cx="3986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0" dirty="0">
                <a:solidFill>
                  <a:srgbClr val="C47204"/>
                </a:solidFill>
              </a:rPr>
              <a:t>Optimistic MCTS with dual optimization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8256" y="5370576"/>
            <a:ext cx="20970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Pessimistic MCTS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4126" y="4091826"/>
            <a:ext cx="4451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0" dirty="0">
                <a:solidFill>
                  <a:srgbClr val="00C0BC"/>
                </a:solidFill>
              </a:rPr>
              <a:t>Optimistic MCTS without dual optimization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0592" y="6120384"/>
            <a:ext cx="4645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Average number of actions per node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06336" y="4291881"/>
            <a:ext cx="40158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Pct. Improvement over default policy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457603-6737-4EEB-A9B4-447B6DC45DD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34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6F47-4359-4DFA-BE94-E5C69429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7436-5FFE-4FFC-871A-61060958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examples:</a:t>
            </a:r>
          </a:p>
          <a:p>
            <a:pPr lvl="1"/>
            <a:r>
              <a:rPr lang="en-US" dirty="0"/>
              <a:t>Budget constrained bidding for ad-clicks </a:t>
            </a:r>
          </a:p>
          <a:p>
            <a:pPr lvl="2"/>
            <a:r>
              <a:rPr lang="en-US" dirty="0"/>
              <a:t>Optimize ad-clicks within a budget constraint</a:t>
            </a:r>
          </a:p>
          <a:p>
            <a:pPr lvl="1"/>
            <a:r>
              <a:rPr lang="en-US" dirty="0"/>
              <a:t>Clinical trials</a:t>
            </a:r>
          </a:p>
          <a:p>
            <a:pPr lvl="2"/>
            <a:r>
              <a:rPr lang="en-US" dirty="0"/>
              <a:t>Optimize decisions of stop and cancel, stop and go to market, or continue while learning the efficacy of a drug within the budget.</a:t>
            </a:r>
          </a:p>
          <a:p>
            <a:pPr lvl="1"/>
            <a:r>
              <a:rPr lang="en-US" dirty="0"/>
              <a:t>Laboratory experiments with machine setups</a:t>
            </a:r>
          </a:p>
          <a:p>
            <a:pPr lvl="2"/>
            <a:r>
              <a:rPr lang="en-US" dirty="0"/>
              <a:t>Determine what experiment to run next, but equipment setups and inventory mean that the time/cost of an experiment depends on the previous experiment.</a:t>
            </a:r>
          </a:p>
          <a:p>
            <a:pPr lvl="1"/>
            <a:r>
              <a:rPr lang="en-US" dirty="0"/>
              <a:t>For each case, modeling framework, and four classes of policies, are the same.  However, the conditions may impact the choice of the best policy.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7C9658-ED83-45DB-A195-625CC486784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9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232" y="1143000"/>
            <a:ext cx="4303776" cy="4953000"/>
          </a:xfrm>
        </p:spPr>
        <p:txBody>
          <a:bodyPr/>
          <a:lstStyle/>
          <a:p>
            <a:r>
              <a:rPr lang="en-US" dirty="0"/>
              <a:t>Sensing</a:t>
            </a:r>
          </a:p>
          <a:p>
            <a:pPr lvl="1"/>
            <a:r>
              <a:rPr lang="en-US" sz="2000" dirty="0"/>
              <a:t>Drones fly over the ocean to detect the presence of oil.</a:t>
            </a:r>
          </a:p>
          <a:p>
            <a:r>
              <a:rPr lang="en-US" sz="2400" dirty="0"/>
              <a:t>Communication</a:t>
            </a:r>
          </a:p>
          <a:p>
            <a:pPr lvl="1"/>
            <a:r>
              <a:rPr lang="en-US" sz="2000" dirty="0"/>
              <a:t>Drones coordinate by sharing information.</a:t>
            </a:r>
          </a:p>
        </p:txBody>
      </p:sp>
      <p:pic>
        <p:nvPicPr>
          <p:cNvPr id="2147330" name="Picture 2" descr="Image result for images of oil spills in the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32" y="3707075"/>
            <a:ext cx="4620768" cy="31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il sp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623"/>
            <a:ext cx="4523232" cy="30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3632" y="4257843"/>
            <a:ext cx="441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0" kern="0" dirty="0"/>
              <a:t>Mitigation</a:t>
            </a:r>
          </a:p>
          <a:p>
            <a:pPr lvl="1"/>
            <a:r>
              <a:rPr lang="en-US" sz="2000" i="0" kern="0" dirty="0"/>
              <a:t>Information from drones can be used to guide surface vehicles performing cleanup.</a:t>
            </a:r>
          </a:p>
        </p:txBody>
      </p:sp>
    </p:spTree>
    <p:extLst>
      <p:ext uri="{BB962C8B-B14F-4D97-AF65-F5344CB8AC3E}">
        <p14:creationId xmlns:p14="http://schemas.microsoft.com/office/powerpoint/2010/main" val="2298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128" y="1143000"/>
            <a:ext cx="4509872" cy="2674043"/>
          </a:xfrm>
        </p:spPr>
        <p:txBody>
          <a:bodyPr/>
          <a:lstStyle/>
          <a:p>
            <a:r>
              <a:rPr lang="en-US" dirty="0"/>
              <a:t>Hurricane Sandy</a:t>
            </a:r>
          </a:p>
          <a:p>
            <a:pPr lvl="1"/>
            <a:r>
              <a:rPr lang="en-US" dirty="0"/>
              <a:t>Once in 100 years?</a:t>
            </a:r>
          </a:p>
          <a:p>
            <a:pPr lvl="1"/>
            <a:r>
              <a:rPr lang="en-US" dirty="0"/>
              <a:t>Rare convergence of events</a:t>
            </a:r>
          </a:p>
          <a:p>
            <a:pPr lvl="1"/>
            <a:r>
              <a:rPr lang="en-US" dirty="0"/>
              <a:t>But, meteorologists did an amazing job of forecasting the storm.</a:t>
            </a:r>
          </a:p>
        </p:txBody>
      </p:sp>
      <p:pic>
        <p:nvPicPr>
          <p:cNvPr id="623618" name="Picture 2" descr="http://www.addictinginfo.org/wp-content/uploads/2012/10/hurricane-sand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2"/>
            <a:ext cx="4634128" cy="25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3817043"/>
            <a:ext cx="4557486" cy="304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817043"/>
            <a:ext cx="4509872" cy="26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Blip>
                <a:blip r:embed="rId4"/>
              </a:buBlip>
            </a:pPr>
            <a:r>
              <a:rPr lang="en-US" i="0" dirty="0"/>
              <a:t>The power grid</a:t>
            </a:r>
          </a:p>
          <a:p>
            <a:pPr lvl="1"/>
            <a:r>
              <a:rPr lang="en-US" i="0" dirty="0"/>
              <a:t>Loss of power creates cascading failures (lack of fuel, inability to pump water)</a:t>
            </a:r>
          </a:p>
          <a:p>
            <a:pPr lvl="1"/>
            <a:r>
              <a:rPr lang="en-US" i="0" dirty="0"/>
              <a:t>How to plan?</a:t>
            </a:r>
          </a:p>
          <a:p>
            <a:pPr lvl="1"/>
            <a:r>
              <a:rPr lang="en-US" i="0" dirty="0"/>
              <a:t>How to react?</a:t>
            </a:r>
          </a:p>
        </p:txBody>
      </p:sp>
    </p:spTree>
    <p:extLst>
      <p:ext uri="{BB962C8B-B14F-4D97-AF65-F5344CB8AC3E}">
        <p14:creationId xmlns:p14="http://schemas.microsoft.com/office/powerpoint/2010/main" val="67461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" y="1233106"/>
            <a:ext cx="8648035" cy="5624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5650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2379" y="49530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3604" y="1369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083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587" y="39624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05199" y="66245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799" y="65864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399" y="378012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76799" y="12902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54142" y="2585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4142" y="5252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1499" y="6053452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289" y="548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0006" y="5498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4230" y="548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7124" y="54864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4306" y="545413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45836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3074" y="41466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7400" y="455954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6420" y="419021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9633" y="462290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766" y="41565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5700" y="459106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1318" y="39007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5006" y="333584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18918" y="2667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23536" y="26695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30054" y="2667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0.064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119" y="419917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41917" y="423493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03862" y="462290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53200" y="462290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2386" y="460426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2875" y="367646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0.603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73683" y="369158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69791" y="504901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73711" y="506071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4453" y="50697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79342" y="466335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0082" y="123310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93838" y="102731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2905" y="2362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87637" y="174538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28802" y="17642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73462" y="22595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72068" y="226755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50712" y="176081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6806" y="139665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21802" y="151859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0.503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018" y="5327526"/>
            <a:ext cx="723782" cy="322942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 bwMode="auto">
          <a:xfrm>
            <a:off x="2971800" y="5638800"/>
            <a:ext cx="1447800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0687" y="4692580"/>
            <a:ext cx="364254" cy="58127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Elbow Connector 65"/>
          <p:cNvCxnSpPr/>
          <p:nvPr/>
        </p:nvCxnSpPr>
        <p:spPr bwMode="auto">
          <a:xfrm>
            <a:off x="2971800" y="5638800"/>
            <a:ext cx="914400" cy="741903"/>
          </a:xfrm>
          <a:prstGeom prst="bentConnector3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887929"/>
            <a:ext cx="1562218" cy="1892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165" y="3401718"/>
            <a:ext cx="3056414" cy="2465682"/>
            <a:chOff x="191165" y="3401718"/>
            <a:chExt cx="3056414" cy="2465682"/>
          </a:xfrm>
        </p:grpSpPr>
        <p:sp>
          <p:nvSpPr>
            <p:cNvPr id="3" name="Oval 2"/>
            <p:cNvSpPr/>
            <p:nvPr/>
          </p:nvSpPr>
          <p:spPr>
            <a:xfrm>
              <a:off x="1959289" y="5069782"/>
              <a:ext cx="1235015" cy="797618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91165" y="3401718"/>
                  <a:ext cx="3056414" cy="707886"/>
                </a:xfrm>
                <a:prstGeom prst="rect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i="0" dirty="0">
                      <a:solidFill>
                        <a:srgbClr val="0033CC"/>
                      </a:solidFill>
                    </a:rPr>
                    <a:t>Physical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i="0" dirty="0">
                      <a:solidFill>
                        <a:srgbClr val="0033CC"/>
                      </a:solidFill>
                    </a:rPr>
                    <a:t> location</a:t>
                  </a:r>
                </a:p>
                <a:p>
                  <a:pPr algn="l"/>
                  <a:r>
                    <a:rPr lang="en-US" sz="2000" i="0" dirty="0">
                      <a:solidFill>
                        <a:srgbClr val="0033CC"/>
                      </a:solidFill>
                    </a:rPr>
                    <a:t>of vehicle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65" y="3401718"/>
                  <a:ext cx="3056414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786" t="-3390" r="-1389" b="-13559"/>
                  </a:stretch>
                </a:blipFill>
                <a:ln>
                  <a:solidFill>
                    <a:srgbClr val="00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3" idx="1"/>
            </p:cNvCxnSpPr>
            <p:nvPr/>
          </p:nvCxnSpPr>
          <p:spPr bwMode="auto">
            <a:xfrm>
              <a:off x="1719372" y="4109604"/>
              <a:ext cx="420781" cy="1076986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7" name="Oval 66"/>
          <p:cNvSpPr/>
          <p:nvPr/>
        </p:nvSpPr>
        <p:spPr>
          <a:xfrm>
            <a:off x="4659818" y="113786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8347898" y="244850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293802" y="363722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408858" y="509416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012618" y="5880550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12602" y="643528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94570" y="640480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94797" y="1249830"/>
                <a:ext cx="3733458" cy="707886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Information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>
                    <a:solidFill>
                      <a:srgbClr val="0033CC"/>
                    </a:solidFill>
                  </a:rPr>
                  <a:t> phone calls,</a:t>
                </a:r>
              </a:p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weather information, flooding, …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7" y="1249830"/>
                <a:ext cx="3733458" cy="707886"/>
              </a:xfrm>
              <a:prstGeom prst="rect">
                <a:avLst/>
              </a:prstGeom>
              <a:blipFill>
                <a:blip r:embed="rId5"/>
                <a:stretch>
                  <a:fillRect l="-1463" t="-3390" r="-813" b="-1355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D49F333E-ADA1-49E0-94EA-CF13BB0CCD2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" y="1233106"/>
            <a:ext cx="8648035" cy="5624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5650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2379" y="49530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3604" y="13691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083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587" y="3962400"/>
            <a:ext cx="2177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05199" y="66245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799" y="6586491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399" y="378012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76799" y="12902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54142" y="2585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4142" y="5252630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1499" y="6053452"/>
            <a:ext cx="445007" cy="1568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9289" y="548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0006" y="5498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4230" y="5486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2315" y="54864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9497" y="545413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5791" y="4583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98265" y="41466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2591" y="45595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6802" y="419021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0015" y="462290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0148" y="415654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86082" y="459106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51700" y="390078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30579" y="3335846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4491" y="266700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9109" y="266956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5627" y="266700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0.064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0692" y="419917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7490" y="423493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9435" y="462290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8773" y="462290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87959" y="4604266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68448" y="3676463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0.603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59256" y="369158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60173" y="504901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64093" y="506071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0.67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4835" y="506978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9724" y="466335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0.05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75655" y="1233106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89029" y="10273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2905" y="2362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73210" y="174538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14375" y="1764268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63844" y="225956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62450" y="226755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6285" y="1760812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82379" y="1396650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07375" y="1518597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0.503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018" y="5327526"/>
            <a:ext cx="723782" cy="322942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 bwMode="auto">
          <a:xfrm>
            <a:off x="2971800" y="5638800"/>
            <a:ext cx="1447800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0687" y="4692580"/>
            <a:ext cx="364254" cy="58127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Elbow Connector 65"/>
          <p:cNvCxnSpPr/>
          <p:nvPr/>
        </p:nvCxnSpPr>
        <p:spPr bwMode="auto">
          <a:xfrm>
            <a:off x="2971800" y="5638800"/>
            <a:ext cx="914400" cy="741903"/>
          </a:xfrm>
          <a:prstGeom prst="bentConnector3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887929"/>
            <a:ext cx="1562218" cy="1892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165" y="3401718"/>
            <a:ext cx="3056414" cy="2465682"/>
            <a:chOff x="191165" y="3401718"/>
            <a:chExt cx="3056414" cy="2465682"/>
          </a:xfrm>
        </p:grpSpPr>
        <p:sp>
          <p:nvSpPr>
            <p:cNvPr id="3" name="Oval 2"/>
            <p:cNvSpPr/>
            <p:nvPr/>
          </p:nvSpPr>
          <p:spPr>
            <a:xfrm>
              <a:off x="1959289" y="5069782"/>
              <a:ext cx="1235015" cy="797618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91165" y="3401718"/>
                  <a:ext cx="3056414" cy="707886"/>
                </a:xfrm>
                <a:prstGeom prst="rect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i="0" dirty="0">
                      <a:solidFill>
                        <a:srgbClr val="0033CC"/>
                      </a:solidFill>
                    </a:rPr>
                    <a:t>Physical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i="0" dirty="0">
                      <a:solidFill>
                        <a:srgbClr val="0033CC"/>
                      </a:solidFill>
                    </a:rPr>
                    <a:t> location</a:t>
                  </a:r>
                </a:p>
                <a:p>
                  <a:pPr algn="l"/>
                  <a:r>
                    <a:rPr lang="en-US" sz="2000" i="0" dirty="0">
                      <a:solidFill>
                        <a:srgbClr val="0033CC"/>
                      </a:solidFill>
                    </a:rPr>
                    <a:t>of vehicle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65" y="3401718"/>
                  <a:ext cx="3056414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786" t="-3390" r="-1389" b="-13559"/>
                  </a:stretch>
                </a:blipFill>
                <a:ln>
                  <a:solidFill>
                    <a:srgbClr val="00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3" idx="1"/>
            </p:cNvCxnSpPr>
            <p:nvPr/>
          </p:nvCxnSpPr>
          <p:spPr bwMode="auto">
            <a:xfrm>
              <a:off x="1719372" y="4109604"/>
              <a:ext cx="420781" cy="1076986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7" name="Oval 66"/>
          <p:cNvSpPr/>
          <p:nvPr/>
        </p:nvSpPr>
        <p:spPr>
          <a:xfrm>
            <a:off x="4659818" y="113786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8347898" y="244850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293802" y="3637222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408858" y="509416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012618" y="5880550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12602" y="643528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94570" y="6404806"/>
            <a:ext cx="936310" cy="465530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3085" y="2097174"/>
                <a:ext cx="4134722" cy="400110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Belief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>
                    <a:solidFill>
                      <a:srgbClr val="0033CC"/>
                    </a:solidFill>
                  </a:rPr>
                  <a:t> probability of outage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5" y="2097174"/>
                <a:ext cx="4134722" cy="400110"/>
              </a:xfrm>
              <a:prstGeom prst="rect">
                <a:avLst/>
              </a:prstGeom>
              <a:blipFill>
                <a:blip r:embed="rId5"/>
                <a:stretch>
                  <a:fillRect l="-1322" t="-5882" r="-441" b="-2352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94797" y="1249830"/>
                <a:ext cx="3733458" cy="707886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Information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0" dirty="0">
                    <a:solidFill>
                      <a:srgbClr val="0033CC"/>
                    </a:solidFill>
                  </a:rPr>
                  <a:t> phone calls,</a:t>
                </a:r>
              </a:p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weather information, flooding, …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7" y="1249830"/>
                <a:ext cx="3733458" cy="707886"/>
              </a:xfrm>
              <a:prstGeom prst="rect">
                <a:avLst/>
              </a:prstGeom>
              <a:blipFill>
                <a:blip r:embed="rId6"/>
                <a:stretch>
                  <a:fillRect l="-1463" t="-3390" r="-813" b="-1355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3E94A1B4-21A2-4DA2-953A-912A03553F2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ultimate </a:t>
            </a:r>
            <a:r>
              <a:rPr lang="en-US" dirty="0" err="1"/>
              <a:t>lookahead</a:t>
            </a:r>
            <a:r>
              <a:rPr lang="en-US" dirty="0"/>
              <a:t> policy is optimal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Instead, we have to create an approximation called the </a:t>
            </a:r>
            <a:r>
              <a:rPr lang="en-US" i="1" dirty="0"/>
              <a:t>lookahead model:</a:t>
            </a:r>
          </a:p>
          <a:p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A </a:t>
            </a:r>
            <a:r>
              <a:rPr lang="en-US" i="1" dirty="0" err="1"/>
              <a:t>lookahead</a:t>
            </a:r>
            <a:r>
              <a:rPr lang="en-US" i="1" dirty="0"/>
              <a:t> policy </a:t>
            </a:r>
            <a:r>
              <a:rPr lang="en-US" dirty="0"/>
              <a:t>works by solving the </a:t>
            </a:r>
            <a:r>
              <a:rPr lang="en-US" i="1" dirty="0" err="1"/>
              <a:t>lookahead</a:t>
            </a:r>
            <a:r>
              <a:rPr lang="en-US" i="1" dirty="0"/>
              <a:t> model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43735" y="1700945"/>
          <a:ext cx="86915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851360" imgH="507960" progId="Equation.DSMT4">
                  <p:embed/>
                </p:oleObj>
              </mc:Choice>
              <mc:Fallback>
                <p:oleObj name="Equation" r:id="rId3" imgW="485136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35" y="1700945"/>
                        <a:ext cx="86915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975" y="5421313"/>
          <a:ext cx="91249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5092560" imgH="507960" progId="Equation.DSMT4">
                  <p:embed/>
                </p:oleObj>
              </mc:Choice>
              <mc:Fallback>
                <p:oleObj name="Equation" r:id="rId5" imgW="509256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5421313"/>
                        <a:ext cx="91249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472659" y="3709988"/>
          <a:ext cx="61118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2997000" imgH="304560" progId="Equation.DSMT4">
                  <p:embed/>
                </p:oleObj>
              </mc:Choice>
              <mc:Fallback>
                <p:oleObj name="Equation" r:id="rId7" imgW="2997000" imgH="304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2659" y="3709988"/>
                        <a:ext cx="61118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213C92-C8E6-4B3F-9D42-1BD9DF2D748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231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9472"/>
            <a:ext cx="8915400" cy="5181600"/>
          </a:xfrm>
        </p:spPr>
        <p:txBody>
          <a:bodyPr/>
          <a:lstStyle/>
          <a:p>
            <a:r>
              <a:rPr lang="en-US" sz="2400" dirty="0"/>
              <a:t>To design a stochastic </a:t>
            </a:r>
            <a:r>
              <a:rPr lang="en-US" sz="2400" dirty="0" err="1"/>
              <a:t>lookahead</a:t>
            </a:r>
            <a:r>
              <a:rPr lang="en-US" sz="2400" dirty="0"/>
              <a:t> policy, we have to find a policy within our </a:t>
            </a:r>
            <a:r>
              <a:rPr lang="en-US" sz="2400" dirty="0" err="1"/>
              <a:t>lookahead</a:t>
            </a:r>
            <a:r>
              <a:rPr lang="en-US" sz="2400" dirty="0"/>
              <a:t> policy: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lvl="2"/>
            <a:endParaRPr lang="en-US" sz="1600" dirty="0"/>
          </a:p>
          <a:p>
            <a:pPr lvl="1"/>
            <a:r>
              <a:rPr lang="en-US" dirty="0"/>
              <a:t>For active learning problems, we need a stochastic lookahead to capture that if the truck traverses a link, it </a:t>
            </a:r>
            <a:r>
              <a:rPr lang="en-US" i="1" dirty="0"/>
              <a:t>might</a:t>
            </a:r>
            <a:r>
              <a:rPr lang="en-US" dirty="0"/>
              <a:t> see a tree down.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This means that to find a policy for our stochastic optimization problem, we have to solve a stochastic optimization problem.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We used Monte Carlo tree search, but this is an umbrella for a wide range of methods. </a:t>
            </a:r>
          </a:p>
          <a:p>
            <a:pPr lvl="2"/>
            <a:endParaRPr lang="en-US" sz="1100" dirty="0"/>
          </a:p>
          <a:p>
            <a:pPr lvl="1"/>
            <a:r>
              <a:rPr lang="en-US" dirty="0"/>
              <a:t>If we choose, we can create a lookahead model that ignores active learning.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lvl="1"/>
            <a:endParaRPr lang="en-US" dirty="0"/>
          </a:p>
          <a:p>
            <a:r>
              <a:rPr lang="en-US" sz="2400" dirty="0"/>
              <a:t>We are still left with a policy search problem.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learning/resource allocation</a:t>
            </a:r>
          </a:p>
        </p:txBody>
      </p:sp>
      <p:sp>
        <p:nvSpPr>
          <p:cNvPr id="12" name="Oval 11"/>
          <p:cNvSpPr/>
          <p:nvPr/>
        </p:nvSpPr>
        <p:spPr>
          <a:xfrm>
            <a:off x="3979946" y="2177966"/>
            <a:ext cx="984360" cy="50958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3975" y="1958975"/>
          <a:ext cx="91249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5092560" imgH="507960" progId="Equation.DSMT4">
                  <p:embed/>
                </p:oleObj>
              </mc:Choice>
              <mc:Fallback>
                <p:oleObj name="Equation" r:id="rId3" imgW="509256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1958975"/>
                        <a:ext cx="91249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9D6B-9840-4D33-9714-543A2CC86AC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975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82"/>
          <p:cNvSpPr txBox="1">
            <a:spLocks noChangeArrowheads="1"/>
          </p:cNvSpPr>
          <p:nvPr/>
        </p:nvSpPr>
        <p:spPr bwMode="auto">
          <a:xfrm>
            <a:off x="814388" y="122238"/>
            <a:ext cx="637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Decision         Outcome     Decision      Outcome      Decision</a:t>
            </a:r>
          </a:p>
        </p:txBody>
      </p:sp>
      <p:grpSp>
        <p:nvGrpSpPr>
          <p:cNvPr id="36867" name="Group 934"/>
          <p:cNvGrpSpPr>
            <a:grpSpLocks/>
          </p:cNvGrpSpPr>
          <p:nvPr/>
        </p:nvGrpSpPr>
        <p:grpSpPr bwMode="auto">
          <a:xfrm>
            <a:off x="862013" y="390525"/>
            <a:ext cx="6480175" cy="6253163"/>
            <a:chOff x="529936" y="43935"/>
            <a:chExt cx="6479074" cy="6225624"/>
          </a:xfrm>
        </p:grpSpPr>
        <p:sp>
          <p:nvSpPr>
            <p:cNvPr id="36868" name="Rectangle 945"/>
            <p:cNvSpPr>
              <a:spLocks noChangeArrowheads="1"/>
            </p:cNvSpPr>
            <p:nvPr/>
          </p:nvSpPr>
          <p:spPr bwMode="auto">
            <a:xfrm>
              <a:off x="529936" y="3179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69" name="Oval 953"/>
            <p:cNvSpPr>
              <a:spLocks noChangeArrowheads="1"/>
            </p:cNvSpPr>
            <p:nvPr/>
          </p:nvSpPr>
          <p:spPr bwMode="auto">
            <a:xfrm flipH="1">
              <a:off x="1808712" y="157595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0" name="Oval 965"/>
            <p:cNvSpPr>
              <a:spLocks noChangeArrowheads="1"/>
            </p:cNvSpPr>
            <p:nvPr/>
          </p:nvSpPr>
          <p:spPr bwMode="auto">
            <a:xfrm flipH="1">
              <a:off x="1813792" y="318123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1" name="Oval 966"/>
            <p:cNvSpPr>
              <a:spLocks noChangeArrowheads="1"/>
            </p:cNvSpPr>
            <p:nvPr/>
          </p:nvSpPr>
          <p:spPr bwMode="auto">
            <a:xfrm flipH="1">
              <a:off x="1808712" y="478143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72" name="Straight Arrow Connector 967"/>
            <p:cNvCxnSpPr>
              <a:cxnSpLocks noChangeShapeType="1"/>
              <a:stCxn id="36868" idx="3"/>
              <a:endCxn id="36869" idx="6"/>
            </p:cNvCxnSpPr>
            <p:nvPr/>
          </p:nvCxnSpPr>
          <p:spPr bwMode="auto">
            <a:xfrm flipV="1">
              <a:off x="716972" y="1654579"/>
              <a:ext cx="1091740" cy="16185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3" name="Straight Arrow Connector 968"/>
            <p:cNvCxnSpPr>
              <a:cxnSpLocks noChangeShapeType="1"/>
              <a:stCxn id="36868" idx="3"/>
              <a:endCxn id="36870" idx="6"/>
            </p:cNvCxnSpPr>
            <p:nvPr/>
          </p:nvCxnSpPr>
          <p:spPr bwMode="auto">
            <a:xfrm flipV="1">
              <a:off x="716972" y="325985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4" name="Straight Arrow Connector 969"/>
            <p:cNvCxnSpPr>
              <a:cxnSpLocks noChangeShapeType="1"/>
              <a:stCxn id="36868" idx="3"/>
              <a:endCxn id="36871" idx="6"/>
            </p:cNvCxnSpPr>
            <p:nvPr/>
          </p:nvCxnSpPr>
          <p:spPr bwMode="auto">
            <a:xfrm>
              <a:off x="716972" y="3273140"/>
              <a:ext cx="1091740" cy="158691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5" name="Straight Arrow Connector 970"/>
            <p:cNvCxnSpPr>
              <a:cxnSpLocks noChangeShapeType="1"/>
            </p:cNvCxnSpPr>
            <p:nvPr/>
          </p:nvCxnSpPr>
          <p:spPr bwMode="auto">
            <a:xfrm flipV="1">
              <a:off x="1971732" y="269597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6" name="Straight Arrow Connector 971"/>
            <p:cNvCxnSpPr>
              <a:cxnSpLocks noChangeShapeType="1"/>
            </p:cNvCxnSpPr>
            <p:nvPr/>
          </p:nvCxnSpPr>
          <p:spPr bwMode="auto">
            <a:xfrm flipV="1">
              <a:off x="1971732" y="325985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7" name="Straight Arrow Connector 972"/>
            <p:cNvCxnSpPr>
              <a:cxnSpLocks noChangeShapeType="1"/>
            </p:cNvCxnSpPr>
            <p:nvPr/>
          </p:nvCxnSpPr>
          <p:spPr bwMode="auto">
            <a:xfrm>
              <a:off x="1971732" y="327314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8" name="Rectangle 973"/>
            <p:cNvSpPr>
              <a:spLocks noChangeArrowheads="1"/>
            </p:cNvSpPr>
            <p:nvPr/>
          </p:nvSpPr>
          <p:spPr bwMode="auto">
            <a:xfrm>
              <a:off x="3064856" y="317454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9" name="Rectangle 974"/>
            <p:cNvSpPr>
              <a:spLocks noChangeArrowheads="1"/>
            </p:cNvSpPr>
            <p:nvPr/>
          </p:nvSpPr>
          <p:spPr bwMode="auto">
            <a:xfrm>
              <a:off x="3064856" y="261574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0" name="Rectangle 975"/>
            <p:cNvSpPr>
              <a:spLocks noChangeArrowheads="1"/>
            </p:cNvSpPr>
            <p:nvPr/>
          </p:nvSpPr>
          <p:spPr bwMode="auto">
            <a:xfrm>
              <a:off x="3064856" y="372318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81" name="Straight Arrow Connector 976"/>
            <p:cNvCxnSpPr>
              <a:cxnSpLocks noChangeShapeType="1"/>
            </p:cNvCxnSpPr>
            <p:nvPr/>
          </p:nvCxnSpPr>
          <p:spPr bwMode="auto">
            <a:xfrm flipV="1">
              <a:off x="1986972" y="107545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2" name="Straight Arrow Connector 977"/>
            <p:cNvCxnSpPr>
              <a:cxnSpLocks noChangeShapeType="1"/>
            </p:cNvCxnSpPr>
            <p:nvPr/>
          </p:nvCxnSpPr>
          <p:spPr bwMode="auto">
            <a:xfrm flipV="1">
              <a:off x="1986972" y="163933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3" name="Straight Arrow Connector 978"/>
            <p:cNvCxnSpPr>
              <a:cxnSpLocks noChangeShapeType="1"/>
            </p:cNvCxnSpPr>
            <p:nvPr/>
          </p:nvCxnSpPr>
          <p:spPr bwMode="auto">
            <a:xfrm>
              <a:off x="1986972" y="165262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4" name="Rectangle 979"/>
            <p:cNvSpPr>
              <a:spLocks noChangeArrowheads="1"/>
            </p:cNvSpPr>
            <p:nvPr/>
          </p:nvSpPr>
          <p:spPr bwMode="auto">
            <a:xfrm>
              <a:off x="3080096" y="15540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5" name="Rectangle 980"/>
            <p:cNvSpPr>
              <a:spLocks noChangeArrowheads="1"/>
            </p:cNvSpPr>
            <p:nvPr/>
          </p:nvSpPr>
          <p:spPr bwMode="auto">
            <a:xfrm>
              <a:off x="3080096" y="9952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6" name="Rectangle 981"/>
            <p:cNvSpPr>
              <a:spLocks noChangeArrowheads="1"/>
            </p:cNvSpPr>
            <p:nvPr/>
          </p:nvSpPr>
          <p:spPr bwMode="auto">
            <a:xfrm>
              <a:off x="3080096" y="210266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87" name="Straight Arrow Connector 982"/>
            <p:cNvCxnSpPr>
              <a:cxnSpLocks noChangeShapeType="1"/>
            </p:cNvCxnSpPr>
            <p:nvPr/>
          </p:nvCxnSpPr>
          <p:spPr bwMode="auto">
            <a:xfrm flipV="1">
              <a:off x="1976812" y="427585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8" name="Straight Arrow Connector 983"/>
            <p:cNvCxnSpPr>
              <a:cxnSpLocks noChangeShapeType="1"/>
            </p:cNvCxnSpPr>
            <p:nvPr/>
          </p:nvCxnSpPr>
          <p:spPr bwMode="auto">
            <a:xfrm flipV="1">
              <a:off x="1976812" y="483973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9" name="Straight Arrow Connector 984"/>
            <p:cNvCxnSpPr>
              <a:cxnSpLocks noChangeShapeType="1"/>
            </p:cNvCxnSpPr>
            <p:nvPr/>
          </p:nvCxnSpPr>
          <p:spPr bwMode="auto">
            <a:xfrm>
              <a:off x="1976812" y="485302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90" name="Rectangle 985"/>
            <p:cNvSpPr>
              <a:spLocks noChangeArrowheads="1"/>
            </p:cNvSpPr>
            <p:nvPr/>
          </p:nvSpPr>
          <p:spPr bwMode="auto">
            <a:xfrm>
              <a:off x="3069936" y="47544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1" name="Rectangle 986"/>
            <p:cNvSpPr>
              <a:spLocks noChangeArrowheads="1"/>
            </p:cNvSpPr>
            <p:nvPr/>
          </p:nvSpPr>
          <p:spPr bwMode="auto">
            <a:xfrm>
              <a:off x="3069936" y="4195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2" name="Rectangle 987"/>
            <p:cNvSpPr>
              <a:spLocks noChangeArrowheads="1"/>
            </p:cNvSpPr>
            <p:nvPr/>
          </p:nvSpPr>
          <p:spPr bwMode="auto">
            <a:xfrm>
              <a:off x="3069936" y="530306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6893" name="Group 988"/>
            <p:cNvGrpSpPr>
              <a:grpSpLocks/>
            </p:cNvGrpSpPr>
            <p:nvPr/>
          </p:nvGrpSpPr>
          <p:grpSpPr bwMode="auto">
            <a:xfrm>
              <a:off x="3251891" y="2820555"/>
              <a:ext cx="1264228" cy="888768"/>
              <a:chOff x="3246692" y="2820555"/>
              <a:chExt cx="1259268" cy="888768"/>
            </a:xfrm>
          </p:grpSpPr>
          <p:sp>
            <p:nvSpPr>
              <p:cNvPr id="37670" name="Oval 1766"/>
              <p:cNvSpPr>
                <a:spLocks noChangeArrowheads="1"/>
              </p:cNvSpPr>
              <p:nvPr/>
            </p:nvSpPr>
            <p:spPr bwMode="auto">
              <a:xfrm flipH="1">
                <a:off x="434363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71" name="Oval 1767"/>
              <p:cNvSpPr>
                <a:spLocks noChangeArrowheads="1"/>
              </p:cNvSpPr>
              <p:nvPr/>
            </p:nvSpPr>
            <p:spPr bwMode="auto">
              <a:xfrm flipH="1">
                <a:off x="4348712" y="31964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72" name="Oval 1768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73" name="Straight Arrow Connector 1769"/>
              <p:cNvCxnSpPr>
                <a:cxnSpLocks noChangeShapeType="1"/>
                <a:stCxn id="36878" idx="3"/>
                <a:endCxn id="37670" idx="6"/>
              </p:cNvCxnSpPr>
              <p:nvPr/>
            </p:nvCxnSpPr>
            <p:spPr bwMode="auto">
              <a:xfrm flipV="1">
                <a:off x="3246693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74" name="Straight Arrow Connector 1770"/>
              <p:cNvCxnSpPr>
                <a:cxnSpLocks noChangeShapeType="1"/>
                <a:endCxn id="37671" idx="6"/>
              </p:cNvCxnSpPr>
              <p:nvPr/>
            </p:nvCxnSpPr>
            <p:spPr bwMode="auto">
              <a:xfrm flipV="1">
                <a:off x="3251892" y="327509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75" name="Straight Arrow Connector 1771"/>
              <p:cNvCxnSpPr>
                <a:cxnSpLocks noChangeShapeType="1"/>
                <a:stCxn id="36878" idx="3"/>
                <a:endCxn id="37672" idx="6"/>
              </p:cNvCxnSpPr>
              <p:nvPr/>
            </p:nvCxnSpPr>
            <p:spPr bwMode="auto">
              <a:xfrm>
                <a:off x="3246692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4" name="Group 989"/>
            <p:cNvGrpSpPr>
              <a:grpSpLocks/>
            </p:cNvGrpSpPr>
            <p:nvPr/>
          </p:nvGrpSpPr>
          <p:grpSpPr bwMode="auto">
            <a:xfrm>
              <a:off x="3251892" y="2280805"/>
              <a:ext cx="1261688" cy="869718"/>
              <a:chOff x="3246812" y="2839605"/>
              <a:chExt cx="1261688" cy="869718"/>
            </a:xfrm>
          </p:grpSpPr>
          <p:sp>
            <p:nvSpPr>
              <p:cNvPr id="37664" name="Oval 1760"/>
              <p:cNvSpPr>
                <a:spLocks noChangeArrowheads="1"/>
              </p:cNvSpPr>
              <p:nvPr/>
            </p:nvSpPr>
            <p:spPr bwMode="auto">
              <a:xfrm flipH="1">
                <a:off x="4351252" y="283960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5" name="Oval 1761"/>
              <p:cNvSpPr>
                <a:spLocks noChangeArrowheads="1"/>
              </p:cNvSpPr>
              <p:nvPr/>
            </p:nvSpPr>
            <p:spPr bwMode="auto">
              <a:xfrm flipH="1">
                <a:off x="4348712" y="319266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6" name="Oval 1762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67" name="Straight Arrow Connector 1763"/>
              <p:cNvCxnSpPr>
                <a:cxnSpLocks noChangeShapeType="1"/>
                <a:stCxn id="36879" idx="3"/>
                <a:endCxn id="37664" idx="6"/>
              </p:cNvCxnSpPr>
              <p:nvPr/>
            </p:nvCxnSpPr>
            <p:spPr bwMode="auto">
              <a:xfrm flipV="1">
                <a:off x="3246812" y="2918229"/>
                <a:ext cx="1104440" cy="34983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8" name="Straight Arrow Connector 1764"/>
              <p:cNvCxnSpPr>
                <a:cxnSpLocks noChangeShapeType="1"/>
                <a:stCxn id="36879" idx="3"/>
                <a:endCxn id="37665" idx="6"/>
              </p:cNvCxnSpPr>
              <p:nvPr/>
            </p:nvCxnSpPr>
            <p:spPr bwMode="auto">
              <a:xfrm>
                <a:off x="3246812" y="3268060"/>
                <a:ext cx="1101900" cy="322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9" name="Straight Arrow Connector 1765"/>
              <p:cNvCxnSpPr>
                <a:cxnSpLocks noChangeShapeType="1"/>
                <a:stCxn id="36879" idx="3"/>
                <a:endCxn id="37666" idx="6"/>
              </p:cNvCxnSpPr>
              <p:nvPr/>
            </p:nvCxnSpPr>
            <p:spPr bwMode="auto">
              <a:xfrm>
                <a:off x="3246812" y="326806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5" name="Group 990"/>
            <p:cNvGrpSpPr>
              <a:grpSpLocks/>
            </p:cNvGrpSpPr>
            <p:nvPr/>
          </p:nvGrpSpPr>
          <p:grpSpPr bwMode="auto">
            <a:xfrm>
              <a:off x="3251892" y="3361575"/>
              <a:ext cx="1264227" cy="888768"/>
              <a:chOff x="3246693" y="2820555"/>
              <a:chExt cx="1259267" cy="888768"/>
            </a:xfrm>
          </p:grpSpPr>
          <p:sp>
            <p:nvSpPr>
              <p:cNvPr id="37658" name="Oval 1754"/>
              <p:cNvSpPr>
                <a:spLocks noChangeArrowheads="1"/>
              </p:cNvSpPr>
              <p:nvPr/>
            </p:nvSpPr>
            <p:spPr bwMode="auto">
              <a:xfrm flipH="1">
                <a:off x="434363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9" name="Oval 1755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0" name="Oval 1756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61" name="Straight Arrow Connector 1757"/>
              <p:cNvCxnSpPr>
                <a:cxnSpLocks noChangeShapeType="1"/>
                <a:endCxn id="37658" idx="6"/>
              </p:cNvCxnSpPr>
              <p:nvPr/>
            </p:nvCxnSpPr>
            <p:spPr bwMode="auto">
              <a:xfrm flipV="1">
                <a:off x="3246693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2" name="Straight Arrow Connector 1758"/>
              <p:cNvCxnSpPr>
                <a:cxnSpLocks noChangeShapeType="1"/>
                <a:endCxn id="37659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3" name="Straight Arrow Connector 1759"/>
              <p:cNvCxnSpPr>
                <a:cxnSpLocks noChangeShapeType="1"/>
                <a:stCxn id="36880" idx="3"/>
                <a:endCxn id="37660" idx="6"/>
              </p:cNvCxnSpPr>
              <p:nvPr/>
            </p:nvCxnSpPr>
            <p:spPr bwMode="auto">
              <a:xfrm>
                <a:off x="3246693" y="3275680"/>
                <a:ext cx="1096939" cy="3550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6" name="Group 991"/>
            <p:cNvGrpSpPr>
              <a:grpSpLocks/>
            </p:cNvGrpSpPr>
            <p:nvPr/>
          </p:nvGrpSpPr>
          <p:grpSpPr bwMode="auto">
            <a:xfrm>
              <a:off x="3248082" y="1743595"/>
              <a:ext cx="1274388" cy="873528"/>
              <a:chOff x="3231572" y="2820555"/>
              <a:chExt cx="1274388" cy="873528"/>
            </a:xfrm>
          </p:grpSpPr>
          <p:sp>
            <p:nvSpPr>
              <p:cNvPr id="37652" name="Oval 1748"/>
              <p:cNvSpPr>
                <a:spLocks noChangeArrowheads="1"/>
              </p:cNvSpPr>
              <p:nvPr/>
            </p:nvSpPr>
            <p:spPr bwMode="auto">
              <a:xfrm flipH="1">
                <a:off x="432839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3" name="Oval 1749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4" name="Oval 1750"/>
              <p:cNvSpPr>
                <a:spLocks noChangeArrowheads="1"/>
              </p:cNvSpPr>
              <p:nvPr/>
            </p:nvSpPr>
            <p:spPr bwMode="auto">
              <a:xfrm flipH="1">
                <a:off x="4343632" y="35368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55" name="Straight Arrow Connector 1751"/>
              <p:cNvCxnSpPr>
                <a:cxnSpLocks noChangeShapeType="1"/>
                <a:endCxn id="37652" idx="6"/>
              </p:cNvCxnSpPr>
              <p:nvPr/>
            </p:nvCxnSpPr>
            <p:spPr bwMode="auto">
              <a:xfrm flipV="1">
                <a:off x="323157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6" name="Straight Arrow Connector 1752"/>
              <p:cNvCxnSpPr>
                <a:cxnSpLocks noChangeShapeType="1"/>
                <a:endCxn id="37653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7" name="Straight Arrow Connector 1753"/>
              <p:cNvCxnSpPr>
                <a:cxnSpLocks noChangeShapeType="1"/>
                <a:stCxn id="36886" idx="3"/>
                <a:endCxn id="37654" idx="6"/>
              </p:cNvCxnSpPr>
              <p:nvPr/>
            </p:nvCxnSpPr>
            <p:spPr bwMode="auto">
              <a:xfrm>
                <a:off x="3250622" y="3273140"/>
                <a:ext cx="1093010" cy="3423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7" name="Group 992"/>
            <p:cNvGrpSpPr>
              <a:grpSpLocks/>
            </p:cNvGrpSpPr>
            <p:nvPr/>
          </p:nvGrpSpPr>
          <p:grpSpPr bwMode="auto">
            <a:xfrm>
              <a:off x="3248082" y="1183525"/>
              <a:ext cx="1269308" cy="892578"/>
              <a:chOff x="3216332" y="2820555"/>
              <a:chExt cx="1269308" cy="892578"/>
            </a:xfrm>
          </p:grpSpPr>
          <p:sp>
            <p:nvSpPr>
              <p:cNvPr id="37646" name="Oval 1742"/>
              <p:cNvSpPr>
                <a:spLocks noChangeArrowheads="1"/>
              </p:cNvSpPr>
              <p:nvPr/>
            </p:nvSpPr>
            <p:spPr bwMode="auto">
              <a:xfrm flipH="1">
                <a:off x="431315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7" name="Oval 1743"/>
              <p:cNvSpPr>
                <a:spLocks noChangeArrowheads="1"/>
              </p:cNvSpPr>
              <p:nvPr/>
            </p:nvSpPr>
            <p:spPr bwMode="auto">
              <a:xfrm flipH="1">
                <a:off x="431823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8" name="Oval 1744"/>
              <p:cNvSpPr>
                <a:spLocks noChangeArrowheads="1"/>
              </p:cNvSpPr>
              <p:nvPr/>
            </p:nvSpPr>
            <p:spPr bwMode="auto">
              <a:xfrm flipH="1">
                <a:off x="4328392" y="355588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49" name="Straight Arrow Connector 1745"/>
              <p:cNvCxnSpPr>
                <a:cxnSpLocks noChangeShapeType="1"/>
                <a:endCxn id="37646" idx="6"/>
              </p:cNvCxnSpPr>
              <p:nvPr/>
            </p:nvCxnSpPr>
            <p:spPr bwMode="auto">
              <a:xfrm flipV="1">
                <a:off x="321633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0" name="Straight Arrow Connector 1746"/>
              <p:cNvCxnSpPr>
                <a:cxnSpLocks noChangeShapeType="1"/>
                <a:endCxn id="37647" idx="6"/>
              </p:cNvCxnSpPr>
              <p:nvPr/>
            </p:nvCxnSpPr>
            <p:spPr bwMode="auto">
              <a:xfrm flipV="1">
                <a:off x="322141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1" name="Straight Arrow Connector 1747"/>
              <p:cNvCxnSpPr>
                <a:cxnSpLocks noChangeShapeType="1"/>
                <a:endCxn id="37648" idx="6"/>
              </p:cNvCxnSpPr>
              <p:nvPr/>
            </p:nvCxnSpPr>
            <p:spPr bwMode="auto">
              <a:xfrm>
                <a:off x="3231572" y="327187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8" name="Group 993"/>
            <p:cNvGrpSpPr>
              <a:grpSpLocks/>
            </p:cNvGrpSpPr>
            <p:nvPr/>
          </p:nvGrpSpPr>
          <p:grpSpPr bwMode="auto">
            <a:xfrm>
              <a:off x="3251892" y="627265"/>
              <a:ext cx="1261688" cy="888768"/>
              <a:chOff x="3212522" y="2820555"/>
              <a:chExt cx="1261688" cy="888768"/>
            </a:xfrm>
          </p:grpSpPr>
          <p:sp>
            <p:nvSpPr>
              <p:cNvPr id="37640" name="Oval 1736"/>
              <p:cNvSpPr>
                <a:spLocks noChangeArrowheads="1"/>
              </p:cNvSpPr>
              <p:nvPr/>
            </p:nvSpPr>
            <p:spPr bwMode="auto">
              <a:xfrm flipH="1">
                <a:off x="430934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1" name="Oval 1737"/>
              <p:cNvSpPr>
                <a:spLocks noChangeArrowheads="1"/>
              </p:cNvSpPr>
              <p:nvPr/>
            </p:nvSpPr>
            <p:spPr bwMode="auto">
              <a:xfrm flipH="1">
                <a:off x="43106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2" name="Oval 1738"/>
              <p:cNvSpPr>
                <a:spLocks noChangeArrowheads="1"/>
              </p:cNvSpPr>
              <p:nvPr/>
            </p:nvSpPr>
            <p:spPr bwMode="auto">
              <a:xfrm flipH="1">
                <a:off x="431696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43" name="Straight Arrow Connector 1739"/>
              <p:cNvCxnSpPr>
                <a:cxnSpLocks noChangeShapeType="1"/>
                <a:endCxn id="37640" idx="6"/>
              </p:cNvCxnSpPr>
              <p:nvPr/>
            </p:nvCxnSpPr>
            <p:spPr bwMode="auto">
              <a:xfrm flipV="1">
                <a:off x="321252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44" name="Straight Arrow Connector 1740"/>
              <p:cNvCxnSpPr>
                <a:cxnSpLocks noChangeShapeType="1"/>
                <a:endCxn id="37641" idx="6"/>
              </p:cNvCxnSpPr>
              <p:nvPr/>
            </p:nvCxnSpPr>
            <p:spPr bwMode="auto">
              <a:xfrm flipV="1">
                <a:off x="32137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45" name="Straight Arrow Connector 1741"/>
              <p:cNvCxnSpPr>
                <a:cxnSpLocks noChangeShapeType="1"/>
                <a:endCxn id="37642" idx="6"/>
              </p:cNvCxnSpPr>
              <p:nvPr/>
            </p:nvCxnSpPr>
            <p:spPr bwMode="auto">
              <a:xfrm>
                <a:off x="3220142" y="326806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9" name="Group 994"/>
            <p:cNvGrpSpPr>
              <a:grpSpLocks/>
            </p:cNvGrpSpPr>
            <p:nvPr/>
          </p:nvGrpSpPr>
          <p:grpSpPr bwMode="auto">
            <a:xfrm>
              <a:off x="3254970" y="3905542"/>
              <a:ext cx="1257687" cy="829713"/>
              <a:chOff x="3255204" y="2879610"/>
              <a:chExt cx="1250756" cy="829713"/>
            </a:xfrm>
          </p:grpSpPr>
          <p:sp>
            <p:nvSpPr>
              <p:cNvPr id="37634" name="Oval 1730"/>
              <p:cNvSpPr>
                <a:spLocks noChangeArrowheads="1"/>
              </p:cNvSpPr>
              <p:nvPr/>
            </p:nvSpPr>
            <p:spPr bwMode="auto">
              <a:xfrm flipH="1">
                <a:off x="4343632" y="287961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5" name="Oval 1731"/>
              <p:cNvSpPr>
                <a:spLocks noChangeArrowheads="1"/>
              </p:cNvSpPr>
              <p:nvPr/>
            </p:nvSpPr>
            <p:spPr bwMode="auto">
              <a:xfrm flipH="1">
                <a:off x="4348712" y="320219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6" name="Oval 1732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37" name="Straight Arrow Connector 1733"/>
              <p:cNvCxnSpPr>
                <a:cxnSpLocks noChangeShapeType="1"/>
                <a:stCxn id="36891" idx="3"/>
                <a:endCxn id="37634" idx="6"/>
              </p:cNvCxnSpPr>
              <p:nvPr/>
            </p:nvCxnSpPr>
            <p:spPr bwMode="auto">
              <a:xfrm flipV="1">
                <a:off x="3255204" y="2958234"/>
                <a:ext cx="1088428" cy="3049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8" name="Straight Arrow Connector 1734"/>
              <p:cNvCxnSpPr>
                <a:cxnSpLocks noChangeShapeType="1"/>
                <a:stCxn id="36891" idx="3"/>
                <a:endCxn id="37635" idx="6"/>
              </p:cNvCxnSpPr>
              <p:nvPr/>
            </p:nvCxnSpPr>
            <p:spPr bwMode="auto">
              <a:xfrm>
                <a:off x="3257196" y="3263208"/>
                <a:ext cx="1091517" cy="1760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9" name="Straight Arrow Connector 1735"/>
              <p:cNvCxnSpPr>
                <a:cxnSpLocks noChangeShapeType="1"/>
                <a:stCxn id="36891" idx="3"/>
                <a:endCxn id="37636" idx="6"/>
              </p:cNvCxnSpPr>
              <p:nvPr/>
            </p:nvCxnSpPr>
            <p:spPr bwMode="auto">
              <a:xfrm>
                <a:off x="3255204" y="3263208"/>
                <a:ext cx="1088428" cy="36749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0" name="Group 995"/>
            <p:cNvGrpSpPr>
              <a:grpSpLocks/>
            </p:cNvGrpSpPr>
            <p:nvPr/>
          </p:nvGrpSpPr>
          <p:grpSpPr bwMode="auto">
            <a:xfrm>
              <a:off x="3247413" y="4393745"/>
              <a:ext cx="1259625" cy="888768"/>
              <a:chOff x="3259482" y="2820555"/>
              <a:chExt cx="1254683" cy="888768"/>
            </a:xfrm>
          </p:grpSpPr>
          <p:sp>
            <p:nvSpPr>
              <p:cNvPr id="37628" name="Oval 1724"/>
              <p:cNvSpPr>
                <a:spLocks noChangeArrowheads="1"/>
              </p:cNvSpPr>
              <p:nvPr/>
            </p:nvSpPr>
            <p:spPr bwMode="auto">
              <a:xfrm flipH="1">
                <a:off x="4356917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9" name="Oval 1725"/>
              <p:cNvSpPr>
                <a:spLocks noChangeArrowheads="1"/>
              </p:cNvSpPr>
              <p:nvPr/>
            </p:nvSpPr>
            <p:spPr bwMode="auto">
              <a:xfrm flipH="1">
                <a:off x="435630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0" name="Oval 1726"/>
              <p:cNvSpPr>
                <a:spLocks noChangeArrowheads="1"/>
              </p:cNvSpPr>
              <p:nvPr/>
            </p:nvSpPr>
            <p:spPr bwMode="auto">
              <a:xfrm flipH="1">
                <a:off x="4356915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31" name="Straight Arrow Connector 1727"/>
              <p:cNvCxnSpPr>
                <a:cxnSpLocks noChangeShapeType="1"/>
                <a:endCxn id="37628" idx="6"/>
              </p:cNvCxnSpPr>
              <p:nvPr/>
            </p:nvCxnSpPr>
            <p:spPr bwMode="auto">
              <a:xfrm flipV="1">
                <a:off x="3259976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2" name="Straight Arrow Connector 1728"/>
              <p:cNvCxnSpPr>
                <a:cxnSpLocks noChangeShapeType="1"/>
                <a:endCxn id="37629" idx="6"/>
              </p:cNvCxnSpPr>
              <p:nvPr/>
            </p:nvCxnSpPr>
            <p:spPr bwMode="auto">
              <a:xfrm flipV="1">
                <a:off x="325948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3" name="Straight Arrow Connector 1729"/>
              <p:cNvCxnSpPr>
                <a:cxnSpLocks noChangeShapeType="1"/>
                <a:endCxn id="37630" idx="6"/>
              </p:cNvCxnSpPr>
              <p:nvPr/>
            </p:nvCxnSpPr>
            <p:spPr bwMode="auto">
              <a:xfrm>
                <a:off x="3259978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1" name="Group 996"/>
            <p:cNvGrpSpPr>
              <a:grpSpLocks/>
            </p:cNvGrpSpPr>
            <p:nvPr/>
          </p:nvGrpSpPr>
          <p:grpSpPr bwMode="auto">
            <a:xfrm>
              <a:off x="3246717" y="4941003"/>
              <a:ext cx="1259623" cy="888768"/>
              <a:chOff x="3251892" y="2820555"/>
              <a:chExt cx="1254681" cy="888768"/>
            </a:xfrm>
          </p:grpSpPr>
          <p:sp>
            <p:nvSpPr>
              <p:cNvPr id="37622" name="Oval 1718"/>
              <p:cNvSpPr>
                <a:spLocks noChangeArrowheads="1"/>
              </p:cNvSpPr>
              <p:nvPr/>
            </p:nvSpPr>
            <p:spPr bwMode="auto">
              <a:xfrm flipH="1">
                <a:off x="4349325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3" name="Oval 1719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4" name="Oval 1720"/>
              <p:cNvSpPr>
                <a:spLocks noChangeArrowheads="1"/>
              </p:cNvSpPr>
              <p:nvPr/>
            </p:nvSpPr>
            <p:spPr bwMode="auto">
              <a:xfrm flipH="1">
                <a:off x="4349324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25" name="Straight Arrow Connector 1721"/>
              <p:cNvCxnSpPr>
                <a:cxnSpLocks noChangeShapeType="1"/>
                <a:endCxn id="37622" idx="6"/>
              </p:cNvCxnSpPr>
              <p:nvPr/>
            </p:nvCxnSpPr>
            <p:spPr bwMode="auto">
              <a:xfrm flipV="1">
                <a:off x="3252386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26" name="Straight Arrow Connector 1722"/>
              <p:cNvCxnSpPr>
                <a:cxnSpLocks noChangeShapeType="1"/>
                <a:endCxn id="37623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27" name="Straight Arrow Connector 1723"/>
              <p:cNvCxnSpPr>
                <a:cxnSpLocks noChangeShapeType="1"/>
                <a:endCxn id="37624" idx="6"/>
              </p:cNvCxnSpPr>
              <p:nvPr/>
            </p:nvCxnSpPr>
            <p:spPr bwMode="auto">
              <a:xfrm>
                <a:off x="3252386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2" name="Group 997"/>
            <p:cNvGrpSpPr>
              <a:grpSpLocks/>
            </p:cNvGrpSpPr>
            <p:nvPr/>
          </p:nvGrpSpPr>
          <p:grpSpPr bwMode="auto">
            <a:xfrm>
              <a:off x="4508499" y="2982772"/>
              <a:ext cx="1221417" cy="566385"/>
              <a:chOff x="4516119" y="2982772"/>
              <a:chExt cx="1221417" cy="566385"/>
            </a:xfrm>
          </p:grpSpPr>
          <p:cxnSp>
            <p:nvCxnSpPr>
              <p:cNvPr id="37616" name="Straight Arrow Connector 1712"/>
              <p:cNvCxnSpPr>
                <a:cxnSpLocks noChangeShapeType="1"/>
                <a:stCxn id="37671" idx="2"/>
                <a:endCxn id="3761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7" name="Straight Arrow Connector 1713"/>
              <p:cNvCxnSpPr>
                <a:cxnSpLocks noChangeShapeType="1"/>
                <a:stCxn id="37671" idx="2"/>
                <a:endCxn id="3762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8" name="Straight Arrow Connector 1714"/>
              <p:cNvCxnSpPr>
                <a:cxnSpLocks noChangeShapeType="1"/>
                <a:stCxn id="37671" idx="2"/>
                <a:endCxn id="3762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19" name="Rectangle 171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0" name="Rectangle 171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1" name="Rectangle 171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3" name="Group 998"/>
            <p:cNvGrpSpPr>
              <a:grpSpLocks/>
            </p:cNvGrpSpPr>
            <p:nvPr/>
          </p:nvGrpSpPr>
          <p:grpSpPr bwMode="auto">
            <a:xfrm>
              <a:off x="4510404" y="2778937"/>
              <a:ext cx="1221417" cy="566385"/>
              <a:chOff x="4516119" y="2982772"/>
              <a:chExt cx="1221417" cy="566385"/>
            </a:xfrm>
          </p:grpSpPr>
          <p:cxnSp>
            <p:nvCxnSpPr>
              <p:cNvPr id="37610" name="Straight Arrow Connector 1706"/>
              <p:cNvCxnSpPr>
                <a:cxnSpLocks noChangeShapeType="1"/>
                <a:endCxn id="3761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1" name="Straight Arrow Connector 1707"/>
              <p:cNvCxnSpPr>
                <a:cxnSpLocks noChangeShapeType="1"/>
                <a:endCxn id="3761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2" name="Straight Arrow Connector 1708"/>
              <p:cNvCxnSpPr>
                <a:cxnSpLocks noChangeShapeType="1"/>
                <a:endCxn id="3761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13" name="Rectangle 170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14" name="Rectangle 171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15" name="Rectangle 171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4" name="Group 999"/>
            <p:cNvGrpSpPr>
              <a:grpSpLocks/>
            </p:cNvGrpSpPr>
            <p:nvPr/>
          </p:nvGrpSpPr>
          <p:grpSpPr bwMode="auto">
            <a:xfrm>
              <a:off x="4508499" y="2609392"/>
              <a:ext cx="1227767" cy="566385"/>
              <a:chOff x="4504689" y="2982772"/>
              <a:chExt cx="1227767" cy="566385"/>
            </a:xfrm>
          </p:grpSpPr>
          <p:cxnSp>
            <p:nvCxnSpPr>
              <p:cNvPr id="37604" name="Straight Arrow Connector 1700"/>
              <p:cNvCxnSpPr>
                <a:cxnSpLocks noChangeShapeType="1"/>
                <a:endCxn id="3760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5" name="Straight Arrow Connector 1701"/>
              <p:cNvCxnSpPr>
                <a:cxnSpLocks noChangeShapeType="1"/>
                <a:endCxn id="37608" idx="1"/>
              </p:cNvCxnSpPr>
              <p:nvPr/>
            </p:nvCxnSpPr>
            <p:spPr bwMode="auto">
              <a:xfrm flipV="1">
                <a:off x="4506594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6" name="Straight Arrow Connector 1702"/>
              <p:cNvCxnSpPr>
                <a:cxnSpLocks noChangeShapeType="1"/>
                <a:endCxn id="37609" idx="1"/>
              </p:cNvCxnSpPr>
              <p:nvPr/>
            </p:nvCxnSpPr>
            <p:spPr bwMode="auto">
              <a:xfrm>
                <a:off x="450468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07" name="Rectangle 170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8" name="Rectangle 1704"/>
              <p:cNvSpPr>
                <a:spLocks noChangeArrowheads="1"/>
              </p:cNvSpPr>
              <p:nvPr/>
            </p:nvSpPr>
            <p:spPr bwMode="auto">
              <a:xfrm>
                <a:off x="5654386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9" name="Rectangle 1705"/>
              <p:cNvSpPr>
                <a:spLocks noChangeArrowheads="1"/>
              </p:cNvSpPr>
              <p:nvPr/>
            </p:nvSpPr>
            <p:spPr bwMode="auto">
              <a:xfrm>
                <a:off x="565756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5" name="Group 1000"/>
            <p:cNvGrpSpPr>
              <a:grpSpLocks/>
            </p:cNvGrpSpPr>
            <p:nvPr/>
          </p:nvGrpSpPr>
          <p:grpSpPr bwMode="auto">
            <a:xfrm>
              <a:off x="4504689" y="2407462"/>
              <a:ext cx="1227767" cy="566385"/>
              <a:chOff x="4504689" y="2982772"/>
              <a:chExt cx="1227767" cy="566385"/>
            </a:xfrm>
          </p:grpSpPr>
          <p:cxnSp>
            <p:nvCxnSpPr>
              <p:cNvPr id="37598" name="Straight Arrow Connector 1694"/>
              <p:cNvCxnSpPr>
                <a:cxnSpLocks noChangeShapeType="1"/>
                <a:endCxn id="3760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9" name="Straight Arrow Connector 1695"/>
              <p:cNvCxnSpPr>
                <a:cxnSpLocks noChangeShapeType="1"/>
                <a:endCxn id="3760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0" name="Straight Arrow Connector 1696"/>
              <p:cNvCxnSpPr>
                <a:cxnSpLocks noChangeShapeType="1"/>
                <a:endCxn id="37603" idx="1"/>
              </p:cNvCxnSpPr>
              <p:nvPr/>
            </p:nvCxnSpPr>
            <p:spPr bwMode="auto">
              <a:xfrm>
                <a:off x="450468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01" name="Rectangle 169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2" name="Rectangle 169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3" name="Rectangle 1699"/>
              <p:cNvSpPr>
                <a:spLocks noChangeArrowheads="1"/>
              </p:cNvSpPr>
              <p:nvPr/>
            </p:nvSpPr>
            <p:spPr bwMode="auto">
              <a:xfrm>
                <a:off x="565756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6" name="Group 1001"/>
            <p:cNvGrpSpPr>
              <a:grpSpLocks/>
            </p:cNvGrpSpPr>
            <p:nvPr/>
          </p:nvGrpSpPr>
          <p:grpSpPr bwMode="auto">
            <a:xfrm>
              <a:off x="4512309" y="2258872"/>
              <a:ext cx="1221417" cy="566385"/>
              <a:chOff x="4516119" y="2982772"/>
              <a:chExt cx="1221417" cy="566385"/>
            </a:xfrm>
          </p:grpSpPr>
          <p:cxnSp>
            <p:nvCxnSpPr>
              <p:cNvPr id="37592" name="Straight Arrow Connector 1688"/>
              <p:cNvCxnSpPr>
                <a:cxnSpLocks noChangeShapeType="1"/>
                <a:endCxn id="3759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3" name="Straight Arrow Connector 1689"/>
              <p:cNvCxnSpPr>
                <a:cxnSpLocks noChangeShapeType="1"/>
                <a:endCxn id="37596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4" name="Straight Arrow Connector 1690"/>
              <p:cNvCxnSpPr>
                <a:cxnSpLocks noChangeShapeType="1"/>
                <a:endCxn id="3759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95" name="Rectangle 169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6" name="Rectangle 169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7" name="Rectangle 169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7" name="Group 1002"/>
            <p:cNvGrpSpPr>
              <a:grpSpLocks/>
            </p:cNvGrpSpPr>
            <p:nvPr/>
          </p:nvGrpSpPr>
          <p:grpSpPr bwMode="auto">
            <a:xfrm>
              <a:off x="4512309" y="2041702"/>
              <a:ext cx="1221417" cy="566385"/>
              <a:chOff x="4516119" y="2982772"/>
              <a:chExt cx="1221417" cy="566385"/>
            </a:xfrm>
          </p:grpSpPr>
          <p:cxnSp>
            <p:nvCxnSpPr>
              <p:cNvPr id="37586" name="Straight Arrow Connector 1682"/>
              <p:cNvCxnSpPr>
                <a:cxnSpLocks noChangeShapeType="1"/>
                <a:endCxn id="3758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7" name="Straight Arrow Connector 1683"/>
              <p:cNvCxnSpPr>
                <a:cxnSpLocks noChangeShapeType="1"/>
                <a:endCxn id="3759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8" name="Straight Arrow Connector 1684"/>
              <p:cNvCxnSpPr>
                <a:cxnSpLocks noChangeShapeType="1"/>
                <a:endCxn id="3759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89" name="Rectangle 168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0" name="Rectangle 168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1" name="Rectangle 168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8" name="Group 1003"/>
            <p:cNvGrpSpPr>
              <a:grpSpLocks/>
            </p:cNvGrpSpPr>
            <p:nvPr/>
          </p:nvGrpSpPr>
          <p:grpSpPr bwMode="auto">
            <a:xfrm>
              <a:off x="4512309" y="1881682"/>
              <a:ext cx="1221417" cy="566385"/>
              <a:chOff x="4516119" y="2982772"/>
              <a:chExt cx="1221417" cy="566385"/>
            </a:xfrm>
          </p:grpSpPr>
          <p:cxnSp>
            <p:nvCxnSpPr>
              <p:cNvPr id="37580" name="Straight Arrow Connector 1676"/>
              <p:cNvCxnSpPr>
                <a:cxnSpLocks noChangeShapeType="1"/>
                <a:endCxn id="3758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1" name="Straight Arrow Connector 1677"/>
              <p:cNvCxnSpPr>
                <a:cxnSpLocks noChangeShapeType="1"/>
                <a:endCxn id="3758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2" name="Straight Arrow Connector 1678"/>
              <p:cNvCxnSpPr>
                <a:cxnSpLocks noChangeShapeType="1"/>
                <a:endCxn id="3758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83" name="Rectangle 167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84" name="Rectangle 168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85" name="Rectangle 168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9" name="Group 1004"/>
            <p:cNvGrpSpPr>
              <a:grpSpLocks/>
            </p:cNvGrpSpPr>
            <p:nvPr/>
          </p:nvGrpSpPr>
          <p:grpSpPr bwMode="auto">
            <a:xfrm>
              <a:off x="4508499" y="1702612"/>
              <a:ext cx="1221417" cy="566385"/>
              <a:chOff x="4516119" y="2982772"/>
              <a:chExt cx="1221417" cy="566385"/>
            </a:xfrm>
          </p:grpSpPr>
          <p:cxnSp>
            <p:nvCxnSpPr>
              <p:cNvPr id="37574" name="Straight Arrow Connector 1670"/>
              <p:cNvCxnSpPr>
                <a:cxnSpLocks noChangeShapeType="1"/>
                <a:endCxn id="3757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5" name="Straight Arrow Connector 1671"/>
              <p:cNvCxnSpPr>
                <a:cxnSpLocks noChangeShapeType="1"/>
                <a:endCxn id="37578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6" name="Straight Arrow Connector 1672"/>
              <p:cNvCxnSpPr>
                <a:cxnSpLocks noChangeShapeType="1"/>
                <a:endCxn id="37579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77" name="Rectangle 167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8" name="Rectangle 167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9" name="Rectangle 1675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0" name="Group 1005"/>
            <p:cNvGrpSpPr>
              <a:grpSpLocks/>
            </p:cNvGrpSpPr>
            <p:nvPr/>
          </p:nvGrpSpPr>
          <p:grpSpPr bwMode="auto">
            <a:xfrm>
              <a:off x="4508499" y="1531162"/>
              <a:ext cx="1221417" cy="566385"/>
              <a:chOff x="4516119" y="2982772"/>
              <a:chExt cx="1221417" cy="566385"/>
            </a:xfrm>
          </p:grpSpPr>
          <p:cxnSp>
            <p:nvCxnSpPr>
              <p:cNvPr id="37568" name="Straight Arrow Connector 1664"/>
              <p:cNvCxnSpPr>
                <a:cxnSpLocks noChangeShapeType="1"/>
                <a:endCxn id="3757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9" name="Straight Arrow Connector 1665"/>
              <p:cNvCxnSpPr>
                <a:cxnSpLocks noChangeShapeType="1"/>
                <a:endCxn id="3757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0" name="Straight Arrow Connector 1666"/>
              <p:cNvCxnSpPr>
                <a:cxnSpLocks noChangeShapeType="1"/>
                <a:endCxn id="37573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71" name="Rectangle 166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2" name="Rectangle 166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3" name="Rectangle 1669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1" name="Group 1006"/>
            <p:cNvGrpSpPr>
              <a:grpSpLocks/>
            </p:cNvGrpSpPr>
            <p:nvPr/>
          </p:nvGrpSpPr>
          <p:grpSpPr bwMode="auto">
            <a:xfrm>
              <a:off x="4504689" y="1333042"/>
              <a:ext cx="1221417" cy="566385"/>
              <a:chOff x="4516119" y="2982772"/>
              <a:chExt cx="1221417" cy="566385"/>
            </a:xfrm>
          </p:grpSpPr>
          <p:cxnSp>
            <p:nvCxnSpPr>
              <p:cNvPr id="37562" name="Straight Arrow Connector 1658"/>
              <p:cNvCxnSpPr>
                <a:cxnSpLocks noChangeShapeType="1"/>
                <a:endCxn id="3756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3" name="Straight Arrow Connector 1659"/>
              <p:cNvCxnSpPr>
                <a:cxnSpLocks noChangeShapeType="1"/>
                <a:endCxn id="37566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4" name="Straight Arrow Connector 1660"/>
              <p:cNvCxnSpPr>
                <a:cxnSpLocks noChangeShapeType="1"/>
                <a:endCxn id="3756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65" name="Rectangle 166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6" name="Rectangle 166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7" name="Rectangle 166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2" name="Group 1007"/>
            <p:cNvGrpSpPr>
              <a:grpSpLocks/>
            </p:cNvGrpSpPr>
            <p:nvPr/>
          </p:nvGrpSpPr>
          <p:grpSpPr bwMode="auto">
            <a:xfrm>
              <a:off x="4508499" y="1142542"/>
              <a:ext cx="1221417" cy="566385"/>
              <a:chOff x="4516119" y="2982772"/>
              <a:chExt cx="1221417" cy="566385"/>
            </a:xfrm>
          </p:grpSpPr>
          <p:cxnSp>
            <p:nvCxnSpPr>
              <p:cNvPr id="37556" name="Straight Arrow Connector 1652"/>
              <p:cNvCxnSpPr>
                <a:cxnSpLocks noChangeShapeType="1"/>
                <a:endCxn id="3755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7" name="Straight Arrow Connector 1653"/>
              <p:cNvCxnSpPr>
                <a:cxnSpLocks noChangeShapeType="1"/>
                <a:endCxn id="3756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8" name="Straight Arrow Connector 1654"/>
              <p:cNvCxnSpPr>
                <a:cxnSpLocks noChangeShapeType="1"/>
                <a:endCxn id="3756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59" name="Rectangle 165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0" name="Rectangle 165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1" name="Rectangle 165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3" name="Group 1008"/>
            <p:cNvGrpSpPr>
              <a:grpSpLocks/>
            </p:cNvGrpSpPr>
            <p:nvPr/>
          </p:nvGrpSpPr>
          <p:grpSpPr bwMode="auto">
            <a:xfrm>
              <a:off x="4512309" y="967282"/>
              <a:ext cx="1221417" cy="566385"/>
              <a:chOff x="4516119" y="2982772"/>
              <a:chExt cx="1221417" cy="566385"/>
            </a:xfrm>
          </p:grpSpPr>
          <p:cxnSp>
            <p:nvCxnSpPr>
              <p:cNvPr id="37550" name="Straight Arrow Connector 1646"/>
              <p:cNvCxnSpPr>
                <a:cxnSpLocks noChangeShapeType="1"/>
                <a:endCxn id="3755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1" name="Straight Arrow Connector 1647"/>
              <p:cNvCxnSpPr>
                <a:cxnSpLocks noChangeShapeType="1"/>
                <a:endCxn id="3755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2" name="Straight Arrow Connector 1648"/>
              <p:cNvCxnSpPr>
                <a:cxnSpLocks noChangeShapeType="1"/>
                <a:endCxn id="3755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53" name="Rectangle 164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54" name="Rectangle 165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55" name="Rectangle 165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4" name="Group 1009"/>
            <p:cNvGrpSpPr>
              <a:grpSpLocks/>
            </p:cNvGrpSpPr>
            <p:nvPr/>
          </p:nvGrpSpPr>
          <p:grpSpPr bwMode="auto">
            <a:xfrm>
              <a:off x="4508499" y="776782"/>
              <a:ext cx="1221417" cy="566385"/>
              <a:chOff x="4516119" y="2982772"/>
              <a:chExt cx="1221417" cy="566385"/>
            </a:xfrm>
          </p:grpSpPr>
          <p:cxnSp>
            <p:nvCxnSpPr>
              <p:cNvPr id="37544" name="Straight Arrow Connector 1640"/>
              <p:cNvCxnSpPr>
                <a:cxnSpLocks noChangeShapeType="1"/>
                <a:endCxn id="3754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5" name="Straight Arrow Connector 1641"/>
              <p:cNvCxnSpPr>
                <a:cxnSpLocks noChangeShapeType="1"/>
                <a:endCxn id="37548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6" name="Straight Arrow Connector 1642"/>
              <p:cNvCxnSpPr>
                <a:cxnSpLocks noChangeShapeType="1"/>
                <a:endCxn id="37549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47" name="Rectangle 164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8" name="Rectangle 164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9" name="Rectangle 1645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5" name="Group 1010"/>
            <p:cNvGrpSpPr>
              <a:grpSpLocks/>
            </p:cNvGrpSpPr>
            <p:nvPr/>
          </p:nvGrpSpPr>
          <p:grpSpPr bwMode="auto">
            <a:xfrm>
              <a:off x="4508499" y="411022"/>
              <a:ext cx="1221417" cy="566385"/>
              <a:chOff x="4516119" y="2982772"/>
              <a:chExt cx="1221417" cy="566385"/>
            </a:xfrm>
          </p:grpSpPr>
          <p:cxnSp>
            <p:nvCxnSpPr>
              <p:cNvPr id="37538" name="Straight Arrow Connector 1634"/>
              <p:cNvCxnSpPr>
                <a:cxnSpLocks noChangeShapeType="1"/>
                <a:endCxn id="3754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9" name="Straight Arrow Connector 1635"/>
              <p:cNvCxnSpPr>
                <a:cxnSpLocks noChangeShapeType="1"/>
                <a:endCxn id="3754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0" name="Straight Arrow Connector 1636"/>
              <p:cNvCxnSpPr>
                <a:cxnSpLocks noChangeShapeType="1"/>
                <a:endCxn id="37543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41" name="Rectangle 163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2" name="Rectangle 163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3" name="Rectangle 1639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6" name="Group 1011"/>
            <p:cNvGrpSpPr>
              <a:grpSpLocks/>
            </p:cNvGrpSpPr>
            <p:nvPr/>
          </p:nvGrpSpPr>
          <p:grpSpPr bwMode="auto">
            <a:xfrm>
              <a:off x="4512309" y="3146602"/>
              <a:ext cx="1221417" cy="566385"/>
              <a:chOff x="4516119" y="2982772"/>
              <a:chExt cx="1221417" cy="566385"/>
            </a:xfrm>
          </p:grpSpPr>
          <p:cxnSp>
            <p:nvCxnSpPr>
              <p:cNvPr id="37532" name="Straight Arrow Connector 1628"/>
              <p:cNvCxnSpPr>
                <a:cxnSpLocks noChangeShapeType="1"/>
                <a:endCxn id="3753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3" name="Straight Arrow Connector 162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4" name="Straight Arrow Connector 1630"/>
              <p:cNvCxnSpPr>
                <a:cxnSpLocks noChangeShapeType="1"/>
                <a:endCxn id="3753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35" name="Rectangle 163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6" name="Rectangle 163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7" name="Rectangle 163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7" name="Group 1012"/>
            <p:cNvGrpSpPr>
              <a:grpSpLocks/>
            </p:cNvGrpSpPr>
            <p:nvPr/>
          </p:nvGrpSpPr>
          <p:grpSpPr bwMode="auto">
            <a:xfrm>
              <a:off x="4508499" y="3691432"/>
              <a:ext cx="1221417" cy="566385"/>
              <a:chOff x="4512309" y="2982772"/>
              <a:chExt cx="1221417" cy="566385"/>
            </a:xfrm>
          </p:grpSpPr>
          <p:cxnSp>
            <p:nvCxnSpPr>
              <p:cNvPr id="37526" name="Straight Arrow Connector 1622"/>
              <p:cNvCxnSpPr>
                <a:cxnSpLocks noChangeShapeType="1"/>
                <a:endCxn id="3752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7" name="Straight Arrow Connector 162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8" name="Straight Arrow Connector 1624"/>
              <p:cNvCxnSpPr>
                <a:cxnSpLocks noChangeShapeType="1"/>
                <a:endCxn id="3753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29" name="Rectangle 162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0" name="Rectangle 162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1" name="Rectangle 162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8" name="Group 1013"/>
            <p:cNvGrpSpPr>
              <a:grpSpLocks/>
            </p:cNvGrpSpPr>
            <p:nvPr/>
          </p:nvGrpSpPr>
          <p:grpSpPr bwMode="auto">
            <a:xfrm>
              <a:off x="4516119" y="3502837"/>
              <a:ext cx="1220147" cy="598770"/>
              <a:chOff x="4512309" y="2982772"/>
              <a:chExt cx="1220147" cy="598770"/>
            </a:xfrm>
          </p:grpSpPr>
          <p:cxnSp>
            <p:nvCxnSpPr>
              <p:cNvPr id="37520" name="Straight Arrow Connector 1616"/>
              <p:cNvCxnSpPr>
                <a:cxnSpLocks noChangeShapeType="1"/>
                <a:endCxn id="3752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1" name="Straight Arrow Connector 161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2" name="Straight Arrow Connector 1618"/>
              <p:cNvCxnSpPr>
                <a:cxnSpLocks noChangeShapeType="1"/>
                <a:stCxn id="37659" idx="2"/>
                <a:endCxn id="37525" idx="1"/>
              </p:cNvCxnSpPr>
              <p:nvPr/>
            </p:nvCxnSpPr>
            <p:spPr bwMode="auto">
              <a:xfrm>
                <a:off x="4512309" y="3280814"/>
                <a:ext cx="1145252" cy="26645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23" name="Rectangle 161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24" name="Rectangle 162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25" name="Rectangle 1621"/>
              <p:cNvSpPr>
                <a:spLocks noChangeArrowheads="1"/>
              </p:cNvSpPr>
              <p:nvPr/>
            </p:nvSpPr>
            <p:spPr bwMode="auto">
              <a:xfrm>
                <a:off x="5657561" y="3512997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9" name="Group 1014"/>
            <p:cNvGrpSpPr>
              <a:grpSpLocks/>
            </p:cNvGrpSpPr>
            <p:nvPr/>
          </p:nvGrpSpPr>
          <p:grpSpPr bwMode="auto">
            <a:xfrm>
              <a:off x="4512309" y="3329482"/>
              <a:ext cx="1221417" cy="566385"/>
              <a:chOff x="4512309" y="2982772"/>
              <a:chExt cx="1221417" cy="566385"/>
            </a:xfrm>
          </p:grpSpPr>
          <p:cxnSp>
            <p:nvCxnSpPr>
              <p:cNvPr id="37514" name="Straight Arrow Connector 1610"/>
              <p:cNvCxnSpPr>
                <a:cxnSpLocks noChangeShapeType="1"/>
                <a:endCxn id="3751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5" name="Straight Arrow Connector 1611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6" name="Straight Arrow Connector 1612"/>
              <p:cNvCxnSpPr>
                <a:cxnSpLocks noChangeShapeType="1"/>
                <a:endCxn id="37519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17" name="Rectangle 161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8" name="Rectangle 161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9" name="Rectangle 1615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0" name="Group 1015"/>
            <p:cNvGrpSpPr>
              <a:grpSpLocks/>
            </p:cNvGrpSpPr>
            <p:nvPr/>
          </p:nvGrpSpPr>
          <p:grpSpPr bwMode="auto">
            <a:xfrm>
              <a:off x="4510404" y="3876217"/>
              <a:ext cx="1221417" cy="566385"/>
              <a:chOff x="4512309" y="2982772"/>
              <a:chExt cx="1221417" cy="566385"/>
            </a:xfrm>
          </p:grpSpPr>
          <p:cxnSp>
            <p:nvCxnSpPr>
              <p:cNvPr id="37508" name="Straight Arrow Connector 1604"/>
              <p:cNvCxnSpPr>
                <a:cxnSpLocks noChangeShapeType="1"/>
                <a:endCxn id="3751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9" name="Straight Arrow Connector 1605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0" name="Straight Arrow Connector 1606"/>
              <p:cNvCxnSpPr>
                <a:cxnSpLocks noChangeShapeType="1"/>
                <a:endCxn id="37513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11" name="Rectangle 160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2" name="Rectangle 160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3" name="Rectangle 1609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1" name="Group 1016"/>
            <p:cNvGrpSpPr>
              <a:grpSpLocks/>
            </p:cNvGrpSpPr>
            <p:nvPr/>
          </p:nvGrpSpPr>
          <p:grpSpPr bwMode="auto">
            <a:xfrm>
              <a:off x="4510404" y="4009567"/>
              <a:ext cx="1221417" cy="566385"/>
              <a:chOff x="4512309" y="2982772"/>
              <a:chExt cx="1221417" cy="566385"/>
            </a:xfrm>
          </p:grpSpPr>
          <p:cxnSp>
            <p:nvCxnSpPr>
              <p:cNvPr id="37502" name="Straight Arrow Connector 1598"/>
              <p:cNvCxnSpPr>
                <a:cxnSpLocks noChangeShapeType="1"/>
                <a:endCxn id="3750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3" name="Straight Arrow Connector 159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4" name="Straight Arrow Connector 1600"/>
              <p:cNvCxnSpPr>
                <a:cxnSpLocks noChangeShapeType="1"/>
                <a:endCxn id="37507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05" name="Rectangle 160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6" name="Rectangle 160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7" name="Rectangle 1603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2" name="Group 1017"/>
            <p:cNvGrpSpPr>
              <a:grpSpLocks/>
            </p:cNvGrpSpPr>
            <p:nvPr/>
          </p:nvGrpSpPr>
          <p:grpSpPr bwMode="auto">
            <a:xfrm>
              <a:off x="4510404" y="4179112"/>
              <a:ext cx="1221417" cy="566385"/>
              <a:chOff x="4512309" y="2982772"/>
              <a:chExt cx="1221417" cy="566385"/>
            </a:xfrm>
          </p:grpSpPr>
          <p:cxnSp>
            <p:nvCxnSpPr>
              <p:cNvPr id="37496" name="Straight Arrow Connector 1592"/>
              <p:cNvCxnSpPr>
                <a:cxnSpLocks noChangeShapeType="1"/>
                <a:endCxn id="3749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7" name="Straight Arrow Connector 159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8" name="Straight Arrow Connector 1594"/>
              <p:cNvCxnSpPr>
                <a:cxnSpLocks noChangeShapeType="1"/>
                <a:endCxn id="3750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99" name="Rectangle 159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0" name="Rectangle 159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1" name="Rectangle 159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3" name="Group 1018"/>
            <p:cNvGrpSpPr>
              <a:grpSpLocks/>
            </p:cNvGrpSpPr>
            <p:nvPr/>
          </p:nvGrpSpPr>
          <p:grpSpPr bwMode="auto">
            <a:xfrm>
              <a:off x="4510404" y="4358182"/>
              <a:ext cx="1221417" cy="566385"/>
              <a:chOff x="4512309" y="2982772"/>
              <a:chExt cx="1221417" cy="566385"/>
            </a:xfrm>
          </p:grpSpPr>
          <p:cxnSp>
            <p:nvCxnSpPr>
              <p:cNvPr id="37490" name="Straight Arrow Connector 1586"/>
              <p:cNvCxnSpPr>
                <a:cxnSpLocks noChangeShapeType="1"/>
                <a:endCxn id="3749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1" name="Straight Arrow Connector 158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2" name="Straight Arrow Connector 1588"/>
              <p:cNvCxnSpPr>
                <a:cxnSpLocks noChangeShapeType="1"/>
                <a:endCxn id="37495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93" name="Rectangle 158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94" name="Rectangle 159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95" name="Rectangle 1591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4" name="Group 1019"/>
            <p:cNvGrpSpPr>
              <a:grpSpLocks/>
            </p:cNvGrpSpPr>
            <p:nvPr/>
          </p:nvGrpSpPr>
          <p:grpSpPr bwMode="auto">
            <a:xfrm>
              <a:off x="4512309" y="4529632"/>
              <a:ext cx="1221417" cy="566385"/>
              <a:chOff x="4512309" y="2982772"/>
              <a:chExt cx="1221417" cy="566385"/>
            </a:xfrm>
          </p:grpSpPr>
          <p:cxnSp>
            <p:nvCxnSpPr>
              <p:cNvPr id="37484" name="Straight Arrow Connector 1580"/>
              <p:cNvCxnSpPr>
                <a:cxnSpLocks noChangeShapeType="1"/>
                <a:endCxn id="3748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5" name="Straight Arrow Connector 1581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6" name="Straight Arrow Connector 1582"/>
              <p:cNvCxnSpPr>
                <a:cxnSpLocks noChangeShapeType="1"/>
                <a:endCxn id="37489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87" name="Rectangle 158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8" name="Rectangle 158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9" name="Rectangle 1585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5" name="Group 1020"/>
            <p:cNvGrpSpPr>
              <a:grpSpLocks/>
            </p:cNvGrpSpPr>
            <p:nvPr/>
          </p:nvGrpSpPr>
          <p:grpSpPr bwMode="auto">
            <a:xfrm>
              <a:off x="4514214" y="4723942"/>
              <a:ext cx="1221417" cy="566385"/>
              <a:chOff x="4512309" y="2982772"/>
              <a:chExt cx="1221417" cy="566385"/>
            </a:xfrm>
          </p:grpSpPr>
          <p:cxnSp>
            <p:nvCxnSpPr>
              <p:cNvPr id="37478" name="Straight Arrow Connector 1574"/>
              <p:cNvCxnSpPr>
                <a:cxnSpLocks noChangeShapeType="1"/>
                <a:endCxn id="3748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9" name="Straight Arrow Connector 1575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0" name="Straight Arrow Connector 1576"/>
              <p:cNvCxnSpPr>
                <a:cxnSpLocks noChangeShapeType="1"/>
                <a:endCxn id="37483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81" name="Rectangle 157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2" name="Rectangle 157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3" name="Rectangle 1579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6" name="Group 1021"/>
            <p:cNvGrpSpPr>
              <a:grpSpLocks/>
            </p:cNvGrpSpPr>
            <p:nvPr/>
          </p:nvGrpSpPr>
          <p:grpSpPr bwMode="auto">
            <a:xfrm>
              <a:off x="4514214" y="4904917"/>
              <a:ext cx="1221417" cy="566385"/>
              <a:chOff x="4512309" y="2982772"/>
              <a:chExt cx="1221417" cy="566385"/>
            </a:xfrm>
          </p:grpSpPr>
          <p:cxnSp>
            <p:nvCxnSpPr>
              <p:cNvPr id="37472" name="Straight Arrow Connector 1568"/>
              <p:cNvCxnSpPr>
                <a:cxnSpLocks noChangeShapeType="1"/>
                <a:endCxn id="3747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3" name="Straight Arrow Connector 156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4" name="Straight Arrow Connector 1570"/>
              <p:cNvCxnSpPr>
                <a:cxnSpLocks noChangeShapeType="1"/>
                <a:endCxn id="37477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75" name="Rectangle 157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6" name="Rectangle 157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7" name="Rectangle 1573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7" name="Group 1022"/>
            <p:cNvGrpSpPr>
              <a:grpSpLocks/>
            </p:cNvGrpSpPr>
            <p:nvPr/>
          </p:nvGrpSpPr>
          <p:grpSpPr bwMode="auto">
            <a:xfrm>
              <a:off x="4514214" y="5082082"/>
              <a:ext cx="1221417" cy="566385"/>
              <a:chOff x="4512309" y="2982772"/>
              <a:chExt cx="1221417" cy="566385"/>
            </a:xfrm>
          </p:grpSpPr>
          <p:cxnSp>
            <p:nvCxnSpPr>
              <p:cNvPr id="37466" name="Straight Arrow Connector 1562"/>
              <p:cNvCxnSpPr>
                <a:cxnSpLocks noChangeShapeType="1"/>
                <a:endCxn id="3746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7" name="Straight Arrow Connector 156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8" name="Straight Arrow Connector 1564"/>
              <p:cNvCxnSpPr>
                <a:cxnSpLocks noChangeShapeType="1"/>
                <a:endCxn id="3747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69" name="Rectangle 156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0" name="Rectangle 156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1" name="Rectangle 156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8" name="Group 1023"/>
            <p:cNvGrpSpPr>
              <a:grpSpLocks/>
            </p:cNvGrpSpPr>
            <p:nvPr/>
          </p:nvGrpSpPr>
          <p:grpSpPr bwMode="auto">
            <a:xfrm>
              <a:off x="4516119" y="5453557"/>
              <a:ext cx="1221417" cy="566385"/>
              <a:chOff x="4512309" y="2982772"/>
              <a:chExt cx="1221417" cy="566385"/>
            </a:xfrm>
          </p:grpSpPr>
          <p:cxnSp>
            <p:nvCxnSpPr>
              <p:cNvPr id="37460" name="Straight Arrow Connector 1556"/>
              <p:cNvCxnSpPr>
                <a:cxnSpLocks noChangeShapeType="1"/>
                <a:endCxn id="3746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1" name="Straight Arrow Connector 155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2" name="Straight Arrow Connector 1558"/>
              <p:cNvCxnSpPr>
                <a:cxnSpLocks noChangeShapeType="1"/>
                <a:endCxn id="37465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63" name="Rectangle 155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64" name="Rectangle 156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65" name="Rectangle 1561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9" name="Group 1024"/>
            <p:cNvGrpSpPr>
              <a:grpSpLocks/>
            </p:cNvGrpSpPr>
            <p:nvPr/>
          </p:nvGrpSpPr>
          <p:grpSpPr bwMode="auto">
            <a:xfrm>
              <a:off x="5731821" y="2820555"/>
              <a:ext cx="1269410" cy="777239"/>
              <a:chOff x="3250142" y="2820555"/>
              <a:chExt cx="1264445" cy="777239"/>
            </a:xfrm>
          </p:grpSpPr>
          <p:sp>
            <p:nvSpPr>
              <p:cNvPr id="37454" name="Oval 155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5" name="Oval 155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6" name="Oval 155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57" name="Straight Arrow Connector 1553"/>
              <p:cNvCxnSpPr>
                <a:cxnSpLocks noChangeShapeType="1"/>
                <a:stCxn id="37615" idx="3"/>
                <a:endCxn id="3745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8" name="Straight Arrow Connector 1554"/>
              <p:cNvCxnSpPr>
                <a:cxnSpLocks noChangeShapeType="1"/>
                <a:stCxn id="37615" idx="3"/>
                <a:endCxn id="3745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9" name="Straight Arrow Connector 1555"/>
              <p:cNvCxnSpPr>
                <a:cxnSpLocks noChangeShapeType="1"/>
                <a:stCxn id="37615" idx="3"/>
                <a:endCxn id="3745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0" name="Group 1025"/>
            <p:cNvGrpSpPr>
              <a:grpSpLocks/>
            </p:cNvGrpSpPr>
            <p:nvPr/>
          </p:nvGrpSpPr>
          <p:grpSpPr bwMode="auto">
            <a:xfrm>
              <a:off x="5733726" y="2950095"/>
              <a:ext cx="1269410" cy="777239"/>
              <a:chOff x="3250142" y="2820555"/>
              <a:chExt cx="1264445" cy="777239"/>
            </a:xfrm>
          </p:grpSpPr>
          <p:sp>
            <p:nvSpPr>
              <p:cNvPr id="37448" name="Oval 154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9" name="Oval 154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0" name="Oval 154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51" name="Straight Arrow Connector 1547"/>
              <p:cNvCxnSpPr>
                <a:cxnSpLocks noChangeShapeType="1"/>
                <a:endCxn id="3744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2" name="Straight Arrow Connector 1548"/>
              <p:cNvCxnSpPr>
                <a:cxnSpLocks noChangeShapeType="1"/>
                <a:endCxn id="3744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3" name="Straight Arrow Connector 1549"/>
              <p:cNvCxnSpPr>
                <a:cxnSpLocks noChangeShapeType="1"/>
                <a:endCxn id="3745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1" name="Group 1026"/>
            <p:cNvGrpSpPr>
              <a:grpSpLocks/>
            </p:cNvGrpSpPr>
            <p:nvPr/>
          </p:nvGrpSpPr>
          <p:grpSpPr bwMode="auto">
            <a:xfrm>
              <a:off x="5731821" y="3043440"/>
              <a:ext cx="1269410" cy="777239"/>
              <a:chOff x="3250142" y="2820555"/>
              <a:chExt cx="1264445" cy="777239"/>
            </a:xfrm>
          </p:grpSpPr>
          <p:sp>
            <p:nvSpPr>
              <p:cNvPr id="37442" name="Oval 153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3" name="Oval 153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4" name="Oval 154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45" name="Straight Arrow Connector 1541"/>
              <p:cNvCxnSpPr>
                <a:cxnSpLocks noChangeShapeType="1"/>
                <a:endCxn id="3744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6" name="Straight Arrow Connector 1542"/>
              <p:cNvCxnSpPr>
                <a:cxnSpLocks noChangeShapeType="1"/>
                <a:endCxn id="3744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7" name="Straight Arrow Connector 1543"/>
              <p:cNvCxnSpPr>
                <a:cxnSpLocks noChangeShapeType="1"/>
                <a:endCxn id="3744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2" name="Group 1027"/>
            <p:cNvGrpSpPr>
              <a:grpSpLocks/>
            </p:cNvGrpSpPr>
            <p:nvPr/>
          </p:nvGrpSpPr>
          <p:grpSpPr bwMode="auto">
            <a:xfrm>
              <a:off x="5727376" y="3127260"/>
              <a:ext cx="1275760" cy="822959"/>
              <a:chOff x="3250142" y="2774835"/>
              <a:chExt cx="1264445" cy="822959"/>
            </a:xfrm>
          </p:grpSpPr>
          <p:sp>
            <p:nvSpPr>
              <p:cNvPr id="37436" name="Oval 1532"/>
              <p:cNvSpPr>
                <a:spLocks noChangeArrowheads="1"/>
              </p:cNvSpPr>
              <p:nvPr/>
            </p:nvSpPr>
            <p:spPr bwMode="auto">
              <a:xfrm flipH="1">
                <a:off x="4468858" y="27748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7" name="Oval 1533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8" name="Oval 1534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39" name="Straight Arrow Connector 1535"/>
              <p:cNvCxnSpPr>
                <a:cxnSpLocks noChangeShapeType="1"/>
                <a:stCxn id="37537" idx="3"/>
                <a:endCxn id="37436" idx="6"/>
              </p:cNvCxnSpPr>
              <p:nvPr/>
            </p:nvCxnSpPr>
            <p:spPr bwMode="auto">
              <a:xfrm flipV="1">
                <a:off x="3256436" y="2797695"/>
                <a:ext cx="1212423" cy="52859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0" name="Straight Arrow Connector 1536"/>
              <p:cNvCxnSpPr>
                <a:cxnSpLocks noChangeShapeType="1"/>
                <a:endCxn id="37437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1" name="Straight Arrow Connector 1537"/>
              <p:cNvCxnSpPr>
                <a:cxnSpLocks noChangeShapeType="1"/>
                <a:endCxn id="37438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3" name="Group 1028"/>
            <p:cNvGrpSpPr>
              <a:grpSpLocks/>
            </p:cNvGrpSpPr>
            <p:nvPr/>
          </p:nvGrpSpPr>
          <p:grpSpPr bwMode="auto">
            <a:xfrm>
              <a:off x="5724201" y="2689110"/>
              <a:ext cx="1269410" cy="777239"/>
              <a:chOff x="3250142" y="2820555"/>
              <a:chExt cx="1264445" cy="777239"/>
            </a:xfrm>
          </p:grpSpPr>
          <p:sp>
            <p:nvSpPr>
              <p:cNvPr id="37430" name="Oval 1526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1" name="Oval 1527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2" name="Oval 1528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33" name="Straight Arrow Connector 1529"/>
              <p:cNvCxnSpPr>
                <a:cxnSpLocks noChangeShapeType="1"/>
                <a:endCxn id="37430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34" name="Straight Arrow Connector 1530"/>
              <p:cNvCxnSpPr>
                <a:cxnSpLocks noChangeShapeType="1"/>
                <a:endCxn id="37431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35" name="Straight Arrow Connector 1531"/>
              <p:cNvCxnSpPr>
                <a:cxnSpLocks noChangeShapeType="1"/>
                <a:endCxn id="37432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4" name="Group 1029"/>
            <p:cNvGrpSpPr>
              <a:grpSpLocks/>
            </p:cNvGrpSpPr>
            <p:nvPr/>
          </p:nvGrpSpPr>
          <p:grpSpPr bwMode="auto">
            <a:xfrm>
              <a:off x="5726106" y="2818650"/>
              <a:ext cx="1269410" cy="777239"/>
              <a:chOff x="3250142" y="2820555"/>
              <a:chExt cx="1264445" cy="777239"/>
            </a:xfrm>
          </p:grpSpPr>
          <p:sp>
            <p:nvSpPr>
              <p:cNvPr id="37424" name="Oval 152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5" name="Oval 152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6" name="Oval 152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27" name="Straight Arrow Connector 1523"/>
              <p:cNvCxnSpPr>
                <a:cxnSpLocks noChangeShapeType="1"/>
                <a:endCxn id="3742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8" name="Straight Arrow Connector 1524"/>
              <p:cNvCxnSpPr>
                <a:cxnSpLocks noChangeShapeType="1"/>
                <a:endCxn id="3742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9" name="Straight Arrow Connector 1525"/>
              <p:cNvCxnSpPr>
                <a:cxnSpLocks noChangeShapeType="1"/>
                <a:endCxn id="3742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5" name="Group 1030"/>
            <p:cNvGrpSpPr>
              <a:grpSpLocks/>
            </p:cNvGrpSpPr>
            <p:nvPr/>
          </p:nvGrpSpPr>
          <p:grpSpPr bwMode="auto">
            <a:xfrm>
              <a:off x="5733726" y="2868180"/>
              <a:ext cx="1269410" cy="777239"/>
              <a:chOff x="3250142" y="2820555"/>
              <a:chExt cx="1264445" cy="777239"/>
            </a:xfrm>
          </p:grpSpPr>
          <p:sp>
            <p:nvSpPr>
              <p:cNvPr id="37418" name="Oval 151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9" name="Oval 151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0" name="Oval 151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21" name="Straight Arrow Connector 1517"/>
              <p:cNvCxnSpPr>
                <a:cxnSpLocks noChangeShapeType="1"/>
                <a:endCxn id="3741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2" name="Straight Arrow Connector 1518"/>
              <p:cNvCxnSpPr>
                <a:cxnSpLocks noChangeShapeType="1"/>
                <a:endCxn id="3741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3" name="Straight Arrow Connector 1519"/>
              <p:cNvCxnSpPr>
                <a:cxnSpLocks noChangeShapeType="1"/>
                <a:endCxn id="3742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6" name="Group 1031"/>
            <p:cNvGrpSpPr>
              <a:grpSpLocks/>
            </p:cNvGrpSpPr>
            <p:nvPr/>
          </p:nvGrpSpPr>
          <p:grpSpPr bwMode="auto">
            <a:xfrm>
              <a:off x="5735631" y="2997720"/>
              <a:ext cx="1269410" cy="777239"/>
              <a:chOff x="3250142" y="2820555"/>
              <a:chExt cx="1264445" cy="777239"/>
            </a:xfrm>
          </p:grpSpPr>
          <p:sp>
            <p:nvSpPr>
              <p:cNvPr id="37412" name="Oval 150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3" name="Oval 150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4" name="Oval 151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15" name="Straight Arrow Connector 1511"/>
              <p:cNvCxnSpPr>
                <a:cxnSpLocks noChangeShapeType="1"/>
                <a:endCxn id="3741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6" name="Straight Arrow Connector 1512"/>
              <p:cNvCxnSpPr>
                <a:cxnSpLocks noChangeShapeType="1"/>
                <a:endCxn id="3741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7" name="Straight Arrow Connector 1513"/>
              <p:cNvCxnSpPr>
                <a:cxnSpLocks noChangeShapeType="1"/>
                <a:endCxn id="3741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7" name="Group 1032"/>
            <p:cNvGrpSpPr>
              <a:grpSpLocks/>
            </p:cNvGrpSpPr>
            <p:nvPr/>
          </p:nvGrpSpPr>
          <p:grpSpPr bwMode="auto">
            <a:xfrm>
              <a:off x="5728011" y="2447175"/>
              <a:ext cx="1269410" cy="777239"/>
              <a:chOff x="3250142" y="2820555"/>
              <a:chExt cx="1264445" cy="777239"/>
            </a:xfrm>
          </p:grpSpPr>
          <p:sp>
            <p:nvSpPr>
              <p:cNvPr id="37406" name="Oval 1502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7" name="Oval 1503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8" name="Oval 1504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09" name="Straight Arrow Connector 1505"/>
              <p:cNvCxnSpPr>
                <a:cxnSpLocks noChangeShapeType="1"/>
                <a:endCxn id="37406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0" name="Straight Arrow Connector 1506"/>
              <p:cNvCxnSpPr>
                <a:cxnSpLocks noChangeShapeType="1"/>
                <a:endCxn id="37407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1" name="Straight Arrow Connector 1507"/>
              <p:cNvCxnSpPr>
                <a:cxnSpLocks noChangeShapeType="1"/>
                <a:endCxn id="37408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8" name="Group 1033"/>
            <p:cNvGrpSpPr>
              <a:grpSpLocks/>
            </p:cNvGrpSpPr>
            <p:nvPr/>
          </p:nvGrpSpPr>
          <p:grpSpPr bwMode="auto">
            <a:xfrm>
              <a:off x="5729916" y="2576715"/>
              <a:ext cx="1269410" cy="777239"/>
              <a:chOff x="3250142" y="2820555"/>
              <a:chExt cx="1264445" cy="777239"/>
            </a:xfrm>
          </p:grpSpPr>
          <p:sp>
            <p:nvSpPr>
              <p:cNvPr id="37400" name="Oval 1496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1" name="Oval 1497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2" name="Oval 1498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03" name="Straight Arrow Connector 1499"/>
              <p:cNvCxnSpPr>
                <a:cxnSpLocks noChangeShapeType="1"/>
                <a:endCxn id="37400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04" name="Straight Arrow Connector 1500"/>
              <p:cNvCxnSpPr>
                <a:cxnSpLocks noChangeShapeType="1"/>
                <a:endCxn id="37401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05" name="Straight Arrow Connector 1501"/>
              <p:cNvCxnSpPr>
                <a:cxnSpLocks noChangeShapeType="1"/>
                <a:endCxn id="37402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9" name="Group 1034"/>
            <p:cNvGrpSpPr>
              <a:grpSpLocks/>
            </p:cNvGrpSpPr>
            <p:nvPr/>
          </p:nvGrpSpPr>
          <p:grpSpPr bwMode="auto">
            <a:xfrm>
              <a:off x="5731821" y="2148090"/>
              <a:ext cx="1269410" cy="777239"/>
              <a:chOff x="3250142" y="2820555"/>
              <a:chExt cx="1264445" cy="777239"/>
            </a:xfrm>
          </p:grpSpPr>
          <p:sp>
            <p:nvSpPr>
              <p:cNvPr id="37394" name="Oval 149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5" name="Oval 149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6" name="Oval 149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97" name="Straight Arrow Connector 1493"/>
              <p:cNvCxnSpPr>
                <a:cxnSpLocks noChangeShapeType="1"/>
                <a:endCxn id="3739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8" name="Straight Arrow Connector 1494"/>
              <p:cNvCxnSpPr>
                <a:cxnSpLocks noChangeShapeType="1"/>
                <a:endCxn id="3739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9" name="Straight Arrow Connector 1495"/>
              <p:cNvCxnSpPr>
                <a:cxnSpLocks noChangeShapeType="1"/>
                <a:endCxn id="3739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0" name="Group 1035"/>
            <p:cNvGrpSpPr>
              <a:grpSpLocks/>
            </p:cNvGrpSpPr>
            <p:nvPr/>
          </p:nvGrpSpPr>
          <p:grpSpPr bwMode="auto">
            <a:xfrm>
              <a:off x="5731821" y="2300490"/>
              <a:ext cx="1269410" cy="777239"/>
              <a:chOff x="3250142" y="2820555"/>
              <a:chExt cx="1264445" cy="777239"/>
            </a:xfrm>
          </p:grpSpPr>
          <p:sp>
            <p:nvSpPr>
              <p:cNvPr id="37388" name="Oval 148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89" name="Oval 148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0" name="Oval 148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91" name="Straight Arrow Connector 1487"/>
              <p:cNvCxnSpPr>
                <a:cxnSpLocks noChangeShapeType="1"/>
                <a:endCxn id="3738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2" name="Straight Arrow Connector 1488"/>
              <p:cNvCxnSpPr>
                <a:cxnSpLocks noChangeShapeType="1"/>
                <a:endCxn id="3738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3" name="Straight Arrow Connector 1489"/>
              <p:cNvCxnSpPr>
                <a:cxnSpLocks noChangeShapeType="1"/>
                <a:endCxn id="3739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1" name="Group 1036"/>
            <p:cNvGrpSpPr>
              <a:grpSpLocks/>
            </p:cNvGrpSpPr>
            <p:nvPr/>
          </p:nvGrpSpPr>
          <p:grpSpPr bwMode="auto">
            <a:xfrm>
              <a:off x="5728011" y="1788045"/>
              <a:ext cx="1272607" cy="1009649"/>
              <a:chOff x="5728011" y="1788045"/>
              <a:chExt cx="1272607" cy="1009649"/>
            </a:xfrm>
          </p:grpSpPr>
          <p:grpSp>
            <p:nvGrpSpPr>
              <p:cNvPr id="37379" name="Group 147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82" name="Oval 147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3" name="Oval 147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4" name="Oval 148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85" name="Straight Arrow Connector 1481"/>
                <p:cNvCxnSpPr>
                  <a:cxnSpLocks noChangeShapeType="1"/>
                  <a:stCxn id="37585" idx="3"/>
                  <a:endCxn id="37382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86" name="Straight Arrow Connector 1482"/>
                <p:cNvCxnSpPr>
                  <a:cxnSpLocks noChangeShapeType="1"/>
                  <a:endCxn id="3738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87" name="Straight Arrow Connector 1483"/>
                <p:cNvCxnSpPr>
                  <a:cxnSpLocks noChangeShapeType="1"/>
                  <a:stCxn id="37585" idx="3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80" name="Oval 147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81" name="Straight Arrow Connector 1477"/>
              <p:cNvCxnSpPr>
                <a:cxnSpLocks noChangeShapeType="1"/>
                <a:stCxn id="37585" idx="3"/>
                <a:endCxn id="3738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2" name="Group 1037"/>
            <p:cNvGrpSpPr>
              <a:grpSpLocks/>
            </p:cNvGrpSpPr>
            <p:nvPr/>
          </p:nvGrpSpPr>
          <p:grpSpPr bwMode="auto">
            <a:xfrm>
              <a:off x="5720391" y="2264295"/>
              <a:ext cx="1272607" cy="1009649"/>
              <a:chOff x="5728011" y="1788045"/>
              <a:chExt cx="1272607" cy="1009649"/>
            </a:xfrm>
          </p:grpSpPr>
          <p:grpSp>
            <p:nvGrpSpPr>
              <p:cNvPr id="37370" name="Group 146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73" name="Oval 146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74" name="Oval 147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75" name="Oval 147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76" name="Straight Arrow Connector 1472"/>
                <p:cNvCxnSpPr>
                  <a:cxnSpLocks noChangeShapeType="1"/>
                  <a:endCxn id="3737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77" name="Straight Arrow Connector 1473"/>
                <p:cNvCxnSpPr>
                  <a:cxnSpLocks noChangeShapeType="1"/>
                  <a:endCxn id="3737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78" name="Straight Arrow Connector 147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71" name="Oval 146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72" name="Straight Arrow Connector 1468"/>
              <p:cNvCxnSpPr>
                <a:cxnSpLocks noChangeShapeType="1"/>
                <a:endCxn id="3737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3" name="Group 1038"/>
            <p:cNvGrpSpPr>
              <a:grpSpLocks/>
            </p:cNvGrpSpPr>
            <p:nvPr/>
          </p:nvGrpSpPr>
          <p:grpSpPr bwMode="auto">
            <a:xfrm>
              <a:off x="5726106" y="1948065"/>
              <a:ext cx="1272607" cy="1009649"/>
              <a:chOff x="5728011" y="1788045"/>
              <a:chExt cx="1272607" cy="1009649"/>
            </a:xfrm>
          </p:grpSpPr>
          <p:grpSp>
            <p:nvGrpSpPr>
              <p:cNvPr id="37361" name="Group 145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64" name="Oval 146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65" name="Oval 146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66" name="Oval 146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67" name="Straight Arrow Connector 1463"/>
                <p:cNvCxnSpPr>
                  <a:cxnSpLocks noChangeShapeType="1"/>
                  <a:endCxn id="3736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8" name="Straight Arrow Connector 1464"/>
                <p:cNvCxnSpPr>
                  <a:cxnSpLocks noChangeShapeType="1"/>
                  <a:endCxn id="3736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9" name="Straight Arrow Connector 146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62" name="Oval 145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63" name="Straight Arrow Connector 1459"/>
              <p:cNvCxnSpPr>
                <a:cxnSpLocks noChangeShapeType="1"/>
                <a:endCxn id="3736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4" name="Group 1039"/>
            <p:cNvGrpSpPr>
              <a:grpSpLocks/>
            </p:cNvGrpSpPr>
            <p:nvPr/>
          </p:nvGrpSpPr>
          <p:grpSpPr bwMode="auto">
            <a:xfrm>
              <a:off x="5724201" y="2071890"/>
              <a:ext cx="1272607" cy="1009649"/>
              <a:chOff x="5728011" y="1788045"/>
              <a:chExt cx="1272607" cy="1009649"/>
            </a:xfrm>
          </p:grpSpPr>
          <p:grpSp>
            <p:nvGrpSpPr>
              <p:cNvPr id="37352" name="Group 144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55" name="Oval 145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6" name="Oval 145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7" name="Oval 145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58" name="Straight Arrow Connector 1454"/>
                <p:cNvCxnSpPr>
                  <a:cxnSpLocks noChangeShapeType="1"/>
                  <a:endCxn id="3735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9" name="Straight Arrow Connector 1455"/>
                <p:cNvCxnSpPr>
                  <a:cxnSpLocks noChangeShapeType="1"/>
                  <a:endCxn id="3735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0" name="Straight Arrow Connector 145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53" name="Oval 144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54" name="Straight Arrow Connector 1450"/>
              <p:cNvCxnSpPr>
                <a:cxnSpLocks noChangeShapeType="1"/>
                <a:endCxn id="3735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5" name="Group 1040"/>
            <p:cNvGrpSpPr>
              <a:grpSpLocks/>
            </p:cNvGrpSpPr>
            <p:nvPr/>
          </p:nvGrpSpPr>
          <p:grpSpPr bwMode="auto">
            <a:xfrm>
              <a:off x="5724201" y="2388120"/>
              <a:ext cx="1272607" cy="1009649"/>
              <a:chOff x="5728011" y="1788045"/>
              <a:chExt cx="1272607" cy="1009649"/>
            </a:xfrm>
          </p:grpSpPr>
          <p:grpSp>
            <p:nvGrpSpPr>
              <p:cNvPr id="37343" name="Group 143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46" name="Oval 144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47" name="Oval 144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48" name="Oval 144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49" name="Straight Arrow Connector 1445"/>
                <p:cNvCxnSpPr>
                  <a:cxnSpLocks noChangeShapeType="1"/>
                  <a:endCxn id="3734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0" name="Straight Arrow Connector 1446"/>
                <p:cNvCxnSpPr>
                  <a:cxnSpLocks noChangeShapeType="1"/>
                  <a:endCxn id="3734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1" name="Straight Arrow Connector 144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44" name="Oval 144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45" name="Straight Arrow Connector 1441"/>
              <p:cNvCxnSpPr>
                <a:cxnSpLocks noChangeShapeType="1"/>
                <a:endCxn id="3734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6" name="Group 1041"/>
            <p:cNvGrpSpPr>
              <a:grpSpLocks/>
            </p:cNvGrpSpPr>
            <p:nvPr/>
          </p:nvGrpSpPr>
          <p:grpSpPr bwMode="auto">
            <a:xfrm>
              <a:off x="5729916" y="2511945"/>
              <a:ext cx="1272607" cy="1009649"/>
              <a:chOff x="5728011" y="1788045"/>
              <a:chExt cx="1272607" cy="1009649"/>
            </a:xfrm>
          </p:grpSpPr>
          <p:grpSp>
            <p:nvGrpSpPr>
              <p:cNvPr id="37334" name="Group 143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37" name="Oval 143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8" name="Oval 143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9" name="Oval 143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40" name="Straight Arrow Connector 1436"/>
                <p:cNvCxnSpPr>
                  <a:cxnSpLocks noChangeShapeType="1"/>
                  <a:endCxn id="3733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41" name="Straight Arrow Connector 1437"/>
                <p:cNvCxnSpPr>
                  <a:cxnSpLocks noChangeShapeType="1"/>
                  <a:endCxn id="3733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42" name="Straight Arrow Connector 143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35" name="Oval 143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36" name="Straight Arrow Connector 1432"/>
              <p:cNvCxnSpPr>
                <a:cxnSpLocks noChangeShapeType="1"/>
                <a:endCxn id="3733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7" name="Group 1042"/>
            <p:cNvGrpSpPr>
              <a:grpSpLocks/>
            </p:cNvGrpSpPr>
            <p:nvPr/>
          </p:nvGrpSpPr>
          <p:grpSpPr bwMode="auto">
            <a:xfrm>
              <a:off x="5724201" y="2993910"/>
              <a:ext cx="1272607" cy="1009649"/>
              <a:chOff x="5728011" y="1788045"/>
              <a:chExt cx="1272607" cy="1009649"/>
            </a:xfrm>
          </p:grpSpPr>
          <p:grpSp>
            <p:nvGrpSpPr>
              <p:cNvPr id="37325" name="Group 142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28" name="Oval 142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9" name="Oval 142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0" name="Oval 142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31" name="Straight Arrow Connector 1427"/>
                <p:cNvCxnSpPr>
                  <a:cxnSpLocks noChangeShapeType="1"/>
                  <a:endCxn id="3732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32" name="Straight Arrow Connector 1428"/>
                <p:cNvCxnSpPr>
                  <a:cxnSpLocks noChangeShapeType="1"/>
                  <a:endCxn id="3732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33" name="Straight Arrow Connector 142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26" name="Oval 142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27" name="Straight Arrow Connector 1423"/>
              <p:cNvCxnSpPr>
                <a:cxnSpLocks noChangeShapeType="1"/>
                <a:endCxn id="3732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8" name="Group 1043"/>
            <p:cNvGrpSpPr>
              <a:grpSpLocks/>
            </p:cNvGrpSpPr>
            <p:nvPr/>
          </p:nvGrpSpPr>
          <p:grpSpPr bwMode="auto">
            <a:xfrm>
              <a:off x="5729916" y="3169170"/>
              <a:ext cx="1272607" cy="1009649"/>
              <a:chOff x="5728011" y="1788045"/>
              <a:chExt cx="1272607" cy="1009649"/>
            </a:xfrm>
          </p:grpSpPr>
          <p:grpSp>
            <p:nvGrpSpPr>
              <p:cNvPr id="37316" name="Group 141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19" name="Oval 141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0" name="Oval 141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1" name="Oval 141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22" name="Straight Arrow Connector 1418"/>
                <p:cNvCxnSpPr>
                  <a:cxnSpLocks noChangeShapeType="1"/>
                  <a:endCxn id="3731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23" name="Straight Arrow Connector 1419"/>
                <p:cNvCxnSpPr>
                  <a:cxnSpLocks noChangeShapeType="1"/>
                  <a:endCxn id="3732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24" name="Straight Arrow Connector 142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17" name="Oval 141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18" name="Straight Arrow Connector 1414"/>
              <p:cNvCxnSpPr>
                <a:cxnSpLocks noChangeShapeType="1"/>
                <a:endCxn id="3731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9" name="Group 1044"/>
            <p:cNvGrpSpPr>
              <a:grpSpLocks/>
            </p:cNvGrpSpPr>
            <p:nvPr/>
          </p:nvGrpSpPr>
          <p:grpSpPr bwMode="auto">
            <a:xfrm>
              <a:off x="5727885" y="3288092"/>
              <a:ext cx="1272607" cy="1009649"/>
              <a:chOff x="5728011" y="1788045"/>
              <a:chExt cx="1272607" cy="1009649"/>
            </a:xfrm>
          </p:grpSpPr>
          <p:grpSp>
            <p:nvGrpSpPr>
              <p:cNvPr id="37307" name="Group 140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10" name="Oval 140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11" name="Oval 140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12" name="Oval 140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13" name="Straight Arrow Connector 1409"/>
                <p:cNvCxnSpPr>
                  <a:cxnSpLocks noChangeShapeType="1"/>
                  <a:endCxn id="3731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14" name="Straight Arrow Connector 1410"/>
                <p:cNvCxnSpPr>
                  <a:cxnSpLocks noChangeShapeType="1"/>
                  <a:endCxn id="3731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15" name="Straight Arrow Connector 141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08" name="Oval 140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09" name="Straight Arrow Connector 1405"/>
              <p:cNvCxnSpPr>
                <a:cxnSpLocks noChangeShapeType="1"/>
                <a:endCxn id="3730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0" name="Group 1045"/>
            <p:cNvGrpSpPr>
              <a:grpSpLocks/>
            </p:cNvGrpSpPr>
            <p:nvPr/>
          </p:nvGrpSpPr>
          <p:grpSpPr bwMode="auto">
            <a:xfrm>
              <a:off x="5728686" y="3416012"/>
              <a:ext cx="1272607" cy="1009649"/>
              <a:chOff x="5728011" y="1788045"/>
              <a:chExt cx="1272607" cy="1009649"/>
            </a:xfrm>
          </p:grpSpPr>
          <p:grpSp>
            <p:nvGrpSpPr>
              <p:cNvPr id="37298" name="Group 1394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01" name="Oval 1397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02" name="Oval 1398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03" name="Oval 1399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04" name="Straight Arrow Connector 1400"/>
                <p:cNvCxnSpPr>
                  <a:cxnSpLocks noChangeShapeType="1"/>
                  <a:endCxn id="37301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05" name="Straight Arrow Connector 1401"/>
                <p:cNvCxnSpPr>
                  <a:cxnSpLocks noChangeShapeType="1"/>
                  <a:endCxn id="37302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06" name="Straight Arrow Connector 1402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99" name="Oval 1395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00" name="Straight Arrow Connector 1396"/>
              <p:cNvCxnSpPr>
                <a:cxnSpLocks noChangeShapeType="1"/>
                <a:endCxn id="37299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1" name="Group 1046"/>
            <p:cNvGrpSpPr>
              <a:grpSpLocks/>
            </p:cNvGrpSpPr>
            <p:nvPr/>
          </p:nvGrpSpPr>
          <p:grpSpPr bwMode="auto">
            <a:xfrm>
              <a:off x="5725909" y="3591827"/>
              <a:ext cx="1272607" cy="1009649"/>
              <a:chOff x="5728011" y="1788045"/>
              <a:chExt cx="1272607" cy="1009649"/>
            </a:xfrm>
          </p:grpSpPr>
          <p:grpSp>
            <p:nvGrpSpPr>
              <p:cNvPr id="37289" name="Group 138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92" name="Oval 138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3" name="Oval 138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4" name="Oval 139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95" name="Straight Arrow Connector 1391"/>
                <p:cNvCxnSpPr>
                  <a:cxnSpLocks noChangeShapeType="1"/>
                  <a:endCxn id="37292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96" name="Straight Arrow Connector 1392"/>
                <p:cNvCxnSpPr>
                  <a:cxnSpLocks noChangeShapeType="1"/>
                  <a:endCxn id="3729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97" name="Straight Arrow Connector 1393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90" name="Oval 138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91" name="Straight Arrow Connector 1387"/>
              <p:cNvCxnSpPr>
                <a:cxnSpLocks noChangeShapeType="1"/>
                <a:endCxn id="3729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2" name="Group 1047"/>
            <p:cNvGrpSpPr>
              <a:grpSpLocks/>
            </p:cNvGrpSpPr>
            <p:nvPr/>
          </p:nvGrpSpPr>
          <p:grpSpPr bwMode="auto">
            <a:xfrm>
              <a:off x="5731493" y="3771172"/>
              <a:ext cx="1272607" cy="1009649"/>
              <a:chOff x="5728011" y="1788045"/>
              <a:chExt cx="1272607" cy="1009649"/>
            </a:xfrm>
          </p:grpSpPr>
          <p:grpSp>
            <p:nvGrpSpPr>
              <p:cNvPr id="37280" name="Group 137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83" name="Oval 137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84" name="Oval 138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85" name="Oval 138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86" name="Straight Arrow Connector 1382"/>
                <p:cNvCxnSpPr>
                  <a:cxnSpLocks noChangeShapeType="1"/>
                  <a:endCxn id="3728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87" name="Straight Arrow Connector 1383"/>
                <p:cNvCxnSpPr>
                  <a:cxnSpLocks noChangeShapeType="1"/>
                  <a:endCxn id="3728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88" name="Straight Arrow Connector 138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81" name="Oval 137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82" name="Straight Arrow Connector 1378"/>
              <p:cNvCxnSpPr>
                <a:cxnSpLocks noChangeShapeType="1"/>
                <a:endCxn id="3728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3" name="Group 1048"/>
            <p:cNvGrpSpPr>
              <a:grpSpLocks/>
            </p:cNvGrpSpPr>
            <p:nvPr/>
          </p:nvGrpSpPr>
          <p:grpSpPr bwMode="auto">
            <a:xfrm>
              <a:off x="5730519" y="3940300"/>
              <a:ext cx="1272607" cy="1009649"/>
              <a:chOff x="5728011" y="1788045"/>
              <a:chExt cx="1272607" cy="1009649"/>
            </a:xfrm>
          </p:grpSpPr>
          <p:grpSp>
            <p:nvGrpSpPr>
              <p:cNvPr id="37271" name="Group 136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74" name="Oval 137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75" name="Oval 137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76" name="Oval 137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77" name="Straight Arrow Connector 1373"/>
                <p:cNvCxnSpPr>
                  <a:cxnSpLocks noChangeShapeType="1"/>
                  <a:endCxn id="3727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8" name="Straight Arrow Connector 1374"/>
                <p:cNvCxnSpPr>
                  <a:cxnSpLocks noChangeShapeType="1"/>
                  <a:endCxn id="3727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9" name="Straight Arrow Connector 137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72" name="Oval 136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73" name="Straight Arrow Connector 1369"/>
              <p:cNvCxnSpPr>
                <a:cxnSpLocks noChangeShapeType="1"/>
                <a:endCxn id="3727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4" name="Group 1049"/>
            <p:cNvGrpSpPr>
              <a:grpSpLocks/>
            </p:cNvGrpSpPr>
            <p:nvPr/>
          </p:nvGrpSpPr>
          <p:grpSpPr bwMode="auto">
            <a:xfrm>
              <a:off x="5731952" y="4134404"/>
              <a:ext cx="1272607" cy="1009649"/>
              <a:chOff x="5728011" y="1788045"/>
              <a:chExt cx="1272607" cy="1009649"/>
            </a:xfrm>
          </p:grpSpPr>
          <p:grpSp>
            <p:nvGrpSpPr>
              <p:cNvPr id="37262" name="Group 135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65" name="Oval 136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6" name="Oval 136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7" name="Oval 136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68" name="Straight Arrow Connector 1364"/>
                <p:cNvCxnSpPr>
                  <a:cxnSpLocks noChangeShapeType="1"/>
                  <a:endCxn id="3726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9" name="Straight Arrow Connector 1365"/>
                <p:cNvCxnSpPr>
                  <a:cxnSpLocks noChangeShapeType="1"/>
                  <a:endCxn id="3726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0" name="Straight Arrow Connector 136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63" name="Oval 135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64" name="Straight Arrow Connector 1360"/>
              <p:cNvCxnSpPr>
                <a:cxnSpLocks noChangeShapeType="1"/>
                <a:endCxn id="3726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5" name="Group 1050"/>
            <p:cNvGrpSpPr>
              <a:grpSpLocks/>
            </p:cNvGrpSpPr>
            <p:nvPr/>
          </p:nvGrpSpPr>
          <p:grpSpPr bwMode="auto">
            <a:xfrm>
              <a:off x="5730519" y="4318021"/>
              <a:ext cx="1272607" cy="1009649"/>
              <a:chOff x="5728011" y="1788045"/>
              <a:chExt cx="1272607" cy="1009649"/>
            </a:xfrm>
          </p:grpSpPr>
          <p:grpSp>
            <p:nvGrpSpPr>
              <p:cNvPr id="37253" name="Group 134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56" name="Oval 135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57" name="Oval 135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58" name="Oval 135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59" name="Straight Arrow Connector 1355"/>
                <p:cNvCxnSpPr>
                  <a:cxnSpLocks noChangeShapeType="1"/>
                  <a:endCxn id="3725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0" name="Straight Arrow Connector 1356"/>
                <p:cNvCxnSpPr>
                  <a:cxnSpLocks noChangeShapeType="1"/>
                  <a:endCxn id="3725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1" name="Straight Arrow Connector 135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54" name="Oval 135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55" name="Straight Arrow Connector 1351"/>
              <p:cNvCxnSpPr>
                <a:cxnSpLocks noChangeShapeType="1"/>
                <a:endCxn id="3725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6" name="Group 1051"/>
            <p:cNvGrpSpPr>
              <a:grpSpLocks/>
            </p:cNvGrpSpPr>
            <p:nvPr/>
          </p:nvGrpSpPr>
          <p:grpSpPr bwMode="auto">
            <a:xfrm>
              <a:off x="5731839" y="4488340"/>
              <a:ext cx="1272607" cy="1009649"/>
              <a:chOff x="5728011" y="1788045"/>
              <a:chExt cx="1272607" cy="1009649"/>
            </a:xfrm>
          </p:grpSpPr>
          <p:grpSp>
            <p:nvGrpSpPr>
              <p:cNvPr id="37244" name="Group 134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47" name="Oval 134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8" name="Oval 134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9" name="Oval 134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50" name="Straight Arrow Connector 1346"/>
                <p:cNvCxnSpPr>
                  <a:cxnSpLocks noChangeShapeType="1"/>
                  <a:endCxn id="3724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51" name="Straight Arrow Connector 1347"/>
                <p:cNvCxnSpPr>
                  <a:cxnSpLocks noChangeShapeType="1"/>
                  <a:endCxn id="3724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52" name="Straight Arrow Connector 134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45" name="Oval 134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46" name="Straight Arrow Connector 1342"/>
              <p:cNvCxnSpPr>
                <a:cxnSpLocks noChangeShapeType="1"/>
                <a:endCxn id="3724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7" name="Group 1052"/>
            <p:cNvGrpSpPr>
              <a:grpSpLocks/>
            </p:cNvGrpSpPr>
            <p:nvPr/>
          </p:nvGrpSpPr>
          <p:grpSpPr bwMode="auto">
            <a:xfrm>
              <a:off x="5728686" y="4747163"/>
              <a:ext cx="1272607" cy="1009649"/>
              <a:chOff x="5728011" y="1788045"/>
              <a:chExt cx="1272607" cy="1009649"/>
            </a:xfrm>
          </p:grpSpPr>
          <p:grpSp>
            <p:nvGrpSpPr>
              <p:cNvPr id="37235" name="Group 133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38" name="Oval 133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9" name="Oval 133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0" name="Oval 133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41" name="Straight Arrow Connector 1337"/>
                <p:cNvCxnSpPr>
                  <a:cxnSpLocks noChangeShapeType="1"/>
                  <a:endCxn id="3723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42" name="Straight Arrow Connector 1338"/>
                <p:cNvCxnSpPr>
                  <a:cxnSpLocks noChangeShapeType="1"/>
                  <a:endCxn id="3723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43" name="Straight Arrow Connector 133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36" name="Oval 133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37" name="Straight Arrow Connector 1333"/>
              <p:cNvCxnSpPr>
                <a:cxnSpLocks noChangeShapeType="1"/>
                <a:endCxn id="3723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8" name="Group 1053"/>
            <p:cNvGrpSpPr>
              <a:grpSpLocks/>
            </p:cNvGrpSpPr>
            <p:nvPr/>
          </p:nvGrpSpPr>
          <p:grpSpPr bwMode="auto">
            <a:xfrm>
              <a:off x="5726781" y="4746906"/>
              <a:ext cx="1272607" cy="1009649"/>
              <a:chOff x="5728011" y="1788045"/>
              <a:chExt cx="1272607" cy="1009649"/>
            </a:xfrm>
          </p:grpSpPr>
          <p:grpSp>
            <p:nvGrpSpPr>
              <p:cNvPr id="37226" name="Group 132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29" name="Oval 132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0" name="Oval 132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1" name="Oval 132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32" name="Straight Arrow Connector 1328"/>
                <p:cNvCxnSpPr>
                  <a:cxnSpLocks noChangeShapeType="1"/>
                  <a:endCxn id="3722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33" name="Straight Arrow Connector 1329"/>
                <p:cNvCxnSpPr>
                  <a:cxnSpLocks noChangeShapeType="1"/>
                  <a:endCxn id="3723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34" name="Straight Arrow Connector 133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27" name="Oval 132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28" name="Straight Arrow Connector 1324"/>
              <p:cNvCxnSpPr>
                <a:cxnSpLocks noChangeShapeType="1"/>
                <a:endCxn id="3722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9" name="Group 1054"/>
            <p:cNvGrpSpPr>
              <a:grpSpLocks/>
            </p:cNvGrpSpPr>
            <p:nvPr/>
          </p:nvGrpSpPr>
          <p:grpSpPr bwMode="auto">
            <a:xfrm>
              <a:off x="5729844" y="4989320"/>
              <a:ext cx="1272607" cy="1009649"/>
              <a:chOff x="5728011" y="1788045"/>
              <a:chExt cx="1272607" cy="1009649"/>
            </a:xfrm>
          </p:grpSpPr>
          <p:grpSp>
            <p:nvGrpSpPr>
              <p:cNvPr id="37217" name="Group 131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20" name="Oval 131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21" name="Oval 131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22" name="Oval 131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23" name="Straight Arrow Connector 1319"/>
                <p:cNvCxnSpPr>
                  <a:cxnSpLocks noChangeShapeType="1"/>
                  <a:endCxn id="3722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24" name="Straight Arrow Connector 1320"/>
                <p:cNvCxnSpPr>
                  <a:cxnSpLocks noChangeShapeType="1"/>
                  <a:endCxn id="3722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25" name="Straight Arrow Connector 132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18" name="Oval 131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19" name="Straight Arrow Connector 1315"/>
              <p:cNvCxnSpPr>
                <a:cxnSpLocks noChangeShapeType="1"/>
                <a:endCxn id="3721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0" name="Group 1055"/>
            <p:cNvGrpSpPr>
              <a:grpSpLocks/>
            </p:cNvGrpSpPr>
            <p:nvPr/>
          </p:nvGrpSpPr>
          <p:grpSpPr bwMode="auto">
            <a:xfrm>
              <a:off x="5735692" y="3236624"/>
              <a:ext cx="1269410" cy="777239"/>
              <a:chOff x="3250142" y="2820555"/>
              <a:chExt cx="1264445" cy="777239"/>
            </a:xfrm>
          </p:grpSpPr>
          <p:sp>
            <p:nvSpPr>
              <p:cNvPr id="37211" name="Oval 130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12" name="Oval 130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13" name="Oval 130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14" name="Straight Arrow Connector 1310"/>
              <p:cNvCxnSpPr>
                <a:cxnSpLocks noChangeShapeType="1"/>
                <a:endCxn id="3721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5" name="Straight Arrow Connector 1311"/>
              <p:cNvCxnSpPr>
                <a:cxnSpLocks noChangeShapeType="1"/>
                <a:endCxn id="3721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6" name="Straight Arrow Connector 1312"/>
              <p:cNvCxnSpPr>
                <a:cxnSpLocks noChangeShapeType="1"/>
                <a:endCxn id="3721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1" name="Group 1056"/>
            <p:cNvGrpSpPr>
              <a:grpSpLocks/>
            </p:cNvGrpSpPr>
            <p:nvPr/>
          </p:nvGrpSpPr>
          <p:grpSpPr bwMode="auto">
            <a:xfrm>
              <a:off x="5732785" y="3359657"/>
              <a:ext cx="1269410" cy="777239"/>
              <a:chOff x="3250142" y="2820555"/>
              <a:chExt cx="1264445" cy="777239"/>
            </a:xfrm>
          </p:grpSpPr>
          <p:sp>
            <p:nvSpPr>
              <p:cNvPr id="37205" name="Oval 130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6" name="Oval 130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7" name="Oval 130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08" name="Straight Arrow Connector 1304"/>
              <p:cNvCxnSpPr>
                <a:cxnSpLocks noChangeShapeType="1"/>
                <a:endCxn id="3720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9" name="Straight Arrow Connector 1305"/>
              <p:cNvCxnSpPr>
                <a:cxnSpLocks noChangeShapeType="1"/>
                <a:endCxn id="3720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0" name="Straight Arrow Connector 1306"/>
              <p:cNvCxnSpPr>
                <a:cxnSpLocks noChangeShapeType="1"/>
                <a:endCxn id="3720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2" name="Group 1057"/>
            <p:cNvGrpSpPr>
              <a:grpSpLocks/>
            </p:cNvGrpSpPr>
            <p:nvPr/>
          </p:nvGrpSpPr>
          <p:grpSpPr bwMode="auto">
            <a:xfrm>
              <a:off x="5732775" y="3485243"/>
              <a:ext cx="1269410" cy="777239"/>
              <a:chOff x="3250142" y="2820555"/>
              <a:chExt cx="1264445" cy="777239"/>
            </a:xfrm>
          </p:grpSpPr>
          <p:sp>
            <p:nvSpPr>
              <p:cNvPr id="37199" name="Oval 129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0" name="Oval 129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1" name="Oval 129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02" name="Straight Arrow Connector 1298"/>
              <p:cNvCxnSpPr>
                <a:cxnSpLocks noChangeShapeType="1"/>
                <a:endCxn id="3719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3" name="Straight Arrow Connector 1299"/>
              <p:cNvCxnSpPr>
                <a:cxnSpLocks noChangeShapeType="1"/>
                <a:endCxn id="3720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4" name="Straight Arrow Connector 1300"/>
              <p:cNvCxnSpPr>
                <a:cxnSpLocks noChangeShapeType="1"/>
                <a:endCxn id="3720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3" name="Group 1058"/>
            <p:cNvGrpSpPr>
              <a:grpSpLocks/>
            </p:cNvGrpSpPr>
            <p:nvPr/>
          </p:nvGrpSpPr>
          <p:grpSpPr bwMode="auto">
            <a:xfrm>
              <a:off x="5729304" y="3665724"/>
              <a:ext cx="1269410" cy="777239"/>
              <a:chOff x="3250142" y="2820555"/>
              <a:chExt cx="1264445" cy="777239"/>
            </a:xfrm>
          </p:grpSpPr>
          <p:sp>
            <p:nvSpPr>
              <p:cNvPr id="37193" name="Oval 128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94" name="Oval 129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95" name="Oval 129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96" name="Straight Arrow Connector 1292"/>
              <p:cNvCxnSpPr>
                <a:cxnSpLocks noChangeShapeType="1"/>
                <a:endCxn id="3719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7" name="Straight Arrow Connector 1293"/>
              <p:cNvCxnSpPr>
                <a:cxnSpLocks noChangeShapeType="1"/>
                <a:endCxn id="3719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8" name="Straight Arrow Connector 1294"/>
              <p:cNvCxnSpPr>
                <a:cxnSpLocks noChangeShapeType="1"/>
                <a:endCxn id="3719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4" name="Group 1059"/>
            <p:cNvGrpSpPr>
              <a:grpSpLocks/>
            </p:cNvGrpSpPr>
            <p:nvPr/>
          </p:nvGrpSpPr>
          <p:grpSpPr bwMode="auto">
            <a:xfrm>
              <a:off x="5738161" y="3805440"/>
              <a:ext cx="1269410" cy="777239"/>
              <a:chOff x="3250142" y="2820555"/>
              <a:chExt cx="1264445" cy="777239"/>
            </a:xfrm>
          </p:grpSpPr>
          <p:sp>
            <p:nvSpPr>
              <p:cNvPr id="37187" name="Oval 128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8" name="Oval 128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9" name="Oval 128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90" name="Straight Arrow Connector 1286"/>
              <p:cNvCxnSpPr>
                <a:cxnSpLocks noChangeShapeType="1"/>
                <a:endCxn id="3718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1" name="Straight Arrow Connector 1287"/>
              <p:cNvCxnSpPr>
                <a:cxnSpLocks noChangeShapeType="1"/>
                <a:endCxn id="3718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2" name="Straight Arrow Connector 1288"/>
              <p:cNvCxnSpPr>
                <a:cxnSpLocks noChangeShapeType="1"/>
                <a:endCxn id="3718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5" name="Group 1060"/>
            <p:cNvGrpSpPr>
              <a:grpSpLocks/>
            </p:cNvGrpSpPr>
            <p:nvPr/>
          </p:nvGrpSpPr>
          <p:grpSpPr bwMode="auto">
            <a:xfrm>
              <a:off x="5733589" y="3977476"/>
              <a:ext cx="1269410" cy="777239"/>
              <a:chOff x="3250142" y="2820555"/>
              <a:chExt cx="1264445" cy="777239"/>
            </a:xfrm>
          </p:grpSpPr>
          <p:sp>
            <p:nvSpPr>
              <p:cNvPr id="37181" name="Oval 127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2" name="Oval 127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3" name="Oval 127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84" name="Straight Arrow Connector 1280"/>
              <p:cNvCxnSpPr>
                <a:cxnSpLocks noChangeShapeType="1"/>
                <a:endCxn id="3718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5" name="Straight Arrow Connector 1281"/>
              <p:cNvCxnSpPr>
                <a:cxnSpLocks noChangeShapeType="1"/>
                <a:endCxn id="3718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6" name="Straight Arrow Connector 1282"/>
              <p:cNvCxnSpPr>
                <a:cxnSpLocks noChangeShapeType="1"/>
                <a:endCxn id="3718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6" name="Group 1061"/>
            <p:cNvGrpSpPr>
              <a:grpSpLocks/>
            </p:cNvGrpSpPr>
            <p:nvPr/>
          </p:nvGrpSpPr>
          <p:grpSpPr bwMode="auto">
            <a:xfrm>
              <a:off x="5731208" y="4158122"/>
              <a:ext cx="1269410" cy="777239"/>
              <a:chOff x="3250142" y="2820555"/>
              <a:chExt cx="1264445" cy="777239"/>
            </a:xfrm>
          </p:grpSpPr>
          <p:sp>
            <p:nvSpPr>
              <p:cNvPr id="37175" name="Oval 127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6" name="Oval 127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7" name="Oval 127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78" name="Straight Arrow Connector 1274"/>
              <p:cNvCxnSpPr>
                <a:cxnSpLocks noChangeShapeType="1"/>
                <a:endCxn id="3717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9" name="Straight Arrow Connector 1275"/>
              <p:cNvCxnSpPr>
                <a:cxnSpLocks noChangeShapeType="1"/>
                <a:endCxn id="3717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0" name="Straight Arrow Connector 1276"/>
              <p:cNvCxnSpPr>
                <a:cxnSpLocks noChangeShapeType="1"/>
                <a:endCxn id="3717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7" name="Group 1062"/>
            <p:cNvGrpSpPr>
              <a:grpSpLocks/>
            </p:cNvGrpSpPr>
            <p:nvPr/>
          </p:nvGrpSpPr>
          <p:grpSpPr bwMode="auto">
            <a:xfrm>
              <a:off x="5733091" y="4331916"/>
              <a:ext cx="1269410" cy="777239"/>
              <a:chOff x="3250142" y="2820555"/>
              <a:chExt cx="1264445" cy="777239"/>
            </a:xfrm>
          </p:grpSpPr>
          <p:sp>
            <p:nvSpPr>
              <p:cNvPr id="37169" name="Oval 126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0" name="Oval 126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1" name="Oval 126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72" name="Straight Arrow Connector 1268"/>
              <p:cNvCxnSpPr>
                <a:cxnSpLocks noChangeShapeType="1"/>
                <a:endCxn id="3716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3" name="Straight Arrow Connector 1269"/>
              <p:cNvCxnSpPr>
                <a:cxnSpLocks noChangeShapeType="1"/>
                <a:endCxn id="3717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4" name="Straight Arrow Connector 1270"/>
              <p:cNvCxnSpPr>
                <a:cxnSpLocks noChangeShapeType="1"/>
                <a:endCxn id="3717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8" name="Group 1063"/>
            <p:cNvGrpSpPr>
              <a:grpSpLocks/>
            </p:cNvGrpSpPr>
            <p:nvPr/>
          </p:nvGrpSpPr>
          <p:grpSpPr bwMode="auto">
            <a:xfrm>
              <a:off x="5738827" y="4518315"/>
              <a:ext cx="1269410" cy="777239"/>
              <a:chOff x="3250142" y="2820555"/>
              <a:chExt cx="1264445" cy="777239"/>
            </a:xfrm>
          </p:grpSpPr>
          <p:sp>
            <p:nvSpPr>
              <p:cNvPr id="37163" name="Oval 125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64" name="Oval 126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65" name="Oval 126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66" name="Straight Arrow Connector 1262"/>
              <p:cNvCxnSpPr>
                <a:cxnSpLocks noChangeShapeType="1"/>
                <a:endCxn id="3716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7" name="Straight Arrow Connector 1263"/>
              <p:cNvCxnSpPr>
                <a:cxnSpLocks noChangeShapeType="1"/>
                <a:endCxn id="3716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8" name="Straight Arrow Connector 1264"/>
              <p:cNvCxnSpPr>
                <a:cxnSpLocks noChangeShapeType="1"/>
                <a:endCxn id="3716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9" name="Group 1064"/>
            <p:cNvGrpSpPr>
              <a:grpSpLocks/>
            </p:cNvGrpSpPr>
            <p:nvPr/>
          </p:nvGrpSpPr>
          <p:grpSpPr bwMode="auto">
            <a:xfrm>
              <a:off x="5735621" y="4702535"/>
              <a:ext cx="1269410" cy="777239"/>
              <a:chOff x="3250142" y="2820555"/>
              <a:chExt cx="1264445" cy="777239"/>
            </a:xfrm>
          </p:grpSpPr>
          <p:sp>
            <p:nvSpPr>
              <p:cNvPr id="37157" name="Oval 125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8" name="Oval 125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9" name="Oval 125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60" name="Straight Arrow Connector 1256"/>
              <p:cNvCxnSpPr>
                <a:cxnSpLocks noChangeShapeType="1"/>
                <a:endCxn id="3715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1" name="Straight Arrow Connector 1257"/>
              <p:cNvCxnSpPr>
                <a:cxnSpLocks noChangeShapeType="1"/>
                <a:endCxn id="3715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2" name="Straight Arrow Connector 1258"/>
              <p:cNvCxnSpPr>
                <a:cxnSpLocks noChangeShapeType="1"/>
                <a:endCxn id="3715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0" name="Group 1065"/>
            <p:cNvGrpSpPr>
              <a:grpSpLocks/>
            </p:cNvGrpSpPr>
            <p:nvPr/>
          </p:nvGrpSpPr>
          <p:grpSpPr bwMode="auto">
            <a:xfrm>
              <a:off x="5731845" y="4771014"/>
              <a:ext cx="1269410" cy="777239"/>
              <a:chOff x="3250142" y="2820555"/>
              <a:chExt cx="1264445" cy="777239"/>
            </a:xfrm>
          </p:grpSpPr>
          <p:sp>
            <p:nvSpPr>
              <p:cNvPr id="37151" name="Oval 124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2" name="Oval 124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3" name="Oval 124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54" name="Straight Arrow Connector 1250"/>
              <p:cNvCxnSpPr>
                <a:cxnSpLocks noChangeShapeType="1"/>
                <a:endCxn id="3715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5" name="Straight Arrow Connector 1251"/>
              <p:cNvCxnSpPr>
                <a:cxnSpLocks noChangeShapeType="1"/>
                <a:endCxn id="3715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6" name="Straight Arrow Connector 1252"/>
              <p:cNvCxnSpPr>
                <a:cxnSpLocks noChangeShapeType="1"/>
                <a:endCxn id="3715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1" name="Group 1066"/>
            <p:cNvGrpSpPr>
              <a:grpSpLocks/>
            </p:cNvGrpSpPr>
            <p:nvPr/>
          </p:nvGrpSpPr>
          <p:grpSpPr bwMode="auto">
            <a:xfrm>
              <a:off x="5739450" y="4991829"/>
              <a:ext cx="1269410" cy="777239"/>
              <a:chOff x="3250142" y="2820555"/>
              <a:chExt cx="1264445" cy="777239"/>
            </a:xfrm>
          </p:grpSpPr>
          <p:sp>
            <p:nvSpPr>
              <p:cNvPr id="37145" name="Oval 124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6" name="Oval 124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7" name="Oval 124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48" name="Straight Arrow Connector 1244"/>
              <p:cNvCxnSpPr>
                <a:cxnSpLocks noChangeShapeType="1"/>
                <a:endCxn id="3714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9" name="Straight Arrow Connector 1245"/>
              <p:cNvCxnSpPr>
                <a:cxnSpLocks noChangeShapeType="1"/>
                <a:endCxn id="3714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0" name="Straight Arrow Connector 1246"/>
              <p:cNvCxnSpPr>
                <a:cxnSpLocks noChangeShapeType="1"/>
                <a:endCxn id="3714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2" name="Group 1067"/>
            <p:cNvGrpSpPr>
              <a:grpSpLocks/>
            </p:cNvGrpSpPr>
            <p:nvPr/>
          </p:nvGrpSpPr>
          <p:grpSpPr bwMode="auto">
            <a:xfrm>
              <a:off x="5738330" y="5249234"/>
              <a:ext cx="1269410" cy="777239"/>
              <a:chOff x="3250142" y="2820555"/>
              <a:chExt cx="1264445" cy="777239"/>
            </a:xfrm>
          </p:grpSpPr>
          <p:sp>
            <p:nvSpPr>
              <p:cNvPr id="37139" name="Oval 123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0" name="Oval 123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1" name="Oval 123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42" name="Straight Arrow Connector 1238"/>
              <p:cNvCxnSpPr>
                <a:cxnSpLocks noChangeShapeType="1"/>
                <a:endCxn id="3713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3" name="Straight Arrow Connector 1239"/>
              <p:cNvCxnSpPr>
                <a:cxnSpLocks noChangeShapeType="1"/>
                <a:endCxn id="3714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4" name="Straight Arrow Connector 1240"/>
              <p:cNvCxnSpPr>
                <a:cxnSpLocks noChangeShapeType="1"/>
                <a:endCxn id="3714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3" name="Group 1068"/>
            <p:cNvGrpSpPr>
              <a:grpSpLocks/>
            </p:cNvGrpSpPr>
            <p:nvPr/>
          </p:nvGrpSpPr>
          <p:grpSpPr bwMode="auto">
            <a:xfrm>
              <a:off x="5739600" y="5492320"/>
              <a:ext cx="1269410" cy="777239"/>
              <a:chOff x="3250142" y="2820555"/>
              <a:chExt cx="1264445" cy="777239"/>
            </a:xfrm>
          </p:grpSpPr>
          <p:sp>
            <p:nvSpPr>
              <p:cNvPr id="37133" name="Oval 122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34" name="Oval 123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35" name="Oval 123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36" name="Straight Arrow Connector 1232"/>
              <p:cNvCxnSpPr>
                <a:cxnSpLocks noChangeShapeType="1"/>
                <a:endCxn id="3713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7" name="Straight Arrow Connector 1233"/>
              <p:cNvCxnSpPr>
                <a:cxnSpLocks noChangeShapeType="1"/>
                <a:endCxn id="3713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8" name="Straight Arrow Connector 1234"/>
              <p:cNvCxnSpPr>
                <a:cxnSpLocks noChangeShapeType="1"/>
                <a:endCxn id="3713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4" name="Group 1069"/>
            <p:cNvGrpSpPr>
              <a:grpSpLocks/>
            </p:cNvGrpSpPr>
            <p:nvPr/>
          </p:nvGrpSpPr>
          <p:grpSpPr bwMode="auto">
            <a:xfrm>
              <a:off x="5728011" y="1669935"/>
              <a:ext cx="1269410" cy="777239"/>
              <a:chOff x="3250142" y="2820555"/>
              <a:chExt cx="1264445" cy="777239"/>
            </a:xfrm>
          </p:grpSpPr>
          <p:sp>
            <p:nvSpPr>
              <p:cNvPr id="37127" name="Oval 122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8" name="Oval 122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9" name="Oval 122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30" name="Straight Arrow Connector 1226"/>
              <p:cNvCxnSpPr>
                <a:cxnSpLocks noChangeShapeType="1"/>
                <a:endCxn id="3712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1" name="Straight Arrow Connector 1227"/>
              <p:cNvCxnSpPr>
                <a:cxnSpLocks noChangeShapeType="1"/>
                <a:endCxn id="3712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2" name="Straight Arrow Connector 1228"/>
              <p:cNvCxnSpPr>
                <a:cxnSpLocks noChangeShapeType="1"/>
                <a:endCxn id="3712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5" name="Group 1070"/>
            <p:cNvGrpSpPr>
              <a:grpSpLocks/>
            </p:cNvGrpSpPr>
            <p:nvPr/>
          </p:nvGrpSpPr>
          <p:grpSpPr bwMode="auto">
            <a:xfrm>
              <a:off x="5729916" y="1799475"/>
              <a:ext cx="1269410" cy="777239"/>
              <a:chOff x="3250142" y="2820555"/>
              <a:chExt cx="1264445" cy="777239"/>
            </a:xfrm>
          </p:grpSpPr>
          <p:sp>
            <p:nvSpPr>
              <p:cNvPr id="37121" name="Oval 121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2" name="Oval 121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3" name="Oval 121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24" name="Straight Arrow Connector 1220"/>
              <p:cNvCxnSpPr>
                <a:cxnSpLocks noChangeShapeType="1"/>
                <a:endCxn id="3712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5" name="Straight Arrow Connector 1221"/>
              <p:cNvCxnSpPr>
                <a:cxnSpLocks noChangeShapeType="1"/>
                <a:endCxn id="3712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6" name="Straight Arrow Connector 1222"/>
              <p:cNvCxnSpPr>
                <a:cxnSpLocks noChangeShapeType="1"/>
                <a:endCxn id="3712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6" name="Group 1071"/>
            <p:cNvGrpSpPr>
              <a:grpSpLocks/>
            </p:cNvGrpSpPr>
            <p:nvPr/>
          </p:nvGrpSpPr>
          <p:grpSpPr bwMode="auto">
            <a:xfrm>
              <a:off x="5731821" y="1370850"/>
              <a:ext cx="1269410" cy="777239"/>
              <a:chOff x="3250142" y="2820555"/>
              <a:chExt cx="1264445" cy="777239"/>
            </a:xfrm>
          </p:grpSpPr>
          <p:sp>
            <p:nvSpPr>
              <p:cNvPr id="37115" name="Oval 121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6" name="Oval 121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7" name="Oval 121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18" name="Straight Arrow Connector 1214"/>
              <p:cNvCxnSpPr>
                <a:cxnSpLocks noChangeShapeType="1"/>
                <a:endCxn id="3711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9" name="Straight Arrow Connector 1215"/>
              <p:cNvCxnSpPr>
                <a:cxnSpLocks noChangeShapeType="1"/>
                <a:endCxn id="3711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0" name="Straight Arrow Connector 1216"/>
              <p:cNvCxnSpPr>
                <a:cxnSpLocks noChangeShapeType="1"/>
                <a:endCxn id="3711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7" name="Group 1072"/>
            <p:cNvGrpSpPr>
              <a:grpSpLocks/>
            </p:cNvGrpSpPr>
            <p:nvPr/>
          </p:nvGrpSpPr>
          <p:grpSpPr bwMode="auto">
            <a:xfrm>
              <a:off x="5731821" y="1523250"/>
              <a:ext cx="1269410" cy="777239"/>
              <a:chOff x="3250142" y="2820555"/>
              <a:chExt cx="1264445" cy="777239"/>
            </a:xfrm>
          </p:grpSpPr>
          <p:sp>
            <p:nvSpPr>
              <p:cNvPr id="37109" name="Oval 120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0" name="Oval 120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1" name="Oval 120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12" name="Straight Arrow Connector 1208"/>
              <p:cNvCxnSpPr>
                <a:cxnSpLocks noChangeShapeType="1"/>
                <a:endCxn id="3710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3" name="Straight Arrow Connector 1209"/>
              <p:cNvCxnSpPr>
                <a:cxnSpLocks noChangeShapeType="1"/>
                <a:endCxn id="3711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4" name="Straight Arrow Connector 1210"/>
              <p:cNvCxnSpPr>
                <a:cxnSpLocks noChangeShapeType="1"/>
                <a:endCxn id="3711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8" name="Group 1073"/>
            <p:cNvGrpSpPr>
              <a:grpSpLocks/>
            </p:cNvGrpSpPr>
            <p:nvPr/>
          </p:nvGrpSpPr>
          <p:grpSpPr bwMode="auto">
            <a:xfrm>
              <a:off x="5728011" y="1010805"/>
              <a:ext cx="1272607" cy="1009649"/>
              <a:chOff x="5728011" y="1788045"/>
              <a:chExt cx="1272607" cy="1009649"/>
            </a:xfrm>
          </p:grpSpPr>
          <p:grpSp>
            <p:nvGrpSpPr>
              <p:cNvPr id="37100" name="Group 119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103" name="Oval 119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04" name="Oval 120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05" name="Oval 120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106" name="Straight Arrow Connector 1202"/>
                <p:cNvCxnSpPr>
                  <a:cxnSpLocks noChangeShapeType="1"/>
                  <a:endCxn id="3710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07" name="Straight Arrow Connector 1203"/>
                <p:cNvCxnSpPr>
                  <a:cxnSpLocks noChangeShapeType="1"/>
                  <a:endCxn id="3710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08" name="Straight Arrow Connector 120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101" name="Oval 119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02" name="Straight Arrow Connector 1198"/>
              <p:cNvCxnSpPr>
                <a:cxnSpLocks noChangeShapeType="1"/>
                <a:endCxn id="3710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9" name="Group 1074"/>
            <p:cNvGrpSpPr>
              <a:grpSpLocks/>
            </p:cNvGrpSpPr>
            <p:nvPr/>
          </p:nvGrpSpPr>
          <p:grpSpPr bwMode="auto">
            <a:xfrm>
              <a:off x="5720391" y="1487055"/>
              <a:ext cx="1272607" cy="1009649"/>
              <a:chOff x="5728011" y="1788045"/>
              <a:chExt cx="1272607" cy="1009649"/>
            </a:xfrm>
          </p:grpSpPr>
          <p:grpSp>
            <p:nvGrpSpPr>
              <p:cNvPr id="37091" name="Group 118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94" name="Oval 119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95" name="Oval 119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96" name="Oval 119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97" name="Straight Arrow Connector 1193"/>
                <p:cNvCxnSpPr>
                  <a:cxnSpLocks noChangeShapeType="1"/>
                  <a:endCxn id="3709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8" name="Straight Arrow Connector 1194"/>
                <p:cNvCxnSpPr>
                  <a:cxnSpLocks noChangeShapeType="1"/>
                  <a:endCxn id="3709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9" name="Straight Arrow Connector 119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92" name="Oval 118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93" name="Straight Arrow Connector 1189"/>
              <p:cNvCxnSpPr>
                <a:cxnSpLocks noChangeShapeType="1"/>
                <a:endCxn id="3709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0" name="Group 1075"/>
            <p:cNvGrpSpPr>
              <a:grpSpLocks/>
            </p:cNvGrpSpPr>
            <p:nvPr/>
          </p:nvGrpSpPr>
          <p:grpSpPr bwMode="auto">
            <a:xfrm>
              <a:off x="5726106" y="1170825"/>
              <a:ext cx="1272607" cy="1009649"/>
              <a:chOff x="5728011" y="1788045"/>
              <a:chExt cx="1272607" cy="1009649"/>
            </a:xfrm>
          </p:grpSpPr>
          <p:grpSp>
            <p:nvGrpSpPr>
              <p:cNvPr id="37082" name="Group 117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85" name="Oval 118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86" name="Oval 118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87" name="Oval 118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88" name="Straight Arrow Connector 1184"/>
                <p:cNvCxnSpPr>
                  <a:cxnSpLocks noChangeShapeType="1"/>
                  <a:endCxn id="3708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9" name="Straight Arrow Connector 1185"/>
                <p:cNvCxnSpPr>
                  <a:cxnSpLocks noChangeShapeType="1"/>
                  <a:endCxn id="3708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0" name="Straight Arrow Connector 118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83" name="Oval 117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84" name="Straight Arrow Connector 1180"/>
              <p:cNvCxnSpPr>
                <a:cxnSpLocks noChangeShapeType="1"/>
                <a:endCxn id="3708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1" name="Group 1076"/>
            <p:cNvGrpSpPr>
              <a:grpSpLocks/>
            </p:cNvGrpSpPr>
            <p:nvPr/>
          </p:nvGrpSpPr>
          <p:grpSpPr bwMode="auto">
            <a:xfrm>
              <a:off x="5724201" y="1294650"/>
              <a:ext cx="1272607" cy="1009649"/>
              <a:chOff x="5728011" y="1788045"/>
              <a:chExt cx="1272607" cy="1009649"/>
            </a:xfrm>
          </p:grpSpPr>
          <p:grpSp>
            <p:nvGrpSpPr>
              <p:cNvPr id="37073" name="Group 116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76" name="Oval 117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77" name="Oval 117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78" name="Oval 117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79" name="Straight Arrow Connector 1175"/>
                <p:cNvCxnSpPr>
                  <a:cxnSpLocks noChangeShapeType="1"/>
                  <a:endCxn id="3707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0" name="Straight Arrow Connector 1176"/>
                <p:cNvCxnSpPr>
                  <a:cxnSpLocks noChangeShapeType="1"/>
                  <a:endCxn id="3707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1" name="Straight Arrow Connector 117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74" name="Oval 117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75" name="Straight Arrow Connector 1171"/>
              <p:cNvCxnSpPr>
                <a:cxnSpLocks noChangeShapeType="1"/>
                <a:endCxn id="3707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2" name="Group 1077"/>
            <p:cNvGrpSpPr>
              <a:grpSpLocks/>
            </p:cNvGrpSpPr>
            <p:nvPr/>
          </p:nvGrpSpPr>
          <p:grpSpPr bwMode="auto">
            <a:xfrm>
              <a:off x="5724201" y="1610880"/>
              <a:ext cx="1272607" cy="1009649"/>
              <a:chOff x="5728011" y="1788045"/>
              <a:chExt cx="1272607" cy="1009649"/>
            </a:xfrm>
          </p:grpSpPr>
          <p:grpSp>
            <p:nvGrpSpPr>
              <p:cNvPr id="37064" name="Group 116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67" name="Oval 116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68" name="Oval 116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69" name="Oval 116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70" name="Straight Arrow Connector 1166"/>
                <p:cNvCxnSpPr>
                  <a:cxnSpLocks noChangeShapeType="1"/>
                  <a:endCxn id="3706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71" name="Straight Arrow Connector 1167"/>
                <p:cNvCxnSpPr>
                  <a:cxnSpLocks noChangeShapeType="1"/>
                  <a:endCxn id="3706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72" name="Straight Arrow Connector 116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65" name="Oval 116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66" name="Straight Arrow Connector 1162"/>
              <p:cNvCxnSpPr>
                <a:cxnSpLocks noChangeShapeType="1"/>
                <a:endCxn id="3706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3" name="Group 1078"/>
            <p:cNvGrpSpPr>
              <a:grpSpLocks/>
            </p:cNvGrpSpPr>
            <p:nvPr/>
          </p:nvGrpSpPr>
          <p:grpSpPr bwMode="auto">
            <a:xfrm>
              <a:off x="5726741" y="821764"/>
              <a:ext cx="1269410" cy="777239"/>
              <a:chOff x="3250142" y="2820555"/>
              <a:chExt cx="1264445" cy="777239"/>
            </a:xfrm>
          </p:grpSpPr>
          <p:sp>
            <p:nvSpPr>
              <p:cNvPr id="37058" name="Oval 115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9" name="Oval 115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60" name="Oval 115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61" name="Straight Arrow Connector 1157"/>
              <p:cNvCxnSpPr>
                <a:cxnSpLocks noChangeShapeType="1"/>
                <a:endCxn id="3705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62" name="Straight Arrow Connector 1158"/>
              <p:cNvCxnSpPr>
                <a:cxnSpLocks noChangeShapeType="1"/>
                <a:endCxn id="3705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63" name="Straight Arrow Connector 1159"/>
              <p:cNvCxnSpPr>
                <a:cxnSpLocks noChangeShapeType="1"/>
                <a:endCxn id="3706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4" name="Group 1079"/>
            <p:cNvGrpSpPr>
              <a:grpSpLocks/>
            </p:cNvGrpSpPr>
            <p:nvPr/>
          </p:nvGrpSpPr>
          <p:grpSpPr bwMode="auto">
            <a:xfrm>
              <a:off x="5726741" y="974164"/>
              <a:ext cx="1269410" cy="777239"/>
              <a:chOff x="3250142" y="2820555"/>
              <a:chExt cx="1264445" cy="777239"/>
            </a:xfrm>
          </p:grpSpPr>
          <p:sp>
            <p:nvSpPr>
              <p:cNvPr id="37052" name="Oval 114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3" name="Oval 114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4" name="Oval 115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55" name="Straight Arrow Connector 1151"/>
              <p:cNvCxnSpPr>
                <a:cxnSpLocks noChangeShapeType="1"/>
                <a:endCxn id="3705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56" name="Straight Arrow Connector 1152"/>
              <p:cNvCxnSpPr>
                <a:cxnSpLocks noChangeShapeType="1"/>
                <a:endCxn id="3705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57" name="Straight Arrow Connector 1153"/>
              <p:cNvCxnSpPr>
                <a:cxnSpLocks noChangeShapeType="1"/>
                <a:endCxn id="3705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5" name="Group 1080"/>
            <p:cNvGrpSpPr>
              <a:grpSpLocks/>
            </p:cNvGrpSpPr>
            <p:nvPr/>
          </p:nvGrpSpPr>
          <p:grpSpPr bwMode="auto">
            <a:xfrm>
              <a:off x="5722931" y="461719"/>
              <a:ext cx="1272607" cy="1009649"/>
              <a:chOff x="5728011" y="1788045"/>
              <a:chExt cx="1272607" cy="1009649"/>
            </a:xfrm>
          </p:grpSpPr>
          <p:grpSp>
            <p:nvGrpSpPr>
              <p:cNvPr id="37043" name="Group 113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46" name="Oval 114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47" name="Oval 114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48" name="Oval 114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49" name="Straight Arrow Connector 1145"/>
                <p:cNvCxnSpPr>
                  <a:cxnSpLocks noChangeShapeType="1"/>
                  <a:endCxn id="3704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50" name="Straight Arrow Connector 1146"/>
                <p:cNvCxnSpPr>
                  <a:cxnSpLocks noChangeShapeType="1"/>
                  <a:endCxn id="3704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51" name="Straight Arrow Connector 114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44" name="Oval 114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45" name="Straight Arrow Connector 1141"/>
              <p:cNvCxnSpPr>
                <a:cxnSpLocks noChangeShapeType="1"/>
                <a:endCxn id="3704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6" name="Group 1081"/>
            <p:cNvGrpSpPr>
              <a:grpSpLocks/>
            </p:cNvGrpSpPr>
            <p:nvPr/>
          </p:nvGrpSpPr>
          <p:grpSpPr bwMode="auto">
            <a:xfrm>
              <a:off x="5721026" y="621739"/>
              <a:ext cx="1272607" cy="1009649"/>
              <a:chOff x="5728011" y="1788045"/>
              <a:chExt cx="1272607" cy="1009649"/>
            </a:xfrm>
          </p:grpSpPr>
          <p:grpSp>
            <p:nvGrpSpPr>
              <p:cNvPr id="37034" name="Group 113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37" name="Oval 113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8" name="Oval 113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9" name="Oval 113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40" name="Straight Arrow Connector 1136"/>
                <p:cNvCxnSpPr>
                  <a:cxnSpLocks noChangeShapeType="1"/>
                  <a:endCxn id="3703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41" name="Straight Arrow Connector 1137"/>
                <p:cNvCxnSpPr>
                  <a:cxnSpLocks noChangeShapeType="1"/>
                  <a:endCxn id="3703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42" name="Straight Arrow Connector 113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35" name="Oval 113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36" name="Straight Arrow Connector 1132"/>
              <p:cNvCxnSpPr>
                <a:cxnSpLocks noChangeShapeType="1"/>
                <a:endCxn id="3703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7" name="Group 1082"/>
            <p:cNvGrpSpPr>
              <a:grpSpLocks/>
            </p:cNvGrpSpPr>
            <p:nvPr/>
          </p:nvGrpSpPr>
          <p:grpSpPr bwMode="auto">
            <a:xfrm>
              <a:off x="5719121" y="745564"/>
              <a:ext cx="1272607" cy="1009649"/>
              <a:chOff x="5728011" y="1788045"/>
              <a:chExt cx="1272607" cy="1009649"/>
            </a:xfrm>
          </p:grpSpPr>
          <p:grpSp>
            <p:nvGrpSpPr>
              <p:cNvPr id="37025" name="Group 112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28" name="Oval 112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9" name="Oval 112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0" name="Oval 112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31" name="Straight Arrow Connector 1127"/>
                <p:cNvCxnSpPr>
                  <a:cxnSpLocks noChangeShapeType="1"/>
                  <a:endCxn id="3702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32" name="Straight Arrow Connector 1128"/>
                <p:cNvCxnSpPr>
                  <a:cxnSpLocks noChangeShapeType="1"/>
                  <a:endCxn id="3702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33" name="Straight Arrow Connector 112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26" name="Oval 112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27" name="Straight Arrow Connector 1123"/>
              <p:cNvCxnSpPr>
                <a:cxnSpLocks noChangeShapeType="1"/>
                <a:endCxn id="3702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8" name="Group 1083"/>
            <p:cNvGrpSpPr>
              <a:grpSpLocks/>
            </p:cNvGrpSpPr>
            <p:nvPr/>
          </p:nvGrpSpPr>
          <p:grpSpPr bwMode="auto">
            <a:xfrm>
              <a:off x="5728011" y="347845"/>
              <a:ext cx="1272607" cy="1009649"/>
              <a:chOff x="5728011" y="1788045"/>
              <a:chExt cx="1272607" cy="1009649"/>
            </a:xfrm>
          </p:grpSpPr>
          <p:grpSp>
            <p:nvGrpSpPr>
              <p:cNvPr id="37016" name="Group 111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19" name="Oval 111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0" name="Oval 111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1" name="Oval 111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22" name="Straight Arrow Connector 1118"/>
                <p:cNvCxnSpPr>
                  <a:cxnSpLocks noChangeShapeType="1"/>
                  <a:endCxn id="3701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23" name="Straight Arrow Connector 1119"/>
                <p:cNvCxnSpPr>
                  <a:cxnSpLocks noChangeShapeType="1"/>
                  <a:endCxn id="3702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24" name="Straight Arrow Connector 112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17" name="Oval 111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18" name="Straight Arrow Connector 1114"/>
              <p:cNvCxnSpPr>
                <a:cxnSpLocks noChangeShapeType="1"/>
                <a:endCxn id="3701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9" name="Group 1084"/>
            <p:cNvGrpSpPr>
              <a:grpSpLocks/>
            </p:cNvGrpSpPr>
            <p:nvPr/>
          </p:nvGrpSpPr>
          <p:grpSpPr bwMode="auto">
            <a:xfrm>
              <a:off x="5718898" y="197593"/>
              <a:ext cx="1272607" cy="1009649"/>
              <a:chOff x="5728011" y="1788045"/>
              <a:chExt cx="1272607" cy="1009649"/>
            </a:xfrm>
          </p:grpSpPr>
          <p:grpSp>
            <p:nvGrpSpPr>
              <p:cNvPr id="37007" name="Group 110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10" name="Oval 110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1" name="Oval 110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2" name="Oval 110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13" name="Straight Arrow Connector 1109"/>
                <p:cNvCxnSpPr>
                  <a:cxnSpLocks noChangeShapeType="1"/>
                  <a:endCxn id="3701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14" name="Straight Arrow Connector 1110"/>
                <p:cNvCxnSpPr>
                  <a:cxnSpLocks noChangeShapeType="1"/>
                  <a:endCxn id="3701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15" name="Straight Arrow Connector 111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08" name="Oval 110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09" name="Straight Arrow Connector 1105"/>
              <p:cNvCxnSpPr>
                <a:cxnSpLocks noChangeShapeType="1"/>
                <a:endCxn id="3700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90" name="Group 1085"/>
            <p:cNvGrpSpPr>
              <a:grpSpLocks/>
            </p:cNvGrpSpPr>
            <p:nvPr/>
          </p:nvGrpSpPr>
          <p:grpSpPr bwMode="auto">
            <a:xfrm>
              <a:off x="5709248" y="75895"/>
              <a:ext cx="1272607" cy="1009649"/>
              <a:chOff x="5728011" y="1788045"/>
              <a:chExt cx="1272607" cy="1009649"/>
            </a:xfrm>
          </p:grpSpPr>
          <p:grpSp>
            <p:nvGrpSpPr>
              <p:cNvPr id="36999" name="Group 109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02" name="Oval 109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03" name="Oval 109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04" name="Oval 110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05" name="Straight Arrow Connector 1101"/>
                <p:cNvCxnSpPr>
                  <a:cxnSpLocks noChangeShapeType="1"/>
                  <a:endCxn id="3700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06" name="Straight Arrow Connector 1102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00" name="Oval 109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01" name="Straight Arrow Connector 1097"/>
              <p:cNvCxnSpPr>
                <a:cxnSpLocks noChangeShapeType="1"/>
                <a:endCxn id="3700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91" name="Group 1086"/>
            <p:cNvGrpSpPr>
              <a:grpSpLocks/>
            </p:cNvGrpSpPr>
            <p:nvPr/>
          </p:nvGrpSpPr>
          <p:grpSpPr bwMode="auto">
            <a:xfrm>
              <a:off x="5685652" y="43935"/>
              <a:ext cx="1272607" cy="786129"/>
              <a:chOff x="5728011" y="2011565"/>
              <a:chExt cx="1272607" cy="786129"/>
            </a:xfrm>
          </p:grpSpPr>
          <p:grpSp>
            <p:nvGrpSpPr>
              <p:cNvPr id="36992" name="Group 1087"/>
              <p:cNvGrpSpPr>
                <a:grpSpLocks/>
              </p:cNvGrpSpPr>
              <p:nvPr/>
            </p:nvGrpSpPr>
            <p:grpSpPr bwMode="auto">
              <a:xfrm>
                <a:off x="5728011" y="2299220"/>
                <a:ext cx="1269410" cy="498474"/>
                <a:chOff x="3250142" y="3196475"/>
                <a:chExt cx="1264445" cy="498474"/>
              </a:xfrm>
            </p:grpSpPr>
            <p:sp>
              <p:nvSpPr>
                <p:cNvPr id="36995" name="Oval 109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96" name="Oval 109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6997" name="Straight Arrow Connector 1093"/>
                <p:cNvCxnSpPr>
                  <a:cxnSpLocks noChangeShapeType="1"/>
                  <a:endCxn id="3699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998" name="Straight Arrow Connector 109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993" name="Oval 108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6994" name="Straight Arrow Connector 1089"/>
              <p:cNvCxnSpPr>
                <a:cxnSpLocks noChangeShapeType="1"/>
                <a:endCxn id="3699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12" name="Slide Number Placeholder 5">
            <a:extLst>
              <a:ext uri="{FF2B5EF4-FFF2-40B4-BE49-F238E27FC236}">
                <a16:creationId xmlns:a16="http://schemas.microsoft.com/office/drawing/2014/main" id="{8466EC14-6E41-43A8-ACA0-6115932A3918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31843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200625</TotalTime>
  <Pages>28</Pages>
  <Words>1270</Words>
  <Application>Microsoft Office PowerPoint</Application>
  <PresentationFormat>On-screen Show (4:3)</PresentationFormat>
  <Paragraphs>496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Cambria Math</vt:lpstr>
      <vt:lpstr>Garamond</vt:lpstr>
      <vt:lpstr>Times New Roman</vt:lpstr>
      <vt:lpstr>Wingdings</vt:lpstr>
      <vt:lpstr>CIV 411 11 Intro and overview</vt:lpstr>
      <vt:lpstr>Equation</vt:lpstr>
      <vt:lpstr>PowerPoint Presentation</vt:lpstr>
      <vt:lpstr>Mixed learning/resource allocation problems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PowerPoint Presentation</vt:lpstr>
      <vt:lpstr>Mixed learning/resource allocation</vt:lpstr>
      <vt:lpstr>Mixed learning/resource allocation</vt:lpstr>
      <vt:lpstr>PowerPoint Presentation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  <vt:lpstr>Mixed learning/resource allocation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2290</cp:revision>
  <cp:lastPrinted>2019-10-20T22:52:50Z</cp:lastPrinted>
  <dcterms:created xsi:type="dcterms:W3CDTF">1999-09-07T20:53:13Z</dcterms:created>
  <dcterms:modified xsi:type="dcterms:W3CDTF">2019-11-08T19:36:15Z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