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4"/>
  </p:notesMasterIdLst>
  <p:handoutMasterIdLst>
    <p:handoutMasterId r:id="rId65"/>
  </p:handoutMasterIdLst>
  <p:sldIdLst>
    <p:sldId id="1054" r:id="rId2"/>
    <p:sldId id="7307" r:id="rId3"/>
    <p:sldId id="6616" r:id="rId4"/>
    <p:sldId id="6609" r:id="rId5"/>
    <p:sldId id="7356" r:id="rId6"/>
    <p:sldId id="7357" r:id="rId7"/>
    <p:sldId id="7259" r:id="rId8"/>
    <p:sldId id="7381" r:id="rId9"/>
    <p:sldId id="7383" r:id="rId10"/>
    <p:sldId id="7261" r:id="rId11"/>
    <p:sldId id="7358" r:id="rId12"/>
    <p:sldId id="6569" r:id="rId13"/>
    <p:sldId id="7244" r:id="rId14"/>
    <p:sldId id="5571" r:id="rId15"/>
    <p:sldId id="7254" r:id="rId16"/>
    <p:sldId id="7298" r:id="rId17"/>
    <p:sldId id="7242" r:id="rId18"/>
    <p:sldId id="5605" r:id="rId19"/>
    <p:sldId id="7250" r:id="rId20"/>
    <p:sldId id="7255" r:id="rId21"/>
    <p:sldId id="7262" r:id="rId22"/>
    <p:sldId id="7382" r:id="rId23"/>
    <p:sldId id="7256" r:id="rId24"/>
    <p:sldId id="7257" r:id="rId25"/>
    <p:sldId id="7258" r:id="rId26"/>
    <p:sldId id="7263" r:id="rId27"/>
    <p:sldId id="7238" r:id="rId28"/>
    <p:sldId id="7247" r:id="rId29"/>
    <p:sldId id="7245" r:id="rId30"/>
    <p:sldId id="7246" r:id="rId31"/>
    <p:sldId id="6526" r:id="rId32"/>
    <p:sldId id="6520" r:id="rId33"/>
    <p:sldId id="7248" r:id="rId34"/>
    <p:sldId id="7270" r:id="rId35"/>
    <p:sldId id="6522" r:id="rId36"/>
    <p:sldId id="438" r:id="rId37"/>
    <p:sldId id="7264" r:id="rId38"/>
    <p:sldId id="6173" r:id="rId39"/>
    <p:sldId id="6175" r:id="rId40"/>
    <p:sldId id="6535" r:id="rId41"/>
    <p:sldId id="6174" r:id="rId42"/>
    <p:sldId id="7265" r:id="rId43"/>
    <p:sldId id="7266" r:id="rId44"/>
    <p:sldId id="7267" r:id="rId45"/>
    <p:sldId id="7308" r:id="rId46"/>
    <p:sldId id="7268" r:id="rId47"/>
    <p:sldId id="7269" r:id="rId48"/>
    <p:sldId id="6177" r:id="rId49"/>
    <p:sldId id="6179" r:id="rId50"/>
    <p:sldId id="6180" r:id="rId51"/>
    <p:sldId id="6184" r:id="rId52"/>
    <p:sldId id="6187" r:id="rId53"/>
    <p:sldId id="6190" r:id="rId54"/>
    <p:sldId id="6191" r:id="rId55"/>
    <p:sldId id="6192" r:id="rId56"/>
    <p:sldId id="6194" r:id="rId57"/>
    <p:sldId id="6197" r:id="rId58"/>
    <p:sldId id="6198" r:id="rId59"/>
    <p:sldId id="6200" r:id="rId60"/>
    <p:sldId id="6202" r:id="rId61"/>
    <p:sldId id="6519" r:id="rId62"/>
    <p:sldId id="7309" r:id="rId6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62427-F495-49A8-8625-94BDB54B6A43}">
          <p14:sldIdLst>
            <p14:sldId id="1054"/>
            <p14:sldId id="7307"/>
            <p14:sldId id="6616"/>
            <p14:sldId id="6609"/>
            <p14:sldId id="7356"/>
            <p14:sldId id="7357"/>
            <p14:sldId id="7259"/>
            <p14:sldId id="7381"/>
            <p14:sldId id="7383"/>
            <p14:sldId id="7261"/>
            <p14:sldId id="7358"/>
            <p14:sldId id="6569"/>
            <p14:sldId id="7244"/>
            <p14:sldId id="5571"/>
            <p14:sldId id="7254"/>
            <p14:sldId id="7298"/>
            <p14:sldId id="7242"/>
            <p14:sldId id="5605"/>
            <p14:sldId id="7250"/>
            <p14:sldId id="7255"/>
            <p14:sldId id="7262"/>
            <p14:sldId id="7382"/>
            <p14:sldId id="7256"/>
            <p14:sldId id="7257"/>
            <p14:sldId id="7258"/>
            <p14:sldId id="7263"/>
            <p14:sldId id="7238"/>
            <p14:sldId id="7247"/>
            <p14:sldId id="7245"/>
            <p14:sldId id="7246"/>
            <p14:sldId id="6526"/>
            <p14:sldId id="6520"/>
            <p14:sldId id="7248"/>
            <p14:sldId id="7270"/>
            <p14:sldId id="6522"/>
            <p14:sldId id="438"/>
            <p14:sldId id="7264"/>
            <p14:sldId id="6173"/>
            <p14:sldId id="6175"/>
            <p14:sldId id="6535"/>
            <p14:sldId id="6174"/>
            <p14:sldId id="7265"/>
            <p14:sldId id="7266"/>
            <p14:sldId id="7267"/>
            <p14:sldId id="7308"/>
            <p14:sldId id="7268"/>
            <p14:sldId id="7269"/>
            <p14:sldId id="6177"/>
            <p14:sldId id="6179"/>
            <p14:sldId id="6180"/>
            <p14:sldId id="6184"/>
            <p14:sldId id="6187"/>
            <p14:sldId id="6190"/>
            <p14:sldId id="6191"/>
            <p14:sldId id="6192"/>
            <p14:sldId id="6194"/>
            <p14:sldId id="6197"/>
            <p14:sldId id="6198"/>
            <p14:sldId id="6200"/>
            <p14:sldId id="6202"/>
            <p14:sldId id="6519"/>
            <p14:sldId id="7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B. Powell" initials="WBP" lastIdx="1" clrIdx="0">
    <p:extLst>
      <p:ext uri="{19B8F6BF-5375-455C-9EA6-DF929625EA0E}">
        <p15:presenceInfo xmlns:p15="http://schemas.microsoft.com/office/powerpoint/2012/main" userId="S-1-5-21-1268611206-43474576-316617838-9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9D9D9"/>
    <a:srgbClr val="53B5FF"/>
    <a:srgbClr val="BC8F00"/>
    <a:srgbClr val="0000FF"/>
    <a:srgbClr val="3399FF"/>
    <a:srgbClr val="E2AC00"/>
    <a:srgbClr val="C47204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65" autoAdjust="0"/>
    <p:restoredTop sz="90554" autoAdjust="0"/>
  </p:normalViewPr>
  <p:slideViewPr>
    <p:cSldViewPr snapToGrid="0">
      <p:cViewPr varScale="1">
        <p:scale>
          <a:sx n="63" d="100"/>
          <a:sy n="63" d="100"/>
        </p:scale>
        <p:origin x="11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696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6T08:27:27.73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758825"/>
            <a:ext cx="4727575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9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842" indent="-285708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99966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365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8497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5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2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4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4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3" tIns="48307" rIns="96613" bIns="48307" anchor="b"/>
          <a:lstStyle>
            <a:lvl1pPr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A148CFA-8B1E-4B60-B013-118D7761A606}" type="slidenum">
              <a:rPr lang="en-US" sz="1200" i="0"/>
              <a:pPr algn="r"/>
              <a:t>6</a:t>
            </a:fld>
            <a:endParaRPr lang="en-US" sz="1200" i="0"/>
          </a:p>
        </p:txBody>
      </p:sp>
      <p:sp>
        <p:nvSpPr>
          <p:cNvPr id="82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2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5" y="4560890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96613" tIns="48307" rIns="96613" bIns="483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9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0A017-4FFE-4F5C-9DDA-FDF2102B09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96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82756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60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80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28.png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0.png"/><Relationship Id="rId5" Type="http://schemas.openxmlformats.org/officeDocument/2006/relationships/image" Target="../media/image1750.png"/><Relationship Id="rId4" Type="http://schemas.openxmlformats.org/officeDocument/2006/relationships/image" Target="../media/image17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10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1.wmf"/><Relationship Id="rId12" Type="http://schemas.openxmlformats.org/officeDocument/2006/relationships/image" Target="../media/image43.wmf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48.png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660.png"/><Relationship Id="rId4" Type="http://schemas.openxmlformats.org/officeDocument/2006/relationships/image" Target="../media/image40.wmf"/><Relationship Id="rId9" Type="http://schemas.openxmlformats.org/officeDocument/2006/relationships/image" Target="../media/image42.wmf"/><Relationship Id="rId1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9.png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67.wmf"/><Relationship Id="rId3" Type="http://schemas.openxmlformats.org/officeDocument/2006/relationships/image" Target="../media/image58.png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3.png"/><Relationship Id="rId3" Type="http://schemas.openxmlformats.org/officeDocument/2006/relationships/image" Target="../media/image70.png"/><Relationship Id="rId7" Type="http://schemas.openxmlformats.org/officeDocument/2006/relationships/image" Target="../media/image7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1.png"/><Relationship Id="rId5" Type="http://schemas.openxmlformats.org/officeDocument/2006/relationships/image" Target="../media/image692.png"/><Relationship Id="rId4" Type="http://schemas.openxmlformats.org/officeDocument/2006/relationships/image" Target="../media/image6810.png"/><Relationship Id="rId9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4.png"/><Relationship Id="rId4" Type="http://schemas.openxmlformats.org/officeDocument/2006/relationships/image" Target="../media/image68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60.png"/><Relationship Id="rId4" Type="http://schemas.openxmlformats.org/officeDocument/2006/relationships/image" Target="../media/image68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60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0.png"/><Relationship Id="rId5" Type="http://schemas.openxmlformats.org/officeDocument/2006/relationships/image" Target="../media/image3400.png"/><Relationship Id="rId4" Type="http://schemas.openxmlformats.org/officeDocument/2006/relationships/image" Target="../media/image3310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2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4.png"/><Relationship Id="rId4" Type="http://schemas.openxmlformats.org/officeDocument/2006/relationships/image" Target="../media/image68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4.png"/><Relationship Id="rId4" Type="http://schemas.openxmlformats.org/officeDocument/2006/relationships/image" Target="../media/image68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8.png"/><Relationship Id="rId7" Type="http://schemas.openxmlformats.org/officeDocument/2006/relationships/image" Target="../media/image8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200" i="0" dirty="0">
                <a:solidFill>
                  <a:schemeClr val="bg1"/>
                </a:solidFill>
              </a:rPr>
              <a:t>A Unified Framework for </a:t>
            </a:r>
          </a:p>
          <a:p>
            <a:r>
              <a:rPr lang="en-US" sz="3200" i="0" dirty="0">
                <a:solidFill>
                  <a:schemeClr val="bg1"/>
                </a:solidFill>
              </a:rPr>
              <a:t>Sequential Decision Analytics </a:t>
            </a:r>
          </a:p>
          <a:p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Olin Business School</a:t>
            </a: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University of Washington, St. Louis</a:t>
            </a:r>
            <a:endParaRPr lang="en-US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November 5-6, 2019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B. Powell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Department of Operations Research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and Financial Engineering</a:t>
            </a: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F14F-D479-46E1-8A72-7F6C1252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6C112-6370-4240-9C71-C82413405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At this point, we are going to view the simulator of our policy as a black box where a single simulation can be represented using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 indent="0">
                  <a:buNone/>
                </a:pPr>
                <a:r>
                  <a:rPr lang="en-US" dirty="0"/>
                  <a:t>where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are going to assume that our tunable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multidimensional.</a:t>
                </a:r>
              </a:p>
              <a:p>
                <a:pPr lvl="1"/>
                <a:r>
                  <a:rPr lang="en-US" dirty="0"/>
                  <a:t>Word of caution: simulations of policies can be quite noisy.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6C112-6370-4240-9C71-C82413405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E16366-93A0-4677-81E5-7610B794FFD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49675" y="2792235"/>
          <a:ext cx="4444650" cy="83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2361960" imgH="444240" progId="Equation.DSMT4">
                  <p:embed/>
                </p:oleObj>
              </mc:Choice>
              <mc:Fallback>
                <p:oleObj name="Equation" r:id="rId4" imgW="236196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E16366-93A0-4677-81E5-7610B794FF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9675" y="2792235"/>
                        <a:ext cx="4444650" cy="836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AD5E7B-19D3-4CA8-8C6E-13FF610974A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74000" y="3878961"/>
          <a:ext cx="4984177" cy="48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2489040" imgH="241200" progId="Equation.DSMT4">
                  <p:embed/>
                </p:oleObj>
              </mc:Choice>
              <mc:Fallback>
                <p:oleObj name="Equation" r:id="rId6" imgW="248904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AD5E7B-19D3-4CA8-8C6E-13FF61097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4000" y="3878961"/>
                        <a:ext cx="4984177" cy="483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17CF-B2DC-475A-8E2B-29DA88401EA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6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3C01-833E-413A-84B8-50ECDB9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DB5831-4F13-4EAA-9850-C8DA85CC8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In our battery arbitrage example, the policy was parameterized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In our energy storage with the rolling horizon forecast, our lookahead policy was parameterized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We are going to now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our generic decision variable to describe the tuning process.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DB5831-4F13-4EAA-9850-C8DA85CC8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1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FA31-E0CD-417E-B0B6-12896864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AEAF52-36E8-429A-892D-AA292D76F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458200" cy="4953000"/>
              </a:xfrm>
            </p:spPr>
            <p:txBody>
              <a:bodyPr/>
              <a:lstStyle/>
              <a:p>
                <a:r>
                  <a:rPr lang="en-US" dirty="0"/>
                  <a:t>How do we search for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Derivative-based</a:t>
                </a:r>
              </a:p>
              <a:p>
                <a:pPr lvl="2"/>
                <a:r>
                  <a:rPr lang="en-US" sz="2200" dirty="0"/>
                  <a:t>Use classical stochastic gradient methods:</a:t>
                </a:r>
              </a:p>
              <a:p>
                <a:pPr lvl="2"/>
                <a:endParaRPr lang="en-US" sz="105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2"/>
                <a:endParaRPr lang="en-US" sz="1200" dirty="0"/>
              </a:p>
              <a:p>
                <a:pPr lvl="2"/>
                <a:r>
                  <a:rPr lang="en-US" sz="2200" dirty="0"/>
                  <a:t>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may be computed analytically, but more often it is computed numerically.</a:t>
                </a:r>
              </a:p>
              <a:p>
                <a:pPr lvl="2"/>
                <a:r>
                  <a:rPr lang="en-US" sz="2200" dirty="0"/>
                  <a:t>Requires a simulator.</a:t>
                </a:r>
                <a:endParaRPr lang="en-US" sz="1000" dirty="0"/>
              </a:p>
              <a:p>
                <a:pPr lvl="1"/>
                <a:r>
                  <a:rPr lang="en-US" dirty="0"/>
                  <a:t>Derivative-free</a:t>
                </a:r>
              </a:p>
              <a:p>
                <a:pPr lvl="2"/>
                <a:r>
                  <a:rPr lang="en-US" sz="2200" dirty="0"/>
                  <a:t>Build a belief model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200" dirty="0"/>
                  <a:t> that approximates our function.</a:t>
                </a:r>
              </a:p>
              <a:p>
                <a:pPr lvl="2"/>
                <a:r>
                  <a:rPr lang="en-US" sz="2200" dirty="0"/>
                  <a:t>Can be used with a simulator or field experiments.</a:t>
                </a:r>
                <a:endParaRPr lang="en-US" sz="1600" dirty="0"/>
              </a:p>
              <a:p>
                <a:pPr lvl="1"/>
                <a:r>
                  <a:rPr lang="en-US" dirty="0"/>
                  <a:t>Both of these approaches are sequential decision problems! We will illustrate using a derivative-based algorithm.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AEAF52-36E8-429A-892D-AA292D76F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458200" cy="4953000"/>
              </a:xfrm>
              <a:blipFill>
                <a:blip r:embed="rId2"/>
                <a:stretch>
                  <a:fillRect t="-1355" b="-8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3764EB-9224-479F-8C02-FECE6FCFE04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Derivative-based stochastic search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9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930662" cy="4953000"/>
              </a:xfrm>
            </p:spPr>
            <p:txBody>
              <a:bodyPr/>
              <a:lstStyle/>
              <a:p>
                <a:r>
                  <a:rPr lang="en-US" dirty="0"/>
                  <a:t>Derivative-based stochastic search</a:t>
                </a:r>
              </a:p>
              <a:p>
                <a:pPr lvl="1"/>
                <a:r>
                  <a:rPr lang="en-US" dirty="0"/>
                  <a:t>Basic problem: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dirty="0"/>
                  <a:t>Stochastic gradient algorithm</a:t>
                </a:r>
              </a:p>
              <a:p>
                <a:pPr lvl="2"/>
                <a:endParaRPr lang="en-US" sz="105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our “algorithm”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solution that “algorithm”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produces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iterations.</a:t>
                </a:r>
              </a:p>
              <a:p>
                <a:pPr lvl="1"/>
                <a:r>
                  <a:rPr lang="en-US" dirty="0"/>
                  <a:t>Now we would state the optimization problem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,….,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our stochastic gradient algorithm.</a:t>
                </a:r>
              </a:p>
              <a:p>
                <a:pPr lvl="1"/>
                <a:r>
                  <a:rPr lang="en-US" dirty="0"/>
                  <a:t>In other words, we want the </a:t>
                </a:r>
                <a:r>
                  <a:rPr lang="en-US" i="1" dirty="0"/>
                  <a:t>optimal algorithm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930662" cy="4953000"/>
              </a:xfrm>
              <a:blipFill>
                <a:blip r:embed="rId3"/>
                <a:stretch>
                  <a:fillRect t="-1355" r="-1846" b="-4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6DE4-9B08-4F81-BD9F-1734D4CB2C7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549557-EB6A-4607-9AD1-3CBDE52750E3}"/>
              </a:ext>
            </a:extLst>
          </p:cNvPr>
          <p:cNvGrpSpPr/>
          <p:nvPr/>
        </p:nvGrpSpPr>
        <p:grpSpPr>
          <a:xfrm>
            <a:off x="4051651" y="1638847"/>
            <a:ext cx="3303650" cy="835808"/>
            <a:chOff x="3071576" y="1770199"/>
            <a:chExt cx="3303650" cy="8358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5F3CE5-F5C5-4DCA-AACA-51AE70080686}"/>
                </a:ext>
              </a:extLst>
            </p:cNvPr>
            <p:cNvSpPr/>
            <p:nvPr/>
          </p:nvSpPr>
          <p:spPr>
            <a:xfrm>
              <a:off x="3071576" y="2177382"/>
              <a:ext cx="1096269" cy="428625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D98A0B-8293-4E32-B130-4A52D673537B}"/>
                </a:ext>
              </a:extLst>
            </p:cNvPr>
            <p:cNvSpPr txBox="1"/>
            <p:nvPr/>
          </p:nvSpPr>
          <p:spPr>
            <a:xfrm>
              <a:off x="4016888" y="1770199"/>
              <a:ext cx="2358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Results of simulation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416B7A-B8F1-40AC-8FE5-744859B8B39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36780" y="2075600"/>
          <a:ext cx="2483901" cy="34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1473120" imgH="203040" progId="Equation.DSMT4">
                  <p:embed/>
                </p:oleObj>
              </mc:Choice>
              <mc:Fallback>
                <p:oleObj name="Equation" r:id="rId4" imgW="14731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D416B7A-B8F1-40AC-8FE5-744859B8B3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6780" y="2075600"/>
                        <a:ext cx="2483901" cy="34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60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458200" cy="4953000"/>
              </a:xfrm>
            </p:spPr>
            <p:txBody>
              <a:bodyPr/>
              <a:lstStyle/>
              <a:p>
                <a:r>
                  <a:rPr lang="en-US" sz="2400" dirty="0"/>
                  <a:t>Computing derivatives: Simultaneous perturbation stochastic approximation (due to J. Spall).</a:t>
                </a:r>
              </a:p>
              <a:p>
                <a:pPr lvl="1"/>
                <a:r>
                  <a:rPr lang="en-US" sz="2000" dirty="0"/>
                  <a:t>Let: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0" dirty="0">
                    <a:latin typeface="Cambria Math" panose="02040503050406030204" pitchFamily="18" charset="0"/>
                  </a:rPr>
                  <a:t>be </a:t>
                </a:r>
                <a:r>
                  <a:rPr lang="en-US" sz="1800" dirty="0">
                    <a:latin typeface="Cambria Math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dimensional vector of tunable parameters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0" dirty="0">
                    <a:latin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be a scalar perturbation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dimensional vector, with each element drawn from a normal (0,1) distribution.</a:t>
                </a:r>
              </a:p>
              <a:p>
                <a:pPr lvl="1"/>
                <a:r>
                  <a:rPr lang="en-US" sz="2000" dirty="0"/>
                  <a:t>We can obtain a sampled estimate of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using two function evaluations: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458200" cy="4953000"/>
              </a:xfrm>
              <a:blipFill>
                <a:blip r:embed="rId3"/>
                <a:stretch>
                  <a:fillRect t="-985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78618" y="4125913"/>
          <a:ext cx="49180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3124080" imgH="1650960" progId="Equation.DSMT4">
                  <p:embed/>
                </p:oleObj>
              </mc:Choice>
              <mc:Fallback>
                <p:oleObj name="Equation" r:id="rId4" imgW="3124080" imgH="1650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8618" y="4125913"/>
                        <a:ext cx="4918075" cy="259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BD7B107-9344-48F3-8481-2DD51E7683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96212" y="4904749"/>
          <a:ext cx="2456853" cy="72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6" imgW="1473120" imgH="431640" progId="Equation.DSMT4">
                  <p:embed/>
                </p:oleObj>
              </mc:Choice>
              <mc:Fallback>
                <p:oleObj name="Equation" r:id="rId6" imgW="147312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BD7B107-9344-48F3-8481-2DD51E768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6212" y="4904749"/>
                        <a:ext cx="2456853" cy="72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97BCE-DD18-4D1D-924E-E8BD1AEA448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0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E04D-3B10-4057-BB36-7626F511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BFFD3-C93B-40DA-8498-5D72E3F78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Simulating a policy can be very noisy. 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We use “mini-batches” to reduce the noise when evaluating the function in SPSA.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SPSA simplifies the use of mini-batches.  If we choose a batch size of 10, then we need 20 simulations per iteration, independent of the dimensionality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BFFD3-C93B-40DA-8498-5D72E3F78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F9E40D-1947-4A09-BB1A-4998F1F3BC2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0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940842" cy="4953000"/>
              </a:xfrm>
            </p:spPr>
            <p:txBody>
              <a:bodyPr/>
              <a:lstStyle/>
              <a:p>
                <a:r>
                  <a:rPr lang="en-US" dirty="0"/>
                  <a:t>Derivative-based stochastic search:</a:t>
                </a:r>
              </a:p>
              <a:p>
                <a:pPr lvl="1"/>
                <a:r>
                  <a:rPr lang="en-US" dirty="0"/>
                  <a:t>Assume that our </a:t>
                </a:r>
                <a:r>
                  <a:rPr lang="en-US" dirty="0" err="1"/>
                  <a:t>stepsize</a:t>
                </a:r>
                <a:r>
                  <a:rPr lang="en-US" dirty="0"/>
                  <a:t> rule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 err="1"/>
                  <a:t>stepsize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“decision.”  The </a:t>
                </a:r>
                <a:r>
                  <a:rPr lang="en-US" dirty="0" err="1"/>
                  <a:t>stepsize</a:t>
                </a:r>
                <a:r>
                  <a:rPr lang="en-US" dirty="0"/>
                  <a:t> rule is the “policy” which is a form of policy function approximation.</a:t>
                </a:r>
              </a:p>
              <a:p>
                <a:pPr lvl="1"/>
                <a:r>
                  <a:rPr lang="en-US" dirty="0"/>
                  <a:t>This rule (and almost all </a:t>
                </a:r>
                <a:r>
                  <a:rPr lang="en-US" dirty="0" err="1"/>
                  <a:t>stepsize</a:t>
                </a:r>
                <a:r>
                  <a:rPr lang="en-US" dirty="0"/>
                  <a:t> rules) are “policy function approximations.”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940842" cy="4953000"/>
              </a:xfrm>
              <a:blipFill>
                <a:blip r:embed="rId3"/>
                <a:stretch>
                  <a:fillRect t="-1355" b="-12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5350" y="2221033"/>
          <a:ext cx="688181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3670200" imgH="1143000" progId="Equation.DSMT4">
                  <p:embed/>
                </p:oleObj>
              </mc:Choice>
              <mc:Fallback>
                <p:oleObj name="Equation" r:id="rId4" imgW="3670200" imgH="1143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350" y="2221033"/>
                        <a:ext cx="6881812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C9B7-6EB4-4720-A02A-0A1A9E8A942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5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458200" cy="4953000"/>
              </a:xfrm>
            </p:spPr>
            <p:txBody>
              <a:bodyPr/>
              <a:lstStyle/>
              <a:p>
                <a:r>
                  <a:rPr lang="en-US" dirty="0"/>
                  <a:t>Derivative-based stochastic search – finite horizon</a:t>
                </a:r>
              </a:p>
              <a:p>
                <a:pPr lvl="1"/>
                <a:r>
                  <a:rPr lang="en-US" dirty="0"/>
                  <a:t>State variables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Decision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made using policy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Exogenous information: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(the simulation)</a:t>
                </a:r>
              </a:p>
              <a:p>
                <a:pPr lvl="1"/>
                <a:r>
                  <a:rPr lang="en-US" dirty="0"/>
                  <a:t>Transition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dirty="0"/>
                  <a:t>Our objective is to find the best </a:t>
                </a:r>
                <a:r>
                  <a:rPr lang="en-US" dirty="0" err="1"/>
                  <a:t>stepsize</a:t>
                </a:r>
                <a:r>
                  <a:rPr lang="en-US" dirty="0"/>
                  <a:t> policy that solves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,….,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458200" cy="4953000"/>
              </a:xfrm>
              <a:blipFill>
                <a:blip r:embed="rId2"/>
                <a:stretch>
                  <a:fillRect t="-1355" b="-5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F39BF8-21D0-4953-8FB9-AA697C033A6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87" y="2087359"/>
            <a:ext cx="5390602" cy="541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66176" cy="4953000"/>
          </a:xfrm>
        </p:spPr>
        <p:txBody>
          <a:bodyPr/>
          <a:lstStyle/>
          <a:p>
            <a:r>
              <a:rPr lang="en-US" dirty="0"/>
              <a:t>Parametric cost function approximations</a:t>
            </a:r>
          </a:p>
          <a:p>
            <a:pPr lvl="1"/>
            <a:r>
              <a:rPr lang="en-US" dirty="0"/>
              <a:t>Replace the constraint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   with:</a:t>
            </a:r>
          </a:p>
          <a:p>
            <a:pPr lvl="1"/>
            <a:r>
              <a:rPr lang="en-US" dirty="0"/>
              <a:t>Lookup table modified forecasts (one adjustment term for each time </a:t>
            </a:r>
            <a:r>
              <a:rPr lang="en-US" i="1" dirty="0"/>
              <a:t>          </a:t>
            </a:r>
            <a:r>
              <a:rPr lang="en-US" dirty="0"/>
              <a:t>     in the future):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simulate the performance of a parameterized policy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The challenge is to optimize the parameters:</a:t>
            </a:r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743199" y="3478120"/>
          <a:ext cx="1108728" cy="33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583920" imgH="177480" progId="Equation.DSMT4">
                  <p:embed/>
                </p:oleObj>
              </mc:Choice>
              <mc:Fallback>
                <p:oleObj name="Equation" r:id="rId4" imgW="5839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199" y="3478120"/>
                        <a:ext cx="1108728" cy="337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5538" y="3852863"/>
          <a:ext cx="2238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6" imgW="1180800" imgH="266400" progId="Equation.DSMT4">
                  <p:embed/>
                </p:oleObj>
              </mc:Choice>
              <mc:Fallback>
                <p:oleObj name="Equation" r:id="rId6" imgW="118080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5538" y="3852863"/>
                        <a:ext cx="22383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41003" y="1559368"/>
            <a:ext cx="3080004" cy="139869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034573" y="1591352"/>
          <a:ext cx="407924" cy="4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228600" imgH="266400" progId="Equation.DSMT4">
                  <p:embed/>
                </p:oleObj>
              </mc:Choice>
              <mc:Fallback>
                <p:oleObj name="Equation" r:id="rId9" imgW="228600" imgH="266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4573" y="1591352"/>
                        <a:ext cx="407924" cy="4759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483738" y="1559368"/>
          <a:ext cx="4302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1" imgW="241200" imgH="266400" progId="Equation.DSMT4">
                  <p:embed/>
                </p:oleObj>
              </mc:Choice>
              <mc:Fallback>
                <p:oleObj name="Equation" r:id="rId11" imgW="241200" imgH="266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83738" y="1559368"/>
                        <a:ext cx="430212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1152184" y="2100493"/>
            <a:ext cx="4058816" cy="485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22485" y="3872700"/>
            <a:ext cx="510830" cy="510830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038584" y="4612724"/>
          <a:ext cx="45894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3" imgW="2361960" imgH="444240" progId="Equation.DSMT4">
                  <p:embed/>
                </p:oleObj>
              </mc:Choice>
              <mc:Fallback>
                <p:oleObj name="Equation" r:id="rId13" imgW="2361960" imgH="4442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38584" y="4612724"/>
                        <a:ext cx="4589462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345417" y="5734052"/>
          <a:ext cx="3430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5" imgW="1765080" imgH="444240" progId="Equation.DSMT4">
                  <p:embed/>
                </p:oleObj>
              </mc:Choice>
              <mc:Fallback>
                <p:oleObj name="Equation" r:id="rId15" imgW="1765080" imgH="4442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45417" y="5734052"/>
                        <a:ext cx="343058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1CB82B-068D-4BAB-A36F-C383E6B631F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Policy search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97A3-1C72-467E-A9DD-7A39B971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C389B-4F0F-4648-A2B2-691A49FDB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Algorithmic issues:</a:t>
                </a:r>
              </a:p>
              <a:p>
                <a:pPr lvl="1"/>
                <a:r>
                  <a:rPr lang="en-US" dirty="0" err="1"/>
                  <a:t>Stepsize</a:t>
                </a:r>
                <a:r>
                  <a:rPr lang="en-US" dirty="0"/>
                  <a:t> rules</a:t>
                </a:r>
              </a:p>
              <a:p>
                <a:pPr lvl="2"/>
                <a:r>
                  <a:rPr lang="en-US" dirty="0"/>
                  <a:t>We use a standard gradient-based method:</a:t>
                </a:r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We face the usual challenge of choosing </a:t>
                </a:r>
                <a:r>
                  <a:rPr lang="en-US" dirty="0" err="1"/>
                  <a:t>stepsize</a:t>
                </a:r>
                <a:r>
                  <a:rPr lang="en-US" dirty="0"/>
                  <a:t> rules (we used </a:t>
                </a:r>
                <a:r>
                  <a:rPr lang="en-US" dirty="0" err="1"/>
                  <a:t>RMSProp</a:t>
                </a:r>
                <a:r>
                  <a:rPr lang="en-US" dirty="0"/>
                  <a:t>), and tuning the parameter(s) in the </a:t>
                </a:r>
                <a:r>
                  <a:rPr lang="en-US" dirty="0" err="1"/>
                  <a:t>stepsize</a:t>
                </a:r>
                <a:r>
                  <a:rPr lang="en-US" dirty="0"/>
                  <a:t> rule (this is an optimization problem within the optimization problem).</a:t>
                </a:r>
              </a:p>
              <a:p>
                <a:pPr lvl="1"/>
                <a:r>
                  <a:rPr lang="en-US" dirty="0"/>
                  <a:t>Mini-batches – We have to optimize the mini-batches</a:t>
                </a:r>
              </a:p>
              <a:p>
                <a:pPr lvl="1"/>
                <a:r>
                  <a:rPr lang="en-US" dirty="0"/>
                  <a:t>We also used gradient smoothing: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C389B-4F0F-4648-A2B2-691A49FDB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b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21085-18E8-42A8-B7F3-9EFB22716C8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9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of starting points</a:t>
            </a:r>
          </a:p>
          <a:p>
            <a:pPr lvl="1"/>
            <a:r>
              <a:rPr lang="en-US" dirty="0" err="1"/>
              <a:t>Stepsizes</a:t>
            </a:r>
            <a:r>
              <a:rPr lang="en-US" dirty="0"/>
              <a:t> tuned for region [0,1].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56" y="2181738"/>
            <a:ext cx="6790632" cy="4486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36103" y="4186992"/>
            <a:ext cx="43973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Pct. Improvement over benchmark </a:t>
            </a:r>
            <a:r>
              <a:rPr lang="en-US" i="0" dirty="0" err="1"/>
              <a:t>lookahead</a:t>
            </a:r>
            <a:endParaRPr lang="en-US" i="0" dirty="0"/>
          </a:p>
        </p:txBody>
      </p:sp>
      <p:sp>
        <p:nvSpPr>
          <p:cNvPr id="6" name="TextBox 5"/>
          <p:cNvSpPr txBox="1"/>
          <p:nvPr/>
        </p:nvSpPr>
        <p:spPr>
          <a:xfrm>
            <a:off x="3848084" y="6334575"/>
            <a:ext cx="1447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Starting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3860" y="2775104"/>
            <a:ext cx="372140" cy="3221666"/>
          </a:xfrm>
          <a:prstGeom prst="rect">
            <a:avLst/>
          </a:prstGeom>
          <a:solidFill>
            <a:srgbClr val="0000FF">
              <a:alpha val="23922"/>
            </a:srgbClr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816" y="2778643"/>
            <a:ext cx="1537268" cy="3221666"/>
          </a:xfrm>
          <a:prstGeom prst="rect">
            <a:avLst/>
          </a:prstGeom>
          <a:solidFill>
            <a:srgbClr val="00B0F0">
              <a:alpha val="23922"/>
            </a:srgbClr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6709" y="2782183"/>
            <a:ext cx="1598426" cy="3221666"/>
          </a:xfrm>
          <a:prstGeom prst="rect">
            <a:avLst/>
          </a:prstGeom>
          <a:solidFill>
            <a:srgbClr val="00B050">
              <a:alpha val="23922"/>
            </a:srgbClr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1" y="2785725"/>
            <a:ext cx="1559443" cy="3221666"/>
          </a:xfrm>
          <a:prstGeom prst="rect">
            <a:avLst/>
          </a:prstGeom>
          <a:solidFill>
            <a:srgbClr val="0000FF">
              <a:alpha val="23922"/>
            </a:srgbClr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1913861" y="3721399"/>
            <a:ext cx="513198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5E0F867-2DD5-4629-A3C6-C21D0F54C5B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22B1-585E-490A-97DC-255C844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153CFB-DBB2-4E7B-8815-2DAD03009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The choice of the </a:t>
                </a:r>
                <a:r>
                  <a:rPr lang="en-US" dirty="0" err="1"/>
                  <a:t>stepsize</a:t>
                </a:r>
                <a:r>
                  <a:rPr lang="en-US" dirty="0"/>
                  <a:t>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depends on the starting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We optimized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, which is a region closer to the final optimal solution.  We suspect that this produced a smaller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which allowed </a:t>
                </a:r>
                <a:r>
                  <a:rPr lang="en-US" dirty="0" err="1"/>
                  <a:t>stepsizes</a:t>
                </a:r>
                <a:r>
                  <a:rPr lang="en-US" dirty="0"/>
                  <a:t> to decrease more quickly.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When we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 starting point was farther from the optimal solution.  We needed a larger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so the </a:t>
                </a:r>
                <a:r>
                  <a:rPr lang="en-US" dirty="0" err="1"/>
                  <a:t>stepsizes</a:t>
                </a:r>
                <a:r>
                  <a:rPr lang="en-US" dirty="0"/>
                  <a:t> did not decline as quickly.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153CFB-DBB2-4E7B-8815-2DAD03009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804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87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the parameters</a:t>
            </a:r>
          </a:p>
          <a:p>
            <a:pPr lvl="1"/>
            <a:r>
              <a:rPr lang="en-US" dirty="0" err="1"/>
              <a:t>Stepsizes</a:t>
            </a:r>
            <a:r>
              <a:rPr lang="en-US" dirty="0"/>
              <a:t> tuned for region [0,2].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0464E-B98E-4504-A7A6-4B1D93799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0" y="2052335"/>
            <a:ext cx="7994737" cy="47518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7CFA3F-9382-4AB0-B0E0-BE45052D8BF7}"/>
              </a:ext>
            </a:extLst>
          </p:cNvPr>
          <p:cNvCxnSpPr>
            <a:cxnSpLocks/>
          </p:cNvCxnSpPr>
          <p:nvPr/>
        </p:nvCxnSpPr>
        <p:spPr>
          <a:xfrm>
            <a:off x="3720166" y="2600541"/>
            <a:ext cx="16475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48AC8-C3FB-48E9-8A75-E645BCD6D1BB}"/>
              </a:ext>
            </a:extLst>
          </p:cNvPr>
          <p:cNvCxnSpPr>
            <a:cxnSpLocks/>
          </p:cNvCxnSpPr>
          <p:nvPr/>
        </p:nvCxnSpPr>
        <p:spPr>
          <a:xfrm>
            <a:off x="5367739" y="2600541"/>
            <a:ext cx="17363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55300C-4316-4F4D-9F29-3B1694B02899}"/>
              </a:ext>
            </a:extLst>
          </p:cNvPr>
          <p:cNvCxnSpPr>
            <a:cxnSpLocks/>
          </p:cNvCxnSpPr>
          <p:nvPr/>
        </p:nvCxnSpPr>
        <p:spPr>
          <a:xfrm>
            <a:off x="2031095" y="2600541"/>
            <a:ext cx="16890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1D6357-EB16-4E0D-9FB3-E5D460EFD8FB}"/>
              </a:ext>
            </a:extLst>
          </p:cNvPr>
          <p:cNvCxnSpPr>
            <a:cxnSpLocks/>
          </p:cNvCxnSpPr>
          <p:nvPr/>
        </p:nvCxnSpPr>
        <p:spPr>
          <a:xfrm>
            <a:off x="1713246" y="2600541"/>
            <a:ext cx="3178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AC0D2-BA31-4D43-9A57-26FA9F67DE2A}"/>
                  </a:ext>
                </a:extLst>
              </p:cNvPr>
              <p:cNvSpPr txBox="1"/>
              <p:nvPr/>
            </p:nvSpPr>
            <p:spPr>
              <a:xfrm>
                <a:off x="1622772" y="2426916"/>
                <a:ext cx="498797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5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AC0D2-BA31-4D43-9A57-26FA9F67D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72" y="2426916"/>
                <a:ext cx="498797" cy="16158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00E83D-C04E-44F4-862C-7BA494558763}"/>
                  </a:ext>
                </a:extLst>
              </p:cNvPr>
              <p:cNvSpPr txBox="1"/>
              <p:nvPr/>
            </p:nvSpPr>
            <p:spPr>
              <a:xfrm>
                <a:off x="2492948" y="2426916"/>
                <a:ext cx="57586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5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00E83D-C04E-44F4-862C-7BA494558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48" y="2426916"/>
                <a:ext cx="575863" cy="161583"/>
              </a:xfrm>
              <a:prstGeom prst="rect">
                <a:avLst/>
              </a:prstGeom>
              <a:blipFill>
                <a:blip r:embed="rId4"/>
                <a:stretch>
                  <a:fillRect l="-8511" t="-3704" r="-638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4876F0-DE4B-465B-BCF4-778CE602B173}"/>
                  </a:ext>
                </a:extLst>
              </p:cNvPr>
              <p:cNvSpPr txBox="1"/>
              <p:nvPr/>
            </p:nvSpPr>
            <p:spPr>
              <a:xfrm>
                <a:off x="4121760" y="2415645"/>
                <a:ext cx="78104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50">
                          <a:latin typeface="Cambria Math" panose="02040503050406030204" pitchFamily="18" charset="0"/>
                        </a:rPr>
                        <m:t>∈[0.5,1.5]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4876F0-DE4B-465B-BCF4-778CE602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760" y="2415645"/>
                <a:ext cx="781048" cy="161583"/>
              </a:xfrm>
              <a:prstGeom prst="rect">
                <a:avLst/>
              </a:prstGeom>
              <a:blipFill>
                <a:blip r:embed="rId5"/>
                <a:stretch>
                  <a:fillRect l="-5469" r="-546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2F9-FF71-4D6C-B1D2-6F31495EE806}"/>
                  </a:ext>
                </a:extLst>
              </p:cNvPr>
              <p:cNvSpPr txBox="1"/>
              <p:nvPr/>
            </p:nvSpPr>
            <p:spPr>
              <a:xfrm>
                <a:off x="5955755" y="2428027"/>
                <a:ext cx="57586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50">
                          <a:latin typeface="Cambria Math" panose="02040503050406030204" pitchFamily="18" charset="0"/>
                        </a:rPr>
                        <m:t>∈[1,2]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2F9-FF71-4D6C-B1D2-6F31495E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55" y="2428027"/>
                <a:ext cx="575863" cy="161583"/>
              </a:xfrm>
              <a:prstGeom prst="rect">
                <a:avLst/>
              </a:prstGeom>
              <a:blipFill>
                <a:blip r:embed="rId6"/>
                <a:stretch>
                  <a:fillRect l="-8511" r="-638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CE4349A-CF24-4FFF-89A4-C0A7208AD93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6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118F6F-9A76-41A0-A1DB-D40352D5F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1" y="1706263"/>
            <a:ext cx="7979158" cy="5038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CD7C5-75B1-468E-BFD7-1E19CB82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23D4F-1536-45AB-9A3D-0E50068F0EF1}"/>
              </a:ext>
            </a:extLst>
          </p:cNvPr>
          <p:cNvSpPr txBox="1"/>
          <p:nvPr/>
        </p:nvSpPr>
        <p:spPr>
          <a:xfrm>
            <a:off x="5410388" y="2961598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660066"/>
                </a:solidFill>
              </a:rPr>
              <a:t>Mini-batch =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730BE-F59A-4FBC-A3BC-AB175B299D97}"/>
              </a:ext>
            </a:extLst>
          </p:cNvPr>
          <p:cNvSpPr txBox="1"/>
          <p:nvPr/>
        </p:nvSpPr>
        <p:spPr>
          <a:xfrm>
            <a:off x="3288335" y="2113689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BC8F00"/>
                </a:solidFill>
              </a:rPr>
              <a:t>Mini-batch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897A2-4D56-48EE-B4A6-F5E6E7AEB894}"/>
              </a:ext>
            </a:extLst>
          </p:cNvPr>
          <p:cNvSpPr txBox="1"/>
          <p:nvPr/>
        </p:nvSpPr>
        <p:spPr>
          <a:xfrm>
            <a:off x="1315429" y="2978993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C47500"/>
                </a:solidFill>
              </a:rPr>
              <a:t>Mini-batch</a:t>
            </a:r>
          </a:p>
          <a:p>
            <a:pPr algn="l"/>
            <a:r>
              <a:rPr lang="en-US" sz="2000" i="0" dirty="0">
                <a:solidFill>
                  <a:srgbClr val="C47500"/>
                </a:solidFill>
              </a:rPr>
              <a:t> =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F7B7C-009D-482A-8934-640EE9732312}"/>
              </a:ext>
            </a:extLst>
          </p:cNvPr>
          <p:cNvSpPr txBox="1"/>
          <p:nvPr/>
        </p:nvSpPr>
        <p:spPr>
          <a:xfrm>
            <a:off x="1655543" y="2436605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Mini-batch =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B17A8-234A-4186-BBD6-CDE85891E762}"/>
              </a:ext>
            </a:extLst>
          </p:cNvPr>
          <p:cNvSpPr/>
          <p:nvPr/>
        </p:nvSpPr>
        <p:spPr>
          <a:xfrm>
            <a:off x="6903734" y="5294251"/>
            <a:ext cx="1493596" cy="876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2F532-75DA-4D09-B605-21E88491E6F0}"/>
              </a:ext>
            </a:extLst>
          </p:cNvPr>
          <p:cNvSpPr txBox="1"/>
          <p:nvPr/>
        </p:nvSpPr>
        <p:spPr>
          <a:xfrm>
            <a:off x="3124399" y="6454882"/>
            <a:ext cx="3448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Number of function evaluations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DCBC7F-18B6-435C-BEF4-6C95384C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dirty="0"/>
              <a:t>Effect of mini-batches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DA7977-1FCA-4594-9232-9E42D4593A5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83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3437-754E-4366-9B78-2AB8B8DB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53850-A16D-4F1C-9D1B-419D32A0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0" y="1764824"/>
            <a:ext cx="7937425" cy="4967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E7CAC-28D1-46FE-9693-F75EEFFDF1DD}"/>
              </a:ext>
            </a:extLst>
          </p:cNvPr>
          <p:cNvSpPr txBox="1"/>
          <p:nvPr/>
        </p:nvSpPr>
        <p:spPr>
          <a:xfrm>
            <a:off x="1340689" y="2357602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B050"/>
                </a:solidFill>
              </a:rPr>
              <a:t>Mini-batch</a:t>
            </a:r>
          </a:p>
          <a:p>
            <a:pPr algn="l"/>
            <a:r>
              <a:rPr lang="en-US" sz="2000" i="0" dirty="0">
                <a:solidFill>
                  <a:srgbClr val="00B050"/>
                </a:solidFill>
              </a:rPr>
              <a:t> =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FB4AB-C1CE-4822-9B75-DC0E11BB3191}"/>
              </a:ext>
            </a:extLst>
          </p:cNvPr>
          <p:cNvSpPr txBox="1"/>
          <p:nvPr/>
        </p:nvSpPr>
        <p:spPr>
          <a:xfrm>
            <a:off x="5642780" y="1754181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660066"/>
                </a:solidFill>
              </a:rPr>
              <a:t>Mini-batch =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B42E4-ED82-4202-8399-9CE2ECCC1FA0}"/>
              </a:ext>
            </a:extLst>
          </p:cNvPr>
          <p:cNvSpPr txBox="1"/>
          <p:nvPr/>
        </p:nvSpPr>
        <p:spPr>
          <a:xfrm>
            <a:off x="3302471" y="1815209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53B5FF"/>
                </a:solidFill>
              </a:rPr>
              <a:t>Mini-batch = 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80CEB-AB67-462B-AF28-58AB904B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dirty="0"/>
              <a:t>Effect of mini-batches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146800-E789-441B-92D7-BFEDA4011C1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85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8B13-54F4-4F18-AED5-9E52BCF8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5AA0A-C96E-491D-A2E3-C1419259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derivatives from SPSA are noisier than from traditional numerical derivatives, but it enables the use of mini-batches, which more than compensates.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Derivative-based stochastic search requires a simulator.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Stepsize</a:t>
            </a:r>
            <a:r>
              <a:rPr lang="en-US" dirty="0"/>
              <a:t> tuning is key, and you have to be aware that changes in starting points or problem characteristics may require retuning the </a:t>
            </a:r>
            <a:r>
              <a:rPr lang="en-US" dirty="0" err="1"/>
              <a:t>stepsize</a:t>
            </a:r>
            <a:r>
              <a:rPr lang="en-US" dirty="0"/>
              <a:t>.  </a:t>
            </a:r>
            <a:r>
              <a:rPr lang="en-US" i="1" dirty="0"/>
              <a:t>Optimizing the algorithm matters!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A8BF08-3782-4274-ABD3-ACBC0E909D4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8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Derivative-free stochastic search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3736995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EACC-7C95-4086-83B5-99598A6F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DA401-7E3C-40E3-9679-6E2317F4D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Notational note:</a:t>
                </a:r>
              </a:p>
              <a:p>
                <a:pPr lvl="1"/>
                <a:r>
                  <a:rPr lang="en-US" dirty="0"/>
                  <a:t>We are going to assume that we have parameterized the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return to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 as the decision to buy/sell energy.</a:t>
                </a:r>
              </a:p>
              <a:p>
                <a:pPr lvl="1"/>
                <a:r>
                  <a:rPr lang="en-US" dirty="0"/>
                  <a:t>For derivative-free stochastic search, we need to estimate an approximating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we parameterize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 For example, we might use</a:t>
                </a:r>
              </a:p>
              <a:p>
                <a:pPr marL="457200" lvl="1" indent="0">
                  <a:buNone/>
                </a:pP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Keep in that simulators may be slow.  CPU times for a single simulation of a policy may span seconds to days.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DA401-7E3C-40E3-9679-6E2317F4D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412" b="-1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3AFCFC-6155-4089-97F2-26A95E36F66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1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143000"/>
                <a:ext cx="4811487" cy="4953000"/>
              </a:xfrm>
            </p:spPr>
            <p:txBody>
              <a:bodyPr/>
              <a:lstStyle/>
              <a:p>
                <a:r>
                  <a:rPr lang="en-US" dirty="0"/>
                  <a:t>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000" dirty="0"/>
                  <a:t>Lookup tables</a:t>
                </a:r>
              </a:p>
              <a:p>
                <a:pPr lvl="2"/>
                <a:r>
                  <a:rPr lang="en-US" sz="1600" dirty="0"/>
                  <a:t>Independent beliefs </a:t>
                </a:r>
              </a:p>
              <a:p>
                <a:pPr lvl="2"/>
                <a:r>
                  <a:rPr lang="en-US" sz="1600" dirty="0"/>
                  <a:t>Correlated beliefs </a:t>
                </a:r>
              </a:p>
              <a:p>
                <a:pPr marL="914400" lvl="2" indent="0">
                  <a:buNone/>
                </a:pPr>
                <a:endParaRPr lang="en-US" sz="1600" dirty="0"/>
              </a:p>
              <a:p>
                <a:pPr lvl="1"/>
                <a:r>
                  <a:rPr lang="en-US" sz="2000" dirty="0"/>
                  <a:t>Linear parametric models</a:t>
                </a:r>
              </a:p>
              <a:p>
                <a:pPr lvl="2"/>
                <a:r>
                  <a:rPr lang="en-US" sz="1600" dirty="0"/>
                  <a:t>Linear models </a:t>
                </a:r>
              </a:p>
              <a:p>
                <a:pPr lvl="2"/>
                <a:r>
                  <a:rPr lang="en-US" sz="1600" dirty="0"/>
                  <a:t>Sparse-linear</a:t>
                </a:r>
              </a:p>
              <a:p>
                <a:pPr lvl="2"/>
                <a:r>
                  <a:rPr lang="en-US" sz="1600" dirty="0"/>
                  <a:t>Tree regression</a:t>
                </a:r>
              </a:p>
              <a:p>
                <a:pPr lvl="2"/>
                <a:endParaRPr lang="en-US" sz="1600" dirty="0"/>
              </a:p>
              <a:p>
                <a:pPr lvl="1"/>
                <a:r>
                  <a:rPr lang="en-US" sz="2000" dirty="0"/>
                  <a:t>Nonlinear parametric models</a:t>
                </a:r>
              </a:p>
              <a:p>
                <a:pPr lvl="2"/>
                <a:r>
                  <a:rPr lang="en-US" sz="1600" dirty="0"/>
                  <a:t>Logistic regression</a:t>
                </a:r>
              </a:p>
              <a:p>
                <a:pPr lvl="2"/>
                <a:r>
                  <a:rPr lang="en-US" sz="1600" dirty="0"/>
                  <a:t>Neural networks </a:t>
                </a:r>
              </a:p>
              <a:p>
                <a:pPr marL="914400" lvl="2" indent="0">
                  <a:buNone/>
                </a:pPr>
                <a:endParaRPr lang="en-US" sz="1600" dirty="0"/>
              </a:p>
              <a:p>
                <a:pPr lvl="1"/>
                <a:r>
                  <a:rPr lang="en-US" sz="2000" dirty="0"/>
                  <a:t>Nonparametric models</a:t>
                </a:r>
              </a:p>
              <a:p>
                <a:pPr lvl="2"/>
                <a:r>
                  <a:rPr lang="en-US" sz="1600" dirty="0"/>
                  <a:t>Gaussian process regression</a:t>
                </a:r>
              </a:p>
              <a:p>
                <a:pPr lvl="2"/>
                <a:r>
                  <a:rPr lang="en-US" sz="1600" dirty="0"/>
                  <a:t>Kernel regression</a:t>
                </a:r>
              </a:p>
              <a:p>
                <a:pPr lvl="2"/>
                <a:r>
                  <a:rPr lang="en-US" sz="1600" dirty="0"/>
                  <a:t>Support vector machines</a:t>
                </a:r>
              </a:p>
              <a:p>
                <a:pPr lvl="2"/>
                <a:r>
                  <a:rPr lang="en-US" sz="1600" dirty="0"/>
                  <a:t>Deep neural networks </a:t>
                </a:r>
              </a:p>
              <a:p>
                <a:pPr lvl="1"/>
                <a:endParaRPr lang="en-US" sz="2000" dirty="0"/>
              </a:p>
              <a:p>
                <a:pPr lvl="2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143000"/>
                <a:ext cx="4811487" cy="4953000"/>
              </a:xfrm>
              <a:blipFill>
                <a:blip r:embed="rId3"/>
                <a:stretch>
                  <a:fillRect t="-1355" b="-10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0" y="1338240"/>
            <a:ext cx="2597586" cy="14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43" y="1235504"/>
            <a:ext cx="2585752" cy="156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52" y="1224618"/>
            <a:ext cx="2573918" cy="156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5660571" y="2982686"/>
            <a:ext cx="2474499" cy="762000"/>
            <a:chOff x="5660571" y="2982686"/>
            <a:chExt cx="2474499" cy="7620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5660571" y="2982686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5660577" y="3733806"/>
              <a:ext cx="247449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1" name="Straight Connector 80"/>
          <p:cNvCxnSpPr/>
          <p:nvPr/>
        </p:nvCxnSpPr>
        <p:spPr bwMode="auto">
          <a:xfrm>
            <a:off x="5823857" y="3135086"/>
            <a:ext cx="2144486" cy="4680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5823857" y="3320144"/>
            <a:ext cx="2144486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5976257" y="2982686"/>
            <a:ext cx="1556657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5380632" y="2906203"/>
            <a:ext cx="2934957" cy="1031564"/>
            <a:chOff x="109695" y="3548744"/>
            <a:chExt cx="2934957" cy="1031564"/>
          </a:xfrm>
        </p:grpSpPr>
        <p:sp>
          <p:nvSpPr>
            <p:cNvPr id="5" name="Rectangle 4"/>
            <p:cNvSpPr/>
            <p:nvPr/>
          </p:nvSpPr>
          <p:spPr>
            <a:xfrm>
              <a:off x="109695" y="3548744"/>
              <a:ext cx="2934957" cy="1031564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lum bright="-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95" y="3589493"/>
              <a:ext cx="2889881" cy="968829"/>
            </a:xfrm>
            <a:prstGeom prst="rect">
              <a:avLst/>
            </a:prstGeom>
          </p:spPr>
        </p:pic>
      </p:grp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43" y="5265336"/>
            <a:ext cx="3013756" cy="15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571" y="3874490"/>
            <a:ext cx="2924728" cy="1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Modeling the policy search problem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48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3B832AC-D9AF-4920-955D-C820BC9468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7394" y="3432684"/>
          <a:ext cx="3786188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968480" imgH="1371600" progId="Equation.DSMT4">
                  <p:embed/>
                </p:oleObj>
              </mc:Choice>
              <mc:Fallback>
                <p:oleObj name="Equation" r:id="rId3" imgW="1968480" imgH="1371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3B832AC-D9AF-4920-955D-C820BC946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7394" y="3432684"/>
                        <a:ext cx="3786188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139896" cy="4953000"/>
              </a:xfrm>
            </p:spPr>
            <p:txBody>
              <a:bodyPr/>
              <a:lstStyle/>
              <a:p>
                <a:r>
                  <a:rPr lang="en-US" dirty="0"/>
                  <a:t>The belief state for a linear model:</a:t>
                </a:r>
              </a:p>
              <a:p>
                <a:pPr lvl="1"/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observation of the function.</a:t>
                </a:r>
              </a:p>
              <a:p>
                <a:pPr lvl="1"/>
                <a:r>
                  <a:rPr lang="en-US" dirty="0"/>
                  <a:t>Let the approximating function be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update our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using: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139896" cy="4953000"/>
              </a:xfrm>
              <a:blipFill>
                <a:blip r:embed="rId5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6E5D9F-BCA1-4CA3-B55A-4D3C9F02A9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781" y="3574622"/>
          <a:ext cx="527499" cy="253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6" imgW="190440" imgH="914400" progId="Equation.DSMT4">
                  <p:embed/>
                </p:oleObj>
              </mc:Choice>
              <mc:Fallback>
                <p:oleObj name="Equation" r:id="rId6" imgW="190440" imgH="914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6E5D9F-BCA1-4CA3-B55A-4D3C9F02A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4781" y="3574622"/>
                        <a:ext cx="527499" cy="2530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16FF94-2E36-4ABA-8A06-B81D92A937B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0663" y="4554538"/>
          <a:ext cx="24193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8" imgW="1180800" imgH="241200" progId="Equation.DSMT4">
                  <p:embed/>
                </p:oleObj>
              </mc:Choice>
              <mc:Fallback>
                <p:oleObj name="Equation" r:id="rId8" imgW="118080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A16FF94-2E36-4ABA-8A06-B81D92A93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663" y="4554538"/>
                        <a:ext cx="2419350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6B50F-7459-41DF-A381-B4B198E58494}"/>
                  </a:ext>
                </a:extLst>
              </p:cNvPr>
              <p:cNvSpPr txBox="1"/>
              <p:nvPr/>
            </p:nvSpPr>
            <p:spPr>
              <a:xfrm>
                <a:off x="2462098" y="2552103"/>
                <a:ext cx="31138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6B50F-7459-41DF-A381-B4B198E5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98" y="2552103"/>
                <a:ext cx="3113801" cy="400110"/>
              </a:xfrm>
              <a:prstGeom prst="rect">
                <a:avLst/>
              </a:prstGeom>
              <a:blipFill>
                <a:blip r:embed="rId10"/>
                <a:stretch>
                  <a:fillRect l="-39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034847-A42B-45AF-90FB-6A4FE793A0E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57541" y="2216991"/>
          <a:ext cx="13239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1" imgW="825480" imgH="711000" progId="Equation.DSMT4">
                  <p:embed/>
                </p:oleObj>
              </mc:Choice>
              <mc:Fallback>
                <p:oleObj name="Equation" r:id="rId11" imgW="825480" imgH="7110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A034847-A42B-45AF-90FB-6A4FE793A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57541" y="2216991"/>
                        <a:ext cx="132397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717BDA0-727B-4AD5-A61E-95C8D16E4706}"/>
              </a:ext>
            </a:extLst>
          </p:cNvPr>
          <p:cNvGrpSpPr/>
          <p:nvPr/>
        </p:nvGrpSpPr>
        <p:grpSpPr>
          <a:xfrm>
            <a:off x="3730046" y="3476625"/>
            <a:ext cx="4763079" cy="542334"/>
            <a:chOff x="3215852" y="3964640"/>
            <a:chExt cx="4763079" cy="542334"/>
          </a:xfrm>
        </p:grpSpPr>
        <p:sp>
          <p:nvSpPr>
            <p:cNvPr id="7" name="Rectangle 6"/>
            <p:cNvSpPr/>
            <p:nvPr/>
          </p:nvSpPr>
          <p:spPr>
            <a:xfrm>
              <a:off x="3215852" y="4053287"/>
              <a:ext cx="504963" cy="42937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5646" y="4077604"/>
              <a:ext cx="428284" cy="42937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E8326FF6-600E-4FF1-AA9F-8C40CE414F0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896131" y="3964640"/>
            <a:ext cx="20828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Equation" r:id="rId13" imgW="914400" imgH="228600" progId="Equation.DSMT4">
                    <p:embed/>
                  </p:oleObj>
                </mc:Choice>
                <mc:Fallback>
                  <p:oleObj name="Equation" r:id="rId13" imgW="9144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E8326FF6-600E-4FF1-AA9F-8C40CE414F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896131" y="3964640"/>
                          <a:ext cx="20828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7ECC73-CF11-41CD-B695-B52AB5021220}"/>
              </a:ext>
            </a:extLst>
          </p:cNvPr>
          <p:cNvGrpSpPr/>
          <p:nvPr/>
        </p:nvGrpSpPr>
        <p:grpSpPr>
          <a:xfrm>
            <a:off x="2969325" y="3589589"/>
            <a:ext cx="5960363" cy="1788987"/>
            <a:chOff x="2302731" y="3925204"/>
            <a:chExt cx="5960363" cy="17889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66B8BA-8F71-462F-9401-4D5C13B619C6}"/>
                </a:ext>
              </a:extLst>
            </p:cNvPr>
            <p:cNvSpPr/>
            <p:nvPr/>
          </p:nvSpPr>
          <p:spPr>
            <a:xfrm>
              <a:off x="2309784" y="3925204"/>
              <a:ext cx="619109" cy="429370"/>
            </a:xfrm>
            <a:prstGeom prst="rect">
              <a:avLst/>
            </a:prstGeom>
            <a:ln w="1905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567917-6E60-461E-82FF-F326B69CE8DE}"/>
                </a:ext>
              </a:extLst>
            </p:cNvPr>
            <p:cNvSpPr/>
            <p:nvPr/>
          </p:nvSpPr>
          <p:spPr>
            <a:xfrm>
              <a:off x="2302731" y="5284821"/>
              <a:ext cx="619108" cy="429370"/>
            </a:xfrm>
            <a:prstGeom prst="rect">
              <a:avLst/>
            </a:prstGeom>
            <a:ln w="1905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69EDDC32-1990-4398-8C7E-95A8629A4CC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599269" y="4566303"/>
            <a:ext cx="26638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Equation" r:id="rId15" imgW="1168200" imgH="228600" progId="Equation.DSMT4">
                    <p:embed/>
                  </p:oleObj>
                </mc:Choice>
                <mc:Fallback>
                  <p:oleObj name="Equation" r:id="rId15" imgW="1168200" imgH="2286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69EDDC32-1990-4398-8C7E-95A8629A4C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599269" y="4566303"/>
                          <a:ext cx="2663825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EE632D6A-2D29-4F1D-9F2B-5BB887D5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0" y="667610"/>
            <a:ext cx="2553046" cy="13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2EC47F5-1220-41FE-BFCA-79791BFB952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Modeling the policy search problem:</a:t>
                </a:r>
              </a:p>
              <a:p>
                <a:pPr lvl="1"/>
                <a:r>
                  <a:rPr lang="en-US" dirty="0"/>
                  <a:t>State variables</a:t>
                </a:r>
                <a:endParaRPr lang="en-US" sz="1600" dirty="0"/>
              </a:p>
              <a:p>
                <a:pPr lvl="1"/>
                <a:r>
                  <a:rPr lang="en-US" dirty="0"/>
                  <a:t>Decision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What part of the function to evaluate.</a:t>
                </a:r>
              </a:p>
              <a:p>
                <a:pPr lvl="1"/>
                <a:r>
                  <a:rPr lang="en-US" dirty="0"/>
                  <a:t>Exogenous information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2"/>
                <a:r>
                  <a:rPr lang="en-US" dirty="0"/>
                  <a:t>What we observe after we make a decision</a:t>
                </a:r>
              </a:p>
              <a:p>
                <a:pPr lvl="1"/>
                <a:r>
                  <a:rPr lang="en-US" dirty="0"/>
                  <a:t>Transition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Updating the statistical model (previous slide)</a:t>
                </a:r>
              </a:p>
              <a:p>
                <a:pPr lvl="1"/>
                <a:r>
                  <a:rPr lang="en-US" dirty="0"/>
                  <a:t>Objective function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,….,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88" y="304800"/>
            <a:ext cx="7772400" cy="609600"/>
          </a:xfrm>
        </p:spPr>
        <p:txBody>
          <a:bodyPr/>
          <a:lstStyle/>
          <a:p>
            <a:r>
              <a:rPr lang="en-US" dirty="0"/>
              <a:t>Derivative-free stochastic search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8A843A1-472D-4E74-9804-56F2F645235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09626" y="1622425"/>
          <a:ext cx="2003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8A843A1-472D-4E74-9804-56F2F6452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9626" y="1622425"/>
                        <a:ext cx="2003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334A088-BFE6-41B8-991C-79FF64A4EBCB}"/>
              </a:ext>
            </a:extLst>
          </p:cNvPr>
          <p:cNvGrpSpPr/>
          <p:nvPr/>
        </p:nvGrpSpPr>
        <p:grpSpPr>
          <a:xfrm>
            <a:off x="1283194" y="4784180"/>
            <a:ext cx="1749197" cy="1400391"/>
            <a:chOff x="1374130" y="4849856"/>
            <a:chExt cx="1749197" cy="14003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A6360E1-B816-48F1-86D7-ECAD6D2E1B49}"/>
                </a:ext>
              </a:extLst>
            </p:cNvPr>
            <p:cNvSpPr/>
            <p:nvPr/>
          </p:nvSpPr>
          <p:spPr>
            <a:xfrm>
              <a:off x="2667420" y="4849856"/>
              <a:ext cx="394896" cy="606232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F1FFBD-32AB-4AB1-A018-9F3B89490987}"/>
                </a:ext>
              </a:extLst>
            </p:cNvPr>
            <p:cNvSpPr txBox="1"/>
            <p:nvPr/>
          </p:nvSpPr>
          <p:spPr>
            <a:xfrm>
              <a:off x="1374130" y="5850137"/>
              <a:ext cx="1749197" cy="400110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Bayesian prior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3D56F2-60F7-4327-9D22-889B639295C3}"/>
                </a:ext>
              </a:extLst>
            </p:cNvPr>
            <p:cNvCxnSpPr>
              <a:cxnSpLocks/>
              <a:stCxn id="6" idx="0"/>
              <a:endCxn id="2" idx="4"/>
            </p:cNvCxnSpPr>
            <p:nvPr/>
          </p:nvCxnSpPr>
          <p:spPr bwMode="auto">
            <a:xfrm flipV="1">
              <a:off x="2248729" y="5456088"/>
              <a:ext cx="616139" cy="394049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A237F1-EC56-48E7-9E26-148C3A744D15}"/>
              </a:ext>
            </a:extLst>
          </p:cNvPr>
          <p:cNvGrpSpPr/>
          <p:nvPr/>
        </p:nvGrpSpPr>
        <p:grpSpPr>
          <a:xfrm>
            <a:off x="2809717" y="4779968"/>
            <a:ext cx="1966179" cy="1890434"/>
            <a:chOff x="2414821" y="4849856"/>
            <a:chExt cx="1966179" cy="189043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6D1269-29CC-4B17-B441-52CF5C33A866}"/>
                </a:ext>
              </a:extLst>
            </p:cNvPr>
            <p:cNvSpPr/>
            <p:nvPr/>
          </p:nvSpPr>
          <p:spPr>
            <a:xfrm>
              <a:off x="2667420" y="4849856"/>
              <a:ext cx="1395370" cy="606232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ACA83E-3404-4E04-95DD-4337FFF3AAAC}"/>
                </a:ext>
              </a:extLst>
            </p:cNvPr>
            <p:cNvSpPr txBox="1"/>
            <p:nvPr/>
          </p:nvSpPr>
          <p:spPr>
            <a:xfrm>
              <a:off x="2414821" y="6340180"/>
              <a:ext cx="1966179" cy="400110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Training/learning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E24589-34B7-4FD4-A14A-3C117AD51158}"/>
                </a:ext>
              </a:extLst>
            </p:cNvPr>
            <p:cNvCxnSpPr>
              <a:cxnSpLocks/>
              <a:stCxn id="12" idx="0"/>
              <a:endCxn id="11" idx="4"/>
            </p:cNvCxnSpPr>
            <p:nvPr/>
          </p:nvCxnSpPr>
          <p:spPr bwMode="auto">
            <a:xfrm flipH="1" flipV="1">
              <a:off x="3365105" y="5456088"/>
              <a:ext cx="32806" cy="884092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504A2-305D-4654-A099-C205B70786D7}"/>
              </a:ext>
            </a:extLst>
          </p:cNvPr>
          <p:cNvGrpSpPr/>
          <p:nvPr/>
        </p:nvGrpSpPr>
        <p:grpSpPr>
          <a:xfrm>
            <a:off x="4431374" y="4795124"/>
            <a:ext cx="2328797" cy="1400391"/>
            <a:chOff x="1116477" y="4849856"/>
            <a:chExt cx="2328797" cy="140039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92E732-FF84-47C0-8055-01845C5BE8A3}"/>
                </a:ext>
              </a:extLst>
            </p:cNvPr>
            <p:cNvSpPr/>
            <p:nvPr/>
          </p:nvSpPr>
          <p:spPr>
            <a:xfrm>
              <a:off x="1116477" y="4849856"/>
              <a:ext cx="454674" cy="606232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18D764-4206-4499-BD93-50A483E2372F}"/>
                </a:ext>
              </a:extLst>
            </p:cNvPr>
            <p:cNvSpPr txBox="1"/>
            <p:nvPr/>
          </p:nvSpPr>
          <p:spPr>
            <a:xfrm>
              <a:off x="1374130" y="5850137"/>
              <a:ext cx="2071144" cy="400110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Testing/evaluation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2D04458-105D-427F-B91F-0558FC7A8FC9}"/>
                </a:ext>
              </a:extLst>
            </p:cNvPr>
            <p:cNvCxnSpPr>
              <a:stCxn id="17" idx="0"/>
              <a:endCxn id="16" idx="4"/>
            </p:cNvCxnSpPr>
            <p:nvPr/>
          </p:nvCxnSpPr>
          <p:spPr bwMode="auto">
            <a:xfrm flipH="1" flipV="1">
              <a:off x="1343814" y="5456088"/>
              <a:ext cx="1065888" cy="394049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5B9E2A-235B-4537-82E9-30E7F9C8BE3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6C4E-E3B4-4F29-886C-174E53D3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stochastic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449C-243B-45DD-8C68-DA1E630BA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Policy function approximations (PFAs):</a:t>
            </a:r>
          </a:p>
          <a:p>
            <a:pPr lvl="1"/>
            <a:r>
              <a:rPr lang="en-US" sz="2000" dirty="0"/>
              <a:t>Randomized sampling</a:t>
            </a:r>
          </a:p>
          <a:p>
            <a:r>
              <a:rPr lang="en-US" sz="2400" dirty="0"/>
              <a:t>Cost function approximations (CFAs):</a:t>
            </a:r>
          </a:p>
          <a:p>
            <a:pPr lvl="1"/>
            <a:r>
              <a:rPr lang="en-US" sz="2000" dirty="0"/>
              <a:t>Bayes greedy with exploration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Upper confidence bounding</a:t>
            </a:r>
          </a:p>
          <a:p>
            <a:pPr lvl="1"/>
            <a:endParaRPr lang="en-US" sz="2000" dirty="0"/>
          </a:p>
          <a:p>
            <a:r>
              <a:rPr lang="en-US" sz="2400" dirty="0"/>
              <a:t>VFA-based policies</a:t>
            </a:r>
          </a:p>
          <a:p>
            <a:endParaRPr lang="en-US" sz="2400" dirty="0"/>
          </a:p>
          <a:p>
            <a:r>
              <a:rPr lang="en-US" sz="2400" dirty="0"/>
              <a:t>DLA policies</a:t>
            </a:r>
          </a:p>
          <a:p>
            <a:pPr lvl="1"/>
            <a:r>
              <a:rPr lang="en-US" sz="2000" dirty="0"/>
              <a:t>Knowledge gradient (one-step lookahead)</a:t>
            </a:r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Multistep lookahead (KG(*), MCTS) </a:t>
            </a:r>
          </a:p>
          <a:p>
            <a:pPr lvl="1"/>
            <a:endParaRPr lang="en-US" sz="2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BC532AF-5C1A-4A98-BF31-04CEA86FBA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73175" y="3480259"/>
          <a:ext cx="5764233" cy="52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3073320" imgH="279360" progId="Equation.DSMT4">
                  <p:embed/>
                </p:oleObj>
              </mc:Choice>
              <mc:Fallback>
                <p:oleObj name="Equation" r:id="rId3" imgW="30733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BC532AF-5C1A-4A98-BF31-04CEA86FB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3175" y="3480259"/>
                        <a:ext cx="5764233" cy="52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549349-3E78-41B5-918A-DCE8E023B3D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0800" y="2733675"/>
          <a:ext cx="75199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5" imgW="3835080" imgH="253800" progId="Equation.DSMT4">
                  <p:embed/>
                </p:oleObj>
              </mc:Choice>
              <mc:Fallback>
                <p:oleObj name="Equation" r:id="rId5" imgW="38350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549349-3E78-41B5-918A-DCE8E023B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0800" y="2733675"/>
                        <a:ext cx="7519988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2AD4E4-7097-498C-AC79-EE032AD1E7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2063" y="4249255"/>
          <a:ext cx="55530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7" imgW="2831760" imgH="279360" progId="Equation.DSMT4">
                  <p:embed/>
                </p:oleObj>
              </mc:Choice>
              <mc:Fallback>
                <p:oleObj name="Equation" r:id="rId7" imgW="28317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D2AD4E4-7097-498C-AC79-EE032AD1E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2063" y="4249255"/>
                        <a:ext cx="5553075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1846A78-D33A-4700-9048-16406C787E3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0175" y="5569799"/>
          <a:ext cx="69516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9" imgW="3543120" imgH="279360" progId="Equation.DSMT4">
                  <p:embed/>
                </p:oleObj>
              </mc:Choice>
              <mc:Fallback>
                <p:oleObj name="Equation" r:id="rId9" imgW="354312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1846A78-D33A-4700-9048-16406C787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0175" y="5569799"/>
                        <a:ext cx="6951663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665D5E-FF97-4360-8870-2AA182EB5AB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26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F9E1-3C28-4F09-BDF2-4FD405FD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2A4EB-2FB7-4A0E-B078-34FA9E1C7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Which should we use?  Any of the four classes of policies are a reasonable choice.</a:t>
                </a:r>
              </a:p>
              <a:p>
                <a:pPr lvl="1"/>
                <a:r>
                  <a:rPr lang="en-US" dirty="0"/>
                  <a:t>I strongly recommend considering at least one from the policy search class, and one from the lookahead class.</a:t>
                </a:r>
              </a:p>
              <a:p>
                <a:pPr lvl="1"/>
                <a:r>
                  <a:rPr lang="en-US" dirty="0"/>
                  <a:t>Policies we might use:</a:t>
                </a:r>
              </a:p>
              <a:p>
                <a:pPr lvl="2"/>
                <a:r>
                  <a:rPr lang="en-US" dirty="0"/>
                  <a:t>An exploration policy – Simply pick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at random.</a:t>
                </a:r>
              </a:p>
              <a:p>
                <a:pPr lvl="2"/>
                <a:r>
                  <a:rPr lang="en-US" dirty="0"/>
                  <a:t>An excitation policy – Pick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that maximizes our quadratic approximation.</a:t>
                </a:r>
              </a:p>
              <a:p>
                <a:pPr lvl="2"/>
                <a:r>
                  <a:rPr lang="en-US" dirty="0"/>
                  <a:t>Knowledge gradient with locally quadratic belief model (KGLQ)</a:t>
                </a:r>
              </a:p>
              <a:p>
                <a:pPr lvl="2"/>
                <a:r>
                  <a:rPr lang="en-US" dirty="0"/>
                  <a:t>Inspired by KGLQ, we introduce a variant of the excitation policy where we pick a point in a ring around the estimated optimum.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2A4EB-2FB7-4A0E-B078-34FA9E1C7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863"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7139D3-A878-40A8-907D-1EC875AB7BA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2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Locally quadratic knowledge gradient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972506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Belief models</a:t>
            </a:r>
          </a:p>
          <a:p>
            <a:pPr lvl="1"/>
            <a:r>
              <a:rPr lang="en-US" dirty="0"/>
              <a:t>Captures the </a:t>
            </a:r>
            <a:r>
              <a:rPr lang="en-US" i="1" dirty="0"/>
              <a:t>distribution of belief</a:t>
            </a:r>
            <a:r>
              <a:rPr lang="en-US" dirty="0"/>
              <a:t> about the surface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4" y="2973481"/>
            <a:ext cx="7978875" cy="322764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0500" y="3254960"/>
          <a:ext cx="12811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254960"/>
                        <a:ext cx="12811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221663" y="6042610"/>
          <a:ext cx="304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1663" y="6042610"/>
                        <a:ext cx="304800" cy="334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 bwMode="auto">
          <a:xfrm>
            <a:off x="3378200" y="2713622"/>
            <a:ext cx="444500" cy="2032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36950" y="4809122"/>
            <a:ext cx="318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/>
              <a:t>Running an experiment here can quickly identify which parameters are correct.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6D472-7657-4FC8-83FA-EEFCA657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C6E462-196F-4CD7-88BF-A7117D468CF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18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information from an experiment </a:t>
            </a:r>
            <a:r>
              <a:rPr lang="en-US" i="1" dirty="0"/>
              <a:t>x</a:t>
            </a:r>
            <a:r>
              <a:rPr lang="en-US" dirty="0"/>
              <a:t>: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44613" y="22669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2669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osterior_dist_3_annota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3" y="3013131"/>
            <a:ext cx="7978877" cy="32276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83" y="3069881"/>
            <a:ext cx="1891809" cy="5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288548" y="2745414"/>
            <a:ext cx="884904" cy="14895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51" y="4494223"/>
            <a:ext cx="1891809" cy="80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887838" y="4461132"/>
          <a:ext cx="394929" cy="43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7838" y="4461132"/>
                        <a:ext cx="394929" cy="43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92225" y="2968886"/>
            <a:ext cx="2341616" cy="1643873"/>
            <a:chOff x="1419225" y="3586104"/>
            <a:chExt cx="2341616" cy="1643873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3320518" y="3586104"/>
            <a:ext cx="440323" cy="1643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Equation" r:id="rId9" imgW="190440" imgH="711000" progId="Equation.DSMT4">
                    <p:embed/>
                  </p:oleObj>
                </mc:Choice>
                <mc:Fallback>
                  <p:oleObj name="Equation" r:id="rId9" imgW="190440" imgH="7110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20518" y="3586104"/>
                          <a:ext cx="440323" cy="16438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419225" y="4144681"/>
            <a:ext cx="11207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Equation" r:id="rId11" imgW="482400" imgH="228600" progId="Equation.DSMT4">
                    <p:embed/>
                  </p:oleObj>
                </mc:Choice>
                <mc:Fallback>
                  <p:oleObj name="Equation" r:id="rId11" imgW="482400" imgH="2286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19225" y="4144681"/>
                          <a:ext cx="1120775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14"/>
            <p:cNvCxnSpPr>
              <a:endCxn id="13" idx="3"/>
            </p:cNvCxnSpPr>
            <p:nvPr/>
          </p:nvCxnSpPr>
          <p:spPr bwMode="auto">
            <a:xfrm flipH="1">
              <a:off x="2570729" y="4395019"/>
              <a:ext cx="806652" cy="1475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2EFE9A-A3BA-4802-8636-3B6C6477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9F0342-3CC0-4983-A558-0A321F260A7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124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were to stop experimenting now, we would find the value of </a:t>
                </a:r>
                <a:r>
                  <a:rPr lang="en-US" i="1" dirty="0"/>
                  <a:t>y</a:t>
                </a:r>
                <a:r>
                  <a:rPr lang="en-US" dirty="0"/>
                  <a:t> that produces the best performance (i.e. maximizing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7" y="3015759"/>
            <a:ext cx="7978875" cy="3227649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55843" y="3324225"/>
          <a:ext cx="10906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5" imgW="507960" imgH="203040" progId="Equation.DSMT4">
                  <p:embed/>
                </p:oleObj>
              </mc:Choice>
              <mc:Fallback>
                <p:oleObj name="Equation" r:id="rId5" imgW="50796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43" y="3324225"/>
                        <a:ext cx="10906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>
            <a:off x="4199050" y="3705726"/>
            <a:ext cx="0" cy="224589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986456" y="5942013"/>
          <a:ext cx="425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6456" y="5942013"/>
                        <a:ext cx="4254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66F0148-5066-49A4-9A02-7E0255FD9B65}"/>
              </a:ext>
            </a:extLst>
          </p:cNvPr>
          <p:cNvGrpSpPr/>
          <p:nvPr/>
        </p:nvGrpSpPr>
        <p:grpSpPr>
          <a:xfrm>
            <a:off x="6199188" y="4010526"/>
            <a:ext cx="638175" cy="2512512"/>
            <a:chOff x="6199188" y="4010526"/>
            <a:chExt cx="638175" cy="2512512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6199188" y="5945188"/>
            <a:ext cx="63817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quation" r:id="rId9" imgW="266400" imgH="241200" progId="Equation.DSMT4">
                    <p:embed/>
                  </p:oleObj>
                </mc:Choice>
                <mc:Fallback>
                  <p:oleObj name="Equation" r:id="rId9" imgW="266400" imgH="2412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9188" y="5945188"/>
                          <a:ext cx="638175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 bwMode="auto">
            <a:xfrm>
              <a:off x="6472666" y="4010526"/>
              <a:ext cx="0" cy="194109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8291756" y="6084888"/>
          <a:ext cx="304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756" y="6084888"/>
                        <a:ext cx="304800" cy="334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F208E13-F5C5-4BFB-9789-9E85DF7980D1}"/>
              </a:ext>
            </a:extLst>
          </p:cNvPr>
          <p:cNvGrpSpPr/>
          <p:nvPr/>
        </p:nvGrpSpPr>
        <p:grpSpPr>
          <a:xfrm>
            <a:off x="4297606" y="4010526"/>
            <a:ext cx="2175060" cy="1148849"/>
            <a:chOff x="4297606" y="4010526"/>
            <a:chExt cx="2175060" cy="1148849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4297606" y="4641850"/>
            <a:ext cx="2017712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Equation" r:id="rId13" imgW="939600" imgH="241200" progId="Equation.DSMT4">
                    <p:embed/>
                  </p:oleObj>
                </mc:Choice>
                <mc:Fallback>
                  <p:oleObj name="Equation" r:id="rId13" imgW="939600" imgH="241200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7606" y="4641850"/>
                          <a:ext cx="2017712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 bwMode="auto">
            <a:xfrm flipV="1">
              <a:off x="5609967" y="4010526"/>
              <a:ext cx="862699" cy="72662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239C2D-8DF8-41C9-9A56-C51856461864}"/>
              </a:ext>
            </a:extLst>
          </p:cNvPr>
          <p:cNvCxnSpPr/>
          <p:nvPr/>
        </p:nvCxnSpPr>
        <p:spPr bwMode="auto">
          <a:xfrm flipH="1">
            <a:off x="4217569" y="3197990"/>
            <a:ext cx="741717" cy="5070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2A6565-16A8-4502-A6EC-09A44E2C86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16475" y="2816225"/>
          <a:ext cx="2136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5" imgW="1015920" imgH="241200" progId="Equation.DSMT4">
                  <p:embed/>
                </p:oleObj>
              </mc:Choice>
              <mc:Fallback>
                <p:oleObj name="Equation" r:id="rId15" imgW="1015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D2A6565-16A8-4502-A6EC-09A44E2C8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6475" y="2816225"/>
                        <a:ext cx="21367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9DADA8B-9CAF-4BBC-B27A-76C6AC5B21FC}"/>
              </a:ext>
            </a:extLst>
          </p:cNvPr>
          <p:cNvGrpSpPr/>
          <p:nvPr/>
        </p:nvGrpSpPr>
        <p:grpSpPr>
          <a:xfrm>
            <a:off x="660643" y="4019550"/>
            <a:ext cx="3518420" cy="447675"/>
            <a:chOff x="793750" y="4019550"/>
            <a:chExt cx="3518420" cy="44767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39955F-BD37-4413-875E-F328C6B4D1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0925" y="4273617"/>
              <a:ext cx="228124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ABF49F07-FBF7-429F-8B6C-E7F4F842EB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93750" y="4019550"/>
            <a:ext cx="122237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Equation" r:id="rId17" imgW="660240" imgH="241200" progId="Equation.DSMT4">
                    <p:embed/>
                  </p:oleObj>
                </mc:Choice>
                <mc:Fallback>
                  <p:oleObj name="Equation" r:id="rId17" imgW="660240" imgH="2412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ABF49F07-FBF7-429F-8B6C-E7F4F842EB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93750" y="4019550"/>
                          <a:ext cx="1222375" cy="447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D61D94-F20C-45D4-AE37-198C61626F90}"/>
              </a:ext>
            </a:extLst>
          </p:cNvPr>
          <p:cNvGrpSpPr/>
          <p:nvPr/>
        </p:nvGrpSpPr>
        <p:grpSpPr>
          <a:xfrm>
            <a:off x="2665338" y="4261611"/>
            <a:ext cx="1209993" cy="1261302"/>
            <a:chOff x="2665338" y="4261611"/>
            <a:chExt cx="1209993" cy="1261302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5BE32332-754E-4F67-9F00-386CF97D93C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148256" y="4921250"/>
            <a:ext cx="727075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4" name="Equation" r:id="rId19" imgW="291960" imgH="241200" progId="Equation.DSMT4">
                    <p:embed/>
                  </p:oleObj>
                </mc:Choice>
                <mc:Fallback>
                  <p:oleObj name="Equation" r:id="rId19" imgW="291960" imgH="24120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5BE32332-754E-4F67-9F00-386CF97D93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148256" y="4921250"/>
                          <a:ext cx="727075" cy="601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B40352B-1957-4CC0-8FD5-DFB04EAD253D}"/>
                </a:ext>
              </a:extLst>
            </p:cNvPr>
            <p:cNvSpPr/>
            <p:nvPr/>
          </p:nvSpPr>
          <p:spPr bwMode="auto">
            <a:xfrm rot="10464309">
              <a:off x="2665338" y="4261611"/>
              <a:ext cx="1084530" cy="967362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126F85-BC72-49CA-8CF6-E81BB9C9E6F8}"/>
              </a:ext>
            </a:extLst>
          </p:cNvPr>
          <p:cNvGrpSpPr/>
          <p:nvPr/>
        </p:nvGrpSpPr>
        <p:grpSpPr>
          <a:xfrm>
            <a:off x="4201525" y="4017662"/>
            <a:ext cx="4123568" cy="243841"/>
            <a:chOff x="4334632" y="4017662"/>
            <a:chExt cx="4123568" cy="2438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446B20-6AF3-4BD3-8FB2-BAC1ECD1D2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859" y="4017662"/>
              <a:ext cx="218734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8CC7BAC-CDEB-416C-B5C2-3C20F31156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34632" y="4261503"/>
              <a:ext cx="410752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922733-1371-40B2-91A5-0CA4C24D2656}"/>
              </a:ext>
            </a:extLst>
          </p:cNvPr>
          <p:cNvGrpSpPr/>
          <p:nvPr/>
        </p:nvGrpSpPr>
        <p:grpSpPr>
          <a:xfrm>
            <a:off x="7606777" y="3147864"/>
            <a:ext cx="658159" cy="1541413"/>
            <a:chOff x="7739884" y="3147864"/>
            <a:chExt cx="658159" cy="154141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E7C752-F7F7-4597-A6A4-A3D3DFF77A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10386" y="3585411"/>
              <a:ext cx="0" cy="42688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235D0C-6062-4ABD-95C5-4AF03C4413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13587" y="4262390"/>
              <a:ext cx="0" cy="42688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28AA39BE-1C7D-433E-9C97-A6C8FD46861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739884" y="3147864"/>
            <a:ext cx="658159" cy="463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5" name="Equation" r:id="rId21" imgW="342720" imgH="241200" progId="Equation.DSMT4">
                    <p:embed/>
                  </p:oleObj>
                </mc:Choice>
                <mc:Fallback>
                  <p:oleObj name="Equation" r:id="rId21" imgW="342720" imgH="24120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28AA39BE-1C7D-433E-9C97-A6C8FD46861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739884" y="3147864"/>
                          <a:ext cx="658159" cy="4631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2144CECE-338B-40BF-9FD5-55C9CF3B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27149DA-C50B-4386-B820-14D8B6C673E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Locally quadratic knowledge gradient</a:t>
                </a:r>
              </a:p>
              <a:p>
                <a:pPr lvl="1"/>
                <a:r>
                  <a:rPr lang="en-US" sz="1800" dirty="0"/>
                  <a:t>Uses locally quadratic approximation around proximal point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Difference between true function and quadratic approximation is Lipschitz</a:t>
                </a:r>
              </a:p>
              <a:p>
                <a:pPr lvl="1"/>
                <a:r>
                  <a:rPr lang="en-US" sz="1800" dirty="0"/>
                  <a:t>Encourages learning away from proximal point, but not too far.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739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242" t="7559" b="8299"/>
          <a:stretch/>
        </p:blipFill>
        <p:spPr>
          <a:xfrm>
            <a:off x="683166" y="2680636"/>
            <a:ext cx="5221988" cy="3903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1498" y="2773836"/>
                <a:ext cx="48369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59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rgbClr val="00359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359E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359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359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59E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00359E"/>
                                </a:solidFill>
                                <a:latin typeface="Cambria Math" panose="02040503050406030204" pitchFamily="18" charset="0"/>
                              </a:rPr>
                              <m:t>𝑝𝑟𝑜𝑥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359E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359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359E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>
                                <a:solidFill>
                                  <a:srgbClr val="00359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359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00359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solidFill>
                                          <a:srgbClr val="00359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>
                                    <a:solidFill>
                                      <a:srgbClr val="00359E"/>
                                    </a:solidFill>
                                    <a:latin typeface="Cambria Math" panose="02040503050406030204" pitchFamily="18" charset="0"/>
                                  </a:rPr>
                                  <m:t>𝑝𝑟𝑜𝑥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359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359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8" y="2773836"/>
                <a:ext cx="4836965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40246" y="5828548"/>
            <a:ext cx="206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/>
              <a:t>Estimate of optimal solution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414529" y="3983576"/>
            <a:ext cx="0" cy="495921"/>
          </a:xfrm>
          <a:prstGeom prst="straightConnector1">
            <a:avLst/>
          </a:prstGeom>
          <a:solidFill>
            <a:srgbClr val="333333">
              <a:alpha val="17999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132162" y="4396793"/>
            <a:ext cx="694481" cy="24796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3831" y="4474418"/>
            <a:ext cx="3127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000" dirty="0"/>
              <a:t>Error between true function</a:t>
            </a:r>
          </a:p>
          <a:p>
            <a:pPr algn="l">
              <a:buNone/>
            </a:pPr>
            <a:r>
              <a:rPr lang="en-US" sz="2000" dirty="0"/>
              <a:t>and quadratic 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085" y="4238222"/>
            <a:ext cx="71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Truth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140778" y="3179797"/>
            <a:ext cx="0" cy="3287214"/>
          </a:xfrm>
          <a:prstGeom prst="line">
            <a:avLst/>
          </a:prstGeom>
          <a:solidFill>
            <a:srgbClr val="333333">
              <a:alpha val="17999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5768" y="2971144"/>
                <a:ext cx="3241850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2000" dirty="0">
                    <a:latin typeface="Cambria Math" panose="02040503050406030204" pitchFamily="18" charset="0"/>
                  </a:rPr>
                  <a:t>Belief mode:</a:t>
                </a: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Structural uncertainty: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Gaussian noise: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(0,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68" y="2971144"/>
                <a:ext cx="3241850" cy="2862322"/>
              </a:xfrm>
              <a:prstGeom prst="rect">
                <a:avLst/>
              </a:prstGeom>
              <a:blipFill>
                <a:blip r:embed="rId5"/>
                <a:stretch>
                  <a:fillRect l="-2068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 bwMode="auto">
          <a:xfrm>
            <a:off x="1759353" y="5429794"/>
            <a:ext cx="332715" cy="40685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2675682" y="5941010"/>
            <a:ext cx="637037" cy="40685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70928" y="5282795"/>
                <a:ext cx="8860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28" y="5282795"/>
                <a:ext cx="886012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32B9985-F74A-4CB7-A7B7-944072495667}"/>
              </a:ext>
            </a:extLst>
          </p:cNvPr>
          <p:cNvSpPr txBox="1"/>
          <p:nvPr/>
        </p:nvSpPr>
        <p:spPr>
          <a:xfrm>
            <a:off x="3229597" y="3492004"/>
            <a:ext cx="12379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Truth=F(x)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631FC-BAE4-426F-A8A7-D4A6E3EAFF2C}"/>
              </a:ext>
            </a:extLst>
          </p:cNvPr>
          <p:cNvSpPr/>
          <p:nvPr/>
        </p:nvSpPr>
        <p:spPr>
          <a:xfrm>
            <a:off x="4132162" y="4044331"/>
            <a:ext cx="694480" cy="3295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FBE2-6862-43C0-833B-FE17C905DA79}"/>
                  </a:ext>
                </a:extLst>
              </p:cNvPr>
              <p:cNvSpPr txBox="1"/>
              <p:nvPr/>
            </p:nvSpPr>
            <p:spPr>
              <a:xfrm>
                <a:off x="4745255" y="6376879"/>
                <a:ext cx="45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FBE2-6862-43C0-833B-FE17C905D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255" y="6376879"/>
                <a:ext cx="45719" cy="400110"/>
              </a:xfrm>
              <a:prstGeom prst="rect">
                <a:avLst/>
              </a:prstGeom>
              <a:blipFill>
                <a:blip r:embed="rId7"/>
                <a:stretch>
                  <a:fillRect l="-137500" r="-4375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F2E5D9-3C39-401D-A936-15C442F3C9E6}"/>
                  </a:ext>
                </a:extLst>
              </p:cNvPr>
              <p:cNvSpPr txBox="1"/>
              <p:nvPr/>
            </p:nvSpPr>
            <p:spPr>
              <a:xfrm>
                <a:off x="-2" y="3983576"/>
                <a:ext cx="7748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F2E5D9-3C39-401D-A936-15C442F3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983576"/>
                <a:ext cx="774892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54F9F205-F89C-426E-99B9-01784B3D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94" y="5547618"/>
            <a:ext cx="2553046" cy="13212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6A506E-A7FE-4166-905D-DE2C085A91C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81587" y="5571239"/>
            <a:ext cx="616017" cy="22254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80DF5A0-781D-4892-8707-F4727B6AE575}"/>
              </a:ext>
            </a:extLst>
          </p:cNvPr>
          <p:cNvSpPr/>
          <p:nvPr/>
        </p:nvSpPr>
        <p:spPr>
          <a:xfrm>
            <a:off x="2675682" y="5652127"/>
            <a:ext cx="1198943" cy="288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5248" y="5637158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b="1" dirty="0"/>
              <a:t>Quadratic </a:t>
            </a:r>
          </a:p>
          <a:p>
            <a:pPr algn="l">
              <a:buNone/>
            </a:pPr>
            <a:r>
              <a:rPr lang="en-US" sz="1600" b="1" dirty="0"/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1268293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47905" y="4156281"/>
            <a:ext cx="159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True optimum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47A8F6-18FA-4622-A160-1029D986350D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11859A-DBD3-4963-BE46-03A76E08F72D}"/>
              </a:ext>
            </a:extLst>
          </p:cNvPr>
          <p:cNvGrpSpPr/>
          <p:nvPr/>
        </p:nvGrpSpPr>
        <p:grpSpPr>
          <a:xfrm>
            <a:off x="3694255" y="3445400"/>
            <a:ext cx="3253190" cy="1326702"/>
            <a:chOff x="3694255" y="3445400"/>
            <a:chExt cx="3253190" cy="13267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A0D47-7C07-471A-AEDE-6E5830AF9923}"/>
                </a:ext>
              </a:extLst>
            </p:cNvPr>
            <p:cNvGrpSpPr/>
            <p:nvPr/>
          </p:nvGrpSpPr>
          <p:grpSpPr>
            <a:xfrm>
              <a:off x="4381017" y="3755985"/>
              <a:ext cx="1718841" cy="659757"/>
              <a:chOff x="4381017" y="3755985"/>
              <a:chExt cx="1718841" cy="65975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27BDA84-6877-4FB0-990E-9550A83A4087}"/>
                  </a:ext>
                </a:extLst>
              </p:cNvPr>
              <p:cNvSpPr/>
              <p:nvPr/>
            </p:nvSpPr>
            <p:spPr>
              <a:xfrm>
                <a:off x="4381017" y="3755985"/>
                <a:ext cx="1718841" cy="659757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EB1510-8899-4C22-89BA-9BDAF143FEC4}"/>
                  </a:ext>
                </a:extLst>
              </p:cNvPr>
              <p:cNvSpPr/>
              <p:nvPr/>
            </p:nvSpPr>
            <p:spPr>
              <a:xfrm>
                <a:off x="4683889" y="3879443"/>
                <a:ext cx="1074518" cy="412441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29F5C6-0B31-452C-88B7-A80D80849167}"/>
                </a:ext>
              </a:extLst>
            </p:cNvPr>
            <p:cNvGrpSpPr/>
            <p:nvPr/>
          </p:nvGrpSpPr>
          <p:grpSpPr>
            <a:xfrm>
              <a:off x="3694255" y="3445400"/>
              <a:ext cx="3253190" cy="1326702"/>
              <a:chOff x="4381017" y="3755985"/>
              <a:chExt cx="1718841" cy="65975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5BCE239-2F57-4545-963F-F59072BBDC5D}"/>
                  </a:ext>
                </a:extLst>
              </p:cNvPr>
              <p:cNvSpPr/>
              <p:nvPr/>
            </p:nvSpPr>
            <p:spPr>
              <a:xfrm>
                <a:off x="4381017" y="3755985"/>
                <a:ext cx="1718841" cy="659757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3D12B57-05D3-4912-979D-8C77C9DCA8F1}"/>
                  </a:ext>
                </a:extLst>
              </p:cNvPr>
              <p:cNvSpPr/>
              <p:nvPr/>
            </p:nvSpPr>
            <p:spPr>
              <a:xfrm>
                <a:off x="4570175" y="3836415"/>
                <a:ext cx="1257392" cy="482635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3FB04C-3870-4533-82F0-C954F137C2DB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/>
              <a:t>Separable approximation:</a:t>
            </a:r>
            <a:endParaRPr lang="en-US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B6C387-B679-444F-8F46-0EF53C6E96E9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B6C387-B679-444F-8F46-0EF53C6E9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4F06C4-61F9-45C1-B1AD-1A4231408055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4F06C4-61F9-45C1-B1AD-1A4231408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5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DD473-77BA-46AE-B321-9D5BDA7C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Battery arbitrage – When to charge, when to discharge, given volatile LMPs</a:t>
            </a:r>
          </a:p>
        </p:txBody>
      </p:sp>
      <p:pic>
        <p:nvPicPr>
          <p:cNvPr id="138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96" y="2138005"/>
            <a:ext cx="3151734" cy="209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1"/>
          <a:stretch/>
        </p:blipFill>
        <p:spPr bwMode="auto">
          <a:xfrm>
            <a:off x="1071534" y="4273120"/>
            <a:ext cx="2677296" cy="23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942786" y="5495037"/>
            <a:ext cx="1365813" cy="398214"/>
          </a:xfrm>
          <a:prstGeom prst="rightArrow">
            <a:avLst>
              <a:gd name="adj1" fmla="val 50000"/>
              <a:gd name="adj2" fmla="val 7325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3944711" y="5068687"/>
            <a:ext cx="1365813" cy="398214"/>
          </a:xfrm>
          <a:prstGeom prst="rightArrow">
            <a:avLst>
              <a:gd name="adj1" fmla="val 50000"/>
              <a:gd name="adj2" fmla="val 7325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5"/>
          <a:stretch/>
        </p:blipFill>
        <p:spPr>
          <a:xfrm>
            <a:off x="5542568" y="4273120"/>
            <a:ext cx="3131532" cy="23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91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47905" y="4156281"/>
            <a:ext cx="159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True optimum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47A8F6-18FA-4622-A160-1029D986350D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11859A-DBD3-4963-BE46-03A76E08F72D}"/>
              </a:ext>
            </a:extLst>
          </p:cNvPr>
          <p:cNvGrpSpPr/>
          <p:nvPr/>
        </p:nvGrpSpPr>
        <p:grpSpPr>
          <a:xfrm rot="1372063">
            <a:off x="3694255" y="3445400"/>
            <a:ext cx="3253190" cy="1326702"/>
            <a:chOff x="3694255" y="3445400"/>
            <a:chExt cx="3253190" cy="13267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A0D47-7C07-471A-AEDE-6E5830AF9923}"/>
                </a:ext>
              </a:extLst>
            </p:cNvPr>
            <p:cNvGrpSpPr/>
            <p:nvPr/>
          </p:nvGrpSpPr>
          <p:grpSpPr>
            <a:xfrm>
              <a:off x="4381017" y="3755985"/>
              <a:ext cx="1718841" cy="659757"/>
              <a:chOff x="4381017" y="3755985"/>
              <a:chExt cx="1718841" cy="65975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27BDA84-6877-4FB0-990E-9550A83A4087}"/>
                  </a:ext>
                </a:extLst>
              </p:cNvPr>
              <p:cNvSpPr/>
              <p:nvPr/>
            </p:nvSpPr>
            <p:spPr>
              <a:xfrm>
                <a:off x="4381017" y="3755985"/>
                <a:ext cx="1718841" cy="659757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EB1510-8899-4C22-89BA-9BDAF143FEC4}"/>
                  </a:ext>
                </a:extLst>
              </p:cNvPr>
              <p:cNvSpPr/>
              <p:nvPr/>
            </p:nvSpPr>
            <p:spPr>
              <a:xfrm>
                <a:off x="4683889" y="3879443"/>
                <a:ext cx="1074518" cy="412441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29F5C6-0B31-452C-88B7-A80D80849167}"/>
                </a:ext>
              </a:extLst>
            </p:cNvPr>
            <p:cNvGrpSpPr/>
            <p:nvPr/>
          </p:nvGrpSpPr>
          <p:grpSpPr>
            <a:xfrm>
              <a:off x="3694255" y="3445400"/>
              <a:ext cx="3253190" cy="1326702"/>
              <a:chOff x="4381017" y="3755985"/>
              <a:chExt cx="1718841" cy="65975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5BCE239-2F57-4545-963F-F59072BBDC5D}"/>
                  </a:ext>
                </a:extLst>
              </p:cNvPr>
              <p:cNvSpPr/>
              <p:nvPr/>
            </p:nvSpPr>
            <p:spPr>
              <a:xfrm>
                <a:off x="4381017" y="3755985"/>
                <a:ext cx="1718841" cy="659757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3D12B57-05D3-4912-979D-8C77C9DCA8F1}"/>
                  </a:ext>
                </a:extLst>
              </p:cNvPr>
              <p:cNvSpPr/>
              <p:nvPr/>
            </p:nvSpPr>
            <p:spPr>
              <a:xfrm>
                <a:off x="4570175" y="3836415"/>
                <a:ext cx="1257392" cy="482635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3FB04C-3870-4533-82F0-C954F137C2DB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 dirty="0"/>
              <a:t>… with cross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98B87-A449-491B-8B6A-92DA3AF63C97}"/>
              </a:ext>
            </a:extLst>
          </p:cNvPr>
          <p:cNvSpPr txBox="1"/>
          <p:nvPr/>
        </p:nvSpPr>
        <p:spPr>
          <a:xfrm>
            <a:off x="1323475" y="6316577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… requires more data to fit.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4610E6-3455-4434-8601-D36D8DDA21D3}"/>
                  </a:ext>
                </a:extLst>
              </p:cNvPr>
              <p:cNvSpPr txBox="1"/>
              <p:nvPr/>
            </p:nvSpPr>
            <p:spPr>
              <a:xfrm>
                <a:off x="6168823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4610E6-3455-4434-8601-D36D8DDA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23" y="6214349"/>
                <a:ext cx="1485637" cy="46820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8218D1-75B5-40C5-AFCB-A4F54424FD6A}"/>
                  </a:ext>
                </a:extLst>
              </p:cNvPr>
              <p:cNvSpPr txBox="1"/>
              <p:nvPr/>
            </p:nvSpPr>
            <p:spPr>
              <a:xfrm>
                <a:off x="166716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8218D1-75B5-40C5-AFCB-A4F54424F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6" y="2017034"/>
                <a:ext cx="1485637" cy="473591"/>
              </a:xfrm>
              <a:prstGeom prst="rect">
                <a:avLst/>
              </a:prstGeom>
              <a:blipFill>
                <a:blip r:embed="rId5"/>
                <a:stretch>
                  <a:fillRect l="-1230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A4969E-20C6-4FFB-B54D-89C5FAFE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8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32693"/>
                <a:ext cx="8610600" cy="5562600"/>
              </a:xfrm>
            </p:spPr>
            <p:txBody>
              <a:bodyPr/>
              <a:lstStyle/>
              <a:p>
                <a:r>
                  <a:rPr lang="en-US" sz="2000" dirty="0"/>
                  <a:t>As Lipschitz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000" dirty="0"/>
                  <a:t> increases, sampling gets closer to proximal point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32693"/>
                <a:ext cx="8610600" cy="5562600"/>
              </a:xfrm>
              <a:blipFill>
                <a:blip r:embed="rId2"/>
                <a:stretch>
                  <a:fillRect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721" y="1498227"/>
            <a:ext cx="6597569" cy="5130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9987" y="1522071"/>
                <a:ext cx="24767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87" y="1522071"/>
                <a:ext cx="24767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21171" y="1512425"/>
                <a:ext cx="24767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71" y="1512425"/>
                <a:ext cx="24767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3292" y="4004341"/>
                <a:ext cx="26050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92" y="4004341"/>
                <a:ext cx="260500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20859" y="3994695"/>
                <a:ext cx="26050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859" y="3994695"/>
                <a:ext cx="260500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 bwMode="auto">
          <a:xfrm>
            <a:off x="2164467" y="1891403"/>
            <a:ext cx="0" cy="4436245"/>
          </a:xfrm>
          <a:prstGeom prst="line">
            <a:avLst/>
          </a:prstGeom>
          <a:solidFill>
            <a:srgbClr val="333333">
              <a:alpha val="17999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638799" y="2001208"/>
            <a:ext cx="0" cy="4436245"/>
          </a:xfrm>
          <a:prstGeom prst="line">
            <a:avLst/>
          </a:prstGeom>
          <a:solidFill>
            <a:srgbClr val="333333">
              <a:alpha val="17999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156289" y="2697009"/>
            <a:ext cx="1993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dirty="0"/>
              <a:t>Value of information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58219" y="5175922"/>
            <a:ext cx="1993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dirty="0"/>
              <a:t>Value of information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630625" y="2698938"/>
            <a:ext cx="1993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dirty="0"/>
              <a:t>Value of information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632555" y="5177851"/>
            <a:ext cx="1993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dirty="0"/>
              <a:t>Value of information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E1A6D6D-89B1-4E11-BBDD-3E3A849FC9B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7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a demand response function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85" t="1471" r="7108" b="13550"/>
          <a:stretch/>
        </p:blipFill>
        <p:spPr>
          <a:xfrm>
            <a:off x="2057404" y="1709648"/>
            <a:ext cx="4916044" cy="277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690" b="37867"/>
          <a:stretch/>
        </p:blipFill>
        <p:spPr>
          <a:xfrm>
            <a:off x="4535909" y="4650759"/>
            <a:ext cx="3400723" cy="2159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37" r="50124" b="37752"/>
          <a:stretch/>
        </p:blipFill>
        <p:spPr>
          <a:xfrm>
            <a:off x="417086" y="4658779"/>
            <a:ext cx="3168317" cy="216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5331" y="4375481"/>
            <a:ext cx="391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Sampling to learn demand response: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232" y="4367462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Sampling to maximize revenue: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851484" y="1997242"/>
            <a:ext cx="2791327" cy="204536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851484" y="2201779"/>
            <a:ext cx="3068053" cy="14678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983832" y="1709648"/>
            <a:ext cx="2141621" cy="224874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EB8D97-AA51-415C-93E0-20A1CFDC8DFE}"/>
              </a:ext>
            </a:extLst>
          </p:cNvPr>
          <p:cNvCxnSpPr>
            <a:cxnSpLocks/>
          </p:cNvCxnSpPr>
          <p:nvPr/>
        </p:nvCxnSpPr>
        <p:spPr bwMode="auto">
          <a:xfrm>
            <a:off x="2851484" y="2606798"/>
            <a:ext cx="3068053" cy="89838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46823-C7A9-412C-9A4D-8410B5CCDEA8}"/>
              </a:ext>
            </a:extLst>
          </p:cNvPr>
          <p:cNvSpPr/>
          <p:nvPr/>
        </p:nvSpPr>
        <p:spPr>
          <a:xfrm rot="17789214">
            <a:off x="6456792" y="5341823"/>
            <a:ext cx="291421" cy="4506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EDEC7F-2F2B-4324-B1D4-D3831A35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18C08E-E9EC-4303-B573-AB0047ABD1B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250370-40B8-41DE-8DE5-1DF6A0BA2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28" b="53288"/>
          <a:stretch/>
        </p:blipFill>
        <p:spPr>
          <a:xfrm>
            <a:off x="1872204" y="2832158"/>
            <a:ext cx="5304099" cy="3950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C6E1-B6DF-4652-BFB8-594F9A68E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Contrast KGLQ vs. “excitation”</a:t>
                </a:r>
              </a:p>
              <a:p>
                <a:pPr lvl="1"/>
                <a:r>
                  <a:rPr lang="en-US" dirty="0"/>
                  <a:t>Excitation policy:  Find optimal noise and add noise: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C6E1-B6DF-4652-BFB8-594F9A68E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0CE6C4-8A1E-4B98-BCAD-66AC02E1EFE4}"/>
              </a:ext>
            </a:extLst>
          </p:cNvPr>
          <p:cNvCxnSpPr/>
          <p:nvPr/>
        </p:nvCxnSpPr>
        <p:spPr bwMode="auto">
          <a:xfrm>
            <a:off x="3889093" y="3429000"/>
            <a:ext cx="0" cy="29255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CED423-C667-4D95-8BBF-6AF89A6C93BD}"/>
              </a:ext>
            </a:extLst>
          </p:cNvPr>
          <p:cNvGrpSpPr/>
          <p:nvPr/>
        </p:nvGrpSpPr>
        <p:grpSpPr>
          <a:xfrm>
            <a:off x="1043653" y="4386804"/>
            <a:ext cx="5530774" cy="2588861"/>
            <a:chOff x="1043653" y="4386804"/>
            <a:chExt cx="5530774" cy="25888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7C76F2-0468-45AB-85A7-E61B66BCE4C9}"/>
                </a:ext>
              </a:extLst>
            </p:cNvPr>
            <p:cNvGrpSpPr/>
            <p:nvPr/>
          </p:nvGrpSpPr>
          <p:grpSpPr>
            <a:xfrm>
              <a:off x="1043653" y="4386804"/>
              <a:ext cx="5530774" cy="2588861"/>
              <a:chOff x="-408965" y="2471743"/>
              <a:chExt cx="4602864" cy="160447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F4EFB63-0206-411D-8157-0C6585D07EEC}"/>
                  </a:ext>
                </a:extLst>
              </p:cNvPr>
              <p:cNvGrpSpPr/>
              <p:nvPr/>
            </p:nvGrpSpPr>
            <p:grpSpPr>
              <a:xfrm>
                <a:off x="989635" y="2471743"/>
                <a:ext cx="3204264" cy="1574424"/>
                <a:chOff x="989635" y="2471743"/>
                <a:chExt cx="3204264" cy="1574424"/>
              </a:xfrm>
            </p:grpSpPr>
            <p:sp>
              <p:nvSpPr>
                <p:cNvPr id="7" name="Arc 6">
                  <a:extLst>
                    <a:ext uri="{FF2B5EF4-FFF2-40B4-BE49-F238E27FC236}">
                      <a16:creationId xmlns:a16="http://schemas.microsoft.com/office/drawing/2014/main" id="{D77D4961-DE75-4049-A6B0-2D2FD2514845}"/>
                    </a:ext>
                  </a:extLst>
                </p:cNvPr>
                <p:cNvSpPr/>
                <p:nvPr/>
              </p:nvSpPr>
              <p:spPr bwMode="auto">
                <a:xfrm>
                  <a:off x="989635" y="2942717"/>
                  <a:ext cx="1666755" cy="1103450"/>
                </a:xfrm>
                <a:prstGeom prst="arc">
                  <a:avLst>
                    <a:gd name="adj1" fmla="val 16850463"/>
                    <a:gd name="adj2" fmla="val 20842165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5B59C63F-7774-4B26-9D4C-53B18A5CD9B1}"/>
                    </a:ext>
                  </a:extLst>
                </p:cNvPr>
                <p:cNvSpPr/>
                <p:nvPr/>
              </p:nvSpPr>
              <p:spPr bwMode="auto">
                <a:xfrm flipH="1" flipV="1">
                  <a:off x="2527144" y="2471743"/>
                  <a:ext cx="1666755" cy="1193603"/>
                </a:xfrm>
                <a:prstGeom prst="arc">
                  <a:avLst>
                    <a:gd name="adj1" fmla="val 16230667"/>
                    <a:gd name="adj2" fmla="val 199532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98D270-ECDB-4D66-A8C7-5EA9A3E18E5F}"/>
                  </a:ext>
                </a:extLst>
              </p:cNvPr>
              <p:cNvGrpSpPr/>
              <p:nvPr/>
            </p:nvGrpSpPr>
            <p:grpSpPr>
              <a:xfrm flipV="1">
                <a:off x="-408965" y="2565810"/>
                <a:ext cx="3231259" cy="1510412"/>
                <a:chOff x="937551" y="2478918"/>
                <a:chExt cx="3231259" cy="1510412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15D7286B-F34C-4DF0-9860-B7EABB8FCE0E}"/>
                    </a:ext>
                  </a:extLst>
                </p:cNvPr>
                <p:cNvSpPr/>
                <p:nvPr/>
              </p:nvSpPr>
              <p:spPr bwMode="auto">
                <a:xfrm>
                  <a:off x="937551" y="2866585"/>
                  <a:ext cx="1666755" cy="1122745"/>
                </a:xfrm>
                <a:prstGeom prst="arc">
                  <a:avLst>
                    <a:gd name="adj1" fmla="val 15878781"/>
                    <a:gd name="adj2" fmla="val 20422709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B65A9A80-BF7C-4661-8CE5-260FC4751497}"/>
                    </a:ext>
                  </a:extLst>
                </p:cNvPr>
                <p:cNvSpPr/>
                <p:nvPr/>
              </p:nvSpPr>
              <p:spPr bwMode="auto">
                <a:xfrm flipH="1" flipV="1">
                  <a:off x="2502055" y="2478918"/>
                  <a:ext cx="1666755" cy="1122745"/>
                </a:xfrm>
                <a:prstGeom prst="arc">
                  <a:avLst>
                    <a:gd name="adj1" fmla="val 16200000"/>
                    <a:gd name="adj2" fmla="val 20610935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94EF02-3CDA-4E73-B13B-C1F65FF00E54}"/>
                    </a:ext>
                  </a:extLst>
                </p:cNvPr>
                <p:cNvSpPr txBox="1"/>
                <p:nvPr/>
              </p:nvSpPr>
              <p:spPr>
                <a:xfrm>
                  <a:off x="3923840" y="5266475"/>
                  <a:ext cx="5341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b="0" i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94EF02-3CDA-4E73-B13B-C1F65FF00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840" y="5266475"/>
                  <a:ext cx="53418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328767E-933B-4FCB-B616-A1F95DC83E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9093" y="5636864"/>
              <a:ext cx="729184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4258BE31-135C-48BF-81FA-4AB9122B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E8610A-B5CD-4958-8FE7-9FDE6A17C110}"/>
                  </a:ext>
                </a:extLst>
              </p:cNvPr>
              <p:cNvSpPr txBox="1"/>
              <p:nvPr/>
            </p:nvSpPr>
            <p:spPr>
              <a:xfrm>
                <a:off x="2928380" y="2876310"/>
                <a:ext cx="347107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/>
                  <a:t>KGLQ score function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E8610A-B5CD-4958-8FE7-9FDE6A17C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80" y="2876310"/>
                <a:ext cx="3471078" cy="400110"/>
              </a:xfrm>
              <a:prstGeom prst="rect">
                <a:avLst/>
              </a:prstGeom>
              <a:blipFill>
                <a:blip r:embed="rId5"/>
                <a:stretch>
                  <a:fillRect l="-175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CD532ED-1990-4D79-88A7-818D3BB82C5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3B76D-9ACA-4D13-9DC8-8083AC2809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KGLQ (knowledge gradient with locally quadratic belief model) is an elegant way to balance:</a:t>
                </a:r>
              </a:p>
              <a:p>
                <a:pPr lvl="2"/>
                <a:r>
                  <a:rPr lang="en-US" sz="2200" dirty="0"/>
                  <a:t>Observing near the optimum (exploitation)</a:t>
                </a:r>
              </a:p>
              <a:p>
                <a:pPr lvl="2"/>
                <a:r>
                  <a:rPr lang="en-US" sz="2200" dirty="0"/>
                  <a:t>Observing other regions to learn the quadratic belief (exploration)</a:t>
                </a:r>
              </a:p>
              <a:p>
                <a:pPr lvl="1"/>
                <a:r>
                  <a:rPr lang="en-US" dirty="0"/>
                  <a:t>… but the tradeoff requires tuning the Lipschitz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excitation policy is simpler, but requires tuning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  However, it oversamples near the optimum.</a:t>
                </a:r>
              </a:p>
              <a:p>
                <a:pPr lvl="1"/>
                <a:r>
                  <a:rPr lang="en-US" dirty="0"/>
                  <a:t>Third idea: sample a ring around the optimum point (but you have to tune the radius of the ring).</a:t>
                </a:r>
              </a:p>
              <a:p>
                <a:pPr lvl="2"/>
                <a:r>
                  <a:rPr lang="en-US" sz="2200" dirty="0"/>
                  <a:t>But this eliminates the possibility of learning a </a:t>
                </a:r>
                <a:r>
                  <a:rPr lang="en-US" sz="2200" dirty="0" err="1"/>
                  <a:t>nonseparable</a:t>
                </a:r>
                <a:r>
                  <a:rPr lang="en-US" sz="2200" dirty="0"/>
                  <a:t> 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3B76D-9ACA-4D13-9DC8-8083AC280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2510" b="-1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B6D0B3CA-A711-4350-9A91-48329555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B3AD2B-457B-42F5-9C3A-9A6CD2D94D5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74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47905" y="4156281"/>
            <a:ext cx="159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True optimum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47A8F6-18FA-4622-A160-1029D986350D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3FB04C-3870-4533-82F0-C954F137C2DB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/>
              <a:t>Separable approximation:</a:t>
            </a:r>
            <a:endParaRPr lang="en-US" i="0" kern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73D42D-493F-404F-817B-D145134C6096}"/>
              </a:ext>
            </a:extLst>
          </p:cNvPr>
          <p:cNvSpPr/>
          <p:nvPr/>
        </p:nvSpPr>
        <p:spPr>
          <a:xfrm>
            <a:off x="4536637" y="3373428"/>
            <a:ext cx="1404437" cy="1404437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2DC9A7-A8F5-4CD5-BB36-294F45E2B981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2DC9A7-A8F5-4CD5-BB36-294F45E2B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A24647-CDF5-4F8B-BB3D-6002DADDAF15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A24647-CDF5-4F8B-BB3D-6002DADDA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5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D2BDE7-608A-4754-AE25-7860EA1B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6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33103" y="1135649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Assumes polynomial approx. is 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globally accurate.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8835" y="2769607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Assumes polynomial approx. is </a:t>
            </a:r>
          </a:p>
          <a:p>
            <a:pPr algn="l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locally accurate.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05" y="4156281"/>
            <a:ext cx="159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True optimum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1573" y="518835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00B050"/>
                </a:solidFill>
              </a:rPr>
              <a:t>Estimated optimum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47A8F6-18FA-4622-A160-1029D986350D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9AE034-DA66-489A-AB1F-7C6CE8AD79A3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9AE034-DA66-489A-AB1F-7C6CE8AD7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1D9521-1EEC-41D5-B471-7976E9C806EF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1D9521-1EEC-41D5-B471-7976E9C8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CCF573-0ABF-4130-9175-38AC88DD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51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F0379F-23D2-4F25-B2B0-66CE540D304C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FEB060-557B-4876-9FC2-6960DCA2EC06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FEB060-557B-4876-9FC2-6960DCA2E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C103E-3B16-41AC-8F80-6C0FC9714414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C103E-3B16-41AC-8F80-6C0FC9714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D30F01-16A4-49B2-86CF-F8C79413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8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9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51DF46-9255-4E95-8972-598E2B28E3D4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F54234-3027-404F-9C3C-A837AAC2907C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F54234-3027-404F-9C3C-A837AAC29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5D141C-6425-40FB-9FC6-F479BB865297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5D141C-6425-40FB-9FC6-F479BB865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B30B02-1058-4433-830F-78306134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7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9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99E131-B44C-403D-95FE-EE4523B9F8F9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241A-F553-4422-8DB1-07A66BFB34AE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241A-F553-4422-8DB1-07A66BFB3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0EEDF5-E053-4B19-B0FE-C6B5F2C907A2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0EEDF5-E053-4B19-B0FE-C6B5F2C90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87940-BF37-45AB-913A-423F21F7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policy function might be the parametric model (this is nonlinear in the parameters):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-342900">
              <a:buSzPct val="80000"/>
              <a:buBlip>
                <a:blip r:embed="rId3"/>
              </a:buBlip>
            </a:pPr>
            <a:endParaRPr lang="en-US" dirty="0"/>
          </a:p>
          <a:p>
            <a:pPr marL="0" lvl="1" indent="0">
              <a:buSzPct val="80000"/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43038" y="2017713"/>
          <a:ext cx="5529262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2577960" imgH="736560" progId="Equation.DSMT4">
                  <p:embed/>
                </p:oleObj>
              </mc:Choice>
              <mc:Fallback>
                <p:oleObj name="Equation" r:id="rId4" imgW="2577960" imgH="7365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3038" y="2017713"/>
                        <a:ext cx="5529262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Energy shift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"/>
          <a:stretch/>
        </p:blipFill>
        <p:spPr bwMode="auto">
          <a:xfrm>
            <a:off x="0" y="3604702"/>
            <a:ext cx="9144000" cy="32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093" y="3725614"/>
            <a:ext cx="2057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8000"/>
                </a:solidFill>
              </a:rPr>
              <a:t>Energy in storage: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65" y="5094695"/>
            <a:ext cx="21435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CC0066"/>
                </a:solidFill>
              </a:rPr>
              <a:t>Price of electricity:</a:t>
            </a:r>
          </a:p>
        </p:txBody>
      </p:sp>
    </p:spTree>
    <p:extLst>
      <p:ext uri="{BB962C8B-B14F-4D97-AF65-F5344CB8AC3E}">
        <p14:creationId xmlns:p14="http://schemas.microsoft.com/office/powerpoint/2010/main" val="187948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8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9537D3-D497-4D53-92AC-E00DEFD13A37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5A23D8-1444-4C91-9EEA-743A78C08E37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5A23D8-1444-4C91-9EEA-743A78C08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A90A0C-0889-4678-BDA4-17C5798A02E0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A90A0C-0889-4678-BDA4-17C5798A0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B74877-CBF5-47DE-809C-810D74FD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65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5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AF38B8-62B5-4FA6-BE21-B06182B7822F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C27D8F-69C4-4C57-907E-0D414937AABB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C27D8F-69C4-4C57-907E-0D414937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85562-1B6D-4799-8CD1-6003037A8BC1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85562-1B6D-4799-8CD1-6003037A8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469CF2-AA69-49E3-90E2-D8CB2B5A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6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5CD47D-AB45-4460-B63D-F982521659F2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DF759F-D952-4E5C-98B4-362D9E092582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DF759F-D952-4E5C-98B4-362D9E092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BEEE42-4DC3-4BDE-BC97-A22C30C182AA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BEEE42-4DC3-4BDE-BC97-A22C30C1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22C71D-0463-45D4-94A0-1E143907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6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FEB258-3608-4441-B5A6-DE5DBA2A916F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9AD74B-0DD2-43BD-BA98-20880577708E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9AD74B-0DD2-43BD-BA98-208805777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43C21F-3B85-4A3C-B66A-2724845E66F6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43C21F-3B85-4A3C-B66A-2724845E6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1E65FA-71E6-4706-8807-E6E11151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3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50932C-E4EE-446C-8C7F-256FB32DA758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E36DD0-7ADF-40C6-9D06-86FA1EA455B1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E36DD0-7ADF-40C6-9D06-86FA1EA45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C52999-5540-4F9E-AE5E-C39D781B519B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C52999-5540-4F9E-AE5E-C39D781B5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FB3576-484A-4AFB-8F03-3D2C2254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3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2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C6694B-906C-402F-B7E6-E224A5844322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54F099-82DE-419A-8AAE-9C0732540F15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54F099-82DE-419A-8AAE-9C073254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B6E79-A815-4E63-8E7D-0C3995DBF6B0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B6E79-A815-4E63-8E7D-0C3995DB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86673-2118-4CFB-83E1-32B25332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33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1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406C56-2DB8-47D2-B06F-B7430BF1C6DF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2AF1A-CFFD-483F-A623-C2AC26EB4CBB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2AF1A-CFFD-483F-A623-C2AC26EB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ECFF2C-CBBE-46D6-ABBF-8FD1DD903249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ECFF2C-CBBE-46D6-ABBF-8FD1DD903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F27AAA-B674-4D06-801C-D8283237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9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1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9928180-00F5-4162-BBC2-A19F0AB504FE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21807-A046-4FE9-9711-2F4EE9C1D6F1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21807-A046-4FE9-9711-2F4EE9C1D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81787-6FFF-4E09-B8E4-33328B2E23A8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81787-6FFF-4E09-B8E4-33328B2E2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FEBDFA-9C0F-4B53-B0FF-CC713817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3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F5594F-76B9-4108-B465-FFC4F6854AFC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B822E2-DD95-4968-B95E-A7078EE135BA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B822E2-DD95-4968-B95E-A7078EE1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2564D2-612C-4065-82F6-DFA0B80D07E2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2564D2-612C-4065-82F6-DFA0B80D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870805-D5FA-47B6-9A0B-000ED2DB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1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8CDBF2C-8ACA-44B8-BFCA-7265EAF46B80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2053-664B-40BF-BE38-C2DA081A18EB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2053-664B-40BF-BE38-C2DA081A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45E461-0EB4-48C9-9FB1-D87D33C6F781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45E461-0EB4-48C9-9FB1-D87D33C6F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4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B485F0-DE7C-4191-A234-E2D2B743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8212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1962150"/>
          </a:xfrm>
        </p:spPr>
        <p:txBody>
          <a:bodyPr/>
          <a:lstStyle/>
          <a:p>
            <a:r>
              <a:rPr lang="en-US" dirty="0"/>
              <a:t>Finding the best policy</a:t>
            </a:r>
          </a:p>
          <a:p>
            <a:pPr lvl="1"/>
            <a:r>
              <a:rPr lang="en-US" dirty="0"/>
              <a:t>We need to maximize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cannot compute the expectation, so we run simulations: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358667"/>
            <a:ext cx="5781675" cy="29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5"/>
          <p:cNvSpPr>
            <a:spLocks noChangeShapeType="1"/>
          </p:cNvSpPr>
          <p:nvPr/>
        </p:nvSpPr>
        <p:spPr bwMode="auto">
          <a:xfrm flipH="1" flipV="1">
            <a:off x="2070099" y="5692074"/>
            <a:ext cx="1971674" cy="65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 flipV="1">
            <a:off x="4259263" y="5793673"/>
            <a:ext cx="2636838" cy="5572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/>
          </p:nvPr>
        </p:nvGraphicFramePr>
        <p:xfrm>
          <a:off x="6389688" y="5910263"/>
          <a:ext cx="13176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5910263"/>
                        <a:ext cx="13176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>
            <p:extLst/>
          </p:nvPr>
        </p:nvGraphicFramePr>
        <p:xfrm>
          <a:off x="1843088" y="5965825"/>
          <a:ext cx="954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7" imgW="406080" imgH="228600" progId="Equation.DSMT4">
                  <p:embed/>
                </p:oleObj>
              </mc:Choice>
              <mc:Fallback>
                <p:oleObj name="Equation" r:id="rId7" imgW="406080" imgH="228600" progId="Equation.DSMT4">
                  <p:embed/>
                  <p:pic>
                    <p:nvPicPr>
                      <p:cNvPr id="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5965825"/>
                        <a:ext cx="9540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3255963" y="5502366"/>
            <a:ext cx="1277937" cy="2786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4508500" y="5502365"/>
            <a:ext cx="762000" cy="2786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4533900" y="4854775"/>
            <a:ext cx="0" cy="660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4508499" y="48316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510896" y="49840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08515" y="474831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08531" y="459357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47" y="514597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06166" y="437691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008188" y="2043113"/>
          <a:ext cx="464343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1892160" imgH="368280" progId="Equation.DSMT4">
                  <p:embed/>
                </p:oleObj>
              </mc:Choice>
              <mc:Fallback>
                <p:oleObj name="Equation" r:id="rId9" imgW="1892160" imgH="3682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2043113"/>
                        <a:ext cx="464343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766A6-84D4-46FC-BEE6-2E6A382E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_behavior_KGLQ_good_2stepbystep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0" y="1413443"/>
            <a:ext cx="68603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55" y="1696825"/>
            <a:ext cx="5505253" cy="44022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2CA46D-F49A-42D4-AC16-19CD8DE94FE5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/>
              <a:t>Knowledge gradient with local quadratic belief</a:t>
            </a:r>
            <a:endParaRPr lang="en-US" sz="2800" i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5198E0-E208-4211-80D3-468270CCD097}"/>
                  </a:ext>
                </a:extLst>
              </p:cNvPr>
              <p:cNvSpPr txBox="1"/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5198E0-E208-4211-80D3-468270CCD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6214349"/>
                <a:ext cx="1485637" cy="46820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BF074-8D4A-4AB3-9E4B-EF0556C2AA2F}"/>
                  </a:ext>
                </a:extLst>
              </p:cNvPr>
              <p:cNvSpPr txBox="1"/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</m:sup>
                      </m:sSup>
                    </m:oMath>
                  </m:oMathPara>
                </a14:m>
                <a:endParaRPr lang="en-US" sz="2400" i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BF074-8D4A-4AB3-9E4B-EF0556C2A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4" y="2017034"/>
                <a:ext cx="1485637" cy="473591"/>
              </a:xfrm>
              <a:prstGeom prst="rect">
                <a:avLst/>
              </a:prstGeom>
              <a:blipFill>
                <a:blip r:embed="rId5"/>
                <a:stretch>
                  <a:fillRect l="-123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1C46C-4626-4F59-B34C-BF7C8997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1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90EAC-47E0-410C-BF4F-A82DDA3B6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Quadratic belief model</a:t>
                </a:r>
              </a:p>
              <a:p>
                <a:pPr lvl="1"/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90EAC-47E0-410C-BF4F-A82DDA3B6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E89E45-4C02-4F2A-A850-AC83F722D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24" y="2174367"/>
            <a:ext cx="5911789" cy="40251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CA011A-EE62-44C6-87D4-E2372A08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DB9A82-10BB-4D80-93B5-7F82DD2AEE5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38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4906-2AB9-4733-8CC2-A5B51E3D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Knowledge gradient with local quadratic belief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B3229-8A7D-4714-A9AE-03DAE361B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The bimodal heuristic works exceptionally well.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It is very simple….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….</a:t>
                </a:r>
                <a:r>
                  <a:rPr lang="en-US" i="1" dirty="0"/>
                  <a:t>but the price of simplicity is tunable parameters!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KGLQ also requires tuning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, but we might have some insight into its value from the structure of the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B3229-8A7D-4714-A9AE-03DAE361B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D87570-6C63-4728-BC19-779EAB11250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0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82376"/>
                <a:ext cx="7772400" cy="4953000"/>
              </a:xfrm>
            </p:spPr>
            <p:txBody>
              <a:bodyPr/>
              <a:lstStyle/>
              <a:p>
                <a:r>
                  <a:rPr lang="en-US" sz="2400" dirty="0"/>
                  <a:t>Our deterministic lookahead was parameterized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82376"/>
                <a:ext cx="7772400" cy="4953000"/>
              </a:xfrm>
              <a:blipFill>
                <a:blip r:embed="rId3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9812"/>
          <a:stretch/>
        </p:blipFill>
        <p:spPr>
          <a:xfrm>
            <a:off x="171100" y="1600200"/>
            <a:ext cx="8070279" cy="131078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986940" y="3021301"/>
          <a:ext cx="3665067" cy="348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841400" imgH="1752480" progId="Equation.DSMT4">
                  <p:embed/>
                </p:oleObj>
              </mc:Choice>
              <mc:Fallback>
                <p:oleObj name="Equation" r:id="rId5" imgW="1841400" imgH="1752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6940" y="3021301"/>
                        <a:ext cx="3665067" cy="348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522EA8-6A50-4ACF-8693-404EF1DC92F5}"/>
                  </a:ext>
                </a:extLst>
              </p:cNvPr>
              <p:cNvSpPr txBox="1"/>
              <p:nvPr/>
            </p:nvSpPr>
            <p:spPr>
              <a:xfrm>
                <a:off x="862599" y="2036400"/>
                <a:ext cx="2116092" cy="462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𝐷𝐿𝐴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522EA8-6A50-4ACF-8693-404EF1DC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99" y="2036400"/>
                <a:ext cx="2116092" cy="462627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303549B-F1D9-4D38-9830-89F04DE9EB79}"/>
              </a:ext>
            </a:extLst>
          </p:cNvPr>
          <p:cNvGrpSpPr/>
          <p:nvPr/>
        </p:nvGrpSpPr>
        <p:grpSpPr>
          <a:xfrm>
            <a:off x="2066869" y="1904549"/>
            <a:ext cx="3556410" cy="3719864"/>
            <a:chOff x="2066869" y="1904549"/>
            <a:chExt cx="3556410" cy="37198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8A2F7E-D70F-490F-892A-51CE657C6C02}"/>
                </a:ext>
              </a:extLst>
            </p:cNvPr>
            <p:cNvSpPr/>
            <p:nvPr/>
          </p:nvSpPr>
          <p:spPr>
            <a:xfrm>
              <a:off x="5023080" y="4926439"/>
              <a:ext cx="600199" cy="69797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5E08B3-59B8-411C-BBF8-FDDA6171F6D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250831" y="2602523"/>
              <a:ext cx="2860146" cy="242613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A7B2A5A-BC3F-47CA-A44C-E71D8F644C8B}"/>
                </a:ext>
              </a:extLst>
            </p:cNvPr>
            <p:cNvSpPr/>
            <p:nvPr/>
          </p:nvSpPr>
          <p:spPr>
            <a:xfrm>
              <a:off x="2066869" y="1904549"/>
              <a:ext cx="367924" cy="69797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B979B7-30A7-408D-9852-C512C7C5CA3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3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0B73-CF5A-43B7-A1B0-E7AAD543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4C4E-D4D1-47D8-ABD1-7A557C06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ways of evaluating a policy:</a:t>
            </a:r>
          </a:p>
          <a:p>
            <a:pPr lvl="1"/>
            <a:r>
              <a:rPr lang="en-US" dirty="0"/>
              <a:t>In a simulator </a:t>
            </a:r>
          </a:p>
          <a:p>
            <a:pPr lvl="2"/>
            <a:r>
              <a:rPr lang="en-US" sz="2200" dirty="0"/>
              <a:t>This is what we depend on when doing research into policy search methods.</a:t>
            </a:r>
          </a:p>
          <a:p>
            <a:pPr lvl="2"/>
            <a:r>
              <a:rPr lang="en-US" sz="2200" dirty="0"/>
              <a:t>Good simulators can be hard to build, but can be important investments.</a:t>
            </a:r>
          </a:p>
          <a:p>
            <a:pPr lvl="2"/>
            <a:r>
              <a:rPr lang="en-US" sz="2200" dirty="0"/>
              <a:t>Simulators always require some level of modeling approximations.</a:t>
            </a:r>
            <a:endParaRPr lang="en-US" dirty="0"/>
          </a:p>
          <a:p>
            <a:pPr lvl="1"/>
            <a:r>
              <a:rPr lang="en-US" dirty="0"/>
              <a:t>In the field </a:t>
            </a:r>
          </a:p>
          <a:p>
            <a:pPr lvl="2"/>
            <a:r>
              <a:rPr lang="en-US" dirty="0"/>
              <a:t>In most real-world applications, people will build a process for making decisions (a “policy”) which is implemented without testing in a simulator. </a:t>
            </a:r>
          </a:p>
          <a:p>
            <a:pPr lvl="2"/>
            <a:r>
              <a:rPr lang="en-US" dirty="0"/>
              <a:t>Tuning in the field requires living with the results of experiments.  This means maximizing cumulative rewards (the standard objective for multiarmed bandit problems).</a:t>
            </a:r>
          </a:p>
        </p:txBody>
      </p:sp>
    </p:spTree>
    <p:extLst>
      <p:ext uri="{BB962C8B-B14F-4D97-AF65-F5344CB8AC3E}">
        <p14:creationId xmlns:p14="http://schemas.microsoft.com/office/powerpoint/2010/main" val="299134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BC66-A98D-4C2B-B69E-16686462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4ECC9-CDE2-46F0-8F50-2139E836C3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144980" cy="4953000"/>
              </a:xfrm>
            </p:spPr>
            <p:txBody>
              <a:bodyPr/>
              <a:lstStyle/>
              <a:p>
                <a:r>
                  <a:rPr lang="en-US" dirty="0"/>
                  <a:t>Objective functions</a:t>
                </a:r>
              </a:p>
              <a:p>
                <a:pPr lvl="1"/>
                <a:r>
                  <a:rPr lang="en-US" dirty="0"/>
                  <a:t>Offline learning (in a simulator)</a:t>
                </a:r>
              </a:p>
              <a:p>
                <a:pPr lvl="2"/>
                <a:endParaRPr lang="en-US" sz="11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798513" lvl="1" indent="0">
                  <a:buNone/>
                </a:pPr>
                <a:r>
                  <a:rPr lang="en-US" dirty="0"/>
                  <a:t>where the simulation of policy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𝑛𝑡h</m:t>
                    </m:r>
                  </m:oMath>
                </a14:m>
                <a:r>
                  <a:rPr lang="en-US" dirty="0"/>
                  <a:t> sample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given by: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Online learning using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4ECC9-CDE2-46F0-8F50-2139E836C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144980" cy="4953000"/>
              </a:xfrm>
              <a:blipFill>
                <a:blip r:embed="rId2"/>
                <a:stretch>
                  <a:fillRect t="-1355" b="-8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C4D3509-379B-4787-A33F-2C639DAF202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56016"/>
      </p:ext>
    </p:extLst>
  </p:cSld>
  <p:clrMapOvr>
    <a:masterClrMapping/>
  </p:clrMapOvr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200626</TotalTime>
  <Pages>28</Pages>
  <Words>2455</Words>
  <Application>Microsoft Office PowerPoint</Application>
  <PresentationFormat>On-screen Show (4:3)</PresentationFormat>
  <Paragraphs>489</Paragraphs>
  <Slides>62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Cambria Math</vt:lpstr>
      <vt:lpstr>Times New Roman</vt:lpstr>
      <vt:lpstr>CIV 411 11 Intro and overview</vt:lpstr>
      <vt:lpstr>Equation</vt:lpstr>
      <vt:lpstr>PowerPoint Presentation</vt:lpstr>
      <vt:lpstr>Policy search</vt:lpstr>
      <vt:lpstr>Modeling the policy search problem</vt:lpstr>
      <vt:lpstr>Policy search</vt:lpstr>
      <vt:lpstr>Policy function approximations</vt:lpstr>
      <vt:lpstr>Policy function approximations</vt:lpstr>
      <vt:lpstr>Policy search</vt:lpstr>
      <vt:lpstr>Policy search</vt:lpstr>
      <vt:lpstr>Policy search</vt:lpstr>
      <vt:lpstr>Policy search</vt:lpstr>
      <vt:lpstr>Policy search</vt:lpstr>
      <vt:lpstr>Policy function approximations</vt:lpstr>
      <vt:lpstr>Derivative-based stochastic search</vt:lpstr>
      <vt:lpstr>Policy function approximations</vt:lpstr>
      <vt:lpstr>Derivative-based stochastic search</vt:lpstr>
      <vt:lpstr>Derivative-based stochastic search</vt:lpstr>
      <vt:lpstr>Derivative-based stochastic search</vt:lpstr>
      <vt:lpstr>Policy function approximations</vt:lpstr>
      <vt:lpstr>Derivative-based stochastic search</vt:lpstr>
      <vt:lpstr>Derivative-based stochastic search</vt:lpstr>
      <vt:lpstr>Derivative-based stochastic search</vt:lpstr>
      <vt:lpstr>Derivative-based stochastic search</vt:lpstr>
      <vt:lpstr>Derivative-based stochastic search</vt:lpstr>
      <vt:lpstr>Derivative-based stochastic search</vt:lpstr>
      <vt:lpstr>Derivative-based stochastic search</vt:lpstr>
      <vt:lpstr>Derivative-based stochastic search</vt:lpstr>
      <vt:lpstr>Derivative-free stochastic search</vt:lpstr>
      <vt:lpstr>Derivative-free stochastic search</vt:lpstr>
      <vt:lpstr>Derivative-free stochastic search</vt:lpstr>
      <vt:lpstr>Derivative-free stochastic search</vt:lpstr>
      <vt:lpstr>Derivative-free stochastic search</vt:lpstr>
      <vt:lpstr>Derivative-free stochastic search</vt:lpstr>
      <vt:lpstr>Derivative-free stochastic search</vt:lpstr>
      <vt:lpstr>Locally quadratic knowledge gradient</vt:lpstr>
      <vt:lpstr>Knowledge gradient with local quadratic belief</vt:lpstr>
      <vt:lpstr>Knowledge gradient with local quadratic belief</vt:lpstr>
      <vt:lpstr>Knowledge gradient with local quadratic belief</vt:lpstr>
      <vt:lpstr>Knowledge gradient with local quadratic belief</vt:lpstr>
      <vt:lpstr>PowerPoint Presentation</vt:lpstr>
      <vt:lpstr>PowerPoint Presentation</vt:lpstr>
      <vt:lpstr>Knowledge gradient with local quadratic belief</vt:lpstr>
      <vt:lpstr>Knowledge gradient with local quadratic belief</vt:lpstr>
      <vt:lpstr>Knowledge gradient with local quadratic belief</vt:lpstr>
      <vt:lpstr>Knowledge gradient with local quadratic belief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gradient with local quadratic belief</vt:lpstr>
      <vt:lpstr>Knowledge gradient with local quadratic belief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B. Powell</cp:lastModifiedBy>
  <cp:revision>2289</cp:revision>
  <cp:lastPrinted>2019-10-20T22:52:50Z</cp:lastPrinted>
  <dcterms:created xsi:type="dcterms:W3CDTF">1999-09-07T20:53:13Z</dcterms:created>
  <dcterms:modified xsi:type="dcterms:W3CDTF">2019-11-08T19:36:40Z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