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62"/>
  </p:notesMasterIdLst>
  <p:handoutMasterIdLst>
    <p:handoutMasterId r:id="rId63"/>
  </p:handoutMasterIdLst>
  <p:sldIdLst>
    <p:sldId id="1054" r:id="rId2"/>
    <p:sldId id="7207" r:id="rId3"/>
    <p:sldId id="7208" r:id="rId4"/>
    <p:sldId id="7209" r:id="rId5"/>
    <p:sldId id="5254" r:id="rId6"/>
    <p:sldId id="5255" r:id="rId7"/>
    <p:sldId id="5234" r:id="rId8"/>
    <p:sldId id="5256" r:id="rId9"/>
    <p:sldId id="5257" r:id="rId10"/>
    <p:sldId id="7210" r:id="rId11"/>
    <p:sldId id="6599" r:id="rId12"/>
    <p:sldId id="6600" r:id="rId13"/>
    <p:sldId id="6601" r:id="rId14"/>
    <p:sldId id="6602" r:id="rId15"/>
    <p:sldId id="6603" r:id="rId16"/>
    <p:sldId id="6604" r:id="rId17"/>
    <p:sldId id="7218" r:id="rId18"/>
    <p:sldId id="7219" r:id="rId19"/>
    <p:sldId id="7220" r:id="rId20"/>
    <p:sldId id="7211" r:id="rId21"/>
    <p:sldId id="4484" r:id="rId22"/>
    <p:sldId id="4492" r:id="rId23"/>
    <p:sldId id="4491" r:id="rId24"/>
    <p:sldId id="7297" r:id="rId25"/>
    <p:sldId id="6618" r:id="rId26"/>
    <p:sldId id="7212" r:id="rId27"/>
    <p:sldId id="6634" r:id="rId28"/>
    <p:sldId id="5300" r:id="rId29"/>
    <p:sldId id="5320" r:id="rId30"/>
    <p:sldId id="5328" r:id="rId31"/>
    <p:sldId id="5329" r:id="rId32"/>
    <p:sldId id="5330" r:id="rId33"/>
    <p:sldId id="5331" r:id="rId34"/>
    <p:sldId id="5332" r:id="rId35"/>
    <p:sldId id="5333" r:id="rId36"/>
    <p:sldId id="5335" r:id="rId37"/>
    <p:sldId id="5311" r:id="rId38"/>
    <p:sldId id="5865" r:id="rId39"/>
    <p:sldId id="5874" r:id="rId40"/>
    <p:sldId id="5312" r:id="rId41"/>
    <p:sldId id="5313" r:id="rId42"/>
    <p:sldId id="5314" r:id="rId43"/>
    <p:sldId id="5315" r:id="rId44"/>
    <p:sldId id="5878" r:id="rId45"/>
    <p:sldId id="5879" r:id="rId46"/>
    <p:sldId id="5880" r:id="rId47"/>
    <p:sldId id="7377" r:id="rId48"/>
    <p:sldId id="5325" r:id="rId49"/>
    <p:sldId id="5326" r:id="rId50"/>
    <p:sldId id="5327" r:id="rId51"/>
    <p:sldId id="5840" r:id="rId52"/>
    <p:sldId id="7378" r:id="rId53"/>
    <p:sldId id="5842" r:id="rId54"/>
    <p:sldId id="7222" r:id="rId55"/>
    <p:sldId id="7221" r:id="rId56"/>
    <p:sldId id="4584" r:id="rId57"/>
    <p:sldId id="4585" r:id="rId58"/>
    <p:sldId id="5877" r:id="rId59"/>
    <p:sldId id="4445" r:id="rId60"/>
    <p:sldId id="4586" r:id="rId61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EF62427-F495-49A8-8625-94BDB54B6A43}">
          <p14:sldIdLst>
            <p14:sldId id="1054"/>
            <p14:sldId id="7207"/>
            <p14:sldId id="7208"/>
            <p14:sldId id="7209"/>
            <p14:sldId id="5254"/>
            <p14:sldId id="5255"/>
            <p14:sldId id="5234"/>
            <p14:sldId id="5256"/>
            <p14:sldId id="5257"/>
            <p14:sldId id="7210"/>
            <p14:sldId id="6599"/>
            <p14:sldId id="6600"/>
            <p14:sldId id="6601"/>
            <p14:sldId id="6602"/>
            <p14:sldId id="6603"/>
            <p14:sldId id="6604"/>
            <p14:sldId id="7218"/>
            <p14:sldId id="7219"/>
            <p14:sldId id="7220"/>
            <p14:sldId id="7211"/>
            <p14:sldId id="4484"/>
            <p14:sldId id="4492"/>
            <p14:sldId id="4491"/>
            <p14:sldId id="7297"/>
            <p14:sldId id="6618"/>
            <p14:sldId id="7212"/>
            <p14:sldId id="6634"/>
            <p14:sldId id="5300"/>
            <p14:sldId id="5320"/>
            <p14:sldId id="5328"/>
            <p14:sldId id="5329"/>
            <p14:sldId id="5330"/>
            <p14:sldId id="5331"/>
            <p14:sldId id="5332"/>
            <p14:sldId id="5333"/>
            <p14:sldId id="5335"/>
            <p14:sldId id="5311"/>
            <p14:sldId id="5865"/>
            <p14:sldId id="5874"/>
            <p14:sldId id="5312"/>
            <p14:sldId id="5313"/>
            <p14:sldId id="5314"/>
            <p14:sldId id="5315"/>
            <p14:sldId id="5878"/>
            <p14:sldId id="5879"/>
            <p14:sldId id="5880"/>
            <p14:sldId id="7377"/>
            <p14:sldId id="5325"/>
            <p14:sldId id="5326"/>
            <p14:sldId id="5327"/>
            <p14:sldId id="5840"/>
            <p14:sldId id="7378"/>
            <p14:sldId id="5842"/>
            <p14:sldId id="7222"/>
            <p14:sldId id="7221"/>
            <p14:sldId id="4584"/>
            <p14:sldId id="4585"/>
            <p14:sldId id="5877"/>
            <p14:sldId id="4445"/>
            <p14:sldId id="45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rren B. Powell" initials="WBP" lastIdx="1" clrIdx="0">
    <p:extLst>
      <p:ext uri="{19B8F6BF-5375-455C-9EA6-DF929625EA0E}">
        <p15:presenceInfo xmlns:p15="http://schemas.microsoft.com/office/powerpoint/2012/main" userId="S-1-5-21-1268611206-43474576-316617838-90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D9D9D9"/>
    <a:srgbClr val="53B5FF"/>
    <a:srgbClr val="BC8F00"/>
    <a:srgbClr val="0000FF"/>
    <a:srgbClr val="3399FF"/>
    <a:srgbClr val="E2AC00"/>
    <a:srgbClr val="C47204"/>
    <a:srgbClr val="C898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765" autoAdjust="0"/>
    <p:restoredTop sz="90554" autoAdjust="0"/>
  </p:normalViewPr>
  <p:slideViewPr>
    <p:cSldViewPr snapToGrid="0">
      <p:cViewPr varScale="1">
        <p:scale>
          <a:sx n="63" d="100"/>
          <a:sy n="63" d="100"/>
        </p:scale>
        <p:origin x="1156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061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8300"/>
    </p:cViewPr>
  </p:sorterViewPr>
  <p:notesViewPr>
    <p:cSldViewPr snapToGrid="0">
      <p:cViewPr varScale="1">
        <p:scale>
          <a:sx n="72" d="100"/>
          <a:sy n="72" d="100"/>
        </p:scale>
        <p:origin x="-1830" y="-78"/>
      </p:cViewPr>
      <p:guideLst>
        <p:guide orient="horz" pos="3023"/>
        <p:guide pos="2304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2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807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81350" cy="506413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100895" tIns="50447" rIns="100895" bIns="50447" numCol="1" anchor="t" anchorCtr="0" compatLnSpc="1">
            <a:prstTxWarp prst="textNoShape">
              <a:avLst/>
            </a:prstTxWarp>
          </a:bodyPr>
          <a:lstStyle>
            <a:lvl1pPr algn="l" defTabSz="1007915">
              <a:defRPr sz="13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05275" y="1"/>
            <a:ext cx="3181350" cy="506413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100895" tIns="50447" rIns="100895" bIns="50447" numCol="1" anchor="t" anchorCtr="0" compatLnSpc="1">
            <a:prstTxWarp prst="textNoShape">
              <a:avLst/>
            </a:prstTxWarp>
          </a:bodyPr>
          <a:lstStyle>
            <a:lvl1pPr algn="r" defTabSz="1007915">
              <a:defRPr sz="13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22388" y="758825"/>
            <a:ext cx="4727575" cy="3544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9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4889" y="4556125"/>
            <a:ext cx="5360987" cy="4300538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100895" tIns="50447" rIns="100895" bIns="504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9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6"/>
            <a:ext cx="3181350" cy="509588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100895" tIns="50447" rIns="100895" bIns="50447" numCol="1" anchor="b" anchorCtr="0" compatLnSpc="1">
            <a:prstTxWarp prst="textNoShape">
              <a:avLst/>
            </a:prstTxWarp>
          </a:bodyPr>
          <a:lstStyle>
            <a:lvl1pPr algn="l" defTabSz="1007915">
              <a:defRPr sz="13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9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05275" y="9109076"/>
            <a:ext cx="3181350" cy="509588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100895" tIns="50447" rIns="100895" bIns="50447" numCol="1" anchor="b" anchorCtr="0" compatLnSpc="1">
            <a:prstTxWarp prst="textNoShape">
              <a:avLst/>
            </a:prstTxWarp>
          </a:bodyPr>
          <a:lstStyle>
            <a:lvl1pPr algn="r" defTabSz="1007915">
              <a:defRPr sz="1300" i="0"/>
            </a:lvl1pPr>
          </a:lstStyle>
          <a:p>
            <a:pPr>
              <a:defRPr/>
            </a:pPr>
            <a:fld id="{DD0A9F78-39CE-4DDC-A26E-05BD6400C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84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>
            <a:lvl1pPr defTabSz="1007915"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842" indent="-285708" defTabSz="1007915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2833" indent="-228567" defTabSz="1007915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599966" indent="-228567" defTabSz="1007915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099" indent="-228567" defTabSz="1007915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232" indent="-228567" algn="ctr" defTabSz="100791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365" indent="-228567" algn="ctr" defTabSz="100791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8497" indent="-228567" algn="ctr" defTabSz="100791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5630" indent="-228567" algn="ctr" defTabSz="100791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D8FFF06-6116-4B60-9160-C86D3FC8DB77}" type="slidenum">
              <a:rPr lang="en-US" i="0" smtClean="0"/>
              <a:pPr/>
              <a:t>1</a:t>
            </a:fld>
            <a:endParaRPr lang="en-US" i="0" dirty="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412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27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6375" indent="-298605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4420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2188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49956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7723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5493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3258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61030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20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18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E4B3D37-A6D0-4E5D-8767-D0518BA9B567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953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6375" indent="-298605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4420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2188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49956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7723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5493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3258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61030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26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8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28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72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1415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5805" indent="-298387" defTabSz="971415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3545" indent="-238708" defTabSz="971415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0964" indent="-238708" defTabSz="971415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48381" indent="-238708" defTabSz="971415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5798" indent="-238708" defTabSz="97141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3219" indent="-238708" defTabSz="97141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0633" indent="-238708" defTabSz="97141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58056" indent="-238708" defTabSz="97141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BEA4D61-449C-498D-8452-19B1F3CBFFEB}" type="slidenum">
              <a:rPr lang="en-US" sz="1300"/>
              <a:pPr/>
              <a:t>37</a:t>
            </a:fld>
            <a:endParaRPr lang="en-US" sz="1300"/>
          </a:p>
        </p:txBody>
      </p:sp>
      <p:sp>
        <p:nvSpPr>
          <p:cNvPr id="78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55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1415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5805" indent="-298387" defTabSz="971415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3545" indent="-238708" defTabSz="971415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0964" indent="-238708" defTabSz="971415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48381" indent="-238708" defTabSz="971415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5798" indent="-238708" defTabSz="97141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3219" indent="-238708" defTabSz="97141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0633" indent="-238708" defTabSz="97141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58056" indent="-238708" defTabSz="97141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4B2077A-C1AA-4624-A9D6-37E23AE2D8E9}" type="slidenum">
              <a:rPr lang="en-US" sz="1300"/>
              <a:pPr/>
              <a:t>40</a:t>
            </a:fld>
            <a:endParaRPr lang="en-US" sz="1300"/>
          </a:p>
        </p:txBody>
      </p:sp>
      <p:sp>
        <p:nvSpPr>
          <p:cNvPr id="793603" name="Rectangle 7"/>
          <p:cNvSpPr txBox="1">
            <a:spLocks noGrp="1" noChangeArrowheads="1"/>
          </p:cNvSpPr>
          <p:nvPr/>
        </p:nvSpPr>
        <p:spPr bwMode="auto">
          <a:xfrm>
            <a:off x="4144448" y="9122452"/>
            <a:ext cx="3170764" cy="47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08" tIns="48254" rIns="96508" bIns="48254" anchor="b"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4478A45C-55E2-4D7C-9E50-EA3109297B5E}" type="slidenum">
              <a:rPr lang="en-US" sz="1200"/>
              <a:pPr algn="r"/>
              <a:t>40</a:t>
            </a:fld>
            <a:endParaRPr lang="en-US" sz="1200"/>
          </a:p>
        </p:txBody>
      </p:sp>
      <p:sp>
        <p:nvSpPr>
          <p:cNvPr id="793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3775" cy="3602037"/>
          </a:xfrm>
          <a:ln/>
        </p:spPr>
      </p:sp>
      <p:sp>
        <p:nvSpPr>
          <p:cNvPr id="793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050" y="4561238"/>
            <a:ext cx="5361104" cy="4320213"/>
          </a:xfrm>
          <a:noFill/>
        </p:spPr>
        <p:txBody>
          <a:bodyPr lIns="96508" tIns="48254" rIns="96508" bIns="4825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30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1415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5805" indent="-298387" defTabSz="971415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3545" indent="-238708" defTabSz="971415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0964" indent="-238708" defTabSz="971415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48381" indent="-238708" defTabSz="971415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5798" indent="-238708" defTabSz="97141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3219" indent="-238708" defTabSz="97141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0633" indent="-238708" defTabSz="97141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58056" indent="-238708" defTabSz="97141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996CBA9-0EA0-4E32-B35E-7A21E162D855}" type="slidenum">
              <a:rPr lang="en-US" sz="1300"/>
              <a:pPr/>
              <a:t>41</a:t>
            </a:fld>
            <a:endParaRPr lang="en-US" sz="1300"/>
          </a:p>
        </p:txBody>
      </p:sp>
      <p:sp>
        <p:nvSpPr>
          <p:cNvPr id="794627" name="Rectangle 7"/>
          <p:cNvSpPr txBox="1">
            <a:spLocks noGrp="1" noChangeArrowheads="1"/>
          </p:cNvSpPr>
          <p:nvPr/>
        </p:nvSpPr>
        <p:spPr bwMode="auto">
          <a:xfrm>
            <a:off x="4144448" y="9122452"/>
            <a:ext cx="3170764" cy="47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08" tIns="48254" rIns="96508" bIns="48254" anchor="b"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FC3C1B4F-07B4-489C-AF8C-F38B1EFAA3AE}" type="slidenum">
              <a:rPr lang="en-US" sz="1200"/>
              <a:pPr algn="r"/>
              <a:t>41</a:t>
            </a:fld>
            <a:endParaRPr lang="en-US" sz="1200"/>
          </a:p>
        </p:txBody>
      </p:sp>
      <p:sp>
        <p:nvSpPr>
          <p:cNvPr id="794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3775" cy="3602037"/>
          </a:xfrm>
          <a:ln/>
        </p:spPr>
      </p:sp>
      <p:sp>
        <p:nvSpPr>
          <p:cNvPr id="794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050" y="4561238"/>
            <a:ext cx="5361104" cy="4320213"/>
          </a:xfrm>
          <a:noFill/>
        </p:spPr>
        <p:txBody>
          <a:bodyPr lIns="96508" tIns="48254" rIns="96508" bIns="4825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008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A802B-FC56-480F-BD85-8E983C4696E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69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1415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5805" indent="-298387" defTabSz="971415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3545" indent="-238708" defTabSz="971415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0964" indent="-238708" defTabSz="971415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48381" indent="-238708" defTabSz="971415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5798" indent="-238708" defTabSz="97141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3219" indent="-238708" defTabSz="97141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0633" indent="-238708" defTabSz="97141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58056" indent="-238708" defTabSz="97141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9F1B32E-1B83-4C4E-982E-328A4F3D3B71}" type="slidenum">
              <a:rPr lang="en-US" sz="1300"/>
              <a:pPr/>
              <a:t>43</a:t>
            </a:fld>
            <a:endParaRPr lang="en-US" sz="1300"/>
          </a:p>
        </p:txBody>
      </p:sp>
      <p:sp>
        <p:nvSpPr>
          <p:cNvPr id="795651" name="Rectangle 7"/>
          <p:cNvSpPr txBox="1">
            <a:spLocks noGrp="1" noChangeArrowheads="1"/>
          </p:cNvSpPr>
          <p:nvPr/>
        </p:nvSpPr>
        <p:spPr bwMode="auto">
          <a:xfrm>
            <a:off x="4144448" y="9122452"/>
            <a:ext cx="3170764" cy="47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08" tIns="48254" rIns="96508" bIns="48254" anchor="b"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C9EB27E9-0CD8-443C-8CCE-A88D2FB34E90}" type="slidenum">
              <a:rPr lang="en-US" sz="1200"/>
              <a:pPr algn="r"/>
              <a:t>43</a:t>
            </a:fld>
            <a:endParaRPr lang="en-US" sz="1200"/>
          </a:p>
        </p:txBody>
      </p:sp>
      <p:sp>
        <p:nvSpPr>
          <p:cNvPr id="795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3775" cy="3602037"/>
          </a:xfrm>
          <a:ln/>
        </p:spPr>
      </p:sp>
      <p:sp>
        <p:nvSpPr>
          <p:cNvPr id="795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050" y="4561238"/>
            <a:ext cx="5361104" cy="4320213"/>
          </a:xfrm>
          <a:noFill/>
        </p:spPr>
        <p:txBody>
          <a:bodyPr lIns="96508" tIns="48254" rIns="96508" bIns="4825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83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2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359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47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656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1841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6147" indent="-298517" defTabSz="971841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4070" indent="-238813" defTabSz="971841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1698" indent="-238813" defTabSz="971841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49326" indent="-238813" defTabSz="971841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6953" indent="-238813" defTabSz="971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4583" indent="-238813" defTabSz="971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2208" indent="-238813" defTabSz="971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59840" indent="-238813" defTabSz="971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BCBF2DD-CA1E-4E8D-A032-077EE2D4EA6E}" type="slidenum">
              <a:rPr lang="en-US" sz="1300"/>
              <a:pPr/>
              <a:t>48</a:t>
            </a:fld>
            <a:endParaRPr lang="en-US" sz="1300"/>
          </a:p>
        </p:txBody>
      </p:sp>
      <p:sp>
        <p:nvSpPr>
          <p:cNvPr id="81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656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1841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6147" indent="-298517" defTabSz="971841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4070" indent="-238813" defTabSz="971841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1698" indent="-238813" defTabSz="971841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49326" indent="-238813" defTabSz="971841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6953" indent="-238813" defTabSz="971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4583" indent="-238813" defTabSz="971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2208" indent="-238813" defTabSz="971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59840" indent="-238813" defTabSz="971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61F0FCB-2BA8-4B77-A445-BAD60CCBCF9F}" type="slidenum">
              <a:rPr lang="en-US" sz="1300"/>
              <a:pPr/>
              <a:t>49</a:t>
            </a:fld>
            <a:endParaRPr lang="en-US" sz="1300"/>
          </a:p>
        </p:txBody>
      </p:sp>
      <p:sp>
        <p:nvSpPr>
          <p:cNvPr id="81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83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1841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6147" indent="-298517" defTabSz="971841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4070" indent="-238813" defTabSz="971841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1698" indent="-238813" defTabSz="971841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49326" indent="-238813" defTabSz="971841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6953" indent="-238813" defTabSz="971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4583" indent="-238813" defTabSz="971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2208" indent="-238813" defTabSz="971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59840" indent="-238813" defTabSz="971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735F643-3C77-4022-967A-AE2979166A39}" type="slidenum">
              <a:rPr lang="en-US" sz="1300"/>
              <a:pPr/>
              <a:t>50</a:t>
            </a:fld>
            <a:endParaRPr lang="en-US" sz="1300"/>
          </a:p>
        </p:txBody>
      </p:sp>
      <p:sp>
        <p:nvSpPr>
          <p:cNvPr id="81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4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102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55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70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6375" indent="-298605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4420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2188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49956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7723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5493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3258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61030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3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65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6375" indent="-298605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4420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2188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49956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7723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5493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3258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61030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4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006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A802B-FC56-480F-BD85-8E983C4696E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70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6375" indent="-298605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4420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2188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49956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7723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5493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3258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61030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10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345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57CC0E-6706-4AED-86F2-1C9FFFFAA322}" type="slidenum">
              <a:rPr lang="en-US"/>
              <a:pPr/>
              <a:t>12</a:t>
            </a:fld>
            <a:endParaRPr lang="en-US"/>
          </a:p>
        </p:txBody>
      </p:sp>
      <p:sp>
        <p:nvSpPr>
          <p:cNvPr id="1285122" name="Rectangle 7"/>
          <p:cNvSpPr txBox="1">
            <a:spLocks noGrp="1" noChangeArrowheads="1"/>
          </p:cNvSpPr>
          <p:nvPr/>
        </p:nvSpPr>
        <p:spPr bwMode="auto">
          <a:xfrm>
            <a:off x="4055165" y="8971613"/>
            <a:ext cx="3101009" cy="47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6" tIns="47413" rIns="94826" bIns="47413"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3263" indent="-2714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088" indent="-215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2888" indent="-215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275" indent="-215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3475" indent="-215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60675" indent="-215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17875" indent="-215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75075" indent="-215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hangingPunct="0"/>
            <a:fld id="{BC551BB6-A4D1-4F58-B040-EC30CA89B13C}" type="slidenum">
              <a:rPr lang="en-US" sz="1100" i="0">
                <a:latin typeface="Times New Roman" pitchFamily="18" charset="0"/>
              </a:rPr>
              <a:pPr algn="r" eaLnBrk="0" hangingPunct="0"/>
              <a:t>12</a:t>
            </a:fld>
            <a:endParaRPr lang="en-US" sz="1100" i="0">
              <a:latin typeface="Times New Roman" pitchFamily="18" charset="0"/>
            </a:endParaRPr>
          </a:p>
        </p:txBody>
      </p:sp>
      <p:sp>
        <p:nvSpPr>
          <p:cNvPr id="128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6025" y="706438"/>
            <a:ext cx="4725988" cy="3543300"/>
          </a:xfrm>
          <a:ln/>
        </p:spPr>
      </p:sp>
      <p:sp>
        <p:nvSpPr>
          <p:cNvPr id="128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814" y="4485806"/>
            <a:ext cx="5244548" cy="4251352"/>
          </a:xfrm>
        </p:spPr>
        <p:txBody>
          <a:bodyPr lIns="94826" tIns="47413" rIns="94826" bIns="4741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2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57CC0E-6706-4AED-86F2-1C9FFFFAA322}" type="slidenum">
              <a:rPr lang="en-US"/>
              <a:pPr/>
              <a:t>14</a:t>
            </a:fld>
            <a:endParaRPr lang="en-US"/>
          </a:p>
        </p:txBody>
      </p:sp>
      <p:sp>
        <p:nvSpPr>
          <p:cNvPr id="1285122" name="Rectangle 7"/>
          <p:cNvSpPr txBox="1">
            <a:spLocks noGrp="1" noChangeArrowheads="1"/>
          </p:cNvSpPr>
          <p:nvPr/>
        </p:nvSpPr>
        <p:spPr bwMode="auto">
          <a:xfrm>
            <a:off x="4055165" y="8971613"/>
            <a:ext cx="3101009" cy="47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6" tIns="47413" rIns="94826" bIns="47413"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3263" indent="-2714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088" indent="-215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2888" indent="-215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275" indent="-215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3475" indent="-215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60675" indent="-215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17875" indent="-215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75075" indent="-215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hangingPunct="0"/>
            <a:fld id="{BC551BB6-A4D1-4F58-B040-EC30CA89B13C}" type="slidenum">
              <a:rPr lang="en-US" sz="1100" i="0">
                <a:latin typeface="Times New Roman" pitchFamily="18" charset="0"/>
              </a:rPr>
              <a:pPr algn="r" eaLnBrk="0" hangingPunct="0"/>
              <a:t>14</a:t>
            </a:fld>
            <a:endParaRPr lang="en-US" sz="1100" i="0">
              <a:latin typeface="Times New Roman" pitchFamily="18" charset="0"/>
            </a:endParaRPr>
          </a:p>
        </p:txBody>
      </p:sp>
      <p:sp>
        <p:nvSpPr>
          <p:cNvPr id="128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6025" y="706438"/>
            <a:ext cx="4725988" cy="3543300"/>
          </a:xfrm>
          <a:ln/>
        </p:spPr>
      </p:sp>
      <p:sp>
        <p:nvSpPr>
          <p:cNvPr id="128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814" y="4485806"/>
            <a:ext cx="5244548" cy="4251352"/>
          </a:xfrm>
        </p:spPr>
        <p:txBody>
          <a:bodyPr lIns="94826" tIns="47413" rIns="94826" bIns="4741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72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57CC0E-6706-4AED-86F2-1C9FFFFAA322}" type="slidenum">
              <a:rPr lang="en-US"/>
              <a:pPr/>
              <a:t>15</a:t>
            </a:fld>
            <a:endParaRPr lang="en-US"/>
          </a:p>
        </p:txBody>
      </p:sp>
      <p:sp>
        <p:nvSpPr>
          <p:cNvPr id="1285122" name="Rectangle 7"/>
          <p:cNvSpPr txBox="1">
            <a:spLocks noGrp="1" noChangeArrowheads="1"/>
          </p:cNvSpPr>
          <p:nvPr/>
        </p:nvSpPr>
        <p:spPr bwMode="auto">
          <a:xfrm>
            <a:off x="4055165" y="8971613"/>
            <a:ext cx="3101009" cy="47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6" tIns="47413" rIns="94826" bIns="47413"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3263" indent="-2714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088" indent="-215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2888" indent="-215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275" indent="-215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3475" indent="-215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60675" indent="-215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17875" indent="-215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75075" indent="-215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hangingPunct="0"/>
            <a:fld id="{BC551BB6-A4D1-4F58-B040-EC30CA89B13C}" type="slidenum">
              <a:rPr lang="en-US" sz="1100" i="0">
                <a:latin typeface="Times New Roman" pitchFamily="18" charset="0"/>
              </a:rPr>
              <a:pPr algn="r" eaLnBrk="0" hangingPunct="0"/>
              <a:t>15</a:t>
            </a:fld>
            <a:endParaRPr lang="en-US" sz="1100" i="0">
              <a:latin typeface="Times New Roman" pitchFamily="18" charset="0"/>
            </a:endParaRPr>
          </a:p>
        </p:txBody>
      </p:sp>
      <p:sp>
        <p:nvSpPr>
          <p:cNvPr id="128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6025" y="706438"/>
            <a:ext cx="4725988" cy="3543300"/>
          </a:xfrm>
          <a:ln/>
        </p:spPr>
      </p:sp>
      <p:sp>
        <p:nvSpPr>
          <p:cNvPr id="128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814" y="4485806"/>
            <a:ext cx="5244548" cy="4251352"/>
          </a:xfrm>
        </p:spPr>
        <p:txBody>
          <a:bodyPr lIns="94826" tIns="47413" rIns="94826" bIns="4741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17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8C1B746-D40F-4268-B653-9A35059D1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7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4025F6B-BD9A-4376-BA98-5ED510D35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39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192976A-0F68-4D9C-866E-86FE193EE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4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1430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6957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957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227824A-19B3-470B-9710-9D7975BED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14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7CF53EC-859C-491E-9CEF-80A6DED9D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41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957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3CDD86-EA66-432E-960A-948662D1B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48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04800"/>
            <a:ext cx="77724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28028B9-87C7-4915-BF62-49E2F3848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6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8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0196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600" i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32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B221606-0BD6-4DF6-BCF5-523EBE063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130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113E9EA-036B-4E6B-A491-DE5A32F5B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83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513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82756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6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EF94E3D-564D-4CBF-8BAD-D2060DED5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CDB460-1919-452B-A421-B45A16915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1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04800" y="914400"/>
            <a:ext cx="5791200" cy="152400"/>
          </a:xfrm>
          <a:prstGeom prst="rect">
            <a:avLst/>
          </a:prstGeom>
          <a:gradFill rotWithShape="0">
            <a:gsLst>
              <a:gs pos="0">
                <a:srgbClr val="291000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FontTx/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image" Target="../media/image87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360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1.png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7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6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5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4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0.png"/><Relationship Id="rId2" Type="http://schemas.openxmlformats.org/officeDocument/2006/relationships/image" Target="../media/image25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8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7.bin"/><Relationship Id="rId11" Type="http://schemas.microsoft.com/office/2007/relationships/hdphoto" Target="../media/hdphoto4.wdp"/><Relationship Id="rId5" Type="http://schemas.openxmlformats.org/officeDocument/2006/relationships/image" Target="../media/image39.wmf"/><Relationship Id="rId10" Type="http://schemas.openxmlformats.org/officeDocument/2006/relationships/image" Target="../media/image42.png"/><Relationship Id="rId4" Type="http://schemas.openxmlformats.org/officeDocument/2006/relationships/oleObject" Target="../embeddings/oleObject26.bin"/><Relationship Id="rId9" Type="http://schemas.openxmlformats.org/officeDocument/2006/relationships/image" Target="../media/image41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6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../Spreadsheets/Scurve.xl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../Spreadsheets/Scurve.xl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8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7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5.emf"/><Relationship Id="rId4" Type="http://schemas.openxmlformats.org/officeDocument/2006/relationships/oleObject" Target="../embeddings/oleObject33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37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4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0"/>
            <a:ext cx="9124950" cy="6838950"/>
          </a:xfrm>
          <a:prstGeom prst="rect">
            <a:avLst/>
          </a:prstGeom>
          <a:solidFill>
            <a:srgbClr val="EF91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3" name="AutoShape 3"/>
          <p:cNvSpPr>
            <a:spLocks noChangeArrowheads="1"/>
          </p:cNvSpPr>
          <p:nvPr/>
        </p:nvSpPr>
        <p:spPr bwMode="auto">
          <a:xfrm>
            <a:off x="244475" y="504825"/>
            <a:ext cx="8623300" cy="32004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472B00"/>
              </a:gs>
              <a:gs pos="50000">
                <a:srgbClr val="EF9100"/>
              </a:gs>
              <a:gs pos="100000">
                <a:srgbClr val="472B00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r>
              <a:rPr lang="en-US" sz="3200" i="0" dirty="0">
                <a:solidFill>
                  <a:schemeClr val="bg1"/>
                </a:solidFill>
              </a:rPr>
              <a:t>A Unified Framework for </a:t>
            </a:r>
          </a:p>
          <a:p>
            <a:r>
              <a:rPr lang="en-US" sz="3200" i="0" dirty="0">
                <a:solidFill>
                  <a:schemeClr val="bg1"/>
                </a:solidFill>
              </a:rPr>
              <a:t>Sequential Decision Analytics </a:t>
            </a:r>
          </a:p>
          <a:p>
            <a:endParaRPr lang="en-US" b="1" i="0" dirty="0">
              <a:solidFill>
                <a:schemeClr val="bg1"/>
              </a:solidFill>
            </a:endParaRPr>
          </a:p>
          <a:p>
            <a:pPr>
              <a:lnSpc>
                <a:spcPct val="88000"/>
              </a:lnSpc>
            </a:pPr>
            <a:r>
              <a:rPr lang="en-US" sz="2000" i="0" dirty="0">
                <a:solidFill>
                  <a:schemeClr val="bg1"/>
                </a:solidFill>
              </a:rPr>
              <a:t>Olin Business School</a:t>
            </a:r>
          </a:p>
          <a:p>
            <a:pPr>
              <a:lnSpc>
                <a:spcPct val="88000"/>
              </a:lnSpc>
            </a:pPr>
            <a:r>
              <a:rPr lang="en-US" sz="2000" i="0" dirty="0">
                <a:solidFill>
                  <a:schemeClr val="bg1"/>
                </a:solidFill>
              </a:rPr>
              <a:t>University of Washington, St. Louis</a:t>
            </a:r>
            <a:endParaRPr lang="en-US" i="0" dirty="0">
              <a:solidFill>
                <a:schemeClr val="bg1"/>
              </a:solidFill>
            </a:endParaRPr>
          </a:p>
          <a:p>
            <a:pPr>
              <a:lnSpc>
                <a:spcPct val="88000"/>
              </a:lnSpc>
            </a:pPr>
            <a:endParaRPr lang="en-US" sz="2400" i="0" dirty="0">
              <a:solidFill>
                <a:schemeClr val="bg1"/>
              </a:solidFill>
            </a:endParaRPr>
          </a:p>
          <a:p>
            <a:pPr>
              <a:lnSpc>
                <a:spcPct val="88000"/>
              </a:lnSpc>
            </a:pPr>
            <a:r>
              <a:rPr lang="en-US" sz="2000" i="0" dirty="0">
                <a:solidFill>
                  <a:schemeClr val="bg1"/>
                </a:solidFill>
              </a:rPr>
              <a:t>November 5-6, 2019</a:t>
            </a:r>
            <a:endParaRPr lang="en-US" sz="2800" i="0" dirty="0">
              <a:solidFill>
                <a:schemeClr val="bg1"/>
              </a:solidFill>
            </a:endParaRPr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3790950" y="4248150"/>
            <a:ext cx="4826000" cy="2146300"/>
          </a:xfrm>
          <a:prstGeom prst="rect">
            <a:avLst/>
          </a:prstGeom>
          <a:gradFill rotWithShape="0">
            <a:gsLst>
              <a:gs pos="0">
                <a:srgbClr val="EF9100"/>
              </a:gs>
              <a:gs pos="50000">
                <a:srgbClr val="000000"/>
              </a:gs>
              <a:gs pos="100000">
                <a:srgbClr val="EF91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/>
          <a:p>
            <a:pPr>
              <a:lnSpc>
                <a:spcPct val="92000"/>
              </a:lnSpc>
            </a:pPr>
            <a:r>
              <a:rPr lang="en-US" sz="2400" b="1" i="0" dirty="0">
                <a:solidFill>
                  <a:schemeClr val="bg1"/>
                </a:solidFill>
              </a:rPr>
              <a:t>Warren B. Powell</a:t>
            </a:r>
          </a:p>
          <a:p>
            <a:pPr>
              <a:lnSpc>
                <a:spcPct val="92000"/>
              </a:lnSpc>
            </a:pPr>
            <a:endParaRPr lang="en-US" sz="2000" b="1" i="0" dirty="0">
              <a:solidFill>
                <a:schemeClr val="bg1"/>
              </a:solidFill>
            </a:endParaRPr>
          </a:p>
          <a:p>
            <a:pPr>
              <a:lnSpc>
                <a:spcPct val="92000"/>
              </a:lnSpc>
            </a:pPr>
            <a:r>
              <a:rPr lang="en-US" sz="2000" b="1" i="0" dirty="0">
                <a:solidFill>
                  <a:schemeClr val="bg1"/>
                </a:solidFill>
              </a:rPr>
              <a:t>Princeton University</a:t>
            </a:r>
          </a:p>
          <a:p>
            <a:pPr>
              <a:lnSpc>
                <a:spcPct val="92000"/>
              </a:lnSpc>
            </a:pPr>
            <a:r>
              <a:rPr lang="en-US" sz="2000" b="1" i="0" dirty="0">
                <a:solidFill>
                  <a:schemeClr val="bg1"/>
                </a:solidFill>
              </a:rPr>
              <a:t>Department of Operations Research</a:t>
            </a:r>
          </a:p>
          <a:p>
            <a:pPr>
              <a:lnSpc>
                <a:spcPct val="92000"/>
              </a:lnSpc>
            </a:pPr>
            <a:r>
              <a:rPr lang="en-US" sz="2000" b="1" i="0" dirty="0">
                <a:solidFill>
                  <a:schemeClr val="bg1"/>
                </a:solidFill>
              </a:rPr>
              <a:t>and Financial Engineering</a:t>
            </a:r>
          </a:p>
        </p:txBody>
      </p:sp>
      <p:pic>
        <p:nvPicPr>
          <p:cNvPr id="2055" name="Picture 5" descr="CAS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3910013"/>
            <a:ext cx="27844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683502"/>
          </a:xfrm>
        </p:spPr>
        <p:txBody>
          <a:bodyPr/>
          <a:lstStyle/>
          <a:p>
            <a:r>
              <a:rPr lang="en-US" dirty="0"/>
              <a:t>The four classes of policies:</a:t>
            </a:r>
            <a:br>
              <a:rPr lang="en-US" dirty="0"/>
            </a:b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055077" y="2609201"/>
            <a:ext cx="703384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i="0" kern="0" dirty="0">
                <a:solidFill>
                  <a:schemeClr val="bg1">
                    <a:lumMod val="65000"/>
                  </a:schemeClr>
                </a:solidFill>
              </a:rPr>
              <a:t>Policy function approximations (PFAs)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i="0" kern="0" dirty="0"/>
              <a:t>Cost function approximations (CFAs)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i="0" kern="0" dirty="0">
                <a:solidFill>
                  <a:schemeClr val="bg1">
                    <a:lumMod val="65000"/>
                  </a:schemeClr>
                </a:solidFill>
              </a:rPr>
              <a:t>Value function approximations (VFAs)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i="0" kern="0" dirty="0">
                <a:solidFill>
                  <a:schemeClr val="bg1">
                    <a:lumMod val="65000"/>
                  </a:schemeClr>
                </a:solidFill>
              </a:rPr>
              <a:t>Direct lookaheads (DLAs)</a:t>
            </a:r>
          </a:p>
        </p:txBody>
      </p:sp>
    </p:spTree>
    <p:extLst>
      <p:ext uri="{BB962C8B-B14F-4D97-AF65-F5344CB8AC3E}">
        <p14:creationId xmlns:p14="http://schemas.microsoft.com/office/powerpoint/2010/main" val="2174067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function approximations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5865541" cy="4953000"/>
          </a:xfrm>
        </p:spPr>
        <p:txBody>
          <a:bodyPr/>
          <a:lstStyle/>
          <a:p>
            <a:r>
              <a:rPr lang="en-US" dirty="0"/>
              <a:t>Materials science</a:t>
            </a:r>
          </a:p>
          <a:p>
            <a:pPr lvl="1"/>
            <a:r>
              <a:rPr lang="en-US" dirty="0"/>
              <a:t>We need to find the best of seven catalysts to maximize the strength of materials.</a:t>
            </a:r>
          </a:p>
        </p:txBody>
      </p:sp>
      <p:pic>
        <p:nvPicPr>
          <p:cNvPr id="1608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41" y="3361170"/>
            <a:ext cx="8195140" cy="331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9093" y="4035975"/>
                <a:ext cx="2174313" cy="528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𝐶𝑜𝑣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i="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93" y="4035975"/>
                <a:ext cx="2174313" cy="5282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1496F09-013D-41E7-90C1-3EA653A67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980" y="997636"/>
            <a:ext cx="2731028" cy="243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501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0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Cost function approximations</a:t>
            </a:r>
          </a:p>
        </p:txBody>
      </p:sp>
      <p:sp>
        <p:nvSpPr>
          <p:cNvPr id="12841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5512" y="1209782"/>
            <a:ext cx="8267700" cy="389036"/>
          </a:xfrm>
        </p:spPr>
        <p:txBody>
          <a:bodyPr/>
          <a:lstStyle/>
          <a:p>
            <a:r>
              <a:rPr lang="en-US" sz="2400" dirty="0"/>
              <a:t>Correlated beliefs: Testing one material teaches us about other materials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284101" name="Line 4"/>
          <p:cNvSpPr>
            <a:spLocks noChangeShapeType="1"/>
          </p:cNvSpPr>
          <p:nvPr/>
        </p:nvSpPr>
        <p:spPr bwMode="auto">
          <a:xfrm>
            <a:off x="1657350" y="4582928"/>
            <a:ext cx="620354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4102" name="Rectangle 5" descr="Dark upward diagonal"/>
          <p:cNvSpPr>
            <a:spLocks noChangeArrowheads="1"/>
          </p:cNvSpPr>
          <p:nvPr/>
        </p:nvSpPr>
        <p:spPr bwMode="auto">
          <a:xfrm>
            <a:off x="2119313" y="3630428"/>
            <a:ext cx="227012" cy="936625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1284103" name="Rectangle 6" descr="Dark upward diagonal"/>
          <p:cNvSpPr>
            <a:spLocks noChangeArrowheads="1"/>
          </p:cNvSpPr>
          <p:nvPr/>
        </p:nvSpPr>
        <p:spPr bwMode="auto">
          <a:xfrm>
            <a:off x="2982913" y="3368490"/>
            <a:ext cx="227012" cy="1198563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1284104" name="Rectangle 7" descr="Dark upward diagonal"/>
          <p:cNvSpPr>
            <a:spLocks noChangeArrowheads="1"/>
          </p:cNvSpPr>
          <p:nvPr/>
        </p:nvSpPr>
        <p:spPr bwMode="auto">
          <a:xfrm>
            <a:off x="3846513" y="3160528"/>
            <a:ext cx="227012" cy="1406525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1284105" name="Rectangle 8" descr="Dark upward diagonal"/>
          <p:cNvSpPr>
            <a:spLocks noChangeArrowheads="1"/>
          </p:cNvSpPr>
          <p:nvPr/>
        </p:nvSpPr>
        <p:spPr bwMode="auto">
          <a:xfrm>
            <a:off x="4710113" y="2963678"/>
            <a:ext cx="227012" cy="1612900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1284107" name="Text Box 10"/>
          <p:cNvSpPr txBox="1">
            <a:spLocks noChangeArrowheads="1"/>
          </p:cNvSpPr>
          <p:nvPr/>
        </p:nvSpPr>
        <p:spPr bwMode="auto">
          <a:xfrm>
            <a:off x="2097088" y="4586103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600" i="0"/>
              <a:t>1</a:t>
            </a:r>
          </a:p>
        </p:txBody>
      </p:sp>
      <p:sp>
        <p:nvSpPr>
          <p:cNvPr id="1284108" name="Text Box 11"/>
          <p:cNvSpPr txBox="1">
            <a:spLocks noChangeArrowheads="1"/>
          </p:cNvSpPr>
          <p:nvPr/>
        </p:nvSpPr>
        <p:spPr bwMode="auto">
          <a:xfrm>
            <a:off x="2951163" y="4586103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600" i="0"/>
              <a:t>2</a:t>
            </a:r>
          </a:p>
        </p:txBody>
      </p:sp>
      <p:sp>
        <p:nvSpPr>
          <p:cNvPr id="1284109" name="Text Box 12"/>
          <p:cNvSpPr txBox="1">
            <a:spLocks noChangeArrowheads="1"/>
          </p:cNvSpPr>
          <p:nvPr/>
        </p:nvSpPr>
        <p:spPr bwMode="auto">
          <a:xfrm>
            <a:off x="3832225" y="458610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600" i="0"/>
              <a:t>3</a:t>
            </a:r>
          </a:p>
        </p:txBody>
      </p:sp>
      <p:sp>
        <p:nvSpPr>
          <p:cNvPr id="1284110" name="Text Box 13"/>
          <p:cNvSpPr txBox="1">
            <a:spLocks noChangeArrowheads="1"/>
          </p:cNvSpPr>
          <p:nvPr/>
        </p:nvSpPr>
        <p:spPr bwMode="auto">
          <a:xfrm>
            <a:off x="4695825" y="458610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600" i="0"/>
              <a:t>4</a:t>
            </a:r>
          </a:p>
        </p:txBody>
      </p:sp>
      <p:grpSp>
        <p:nvGrpSpPr>
          <p:cNvPr id="1284119" name="Group 20"/>
          <p:cNvGrpSpPr>
            <a:grpSpLocks/>
          </p:cNvGrpSpPr>
          <p:nvPr/>
        </p:nvGrpSpPr>
        <p:grpSpPr bwMode="auto">
          <a:xfrm>
            <a:off x="4708525" y="2423928"/>
            <a:ext cx="609600" cy="1068387"/>
            <a:chOff x="3511" y="2056"/>
            <a:chExt cx="342" cy="1051"/>
          </a:xfrm>
        </p:grpSpPr>
        <p:sp>
          <p:nvSpPr>
            <p:cNvPr id="1284120" name="Line 21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4121" name="Group 22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284122" name="Freeform 23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1284123" name="Freeform 24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284124" name="Group 25"/>
          <p:cNvGrpSpPr>
            <a:grpSpLocks/>
          </p:cNvGrpSpPr>
          <p:nvPr/>
        </p:nvGrpSpPr>
        <p:grpSpPr bwMode="auto">
          <a:xfrm>
            <a:off x="3843338" y="2854140"/>
            <a:ext cx="714375" cy="630237"/>
            <a:chOff x="3511" y="2056"/>
            <a:chExt cx="342" cy="1051"/>
          </a:xfrm>
        </p:grpSpPr>
        <p:sp>
          <p:nvSpPr>
            <p:cNvPr id="1284125" name="Line 26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4126" name="Group 27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284127" name="Freeform 28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1284128" name="Freeform 29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284129" name="Group 46"/>
          <p:cNvGrpSpPr>
            <a:grpSpLocks/>
          </p:cNvGrpSpPr>
          <p:nvPr/>
        </p:nvGrpSpPr>
        <p:grpSpPr bwMode="auto">
          <a:xfrm>
            <a:off x="2111375" y="3173228"/>
            <a:ext cx="581025" cy="896937"/>
            <a:chOff x="3511" y="2056"/>
            <a:chExt cx="342" cy="1051"/>
          </a:xfrm>
        </p:grpSpPr>
        <p:sp>
          <p:nvSpPr>
            <p:cNvPr id="1284130" name="Line 47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4131" name="Group 48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284132" name="Freeform 49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1284133" name="Freeform 50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284134" name="Group 51"/>
          <p:cNvGrpSpPr>
            <a:grpSpLocks/>
          </p:cNvGrpSpPr>
          <p:nvPr/>
        </p:nvGrpSpPr>
        <p:grpSpPr bwMode="auto">
          <a:xfrm>
            <a:off x="2981325" y="2204853"/>
            <a:ext cx="276225" cy="2316162"/>
            <a:chOff x="3511" y="2056"/>
            <a:chExt cx="342" cy="1051"/>
          </a:xfrm>
        </p:grpSpPr>
        <p:sp>
          <p:nvSpPr>
            <p:cNvPr id="1284135" name="Line 52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4136" name="Group 53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284137" name="Freeform 54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1284138" name="Freeform 55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sp>
        <p:nvSpPr>
          <p:cNvPr id="86" name="Rectangle 8" descr="Dark upward diagonal"/>
          <p:cNvSpPr>
            <a:spLocks noChangeArrowheads="1"/>
          </p:cNvSpPr>
          <p:nvPr/>
        </p:nvSpPr>
        <p:spPr bwMode="auto">
          <a:xfrm>
            <a:off x="6440549" y="2968598"/>
            <a:ext cx="227012" cy="1612900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87" name="Text Box 13"/>
          <p:cNvSpPr txBox="1">
            <a:spLocks noChangeArrowheads="1"/>
          </p:cNvSpPr>
          <p:nvPr/>
        </p:nvSpPr>
        <p:spPr bwMode="auto">
          <a:xfrm>
            <a:off x="6426261" y="459102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600" i="0"/>
              <a:t>4</a:t>
            </a:r>
          </a:p>
        </p:txBody>
      </p:sp>
      <p:sp>
        <p:nvSpPr>
          <p:cNvPr id="91" name="Rectangle 9" descr="Dark upward diagonal"/>
          <p:cNvSpPr>
            <a:spLocks noChangeArrowheads="1"/>
          </p:cNvSpPr>
          <p:nvPr/>
        </p:nvSpPr>
        <p:spPr bwMode="auto">
          <a:xfrm>
            <a:off x="7299229" y="3088630"/>
            <a:ext cx="227012" cy="1463675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92" name="Text Box 14"/>
          <p:cNvSpPr txBox="1">
            <a:spLocks noChangeArrowheads="1"/>
          </p:cNvSpPr>
          <p:nvPr/>
        </p:nvSpPr>
        <p:spPr bwMode="auto">
          <a:xfrm>
            <a:off x="7292879" y="4563417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600" i="0"/>
              <a:t>5</a:t>
            </a:r>
          </a:p>
        </p:txBody>
      </p:sp>
      <p:grpSp>
        <p:nvGrpSpPr>
          <p:cNvPr id="93" name="Group 15"/>
          <p:cNvGrpSpPr>
            <a:grpSpLocks/>
          </p:cNvGrpSpPr>
          <p:nvPr/>
        </p:nvGrpSpPr>
        <p:grpSpPr bwMode="auto">
          <a:xfrm>
            <a:off x="7299229" y="2264717"/>
            <a:ext cx="400050" cy="1668463"/>
            <a:chOff x="3511" y="2056"/>
            <a:chExt cx="342" cy="1051"/>
          </a:xfrm>
        </p:grpSpPr>
        <p:sp>
          <p:nvSpPr>
            <p:cNvPr id="94" name="Line 16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5" name="Group 17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96" name="Freeform 18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97" name="Freeform 19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sp>
        <p:nvSpPr>
          <p:cNvPr id="98" name="Oval 40"/>
          <p:cNvSpPr>
            <a:spLocks noChangeArrowheads="1"/>
          </p:cNvSpPr>
          <p:nvPr/>
        </p:nvSpPr>
        <p:spPr bwMode="auto">
          <a:xfrm>
            <a:off x="7254779" y="2458392"/>
            <a:ext cx="88900" cy="889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grpSp>
        <p:nvGrpSpPr>
          <p:cNvPr id="99" name="Group 15"/>
          <p:cNvGrpSpPr>
            <a:grpSpLocks/>
          </p:cNvGrpSpPr>
          <p:nvPr/>
        </p:nvGrpSpPr>
        <p:grpSpPr bwMode="auto">
          <a:xfrm>
            <a:off x="7300816" y="1990080"/>
            <a:ext cx="400050" cy="1296987"/>
            <a:chOff x="3511" y="2056"/>
            <a:chExt cx="342" cy="1051"/>
          </a:xfrm>
        </p:grpSpPr>
        <p:sp>
          <p:nvSpPr>
            <p:cNvPr id="100" name="Line 16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" name="Group 17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02" name="Freeform 18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103" name="Freeform 19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 bwMode="auto">
          <a:xfrm>
            <a:off x="1504335" y="4615598"/>
            <a:ext cx="6459794" cy="448657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9002662">
            <a:off x="1288650" y="490102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1.4 nm Fe</a:t>
            </a:r>
          </a:p>
        </p:txBody>
      </p:sp>
      <p:sp>
        <p:nvSpPr>
          <p:cNvPr id="78" name="TextBox 77"/>
          <p:cNvSpPr txBox="1"/>
          <p:nvPr/>
        </p:nvSpPr>
        <p:spPr>
          <a:xfrm rot="19002662">
            <a:off x="2259882" y="4876452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nm Fe</a:t>
            </a:r>
          </a:p>
        </p:txBody>
      </p:sp>
      <p:sp>
        <p:nvSpPr>
          <p:cNvPr id="80" name="TextBox 79"/>
          <p:cNvSpPr txBox="1"/>
          <p:nvPr/>
        </p:nvSpPr>
        <p:spPr>
          <a:xfrm rot="19002662">
            <a:off x="3201413" y="484204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2nm Fe</a:t>
            </a:r>
          </a:p>
        </p:txBody>
      </p:sp>
      <p:sp>
        <p:nvSpPr>
          <p:cNvPr id="89" name="TextBox 88"/>
          <p:cNvSpPr txBox="1"/>
          <p:nvPr/>
        </p:nvSpPr>
        <p:spPr>
          <a:xfrm rot="19002662">
            <a:off x="5743633" y="484696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 0.6 nm</a:t>
            </a:r>
          </a:p>
        </p:txBody>
      </p:sp>
      <p:sp>
        <p:nvSpPr>
          <p:cNvPr id="106" name="Rectangle 8" descr="Dark upward diagonal"/>
          <p:cNvSpPr>
            <a:spLocks noChangeArrowheads="1"/>
          </p:cNvSpPr>
          <p:nvPr/>
        </p:nvSpPr>
        <p:spPr bwMode="auto">
          <a:xfrm>
            <a:off x="5585165" y="2968598"/>
            <a:ext cx="227012" cy="1612900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 rot="19002662">
            <a:off x="5064863" y="5495880"/>
            <a:ext cx="2854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10nm ALD AI203+1 nm Ni</a:t>
            </a:r>
          </a:p>
        </p:txBody>
      </p:sp>
      <p:grpSp>
        <p:nvGrpSpPr>
          <p:cNvPr id="110" name="Group 20"/>
          <p:cNvGrpSpPr>
            <a:grpSpLocks/>
          </p:cNvGrpSpPr>
          <p:nvPr/>
        </p:nvGrpSpPr>
        <p:grpSpPr bwMode="auto">
          <a:xfrm>
            <a:off x="6438961" y="2414100"/>
            <a:ext cx="609600" cy="1068387"/>
            <a:chOff x="3511" y="2056"/>
            <a:chExt cx="342" cy="1051"/>
          </a:xfrm>
        </p:grpSpPr>
        <p:sp>
          <p:nvSpPr>
            <p:cNvPr id="111" name="Line 21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" name="Group 22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20" name="Group 20"/>
          <p:cNvGrpSpPr>
            <a:grpSpLocks/>
          </p:cNvGrpSpPr>
          <p:nvPr/>
        </p:nvGrpSpPr>
        <p:grpSpPr bwMode="auto">
          <a:xfrm>
            <a:off x="5588497" y="2389524"/>
            <a:ext cx="609600" cy="1068387"/>
            <a:chOff x="3511" y="2056"/>
            <a:chExt cx="342" cy="1051"/>
          </a:xfrm>
        </p:grpSpPr>
        <p:sp>
          <p:nvSpPr>
            <p:cNvPr id="121" name="Line 21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" name="Group 22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23" name="Freeform 23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124" name="Freeform 24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2103438" y="2079198"/>
            <a:ext cx="4937186" cy="1929055"/>
            <a:chOff x="2103438" y="1868187"/>
            <a:chExt cx="4937186" cy="1929055"/>
          </a:xfrm>
        </p:grpSpPr>
        <p:grpSp>
          <p:nvGrpSpPr>
            <p:cNvPr id="1284145" name="Group 20"/>
            <p:cNvGrpSpPr>
              <a:grpSpLocks/>
            </p:cNvGrpSpPr>
            <p:nvPr/>
          </p:nvGrpSpPr>
          <p:grpSpPr bwMode="auto">
            <a:xfrm>
              <a:off x="4700525" y="1946834"/>
              <a:ext cx="634548" cy="1031694"/>
              <a:chOff x="3511" y="2056"/>
              <a:chExt cx="356" cy="1311"/>
            </a:xfrm>
          </p:grpSpPr>
          <p:sp>
            <p:nvSpPr>
              <p:cNvPr id="1284146" name="Line 21"/>
              <p:cNvSpPr>
                <a:spLocks noChangeShapeType="1"/>
              </p:cNvSpPr>
              <p:nvPr/>
            </p:nvSpPr>
            <p:spPr bwMode="auto">
              <a:xfrm rot="-5400000">
                <a:off x="2985" y="2582"/>
                <a:ext cx="105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4147" name="Group 22"/>
              <p:cNvGrpSpPr>
                <a:grpSpLocks/>
              </p:cNvGrpSpPr>
              <p:nvPr/>
            </p:nvGrpSpPr>
            <p:grpSpPr bwMode="auto">
              <a:xfrm rot="5400000">
                <a:off x="3177" y="2677"/>
                <a:ext cx="1042" cy="338"/>
                <a:chOff x="2646" y="800"/>
                <a:chExt cx="1656" cy="376"/>
              </a:xfrm>
            </p:grpSpPr>
            <p:sp>
              <p:nvSpPr>
                <p:cNvPr id="1284148" name="Freeform 23"/>
                <p:cNvSpPr>
                  <a:spLocks/>
                </p:cNvSpPr>
                <p:nvPr/>
              </p:nvSpPr>
              <p:spPr bwMode="auto">
                <a:xfrm>
                  <a:off x="3474" y="800"/>
                  <a:ext cx="828" cy="376"/>
                </a:xfrm>
                <a:custGeom>
                  <a:avLst/>
                  <a:gdLst>
                    <a:gd name="T0" fmla="*/ 0 w 828"/>
                    <a:gd name="T1" fmla="*/ 4 h 376"/>
                    <a:gd name="T2" fmla="*/ 132 w 828"/>
                    <a:gd name="T3" fmla="*/ 16 h 376"/>
                    <a:gd name="T4" fmla="*/ 276 w 828"/>
                    <a:gd name="T5" fmla="*/ 100 h 376"/>
                    <a:gd name="T6" fmla="*/ 372 w 828"/>
                    <a:gd name="T7" fmla="*/ 220 h 376"/>
                    <a:gd name="T8" fmla="*/ 540 w 828"/>
                    <a:gd name="T9" fmla="*/ 328 h 376"/>
                    <a:gd name="T10" fmla="*/ 684 w 828"/>
                    <a:gd name="T11" fmla="*/ 364 h 376"/>
                    <a:gd name="T12" fmla="*/ 828 w 828"/>
                    <a:gd name="T13" fmla="*/ 376 h 3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8"/>
                    <a:gd name="T22" fmla="*/ 0 h 376"/>
                    <a:gd name="T23" fmla="*/ 828 w 828"/>
                    <a:gd name="T24" fmla="*/ 376 h 3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8" h="376">
                      <a:moveTo>
                        <a:pt x="0" y="4"/>
                      </a:moveTo>
                      <a:cubicBezTo>
                        <a:pt x="43" y="2"/>
                        <a:pt x="86" y="0"/>
                        <a:pt x="132" y="16"/>
                      </a:cubicBezTo>
                      <a:cubicBezTo>
                        <a:pt x="178" y="32"/>
                        <a:pt x="236" y="66"/>
                        <a:pt x="276" y="100"/>
                      </a:cubicBezTo>
                      <a:cubicBezTo>
                        <a:pt x="316" y="134"/>
                        <a:pt x="328" y="182"/>
                        <a:pt x="372" y="220"/>
                      </a:cubicBezTo>
                      <a:cubicBezTo>
                        <a:pt x="416" y="258"/>
                        <a:pt x="488" y="304"/>
                        <a:pt x="540" y="328"/>
                      </a:cubicBezTo>
                      <a:cubicBezTo>
                        <a:pt x="592" y="352"/>
                        <a:pt x="636" y="356"/>
                        <a:pt x="684" y="364"/>
                      </a:cubicBezTo>
                      <a:cubicBezTo>
                        <a:pt x="732" y="372"/>
                        <a:pt x="780" y="374"/>
                        <a:pt x="828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pPr eaLnBrk="0" hangingPunct="0"/>
                  <a:endParaRPr lang="en-US" sz="2400" i="0">
                    <a:latin typeface="Times New Roman" pitchFamily="18" charset="0"/>
                  </a:endParaRPr>
                </a:p>
              </p:txBody>
            </p:sp>
            <p:sp>
              <p:nvSpPr>
                <p:cNvPr id="1284149" name="Freeform 24"/>
                <p:cNvSpPr>
                  <a:spLocks/>
                </p:cNvSpPr>
                <p:nvPr/>
              </p:nvSpPr>
              <p:spPr bwMode="auto">
                <a:xfrm flipH="1">
                  <a:off x="2646" y="800"/>
                  <a:ext cx="828" cy="376"/>
                </a:xfrm>
                <a:custGeom>
                  <a:avLst/>
                  <a:gdLst>
                    <a:gd name="T0" fmla="*/ 0 w 828"/>
                    <a:gd name="T1" fmla="*/ 4 h 376"/>
                    <a:gd name="T2" fmla="*/ 132 w 828"/>
                    <a:gd name="T3" fmla="*/ 16 h 376"/>
                    <a:gd name="T4" fmla="*/ 276 w 828"/>
                    <a:gd name="T5" fmla="*/ 100 h 376"/>
                    <a:gd name="T6" fmla="*/ 372 w 828"/>
                    <a:gd name="T7" fmla="*/ 220 h 376"/>
                    <a:gd name="T8" fmla="*/ 540 w 828"/>
                    <a:gd name="T9" fmla="*/ 328 h 376"/>
                    <a:gd name="T10" fmla="*/ 684 w 828"/>
                    <a:gd name="T11" fmla="*/ 364 h 376"/>
                    <a:gd name="T12" fmla="*/ 828 w 828"/>
                    <a:gd name="T13" fmla="*/ 376 h 3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8"/>
                    <a:gd name="T22" fmla="*/ 0 h 376"/>
                    <a:gd name="T23" fmla="*/ 828 w 828"/>
                    <a:gd name="T24" fmla="*/ 376 h 3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8" h="376">
                      <a:moveTo>
                        <a:pt x="0" y="4"/>
                      </a:moveTo>
                      <a:cubicBezTo>
                        <a:pt x="43" y="2"/>
                        <a:pt x="86" y="0"/>
                        <a:pt x="132" y="16"/>
                      </a:cubicBezTo>
                      <a:cubicBezTo>
                        <a:pt x="178" y="32"/>
                        <a:pt x="236" y="66"/>
                        <a:pt x="276" y="100"/>
                      </a:cubicBezTo>
                      <a:cubicBezTo>
                        <a:pt x="316" y="134"/>
                        <a:pt x="328" y="182"/>
                        <a:pt x="372" y="220"/>
                      </a:cubicBezTo>
                      <a:cubicBezTo>
                        <a:pt x="416" y="258"/>
                        <a:pt x="488" y="304"/>
                        <a:pt x="540" y="328"/>
                      </a:cubicBezTo>
                      <a:cubicBezTo>
                        <a:pt x="592" y="352"/>
                        <a:pt x="636" y="356"/>
                        <a:pt x="684" y="364"/>
                      </a:cubicBezTo>
                      <a:cubicBezTo>
                        <a:pt x="732" y="372"/>
                        <a:pt x="780" y="374"/>
                        <a:pt x="828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pPr eaLnBrk="0" hangingPunct="0"/>
                  <a:endParaRPr lang="en-US" sz="2400" i="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84150" name="Group 25"/>
            <p:cNvGrpSpPr>
              <a:grpSpLocks/>
            </p:cNvGrpSpPr>
            <p:nvPr/>
          </p:nvGrpSpPr>
          <p:grpSpPr bwMode="auto">
            <a:xfrm>
              <a:off x="3835409" y="2497079"/>
              <a:ext cx="722731" cy="545707"/>
              <a:chOff x="3511" y="2056"/>
              <a:chExt cx="346" cy="1173"/>
            </a:xfrm>
          </p:grpSpPr>
          <p:sp>
            <p:nvSpPr>
              <p:cNvPr id="1284151" name="Line 26"/>
              <p:cNvSpPr>
                <a:spLocks noChangeShapeType="1"/>
              </p:cNvSpPr>
              <p:nvPr/>
            </p:nvSpPr>
            <p:spPr bwMode="auto">
              <a:xfrm rot="-5400000">
                <a:off x="2985" y="2582"/>
                <a:ext cx="105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4152" name="Group 27"/>
              <p:cNvGrpSpPr>
                <a:grpSpLocks/>
              </p:cNvGrpSpPr>
              <p:nvPr/>
            </p:nvGrpSpPr>
            <p:grpSpPr bwMode="auto">
              <a:xfrm rot="5400000">
                <a:off x="3167" y="2539"/>
                <a:ext cx="1042" cy="338"/>
                <a:chOff x="2426" y="800"/>
                <a:chExt cx="1656" cy="376"/>
              </a:xfrm>
            </p:grpSpPr>
            <p:sp>
              <p:nvSpPr>
                <p:cNvPr id="1284153" name="Freeform 28"/>
                <p:cNvSpPr>
                  <a:spLocks/>
                </p:cNvSpPr>
                <p:nvPr/>
              </p:nvSpPr>
              <p:spPr bwMode="auto">
                <a:xfrm>
                  <a:off x="3254" y="800"/>
                  <a:ext cx="828" cy="376"/>
                </a:xfrm>
                <a:custGeom>
                  <a:avLst/>
                  <a:gdLst>
                    <a:gd name="T0" fmla="*/ 0 w 828"/>
                    <a:gd name="T1" fmla="*/ 4 h 376"/>
                    <a:gd name="T2" fmla="*/ 132 w 828"/>
                    <a:gd name="T3" fmla="*/ 16 h 376"/>
                    <a:gd name="T4" fmla="*/ 276 w 828"/>
                    <a:gd name="T5" fmla="*/ 100 h 376"/>
                    <a:gd name="T6" fmla="*/ 372 w 828"/>
                    <a:gd name="T7" fmla="*/ 220 h 376"/>
                    <a:gd name="T8" fmla="*/ 540 w 828"/>
                    <a:gd name="T9" fmla="*/ 328 h 376"/>
                    <a:gd name="T10" fmla="*/ 684 w 828"/>
                    <a:gd name="T11" fmla="*/ 364 h 376"/>
                    <a:gd name="T12" fmla="*/ 828 w 828"/>
                    <a:gd name="T13" fmla="*/ 376 h 3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8"/>
                    <a:gd name="T22" fmla="*/ 0 h 376"/>
                    <a:gd name="T23" fmla="*/ 828 w 828"/>
                    <a:gd name="T24" fmla="*/ 376 h 3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8" h="376">
                      <a:moveTo>
                        <a:pt x="0" y="4"/>
                      </a:moveTo>
                      <a:cubicBezTo>
                        <a:pt x="43" y="2"/>
                        <a:pt x="86" y="0"/>
                        <a:pt x="132" y="16"/>
                      </a:cubicBezTo>
                      <a:cubicBezTo>
                        <a:pt x="178" y="32"/>
                        <a:pt x="236" y="66"/>
                        <a:pt x="276" y="100"/>
                      </a:cubicBezTo>
                      <a:cubicBezTo>
                        <a:pt x="316" y="134"/>
                        <a:pt x="328" y="182"/>
                        <a:pt x="372" y="220"/>
                      </a:cubicBezTo>
                      <a:cubicBezTo>
                        <a:pt x="416" y="258"/>
                        <a:pt x="488" y="304"/>
                        <a:pt x="540" y="328"/>
                      </a:cubicBezTo>
                      <a:cubicBezTo>
                        <a:pt x="592" y="352"/>
                        <a:pt x="636" y="356"/>
                        <a:pt x="684" y="364"/>
                      </a:cubicBezTo>
                      <a:cubicBezTo>
                        <a:pt x="732" y="372"/>
                        <a:pt x="780" y="374"/>
                        <a:pt x="828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pPr eaLnBrk="0" hangingPunct="0"/>
                  <a:endParaRPr lang="en-US" sz="2400" i="0">
                    <a:latin typeface="Times New Roman" pitchFamily="18" charset="0"/>
                  </a:endParaRPr>
                </a:p>
              </p:txBody>
            </p:sp>
            <p:sp>
              <p:nvSpPr>
                <p:cNvPr id="1284154" name="Freeform 29"/>
                <p:cNvSpPr>
                  <a:spLocks/>
                </p:cNvSpPr>
                <p:nvPr/>
              </p:nvSpPr>
              <p:spPr bwMode="auto">
                <a:xfrm flipH="1">
                  <a:off x="2426" y="800"/>
                  <a:ext cx="828" cy="376"/>
                </a:xfrm>
                <a:custGeom>
                  <a:avLst/>
                  <a:gdLst>
                    <a:gd name="T0" fmla="*/ 0 w 828"/>
                    <a:gd name="T1" fmla="*/ 4 h 376"/>
                    <a:gd name="T2" fmla="*/ 132 w 828"/>
                    <a:gd name="T3" fmla="*/ 16 h 376"/>
                    <a:gd name="T4" fmla="*/ 276 w 828"/>
                    <a:gd name="T5" fmla="*/ 100 h 376"/>
                    <a:gd name="T6" fmla="*/ 372 w 828"/>
                    <a:gd name="T7" fmla="*/ 220 h 376"/>
                    <a:gd name="T8" fmla="*/ 540 w 828"/>
                    <a:gd name="T9" fmla="*/ 328 h 376"/>
                    <a:gd name="T10" fmla="*/ 684 w 828"/>
                    <a:gd name="T11" fmla="*/ 364 h 376"/>
                    <a:gd name="T12" fmla="*/ 828 w 828"/>
                    <a:gd name="T13" fmla="*/ 376 h 3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8"/>
                    <a:gd name="T22" fmla="*/ 0 h 376"/>
                    <a:gd name="T23" fmla="*/ 828 w 828"/>
                    <a:gd name="T24" fmla="*/ 376 h 3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8" h="376">
                      <a:moveTo>
                        <a:pt x="0" y="4"/>
                      </a:moveTo>
                      <a:cubicBezTo>
                        <a:pt x="43" y="2"/>
                        <a:pt x="86" y="0"/>
                        <a:pt x="132" y="16"/>
                      </a:cubicBezTo>
                      <a:cubicBezTo>
                        <a:pt x="178" y="32"/>
                        <a:pt x="236" y="66"/>
                        <a:pt x="276" y="100"/>
                      </a:cubicBezTo>
                      <a:cubicBezTo>
                        <a:pt x="316" y="134"/>
                        <a:pt x="328" y="182"/>
                        <a:pt x="372" y="220"/>
                      </a:cubicBezTo>
                      <a:cubicBezTo>
                        <a:pt x="416" y="258"/>
                        <a:pt x="488" y="304"/>
                        <a:pt x="540" y="328"/>
                      </a:cubicBezTo>
                      <a:cubicBezTo>
                        <a:pt x="592" y="352"/>
                        <a:pt x="636" y="356"/>
                        <a:pt x="684" y="364"/>
                      </a:cubicBezTo>
                      <a:cubicBezTo>
                        <a:pt x="732" y="372"/>
                        <a:pt x="780" y="374"/>
                        <a:pt x="828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pPr eaLnBrk="0" hangingPunct="0"/>
                  <a:endParaRPr lang="en-US" sz="2400" i="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84155" name="Group 46"/>
            <p:cNvGrpSpPr>
              <a:grpSpLocks/>
            </p:cNvGrpSpPr>
            <p:nvPr/>
          </p:nvGrpSpPr>
          <p:grpSpPr bwMode="auto">
            <a:xfrm>
              <a:off x="2103438" y="2944754"/>
              <a:ext cx="581025" cy="693738"/>
              <a:chOff x="3511" y="2056"/>
              <a:chExt cx="342" cy="1051"/>
            </a:xfrm>
          </p:grpSpPr>
          <p:sp>
            <p:nvSpPr>
              <p:cNvPr id="1284156" name="Line 47"/>
              <p:cNvSpPr>
                <a:spLocks noChangeShapeType="1"/>
              </p:cNvSpPr>
              <p:nvPr/>
            </p:nvSpPr>
            <p:spPr bwMode="auto">
              <a:xfrm rot="-5400000">
                <a:off x="2985" y="2582"/>
                <a:ext cx="105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4157" name="Group 48"/>
              <p:cNvGrpSpPr>
                <a:grpSpLocks/>
              </p:cNvGrpSpPr>
              <p:nvPr/>
            </p:nvGrpSpPr>
            <p:grpSpPr bwMode="auto">
              <a:xfrm rot="5400000">
                <a:off x="3163" y="2411"/>
                <a:ext cx="1042" cy="338"/>
                <a:chOff x="2226" y="800"/>
                <a:chExt cx="1656" cy="376"/>
              </a:xfrm>
            </p:grpSpPr>
            <p:sp>
              <p:nvSpPr>
                <p:cNvPr id="1284158" name="Freeform 49"/>
                <p:cNvSpPr>
                  <a:spLocks/>
                </p:cNvSpPr>
                <p:nvPr/>
              </p:nvSpPr>
              <p:spPr bwMode="auto">
                <a:xfrm>
                  <a:off x="3054" y="800"/>
                  <a:ext cx="828" cy="376"/>
                </a:xfrm>
                <a:custGeom>
                  <a:avLst/>
                  <a:gdLst>
                    <a:gd name="T0" fmla="*/ 0 w 828"/>
                    <a:gd name="T1" fmla="*/ 4 h 376"/>
                    <a:gd name="T2" fmla="*/ 132 w 828"/>
                    <a:gd name="T3" fmla="*/ 16 h 376"/>
                    <a:gd name="T4" fmla="*/ 276 w 828"/>
                    <a:gd name="T5" fmla="*/ 100 h 376"/>
                    <a:gd name="T6" fmla="*/ 372 w 828"/>
                    <a:gd name="T7" fmla="*/ 220 h 376"/>
                    <a:gd name="T8" fmla="*/ 540 w 828"/>
                    <a:gd name="T9" fmla="*/ 328 h 376"/>
                    <a:gd name="T10" fmla="*/ 684 w 828"/>
                    <a:gd name="T11" fmla="*/ 364 h 376"/>
                    <a:gd name="T12" fmla="*/ 828 w 828"/>
                    <a:gd name="T13" fmla="*/ 376 h 3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8"/>
                    <a:gd name="T22" fmla="*/ 0 h 376"/>
                    <a:gd name="T23" fmla="*/ 828 w 828"/>
                    <a:gd name="T24" fmla="*/ 376 h 3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8" h="376">
                      <a:moveTo>
                        <a:pt x="0" y="4"/>
                      </a:moveTo>
                      <a:cubicBezTo>
                        <a:pt x="43" y="2"/>
                        <a:pt x="86" y="0"/>
                        <a:pt x="132" y="16"/>
                      </a:cubicBezTo>
                      <a:cubicBezTo>
                        <a:pt x="178" y="32"/>
                        <a:pt x="236" y="66"/>
                        <a:pt x="276" y="100"/>
                      </a:cubicBezTo>
                      <a:cubicBezTo>
                        <a:pt x="316" y="134"/>
                        <a:pt x="328" y="182"/>
                        <a:pt x="372" y="220"/>
                      </a:cubicBezTo>
                      <a:cubicBezTo>
                        <a:pt x="416" y="258"/>
                        <a:pt x="488" y="304"/>
                        <a:pt x="540" y="328"/>
                      </a:cubicBezTo>
                      <a:cubicBezTo>
                        <a:pt x="592" y="352"/>
                        <a:pt x="636" y="356"/>
                        <a:pt x="684" y="364"/>
                      </a:cubicBezTo>
                      <a:cubicBezTo>
                        <a:pt x="732" y="372"/>
                        <a:pt x="780" y="374"/>
                        <a:pt x="828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pPr eaLnBrk="0" hangingPunct="0"/>
                  <a:endParaRPr lang="en-US" sz="2400" i="0">
                    <a:latin typeface="Times New Roman" pitchFamily="18" charset="0"/>
                  </a:endParaRPr>
                </a:p>
              </p:txBody>
            </p:sp>
            <p:sp>
              <p:nvSpPr>
                <p:cNvPr id="1284159" name="Freeform 50"/>
                <p:cNvSpPr>
                  <a:spLocks/>
                </p:cNvSpPr>
                <p:nvPr/>
              </p:nvSpPr>
              <p:spPr bwMode="auto">
                <a:xfrm flipH="1">
                  <a:off x="2226" y="800"/>
                  <a:ext cx="828" cy="376"/>
                </a:xfrm>
                <a:custGeom>
                  <a:avLst/>
                  <a:gdLst>
                    <a:gd name="T0" fmla="*/ 0 w 828"/>
                    <a:gd name="T1" fmla="*/ 4 h 376"/>
                    <a:gd name="T2" fmla="*/ 132 w 828"/>
                    <a:gd name="T3" fmla="*/ 16 h 376"/>
                    <a:gd name="T4" fmla="*/ 276 w 828"/>
                    <a:gd name="T5" fmla="*/ 100 h 376"/>
                    <a:gd name="T6" fmla="*/ 372 w 828"/>
                    <a:gd name="T7" fmla="*/ 220 h 376"/>
                    <a:gd name="T8" fmla="*/ 540 w 828"/>
                    <a:gd name="T9" fmla="*/ 328 h 376"/>
                    <a:gd name="T10" fmla="*/ 684 w 828"/>
                    <a:gd name="T11" fmla="*/ 364 h 376"/>
                    <a:gd name="T12" fmla="*/ 828 w 828"/>
                    <a:gd name="T13" fmla="*/ 376 h 3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8"/>
                    <a:gd name="T22" fmla="*/ 0 h 376"/>
                    <a:gd name="T23" fmla="*/ 828 w 828"/>
                    <a:gd name="T24" fmla="*/ 376 h 3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8" h="376">
                      <a:moveTo>
                        <a:pt x="0" y="4"/>
                      </a:moveTo>
                      <a:cubicBezTo>
                        <a:pt x="43" y="2"/>
                        <a:pt x="86" y="0"/>
                        <a:pt x="132" y="16"/>
                      </a:cubicBezTo>
                      <a:cubicBezTo>
                        <a:pt x="178" y="32"/>
                        <a:pt x="236" y="66"/>
                        <a:pt x="276" y="100"/>
                      </a:cubicBezTo>
                      <a:cubicBezTo>
                        <a:pt x="316" y="134"/>
                        <a:pt x="328" y="182"/>
                        <a:pt x="372" y="220"/>
                      </a:cubicBezTo>
                      <a:cubicBezTo>
                        <a:pt x="416" y="258"/>
                        <a:pt x="488" y="304"/>
                        <a:pt x="540" y="328"/>
                      </a:cubicBezTo>
                      <a:cubicBezTo>
                        <a:pt x="592" y="352"/>
                        <a:pt x="636" y="356"/>
                        <a:pt x="684" y="364"/>
                      </a:cubicBezTo>
                      <a:cubicBezTo>
                        <a:pt x="732" y="372"/>
                        <a:pt x="780" y="374"/>
                        <a:pt x="828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pPr eaLnBrk="0" hangingPunct="0"/>
                  <a:endParaRPr lang="en-US" sz="2400" i="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84160" name="Group 51"/>
            <p:cNvGrpSpPr>
              <a:grpSpLocks/>
            </p:cNvGrpSpPr>
            <p:nvPr/>
          </p:nvGrpSpPr>
          <p:grpSpPr bwMode="auto">
            <a:xfrm>
              <a:off x="2973388" y="2004954"/>
              <a:ext cx="276225" cy="1792288"/>
              <a:chOff x="3511" y="2056"/>
              <a:chExt cx="342" cy="1051"/>
            </a:xfrm>
          </p:grpSpPr>
          <p:sp>
            <p:nvSpPr>
              <p:cNvPr id="1284161" name="Line 52"/>
              <p:cNvSpPr>
                <a:spLocks noChangeShapeType="1"/>
              </p:cNvSpPr>
              <p:nvPr/>
            </p:nvSpPr>
            <p:spPr bwMode="auto">
              <a:xfrm rot="-5400000">
                <a:off x="2985" y="2582"/>
                <a:ext cx="105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4162" name="Group 53"/>
              <p:cNvGrpSpPr>
                <a:grpSpLocks/>
              </p:cNvGrpSpPr>
              <p:nvPr/>
            </p:nvGrpSpPr>
            <p:grpSpPr bwMode="auto">
              <a:xfrm rot="5400000">
                <a:off x="3163" y="2411"/>
                <a:ext cx="1042" cy="338"/>
                <a:chOff x="2226" y="800"/>
                <a:chExt cx="1656" cy="376"/>
              </a:xfrm>
            </p:grpSpPr>
            <p:sp>
              <p:nvSpPr>
                <p:cNvPr id="1284163" name="Freeform 54"/>
                <p:cNvSpPr>
                  <a:spLocks/>
                </p:cNvSpPr>
                <p:nvPr/>
              </p:nvSpPr>
              <p:spPr bwMode="auto">
                <a:xfrm>
                  <a:off x="3054" y="800"/>
                  <a:ext cx="828" cy="376"/>
                </a:xfrm>
                <a:custGeom>
                  <a:avLst/>
                  <a:gdLst>
                    <a:gd name="T0" fmla="*/ 0 w 828"/>
                    <a:gd name="T1" fmla="*/ 4 h 376"/>
                    <a:gd name="T2" fmla="*/ 132 w 828"/>
                    <a:gd name="T3" fmla="*/ 16 h 376"/>
                    <a:gd name="T4" fmla="*/ 276 w 828"/>
                    <a:gd name="T5" fmla="*/ 100 h 376"/>
                    <a:gd name="T6" fmla="*/ 372 w 828"/>
                    <a:gd name="T7" fmla="*/ 220 h 376"/>
                    <a:gd name="T8" fmla="*/ 540 w 828"/>
                    <a:gd name="T9" fmla="*/ 328 h 376"/>
                    <a:gd name="T10" fmla="*/ 684 w 828"/>
                    <a:gd name="T11" fmla="*/ 364 h 376"/>
                    <a:gd name="T12" fmla="*/ 828 w 828"/>
                    <a:gd name="T13" fmla="*/ 376 h 3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8"/>
                    <a:gd name="T22" fmla="*/ 0 h 376"/>
                    <a:gd name="T23" fmla="*/ 828 w 828"/>
                    <a:gd name="T24" fmla="*/ 376 h 3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8" h="376">
                      <a:moveTo>
                        <a:pt x="0" y="4"/>
                      </a:moveTo>
                      <a:cubicBezTo>
                        <a:pt x="43" y="2"/>
                        <a:pt x="86" y="0"/>
                        <a:pt x="132" y="16"/>
                      </a:cubicBezTo>
                      <a:cubicBezTo>
                        <a:pt x="178" y="32"/>
                        <a:pt x="236" y="66"/>
                        <a:pt x="276" y="100"/>
                      </a:cubicBezTo>
                      <a:cubicBezTo>
                        <a:pt x="316" y="134"/>
                        <a:pt x="328" y="182"/>
                        <a:pt x="372" y="220"/>
                      </a:cubicBezTo>
                      <a:cubicBezTo>
                        <a:pt x="416" y="258"/>
                        <a:pt x="488" y="304"/>
                        <a:pt x="540" y="328"/>
                      </a:cubicBezTo>
                      <a:cubicBezTo>
                        <a:pt x="592" y="352"/>
                        <a:pt x="636" y="356"/>
                        <a:pt x="684" y="364"/>
                      </a:cubicBezTo>
                      <a:cubicBezTo>
                        <a:pt x="732" y="372"/>
                        <a:pt x="780" y="374"/>
                        <a:pt x="828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pPr eaLnBrk="0" hangingPunct="0"/>
                  <a:endParaRPr lang="en-US" sz="2400" i="0">
                    <a:latin typeface="Times New Roman" pitchFamily="18" charset="0"/>
                  </a:endParaRPr>
                </a:p>
              </p:txBody>
            </p:sp>
            <p:sp>
              <p:nvSpPr>
                <p:cNvPr id="1284164" name="Freeform 55"/>
                <p:cNvSpPr>
                  <a:spLocks/>
                </p:cNvSpPr>
                <p:nvPr/>
              </p:nvSpPr>
              <p:spPr bwMode="auto">
                <a:xfrm flipH="1">
                  <a:off x="2226" y="800"/>
                  <a:ext cx="828" cy="376"/>
                </a:xfrm>
                <a:custGeom>
                  <a:avLst/>
                  <a:gdLst>
                    <a:gd name="T0" fmla="*/ 0 w 828"/>
                    <a:gd name="T1" fmla="*/ 4 h 376"/>
                    <a:gd name="T2" fmla="*/ 132 w 828"/>
                    <a:gd name="T3" fmla="*/ 16 h 376"/>
                    <a:gd name="T4" fmla="*/ 276 w 828"/>
                    <a:gd name="T5" fmla="*/ 100 h 376"/>
                    <a:gd name="T6" fmla="*/ 372 w 828"/>
                    <a:gd name="T7" fmla="*/ 220 h 376"/>
                    <a:gd name="T8" fmla="*/ 540 w 828"/>
                    <a:gd name="T9" fmla="*/ 328 h 376"/>
                    <a:gd name="T10" fmla="*/ 684 w 828"/>
                    <a:gd name="T11" fmla="*/ 364 h 376"/>
                    <a:gd name="T12" fmla="*/ 828 w 828"/>
                    <a:gd name="T13" fmla="*/ 376 h 3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8"/>
                    <a:gd name="T22" fmla="*/ 0 h 376"/>
                    <a:gd name="T23" fmla="*/ 828 w 828"/>
                    <a:gd name="T24" fmla="*/ 376 h 3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8" h="376">
                      <a:moveTo>
                        <a:pt x="0" y="4"/>
                      </a:moveTo>
                      <a:cubicBezTo>
                        <a:pt x="43" y="2"/>
                        <a:pt x="86" y="0"/>
                        <a:pt x="132" y="16"/>
                      </a:cubicBezTo>
                      <a:cubicBezTo>
                        <a:pt x="178" y="32"/>
                        <a:pt x="236" y="66"/>
                        <a:pt x="276" y="100"/>
                      </a:cubicBezTo>
                      <a:cubicBezTo>
                        <a:pt x="316" y="134"/>
                        <a:pt x="328" y="182"/>
                        <a:pt x="372" y="220"/>
                      </a:cubicBezTo>
                      <a:cubicBezTo>
                        <a:pt x="416" y="258"/>
                        <a:pt x="488" y="304"/>
                        <a:pt x="540" y="328"/>
                      </a:cubicBezTo>
                      <a:cubicBezTo>
                        <a:pt x="592" y="352"/>
                        <a:pt x="636" y="356"/>
                        <a:pt x="684" y="364"/>
                      </a:cubicBezTo>
                      <a:cubicBezTo>
                        <a:pt x="732" y="372"/>
                        <a:pt x="780" y="374"/>
                        <a:pt x="828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pPr eaLnBrk="0" hangingPunct="0"/>
                  <a:endParaRPr lang="en-US" sz="2400" i="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15" name="Group 20"/>
            <p:cNvGrpSpPr>
              <a:grpSpLocks/>
            </p:cNvGrpSpPr>
            <p:nvPr/>
          </p:nvGrpSpPr>
          <p:grpSpPr bwMode="auto">
            <a:xfrm>
              <a:off x="6431024" y="1878015"/>
              <a:ext cx="609600" cy="827088"/>
              <a:chOff x="3511" y="2056"/>
              <a:chExt cx="342" cy="1051"/>
            </a:xfrm>
          </p:grpSpPr>
          <p:sp>
            <p:nvSpPr>
              <p:cNvPr id="116" name="Line 21"/>
              <p:cNvSpPr>
                <a:spLocks noChangeShapeType="1"/>
              </p:cNvSpPr>
              <p:nvPr/>
            </p:nvSpPr>
            <p:spPr bwMode="auto">
              <a:xfrm rot="-5400000">
                <a:off x="2985" y="2582"/>
                <a:ext cx="105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7" name="Group 22"/>
              <p:cNvGrpSpPr>
                <a:grpSpLocks/>
              </p:cNvGrpSpPr>
              <p:nvPr/>
            </p:nvGrpSpPr>
            <p:grpSpPr bwMode="auto">
              <a:xfrm rot="5400000">
                <a:off x="3163" y="2411"/>
                <a:ext cx="1042" cy="338"/>
                <a:chOff x="2226" y="800"/>
                <a:chExt cx="1656" cy="376"/>
              </a:xfrm>
            </p:grpSpPr>
            <p:sp>
              <p:nvSpPr>
                <p:cNvPr id="118" name="Freeform 23"/>
                <p:cNvSpPr>
                  <a:spLocks/>
                </p:cNvSpPr>
                <p:nvPr/>
              </p:nvSpPr>
              <p:spPr bwMode="auto">
                <a:xfrm>
                  <a:off x="3054" y="800"/>
                  <a:ext cx="828" cy="376"/>
                </a:xfrm>
                <a:custGeom>
                  <a:avLst/>
                  <a:gdLst>
                    <a:gd name="T0" fmla="*/ 0 w 828"/>
                    <a:gd name="T1" fmla="*/ 4 h 376"/>
                    <a:gd name="T2" fmla="*/ 132 w 828"/>
                    <a:gd name="T3" fmla="*/ 16 h 376"/>
                    <a:gd name="T4" fmla="*/ 276 w 828"/>
                    <a:gd name="T5" fmla="*/ 100 h 376"/>
                    <a:gd name="T6" fmla="*/ 372 w 828"/>
                    <a:gd name="T7" fmla="*/ 220 h 376"/>
                    <a:gd name="T8" fmla="*/ 540 w 828"/>
                    <a:gd name="T9" fmla="*/ 328 h 376"/>
                    <a:gd name="T10" fmla="*/ 684 w 828"/>
                    <a:gd name="T11" fmla="*/ 364 h 376"/>
                    <a:gd name="T12" fmla="*/ 828 w 828"/>
                    <a:gd name="T13" fmla="*/ 376 h 3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8"/>
                    <a:gd name="T22" fmla="*/ 0 h 376"/>
                    <a:gd name="T23" fmla="*/ 828 w 828"/>
                    <a:gd name="T24" fmla="*/ 376 h 3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8" h="376">
                      <a:moveTo>
                        <a:pt x="0" y="4"/>
                      </a:moveTo>
                      <a:cubicBezTo>
                        <a:pt x="43" y="2"/>
                        <a:pt x="86" y="0"/>
                        <a:pt x="132" y="16"/>
                      </a:cubicBezTo>
                      <a:cubicBezTo>
                        <a:pt x="178" y="32"/>
                        <a:pt x="236" y="66"/>
                        <a:pt x="276" y="100"/>
                      </a:cubicBezTo>
                      <a:cubicBezTo>
                        <a:pt x="316" y="134"/>
                        <a:pt x="328" y="182"/>
                        <a:pt x="372" y="220"/>
                      </a:cubicBezTo>
                      <a:cubicBezTo>
                        <a:pt x="416" y="258"/>
                        <a:pt x="488" y="304"/>
                        <a:pt x="540" y="328"/>
                      </a:cubicBezTo>
                      <a:cubicBezTo>
                        <a:pt x="592" y="352"/>
                        <a:pt x="636" y="356"/>
                        <a:pt x="684" y="364"/>
                      </a:cubicBezTo>
                      <a:cubicBezTo>
                        <a:pt x="732" y="372"/>
                        <a:pt x="780" y="374"/>
                        <a:pt x="828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pPr eaLnBrk="0" hangingPunct="0"/>
                  <a:endParaRPr lang="en-US" sz="2400" i="0">
                    <a:latin typeface="Times New Roman" pitchFamily="18" charset="0"/>
                  </a:endParaRPr>
                </a:p>
              </p:txBody>
            </p:sp>
            <p:sp>
              <p:nvSpPr>
                <p:cNvPr id="119" name="Freeform 24"/>
                <p:cNvSpPr>
                  <a:spLocks/>
                </p:cNvSpPr>
                <p:nvPr/>
              </p:nvSpPr>
              <p:spPr bwMode="auto">
                <a:xfrm flipH="1">
                  <a:off x="2226" y="800"/>
                  <a:ext cx="828" cy="376"/>
                </a:xfrm>
                <a:custGeom>
                  <a:avLst/>
                  <a:gdLst>
                    <a:gd name="T0" fmla="*/ 0 w 828"/>
                    <a:gd name="T1" fmla="*/ 4 h 376"/>
                    <a:gd name="T2" fmla="*/ 132 w 828"/>
                    <a:gd name="T3" fmla="*/ 16 h 376"/>
                    <a:gd name="T4" fmla="*/ 276 w 828"/>
                    <a:gd name="T5" fmla="*/ 100 h 376"/>
                    <a:gd name="T6" fmla="*/ 372 w 828"/>
                    <a:gd name="T7" fmla="*/ 220 h 376"/>
                    <a:gd name="T8" fmla="*/ 540 w 828"/>
                    <a:gd name="T9" fmla="*/ 328 h 376"/>
                    <a:gd name="T10" fmla="*/ 684 w 828"/>
                    <a:gd name="T11" fmla="*/ 364 h 376"/>
                    <a:gd name="T12" fmla="*/ 828 w 828"/>
                    <a:gd name="T13" fmla="*/ 376 h 3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8"/>
                    <a:gd name="T22" fmla="*/ 0 h 376"/>
                    <a:gd name="T23" fmla="*/ 828 w 828"/>
                    <a:gd name="T24" fmla="*/ 376 h 3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8" h="376">
                      <a:moveTo>
                        <a:pt x="0" y="4"/>
                      </a:moveTo>
                      <a:cubicBezTo>
                        <a:pt x="43" y="2"/>
                        <a:pt x="86" y="0"/>
                        <a:pt x="132" y="16"/>
                      </a:cubicBezTo>
                      <a:cubicBezTo>
                        <a:pt x="178" y="32"/>
                        <a:pt x="236" y="66"/>
                        <a:pt x="276" y="100"/>
                      </a:cubicBezTo>
                      <a:cubicBezTo>
                        <a:pt x="316" y="134"/>
                        <a:pt x="328" y="182"/>
                        <a:pt x="372" y="220"/>
                      </a:cubicBezTo>
                      <a:cubicBezTo>
                        <a:pt x="416" y="258"/>
                        <a:pt x="488" y="304"/>
                        <a:pt x="540" y="328"/>
                      </a:cubicBezTo>
                      <a:cubicBezTo>
                        <a:pt x="592" y="352"/>
                        <a:pt x="636" y="356"/>
                        <a:pt x="684" y="364"/>
                      </a:cubicBezTo>
                      <a:cubicBezTo>
                        <a:pt x="732" y="372"/>
                        <a:pt x="780" y="374"/>
                        <a:pt x="828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pPr eaLnBrk="0" hangingPunct="0"/>
                  <a:endParaRPr lang="en-US" sz="2400" i="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5" name="Group 20"/>
            <p:cNvGrpSpPr>
              <a:grpSpLocks/>
            </p:cNvGrpSpPr>
            <p:nvPr/>
          </p:nvGrpSpPr>
          <p:grpSpPr bwMode="auto">
            <a:xfrm>
              <a:off x="5580560" y="1868187"/>
              <a:ext cx="609600" cy="827088"/>
              <a:chOff x="3511" y="2056"/>
              <a:chExt cx="342" cy="1051"/>
            </a:xfrm>
          </p:grpSpPr>
          <p:sp>
            <p:nvSpPr>
              <p:cNvPr id="126" name="Line 21"/>
              <p:cNvSpPr>
                <a:spLocks noChangeShapeType="1"/>
              </p:cNvSpPr>
              <p:nvPr/>
            </p:nvSpPr>
            <p:spPr bwMode="auto">
              <a:xfrm rot="-5400000">
                <a:off x="2985" y="2582"/>
                <a:ext cx="105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7" name="Group 22"/>
              <p:cNvGrpSpPr>
                <a:grpSpLocks/>
              </p:cNvGrpSpPr>
              <p:nvPr/>
            </p:nvGrpSpPr>
            <p:grpSpPr bwMode="auto">
              <a:xfrm rot="5400000">
                <a:off x="3163" y="2411"/>
                <a:ext cx="1042" cy="338"/>
                <a:chOff x="2226" y="800"/>
                <a:chExt cx="1656" cy="376"/>
              </a:xfrm>
            </p:grpSpPr>
            <p:sp>
              <p:nvSpPr>
                <p:cNvPr id="128" name="Freeform 23"/>
                <p:cNvSpPr>
                  <a:spLocks/>
                </p:cNvSpPr>
                <p:nvPr/>
              </p:nvSpPr>
              <p:spPr bwMode="auto">
                <a:xfrm>
                  <a:off x="3054" y="800"/>
                  <a:ext cx="828" cy="376"/>
                </a:xfrm>
                <a:custGeom>
                  <a:avLst/>
                  <a:gdLst>
                    <a:gd name="T0" fmla="*/ 0 w 828"/>
                    <a:gd name="T1" fmla="*/ 4 h 376"/>
                    <a:gd name="T2" fmla="*/ 132 w 828"/>
                    <a:gd name="T3" fmla="*/ 16 h 376"/>
                    <a:gd name="T4" fmla="*/ 276 w 828"/>
                    <a:gd name="T5" fmla="*/ 100 h 376"/>
                    <a:gd name="T6" fmla="*/ 372 w 828"/>
                    <a:gd name="T7" fmla="*/ 220 h 376"/>
                    <a:gd name="T8" fmla="*/ 540 w 828"/>
                    <a:gd name="T9" fmla="*/ 328 h 376"/>
                    <a:gd name="T10" fmla="*/ 684 w 828"/>
                    <a:gd name="T11" fmla="*/ 364 h 376"/>
                    <a:gd name="T12" fmla="*/ 828 w 828"/>
                    <a:gd name="T13" fmla="*/ 376 h 3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8"/>
                    <a:gd name="T22" fmla="*/ 0 h 376"/>
                    <a:gd name="T23" fmla="*/ 828 w 828"/>
                    <a:gd name="T24" fmla="*/ 376 h 3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8" h="376">
                      <a:moveTo>
                        <a:pt x="0" y="4"/>
                      </a:moveTo>
                      <a:cubicBezTo>
                        <a:pt x="43" y="2"/>
                        <a:pt x="86" y="0"/>
                        <a:pt x="132" y="16"/>
                      </a:cubicBezTo>
                      <a:cubicBezTo>
                        <a:pt x="178" y="32"/>
                        <a:pt x="236" y="66"/>
                        <a:pt x="276" y="100"/>
                      </a:cubicBezTo>
                      <a:cubicBezTo>
                        <a:pt x="316" y="134"/>
                        <a:pt x="328" y="182"/>
                        <a:pt x="372" y="220"/>
                      </a:cubicBezTo>
                      <a:cubicBezTo>
                        <a:pt x="416" y="258"/>
                        <a:pt x="488" y="304"/>
                        <a:pt x="540" y="328"/>
                      </a:cubicBezTo>
                      <a:cubicBezTo>
                        <a:pt x="592" y="352"/>
                        <a:pt x="636" y="356"/>
                        <a:pt x="684" y="364"/>
                      </a:cubicBezTo>
                      <a:cubicBezTo>
                        <a:pt x="732" y="372"/>
                        <a:pt x="780" y="374"/>
                        <a:pt x="828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pPr eaLnBrk="0" hangingPunct="0"/>
                  <a:endParaRPr lang="en-US" sz="2400" i="0">
                    <a:latin typeface="Times New Roman" pitchFamily="18" charset="0"/>
                  </a:endParaRPr>
                </a:p>
              </p:txBody>
            </p:sp>
            <p:sp>
              <p:nvSpPr>
                <p:cNvPr id="129" name="Freeform 24"/>
                <p:cNvSpPr>
                  <a:spLocks/>
                </p:cNvSpPr>
                <p:nvPr/>
              </p:nvSpPr>
              <p:spPr bwMode="auto">
                <a:xfrm flipH="1">
                  <a:off x="2226" y="800"/>
                  <a:ext cx="828" cy="376"/>
                </a:xfrm>
                <a:custGeom>
                  <a:avLst/>
                  <a:gdLst>
                    <a:gd name="T0" fmla="*/ 0 w 828"/>
                    <a:gd name="T1" fmla="*/ 4 h 376"/>
                    <a:gd name="T2" fmla="*/ 132 w 828"/>
                    <a:gd name="T3" fmla="*/ 16 h 376"/>
                    <a:gd name="T4" fmla="*/ 276 w 828"/>
                    <a:gd name="T5" fmla="*/ 100 h 376"/>
                    <a:gd name="T6" fmla="*/ 372 w 828"/>
                    <a:gd name="T7" fmla="*/ 220 h 376"/>
                    <a:gd name="T8" fmla="*/ 540 w 828"/>
                    <a:gd name="T9" fmla="*/ 328 h 376"/>
                    <a:gd name="T10" fmla="*/ 684 w 828"/>
                    <a:gd name="T11" fmla="*/ 364 h 376"/>
                    <a:gd name="T12" fmla="*/ 828 w 828"/>
                    <a:gd name="T13" fmla="*/ 376 h 3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8"/>
                    <a:gd name="T22" fmla="*/ 0 h 376"/>
                    <a:gd name="T23" fmla="*/ 828 w 828"/>
                    <a:gd name="T24" fmla="*/ 376 h 3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8" h="376">
                      <a:moveTo>
                        <a:pt x="0" y="4"/>
                      </a:moveTo>
                      <a:cubicBezTo>
                        <a:pt x="43" y="2"/>
                        <a:pt x="86" y="0"/>
                        <a:pt x="132" y="16"/>
                      </a:cubicBezTo>
                      <a:cubicBezTo>
                        <a:pt x="178" y="32"/>
                        <a:pt x="236" y="66"/>
                        <a:pt x="276" y="100"/>
                      </a:cubicBezTo>
                      <a:cubicBezTo>
                        <a:pt x="316" y="134"/>
                        <a:pt x="328" y="182"/>
                        <a:pt x="372" y="220"/>
                      </a:cubicBezTo>
                      <a:cubicBezTo>
                        <a:pt x="416" y="258"/>
                        <a:pt x="488" y="304"/>
                        <a:pt x="540" y="328"/>
                      </a:cubicBezTo>
                      <a:cubicBezTo>
                        <a:pt x="592" y="352"/>
                        <a:pt x="636" y="356"/>
                        <a:pt x="684" y="364"/>
                      </a:cubicBezTo>
                      <a:cubicBezTo>
                        <a:pt x="732" y="372"/>
                        <a:pt x="780" y="374"/>
                        <a:pt x="828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pPr eaLnBrk="0" hangingPunct="0"/>
                  <a:endParaRPr lang="en-US" sz="2400" i="0">
                    <a:latin typeface="Times New Roman" pitchFamily="18" charset="0"/>
                  </a:endParaRPr>
                </a:p>
              </p:txBody>
            </p:sp>
          </p:grpSp>
        </p:grpSp>
      </p:grpSp>
      <p:sp>
        <p:nvSpPr>
          <p:cNvPr id="130" name="TextBox 129"/>
          <p:cNvSpPr txBox="1"/>
          <p:nvPr/>
        </p:nvSpPr>
        <p:spPr>
          <a:xfrm rot="19002662">
            <a:off x="4972245" y="483222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2nm Ni</a:t>
            </a:r>
          </a:p>
        </p:txBody>
      </p:sp>
      <p:sp>
        <p:nvSpPr>
          <p:cNvPr id="104" name="TextBox 103"/>
          <p:cNvSpPr txBox="1"/>
          <p:nvPr/>
        </p:nvSpPr>
        <p:spPr>
          <a:xfrm rot="19002662">
            <a:off x="2378746" y="5547138"/>
            <a:ext cx="2915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10nm ALD AI+1.2 nm 1BSFe</a:t>
            </a:r>
          </a:p>
        </p:txBody>
      </p:sp>
      <p:sp>
        <p:nvSpPr>
          <p:cNvPr id="105" name="Slide Number Placeholder 5">
            <a:extLst>
              <a:ext uri="{FF2B5EF4-FFF2-40B4-BE49-F238E27FC236}">
                <a16:creationId xmlns:a16="http://schemas.microsoft.com/office/drawing/2014/main" id="{788985D5-89C3-4DC8-B1B3-EA818EF7E94A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68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function approximations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 function approximations (CFA)</a:t>
            </a:r>
          </a:p>
          <a:p>
            <a:pPr lvl="1"/>
            <a:r>
              <a:rPr lang="en-US" dirty="0"/>
              <a:t>Upper confidence bounding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Interval estimation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Thompson sampling</a:t>
            </a:r>
          </a:p>
          <a:p>
            <a:pPr lvl="2"/>
            <a:endParaRPr lang="en-US" sz="1600" dirty="0"/>
          </a:p>
          <a:p>
            <a:pPr lvl="2"/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778000" y="2100516"/>
          <a:ext cx="5178854" cy="9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2882880" imgH="507960" progId="Equation.DSMT4">
                  <p:embed/>
                </p:oleObj>
              </mc:Choice>
              <mc:Fallback>
                <p:oleObj name="Equation" r:id="rId3" imgW="2882880" imgH="5079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2100516"/>
                        <a:ext cx="5178854" cy="91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835945" y="3683459"/>
            <a:ext cx="6622255" cy="903809"/>
            <a:chOff x="2674938" y="5174297"/>
            <a:chExt cx="6622255" cy="903809"/>
          </a:xfrm>
        </p:grpSpPr>
        <p:graphicFrame>
          <p:nvGraphicFramePr>
            <p:cNvPr id="7" name="Object 9"/>
            <p:cNvGraphicFramePr>
              <a:graphicFrameLocks noChangeAspect="1"/>
            </p:cNvGraphicFramePr>
            <p:nvPr>
              <p:extLst/>
            </p:nvPr>
          </p:nvGraphicFramePr>
          <p:xfrm>
            <a:off x="5433218" y="5174297"/>
            <a:ext cx="3863975" cy="4630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Equation" r:id="rId5" imgW="2336760" imgH="279360" progId="Equation.DSMT4">
                    <p:embed/>
                  </p:oleObj>
                </mc:Choice>
                <mc:Fallback>
                  <p:oleObj name="Equation" r:id="rId5" imgW="2336760" imgH="279360" progId="Equation.DSMT4">
                    <p:embed/>
                    <p:pic>
                      <p:nvPicPr>
                        <p:cNvPr id="7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3218" y="5174297"/>
                          <a:ext cx="3863975" cy="4630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2674938" y="5742641"/>
              <a:ext cx="2547937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2771775" y="5234641"/>
              <a:ext cx="2073275" cy="504825"/>
              <a:chOff x="810" y="2354"/>
              <a:chExt cx="3268" cy="1116"/>
            </a:xfrm>
          </p:grpSpPr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810" y="2354"/>
                <a:ext cx="1641" cy="1115"/>
              </a:xfrm>
              <a:custGeom>
                <a:avLst/>
                <a:gdLst>
                  <a:gd name="T0" fmla="*/ 0 w 1641"/>
                  <a:gd name="T1" fmla="*/ 1115 h 1115"/>
                  <a:gd name="T2" fmla="*/ 352 w 1641"/>
                  <a:gd name="T3" fmla="*/ 1083 h 1115"/>
                  <a:gd name="T4" fmla="*/ 664 w 1641"/>
                  <a:gd name="T5" fmla="*/ 1003 h 1115"/>
                  <a:gd name="T6" fmla="*/ 944 w 1641"/>
                  <a:gd name="T7" fmla="*/ 779 h 1115"/>
                  <a:gd name="T8" fmla="*/ 1160 w 1641"/>
                  <a:gd name="T9" fmla="*/ 475 h 1115"/>
                  <a:gd name="T10" fmla="*/ 1296 w 1641"/>
                  <a:gd name="T11" fmla="*/ 243 h 1115"/>
                  <a:gd name="T12" fmla="*/ 1432 w 1641"/>
                  <a:gd name="T13" fmla="*/ 67 h 1115"/>
                  <a:gd name="T14" fmla="*/ 1569 w 1641"/>
                  <a:gd name="T15" fmla="*/ 10 h 1115"/>
                  <a:gd name="T16" fmla="*/ 1641 w 1641"/>
                  <a:gd name="T17" fmla="*/ 4 h 11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41"/>
                  <a:gd name="T28" fmla="*/ 0 h 1115"/>
                  <a:gd name="T29" fmla="*/ 1641 w 1641"/>
                  <a:gd name="T30" fmla="*/ 1115 h 11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41" h="1115">
                    <a:moveTo>
                      <a:pt x="0" y="1115"/>
                    </a:moveTo>
                    <a:cubicBezTo>
                      <a:pt x="120" y="1108"/>
                      <a:pt x="241" y="1102"/>
                      <a:pt x="352" y="1083"/>
                    </a:cubicBezTo>
                    <a:cubicBezTo>
                      <a:pt x="463" y="1064"/>
                      <a:pt x="565" y="1054"/>
                      <a:pt x="664" y="1003"/>
                    </a:cubicBezTo>
                    <a:cubicBezTo>
                      <a:pt x="763" y="952"/>
                      <a:pt x="861" y="867"/>
                      <a:pt x="944" y="779"/>
                    </a:cubicBezTo>
                    <a:cubicBezTo>
                      <a:pt x="1027" y="691"/>
                      <a:pt x="1101" y="564"/>
                      <a:pt x="1160" y="475"/>
                    </a:cubicBezTo>
                    <a:cubicBezTo>
                      <a:pt x="1219" y="386"/>
                      <a:pt x="1251" y="311"/>
                      <a:pt x="1296" y="243"/>
                    </a:cubicBezTo>
                    <a:cubicBezTo>
                      <a:pt x="1341" y="175"/>
                      <a:pt x="1387" y="106"/>
                      <a:pt x="1432" y="67"/>
                    </a:cubicBezTo>
                    <a:cubicBezTo>
                      <a:pt x="1477" y="28"/>
                      <a:pt x="1534" y="20"/>
                      <a:pt x="1569" y="10"/>
                    </a:cubicBezTo>
                    <a:cubicBezTo>
                      <a:pt x="1604" y="0"/>
                      <a:pt x="1626" y="5"/>
                      <a:pt x="1641" y="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 flipH="1">
                <a:off x="2437" y="2355"/>
                <a:ext cx="1641" cy="1115"/>
              </a:xfrm>
              <a:custGeom>
                <a:avLst/>
                <a:gdLst>
                  <a:gd name="T0" fmla="*/ 0 w 1641"/>
                  <a:gd name="T1" fmla="*/ 1115 h 1115"/>
                  <a:gd name="T2" fmla="*/ 352 w 1641"/>
                  <a:gd name="T3" fmla="*/ 1083 h 1115"/>
                  <a:gd name="T4" fmla="*/ 664 w 1641"/>
                  <a:gd name="T5" fmla="*/ 1003 h 1115"/>
                  <a:gd name="T6" fmla="*/ 944 w 1641"/>
                  <a:gd name="T7" fmla="*/ 779 h 1115"/>
                  <a:gd name="T8" fmla="*/ 1160 w 1641"/>
                  <a:gd name="T9" fmla="*/ 475 h 1115"/>
                  <a:gd name="T10" fmla="*/ 1296 w 1641"/>
                  <a:gd name="T11" fmla="*/ 243 h 1115"/>
                  <a:gd name="T12" fmla="*/ 1432 w 1641"/>
                  <a:gd name="T13" fmla="*/ 67 h 1115"/>
                  <a:gd name="T14" fmla="*/ 1569 w 1641"/>
                  <a:gd name="T15" fmla="*/ 10 h 1115"/>
                  <a:gd name="T16" fmla="*/ 1641 w 1641"/>
                  <a:gd name="T17" fmla="*/ 4 h 11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41"/>
                  <a:gd name="T28" fmla="*/ 0 h 1115"/>
                  <a:gd name="T29" fmla="*/ 1641 w 1641"/>
                  <a:gd name="T30" fmla="*/ 1115 h 11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41" h="1115">
                    <a:moveTo>
                      <a:pt x="0" y="1115"/>
                    </a:moveTo>
                    <a:cubicBezTo>
                      <a:pt x="120" y="1108"/>
                      <a:pt x="241" y="1102"/>
                      <a:pt x="352" y="1083"/>
                    </a:cubicBezTo>
                    <a:cubicBezTo>
                      <a:pt x="463" y="1064"/>
                      <a:pt x="565" y="1054"/>
                      <a:pt x="664" y="1003"/>
                    </a:cubicBezTo>
                    <a:cubicBezTo>
                      <a:pt x="763" y="952"/>
                      <a:pt x="861" y="867"/>
                      <a:pt x="944" y="779"/>
                    </a:cubicBezTo>
                    <a:cubicBezTo>
                      <a:pt x="1027" y="691"/>
                      <a:pt x="1101" y="564"/>
                      <a:pt x="1160" y="475"/>
                    </a:cubicBezTo>
                    <a:cubicBezTo>
                      <a:pt x="1219" y="386"/>
                      <a:pt x="1251" y="311"/>
                      <a:pt x="1296" y="243"/>
                    </a:cubicBezTo>
                    <a:cubicBezTo>
                      <a:pt x="1341" y="175"/>
                      <a:pt x="1387" y="106"/>
                      <a:pt x="1432" y="67"/>
                    </a:cubicBezTo>
                    <a:cubicBezTo>
                      <a:pt x="1477" y="28"/>
                      <a:pt x="1534" y="20"/>
                      <a:pt x="1569" y="10"/>
                    </a:cubicBezTo>
                    <a:cubicBezTo>
                      <a:pt x="1604" y="0"/>
                      <a:pt x="1626" y="5"/>
                      <a:pt x="1641" y="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0" name="Object 15"/>
            <p:cNvGraphicFramePr>
              <a:graphicFrameLocks noChangeAspect="1"/>
            </p:cNvGraphicFramePr>
            <p:nvPr>
              <p:extLst/>
            </p:nvPr>
          </p:nvGraphicFramePr>
          <p:xfrm>
            <a:off x="3662423" y="5706631"/>
            <a:ext cx="33020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Equation" r:id="rId7" imgW="203040" imgH="228600" progId="Equation.DSMT4">
                    <p:embed/>
                  </p:oleObj>
                </mc:Choice>
                <mc:Fallback>
                  <p:oleObj name="Equation" r:id="rId7" imgW="203040" imgH="228600" progId="Equation.DSMT4">
                    <p:embed/>
                    <p:pic>
                      <p:nvPicPr>
                        <p:cNvPr id="1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2423" y="5706631"/>
                          <a:ext cx="330200" cy="371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3800475" y="5583891"/>
              <a:ext cx="685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3800475" y="5183841"/>
              <a:ext cx="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" name="Object 19"/>
            <p:cNvGraphicFramePr>
              <a:graphicFrameLocks noChangeAspect="1"/>
            </p:cNvGraphicFramePr>
            <p:nvPr>
              <p:extLst/>
            </p:nvPr>
          </p:nvGraphicFramePr>
          <p:xfrm>
            <a:off x="3914775" y="5272741"/>
            <a:ext cx="428625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Equation" r:id="rId9" imgW="342751" imgH="241195" progId="Equation.DSMT4">
                    <p:embed/>
                  </p:oleObj>
                </mc:Choice>
                <mc:Fallback>
                  <p:oleObj name="Equation" r:id="rId9" imgW="342751" imgH="241195" progId="Equation.DSMT4">
                    <p:embed/>
                    <p:pic>
                      <p:nvPicPr>
                        <p:cNvPr id="13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14775" y="5272741"/>
                          <a:ext cx="428625" cy="30162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Line 20"/>
            <p:cNvSpPr>
              <a:spLocks noChangeShapeType="1"/>
            </p:cNvSpPr>
            <p:nvPr/>
          </p:nvSpPr>
          <p:spPr bwMode="auto">
            <a:xfrm>
              <a:off x="4478338" y="5204479"/>
              <a:ext cx="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568411" y="3013466"/>
            <a:ext cx="8414951" cy="168210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22102" y="5486513"/>
                <a:ext cx="5391028" cy="428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000" i="0" dirty="0"/>
                  <a:t>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𝑇𝑆</m:t>
                            </m:r>
                          </m:sup>
                        </m:sSup>
                        <m:acc>
                          <m:accPr>
                            <m:chr m:val="̅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i="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102" y="5486513"/>
                <a:ext cx="5391028" cy="428131"/>
              </a:xfrm>
              <a:prstGeom prst="rect">
                <a:avLst/>
              </a:prstGeom>
              <a:blipFill>
                <a:blip r:embed="rId11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E3759DDA-DF8C-4AA3-97F3-715ECA1D0BD6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7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0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Cost function approximations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4100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685800" y="1199733"/>
                <a:ext cx="8267700" cy="389036"/>
              </a:xfrm>
            </p:spPr>
            <p:txBody>
              <a:bodyPr/>
              <a:lstStyle/>
              <a:p>
                <a:r>
                  <a:rPr lang="en-US" dirty="0"/>
                  <a:t>Picking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𝐼𝐸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means we are evaluating each choice at the mean.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841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85800" y="1199733"/>
                <a:ext cx="8267700" cy="389036"/>
              </a:xfrm>
              <a:blipFill>
                <a:blip r:embed="rId3"/>
                <a:stretch>
                  <a:fillRect t="-17188" r="-1844" b="-18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4101" name="Line 4"/>
          <p:cNvSpPr>
            <a:spLocks noChangeShapeType="1"/>
          </p:cNvSpPr>
          <p:nvPr/>
        </p:nvSpPr>
        <p:spPr bwMode="auto">
          <a:xfrm>
            <a:off x="1657350" y="4643220"/>
            <a:ext cx="620354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4102" name="Rectangle 5" descr="Dark upward diagonal"/>
          <p:cNvSpPr>
            <a:spLocks noChangeArrowheads="1"/>
          </p:cNvSpPr>
          <p:nvPr/>
        </p:nvSpPr>
        <p:spPr bwMode="auto">
          <a:xfrm>
            <a:off x="2119313" y="3690720"/>
            <a:ext cx="227012" cy="936625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1284103" name="Rectangle 6" descr="Dark upward diagonal"/>
          <p:cNvSpPr>
            <a:spLocks noChangeArrowheads="1"/>
          </p:cNvSpPr>
          <p:nvPr/>
        </p:nvSpPr>
        <p:spPr bwMode="auto">
          <a:xfrm>
            <a:off x="2982913" y="3428782"/>
            <a:ext cx="227012" cy="1198563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1284104" name="Rectangle 7" descr="Dark upward diagonal"/>
          <p:cNvSpPr>
            <a:spLocks noChangeArrowheads="1"/>
          </p:cNvSpPr>
          <p:nvPr/>
        </p:nvSpPr>
        <p:spPr bwMode="auto">
          <a:xfrm>
            <a:off x="3846513" y="3220820"/>
            <a:ext cx="227012" cy="1406525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1284105" name="Rectangle 8" descr="Dark upward diagonal"/>
          <p:cNvSpPr>
            <a:spLocks noChangeArrowheads="1"/>
          </p:cNvSpPr>
          <p:nvPr/>
        </p:nvSpPr>
        <p:spPr bwMode="auto">
          <a:xfrm>
            <a:off x="4710113" y="3023970"/>
            <a:ext cx="227012" cy="1612900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1284107" name="Text Box 10"/>
          <p:cNvSpPr txBox="1">
            <a:spLocks noChangeArrowheads="1"/>
          </p:cNvSpPr>
          <p:nvPr/>
        </p:nvSpPr>
        <p:spPr bwMode="auto">
          <a:xfrm>
            <a:off x="2097088" y="4646395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600" i="0"/>
              <a:t>1</a:t>
            </a:r>
          </a:p>
        </p:txBody>
      </p:sp>
      <p:sp>
        <p:nvSpPr>
          <p:cNvPr id="1284108" name="Text Box 11"/>
          <p:cNvSpPr txBox="1">
            <a:spLocks noChangeArrowheads="1"/>
          </p:cNvSpPr>
          <p:nvPr/>
        </p:nvSpPr>
        <p:spPr bwMode="auto">
          <a:xfrm>
            <a:off x="2951163" y="4646395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600" i="0"/>
              <a:t>2</a:t>
            </a:r>
          </a:p>
        </p:txBody>
      </p:sp>
      <p:sp>
        <p:nvSpPr>
          <p:cNvPr id="1284109" name="Text Box 12"/>
          <p:cNvSpPr txBox="1">
            <a:spLocks noChangeArrowheads="1"/>
          </p:cNvSpPr>
          <p:nvPr/>
        </p:nvSpPr>
        <p:spPr bwMode="auto">
          <a:xfrm>
            <a:off x="3832225" y="4646395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600" i="0"/>
              <a:t>3</a:t>
            </a:r>
          </a:p>
        </p:txBody>
      </p:sp>
      <p:sp>
        <p:nvSpPr>
          <p:cNvPr id="1284110" name="Text Box 13"/>
          <p:cNvSpPr txBox="1">
            <a:spLocks noChangeArrowheads="1"/>
          </p:cNvSpPr>
          <p:nvPr/>
        </p:nvSpPr>
        <p:spPr bwMode="auto">
          <a:xfrm>
            <a:off x="4695825" y="4646395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600" i="0"/>
              <a:t>4</a:t>
            </a:r>
          </a:p>
        </p:txBody>
      </p:sp>
      <p:grpSp>
        <p:nvGrpSpPr>
          <p:cNvPr id="1284119" name="Group 20"/>
          <p:cNvGrpSpPr>
            <a:grpSpLocks/>
          </p:cNvGrpSpPr>
          <p:nvPr/>
        </p:nvGrpSpPr>
        <p:grpSpPr bwMode="auto">
          <a:xfrm>
            <a:off x="4708525" y="2484220"/>
            <a:ext cx="609600" cy="1068387"/>
            <a:chOff x="3511" y="2056"/>
            <a:chExt cx="342" cy="1051"/>
          </a:xfrm>
        </p:grpSpPr>
        <p:sp>
          <p:nvSpPr>
            <p:cNvPr id="1284120" name="Line 21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4121" name="Group 22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284122" name="Freeform 23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1284123" name="Freeform 24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284124" name="Group 25"/>
          <p:cNvGrpSpPr>
            <a:grpSpLocks/>
          </p:cNvGrpSpPr>
          <p:nvPr/>
        </p:nvGrpSpPr>
        <p:grpSpPr bwMode="auto">
          <a:xfrm>
            <a:off x="3843338" y="2914432"/>
            <a:ext cx="714375" cy="630237"/>
            <a:chOff x="3511" y="2056"/>
            <a:chExt cx="342" cy="1051"/>
          </a:xfrm>
        </p:grpSpPr>
        <p:sp>
          <p:nvSpPr>
            <p:cNvPr id="1284125" name="Line 26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4126" name="Group 27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284127" name="Freeform 28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1284128" name="Freeform 29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284129" name="Group 46"/>
          <p:cNvGrpSpPr>
            <a:grpSpLocks/>
          </p:cNvGrpSpPr>
          <p:nvPr/>
        </p:nvGrpSpPr>
        <p:grpSpPr bwMode="auto">
          <a:xfrm>
            <a:off x="2111375" y="3233520"/>
            <a:ext cx="581025" cy="896937"/>
            <a:chOff x="3511" y="2056"/>
            <a:chExt cx="342" cy="1051"/>
          </a:xfrm>
        </p:grpSpPr>
        <p:sp>
          <p:nvSpPr>
            <p:cNvPr id="1284130" name="Line 47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4131" name="Group 48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284132" name="Freeform 49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1284133" name="Freeform 50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284134" name="Group 51"/>
          <p:cNvGrpSpPr>
            <a:grpSpLocks/>
          </p:cNvGrpSpPr>
          <p:nvPr/>
        </p:nvGrpSpPr>
        <p:grpSpPr bwMode="auto">
          <a:xfrm>
            <a:off x="2981325" y="2265145"/>
            <a:ext cx="276225" cy="2316162"/>
            <a:chOff x="3511" y="2056"/>
            <a:chExt cx="342" cy="1051"/>
          </a:xfrm>
        </p:grpSpPr>
        <p:sp>
          <p:nvSpPr>
            <p:cNvPr id="1284135" name="Line 52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4136" name="Group 53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284137" name="Freeform 54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1284138" name="Freeform 55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sp>
        <p:nvSpPr>
          <p:cNvPr id="86" name="Rectangle 8" descr="Dark upward diagonal"/>
          <p:cNvSpPr>
            <a:spLocks noChangeArrowheads="1"/>
          </p:cNvSpPr>
          <p:nvPr/>
        </p:nvSpPr>
        <p:spPr bwMode="auto">
          <a:xfrm>
            <a:off x="6440549" y="3028890"/>
            <a:ext cx="227012" cy="1612900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87" name="Text Box 13"/>
          <p:cNvSpPr txBox="1">
            <a:spLocks noChangeArrowheads="1"/>
          </p:cNvSpPr>
          <p:nvPr/>
        </p:nvSpPr>
        <p:spPr bwMode="auto">
          <a:xfrm>
            <a:off x="6426261" y="4651315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600" i="0"/>
              <a:t>4</a:t>
            </a:r>
          </a:p>
        </p:txBody>
      </p:sp>
      <p:sp>
        <p:nvSpPr>
          <p:cNvPr id="91" name="Rectangle 9" descr="Dark upward diagonal"/>
          <p:cNvSpPr>
            <a:spLocks noChangeArrowheads="1"/>
          </p:cNvSpPr>
          <p:nvPr/>
        </p:nvSpPr>
        <p:spPr bwMode="auto">
          <a:xfrm>
            <a:off x="7299229" y="3148922"/>
            <a:ext cx="227012" cy="1463675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92" name="Text Box 14"/>
          <p:cNvSpPr txBox="1">
            <a:spLocks noChangeArrowheads="1"/>
          </p:cNvSpPr>
          <p:nvPr/>
        </p:nvSpPr>
        <p:spPr bwMode="auto">
          <a:xfrm>
            <a:off x="7292879" y="4623709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600" i="0"/>
              <a:t>5</a:t>
            </a:r>
          </a:p>
        </p:txBody>
      </p:sp>
      <p:grpSp>
        <p:nvGrpSpPr>
          <p:cNvPr id="93" name="Group 15"/>
          <p:cNvGrpSpPr>
            <a:grpSpLocks/>
          </p:cNvGrpSpPr>
          <p:nvPr/>
        </p:nvGrpSpPr>
        <p:grpSpPr bwMode="auto">
          <a:xfrm>
            <a:off x="7299229" y="2081486"/>
            <a:ext cx="400050" cy="2092856"/>
            <a:chOff x="3511" y="2056"/>
            <a:chExt cx="342" cy="1051"/>
          </a:xfrm>
        </p:grpSpPr>
        <p:sp>
          <p:nvSpPr>
            <p:cNvPr id="94" name="Line 16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5" name="Group 17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96" name="Freeform 18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97" name="Freeform 19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 bwMode="auto">
          <a:xfrm>
            <a:off x="1504335" y="4675890"/>
            <a:ext cx="6459794" cy="448657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9002662">
            <a:off x="1288650" y="496132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1.4 nm Fe</a:t>
            </a:r>
          </a:p>
        </p:txBody>
      </p:sp>
      <p:sp>
        <p:nvSpPr>
          <p:cNvPr id="78" name="TextBox 77"/>
          <p:cNvSpPr txBox="1"/>
          <p:nvPr/>
        </p:nvSpPr>
        <p:spPr>
          <a:xfrm rot="19002662">
            <a:off x="2259882" y="493674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nm Fe</a:t>
            </a:r>
          </a:p>
        </p:txBody>
      </p:sp>
      <p:sp>
        <p:nvSpPr>
          <p:cNvPr id="79" name="TextBox 78"/>
          <p:cNvSpPr txBox="1"/>
          <p:nvPr/>
        </p:nvSpPr>
        <p:spPr>
          <a:xfrm rot="19002662">
            <a:off x="2378746" y="5547142"/>
            <a:ext cx="2915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10nm ALD AI+1.2 nm 1BSFe</a:t>
            </a:r>
          </a:p>
        </p:txBody>
      </p:sp>
      <p:sp>
        <p:nvSpPr>
          <p:cNvPr id="80" name="TextBox 79"/>
          <p:cNvSpPr txBox="1"/>
          <p:nvPr/>
        </p:nvSpPr>
        <p:spPr>
          <a:xfrm rot="19002662">
            <a:off x="3201413" y="490234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2nm Fe</a:t>
            </a:r>
          </a:p>
        </p:txBody>
      </p:sp>
      <p:sp>
        <p:nvSpPr>
          <p:cNvPr id="89" name="TextBox 88"/>
          <p:cNvSpPr txBox="1"/>
          <p:nvPr/>
        </p:nvSpPr>
        <p:spPr>
          <a:xfrm rot="19002662">
            <a:off x="5743633" y="490726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 0.6 nm</a:t>
            </a:r>
          </a:p>
        </p:txBody>
      </p:sp>
      <p:sp>
        <p:nvSpPr>
          <p:cNvPr id="106" name="Rectangle 8" descr="Dark upward diagonal"/>
          <p:cNvSpPr>
            <a:spLocks noChangeArrowheads="1"/>
          </p:cNvSpPr>
          <p:nvPr/>
        </p:nvSpPr>
        <p:spPr bwMode="auto">
          <a:xfrm>
            <a:off x="5585165" y="2813538"/>
            <a:ext cx="257322" cy="1828252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 rot="19002662">
            <a:off x="5064863" y="5556172"/>
            <a:ext cx="2854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10nm ALD AI203+1 nm Ni</a:t>
            </a:r>
          </a:p>
        </p:txBody>
      </p:sp>
      <p:grpSp>
        <p:nvGrpSpPr>
          <p:cNvPr id="110" name="Group 20"/>
          <p:cNvGrpSpPr>
            <a:grpSpLocks/>
          </p:cNvGrpSpPr>
          <p:nvPr/>
        </p:nvGrpSpPr>
        <p:grpSpPr bwMode="auto">
          <a:xfrm>
            <a:off x="6438961" y="2474392"/>
            <a:ext cx="609600" cy="1068387"/>
            <a:chOff x="3511" y="2056"/>
            <a:chExt cx="342" cy="1051"/>
          </a:xfrm>
        </p:grpSpPr>
        <p:sp>
          <p:nvSpPr>
            <p:cNvPr id="111" name="Line 21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" name="Group 22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sp>
        <p:nvSpPr>
          <p:cNvPr id="130" name="TextBox 129"/>
          <p:cNvSpPr txBox="1"/>
          <p:nvPr/>
        </p:nvSpPr>
        <p:spPr>
          <a:xfrm rot="19002662">
            <a:off x="4972245" y="489251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2nm Ni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39334" y="2812492"/>
            <a:ext cx="5998846" cy="877547"/>
            <a:chOff x="1939334" y="2541189"/>
            <a:chExt cx="5998846" cy="877547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1939334" y="3418736"/>
              <a:ext cx="783772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 bwMode="auto">
            <a:xfrm>
              <a:off x="2815210" y="3159153"/>
              <a:ext cx="783772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>
              <a:off x="3731283" y="2949809"/>
              <a:ext cx="783772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>
              <a:off x="4617207" y="2750524"/>
              <a:ext cx="783772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>
              <a:off x="5462941" y="2541189"/>
              <a:ext cx="783772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 bwMode="auto">
            <a:xfrm>
              <a:off x="6328772" y="2763928"/>
              <a:ext cx="783772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 bwMode="auto">
            <a:xfrm>
              <a:off x="7154408" y="2876140"/>
              <a:ext cx="783772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1" name="Group 20"/>
          <p:cNvGrpSpPr>
            <a:grpSpLocks/>
          </p:cNvGrpSpPr>
          <p:nvPr/>
        </p:nvGrpSpPr>
        <p:grpSpPr bwMode="auto">
          <a:xfrm>
            <a:off x="5588497" y="2293351"/>
            <a:ext cx="609600" cy="1064080"/>
            <a:chOff x="3511" y="2056"/>
            <a:chExt cx="342" cy="1051"/>
          </a:xfrm>
        </p:grpSpPr>
        <p:sp>
          <p:nvSpPr>
            <p:cNvPr id="72" name="Line 21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" name="Group 22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74" name="Freeform 23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76" name="Freeform 24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sp>
        <p:nvSpPr>
          <p:cNvPr id="75" name="Slide Number Placeholder 5">
            <a:extLst>
              <a:ext uri="{FF2B5EF4-FFF2-40B4-BE49-F238E27FC236}">
                <a16:creationId xmlns:a16="http://schemas.microsoft.com/office/drawing/2014/main" id="{C32A48A6-F9AE-409D-B037-07101CABAC41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77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098" name="Slide Number Placeholder 5"/>
          <p:cNvSpPr txBox="1">
            <a:spLocks noGrp="1"/>
          </p:cNvSpPr>
          <p:nvPr/>
        </p:nvSpPr>
        <p:spPr bwMode="auto">
          <a:xfrm>
            <a:off x="6553200" y="6553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hangingPunct="0"/>
            <a:fld id="{7646BDFE-20C8-40E8-A939-72D38791AD93}" type="slidenum">
              <a:rPr lang="en-US" sz="1400" i="0">
                <a:latin typeface="Times New Roman" pitchFamily="18" charset="0"/>
              </a:rPr>
              <a:pPr algn="r" eaLnBrk="0" hangingPunct="0"/>
              <a:t>15</a:t>
            </a:fld>
            <a:endParaRPr lang="en-US" sz="1400" i="0">
              <a:latin typeface="Times New Roman" pitchFamily="18" charset="0"/>
            </a:endParaRPr>
          </a:p>
        </p:txBody>
      </p:sp>
      <p:sp>
        <p:nvSpPr>
          <p:cNvPr id="12840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Cost function approximations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4100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685800" y="1199733"/>
                <a:ext cx="8267700" cy="389036"/>
              </a:xfrm>
            </p:spPr>
            <p:txBody>
              <a:bodyPr/>
              <a:lstStyle/>
              <a:p>
                <a:r>
                  <a:rPr lang="en-US" dirty="0"/>
                  <a:t>Picking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𝐼𝐸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means we are evaluating each choice at the 95</a:t>
                </a:r>
                <a:r>
                  <a:rPr lang="en-US" baseline="30000" dirty="0"/>
                  <a:t>th</a:t>
                </a:r>
                <a:r>
                  <a:rPr lang="en-US" dirty="0"/>
                  <a:t> percentile.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841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85800" y="1199733"/>
                <a:ext cx="8267700" cy="389036"/>
              </a:xfrm>
              <a:blipFill>
                <a:blip r:embed="rId3"/>
                <a:stretch>
                  <a:fillRect t="-17188" r="-1844" b="-18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4101" name="Line 4"/>
          <p:cNvSpPr>
            <a:spLocks noChangeShapeType="1"/>
          </p:cNvSpPr>
          <p:nvPr/>
        </p:nvSpPr>
        <p:spPr bwMode="auto">
          <a:xfrm>
            <a:off x="1657350" y="4643220"/>
            <a:ext cx="620354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4102" name="Rectangle 5" descr="Dark upward diagonal"/>
          <p:cNvSpPr>
            <a:spLocks noChangeArrowheads="1"/>
          </p:cNvSpPr>
          <p:nvPr/>
        </p:nvSpPr>
        <p:spPr bwMode="auto">
          <a:xfrm>
            <a:off x="2119313" y="3690720"/>
            <a:ext cx="227012" cy="936625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1284103" name="Rectangle 6" descr="Dark upward diagonal"/>
          <p:cNvSpPr>
            <a:spLocks noChangeArrowheads="1"/>
          </p:cNvSpPr>
          <p:nvPr/>
        </p:nvSpPr>
        <p:spPr bwMode="auto">
          <a:xfrm>
            <a:off x="2982913" y="3428782"/>
            <a:ext cx="227012" cy="1198563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1284104" name="Rectangle 7" descr="Dark upward diagonal"/>
          <p:cNvSpPr>
            <a:spLocks noChangeArrowheads="1"/>
          </p:cNvSpPr>
          <p:nvPr/>
        </p:nvSpPr>
        <p:spPr bwMode="auto">
          <a:xfrm>
            <a:off x="3846513" y="3220820"/>
            <a:ext cx="227012" cy="1406525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1284105" name="Rectangle 8" descr="Dark upward diagonal"/>
          <p:cNvSpPr>
            <a:spLocks noChangeArrowheads="1"/>
          </p:cNvSpPr>
          <p:nvPr/>
        </p:nvSpPr>
        <p:spPr bwMode="auto">
          <a:xfrm>
            <a:off x="4710113" y="3023970"/>
            <a:ext cx="227012" cy="1612900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1284107" name="Text Box 10"/>
          <p:cNvSpPr txBox="1">
            <a:spLocks noChangeArrowheads="1"/>
          </p:cNvSpPr>
          <p:nvPr/>
        </p:nvSpPr>
        <p:spPr bwMode="auto">
          <a:xfrm>
            <a:off x="2097088" y="4646395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600" i="0"/>
              <a:t>1</a:t>
            </a:r>
          </a:p>
        </p:txBody>
      </p:sp>
      <p:sp>
        <p:nvSpPr>
          <p:cNvPr id="1284108" name="Text Box 11"/>
          <p:cNvSpPr txBox="1">
            <a:spLocks noChangeArrowheads="1"/>
          </p:cNvSpPr>
          <p:nvPr/>
        </p:nvSpPr>
        <p:spPr bwMode="auto">
          <a:xfrm>
            <a:off x="2951163" y="4646395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600" i="0"/>
              <a:t>2</a:t>
            </a:r>
          </a:p>
        </p:txBody>
      </p:sp>
      <p:sp>
        <p:nvSpPr>
          <p:cNvPr id="1284109" name="Text Box 12"/>
          <p:cNvSpPr txBox="1">
            <a:spLocks noChangeArrowheads="1"/>
          </p:cNvSpPr>
          <p:nvPr/>
        </p:nvSpPr>
        <p:spPr bwMode="auto">
          <a:xfrm>
            <a:off x="3832225" y="4646395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600" i="0"/>
              <a:t>3</a:t>
            </a:r>
          </a:p>
        </p:txBody>
      </p:sp>
      <p:sp>
        <p:nvSpPr>
          <p:cNvPr id="1284110" name="Text Box 13"/>
          <p:cNvSpPr txBox="1">
            <a:spLocks noChangeArrowheads="1"/>
          </p:cNvSpPr>
          <p:nvPr/>
        </p:nvSpPr>
        <p:spPr bwMode="auto">
          <a:xfrm>
            <a:off x="4695825" y="4646395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600" i="0"/>
              <a:t>4</a:t>
            </a:r>
          </a:p>
        </p:txBody>
      </p:sp>
      <p:grpSp>
        <p:nvGrpSpPr>
          <p:cNvPr id="1284119" name="Group 20"/>
          <p:cNvGrpSpPr>
            <a:grpSpLocks/>
          </p:cNvGrpSpPr>
          <p:nvPr/>
        </p:nvGrpSpPr>
        <p:grpSpPr bwMode="auto">
          <a:xfrm>
            <a:off x="4708525" y="2484220"/>
            <a:ext cx="609600" cy="1068387"/>
            <a:chOff x="3511" y="2056"/>
            <a:chExt cx="342" cy="1051"/>
          </a:xfrm>
        </p:grpSpPr>
        <p:sp>
          <p:nvSpPr>
            <p:cNvPr id="1284120" name="Line 21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4121" name="Group 22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284122" name="Freeform 23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1284123" name="Freeform 24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284124" name="Group 25"/>
          <p:cNvGrpSpPr>
            <a:grpSpLocks/>
          </p:cNvGrpSpPr>
          <p:nvPr/>
        </p:nvGrpSpPr>
        <p:grpSpPr bwMode="auto">
          <a:xfrm>
            <a:off x="3843338" y="2914432"/>
            <a:ext cx="714375" cy="630237"/>
            <a:chOff x="3511" y="2056"/>
            <a:chExt cx="342" cy="1051"/>
          </a:xfrm>
        </p:grpSpPr>
        <p:sp>
          <p:nvSpPr>
            <p:cNvPr id="1284125" name="Line 26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4126" name="Group 27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284127" name="Freeform 28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1284128" name="Freeform 29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284129" name="Group 46"/>
          <p:cNvGrpSpPr>
            <a:grpSpLocks/>
          </p:cNvGrpSpPr>
          <p:nvPr/>
        </p:nvGrpSpPr>
        <p:grpSpPr bwMode="auto">
          <a:xfrm>
            <a:off x="2111375" y="3233520"/>
            <a:ext cx="581025" cy="896937"/>
            <a:chOff x="3511" y="2056"/>
            <a:chExt cx="342" cy="1051"/>
          </a:xfrm>
        </p:grpSpPr>
        <p:sp>
          <p:nvSpPr>
            <p:cNvPr id="1284130" name="Line 47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4131" name="Group 48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284132" name="Freeform 49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1284133" name="Freeform 50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284134" name="Group 51"/>
          <p:cNvGrpSpPr>
            <a:grpSpLocks/>
          </p:cNvGrpSpPr>
          <p:nvPr/>
        </p:nvGrpSpPr>
        <p:grpSpPr bwMode="auto">
          <a:xfrm>
            <a:off x="2981325" y="2265145"/>
            <a:ext cx="276225" cy="2316162"/>
            <a:chOff x="3511" y="2056"/>
            <a:chExt cx="342" cy="1051"/>
          </a:xfrm>
        </p:grpSpPr>
        <p:sp>
          <p:nvSpPr>
            <p:cNvPr id="1284135" name="Line 52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4136" name="Group 53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284137" name="Freeform 54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1284138" name="Freeform 55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sp>
        <p:nvSpPr>
          <p:cNvPr id="86" name="Rectangle 8" descr="Dark upward diagonal"/>
          <p:cNvSpPr>
            <a:spLocks noChangeArrowheads="1"/>
          </p:cNvSpPr>
          <p:nvPr/>
        </p:nvSpPr>
        <p:spPr bwMode="auto">
          <a:xfrm>
            <a:off x="6440549" y="3028890"/>
            <a:ext cx="227012" cy="1612900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87" name="Text Box 13"/>
          <p:cNvSpPr txBox="1">
            <a:spLocks noChangeArrowheads="1"/>
          </p:cNvSpPr>
          <p:nvPr/>
        </p:nvSpPr>
        <p:spPr bwMode="auto">
          <a:xfrm>
            <a:off x="6426261" y="4651315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600" i="0"/>
              <a:t>4</a:t>
            </a:r>
          </a:p>
        </p:txBody>
      </p:sp>
      <p:sp>
        <p:nvSpPr>
          <p:cNvPr id="91" name="Rectangle 9" descr="Dark upward diagonal"/>
          <p:cNvSpPr>
            <a:spLocks noChangeArrowheads="1"/>
          </p:cNvSpPr>
          <p:nvPr/>
        </p:nvSpPr>
        <p:spPr bwMode="auto">
          <a:xfrm>
            <a:off x="7299229" y="3148922"/>
            <a:ext cx="227012" cy="1463675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sp>
        <p:nvSpPr>
          <p:cNvPr id="92" name="Text Box 14"/>
          <p:cNvSpPr txBox="1">
            <a:spLocks noChangeArrowheads="1"/>
          </p:cNvSpPr>
          <p:nvPr/>
        </p:nvSpPr>
        <p:spPr bwMode="auto">
          <a:xfrm>
            <a:off x="7292879" y="4623709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600" i="0"/>
              <a:t>5</a:t>
            </a:r>
          </a:p>
        </p:txBody>
      </p:sp>
      <p:grpSp>
        <p:nvGrpSpPr>
          <p:cNvPr id="93" name="Group 15"/>
          <p:cNvGrpSpPr>
            <a:grpSpLocks/>
          </p:cNvGrpSpPr>
          <p:nvPr/>
        </p:nvGrpSpPr>
        <p:grpSpPr bwMode="auto">
          <a:xfrm>
            <a:off x="7299229" y="2081486"/>
            <a:ext cx="400050" cy="2092856"/>
            <a:chOff x="3511" y="2056"/>
            <a:chExt cx="342" cy="1051"/>
          </a:xfrm>
        </p:grpSpPr>
        <p:sp>
          <p:nvSpPr>
            <p:cNvPr id="94" name="Line 16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5" name="Group 17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96" name="Freeform 18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97" name="Freeform 19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 bwMode="auto">
          <a:xfrm>
            <a:off x="1504335" y="4675890"/>
            <a:ext cx="6459794" cy="448657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9002662">
            <a:off x="1288650" y="496132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1.4 nm Fe</a:t>
            </a:r>
          </a:p>
        </p:txBody>
      </p:sp>
      <p:sp>
        <p:nvSpPr>
          <p:cNvPr id="78" name="TextBox 77"/>
          <p:cNvSpPr txBox="1"/>
          <p:nvPr/>
        </p:nvSpPr>
        <p:spPr>
          <a:xfrm rot="19002662">
            <a:off x="2259882" y="493674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nm Fe</a:t>
            </a:r>
          </a:p>
        </p:txBody>
      </p:sp>
      <p:sp>
        <p:nvSpPr>
          <p:cNvPr id="79" name="TextBox 78"/>
          <p:cNvSpPr txBox="1"/>
          <p:nvPr/>
        </p:nvSpPr>
        <p:spPr>
          <a:xfrm rot="19002662">
            <a:off x="2378746" y="5547142"/>
            <a:ext cx="2915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10nm ALD AI+1.2 nm 1BSFe</a:t>
            </a:r>
          </a:p>
        </p:txBody>
      </p:sp>
      <p:sp>
        <p:nvSpPr>
          <p:cNvPr id="80" name="TextBox 79"/>
          <p:cNvSpPr txBox="1"/>
          <p:nvPr/>
        </p:nvSpPr>
        <p:spPr>
          <a:xfrm rot="19002662">
            <a:off x="3201413" y="490234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2nm Fe</a:t>
            </a:r>
          </a:p>
        </p:txBody>
      </p:sp>
      <p:sp>
        <p:nvSpPr>
          <p:cNvPr id="89" name="TextBox 88"/>
          <p:cNvSpPr txBox="1"/>
          <p:nvPr/>
        </p:nvSpPr>
        <p:spPr>
          <a:xfrm rot="19002662">
            <a:off x="5743633" y="490726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 0.6 nm</a:t>
            </a:r>
          </a:p>
        </p:txBody>
      </p:sp>
      <p:sp>
        <p:nvSpPr>
          <p:cNvPr id="109" name="TextBox 108"/>
          <p:cNvSpPr txBox="1"/>
          <p:nvPr/>
        </p:nvSpPr>
        <p:spPr>
          <a:xfrm rot="19002662">
            <a:off x="5064863" y="5556172"/>
            <a:ext cx="2854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10nm ALD AI203+1 nm Ni</a:t>
            </a:r>
          </a:p>
        </p:txBody>
      </p:sp>
      <p:grpSp>
        <p:nvGrpSpPr>
          <p:cNvPr id="110" name="Group 20"/>
          <p:cNvGrpSpPr>
            <a:grpSpLocks/>
          </p:cNvGrpSpPr>
          <p:nvPr/>
        </p:nvGrpSpPr>
        <p:grpSpPr bwMode="auto">
          <a:xfrm>
            <a:off x="6438961" y="2474392"/>
            <a:ext cx="609600" cy="1068387"/>
            <a:chOff x="3511" y="2056"/>
            <a:chExt cx="342" cy="1051"/>
          </a:xfrm>
        </p:grpSpPr>
        <p:sp>
          <p:nvSpPr>
            <p:cNvPr id="111" name="Line 21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" name="Group 22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sp>
        <p:nvSpPr>
          <p:cNvPr id="130" name="TextBox 129"/>
          <p:cNvSpPr txBox="1"/>
          <p:nvPr/>
        </p:nvSpPr>
        <p:spPr>
          <a:xfrm rot="19002662">
            <a:off x="4972245" y="489251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2nm Ni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39334" y="2363672"/>
            <a:ext cx="5998846" cy="1065110"/>
            <a:chOff x="1939334" y="2092369"/>
            <a:chExt cx="5998846" cy="1065110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1939334" y="3157479"/>
              <a:ext cx="783772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 bwMode="auto">
            <a:xfrm>
              <a:off x="2815210" y="2506014"/>
              <a:ext cx="783772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>
              <a:off x="3731283" y="2768942"/>
              <a:ext cx="783772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>
              <a:off x="4617207" y="2408884"/>
              <a:ext cx="783772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>
              <a:off x="5462941" y="2259837"/>
              <a:ext cx="783772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 bwMode="auto">
            <a:xfrm>
              <a:off x="6328772" y="2412237"/>
              <a:ext cx="783772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 bwMode="auto">
            <a:xfrm>
              <a:off x="7154408" y="2092369"/>
              <a:ext cx="783772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1" name="Rectangle 8" descr="Dark upward diagonal"/>
          <p:cNvSpPr>
            <a:spLocks noChangeArrowheads="1"/>
          </p:cNvSpPr>
          <p:nvPr/>
        </p:nvSpPr>
        <p:spPr bwMode="auto">
          <a:xfrm>
            <a:off x="5585165" y="2813538"/>
            <a:ext cx="257322" cy="1828252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 sz="2400" i="0">
              <a:latin typeface="Times New Roman" pitchFamily="18" charset="0"/>
            </a:endParaRPr>
          </a:p>
        </p:txBody>
      </p:sp>
      <p:grpSp>
        <p:nvGrpSpPr>
          <p:cNvPr id="72" name="Group 20"/>
          <p:cNvGrpSpPr>
            <a:grpSpLocks/>
          </p:cNvGrpSpPr>
          <p:nvPr/>
        </p:nvGrpSpPr>
        <p:grpSpPr bwMode="auto">
          <a:xfrm>
            <a:off x="5588497" y="2293351"/>
            <a:ext cx="609600" cy="1064080"/>
            <a:chOff x="3511" y="2056"/>
            <a:chExt cx="342" cy="1051"/>
          </a:xfrm>
        </p:grpSpPr>
        <p:sp>
          <p:nvSpPr>
            <p:cNvPr id="73" name="Line 21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" name="Group 22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76" name="Freeform 23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77" name="Freeform 24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B965A93-8CCC-4E52-9506-5A7AC45C0707}"/>
              </a:ext>
            </a:extLst>
          </p:cNvPr>
          <p:cNvSpPr/>
          <p:nvPr/>
        </p:nvSpPr>
        <p:spPr>
          <a:xfrm>
            <a:off x="7657304" y="6441215"/>
            <a:ext cx="1410917" cy="38903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1" name="Slide Number Placeholder 5">
            <a:extLst>
              <a:ext uri="{FF2B5EF4-FFF2-40B4-BE49-F238E27FC236}">
                <a16:creationId xmlns:a16="http://schemas.microsoft.com/office/drawing/2014/main" id="{E77B0555-586F-4C65-AF98-B5BC363408D7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5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19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function approximations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35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11500" y="1143000"/>
                <a:ext cx="5117314" cy="4953000"/>
              </a:xfrm>
            </p:spPr>
            <p:txBody>
              <a:bodyPr/>
              <a:lstStyle/>
              <a:p>
                <a:r>
                  <a:rPr lang="en-US" sz="2400" dirty="0"/>
                  <a:t>Optimizing the policy</a:t>
                </a:r>
              </a:p>
              <a:p>
                <a:pPr lvl="1"/>
                <a:r>
                  <a:rPr lang="en-US" sz="2000" dirty="0"/>
                  <a:t>We optimize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𝐼𝐸</m:t>
                        </m:r>
                      </m:sup>
                    </m:sSup>
                  </m:oMath>
                </a14:m>
                <a:r>
                  <a:rPr lang="en-US" sz="2000" dirty="0"/>
                  <a:t> to maximize:</a:t>
                </a:r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marL="457200" lvl="1" indent="0">
                  <a:buNone/>
                </a:pPr>
                <a:r>
                  <a:rPr lang="en-US" sz="2000" dirty="0"/>
                  <a:t>    where</a:t>
                </a:r>
              </a:p>
              <a:p>
                <a:pPr lvl="1"/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r>
                  <a:rPr lang="en-US" sz="2400" dirty="0"/>
                  <a:t>Notes:</a:t>
                </a:r>
              </a:p>
              <a:p>
                <a:pPr lvl="1"/>
                <a:r>
                  <a:rPr lang="en-US" sz="2000" dirty="0"/>
                  <a:t>This can handle any belief model, including correlated beliefs, nonlinear belief models.</a:t>
                </a:r>
              </a:p>
              <a:p>
                <a:pPr lvl="1"/>
                <a:r>
                  <a:rPr lang="en-US" sz="2000" dirty="0"/>
                  <a:t>All we require is that we be able to simulate a policy.  </a:t>
                </a:r>
              </a:p>
            </p:txBody>
          </p:sp>
        </mc:Choice>
        <mc:Fallback xmlns="">
          <p:sp>
            <p:nvSpPr>
              <p:cNvPr id="533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500" y="1143000"/>
                <a:ext cx="5117314" cy="4953000"/>
              </a:xfrm>
              <a:blipFill>
                <a:blip r:embed="rId4"/>
                <a:stretch>
                  <a:fillRect t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1939397" y="3066490"/>
          <a:ext cx="587533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5" imgW="3733560" imgH="279360" progId="Equation.DSMT4">
                  <p:embed/>
                </p:oleObj>
              </mc:Choice>
              <mc:Fallback>
                <p:oleObj name="Equation" r:id="rId5" imgW="3733560" imgH="27936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39397" y="3066490"/>
                        <a:ext cx="5875338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2057401" y="2070894"/>
          <a:ext cx="3833812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7" imgW="1562040" imgH="241200" progId="Equation.DSMT4">
                  <p:embed/>
                </p:oleObj>
              </mc:Choice>
              <mc:Fallback>
                <p:oleObj name="Equation" r:id="rId7" imgW="1562040" imgH="2412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1" y="2070894"/>
                        <a:ext cx="3833812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4515" y="3614334"/>
            <a:ext cx="3995344" cy="32034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4149915" y="4952612"/>
            <a:ext cx="21275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i="0" dirty="0"/>
              <a:t>             Regret          </a:t>
            </a:r>
          </a:p>
        </p:txBody>
      </p:sp>
    </p:spTree>
    <p:extLst>
      <p:ext uri="{BB962C8B-B14F-4D97-AF65-F5344CB8AC3E}">
        <p14:creationId xmlns:p14="http://schemas.microsoft.com/office/powerpoint/2010/main" val="4288744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4014C-0403-4720-A0D9-D3AA79A04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function approximations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F3F8B-4804-4F11-B80E-C3964A63F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9B79C-0E48-4D98-A758-C328612DC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095" y="1101102"/>
            <a:ext cx="8026105" cy="479724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C8C503B-B7FB-469E-96D9-91E4F533D48E}"/>
              </a:ext>
            </a:extLst>
          </p:cNvPr>
          <p:cNvGrpSpPr/>
          <p:nvPr/>
        </p:nvGrpSpPr>
        <p:grpSpPr>
          <a:xfrm>
            <a:off x="637962" y="3324171"/>
            <a:ext cx="8073943" cy="831327"/>
            <a:chOff x="637962" y="3344380"/>
            <a:chExt cx="8073943" cy="80836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DA5A7D4-55C9-4CC1-A403-B4DCBF2EB6C6}"/>
                </a:ext>
              </a:extLst>
            </p:cNvPr>
            <p:cNvGrpSpPr/>
            <p:nvPr/>
          </p:nvGrpSpPr>
          <p:grpSpPr>
            <a:xfrm>
              <a:off x="738500" y="3412892"/>
              <a:ext cx="7925567" cy="739850"/>
              <a:chOff x="738500" y="3412892"/>
              <a:chExt cx="7925567" cy="73985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A79A3E9B-B554-4E50-A426-BAE8929631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8500" y="3429000"/>
                <a:ext cx="7925567" cy="723742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CF910B4-B221-407B-9E28-77C735818F71}"/>
                  </a:ext>
                </a:extLst>
              </p:cNvPr>
              <p:cNvSpPr/>
              <p:nvPr/>
            </p:nvSpPr>
            <p:spPr>
              <a:xfrm>
                <a:off x="742634" y="3412892"/>
                <a:ext cx="3415107" cy="219447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70E4FBF-8DBD-4A19-B9DA-394075FC79AC}"/>
                  </a:ext>
                </a:extLst>
              </p:cNvPr>
              <p:cNvSpPr/>
              <p:nvPr/>
            </p:nvSpPr>
            <p:spPr>
              <a:xfrm>
                <a:off x="2168122" y="3933295"/>
                <a:ext cx="6455529" cy="219447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5A9885A-7CFC-466E-91BF-031201DB12E5}"/>
                </a:ext>
              </a:extLst>
            </p:cNvPr>
            <p:cNvSpPr/>
            <p:nvPr/>
          </p:nvSpPr>
          <p:spPr>
            <a:xfrm>
              <a:off x="637962" y="3344380"/>
              <a:ext cx="8073943" cy="80836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E51504-FD09-4153-ABFC-887F59D413BF}"/>
              </a:ext>
            </a:extLst>
          </p:cNvPr>
          <p:cNvGrpSpPr/>
          <p:nvPr/>
        </p:nvGrpSpPr>
        <p:grpSpPr>
          <a:xfrm>
            <a:off x="539292" y="4556844"/>
            <a:ext cx="8258214" cy="975023"/>
            <a:chOff x="685800" y="4556844"/>
            <a:chExt cx="8258214" cy="97502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351E7B5-DAF2-477F-8F5B-F248F1EEB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8500" y="4575545"/>
              <a:ext cx="8205514" cy="95632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8AABC2-5AB2-435A-BBBC-7FD59CB74A5D}"/>
                </a:ext>
              </a:extLst>
            </p:cNvPr>
            <p:cNvSpPr/>
            <p:nvPr/>
          </p:nvSpPr>
          <p:spPr>
            <a:xfrm>
              <a:off x="685800" y="4556844"/>
              <a:ext cx="8225811" cy="97502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680E509-A62E-4EBD-93F6-41B21370D8FE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3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0D79F-6ECC-4802-9BA2-09884860E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function approximations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9BFE7-0FA5-49F7-B96B-7ED029645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lvl="1"/>
            <a:r>
              <a:rPr lang="en-US" dirty="0"/>
              <a:t>UCB policies are exceptionally popular in the computer science/machine learning community.  They are a form of parametric cost function approximation (CFA).</a:t>
            </a:r>
          </a:p>
          <a:p>
            <a:pPr lvl="1"/>
            <a:r>
              <a:rPr lang="en-US" dirty="0"/>
              <a:t>Claims of optimality are in the form of regret bounds that </a:t>
            </a:r>
            <a:r>
              <a:rPr lang="en-US" i="1" dirty="0"/>
              <a:t>always</a:t>
            </a:r>
            <a:r>
              <a:rPr lang="en-US" dirty="0"/>
              <a:t> involve unknown coefficients.  </a:t>
            </a:r>
          </a:p>
          <a:p>
            <a:pPr lvl="1"/>
            <a:r>
              <a:rPr lang="en-US" dirty="0"/>
              <a:t>Simple, elegant and easy to compute, but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r>
              <a:rPr lang="en-US" dirty="0"/>
              <a:t>        “</a:t>
            </a:r>
            <a:r>
              <a:rPr lang="en-US" i="1" dirty="0"/>
              <a:t>The price of simplicity is tunable parameters”</a:t>
            </a:r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… but any real-world application requires tuning the policy, </a:t>
            </a:r>
            <a:r>
              <a:rPr lang="en-US" i="1" dirty="0"/>
              <a:t>and tuning is hard!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89A514D-5A11-4C7F-B130-FB95179CC47E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979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F543C-B225-4F55-83BD-20B944A15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function approximations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86F1-BB8C-48B8-B5C6-2BAD0E0FB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2DA010-ED41-4E0C-A584-9BFE80CBE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570" y="1467020"/>
            <a:ext cx="5806861" cy="462898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3CD22BC-79B2-4C55-B65E-EDEF451A8DDA}"/>
              </a:ext>
            </a:extLst>
          </p:cNvPr>
          <p:cNvGrpSpPr/>
          <p:nvPr/>
        </p:nvGrpSpPr>
        <p:grpSpPr>
          <a:xfrm>
            <a:off x="2038350" y="1761426"/>
            <a:ext cx="3129383" cy="1436449"/>
            <a:chOff x="2038350" y="1761426"/>
            <a:chExt cx="3129383" cy="143644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AFCA7C4-E517-4487-810F-E9E50545BAD1}"/>
                </a:ext>
              </a:extLst>
            </p:cNvPr>
            <p:cNvSpPr/>
            <p:nvPr/>
          </p:nvSpPr>
          <p:spPr>
            <a:xfrm>
              <a:off x="3349432" y="2621954"/>
              <a:ext cx="176818" cy="575921"/>
            </a:xfrm>
            <a:prstGeom prst="ellipse">
              <a:avLst/>
            </a:prstGeom>
            <a:ln w="28575">
              <a:solidFill>
                <a:srgbClr val="0033CC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07EA779-D3B0-4CA9-9704-0E0E6E5E20AE}"/>
                </a:ext>
              </a:extLst>
            </p:cNvPr>
            <p:cNvSpPr txBox="1"/>
            <p:nvPr/>
          </p:nvSpPr>
          <p:spPr>
            <a:xfrm>
              <a:off x="2038350" y="1761426"/>
              <a:ext cx="3129383" cy="40011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0" dirty="0">
                  <a:solidFill>
                    <a:srgbClr val="0033CC"/>
                  </a:solidFill>
                </a:rPr>
                <a:t>Knowledge gradient policies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EAD65E5-3CE1-406F-AEA4-1CCCA65B3C1E}"/>
                </a:ext>
              </a:extLst>
            </p:cNvPr>
            <p:cNvCxnSpPr>
              <a:stCxn id="20" idx="2"/>
              <a:endCxn id="18" idx="0"/>
            </p:cNvCxnSpPr>
            <p:nvPr/>
          </p:nvCxnSpPr>
          <p:spPr bwMode="auto">
            <a:xfrm flipH="1">
              <a:off x="3437841" y="2161536"/>
              <a:ext cx="165201" cy="460418"/>
            </a:xfrm>
            <a:prstGeom prst="straightConnector1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BF3366A-DEA7-4206-A829-F8BB15FA3EAE}"/>
              </a:ext>
            </a:extLst>
          </p:cNvPr>
          <p:cNvGrpSpPr/>
          <p:nvPr/>
        </p:nvGrpSpPr>
        <p:grpSpPr>
          <a:xfrm>
            <a:off x="2038350" y="1829643"/>
            <a:ext cx="6340268" cy="3618657"/>
            <a:chOff x="2038350" y="1829643"/>
            <a:chExt cx="6340268" cy="361865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B47D70F-059F-4C56-8E01-51A7A44B12D1}"/>
                </a:ext>
              </a:extLst>
            </p:cNvPr>
            <p:cNvGrpSpPr/>
            <p:nvPr/>
          </p:nvGrpSpPr>
          <p:grpSpPr>
            <a:xfrm>
              <a:off x="2038350" y="1829643"/>
              <a:ext cx="5406515" cy="3618657"/>
              <a:chOff x="2038350" y="1829643"/>
              <a:chExt cx="5406515" cy="3618657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154A0C9-1E06-4EA2-8EE5-D6CAB7198991}"/>
                  </a:ext>
                </a:extLst>
              </p:cNvPr>
              <p:cNvGrpSpPr/>
              <p:nvPr/>
            </p:nvGrpSpPr>
            <p:grpSpPr>
              <a:xfrm>
                <a:off x="2038350" y="2009775"/>
                <a:ext cx="4892675" cy="3438525"/>
                <a:chOff x="2038350" y="2009775"/>
                <a:chExt cx="4892675" cy="3438525"/>
              </a:xfrm>
            </p:grpSpPr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110254F6-F9C5-4ED6-B040-DA643176674F}"/>
                    </a:ext>
                  </a:extLst>
                </p:cNvPr>
                <p:cNvSpPr/>
                <p:nvPr/>
              </p:nvSpPr>
              <p:spPr>
                <a:xfrm>
                  <a:off x="2038350" y="2009775"/>
                  <a:ext cx="4892675" cy="3438525"/>
                </a:xfrm>
                <a:custGeom>
                  <a:avLst/>
                  <a:gdLst>
                    <a:gd name="connsiteX0" fmla="*/ 0 w 4892675"/>
                    <a:gd name="connsiteY0" fmla="*/ 3438525 h 3438525"/>
                    <a:gd name="connsiteX1" fmla="*/ 219075 w 4892675"/>
                    <a:gd name="connsiteY1" fmla="*/ 2657475 h 3438525"/>
                    <a:gd name="connsiteX2" fmla="*/ 314325 w 4892675"/>
                    <a:gd name="connsiteY2" fmla="*/ 2428875 h 3438525"/>
                    <a:gd name="connsiteX3" fmla="*/ 708025 w 4892675"/>
                    <a:gd name="connsiteY3" fmla="*/ 1847850 h 3438525"/>
                    <a:gd name="connsiteX4" fmla="*/ 1019175 w 4892675"/>
                    <a:gd name="connsiteY4" fmla="*/ 1485900 h 3438525"/>
                    <a:gd name="connsiteX5" fmla="*/ 1266825 w 4892675"/>
                    <a:gd name="connsiteY5" fmla="*/ 1352550 h 3438525"/>
                    <a:gd name="connsiteX6" fmla="*/ 1873250 w 4892675"/>
                    <a:gd name="connsiteY6" fmla="*/ 930275 h 3438525"/>
                    <a:gd name="connsiteX7" fmla="*/ 2632075 w 4892675"/>
                    <a:gd name="connsiteY7" fmla="*/ 568325 h 3438525"/>
                    <a:gd name="connsiteX8" fmla="*/ 3184525 w 4892675"/>
                    <a:gd name="connsiteY8" fmla="*/ 374650 h 3438525"/>
                    <a:gd name="connsiteX9" fmla="*/ 3822700 w 4892675"/>
                    <a:gd name="connsiteY9" fmla="*/ 212725 h 3438525"/>
                    <a:gd name="connsiteX10" fmla="*/ 4371975 w 4892675"/>
                    <a:gd name="connsiteY10" fmla="*/ 98425 h 3438525"/>
                    <a:gd name="connsiteX11" fmla="*/ 4892675 w 4892675"/>
                    <a:gd name="connsiteY11" fmla="*/ 0 h 3438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892675" h="3438525">
                      <a:moveTo>
                        <a:pt x="0" y="3438525"/>
                      </a:moveTo>
                      <a:cubicBezTo>
                        <a:pt x="83344" y="3132137"/>
                        <a:pt x="166688" y="2825750"/>
                        <a:pt x="219075" y="2657475"/>
                      </a:cubicBezTo>
                      <a:cubicBezTo>
                        <a:pt x="271462" y="2489200"/>
                        <a:pt x="232833" y="2563812"/>
                        <a:pt x="314325" y="2428875"/>
                      </a:cubicBezTo>
                      <a:cubicBezTo>
                        <a:pt x="395817" y="2293938"/>
                        <a:pt x="590550" y="2005012"/>
                        <a:pt x="708025" y="1847850"/>
                      </a:cubicBezTo>
                      <a:cubicBezTo>
                        <a:pt x="825500" y="1690687"/>
                        <a:pt x="926042" y="1568450"/>
                        <a:pt x="1019175" y="1485900"/>
                      </a:cubicBezTo>
                      <a:cubicBezTo>
                        <a:pt x="1112308" y="1403350"/>
                        <a:pt x="1124479" y="1445154"/>
                        <a:pt x="1266825" y="1352550"/>
                      </a:cubicBezTo>
                      <a:cubicBezTo>
                        <a:pt x="1409171" y="1259946"/>
                        <a:pt x="1645708" y="1060979"/>
                        <a:pt x="1873250" y="930275"/>
                      </a:cubicBezTo>
                      <a:cubicBezTo>
                        <a:pt x="2100792" y="799571"/>
                        <a:pt x="2413529" y="660929"/>
                        <a:pt x="2632075" y="568325"/>
                      </a:cubicBezTo>
                      <a:cubicBezTo>
                        <a:pt x="2850621" y="475721"/>
                        <a:pt x="2986088" y="433917"/>
                        <a:pt x="3184525" y="374650"/>
                      </a:cubicBezTo>
                      <a:cubicBezTo>
                        <a:pt x="3382962" y="315383"/>
                        <a:pt x="3624792" y="258762"/>
                        <a:pt x="3822700" y="212725"/>
                      </a:cubicBezTo>
                      <a:cubicBezTo>
                        <a:pt x="4020608" y="166688"/>
                        <a:pt x="4371975" y="98425"/>
                        <a:pt x="4371975" y="98425"/>
                      </a:cubicBezTo>
                      <a:lnTo>
                        <a:pt x="4892675" y="0"/>
                      </a:ln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C3B3D1F7-2FBB-4045-A9BF-0B40796FE34A}"/>
                    </a:ext>
                  </a:extLst>
                </p:cNvPr>
                <p:cNvCxnSpPr/>
                <p:nvPr/>
              </p:nvCxnSpPr>
              <p:spPr bwMode="auto">
                <a:xfrm>
                  <a:off x="5857875" y="4165600"/>
                  <a:ext cx="220578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A7E5ECF-022A-4D3A-B387-C23589553956}"/>
                  </a:ext>
                </a:extLst>
              </p:cNvPr>
              <p:cNvSpPr txBox="1"/>
              <p:nvPr/>
            </p:nvSpPr>
            <p:spPr>
              <a:xfrm>
                <a:off x="7016543" y="1829643"/>
                <a:ext cx="428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i="0" dirty="0"/>
                  <a:t>IE</a:t>
                </a:r>
              </a:p>
            </p:txBody>
          </p:sp>
        </p:grpSp>
        <p:graphicFrame>
          <p:nvGraphicFramePr>
            <p:cNvPr id="24" name="Object 23">
              <a:extLst>
                <a:ext uri="{FF2B5EF4-FFF2-40B4-BE49-F238E27FC236}">
                  <a16:creationId xmlns:a16="http://schemas.microsoft.com/office/drawing/2014/main" id="{6489F1F6-D2E8-4230-858B-56AE2C091A1B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6179930" y="2212527"/>
            <a:ext cx="2198688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Equation" r:id="rId4" imgW="1396800" imgH="279360" progId="Equation.DSMT4">
                    <p:embed/>
                  </p:oleObj>
                </mc:Choice>
                <mc:Fallback>
                  <p:oleObj name="Equation" r:id="rId4" imgW="1396800" imgH="279360" progId="Equation.DSMT4">
                    <p:embed/>
                    <p:pic>
                      <p:nvPicPr>
                        <p:cNvPr id="24" name="Object 23">
                          <a:extLst>
                            <a:ext uri="{FF2B5EF4-FFF2-40B4-BE49-F238E27FC236}">
                              <a16:creationId xmlns:a16="http://schemas.microsoft.com/office/drawing/2014/main" id="{6489F1F6-D2E8-4230-858B-56AE2C091A1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179930" y="2212527"/>
                          <a:ext cx="2198688" cy="43973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CC172B7D-1828-4C59-9C8B-F603E5AD2C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6696" t="46118" r="37448"/>
          <a:stretch/>
        </p:blipFill>
        <p:spPr>
          <a:xfrm>
            <a:off x="7567614" y="856810"/>
            <a:ext cx="2121652" cy="51529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B8C5D971-1078-457D-81B4-310CAB5F5039}"/>
              </a:ext>
            </a:extLst>
          </p:cNvPr>
          <p:cNvGrpSpPr/>
          <p:nvPr/>
        </p:nvGrpSpPr>
        <p:grpSpPr>
          <a:xfrm>
            <a:off x="2298700" y="2652265"/>
            <a:ext cx="6476508" cy="2710310"/>
            <a:chOff x="2298700" y="2652265"/>
            <a:chExt cx="6476508" cy="271031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2FAAD18-F49B-4A65-B537-ECAEB3DD3484}"/>
                </a:ext>
              </a:extLst>
            </p:cNvPr>
            <p:cNvGrpSpPr/>
            <p:nvPr/>
          </p:nvGrpSpPr>
          <p:grpSpPr>
            <a:xfrm>
              <a:off x="2298700" y="2652265"/>
              <a:ext cx="5459710" cy="2710310"/>
              <a:chOff x="2298700" y="2652265"/>
              <a:chExt cx="5459710" cy="271031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15E13991-1E63-4AB3-BEB4-BFD5A33D1DE4}"/>
                  </a:ext>
                </a:extLst>
              </p:cNvPr>
              <p:cNvGrpSpPr/>
              <p:nvPr/>
            </p:nvGrpSpPr>
            <p:grpSpPr>
              <a:xfrm>
                <a:off x="2298700" y="2908300"/>
                <a:ext cx="4654550" cy="2454275"/>
                <a:chOff x="2298700" y="2908300"/>
                <a:chExt cx="4654550" cy="2454275"/>
              </a:xfrm>
            </p:grpSpPr>
            <p:sp>
              <p:nvSpPr>
                <p:cNvPr id="6" name="Freeform: Shape 5">
                  <a:extLst>
                    <a:ext uri="{FF2B5EF4-FFF2-40B4-BE49-F238E27FC236}">
                      <a16:creationId xmlns:a16="http://schemas.microsoft.com/office/drawing/2014/main" id="{E41E9F23-A902-4C93-AD7E-A09E27F459EF}"/>
                    </a:ext>
                  </a:extLst>
                </p:cNvPr>
                <p:cNvSpPr/>
                <p:nvPr/>
              </p:nvSpPr>
              <p:spPr>
                <a:xfrm>
                  <a:off x="2298700" y="2908300"/>
                  <a:ext cx="4654550" cy="2149475"/>
                </a:xfrm>
                <a:custGeom>
                  <a:avLst/>
                  <a:gdLst>
                    <a:gd name="connsiteX0" fmla="*/ 0 w 4654550"/>
                    <a:gd name="connsiteY0" fmla="*/ 2149475 h 2149475"/>
                    <a:gd name="connsiteX1" fmla="*/ 149225 w 4654550"/>
                    <a:gd name="connsiteY1" fmla="*/ 1882775 h 2149475"/>
                    <a:gd name="connsiteX2" fmla="*/ 396875 w 4654550"/>
                    <a:gd name="connsiteY2" fmla="*/ 1584325 h 2149475"/>
                    <a:gd name="connsiteX3" fmla="*/ 631825 w 4654550"/>
                    <a:gd name="connsiteY3" fmla="*/ 1339850 h 2149475"/>
                    <a:gd name="connsiteX4" fmla="*/ 1031875 w 4654550"/>
                    <a:gd name="connsiteY4" fmla="*/ 1035050 h 2149475"/>
                    <a:gd name="connsiteX5" fmla="*/ 1397000 w 4654550"/>
                    <a:gd name="connsiteY5" fmla="*/ 784225 h 2149475"/>
                    <a:gd name="connsiteX6" fmla="*/ 1758950 w 4654550"/>
                    <a:gd name="connsiteY6" fmla="*/ 574675 h 2149475"/>
                    <a:gd name="connsiteX7" fmla="*/ 1968500 w 4654550"/>
                    <a:gd name="connsiteY7" fmla="*/ 482600 h 2149475"/>
                    <a:gd name="connsiteX8" fmla="*/ 2289175 w 4654550"/>
                    <a:gd name="connsiteY8" fmla="*/ 377825 h 2149475"/>
                    <a:gd name="connsiteX9" fmla="*/ 2667000 w 4654550"/>
                    <a:gd name="connsiteY9" fmla="*/ 288925 h 2149475"/>
                    <a:gd name="connsiteX10" fmla="*/ 3190875 w 4654550"/>
                    <a:gd name="connsiteY10" fmla="*/ 206375 h 2149475"/>
                    <a:gd name="connsiteX11" fmla="*/ 3632200 w 4654550"/>
                    <a:gd name="connsiteY11" fmla="*/ 136525 h 2149475"/>
                    <a:gd name="connsiteX12" fmla="*/ 3987800 w 4654550"/>
                    <a:gd name="connsiteY12" fmla="*/ 111125 h 2149475"/>
                    <a:gd name="connsiteX13" fmla="*/ 4318000 w 4654550"/>
                    <a:gd name="connsiteY13" fmla="*/ 69850 h 2149475"/>
                    <a:gd name="connsiteX14" fmla="*/ 4654550 w 4654550"/>
                    <a:gd name="connsiteY14" fmla="*/ 0 h 2149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654550" h="2149475">
                      <a:moveTo>
                        <a:pt x="0" y="2149475"/>
                      </a:moveTo>
                      <a:cubicBezTo>
                        <a:pt x="41539" y="2063221"/>
                        <a:pt x="83079" y="1976967"/>
                        <a:pt x="149225" y="1882775"/>
                      </a:cubicBezTo>
                      <a:cubicBezTo>
                        <a:pt x="215371" y="1788583"/>
                        <a:pt x="316442" y="1674812"/>
                        <a:pt x="396875" y="1584325"/>
                      </a:cubicBezTo>
                      <a:cubicBezTo>
                        <a:pt x="477308" y="1493838"/>
                        <a:pt x="525992" y="1431396"/>
                        <a:pt x="631825" y="1339850"/>
                      </a:cubicBezTo>
                      <a:cubicBezTo>
                        <a:pt x="737658" y="1248304"/>
                        <a:pt x="904346" y="1127654"/>
                        <a:pt x="1031875" y="1035050"/>
                      </a:cubicBezTo>
                      <a:cubicBezTo>
                        <a:pt x="1159404" y="942446"/>
                        <a:pt x="1275821" y="860954"/>
                        <a:pt x="1397000" y="784225"/>
                      </a:cubicBezTo>
                      <a:cubicBezTo>
                        <a:pt x="1518179" y="707496"/>
                        <a:pt x="1663700" y="624946"/>
                        <a:pt x="1758950" y="574675"/>
                      </a:cubicBezTo>
                      <a:cubicBezTo>
                        <a:pt x="1854200" y="524404"/>
                        <a:pt x="1880129" y="515408"/>
                        <a:pt x="1968500" y="482600"/>
                      </a:cubicBezTo>
                      <a:cubicBezTo>
                        <a:pt x="2056871" y="449792"/>
                        <a:pt x="2172758" y="410104"/>
                        <a:pt x="2289175" y="377825"/>
                      </a:cubicBezTo>
                      <a:cubicBezTo>
                        <a:pt x="2405592" y="345546"/>
                        <a:pt x="2516717" y="317500"/>
                        <a:pt x="2667000" y="288925"/>
                      </a:cubicBezTo>
                      <a:cubicBezTo>
                        <a:pt x="2817283" y="260350"/>
                        <a:pt x="3190875" y="206375"/>
                        <a:pt x="3190875" y="206375"/>
                      </a:cubicBezTo>
                      <a:cubicBezTo>
                        <a:pt x="3351742" y="180975"/>
                        <a:pt x="3499379" y="152400"/>
                        <a:pt x="3632200" y="136525"/>
                      </a:cubicBezTo>
                      <a:cubicBezTo>
                        <a:pt x="3765021" y="120650"/>
                        <a:pt x="3873500" y="122237"/>
                        <a:pt x="3987800" y="111125"/>
                      </a:cubicBezTo>
                      <a:cubicBezTo>
                        <a:pt x="4102100" y="100013"/>
                        <a:pt x="4206875" y="88371"/>
                        <a:pt x="4318000" y="69850"/>
                      </a:cubicBezTo>
                      <a:cubicBezTo>
                        <a:pt x="4429125" y="51329"/>
                        <a:pt x="4541837" y="25664"/>
                        <a:pt x="4654550" y="0"/>
                      </a:cubicBezTo>
                    </a:path>
                  </a:pathLst>
                </a:custGeom>
                <a:noFill/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D2ADCECC-06FA-4FCC-900E-0B5886249BF5}"/>
                    </a:ext>
                  </a:extLst>
                </p:cNvPr>
                <p:cNvCxnSpPr/>
                <p:nvPr/>
              </p:nvCxnSpPr>
              <p:spPr bwMode="auto">
                <a:xfrm>
                  <a:off x="5857875" y="5362575"/>
                  <a:ext cx="22225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A81F177-80C4-4662-9F36-EFC7B198401F}"/>
                  </a:ext>
                </a:extLst>
              </p:cNvPr>
              <p:cNvSpPr txBox="1"/>
              <p:nvPr/>
            </p:nvSpPr>
            <p:spPr>
              <a:xfrm>
                <a:off x="7086431" y="2652265"/>
                <a:ext cx="671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i="0" dirty="0">
                    <a:solidFill>
                      <a:schemeClr val="accent1">
                        <a:lumMod val="50000"/>
                      </a:schemeClr>
                    </a:solidFill>
                  </a:rPr>
                  <a:t>UCB</a:t>
                </a:r>
              </a:p>
            </p:txBody>
          </p:sp>
        </p:grpSp>
        <p:graphicFrame>
          <p:nvGraphicFramePr>
            <p:cNvPr id="26" name="Object 25">
              <a:extLst>
                <a:ext uri="{FF2B5EF4-FFF2-40B4-BE49-F238E27FC236}">
                  <a16:creationId xmlns:a16="http://schemas.microsoft.com/office/drawing/2014/main" id="{14B65C9D-14C5-46F9-A1F1-F67E84E45ECA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6807199" y="3048139"/>
            <a:ext cx="1968009" cy="6150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Equation" r:id="rId8" imgW="1625400" imgH="507960" progId="Equation.DSMT4">
                    <p:embed/>
                  </p:oleObj>
                </mc:Choice>
                <mc:Fallback>
                  <p:oleObj name="Equation" r:id="rId8" imgW="1625400" imgH="507960" progId="Equation.DSMT4">
                    <p:embed/>
                    <p:pic>
                      <p:nvPicPr>
                        <p:cNvPr id="26" name="Object 25">
                          <a:extLst>
                            <a:ext uri="{FF2B5EF4-FFF2-40B4-BE49-F238E27FC236}">
                              <a16:creationId xmlns:a16="http://schemas.microsoft.com/office/drawing/2014/main" id="{14B65C9D-14C5-46F9-A1F1-F67E84E45EC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807199" y="3048139"/>
                          <a:ext cx="1968009" cy="61500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B042C3AB-1655-47F0-A41E-6429664080A3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EBF59F-1C5B-41D5-A291-F10B1C31BBB1}"/>
              </a:ext>
            </a:extLst>
          </p:cNvPr>
          <p:cNvSpPr txBox="1"/>
          <p:nvPr/>
        </p:nvSpPr>
        <p:spPr>
          <a:xfrm>
            <a:off x="3773793" y="2890318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>
                <a:solidFill>
                  <a:srgbClr val="FF0000"/>
                </a:solidFill>
              </a:rPr>
              <a:t>Optimal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01DA0-DFD3-4021-AB0B-822E358EBEC4}"/>
              </a:ext>
            </a:extLst>
          </p:cNvPr>
          <p:cNvSpPr txBox="1"/>
          <p:nvPr/>
        </p:nvSpPr>
        <p:spPr>
          <a:xfrm>
            <a:off x="3698015" y="6113703"/>
            <a:ext cx="1478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Experiments</a:t>
            </a:r>
          </a:p>
        </p:txBody>
      </p:sp>
    </p:spTree>
    <p:extLst>
      <p:ext uri="{BB962C8B-B14F-4D97-AF65-F5344CB8AC3E}">
        <p14:creationId xmlns:p14="http://schemas.microsoft.com/office/powerpoint/2010/main" val="308520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Designing policies for active learning problems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64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683502"/>
          </a:xfrm>
        </p:spPr>
        <p:txBody>
          <a:bodyPr/>
          <a:lstStyle/>
          <a:p>
            <a:r>
              <a:rPr lang="en-US" dirty="0"/>
              <a:t>The four classes of policies:</a:t>
            </a:r>
            <a:br>
              <a:rPr lang="en-US" dirty="0"/>
            </a:b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055077" y="2609201"/>
            <a:ext cx="703384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i="0" kern="0" dirty="0">
                <a:solidFill>
                  <a:schemeClr val="bg1">
                    <a:lumMod val="65000"/>
                  </a:schemeClr>
                </a:solidFill>
              </a:rPr>
              <a:t>Policy function approximations (PFAs)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i="0" kern="0" dirty="0">
                <a:solidFill>
                  <a:schemeClr val="bg1">
                    <a:lumMod val="65000"/>
                  </a:schemeClr>
                </a:solidFill>
              </a:rPr>
              <a:t>Cost function approximations (CFAs)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i="0" kern="0" dirty="0"/>
              <a:t>Value function approximations (VFAs)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i="0" kern="0" dirty="0">
                <a:solidFill>
                  <a:schemeClr val="bg1">
                    <a:lumMod val="65000"/>
                  </a:schemeClr>
                </a:solidFill>
              </a:rPr>
              <a:t>Direct lookaheads (DLAs)</a:t>
            </a:r>
          </a:p>
        </p:txBody>
      </p:sp>
    </p:spTree>
    <p:extLst>
      <p:ext uri="{BB962C8B-B14F-4D97-AF65-F5344CB8AC3E}">
        <p14:creationId xmlns:p14="http://schemas.microsoft.com/office/powerpoint/2010/main" val="3052862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function approximations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458200" cy="4953000"/>
          </a:xfrm>
        </p:spPr>
        <p:txBody>
          <a:bodyPr/>
          <a:lstStyle/>
          <a:p>
            <a:r>
              <a:rPr lang="en-US" dirty="0"/>
              <a:t>Bellman’s equation on a graph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189762"/>
            <a:ext cx="52387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graphicFrame>
        <p:nvGraphicFramePr>
          <p:cNvPr id="8" name="Object 5"/>
          <p:cNvGraphicFramePr>
            <a:graphicFrameLocks noChangeAspect="1"/>
          </p:cNvGraphicFramePr>
          <p:nvPr>
            <p:extLst/>
          </p:nvPr>
        </p:nvGraphicFramePr>
        <p:xfrm>
          <a:off x="2152650" y="4910737"/>
          <a:ext cx="40005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4" imgW="2844720" imgH="304560" progId="Equation.DSMT4">
                  <p:embed/>
                </p:oleObj>
              </mc:Choice>
              <mc:Fallback>
                <p:oleObj name="Equation" r:id="rId4" imgW="2844720" imgH="304560" progId="Equation.DSMT4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0" y="4910737"/>
                        <a:ext cx="40005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1146175" y="4817074"/>
            <a:ext cx="4800600" cy="1481138"/>
            <a:chOff x="722" y="2832"/>
            <a:chExt cx="3024" cy="933"/>
          </a:xfrm>
        </p:grpSpPr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1554" y="2832"/>
              <a:ext cx="168" cy="366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2365" y="2845"/>
              <a:ext cx="168" cy="366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3578" y="2846"/>
              <a:ext cx="168" cy="366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722" y="3522"/>
              <a:ext cx="1648" cy="243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>
                  <a:solidFill>
                    <a:schemeClr val="accent2"/>
                  </a:solidFill>
                </a:rPr>
                <a:t>Current node (e.g. node 2)</a:t>
              </a:r>
            </a:p>
          </p:txBody>
        </p:sp>
        <p:cxnSp>
          <p:nvCxnSpPr>
            <p:cNvPr id="14" name="AutoShape 11"/>
            <p:cNvCxnSpPr>
              <a:cxnSpLocks noChangeShapeType="1"/>
              <a:stCxn id="13" idx="0"/>
              <a:endCxn id="10" idx="4"/>
            </p:cNvCxnSpPr>
            <p:nvPr/>
          </p:nvCxnSpPr>
          <p:spPr bwMode="auto">
            <a:xfrm flipV="1">
              <a:off x="1546" y="3204"/>
              <a:ext cx="92" cy="312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2"/>
            <p:cNvCxnSpPr>
              <a:cxnSpLocks noChangeShapeType="1"/>
              <a:stCxn id="13" idx="0"/>
              <a:endCxn id="11" idx="4"/>
            </p:cNvCxnSpPr>
            <p:nvPr/>
          </p:nvCxnSpPr>
          <p:spPr bwMode="auto">
            <a:xfrm flipV="1">
              <a:off x="1546" y="3217"/>
              <a:ext cx="903" cy="299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3"/>
            <p:cNvCxnSpPr>
              <a:cxnSpLocks noChangeShapeType="1"/>
              <a:stCxn id="13" idx="0"/>
              <a:endCxn id="12" idx="4"/>
            </p:cNvCxnSpPr>
            <p:nvPr/>
          </p:nvCxnSpPr>
          <p:spPr bwMode="auto">
            <a:xfrm flipV="1">
              <a:off x="1546" y="3218"/>
              <a:ext cx="2116" cy="298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Oval 22"/>
          <p:cNvSpPr>
            <a:spLocks noChangeArrowheads="1"/>
          </p:cNvSpPr>
          <p:nvPr/>
        </p:nvSpPr>
        <p:spPr bwMode="auto">
          <a:xfrm>
            <a:off x="3200400" y="3140674"/>
            <a:ext cx="203200" cy="2032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332AE64-CADA-400F-AD50-D32BA18FB65B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2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function approximations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143000"/>
            <a:ext cx="7988643" cy="4953000"/>
          </a:xfrm>
        </p:spPr>
        <p:txBody>
          <a:bodyPr/>
          <a:lstStyle/>
          <a:p>
            <a:r>
              <a:rPr lang="en-US" dirty="0"/>
              <a:t>Bellman’s equation on a graph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189762"/>
            <a:ext cx="52387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2152650" y="4910737"/>
          <a:ext cx="40005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4" imgW="2844720" imgH="304560" progId="Equation.DSMT4">
                  <p:embed/>
                </p:oleObj>
              </mc:Choice>
              <mc:Fallback>
                <p:oleObj name="Equation" r:id="rId4" imgW="2844720" imgH="304560" progId="Equation.DSMT4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0" y="4910737"/>
                        <a:ext cx="40005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val 22"/>
          <p:cNvSpPr>
            <a:spLocks noChangeArrowheads="1"/>
          </p:cNvSpPr>
          <p:nvPr/>
        </p:nvSpPr>
        <p:spPr bwMode="auto">
          <a:xfrm>
            <a:off x="3200400" y="3140674"/>
            <a:ext cx="203200" cy="2032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18" name="Group 24"/>
          <p:cNvGrpSpPr>
            <a:grpSpLocks/>
          </p:cNvGrpSpPr>
          <p:nvPr/>
        </p:nvGrpSpPr>
        <p:grpSpPr bwMode="auto">
          <a:xfrm>
            <a:off x="1709738" y="4839303"/>
            <a:ext cx="3143250" cy="1270000"/>
            <a:chOff x="1077" y="2846"/>
            <a:chExt cx="1980" cy="800"/>
          </a:xfrm>
        </p:grpSpPr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2540" y="2846"/>
              <a:ext cx="168" cy="366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1077" y="3403"/>
              <a:ext cx="1980" cy="243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>
                  <a:solidFill>
                    <a:schemeClr val="accent2"/>
                  </a:solidFill>
                </a:rPr>
                <a:t>Decision to go to a node (e.g. 5)</a:t>
              </a:r>
            </a:p>
          </p:txBody>
        </p:sp>
        <p:cxnSp>
          <p:nvCxnSpPr>
            <p:cNvPr id="21" name="AutoShape 17"/>
            <p:cNvCxnSpPr>
              <a:cxnSpLocks noChangeShapeType="1"/>
              <a:stCxn id="20" idx="0"/>
              <a:endCxn id="19" idx="4"/>
            </p:cNvCxnSpPr>
            <p:nvPr/>
          </p:nvCxnSpPr>
          <p:spPr bwMode="auto">
            <a:xfrm flipV="1">
              <a:off x="2067" y="3218"/>
              <a:ext cx="557" cy="179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" name="Group 25"/>
          <p:cNvGrpSpPr>
            <a:grpSpLocks/>
          </p:cNvGrpSpPr>
          <p:nvPr/>
        </p:nvGrpSpPr>
        <p:grpSpPr bwMode="auto">
          <a:xfrm>
            <a:off x="4654550" y="4840891"/>
            <a:ext cx="2584450" cy="1803400"/>
            <a:chOff x="2932" y="2847"/>
            <a:chExt cx="1628" cy="1136"/>
          </a:xfrm>
        </p:grpSpPr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3243" y="2847"/>
              <a:ext cx="234" cy="366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2932" y="3740"/>
              <a:ext cx="1628" cy="243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>
                  <a:solidFill>
                    <a:schemeClr val="accent2"/>
                  </a:solidFill>
                </a:rPr>
                <a:t>Downstream node (e.g. 5)</a:t>
              </a:r>
            </a:p>
          </p:txBody>
        </p:sp>
        <p:cxnSp>
          <p:nvCxnSpPr>
            <p:cNvPr id="25" name="AutoShape 21"/>
            <p:cNvCxnSpPr>
              <a:cxnSpLocks noChangeShapeType="1"/>
              <a:stCxn id="24" idx="0"/>
              <a:endCxn id="23" idx="4"/>
            </p:cNvCxnSpPr>
            <p:nvPr/>
          </p:nvCxnSpPr>
          <p:spPr bwMode="auto">
            <a:xfrm flipH="1" flipV="1">
              <a:off x="3360" y="3219"/>
              <a:ext cx="386" cy="515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6" name="AutoShape 21"/>
          <p:cNvCxnSpPr>
            <a:cxnSpLocks noChangeShapeType="1"/>
          </p:cNvCxnSpPr>
          <p:nvPr/>
        </p:nvCxnSpPr>
        <p:spPr bwMode="auto">
          <a:xfrm flipV="1">
            <a:off x="3415957" y="3223696"/>
            <a:ext cx="1131328" cy="18578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Oval 22"/>
          <p:cNvSpPr>
            <a:spLocks noChangeArrowheads="1"/>
          </p:cNvSpPr>
          <p:nvPr/>
        </p:nvSpPr>
        <p:spPr bwMode="auto">
          <a:xfrm>
            <a:off x="4563766" y="3132433"/>
            <a:ext cx="203200" cy="2032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F2ED3FC0-7913-40BB-8719-51B3E23643FE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9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function approximations</a:t>
            </a:r>
            <a:endParaRPr lang="en-US" altLang="en-US" dirty="0"/>
          </a:p>
        </p:txBody>
      </p:sp>
      <p:sp>
        <p:nvSpPr>
          <p:cNvPr id="71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267700" cy="1495425"/>
          </a:xfrm>
        </p:spPr>
        <p:txBody>
          <a:bodyPr/>
          <a:lstStyle/>
          <a:p>
            <a:r>
              <a:rPr lang="en-US" dirty="0"/>
              <a:t>Bellman’s equation for a learning problem</a:t>
            </a:r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</p:txBody>
      </p:sp>
      <p:sp>
        <p:nvSpPr>
          <p:cNvPr id="7178" name="Text Box 4"/>
          <p:cNvSpPr txBox="1">
            <a:spLocks noChangeArrowheads="1"/>
          </p:cNvSpPr>
          <p:nvPr/>
        </p:nvSpPr>
        <p:spPr bwMode="auto">
          <a:xfrm>
            <a:off x="2097088" y="4539519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179" name="Text Box 5"/>
          <p:cNvSpPr txBox="1">
            <a:spLocks noChangeArrowheads="1"/>
          </p:cNvSpPr>
          <p:nvPr/>
        </p:nvSpPr>
        <p:spPr bwMode="auto">
          <a:xfrm>
            <a:off x="2951163" y="4539519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7180" name="Text Box 6"/>
          <p:cNvSpPr txBox="1">
            <a:spLocks noChangeArrowheads="1"/>
          </p:cNvSpPr>
          <p:nvPr/>
        </p:nvSpPr>
        <p:spPr bwMode="auto">
          <a:xfrm>
            <a:off x="3832225" y="4539519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7181" name="Text Box 7"/>
          <p:cNvSpPr txBox="1">
            <a:spLocks noChangeArrowheads="1"/>
          </p:cNvSpPr>
          <p:nvPr/>
        </p:nvSpPr>
        <p:spPr bwMode="auto">
          <a:xfrm>
            <a:off x="4695825" y="4539519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7182" name="Text Box 8"/>
          <p:cNvSpPr txBox="1">
            <a:spLocks noChangeArrowheads="1"/>
          </p:cNvSpPr>
          <p:nvPr/>
        </p:nvSpPr>
        <p:spPr bwMode="auto">
          <a:xfrm>
            <a:off x="5567363" y="4531581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7183" name="Line 9"/>
          <p:cNvSpPr>
            <a:spLocks noChangeShapeType="1"/>
          </p:cNvSpPr>
          <p:nvPr/>
        </p:nvSpPr>
        <p:spPr bwMode="auto">
          <a:xfrm>
            <a:off x="1657350" y="4488719"/>
            <a:ext cx="4692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Rectangle 10" descr="Dark upward diagonal"/>
          <p:cNvSpPr>
            <a:spLocks noChangeArrowheads="1"/>
          </p:cNvSpPr>
          <p:nvPr/>
        </p:nvSpPr>
        <p:spPr bwMode="auto">
          <a:xfrm>
            <a:off x="2119313" y="3536219"/>
            <a:ext cx="227012" cy="936625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85" name="Rectangle 11" descr="Dark upward diagonal"/>
          <p:cNvSpPr>
            <a:spLocks noChangeArrowheads="1"/>
          </p:cNvSpPr>
          <p:nvPr/>
        </p:nvSpPr>
        <p:spPr bwMode="auto">
          <a:xfrm>
            <a:off x="2982913" y="3274281"/>
            <a:ext cx="227012" cy="1198563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86" name="Rectangle 12" descr="Dark upward diagonal"/>
          <p:cNvSpPr>
            <a:spLocks noChangeArrowheads="1"/>
          </p:cNvSpPr>
          <p:nvPr/>
        </p:nvSpPr>
        <p:spPr bwMode="auto">
          <a:xfrm>
            <a:off x="3846513" y="3066319"/>
            <a:ext cx="227012" cy="1406525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87" name="Rectangle 13" descr="Dark upward diagonal"/>
          <p:cNvSpPr>
            <a:spLocks noChangeArrowheads="1"/>
          </p:cNvSpPr>
          <p:nvPr/>
        </p:nvSpPr>
        <p:spPr bwMode="auto">
          <a:xfrm>
            <a:off x="4710113" y="2869469"/>
            <a:ext cx="227012" cy="1612900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88" name="Rectangle 14" descr="Dark upward diagonal"/>
          <p:cNvSpPr>
            <a:spLocks noChangeArrowheads="1"/>
          </p:cNvSpPr>
          <p:nvPr/>
        </p:nvSpPr>
        <p:spPr bwMode="auto">
          <a:xfrm>
            <a:off x="5573713" y="3009169"/>
            <a:ext cx="227012" cy="1463675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7189" name="Group 15"/>
          <p:cNvGrpSpPr>
            <a:grpSpLocks/>
          </p:cNvGrpSpPr>
          <p:nvPr/>
        </p:nvGrpSpPr>
        <p:grpSpPr bwMode="auto">
          <a:xfrm>
            <a:off x="4708525" y="2329719"/>
            <a:ext cx="609600" cy="1068387"/>
            <a:chOff x="3511" y="2056"/>
            <a:chExt cx="342" cy="1051"/>
          </a:xfrm>
        </p:grpSpPr>
        <p:sp>
          <p:nvSpPr>
            <p:cNvPr id="7230" name="Line 16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31" name="Group 17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7232" name="Freeform 18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33" name="Freeform 19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7190" name="Group 20"/>
          <p:cNvGrpSpPr>
            <a:grpSpLocks/>
          </p:cNvGrpSpPr>
          <p:nvPr/>
        </p:nvGrpSpPr>
        <p:grpSpPr bwMode="auto">
          <a:xfrm>
            <a:off x="3843338" y="2759931"/>
            <a:ext cx="714375" cy="630238"/>
            <a:chOff x="3511" y="2056"/>
            <a:chExt cx="342" cy="1051"/>
          </a:xfrm>
        </p:grpSpPr>
        <p:sp>
          <p:nvSpPr>
            <p:cNvPr id="7226" name="Line 21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27" name="Group 22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7228" name="Freeform 23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29" name="Freeform 24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7191" name="Group 25"/>
          <p:cNvGrpSpPr>
            <a:grpSpLocks/>
          </p:cNvGrpSpPr>
          <p:nvPr/>
        </p:nvGrpSpPr>
        <p:grpSpPr bwMode="auto">
          <a:xfrm>
            <a:off x="2120900" y="3085369"/>
            <a:ext cx="581025" cy="896937"/>
            <a:chOff x="3511" y="2056"/>
            <a:chExt cx="342" cy="1051"/>
          </a:xfrm>
        </p:grpSpPr>
        <p:sp>
          <p:nvSpPr>
            <p:cNvPr id="7222" name="Line 26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23" name="Group 27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7224" name="Freeform 28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25" name="Freeform 29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7192" name="Group 30"/>
          <p:cNvGrpSpPr>
            <a:grpSpLocks/>
          </p:cNvGrpSpPr>
          <p:nvPr/>
        </p:nvGrpSpPr>
        <p:grpSpPr bwMode="auto">
          <a:xfrm>
            <a:off x="2984500" y="2110644"/>
            <a:ext cx="276225" cy="2316162"/>
            <a:chOff x="3511" y="2056"/>
            <a:chExt cx="342" cy="1051"/>
          </a:xfrm>
        </p:grpSpPr>
        <p:sp>
          <p:nvSpPr>
            <p:cNvPr id="7218" name="Line 31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19" name="Group 32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7220" name="Freeform 33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21" name="Freeform 34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aphicFrame>
        <p:nvGraphicFramePr>
          <p:cNvPr id="7170" name="Object 35"/>
          <p:cNvGraphicFramePr>
            <a:graphicFrameLocks noChangeAspect="1"/>
          </p:cNvGraphicFramePr>
          <p:nvPr>
            <p:extLst/>
          </p:nvPr>
        </p:nvGraphicFramePr>
        <p:xfrm>
          <a:off x="2152650" y="4898892"/>
          <a:ext cx="40005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4" imgW="2844720" imgH="304560" progId="Equation.DSMT4">
                  <p:embed/>
                </p:oleObj>
              </mc:Choice>
              <mc:Fallback>
                <p:oleObj name="Equation" r:id="rId4" imgW="2844720" imgH="304560" progId="Equation.DSMT4">
                  <p:embed/>
                  <p:pic>
                    <p:nvPicPr>
                      <p:cNvPr id="717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0" y="4898892"/>
                        <a:ext cx="40005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1146175" y="4805229"/>
            <a:ext cx="4800600" cy="1481138"/>
            <a:chOff x="722" y="2832"/>
            <a:chExt cx="3024" cy="933"/>
          </a:xfrm>
        </p:grpSpPr>
        <p:sp>
          <p:nvSpPr>
            <p:cNvPr id="7211" name="Oval 37"/>
            <p:cNvSpPr>
              <a:spLocks noChangeArrowheads="1"/>
            </p:cNvSpPr>
            <p:nvPr/>
          </p:nvSpPr>
          <p:spPr bwMode="auto">
            <a:xfrm>
              <a:off x="1554" y="2832"/>
              <a:ext cx="168" cy="366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12" name="Oval 38"/>
            <p:cNvSpPr>
              <a:spLocks noChangeArrowheads="1"/>
            </p:cNvSpPr>
            <p:nvPr/>
          </p:nvSpPr>
          <p:spPr bwMode="auto">
            <a:xfrm>
              <a:off x="2365" y="2845"/>
              <a:ext cx="168" cy="366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13" name="Oval 39"/>
            <p:cNvSpPr>
              <a:spLocks noChangeArrowheads="1"/>
            </p:cNvSpPr>
            <p:nvPr/>
          </p:nvSpPr>
          <p:spPr bwMode="auto">
            <a:xfrm>
              <a:off x="3578" y="2846"/>
              <a:ext cx="168" cy="366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14" name="Text Box 40"/>
            <p:cNvSpPr txBox="1">
              <a:spLocks noChangeArrowheads="1"/>
            </p:cNvSpPr>
            <p:nvPr/>
          </p:nvSpPr>
          <p:spPr bwMode="auto">
            <a:xfrm>
              <a:off x="722" y="3522"/>
              <a:ext cx="1692" cy="243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>
                  <a:solidFill>
                    <a:schemeClr val="accent2"/>
                  </a:solidFill>
                </a:rPr>
                <a:t>Current state of knowledge</a:t>
              </a:r>
            </a:p>
          </p:txBody>
        </p:sp>
        <p:cxnSp>
          <p:nvCxnSpPr>
            <p:cNvPr id="7215" name="AutoShape 41"/>
            <p:cNvCxnSpPr>
              <a:cxnSpLocks noChangeShapeType="1"/>
              <a:stCxn id="7214" idx="0"/>
              <a:endCxn id="7211" idx="4"/>
            </p:cNvCxnSpPr>
            <p:nvPr/>
          </p:nvCxnSpPr>
          <p:spPr bwMode="auto">
            <a:xfrm flipV="1">
              <a:off x="1546" y="3204"/>
              <a:ext cx="92" cy="312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16" name="AutoShape 42"/>
            <p:cNvCxnSpPr>
              <a:cxnSpLocks noChangeShapeType="1"/>
              <a:stCxn id="7214" idx="0"/>
              <a:endCxn id="7212" idx="4"/>
            </p:cNvCxnSpPr>
            <p:nvPr/>
          </p:nvCxnSpPr>
          <p:spPr bwMode="auto">
            <a:xfrm flipV="1">
              <a:off x="1546" y="3217"/>
              <a:ext cx="903" cy="299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17" name="AutoShape 43"/>
            <p:cNvCxnSpPr>
              <a:cxnSpLocks noChangeShapeType="1"/>
              <a:stCxn id="7214" idx="0"/>
              <a:endCxn id="7213" idx="4"/>
            </p:cNvCxnSpPr>
            <p:nvPr/>
          </p:nvCxnSpPr>
          <p:spPr bwMode="auto">
            <a:xfrm flipV="1">
              <a:off x="1546" y="3218"/>
              <a:ext cx="2116" cy="298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" name="Group 44"/>
          <p:cNvGrpSpPr>
            <a:grpSpLocks/>
          </p:cNvGrpSpPr>
          <p:nvPr/>
        </p:nvGrpSpPr>
        <p:grpSpPr bwMode="auto">
          <a:xfrm>
            <a:off x="2824163" y="4827458"/>
            <a:ext cx="3238500" cy="1901827"/>
            <a:chOff x="1779" y="2846"/>
            <a:chExt cx="2040" cy="1198"/>
          </a:xfrm>
        </p:grpSpPr>
        <p:sp>
          <p:nvSpPr>
            <p:cNvPr id="7208" name="Oval 45"/>
            <p:cNvSpPr>
              <a:spLocks noChangeArrowheads="1"/>
            </p:cNvSpPr>
            <p:nvPr/>
          </p:nvSpPr>
          <p:spPr bwMode="auto">
            <a:xfrm>
              <a:off x="2540" y="2846"/>
              <a:ext cx="168" cy="366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09" name="Text Box 46"/>
            <p:cNvSpPr txBox="1">
              <a:spLocks noChangeArrowheads="1"/>
            </p:cNvSpPr>
            <p:nvPr/>
          </p:nvSpPr>
          <p:spPr bwMode="auto">
            <a:xfrm>
              <a:off x="1779" y="3801"/>
              <a:ext cx="2040" cy="243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>
                  <a:solidFill>
                    <a:schemeClr val="accent2"/>
                  </a:solidFill>
                </a:rPr>
                <a:t>Decision to make a measurement</a:t>
              </a:r>
            </a:p>
          </p:txBody>
        </p:sp>
        <p:cxnSp>
          <p:nvCxnSpPr>
            <p:cNvPr id="7210" name="AutoShape 47"/>
            <p:cNvCxnSpPr>
              <a:cxnSpLocks noChangeShapeType="1"/>
              <a:stCxn id="7209" idx="0"/>
              <a:endCxn id="7208" idx="4"/>
            </p:cNvCxnSpPr>
            <p:nvPr/>
          </p:nvCxnSpPr>
          <p:spPr bwMode="auto">
            <a:xfrm flipH="1" flipV="1">
              <a:off x="2624" y="3212"/>
              <a:ext cx="175" cy="589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" name="Group 48"/>
          <p:cNvGrpSpPr>
            <a:grpSpLocks/>
          </p:cNvGrpSpPr>
          <p:nvPr/>
        </p:nvGrpSpPr>
        <p:grpSpPr bwMode="auto">
          <a:xfrm>
            <a:off x="4578350" y="4829042"/>
            <a:ext cx="2419350" cy="1431925"/>
            <a:chOff x="2884" y="2847"/>
            <a:chExt cx="1524" cy="902"/>
          </a:xfrm>
        </p:grpSpPr>
        <p:sp>
          <p:nvSpPr>
            <p:cNvPr id="7205" name="Oval 49"/>
            <p:cNvSpPr>
              <a:spLocks noChangeArrowheads="1"/>
            </p:cNvSpPr>
            <p:nvPr/>
          </p:nvSpPr>
          <p:spPr bwMode="auto">
            <a:xfrm>
              <a:off x="3243" y="2847"/>
              <a:ext cx="244" cy="366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06" name="Text Box 50"/>
            <p:cNvSpPr txBox="1">
              <a:spLocks noChangeArrowheads="1"/>
            </p:cNvSpPr>
            <p:nvPr/>
          </p:nvSpPr>
          <p:spPr bwMode="auto">
            <a:xfrm>
              <a:off x="2884" y="3506"/>
              <a:ext cx="1524" cy="243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>
                  <a:solidFill>
                    <a:schemeClr val="accent2"/>
                  </a:solidFill>
                </a:rPr>
                <a:t>New state of knowledge</a:t>
              </a:r>
            </a:p>
          </p:txBody>
        </p:sp>
        <p:cxnSp>
          <p:nvCxnSpPr>
            <p:cNvPr id="7207" name="AutoShape 51"/>
            <p:cNvCxnSpPr>
              <a:cxnSpLocks noChangeShapeType="1"/>
              <a:stCxn id="7206" idx="0"/>
              <a:endCxn id="7205" idx="4"/>
            </p:cNvCxnSpPr>
            <p:nvPr/>
          </p:nvCxnSpPr>
          <p:spPr bwMode="auto">
            <a:xfrm flipH="1" flipV="1">
              <a:off x="3365" y="3213"/>
              <a:ext cx="281" cy="293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196" name="Group 52"/>
          <p:cNvGrpSpPr>
            <a:grpSpLocks/>
          </p:cNvGrpSpPr>
          <p:nvPr/>
        </p:nvGrpSpPr>
        <p:grpSpPr bwMode="auto">
          <a:xfrm>
            <a:off x="5573713" y="2185256"/>
            <a:ext cx="400050" cy="1668463"/>
            <a:chOff x="3511" y="2056"/>
            <a:chExt cx="342" cy="1051"/>
          </a:xfrm>
        </p:grpSpPr>
        <p:sp>
          <p:nvSpPr>
            <p:cNvPr id="7201" name="Line 53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02" name="Group 54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7203" name="Freeform 55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04" name="Freeform 56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5" name="Group 62"/>
          <p:cNvGrpSpPr>
            <a:grpSpLocks/>
          </p:cNvGrpSpPr>
          <p:nvPr/>
        </p:nvGrpSpPr>
        <p:grpSpPr bwMode="auto">
          <a:xfrm>
            <a:off x="5581650" y="2812319"/>
            <a:ext cx="1187450" cy="377825"/>
            <a:chOff x="3516" y="1647"/>
            <a:chExt cx="748" cy="238"/>
          </a:xfrm>
        </p:grpSpPr>
        <p:sp>
          <p:nvSpPr>
            <p:cNvPr id="7200" name="Line 57"/>
            <p:cNvSpPr>
              <a:spLocks noChangeShapeType="1"/>
            </p:cNvSpPr>
            <p:nvPr/>
          </p:nvSpPr>
          <p:spPr bwMode="auto">
            <a:xfrm>
              <a:off x="3516" y="1776"/>
              <a:ext cx="552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173" name="Object 59"/>
            <p:cNvGraphicFramePr>
              <a:graphicFrameLocks noChangeAspect="1"/>
            </p:cNvGraphicFramePr>
            <p:nvPr/>
          </p:nvGraphicFramePr>
          <p:xfrm>
            <a:off x="4066" y="1647"/>
            <a:ext cx="198" cy="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2" name="Equation" r:id="rId6" imgW="190440" imgH="228600" progId="Equation.DSMT4">
                    <p:embed/>
                  </p:oleObj>
                </mc:Choice>
                <mc:Fallback>
                  <p:oleObj name="Equation" r:id="rId6" imgW="190440" imgH="228600" progId="Equation.DSMT4">
                    <p:embed/>
                    <p:pic>
                      <p:nvPicPr>
                        <p:cNvPr id="7173" name="Object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6" y="1647"/>
                          <a:ext cx="198" cy="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63"/>
          <p:cNvGrpSpPr>
            <a:grpSpLocks/>
          </p:cNvGrpSpPr>
          <p:nvPr/>
        </p:nvGrpSpPr>
        <p:grpSpPr bwMode="auto">
          <a:xfrm>
            <a:off x="5810250" y="2547206"/>
            <a:ext cx="371475" cy="469900"/>
            <a:chOff x="3660" y="1480"/>
            <a:chExt cx="234" cy="296"/>
          </a:xfrm>
        </p:grpSpPr>
        <p:sp>
          <p:nvSpPr>
            <p:cNvPr id="7199" name="Line 58"/>
            <p:cNvSpPr>
              <a:spLocks noChangeShapeType="1"/>
            </p:cNvSpPr>
            <p:nvPr/>
          </p:nvSpPr>
          <p:spPr bwMode="auto">
            <a:xfrm flipV="1">
              <a:off x="3660" y="1572"/>
              <a:ext cx="0" cy="20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172" name="Object 60"/>
            <p:cNvGraphicFramePr>
              <a:graphicFrameLocks noChangeAspect="1"/>
            </p:cNvGraphicFramePr>
            <p:nvPr/>
          </p:nvGraphicFramePr>
          <p:xfrm>
            <a:off x="3683" y="1480"/>
            <a:ext cx="211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3" name="Equation" r:id="rId8" imgW="203040" imgH="241200" progId="Equation.DSMT4">
                    <p:embed/>
                  </p:oleObj>
                </mc:Choice>
                <mc:Fallback>
                  <p:oleObj name="Equation" r:id="rId8" imgW="203040" imgH="241200" progId="Equation.DSMT4">
                    <p:embed/>
                    <p:pic>
                      <p:nvPicPr>
                        <p:cNvPr id="7172" name="Object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3" y="1480"/>
                          <a:ext cx="211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458429" name="Object 61"/>
          <p:cNvGraphicFramePr>
            <a:graphicFrameLocks noChangeAspect="1"/>
          </p:cNvGraphicFramePr>
          <p:nvPr>
            <p:extLst/>
          </p:nvPr>
        </p:nvGraphicFramePr>
        <p:xfrm>
          <a:off x="6302375" y="3258406"/>
          <a:ext cx="161448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10" imgW="977760" imgH="279360" progId="Equation.DSMT4">
                  <p:embed/>
                </p:oleObj>
              </mc:Choice>
              <mc:Fallback>
                <p:oleObj name="Equation" r:id="rId10" imgW="977760" imgH="279360" progId="Equation.DSMT4">
                  <p:embed/>
                  <p:pic>
                    <p:nvPicPr>
                      <p:cNvPr id="6458429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75" y="3258406"/>
                        <a:ext cx="1614488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1"/>
          <p:cNvGraphicFramePr>
            <a:graphicFrameLocks noChangeAspect="1"/>
          </p:cNvGraphicFramePr>
          <p:nvPr>
            <p:extLst/>
          </p:nvPr>
        </p:nvGraphicFramePr>
        <p:xfrm>
          <a:off x="6286500" y="3738563"/>
          <a:ext cx="16573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12" imgW="1002960" imgH="241200" progId="Equation.DSMT4">
                  <p:embed/>
                </p:oleObj>
              </mc:Choice>
              <mc:Fallback>
                <p:oleObj name="Equation" r:id="rId12" imgW="1002960" imgH="241200" progId="Equation.DSMT4">
                  <p:embed/>
                  <p:pic>
                    <p:nvPicPr>
                      <p:cNvPr id="64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0" y="3738563"/>
                        <a:ext cx="165735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92509C57-755F-48F5-8F22-3FDEABB6327C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81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45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function approximations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Online (cumulative reward) vs. offline (final reward)</a:t>
                </a:r>
              </a:p>
              <a:p>
                <a:pPr lvl="1"/>
                <a:r>
                  <a:rPr lang="en-US" dirty="0"/>
                  <a:t>Bellman’s equation for online (cumulative reward) learning:</a:t>
                </a:r>
              </a:p>
              <a:p>
                <a:pPr lvl="2"/>
                <a:endParaRPr lang="en-US" sz="16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lvl="2"/>
                <a:endParaRPr lang="en-US" sz="1200" dirty="0"/>
              </a:p>
              <a:p>
                <a:pPr lvl="1"/>
                <a:r>
                  <a:rPr lang="en-US" dirty="0"/>
                  <a:t>Bellman’s equation for offline (final reward) learning:</a:t>
                </a:r>
              </a:p>
              <a:p>
                <a:pPr lvl="2"/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0     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lvl="2"/>
                <a:endParaRPr lang="en-US" sz="1050" dirty="0"/>
              </a:p>
              <a:p>
                <a:pPr lvl="1"/>
                <a:r>
                  <a:rPr lang="en-US" dirty="0"/>
                  <a:t>If we only care about the final reward, we do not care how much we make along the way.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 b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6E0AF24-BE03-4C10-A6C7-1486845C9392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078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17B70-B418-433E-991C-AED9A13B8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function approximations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24AF1-16D7-4336-8CEC-F18129D10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lvl="1"/>
            <a:r>
              <a:rPr lang="en-US" dirty="0"/>
              <a:t>Bellman’s equation is the foundation of a learning policy based on “Gittins indices”</a:t>
            </a:r>
          </a:p>
          <a:p>
            <a:pPr lvl="1"/>
            <a:r>
              <a:rPr lang="en-US" dirty="0"/>
              <a:t>First discovered in 1974, Gittins indices established the idea of an “index policy” where a value (index) is calculated for each alternative (arm).</a:t>
            </a:r>
          </a:p>
          <a:p>
            <a:pPr lvl="1"/>
            <a:r>
              <a:rPr lang="en-US" dirty="0"/>
              <a:t>Just the same, Gittins indices are hard to compute, and have not attracted much attention outside of the probability community.</a:t>
            </a:r>
          </a:p>
          <a:p>
            <a:pPr lvl="1"/>
            <a:r>
              <a:rPr lang="en-US" dirty="0"/>
              <a:t>… but, I am starting to look into the use of backward approximate dynamic programming for certain classes of learning problems.  Stay tuned!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FEB638B-C47D-4529-94D1-004922FDFC01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569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683502"/>
          </a:xfrm>
        </p:spPr>
        <p:txBody>
          <a:bodyPr/>
          <a:lstStyle/>
          <a:p>
            <a:r>
              <a:rPr lang="en-US" dirty="0"/>
              <a:t>The four classes of policies:</a:t>
            </a:r>
            <a:br>
              <a:rPr lang="en-US" dirty="0"/>
            </a:b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055077" y="2609201"/>
            <a:ext cx="703384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i="0" kern="0" dirty="0">
                <a:solidFill>
                  <a:schemeClr val="bg1">
                    <a:lumMod val="65000"/>
                  </a:schemeClr>
                </a:solidFill>
              </a:rPr>
              <a:t>Policy function approximations (PFAs)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i="0" kern="0" dirty="0">
                <a:solidFill>
                  <a:schemeClr val="bg1">
                    <a:lumMod val="65000"/>
                  </a:schemeClr>
                </a:solidFill>
              </a:rPr>
              <a:t>Cost function approximations (CFAs)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i="0" kern="0" dirty="0">
                <a:solidFill>
                  <a:schemeClr val="bg1">
                    <a:lumMod val="65000"/>
                  </a:schemeClr>
                </a:solidFill>
              </a:rPr>
              <a:t>Value function approximations (VFAs)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i="0" kern="0" dirty="0"/>
              <a:t>Direct lookaheads (DLAs)</a:t>
            </a:r>
          </a:p>
        </p:txBody>
      </p:sp>
    </p:spTree>
    <p:extLst>
      <p:ext uri="{BB962C8B-B14F-4D97-AF65-F5344CB8AC3E}">
        <p14:creationId xmlns:p14="http://schemas.microsoft.com/office/powerpoint/2010/main" val="4239945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15C3A-A59F-459A-BE6F-FACE0DCCD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lookahead 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BF6FD9-B016-422A-9492-62406E4295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Different flavors of direct lookaheads</a:t>
                </a:r>
              </a:p>
              <a:p>
                <a:pPr lvl="1"/>
                <a:r>
                  <a:rPr lang="en-US" dirty="0"/>
                  <a:t>One-step lookaheads</a:t>
                </a:r>
              </a:p>
              <a:p>
                <a:pPr lvl="2"/>
                <a:r>
                  <a:rPr lang="en-US" dirty="0"/>
                  <a:t>Knowledge gradient</a:t>
                </a:r>
              </a:p>
              <a:p>
                <a:pPr lvl="2"/>
                <a:r>
                  <a:rPr lang="en-US" dirty="0"/>
                  <a:t>Expected improvement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Restricted multi-step lookahead</a:t>
                </a:r>
              </a:p>
              <a:p>
                <a:pPr lvl="2"/>
                <a:r>
                  <a:rPr lang="en-US" dirty="0"/>
                  <a:t>KG(*) – Choose experiment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assuming that you are going to repeat this experiment multiple times.</a:t>
                </a:r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Full lookahead</a:t>
                </a:r>
              </a:p>
              <a:p>
                <a:pPr lvl="2"/>
                <a:r>
                  <a:rPr lang="en-US" dirty="0"/>
                  <a:t>Considers full sequencing of decisions and information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BF6FD9-B016-422A-9492-62406E4295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89B27D1-DDF7-4C4E-9799-ABCB0200FAB6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979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/>
              <a:t>Lookahead</a:t>
            </a:r>
            <a:r>
              <a:rPr lang="en-US" dirty="0"/>
              <a:t> policies:</a:t>
            </a:r>
            <a:br>
              <a:rPr lang="en-US" dirty="0"/>
            </a:br>
            <a:r>
              <a:rPr lang="en-US" dirty="0"/>
              <a:t>One-period </a:t>
            </a:r>
            <a:r>
              <a:rPr lang="en-US" dirty="0" err="1"/>
              <a:t>lookahead</a:t>
            </a: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055077" y="3978275"/>
            <a:ext cx="703384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i="0" kern="0" dirty="0"/>
              <a:t>The knowledge gradient</a:t>
            </a:r>
          </a:p>
        </p:txBody>
      </p:sp>
    </p:spTree>
    <p:extLst>
      <p:ext uri="{BB962C8B-B14F-4D97-AF65-F5344CB8AC3E}">
        <p14:creationId xmlns:p14="http://schemas.microsoft.com/office/powerpoint/2010/main" val="3660769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knowledge gradient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</a:t>
            </a:r>
            <a:r>
              <a:rPr lang="en-US" dirty="0" err="1"/>
              <a:t>lookahead</a:t>
            </a:r>
            <a:r>
              <a:rPr lang="en-US" dirty="0"/>
              <a:t> policies:</a:t>
            </a:r>
          </a:p>
          <a:p>
            <a:pPr lvl="1"/>
            <a:r>
              <a:rPr lang="en-US" dirty="0"/>
              <a:t>One-step </a:t>
            </a:r>
            <a:r>
              <a:rPr lang="en-US" dirty="0" err="1"/>
              <a:t>lookaheads</a:t>
            </a:r>
            <a:endParaRPr lang="en-US" dirty="0"/>
          </a:p>
          <a:p>
            <a:pPr lvl="2"/>
            <a:r>
              <a:rPr lang="en-US" dirty="0"/>
              <a:t>Knowledge gradient</a:t>
            </a:r>
          </a:p>
          <a:p>
            <a:pPr lvl="2"/>
            <a:r>
              <a:rPr lang="en-US" dirty="0"/>
              <a:t>Expected improvement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Limited multistep </a:t>
            </a:r>
            <a:r>
              <a:rPr lang="en-US" dirty="0" err="1"/>
              <a:t>lookahead</a:t>
            </a:r>
            <a:endParaRPr lang="en-US" dirty="0"/>
          </a:p>
          <a:p>
            <a:pPr lvl="2"/>
            <a:r>
              <a:rPr lang="en-US" dirty="0"/>
              <a:t>Repeated </a:t>
            </a:r>
            <a:r>
              <a:rPr lang="en-US" dirty="0" err="1"/>
              <a:t>lookahead</a:t>
            </a:r>
            <a:r>
              <a:rPr lang="en-US" dirty="0"/>
              <a:t> for a single choice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Full multistep </a:t>
            </a:r>
            <a:r>
              <a:rPr lang="en-US" dirty="0" err="1"/>
              <a:t>lookahead</a:t>
            </a:r>
            <a:endParaRPr lang="en-US" dirty="0"/>
          </a:p>
          <a:p>
            <a:pPr lvl="2"/>
            <a:r>
              <a:rPr lang="en-US" dirty="0"/>
              <a:t>Full tree search (multiple decisions and outcomes each time period)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8B11CC5-76A9-48CA-BBA6-F868DD29B917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394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683502"/>
          </a:xfrm>
        </p:spPr>
        <p:txBody>
          <a:bodyPr/>
          <a:lstStyle/>
          <a:p>
            <a:r>
              <a:rPr lang="en-US" dirty="0"/>
              <a:t>The four classes of policies:</a:t>
            </a:r>
            <a:br>
              <a:rPr lang="en-US" dirty="0"/>
            </a:b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055077" y="2609201"/>
            <a:ext cx="703384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i="0" kern="0" dirty="0"/>
              <a:t>Policy function approximations (PFAs)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i="0" kern="0" dirty="0"/>
              <a:t>Cost function approximations (CFAs)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i="0" kern="0" dirty="0"/>
              <a:t>Value function approximations (VFAs)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i="0" kern="0" dirty="0"/>
              <a:t>Direct lookaheads (DLAs)</a:t>
            </a:r>
          </a:p>
        </p:txBody>
      </p:sp>
    </p:spTree>
    <p:extLst>
      <p:ext uri="{BB962C8B-B14F-4D97-AF65-F5344CB8AC3E}">
        <p14:creationId xmlns:p14="http://schemas.microsoft.com/office/powerpoint/2010/main" val="6746986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knowledge gradient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knowledge gradient is a one-period </a:t>
            </a:r>
            <a:r>
              <a:rPr lang="en-US" dirty="0" err="1"/>
              <a:t>lookahead</a:t>
            </a:r>
            <a:r>
              <a:rPr lang="en-US" dirty="0"/>
              <a:t> that maximizes the value of information: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471613" y="2465388"/>
          <a:ext cx="62674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3" imgW="2933640" imgH="279360" progId="Equation.DSMT4">
                  <p:embed/>
                </p:oleObj>
              </mc:Choice>
              <mc:Fallback>
                <p:oleObj name="Equation" r:id="rId3" imgW="2933640" imgH="2793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613" y="2465388"/>
                        <a:ext cx="626745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642D7-9D99-4411-B1B3-3F78164296FD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881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knowledge gradient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knowledge gradient is a one-period </a:t>
            </a:r>
            <a:r>
              <a:rPr lang="en-US" dirty="0" err="1"/>
              <a:t>lookahead</a:t>
            </a:r>
            <a:r>
              <a:rPr lang="en-US" dirty="0"/>
              <a:t> that maximizes the value of information: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471613" y="2465388"/>
          <a:ext cx="62674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3" imgW="2933640" imgH="279360" progId="Equation.DSMT4">
                  <p:embed/>
                </p:oleObj>
              </mc:Choice>
              <mc:Fallback>
                <p:oleObj name="Equation" r:id="rId3" imgW="2933640" imgH="2793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613" y="2465388"/>
                        <a:ext cx="626745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5914035" y="2424176"/>
            <a:ext cx="3107135" cy="2283519"/>
            <a:chOff x="6414467" y="2975212"/>
            <a:chExt cx="3107135" cy="2283519"/>
          </a:xfrm>
        </p:grpSpPr>
        <p:sp>
          <p:nvSpPr>
            <p:cNvPr id="34" name="Oval 33"/>
            <p:cNvSpPr/>
            <p:nvPr/>
          </p:nvSpPr>
          <p:spPr bwMode="auto">
            <a:xfrm>
              <a:off x="7654171" y="2975212"/>
              <a:ext cx="502654" cy="696036"/>
            </a:xfrm>
            <a:prstGeom prst="ellipse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414467" y="4858621"/>
              <a:ext cx="3107135" cy="400110"/>
            </a:xfrm>
            <a:prstGeom prst="rect">
              <a:avLst/>
            </a:prstGeom>
            <a:noFill/>
            <a:ln w="9525">
              <a:solidFill>
                <a:srgbClr val="0033CC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i="0" dirty="0">
                  <a:solidFill>
                    <a:srgbClr val="0033CC"/>
                  </a:solidFill>
                </a:rPr>
                <a:t>Current belief state</a:t>
              </a:r>
            </a:p>
          </p:txBody>
        </p:sp>
        <p:cxnSp>
          <p:nvCxnSpPr>
            <p:cNvPr id="36" name="Straight Arrow Connector 35"/>
            <p:cNvCxnSpPr>
              <a:stCxn id="34" idx="4"/>
            </p:cNvCxnSpPr>
            <p:nvPr/>
          </p:nvCxnSpPr>
          <p:spPr bwMode="auto">
            <a:xfrm>
              <a:off x="7905498" y="3671248"/>
              <a:ext cx="0" cy="1187373"/>
            </a:xfrm>
            <a:prstGeom prst="straightConnector1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DE50A6B-04EE-456D-B9F3-4A3EAABA203C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88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knowledge gradient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knowledge gradient is a one-period </a:t>
            </a:r>
            <a:r>
              <a:rPr lang="en-US" dirty="0" err="1"/>
              <a:t>lookahead</a:t>
            </a:r>
            <a:r>
              <a:rPr lang="en-US" dirty="0"/>
              <a:t> that maximizes the value of information: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471613" y="2465388"/>
          <a:ext cx="62674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3" imgW="2933640" imgH="279360" progId="Equation.DSMT4">
                  <p:embed/>
                </p:oleObj>
              </mc:Choice>
              <mc:Fallback>
                <p:oleObj name="Equation" r:id="rId3" imgW="2933640" imgH="2793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613" y="2465388"/>
                        <a:ext cx="626745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4940483" y="2419632"/>
            <a:ext cx="3152636" cy="1758767"/>
            <a:chOff x="4940483" y="2975212"/>
            <a:chExt cx="3152636" cy="1758767"/>
          </a:xfrm>
        </p:grpSpPr>
        <p:sp>
          <p:nvSpPr>
            <p:cNvPr id="6" name="Oval 5"/>
            <p:cNvSpPr/>
            <p:nvPr/>
          </p:nvSpPr>
          <p:spPr bwMode="auto">
            <a:xfrm>
              <a:off x="5513692" y="2975212"/>
              <a:ext cx="2579427" cy="696036"/>
            </a:xfrm>
            <a:prstGeom prst="ellipse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" name="Straight Arrow Connector 8"/>
            <p:cNvCxnSpPr>
              <a:stCxn id="6" idx="4"/>
            </p:cNvCxnSpPr>
            <p:nvPr/>
          </p:nvCxnSpPr>
          <p:spPr bwMode="auto">
            <a:xfrm flipH="1">
              <a:off x="6803405" y="3671248"/>
              <a:ext cx="1" cy="354845"/>
            </a:xfrm>
            <a:prstGeom prst="straightConnector1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TextBox 6"/>
            <p:cNvSpPr txBox="1"/>
            <p:nvPr/>
          </p:nvSpPr>
          <p:spPr>
            <a:xfrm>
              <a:off x="4940483" y="4026093"/>
              <a:ext cx="2906968" cy="7078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33CC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i="0" dirty="0">
                  <a:solidFill>
                    <a:srgbClr val="0033CC"/>
                  </a:solidFill>
                </a:rPr>
                <a:t>Choosing the best design given what we know now.</a:t>
              </a:r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29AAF8-DA58-4179-B04A-5BECF29B7A45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31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4062430" y="2414348"/>
            <a:ext cx="3107135" cy="3882852"/>
            <a:chOff x="6814386" y="2975212"/>
            <a:chExt cx="3107135" cy="3882852"/>
          </a:xfrm>
        </p:grpSpPr>
        <p:sp>
          <p:nvSpPr>
            <p:cNvPr id="32" name="Oval 31"/>
            <p:cNvSpPr/>
            <p:nvPr/>
          </p:nvSpPr>
          <p:spPr bwMode="auto">
            <a:xfrm>
              <a:off x="7654171" y="2975212"/>
              <a:ext cx="313863" cy="696036"/>
            </a:xfrm>
            <a:prstGeom prst="ellipse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814386" y="6457954"/>
              <a:ext cx="3107135" cy="400110"/>
            </a:xfrm>
            <a:prstGeom prst="rect">
              <a:avLst/>
            </a:prstGeom>
            <a:noFill/>
            <a:ln w="9525">
              <a:solidFill>
                <a:srgbClr val="0033CC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i="0" dirty="0">
                  <a:solidFill>
                    <a:srgbClr val="0033CC"/>
                  </a:solidFill>
                </a:rPr>
                <a:t>Proposed experiment</a:t>
              </a:r>
            </a:p>
          </p:txBody>
        </p:sp>
        <p:cxnSp>
          <p:nvCxnSpPr>
            <p:cNvPr id="38" name="Straight Arrow Connector 37"/>
            <p:cNvCxnSpPr>
              <a:stCxn id="32" idx="4"/>
            </p:cNvCxnSpPr>
            <p:nvPr/>
          </p:nvCxnSpPr>
          <p:spPr bwMode="auto">
            <a:xfrm>
              <a:off x="7811103" y="3671248"/>
              <a:ext cx="0" cy="2786706"/>
            </a:xfrm>
            <a:prstGeom prst="straightConnector1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knowledge gradient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knowledge gradient is a one-period </a:t>
            </a:r>
            <a:r>
              <a:rPr lang="en-US" dirty="0" err="1"/>
              <a:t>lookahead</a:t>
            </a:r>
            <a:r>
              <a:rPr lang="en-US" dirty="0"/>
              <a:t> that maximizes the value of information: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471613" y="2465388"/>
          <a:ext cx="62674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3" imgW="2933640" imgH="279360" progId="Equation.DSMT4">
                  <p:embed/>
                </p:oleObj>
              </mc:Choice>
              <mc:Fallback>
                <p:oleObj name="Equation" r:id="rId3" imgW="2933640" imgH="2793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613" y="2465388"/>
                        <a:ext cx="626745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757D50E-2677-4B1F-9B54-FA03444D15C8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91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knowledge gradient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knowledge gradient is a one-period </a:t>
            </a:r>
            <a:r>
              <a:rPr lang="en-US" dirty="0" err="1"/>
              <a:t>lookahead</a:t>
            </a:r>
            <a:r>
              <a:rPr lang="en-US" dirty="0"/>
              <a:t> that maximizes the value of information: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471613" y="2465388"/>
          <a:ext cx="62674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3" imgW="2933640" imgH="279360" progId="Equation.DSMT4">
                  <p:embed/>
                </p:oleObj>
              </mc:Choice>
              <mc:Fallback>
                <p:oleObj name="Equation" r:id="rId3" imgW="2933640" imgH="2793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613" y="2465388"/>
                        <a:ext cx="626745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4030611" y="2396880"/>
            <a:ext cx="2888804" cy="3458640"/>
            <a:chOff x="7492659" y="2470236"/>
            <a:chExt cx="2888804" cy="3458640"/>
          </a:xfrm>
        </p:grpSpPr>
        <p:sp>
          <p:nvSpPr>
            <p:cNvPr id="22" name="Oval 21"/>
            <p:cNvSpPr/>
            <p:nvPr/>
          </p:nvSpPr>
          <p:spPr bwMode="auto">
            <a:xfrm>
              <a:off x="7708763" y="2470236"/>
              <a:ext cx="655096" cy="696036"/>
            </a:xfrm>
            <a:prstGeom prst="ellipse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4" name="Straight Arrow Connector 23"/>
            <p:cNvCxnSpPr>
              <a:stCxn id="22" idx="4"/>
            </p:cNvCxnSpPr>
            <p:nvPr/>
          </p:nvCxnSpPr>
          <p:spPr bwMode="auto">
            <a:xfrm>
              <a:off x="8036311" y="3166272"/>
              <a:ext cx="0" cy="1746941"/>
            </a:xfrm>
            <a:prstGeom prst="straightConnector1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Box 22"/>
            <p:cNvSpPr txBox="1"/>
            <p:nvPr/>
          </p:nvSpPr>
          <p:spPr>
            <a:xfrm>
              <a:off x="7492659" y="4913213"/>
              <a:ext cx="2888804" cy="10156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33CC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i="0" dirty="0">
                  <a:solidFill>
                    <a:srgbClr val="0033CC"/>
                  </a:solidFill>
                </a:rPr>
                <a:t>Updated parameter estimates after running experiment with density x.</a:t>
              </a:r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42A76F-2AE4-44C2-9C02-9AD3459C7E57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73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knowledge gradient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knowledge gradient is a one-period </a:t>
            </a:r>
            <a:r>
              <a:rPr lang="en-US" dirty="0" err="1"/>
              <a:t>lookahead</a:t>
            </a:r>
            <a:r>
              <a:rPr lang="en-US" dirty="0"/>
              <a:t> that maximizes the value of information: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471613" y="2465388"/>
          <a:ext cx="62674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3" imgW="2933640" imgH="279360" progId="Equation.DSMT4">
                  <p:embed/>
                </p:oleObj>
              </mc:Choice>
              <mc:Fallback>
                <p:oleObj name="Equation" r:id="rId3" imgW="2933640" imgH="2793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613" y="2465388"/>
                        <a:ext cx="626745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1105469" y="2421904"/>
            <a:ext cx="4246674" cy="2319728"/>
            <a:chOff x="5770813" y="2975212"/>
            <a:chExt cx="4246674" cy="2319728"/>
          </a:xfrm>
        </p:grpSpPr>
        <p:sp>
          <p:nvSpPr>
            <p:cNvPr id="28" name="Oval 27"/>
            <p:cNvSpPr/>
            <p:nvPr/>
          </p:nvSpPr>
          <p:spPr bwMode="auto">
            <a:xfrm>
              <a:off x="7438060" y="2975212"/>
              <a:ext cx="2579427" cy="696036"/>
            </a:xfrm>
            <a:prstGeom prst="ellipse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70813" y="3971501"/>
              <a:ext cx="3154830" cy="13234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33CC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i="0" dirty="0">
                  <a:solidFill>
                    <a:srgbClr val="0033CC"/>
                  </a:solidFill>
                </a:rPr>
                <a:t>Finding the new design with our new knowledge (but without knowing the outcome of the experiment)</a:t>
              </a:r>
            </a:p>
          </p:txBody>
        </p:sp>
        <p:cxnSp>
          <p:nvCxnSpPr>
            <p:cNvPr id="30" name="Straight Arrow Connector 29"/>
            <p:cNvCxnSpPr>
              <a:stCxn id="28" idx="4"/>
            </p:cNvCxnSpPr>
            <p:nvPr/>
          </p:nvCxnSpPr>
          <p:spPr bwMode="auto">
            <a:xfrm>
              <a:off x="8727774" y="3671248"/>
              <a:ext cx="0" cy="300253"/>
            </a:xfrm>
            <a:prstGeom prst="straightConnector1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A876598-1CD4-4AD2-97F6-366E5E6F7B5A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0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knowledge gradient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knowledge gradient is a one-period </a:t>
            </a:r>
            <a:r>
              <a:rPr lang="en-US" dirty="0" err="1"/>
              <a:t>lookahead</a:t>
            </a:r>
            <a:r>
              <a:rPr lang="en-US" dirty="0"/>
              <a:t> that maximizes the value of information: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471613" y="2465388"/>
          <a:ext cx="62674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3" imgW="2933640" imgH="279360" progId="Equation.DSMT4">
                  <p:embed/>
                </p:oleObj>
              </mc:Choice>
              <mc:Fallback>
                <p:oleObj name="Equation" r:id="rId3" imgW="2933640" imgH="2793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613" y="2465388"/>
                        <a:ext cx="626745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107667" y="2421904"/>
            <a:ext cx="2618139" cy="4005953"/>
            <a:chOff x="6414467" y="2975212"/>
            <a:chExt cx="2618139" cy="4005953"/>
          </a:xfrm>
        </p:grpSpPr>
        <p:sp>
          <p:nvSpPr>
            <p:cNvPr id="12" name="Oval 11"/>
            <p:cNvSpPr/>
            <p:nvPr/>
          </p:nvSpPr>
          <p:spPr bwMode="auto">
            <a:xfrm>
              <a:off x="7708763" y="2975212"/>
              <a:ext cx="384356" cy="696036"/>
            </a:xfrm>
            <a:prstGeom prst="ellipse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14467" y="5349949"/>
              <a:ext cx="2618139" cy="1631216"/>
            </a:xfrm>
            <a:prstGeom prst="rect">
              <a:avLst/>
            </a:prstGeom>
            <a:noFill/>
            <a:ln w="9525">
              <a:solidFill>
                <a:srgbClr val="0033CC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i="0" dirty="0">
                  <a:solidFill>
                    <a:srgbClr val="0033CC"/>
                  </a:solidFill>
                </a:rPr>
                <a:t>Averaging over the possible outcomes of the experiment (and our different beliefs about parameters)</a:t>
              </a:r>
            </a:p>
          </p:txBody>
        </p:sp>
        <p:cxnSp>
          <p:nvCxnSpPr>
            <p:cNvPr id="14" name="Straight Arrow Connector 13"/>
            <p:cNvCxnSpPr>
              <a:stCxn id="12" idx="4"/>
            </p:cNvCxnSpPr>
            <p:nvPr/>
          </p:nvCxnSpPr>
          <p:spPr bwMode="auto">
            <a:xfrm>
              <a:off x="7900941" y="3671248"/>
              <a:ext cx="0" cy="1678701"/>
            </a:xfrm>
            <a:prstGeom prst="straightConnector1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A44EDB-F904-4102-A2B4-7BD7B064C10E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5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knowledge gradient</a:t>
            </a:r>
          </a:p>
        </p:txBody>
      </p:sp>
      <p:sp>
        <p:nvSpPr>
          <p:cNvPr id="163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Knowledge gradient policy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r>
              <a:rPr lang="en-US"/>
              <a:t>We want to measure the weighted area under the curve for option 5 that is over the value for option 4.  </a:t>
            </a:r>
          </a:p>
        </p:txBody>
      </p:sp>
      <p:grpSp>
        <p:nvGrpSpPr>
          <p:cNvPr id="163846" name="Group 4"/>
          <p:cNvGrpSpPr>
            <a:grpSpLocks/>
          </p:cNvGrpSpPr>
          <p:nvPr/>
        </p:nvGrpSpPr>
        <p:grpSpPr bwMode="auto">
          <a:xfrm>
            <a:off x="1638300" y="1765300"/>
            <a:ext cx="5124450" cy="2759075"/>
            <a:chOff x="912" y="1488"/>
            <a:chExt cx="3228" cy="1738"/>
          </a:xfrm>
        </p:grpSpPr>
        <p:sp>
          <p:nvSpPr>
            <p:cNvPr id="163847" name="Line 5"/>
            <p:cNvSpPr>
              <a:spLocks noChangeShapeType="1"/>
            </p:cNvSpPr>
            <p:nvPr/>
          </p:nvSpPr>
          <p:spPr bwMode="auto">
            <a:xfrm>
              <a:off x="912" y="3012"/>
              <a:ext cx="32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48" name="Rectangle 6" descr="Dark upward diagonal"/>
            <p:cNvSpPr>
              <a:spLocks noChangeArrowheads="1"/>
            </p:cNvSpPr>
            <p:nvPr/>
          </p:nvSpPr>
          <p:spPr bwMode="auto">
            <a:xfrm>
              <a:off x="1230" y="2292"/>
              <a:ext cx="156" cy="708"/>
            </a:xfrm>
            <a:prstGeom prst="rect">
              <a:avLst/>
            </a:prstGeom>
            <a:pattFill prst="dk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49" name="Rectangle 7" descr="Dark upward diagonal"/>
            <p:cNvSpPr>
              <a:spLocks noChangeArrowheads="1"/>
            </p:cNvSpPr>
            <p:nvPr/>
          </p:nvSpPr>
          <p:spPr bwMode="auto">
            <a:xfrm>
              <a:off x="1824" y="2094"/>
              <a:ext cx="156" cy="906"/>
            </a:xfrm>
            <a:prstGeom prst="rect">
              <a:avLst/>
            </a:prstGeom>
            <a:pattFill prst="dk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0" name="Rectangle 8" descr="Dark upward diagonal"/>
            <p:cNvSpPr>
              <a:spLocks noChangeArrowheads="1"/>
            </p:cNvSpPr>
            <p:nvPr/>
          </p:nvSpPr>
          <p:spPr bwMode="auto">
            <a:xfrm>
              <a:off x="2418" y="1938"/>
              <a:ext cx="156" cy="1062"/>
            </a:xfrm>
            <a:prstGeom prst="rect">
              <a:avLst/>
            </a:prstGeom>
            <a:pattFill prst="dk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1" name="Rectangle 9" descr="Dark upward diagonal"/>
            <p:cNvSpPr>
              <a:spLocks noChangeArrowheads="1"/>
            </p:cNvSpPr>
            <p:nvPr/>
          </p:nvSpPr>
          <p:spPr bwMode="auto">
            <a:xfrm>
              <a:off x="3012" y="1782"/>
              <a:ext cx="156" cy="1218"/>
            </a:xfrm>
            <a:prstGeom prst="rect">
              <a:avLst/>
            </a:prstGeom>
            <a:pattFill prst="dk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2" name="Rectangle 10" descr="Dark upward diagonal"/>
            <p:cNvSpPr>
              <a:spLocks noChangeArrowheads="1"/>
            </p:cNvSpPr>
            <p:nvPr/>
          </p:nvSpPr>
          <p:spPr bwMode="auto">
            <a:xfrm>
              <a:off x="3606" y="2124"/>
              <a:ext cx="156" cy="876"/>
            </a:xfrm>
            <a:prstGeom prst="rect">
              <a:avLst/>
            </a:prstGeom>
            <a:pattFill prst="dk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3" name="Line 11"/>
            <p:cNvSpPr>
              <a:spLocks noChangeShapeType="1"/>
            </p:cNvSpPr>
            <p:nvPr/>
          </p:nvSpPr>
          <p:spPr bwMode="auto">
            <a:xfrm>
              <a:off x="3090" y="1782"/>
              <a:ext cx="9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4" name="Line 12"/>
            <p:cNvSpPr>
              <a:spLocks noChangeShapeType="1"/>
            </p:cNvSpPr>
            <p:nvPr/>
          </p:nvSpPr>
          <p:spPr bwMode="auto">
            <a:xfrm rot="-5400000">
              <a:off x="2976" y="2118"/>
              <a:ext cx="12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5" name="Text Box 13"/>
            <p:cNvSpPr txBox="1">
              <a:spLocks noChangeArrowheads="1"/>
            </p:cNvSpPr>
            <p:nvPr/>
          </p:nvSpPr>
          <p:spPr bwMode="auto">
            <a:xfrm>
              <a:off x="1214" y="3014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latin typeface="Arial" charset="0"/>
                </a:rPr>
                <a:t>1</a:t>
              </a:r>
            </a:p>
          </p:txBody>
        </p:sp>
        <p:sp>
          <p:nvSpPr>
            <p:cNvPr id="163856" name="Text Box 14"/>
            <p:cNvSpPr txBox="1">
              <a:spLocks noChangeArrowheads="1"/>
            </p:cNvSpPr>
            <p:nvPr/>
          </p:nvSpPr>
          <p:spPr bwMode="auto">
            <a:xfrm>
              <a:off x="1802" y="3014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163857" name="Text Box 15"/>
            <p:cNvSpPr txBox="1">
              <a:spLocks noChangeArrowheads="1"/>
            </p:cNvSpPr>
            <p:nvPr/>
          </p:nvSpPr>
          <p:spPr bwMode="auto">
            <a:xfrm>
              <a:off x="2408" y="3014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163858" name="Text Box 16"/>
            <p:cNvSpPr txBox="1">
              <a:spLocks noChangeArrowheads="1"/>
            </p:cNvSpPr>
            <p:nvPr/>
          </p:nvSpPr>
          <p:spPr bwMode="auto">
            <a:xfrm>
              <a:off x="3002" y="3014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latin typeface="Arial" charset="0"/>
                </a:rPr>
                <a:t>4</a:t>
              </a:r>
            </a:p>
          </p:txBody>
        </p:sp>
        <p:sp>
          <p:nvSpPr>
            <p:cNvPr id="163859" name="Text Box 17"/>
            <p:cNvSpPr txBox="1">
              <a:spLocks noChangeArrowheads="1"/>
            </p:cNvSpPr>
            <p:nvPr/>
          </p:nvSpPr>
          <p:spPr bwMode="auto">
            <a:xfrm>
              <a:off x="3602" y="300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latin typeface="Arial" charset="0"/>
                </a:rPr>
                <a:t>5</a:t>
              </a:r>
            </a:p>
          </p:txBody>
        </p:sp>
        <p:grpSp>
          <p:nvGrpSpPr>
            <p:cNvPr id="163860" name="Group 18"/>
            <p:cNvGrpSpPr>
              <a:grpSpLocks/>
            </p:cNvGrpSpPr>
            <p:nvPr/>
          </p:nvGrpSpPr>
          <p:grpSpPr bwMode="auto">
            <a:xfrm rot="5400000">
              <a:off x="3171" y="1931"/>
              <a:ext cx="1248" cy="370"/>
              <a:chOff x="2226" y="800"/>
              <a:chExt cx="1656" cy="376"/>
            </a:xfrm>
          </p:grpSpPr>
          <p:sp>
            <p:nvSpPr>
              <p:cNvPr id="163862" name="Freeform 19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63" name="Freeform 20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3861" name="Freeform 21"/>
            <p:cNvSpPr>
              <a:spLocks/>
            </p:cNvSpPr>
            <p:nvPr/>
          </p:nvSpPr>
          <p:spPr bwMode="auto">
            <a:xfrm>
              <a:off x="3606" y="1491"/>
              <a:ext cx="108" cy="291"/>
            </a:xfrm>
            <a:custGeom>
              <a:avLst/>
              <a:gdLst>
                <a:gd name="T0" fmla="*/ 0 w 108"/>
                <a:gd name="T1" fmla="*/ 291 h 291"/>
                <a:gd name="T2" fmla="*/ 108 w 108"/>
                <a:gd name="T3" fmla="*/ 285 h 291"/>
                <a:gd name="T4" fmla="*/ 45 w 108"/>
                <a:gd name="T5" fmla="*/ 216 h 291"/>
                <a:gd name="T6" fmla="*/ 18 w 108"/>
                <a:gd name="T7" fmla="*/ 126 h 291"/>
                <a:gd name="T8" fmla="*/ 0 w 108"/>
                <a:gd name="T9" fmla="*/ 0 h 291"/>
                <a:gd name="T10" fmla="*/ 0 w 108"/>
                <a:gd name="T11" fmla="*/ 291 h 2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8" h="291">
                  <a:moveTo>
                    <a:pt x="0" y="291"/>
                  </a:moveTo>
                  <a:lnTo>
                    <a:pt x="108" y="285"/>
                  </a:lnTo>
                  <a:lnTo>
                    <a:pt x="45" y="216"/>
                  </a:lnTo>
                  <a:lnTo>
                    <a:pt x="18" y="126"/>
                  </a:lnTo>
                  <a:lnTo>
                    <a:pt x="0" y="0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31673E12-1C3D-4212-9657-AC291FC57551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4803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knowledge gradient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81806"/>
          </a:xfrm>
        </p:spPr>
        <p:txBody>
          <a:bodyPr/>
          <a:lstStyle/>
          <a:p>
            <a:r>
              <a:rPr lang="en-US" dirty="0"/>
              <a:t>Value of information</a:t>
            </a:r>
          </a:p>
        </p:txBody>
      </p:sp>
      <p:sp>
        <p:nvSpPr>
          <p:cNvPr id="5" name="Rectangle 10" descr="Dark upward diagonal"/>
          <p:cNvSpPr>
            <a:spLocks noChangeArrowheads="1"/>
          </p:cNvSpPr>
          <p:nvPr/>
        </p:nvSpPr>
        <p:spPr bwMode="auto">
          <a:xfrm rot="16200000">
            <a:off x="4219336" y="3482204"/>
            <a:ext cx="333385" cy="1843901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rot="16200000">
            <a:off x="4594071" y="3860098"/>
            <a:ext cx="1438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4005147" y="3602924"/>
            <a:ext cx="2597771" cy="972481"/>
            <a:chOff x="2226" y="800"/>
            <a:chExt cx="1656" cy="376"/>
          </a:xfrm>
        </p:grpSpPr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3054" y="800"/>
              <a:ext cx="828" cy="376"/>
            </a:xfrm>
            <a:custGeom>
              <a:avLst/>
              <a:gdLst>
                <a:gd name="T0" fmla="*/ 0 w 828"/>
                <a:gd name="T1" fmla="*/ 4 h 376"/>
                <a:gd name="T2" fmla="*/ 132 w 828"/>
                <a:gd name="T3" fmla="*/ 16 h 376"/>
                <a:gd name="T4" fmla="*/ 276 w 828"/>
                <a:gd name="T5" fmla="*/ 100 h 376"/>
                <a:gd name="T6" fmla="*/ 372 w 828"/>
                <a:gd name="T7" fmla="*/ 220 h 376"/>
                <a:gd name="T8" fmla="*/ 540 w 828"/>
                <a:gd name="T9" fmla="*/ 328 h 376"/>
                <a:gd name="T10" fmla="*/ 684 w 828"/>
                <a:gd name="T11" fmla="*/ 364 h 376"/>
                <a:gd name="T12" fmla="*/ 828 w 828"/>
                <a:gd name="T13" fmla="*/ 376 h 3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8" h="376">
                  <a:moveTo>
                    <a:pt x="0" y="4"/>
                  </a:moveTo>
                  <a:cubicBezTo>
                    <a:pt x="43" y="2"/>
                    <a:pt x="86" y="0"/>
                    <a:pt x="132" y="16"/>
                  </a:cubicBezTo>
                  <a:cubicBezTo>
                    <a:pt x="178" y="32"/>
                    <a:pt x="236" y="66"/>
                    <a:pt x="276" y="100"/>
                  </a:cubicBezTo>
                  <a:cubicBezTo>
                    <a:pt x="316" y="134"/>
                    <a:pt x="328" y="182"/>
                    <a:pt x="372" y="220"/>
                  </a:cubicBezTo>
                  <a:cubicBezTo>
                    <a:pt x="416" y="258"/>
                    <a:pt x="488" y="304"/>
                    <a:pt x="540" y="328"/>
                  </a:cubicBezTo>
                  <a:cubicBezTo>
                    <a:pt x="592" y="352"/>
                    <a:pt x="636" y="356"/>
                    <a:pt x="684" y="364"/>
                  </a:cubicBezTo>
                  <a:cubicBezTo>
                    <a:pt x="732" y="372"/>
                    <a:pt x="780" y="374"/>
                    <a:pt x="828" y="376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 flipH="1">
              <a:off x="2226" y="800"/>
              <a:ext cx="828" cy="376"/>
            </a:xfrm>
            <a:custGeom>
              <a:avLst/>
              <a:gdLst>
                <a:gd name="T0" fmla="*/ 0 w 828"/>
                <a:gd name="T1" fmla="*/ 4 h 376"/>
                <a:gd name="T2" fmla="*/ 132 w 828"/>
                <a:gd name="T3" fmla="*/ 16 h 376"/>
                <a:gd name="T4" fmla="*/ 276 w 828"/>
                <a:gd name="T5" fmla="*/ 100 h 376"/>
                <a:gd name="T6" fmla="*/ 372 w 828"/>
                <a:gd name="T7" fmla="*/ 220 h 376"/>
                <a:gd name="T8" fmla="*/ 540 w 828"/>
                <a:gd name="T9" fmla="*/ 328 h 376"/>
                <a:gd name="T10" fmla="*/ 684 w 828"/>
                <a:gd name="T11" fmla="*/ 364 h 376"/>
                <a:gd name="T12" fmla="*/ 828 w 828"/>
                <a:gd name="T13" fmla="*/ 376 h 3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8" h="376">
                  <a:moveTo>
                    <a:pt x="0" y="4"/>
                  </a:moveTo>
                  <a:cubicBezTo>
                    <a:pt x="43" y="2"/>
                    <a:pt x="86" y="0"/>
                    <a:pt x="132" y="16"/>
                  </a:cubicBezTo>
                  <a:cubicBezTo>
                    <a:pt x="178" y="32"/>
                    <a:pt x="236" y="66"/>
                    <a:pt x="276" y="100"/>
                  </a:cubicBezTo>
                  <a:cubicBezTo>
                    <a:pt x="316" y="134"/>
                    <a:pt x="328" y="182"/>
                    <a:pt x="372" y="220"/>
                  </a:cubicBezTo>
                  <a:cubicBezTo>
                    <a:pt x="416" y="258"/>
                    <a:pt x="488" y="304"/>
                    <a:pt x="540" y="328"/>
                  </a:cubicBezTo>
                  <a:cubicBezTo>
                    <a:pt x="592" y="352"/>
                    <a:pt x="636" y="356"/>
                    <a:pt x="684" y="364"/>
                  </a:cubicBezTo>
                  <a:cubicBezTo>
                    <a:pt x="732" y="372"/>
                    <a:pt x="780" y="374"/>
                    <a:pt x="828" y="376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4" name="Straight Connector 13"/>
          <p:cNvCxnSpPr/>
          <p:nvPr/>
        </p:nvCxnSpPr>
        <p:spPr bwMode="auto">
          <a:xfrm>
            <a:off x="1293541" y="4575405"/>
            <a:ext cx="573172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Line 11"/>
          <p:cNvSpPr>
            <a:spLocks noChangeShapeType="1"/>
          </p:cNvSpPr>
          <p:nvPr/>
        </p:nvSpPr>
        <p:spPr bwMode="auto">
          <a:xfrm rot="16200000">
            <a:off x="2443018" y="3526696"/>
            <a:ext cx="205304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02733" y="447550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 rot="16200000">
            <a:off x="4290106" y="3996088"/>
            <a:ext cx="205304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618172" y="472187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888059" y="4715766"/>
                <a:ext cx="2473754" cy="656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Improvement if updated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≥</m:t>
                      </m:r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059" y="4715766"/>
                <a:ext cx="2473754" cy="656590"/>
              </a:xfrm>
              <a:prstGeom prst="rect">
                <a:avLst/>
              </a:prstGeom>
              <a:blipFill>
                <a:blip r:embed="rId2"/>
                <a:stretch>
                  <a:fillRect l="-2217" t="-5607" r="-985" b="-3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150550" y="5440712"/>
            <a:ext cx="7192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knowledge gradient is the expected improvement if we observe alternative 5.  We have to capture how much better alternative 5 ends up looking relative to the current best, alternative 4.  Here, “0” means “no better than alternative 4”.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1668" y="4137102"/>
            <a:ext cx="1882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Alternative 5:</a:t>
            </a:r>
          </a:p>
        </p:txBody>
      </p:sp>
      <p:sp>
        <p:nvSpPr>
          <p:cNvPr id="23" name="Rectangle 10" descr="Dark upward diagonal"/>
          <p:cNvSpPr>
            <a:spLocks noChangeArrowheads="1"/>
          </p:cNvSpPr>
          <p:nvPr/>
        </p:nvSpPr>
        <p:spPr bwMode="auto">
          <a:xfrm rot="16200000">
            <a:off x="4471123" y="2142190"/>
            <a:ext cx="316750" cy="2271364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89105" y="3031796"/>
            <a:ext cx="1882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Alternative 4:</a:t>
            </a:r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 rot="16200000">
            <a:off x="4950907" y="3941168"/>
            <a:ext cx="16384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785104" y="3998976"/>
            <a:ext cx="798576" cy="591312"/>
          </a:xfrm>
          <a:custGeom>
            <a:avLst/>
            <a:gdLst>
              <a:gd name="connsiteX0" fmla="*/ 0 w 798576"/>
              <a:gd name="connsiteY0" fmla="*/ 591312 h 591312"/>
              <a:gd name="connsiteX1" fmla="*/ 0 w 798576"/>
              <a:gd name="connsiteY1" fmla="*/ 0 h 591312"/>
              <a:gd name="connsiteX2" fmla="*/ 121920 w 798576"/>
              <a:gd name="connsiteY2" fmla="*/ 188976 h 591312"/>
              <a:gd name="connsiteX3" fmla="*/ 231648 w 798576"/>
              <a:gd name="connsiteY3" fmla="*/ 335280 h 591312"/>
              <a:gd name="connsiteX4" fmla="*/ 335280 w 798576"/>
              <a:gd name="connsiteY4" fmla="*/ 420624 h 591312"/>
              <a:gd name="connsiteX5" fmla="*/ 493776 w 798576"/>
              <a:gd name="connsiteY5" fmla="*/ 548640 h 591312"/>
              <a:gd name="connsiteX6" fmla="*/ 658368 w 798576"/>
              <a:gd name="connsiteY6" fmla="*/ 560832 h 591312"/>
              <a:gd name="connsiteX7" fmla="*/ 798576 w 798576"/>
              <a:gd name="connsiteY7" fmla="*/ 566928 h 591312"/>
              <a:gd name="connsiteX8" fmla="*/ 0 w 798576"/>
              <a:gd name="connsiteY8" fmla="*/ 591312 h 591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8576" h="591312">
                <a:moveTo>
                  <a:pt x="0" y="591312"/>
                </a:moveTo>
                <a:lnTo>
                  <a:pt x="0" y="0"/>
                </a:lnTo>
                <a:lnTo>
                  <a:pt x="121920" y="188976"/>
                </a:lnTo>
                <a:lnTo>
                  <a:pt x="231648" y="335280"/>
                </a:lnTo>
                <a:lnTo>
                  <a:pt x="335280" y="420624"/>
                </a:lnTo>
                <a:lnTo>
                  <a:pt x="493776" y="548640"/>
                </a:lnTo>
                <a:lnTo>
                  <a:pt x="658368" y="560832"/>
                </a:lnTo>
                <a:lnTo>
                  <a:pt x="798576" y="566928"/>
                </a:lnTo>
                <a:lnTo>
                  <a:pt x="0" y="5913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73425" y="2529613"/>
            <a:ext cx="84831" cy="204629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883978" y="2405395"/>
                <a:ext cx="2903183" cy="379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Probability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978" y="2405395"/>
                <a:ext cx="2903183" cy="379591"/>
              </a:xfrm>
              <a:prstGeom prst="rect">
                <a:avLst/>
              </a:prstGeom>
              <a:blipFill>
                <a:blip r:embed="rId3"/>
                <a:stretch>
                  <a:fillRect l="-1681" t="-6452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C75DBD18-6E63-4104-81E8-152AD68B3C85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4652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knowledge 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Conditional expectation of standard normal random variable</a:t>
                </a:r>
              </a:p>
              <a:p>
                <a:pPr lvl="1"/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sz="2000" dirty="0"/>
                  <a:t>.  We want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9"/>
          <p:cNvGraphicFramePr>
            <a:graphicFrameLocks noChangeAspect="1"/>
          </p:cNvGraphicFramePr>
          <p:nvPr>
            <p:extLst/>
          </p:nvPr>
        </p:nvGraphicFramePr>
        <p:xfrm>
          <a:off x="1689863" y="5486307"/>
          <a:ext cx="4021137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4" imgW="2971800" imgH="660240" progId="Equation.DSMT4">
                  <p:embed/>
                </p:oleObj>
              </mc:Choice>
              <mc:Fallback>
                <p:oleObj name="Equation" r:id="rId4" imgW="2971800" imgH="660240" progId="Equation.DSMT4">
                  <p:embed/>
                  <p:pic>
                    <p:nvPicPr>
                      <p:cNvPr id="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863" y="5486307"/>
                        <a:ext cx="4021137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1"/>
          <p:cNvSpPr>
            <a:spLocks noChangeShapeType="1"/>
          </p:cNvSpPr>
          <p:nvPr/>
        </p:nvSpPr>
        <p:spPr bwMode="auto">
          <a:xfrm rot="16200000">
            <a:off x="3639913" y="4178149"/>
            <a:ext cx="1438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3050989" y="3920975"/>
            <a:ext cx="2597771" cy="972481"/>
            <a:chOff x="2226" y="800"/>
            <a:chExt cx="1656" cy="376"/>
          </a:xfrm>
        </p:grpSpPr>
        <p:sp>
          <p:nvSpPr>
            <p:cNvPr id="9" name="Freeform 19"/>
            <p:cNvSpPr>
              <a:spLocks/>
            </p:cNvSpPr>
            <p:nvPr/>
          </p:nvSpPr>
          <p:spPr bwMode="auto">
            <a:xfrm>
              <a:off x="3054" y="800"/>
              <a:ext cx="828" cy="376"/>
            </a:xfrm>
            <a:custGeom>
              <a:avLst/>
              <a:gdLst>
                <a:gd name="T0" fmla="*/ 0 w 828"/>
                <a:gd name="T1" fmla="*/ 4 h 376"/>
                <a:gd name="T2" fmla="*/ 132 w 828"/>
                <a:gd name="T3" fmla="*/ 16 h 376"/>
                <a:gd name="T4" fmla="*/ 276 w 828"/>
                <a:gd name="T5" fmla="*/ 100 h 376"/>
                <a:gd name="T6" fmla="*/ 372 w 828"/>
                <a:gd name="T7" fmla="*/ 220 h 376"/>
                <a:gd name="T8" fmla="*/ 540 w 828"/>
                <a:gd name="T9" fmla="*/ 328 h 376"/>
                <a:gd name="T10" fmla="*/ 684 w 828"/>
                <a:gd name="T11" fmla="*/ 364 h 376"/>
                <a:gd name="T12" fmla="*/ 828 w 828"/>
                <a:gd name="T13" fmla="*/ 376 h 3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8" h="376">
                  <a:moveTo>
                    <a:pt x="0" y="4"/>
                  </a:moveTo>
                  <a:cubicBezTo>
                    <a:pt x="43" y="2"/>
                    <a:pt x="86" y="0"/>
                    <a:pt x="132" y="16"/>
                  </a:cubicBezTo>
                  <a:cubicBezTo>
                    <a:pt x="178" y="32"/>
                    <a:pt x="236" y="66"/>
                    <a:pt x="276" y="100"/>
                  </a:cubicBezTo>
                  <a:cubicBezTo>
                    <a:pt x="316" y="134"/>
                    <a:pt x="328" y="182"/>
                    <a:pt x="372" y="220"/>
                  </a:cubicBezTo>
                  <a:cubicBezTo>
                    <a:pt x="416" y="258"/>
                    <a:pt x="488" y="304"/>
                    <a:pt x="540" y="328"/>
                  </a:cubicBezTo>
                  <a:cubicBezTo>
                    <a:pt x="592" y="352"/>
                    <a:pt x="636" y="356"/>
                    <a:pt x="684" y="364"/>
                  </a:cubicBezTo>
                  <a:cubicBezTo>
                    <a:pt x="732" y="372"/>
                    <a:pt x="780" y="374"/>
                    <a:pt x="828" y="376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0"/>
            <p:cNvSpPr>
              <a:spLocks/>
            </p:cNvSpPr>
            <p:nvPr/>
          </p:nvSpPr>
          <p:spPr bwMode="auto">
            <a:xfrm flipH="1">
              <a:off x="2226" y="800"/>
              <a:ext cx="828" cy="376"/>
            </a:xfrm>
            <a:custGeom>
              <a:avLst/>
              <a:gdLst>
                <a:gd name="T0" fmla="*/ 0 w 828"/>
                <a:gd name="T1" fmla="*/ 4 h 376"/>
                <a:gd name="T2" fmla="*/ 132 w 828"/>
                <a:gd name="T3" fmla="*/ 16 h 376"/>
                <a:gd name="T4" fmla="*/ 276 w 828"/>
                <a:gd name="T5" fmla="*/ 100 h 376"/>
                <a:gd name="T6" fmla="*/ 372 w 828"/>
                <a:gd name="T7" fmla="*/ 220 h 376"/>
                <a:gd name="T8" fmla="*/ 540 w 828"/>
                <a:gd name="T9" fmla="*/ 328 h 376"/>
                <a:gd name="T10" fmla="*/ 684 w 828"/>
                <a:gd name="T11" fmla="*/ 364 h 376"/>
                <a:gd name="T12" fmla="*/ 828 w 828"/>
                <a:gd name="T13" fmla="*/ 376 h 3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8" h="376">
                  <a:moveTo>
                    <a:pt x="0" y="4"/>
                  </a:moveTo>
                  <a:cubicBezTo>
                    <a:pt x="43" y="2"/>
                    <a:pt x="86" y="0"/>
                    <a:pt x="132" y="16"/>
                  </a:cubicBezTo>
                  <a:cubicBezTo>
                    <a:pt x="178" y="32"/>
                    <a:pt x="236" y="66"/>
                    <a:pt x="276" y="100"/>
                  </a:cubicBezTo>
                  <a:cubicBezTo>
                    <a:pt x="316" y="134"/>
                    <a:pt x="328" y="182"/>
                    <a:pt x="372" y="220"/>
                  </a:cubicBezTo>
                  <a:cubicBezTo>
                    <a:pt x="416" y="258"/>
                    <a:pt x="488" y="304"/>
                    <a:pt x="540" y="328"/>
                  </a:cubicBezTo>
                  <a:cubicBezTo>
                    <a:pt x="592" y="352"/>
                    <a:pt x="636" y="356"/>
                    <a:pt x="684" y="364"/>
                  </a:cubicBezTo>
                  <a:cubicBezTo>
                    <a:pt x="732" y="372"/>
                    <a:pt x="780" y="374"/>
                    <a:pt x="828" y="376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1" name="Straight Connector 10"/>
          <p:cNvCxnSpPr/>
          <p:nvPr/>
        </p:nvCxnSpPr>
        <p:spPr bwMode="auto">
          <a:xfrm>
            <a:off x="1293541" y="4893456"/>
            <a:ext cx="573172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Line 11"/>
          <p:cNvSpPr>
            <a:spLocks noChangeShapeType="1"/>
          </p:cNvSpPr>
          <p:nvPr/>
        </p:nvSpPr>
        <p:spPr bwMode="auto">
          <a:xfrm rot="16200000">
            <a:off x="3335948" y="3996088"/>
            <a:ext cx="205304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196877" y="492065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rot="16200000">
            <a:off x="3996749" y="4259219"/>
            <a:ext cx="16384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830946" y="4307088"/>
            <a:ext cx="798576" cy="591312"/>
          </a:xfrm>
          <a:custGeom>
            <a:avLst/>
            <a:gdLst>
              <a:gd name="connsiteX0" fmla="*/ 0 w 798576"/>
              <a:gd name="connsiteY0" fmla="*/ 591312 h 591312"/>
              <a:gd name="connsiteX1" fmla="*/ 0 w 798576"/>
              <a:gd name="connsiteY1" fmla="*/ 0 h 591312"/>
              <a:gd name="connsiteX2" fmla="*/ 121920 w 798576"/>
              <a:gd name="connsiteY2" fmla="*/ 188976 h 591312"/>
              <a:gd name="connsiteX3" fmla="*/ 231648 w 798576"/>
              <a:gd name="connsiteY3" fmla="*/ 335280 h 591312"/>
              <a:gd name="connsiteX4" fmla="*/ 335280 w 798576"/>
              <a:gd name="connsiteY4" fmla="*/ 420624 h 591312"/>
              <a:gd name="connsiteX5" fmla="*/ 493776 w 798576"/>
              <a:gd name="connsiteY5" fmla="*/ 548640 h 591312"/>
              <a:gd name="connsiteX6" fmla="*/ 658368 w 798576"/>
              <a:gd name="connsiteY6" fmla="*/ 560832 h 591312"/>
              <a:gd name="connsiteX7" fmla="*/ 798576 w 798576"/>
              <a:gd name="connsiteY7" fmla="*/ 566928 h 591312"/>
              <a:gd name="connsiteX8" fmla="*/ 0 w 798576"/>
              <a:gd name="connsiteY8" fmla="*/ 591312 h 591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8576" h="591312">
                <a:moveTo>
                  <a:pt x="0" y="591312"/>
                </a:moveTo>
                <a:lnTo>
                  <a:pt x="0" y="0"/>
                </a:lnTo>
                <a:lnTo>
                  <a:pt x="121920" y="188976"/>
                </a:lnTo>
                <a:lnTo>
                  <a:pt x="231648" y="335280"/>
                </a:lnTo>
                <a:lnTo>
                  <a:pt x="335280" y="420624"/>
                </a:lnTo>
                <a:lnTo>
                  <a:pt x="493776" y="548640"/>
                </a:lnTo>
                <a:lnTo>
                  <a:pt x="658368" y="560832"/>
                </a:lnTo>
                <a:lnTo>
                  <a:pt x="798576" y="566928"/>
                </a:lnTo>
                <a:lnTo>
                  <a:pt x="0" y="5913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19267" y="3289852"/>
            <a:ext cx="124737" cy="160410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69569" y="4943850"/>
            <a:ext cx="274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BCE6FEE-1422-4556-AC69-F3311555BA34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59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683502"/>
          </a:xfrm>
        </p:spPr>
        <p:txBody>
          <a:bodyPr/>
          <a:lstStyle/>
          <a:p>
            <a:r>
              <a:rPr lang="en-US" dirty="0"/>
              <a:t>The four classes of policies:</a:t>
            </a:r>
            <a:br>
              <a:rPr lang="en-US" dirty="0"/>
            </a:b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055077" y="2609201"/>
            <a:ext cx="703384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i="0" kern="0" dirty="0"/>
              <a:t>Policy function approximations (PFAs)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i="0" kern="0" dirty="0">
                <a:solidFill>
                  <a:schemeClr val="bg1">
                    <a:lumMod val="65000"/>
                  </a:schemeClr>
                </a:solidFill>
              </a:rPr>
              <a:t>Cost function approximations (CFAs)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i="0" kern="0" dirty="0">
                <a:solidFill>
                  <a:schemeClr val="bg1">
                    <a:lumMod val="65000"/>
                  </a:schemeClr>
                </a:solidFill>
              </a:rPr>
              <a:t>Value function approximations (VFAs)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i="0" kern="0" dirty="0">
                <a:solidFill>
                  <a:schemeClr val="bg1">
                    <a:lumMod val="65000"/>
                  </a:schemeClr>
                </a:solidFill>
              </a:rPr>
              <a:t>Direct lookaheads (DLAs)</a:t>
            </a:r>
          </a:p>
        </p:txBody>
      </p:sp>
    </p:spTree>
    <p:extLst>
      <p:ext uri="{BB962C8B-B14F-4D97-AF65-F5344CB8AC3E}">
        <p14:creationId xmlns:p14="http://schemas.microsoft.com/office/powerpoint/2010/main" val="33023137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/>
              <a:t>The knowledge gradient</a:t>
            </a:r>
          </a:p>
        </p:txBody>
      </p:sp>
      <p:sp>
        <p:nvSpPr>
          <p:cNvPr id="17715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400" dirty="0"/>
              <a:t>Derivation</a:t>
            </a:r>
          </a:p>
          <a:p>
            <a:pPr lvl="1"/>
            <a:r>
              <a:rPr lang="en-US" sz="2000" dirty="0"/>
              <a:t>Notation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We update the precision using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In terms of the variance, this is the same as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>
              <a:buFontTx/>
              <a:buNone/>
            </a:pPr>
            <a:endParaRPr lang="en-US" sz="2000" dirty="0"/>
          </a:p>
        </p:txBody>
      </p:sp>
      <p:graphicFrame>
        <p:nvGraphicFramePr>
          <p:cNvPr id="177159" name="Object 4"/>
          <p:cNvGraphicFramePr>
            <a:graphicFrameLocks noChangeAspect="1"/>
          </p:cNvGraphicFramePr>
          <p:nvPr>
            <p:extLst/>
          </p:nvPr>
        </p:nvGraphicFramePr>
        <p:xfrm>
          <a:off x="1662113" y="2187575"/>
          <a:ext cx="6151562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4" imgW="4343400" imgH="749160" progId="Equation.DSMT4">
                  <p:embed/>
                </p:oleObj>
              </mc:Choice>
              <mc:Fallback>
                <p:oleObj name="Equation" r:id="rId4" imgW="4343400" imgH="749160" progId="Equation.DSMT4">
                  <p:embed/>
                  <p:pic>
                    <p:nvPicPr>
                      <p:cNvPr id="17715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13" y="2187575"/>
                        <a:ext cx="6151562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60" name="Object 5"/>
          <p:cNvGraphicFramePr>
            <a:graphicFrameLocks noChangeAspect="1"/>
          </p:cNvGraphicFramePr>
          <p:nvPr>
            <p:extLst/>
          </p:nvPr>
        </p:nvGraphicFramePr>
        <p:xfrm>
          <a:off x="1708150" y="3914775"/>
          <a:ext cx="156686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6" imgW="1104840" imgH="241200" progId="Equation.DSMT4">
                  <p:embed/>
                </p:oleObj>
              </mc:Choice>
              <mc:Fallback>
                <p:oleObj name="Equation" r:id="rId6" imgW="1104840" imgH="241200" progId="Equation.DSMT4">
                  <p:embed/>
                  <p:pic>
                    <p:nvPicPr>
                      <p:cNvPr id="17716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3914775"/>
                        <a:ext cx="156686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61" name="Object 6"/>
          <p:cNvGraphicFramePr>
            <a:graphicFrameLocks noChangeAspect="1"/>
          </p:cNvGraphicFramePr>
          <p:nvPr>
            <p:extLst/>
          </p:nvPr>
        </p:nvGraphicFramePr>
        <p:xfrm>
          <a:off x="1528763" y="5041900"/>
          <a:ext cx="2436812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8" imgW="1752480" imgH="787320" progId="Equation.DSMT4">
                  <p:embed/>
                </p:oleObj>
              </mc:Choice>
              <mc:Fallback>
                <p:oleObj name="Equation" r:id="rId8" imgW="1752480" imgH="787320" progId="Equation.DSMT4">
                  <p:embed/>
                  <p:pic>
                    <p:nvPicPr>
                      <p:cNvPr id="17716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763" y="5041900"/>
                        <a:ext cx="2436812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626DF4C-4D49-46CC-A830-C14B20E9262F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8699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/>
              <a:t>The knowledge gradient</a:t>
            </a:r>
          </a:p>
        </p:txBody>
      </p:sp>
      <p:sp>
        <p:nvSpPr>
          <p:cNvPr id="17818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400"/>
              <a:t>Derivation</a:t>
            </a:r>
          </a:p>
          <a:p>
            <a:pPr lvl="1"/>
            <a:r>
              <a:rPr lang="en-US" sz="2000"/>
              <a:t>The change in variance can be found to be</a:t>
            </a:r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r>
              <a:rPr lang="en-US" sz="2000"/>
              <a:t>Next compute the </a:t>
            </a:r>
            <a:r>
              <a:rPr lang="en-US" sz="2000" i="1"/>
              <a:t>normalized influence</a:t>
            </a:r>
            <a:r>
              <a:rPr lang="en-US" sz="2000"/>
              <a:t>:</a:t>
            </a:r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r>
              <a:rPr lang="en-US" sz="2000"/>
              <a:t>Let</a:t>
            </a:r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r>
              <a:rPr lang="en-US" sz="2000"/>
              <a:t>Knowledge gradient is computed using  </a:t>
            </a:r>
          </a:p>
          <a:p>
            <a:pPr lvl="1"/>
            <a:endParaRPr lang="en-US" sz="2000"/>
          </a:p>
          <a:p>
            <a:pPr lvl="1"/>
            <a:endParaRPr lang="en-US" sz="2000"/>
          </a:p>
        </p:txBody>
      </p:sp>
      <p:graphicFrame>
        <p:nvGraphicFramePr>
          <p:cNvPr id="178183" name="Object 7"/>
          <p:cNvGraphicFramePr>
            <a:graphicFrameLocks noChangeAspect="1"/>
          </p:cNvGraphicFramePr>
          <p:nvPr>
            <p:extLst/>
          </p:nvPr>
        </p:nvGraphicFramePr>
        <p:xfrm>
          <a:off x="1797050" y="1973263"/>
          <a:ext cx="2511425" cy="155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Equation" r:id="rId4" imgW="1625400" imgH="1002960" progId="Equation.DSMT4">
                  <p:embed/>
                </p:oleObj>
              </mc:Choice>
              <mc:Fallback>
                <p:oleObj name="Equation" r:id="rId4" imgW="1625400" imgH="1002960" progId="Equation.DSMT4">
                  <p:embed/>
                  <p:pic>
                    <p:nvPicPr>
                      <p:cNvPr id="1781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0" y="1973263"/>
                        <a:ext cx="2511425" cy="155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5" name="Object 9"/>
          <p:cNvGraphicFramePr>
            <a:graphicFrameLocks noChangeAspect="1"/>
          </p:cNvGraphicFramePr>
          <p:nvPr/>
        </p:nvGraphicFramePr>
        <p:xfrm>
          <a:off x="1911350" y="4583113"/>
          <a:ext cx="61690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Equation" r:id="rId6" imgW="4559300" imgH="431800" progId="Equation.DSMT4">
                  <p:embed/>
                </p:oleObj>
              </mc:Choice>
              <mc:Fallback>
                <p:oleObj name="Equation" r:id="rId6" imgW="4559300" imgH="431800" progId="Equation.DSMT4">
                  <p:embed/>
                  <p:pic>
                    <p:nvPicPr>
                      <p:cNvPr id="17818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350" y="4583113"/>
                        <a:ext cx="616902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6" name="Object 10"/>
          <p:cNvGraphicFramePr>
            <a:graphicFrameLocks noChangeAspect="1"/>
          </p:cNvGraphicFramePr>
          <p:nvPr>
            <p:extLst/>
          </p:nvPr>
        </p:nvGraphicFramePr>
        <p:xfrm>
          <a:off x="1865313" y="6013450"/>
          <a:ext cx="14144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tion" r:id="rId8" imgW="1002960" imgH="279360" progId="Equation.DSMT4">
                  <p:embed/>
                </p:oleObj>
              </mc:Choice>
              <mc:Fallback>
                <p:oleObj name="Equation" r:id="rId8" imgW="1002960" imgH="279360" progId="Equation.DSMT4">
                  <p:embed/>
                  <p:pic>
                    <p:nvPicPr>
                      <p:cNvPr id="17818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313" y="6013450"/>
                        <a:ext cx="141446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8187" name="Group 17"/>
          <p:cNvGrpSpPr>
            <a:grpSpLocks/>
          </p:cNvGrpSpPr>
          <p:nvPr/>
        </p:nvGrpSpPr>
        <p:grpSpPr bwMode="auto">
          <a:xfrm>
            <a:off x="2070100" y="5005388"/>
            <a:ext cx="1566863" cy="468312"/>
            <a:chOff x="3672" y="1817"/>
            <a:chExt cx="1059" cy="343"/>
          </a:xfrm>
        </p:grpSpPr>
        <p:grpSp>
          <p:nvGrpSpPr>
            <p:cNvPr id="178188" name="Group 15"/>
            <p:cNvGrpSpPr>
              <a:grpSpLocks/>
            </p:cNvGrpSpPr>
            <p:nvPr/>
          </p:nvGrpSpPr>
          <p:grpSpPr bwMode="auto">
            <a:xfrm rot="-5400000">
              <a:off x="4027" y="1462"/>
              <a:ext cx="342" cy="1051"/>
              <a:chOff x="3433" y="2200"/>
              <a:chExt cx="342" cy="1051"/>
            </a:xfrm>
          </p:grpSpPr>
          <p:sp>
            <p:nvSpPr>
              <p:cNvPr id="178190" name="Line 11"/>
              <p:cNvSpPr>
                <a:spLocks noChangeShapeType="1"/>
              </p:cNvSpPr>
              <p:nvPr/>
            </p:nvSpPr>
            <p:spPr bwMode="auto">
              <a:xfrm rot="-5400000">
                <a:off x="2907" y="2726"/>
                <a:ext cx="105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8191" name="Group 12"/>
              <p:cNvGrpSpPr>
                <a:grpSpLocks/>
              </p:cNvGrpSpPr>
              <p:nvPr/>
            </p:nvGrpSpPr>
            <p:grpSpPr bwMode="auto">
              <a:xfrm rot="5400000">
                <a:off x="3085" y="2555"/>
                <a:ext cx="1042" cy="338"/>
                <a:chOff x="2226" y="800"/>
                <a:chExt cx="1656" cy="376"/>
              </a:xfrm>
            </p:grpSpPr>
            <p:sp>
              <p:nvSpPr>
                <p:cNvPr id="178192" name="Freeform 13"/>
                <p:cNvSpPr>
                  <a:spLocks/>
                </p:cNvSpPr>
                <p:nvPr/>
              </p:nvSpPr>
              <p:spPr bwMode="auto">
                <a:xfrm>
                  <a:off x="3054" y="800"/>
                  <a:ext cx="828" cy="376"/>
                </a:xfrm>
                <a:custGeom>
                  <a:avLst/>
                  <a:gdLst>
                    <a:gd name="T0" fmla="*/ 0 w 828"/>
                    <a:gd name="T1" fmla="*/ 4 h 376"/>
                    <a:gd name="T2" fmla="*/ 132 w 828"/>
                    <a:gd name="T3" fmla="*/ 16 h 376"/>
                    <a:gd name="T4" fmla="*/ 276 w 828"/>
                    <a:gd name="T5" fmla="*/ 100 h 376"/>
                    <a:gd name="T6" fmla="*/ 372 w 828"/>
                    <a:gd name="T7" fmla="*/ 220 h 376"/>
                    <a:gd name="T8" fmla="*/ 540 w 828"/>
                    <a:gd name="T9" fmla="*/ 328 h 376"/>
                    <a:gd name="T10" fmla="*/ 684 w 828"/>
                    <a:gd name="T11" fmla="*/ 364 h 376"/>
                    <a:gd name="T12" fmla="*/ 828 w 828"/>
                    <a:gd name="T13" fmla="*/ 376 h 3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8"/>
                    <a:gd name="T22" fmla="*/ 0 h 376"/>
                    <a:gd name="T23" fmla="*/ 828 w 828"/>
                    <a:gd name="T24" fmla="*/ 376 h 3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8" h="376">
                      <a:moveTo>
                        <a:pt x="0" y="4"/>
                      </a:moveTo>
                      <a:cubicBezTo>
                        <a:pt x="43" y="2"/>
                        <a:pt x="86" y="0"/>
                        <a:pt x="132" y="16"/>
                      </a:cubicBezTo>
                      <a:cubicBezTo>
                        <a:pt x="178" y="32"/>
                        <a:pt x="236" y="66"/>
                        <a:pt x="276" y="100"/>
                      </a:cubicBezTo>
                      <a:cubicBezTo>
                        <a:pt x="316" y="134"/>
                        <a:pt x="328" y="182"/>
                        <a:pt x="372" y="220"/>
                      </a:cubicBezTo>
                      <a:cubicBezTo>
                        <a:pt x="416" y="258"/>
                        <a:pt x="488" y="304"/>
                        <a:pt x="540" y="328"/>
                      </a:cubicBezTo>
                      <a:cubicBezTo>
                        <a:pt x="592" y="352"/>
                        <a:pt x="636" y="356"/>
                        <a:pt x="684" y="364"/>
                      </a:cubicBezTo>
                      <a:cubicBezTo>
                        <a:pt x="732" y="372"/>
                        <a:pt x="780" y="374"/>
                        <a:pt x="828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193" name="Freeform 14"/>
                <p:cNvSpPr>
                  <a:spLocks/>
                </p:cNvSpPr>
                <p:nvPr/>
              </p:nvSpPr>
              <p:spPr bwMode="auto">
                <a:xfrm flipH="1">
                  <a:off x="2226" y="800"/>
                  <a:ext cx="828" cy="376"/>
                </a:xfrm>
                <a:custGeom>
                  <a:avLst/>
                  <a:gdLst>
                    <a:gd name="T0" fmla="*/ 0 w 828"/>
                    <a:gd name="T1" fmla="*/ 4 h 376"/>
                    <a:gd name="T2" fmla="*/ 132 w 828"/>
                    <a:gd name="T3" fmla="*/ 16 h 376"/>
                    <a:gd name="T4" fmla="*/ 276 w 828"/>
                    <a:gd name="T5" fmla="*/ 100 h 376"/>
                    <a:gd name="T6" fmla="*/ 372 w 828"/>
                    <a:gd name="T7" fmla="*/ 220 h 376"/>
                    <a:gd name="T8" fmla="*/ 540 w 828"/>
                    <a:gd name="T9" fmla="*/ 328 h 376"/>
                    <a:gd name="T10" fmla="*/ 684 w 828"/>
                    <a:gd name="T11" fmla="*/ 364 h 376"/>
                    <a:gd name="T12" fmla="*/ 828 w 828"/>
                    <a:gd name="T13" fmla="*/ 376 h 3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8"/>
                    <a:gd name="T22" fmla="*/ 0 h 376"/>
                    <a:gd name="T23" fmla="*/ 828 w 828"/>
                    <a:gd name="T24" fmla="*/ 376 h 3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8" h="376">
                      <a:moveTo>
                        <a:pt x="0" y="4"/>
                      </a:moveTo>
                      <a:cubicBezTo>
                        <a:pt x="43" y="2"/>
                        <a:pt x="86" y="0"/>
                        <a:pt x="132" y="16"/>
                      </a:cubicBezTo>
                      <a:cubicBezTo>
                        <a:pt x="178" y="32"/>
                        <a:pt x="236" y="66"/>
                        <a:pt x="276" y="100"/>
                      </a:cubicBezTo>
                      <a:cubicBezTo>
                        <a:pt x="316" y="134"/>
                        <a:pt x="328" y="182"/>
                        <a:pt x="372" y="220"/>
                      </a:cubicBezTo>
                      <a:cubicBezTo>
                        <a:pt x="416" y="258"/>
                        <a:pt x="488" y="304"/>
                        <a:pt x="540" y="328"/>
                      </a:cubicBezTo>
                      <a:cubicBezTo>
                        <a:pt x="592" y="352"/>
                        <a:pt x="636" y="356"/>
                        <a:pt x="684" y="364"/>
                      </a:cubicBezTo>
                      <a:cubicBezTo>
                        <a:pt x="732" y="372"/>
                        <a:pt x="780" y="374"/>
                        <a:pt x="828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78189" name="Freeform 16"/>
            <p:cNvSpPr>
              <a:spLocks/>
            </p:cNvSpPr>
            <p:nvPr/>
          </p:nvSpPr>
          <p:spPr bwMode="auto">
            <a:xfrm>
              <a:off x="4428" y="2007"/>
              <a:ext cx="303" cy="153"/>
            </a:xfrm>
            <a:custGeom>
              <a:avLst/>
              <a:gdLst>
                <a:gd name="T0" fmla="*/ 0 w 303"/>
                <a:gd name="T1" fmla="*/ 150 h 153"/>
                <a:gd name="T2" fmla="*/ 0 w 303"/>
                <a:gd name="T3" fmla="*/ 0 h 153"/>
                <a:gd name="T4" fmla="*/ 42 w 303"/>
                <a:gd name="T5" fmla="*/ 57 h 153"/>
                <a:gd name="T6" fmla="*/ 108 w 303"/>
                <a:gd name="T7" fmla="*/ 105 h 153"/>
                <a:gd name="T8" fmla="*/ 171 w 303"/>
                <a:gd name="T9" fmla="*/ 129 h 153"/>
                <a:gd name="T10" fmla="*/ 237 w 303"/>
                <a:gd name="T11" fmla="*/ 141 h 153"/>
                <a:gd name="T12" fmla="*/ 303 w 303"/>
                <a:gd name="T13" fmla="*/ 153 h 153"/>
                <a:gd name="T14" fmla="*/ 0 w 303"/>
                <a:gd name="T15" fmla="*/ 150 h 1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3"/>
                <a:gd name="T25" fmla="*/ 0 h 153"/>
                <a:gd name="T26" fmla="*/ 303 w 303"/>
                <a:gd name="T27" fmla="*/ 153 h 1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3" h="153">
                  <a:moveTo>
                    <a:pt x="0" y="150"/>
                  </a:moveTo>
                  <a:lnTo>
                    <a:pt x="0" y="0"/>
                  </a:lnTo>
                  <a:lnTo>
                    <a:pt x="42" y="57"/>
                  </a:lnTo>
                  <a:lnTo>
                    <a:pt x="108" y="105"/>
                  </a:lnTo>
                  <a:lnTo>
                    <a:pt x="171" y="129"/>
                  </a:lnTo>
                  <a:lnTo>
                    <a:pt x="237" y="141"/>
                  </a:lnTo>
                  <a:lnTo>
                    <a:pt x="303" y="153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none" w="med" len="lg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5956" y="3826849"/>
            <a:ext cx="3193057" cy="685859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DC21880-04F0-4FCA-9CB3-75F166492094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8994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knowledge gradient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normal distribution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Computing the </a:t>
            </a:r>
            <a:r>
              <a:rPr lang="en-US" sz="2400" dirty="0" err="1"/>
              <a:t>cdf</a:t>
            </a:r>
            <a:endParaRPr lang="en-US" sz="2400" dirty="0"/>
          </a:p>
          <a:p>
            <a:pPr lvl="1"/>
            <a:r>
              <a:rPr lang="en-US" sz="2000" dirty="0" err="1"/>
              <a:t>Matlab</a:t>
            </a:r>
            <a:r>
              <a:rPr lang="en-US" sz="2000" dirty="0"/>
              <a:t> – </a:t>
            </a:r>
            <a:r>
              <a:rPr lang="en-US" sz="2000" dirty="0" err="1"/>
              <a:t>normcdf</a:t>
            </a:r>
            <a:r>
              <a:rPr lang="en-US" sz="2000" dirty="0"/>
              <a:t>(</a:t>
            </a:r>
            <a:r>
              <a:rPr lang="en-US" sz="2000" dirty="0" err="1"/>
              <a:t>x,mu,sigma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Excel – </a:t>
            </a:r>
            <a:r>
              <a:rPr lang="en-US" sz="2000" dirty="0" err="1"/>
              <a:t>normdist</a:t>
            </a:r>
            <a:r>
              <a:rPr lang="en-US" sz="2000" dirty="0"/>
              <a:t>(</a:t>
            </a:r>
            <a:r>
              <a:rPr lang="en-US" sz="2000" dirty="0" err="1"/>
              <a:t>x,mu,sigma,prob</a:t>
            </a:r>
            <a:r>
              <a:rPr lang="en-US" sz="2000" dirty="0"/>
              <a:t>)  z = standard normal</a:t>
            </a:r>
          </a:p>
        </p:txBody>
      </p:sp>
      <p:pic>
        <p:nvPicPr>
          <p:cNvPr id="134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657350"/>
            <a:ext cx="7894637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E62F653-7277-4639-8B29-722FC0B22007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3578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/>
              <a:t>The knowledge gradient</a:t>
            </a:r>
          </a:p>
        </p:txBody>
      </p:sp>
      <p:sp>
        <p:nvSpPr>
          <p:cNvPr id="1792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43000"/>
            <a:ext cx="8267700" cy="4953000"/>
          </a:xfrm>
        </p:spPr>
        <p:txBody>
          <a:bodyPr/>
          <a:lstStyle/>
          <a:p>
            <a:r>
              <a:rPr lang="en-US" sz="2000"/>
              <a:t>Knowledge gradient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</p:txBody>
      </p:sp>
      <p:sp>
        <p:nvSpPr>
          <p:cNvPr id="179207" name="Line 6"/>
          <p:cNvSpPr>
            <a:spLocks noChangeShapeType="1"/>
          </p:cNvSpPr>
          <p:nvPr/>
        </p:nvSpPr>
        <p:spPr bwMode="auto">
          <a:xfrm>
            <a:off x="1533525" y="5510213"/>
            <a:ext cx="4692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08" name="Rectangle 7" descr="Dark upward diagonal"/>
          <p:cNvSpPr>
            <a:spLocks noChangeArrowheads="1"/>
          </p:cNvSpPr>
          <p:nvPr/>
        </p:nvSpPr>
        <p:spPr bwMode="auto">
          <a:xfrm>
            <a:off x="1995488" y="4557713"/>
            <a:ext cx="227012" cy="936625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9209" name="Rectangle 8" descr="Dark upward diagonal"/>
          <p:cNvSpPr>
            <a:spLocks noChangeArrowheads="1"/>
          </p:cNvSpPr>
          <p:nvPr/>
        </p:nvSpPr>
        <p:spPr bwMode="auto">
          <a:xfrm>
            <a:off x="2859088" y="4295775"/>
            <a:ext cx="227012" cy="1198563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9210" name="Rectangle 9" descr="Dark upward diagonal"/>
          <p:cNvSpPr>
            <a:spLocks noChangeArrowheads="1"/>
          </p:cNvSpPr>
          <p:nvPr/>
        </p:nvSpPr>
        <p:spPr bwMode="auto">
          <a:xfrm>
            <a:off x="3722688" y="4087813"/>
            <a:ext cx="227012" cy="1406525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9211" name="Rectangle 10" descr="Dark upward diagonal"/>
          <p:cNvSpPr>
            <a:spLocks noChangeArrowheads="1"/>
          </p:cNvSpPr>
          <p:nvPr/>
        </p:nvSpPr>
        <p:spPr bwMode="auto">
          <a:xfrm>
            <a:off x="4586288" y="3881438"/>
            <a:ext cx="227012" cy="1612900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9212" name="Rectangle 11" descr="Dark upward diagonal"/>
          <p:cNvSpPr>
            <a:spLocks noChangeArrowheads="1"/>
          </p:cNvSpPr>
          <p:nvPr/>
        </p:nvSpPr>
        <p:spPr bwMode="auto">
          <a:xfrm>
            <a:off x="5449888" y="4335463"/>
            <a:ext cx="227012" cy="1158875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9213" name="Line 12"/>
          <p:cNvSpPr>
            <a:spLocks noChangeShapeType="1"/>
          </p:cNvSpPr>
          <p:nvPr/>
        </p:nvSpPr>
        <p:spPr bwMode="auto">
          <a:xfrm>
            <a:off x="4699000" y="3881438"/>
            <a:ext cx="268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14" name="Line 13"/>
          <p:cNvSpPr>
            <a:spLocks noChangeShapeType="1"/>
          </p:cNvSpPr>
          <p:nvPr/>
        </p:nvSpPr>
        <p:spPr bwMode="auto">
          <a:xfrm rot="-5400000">
            <a:off x="4615656" y="4326732"/>
            <a:ext cx="1668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15" name="Text Box 14"/>
          <p:cNvSpPr txBox="1">
            <a:spLocks noChangeArrowheads="1"/>
          </p:cNvSpPr>
          <p:nvPr/>
        </p:nvSpPr>
        <p:spPr bwMode="auto">
          <a:xfrm>
            <a:off x="1973263" y="5513388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latin typeface="Arial" charset="0"/>
              </a:rPr>
              <a:t>1</a:t>
            </a:r>
          </a:p>
        </p:txBody>
      </p:sp>
      <p:sp>
        <p:nvSpPr>
          <p:cNvPr id="179216" name="Text Box 15"/>
          <p:cNvSpPr txBox="1">
            <a:spLocks noChangeArrowheads="1"/>
          </p:cNvSpPr>
          <p:nvPr/>
        </p:nvSpPr>
        <p:spPr bwMode="auto">
          <a:xfrm>
            <a:off x="2827338" y="5513388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latin typeface="Arial" charset="0"/>
              </a:rPr>
              <a:t>2</a:t>
            </a:r>
          </a:p>
        </p:txBody>
      </p:sp>
      <p:sp>
        <p:nvSpPr>
          <p:cNvPr id="179217" name="Text Box 16"/>
          <p:cNvSpPr txBox="1">
            <a:spLocks noChangeArrowheads="1"/>
          </p:cNvSpPr>
          <p:nvPr/>
        </p:nvSpPr>
        <p:spPr bwMode="auto">
          <a:xfrm>
            <a:off x="3708400" y="5513388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latin typeface="Arial" charset="0"/>
              </a:rPr>
              <a:t>3</a:t>
            </a:r>
          </a:p>
        </p:txBody>
      </p:sp>
      <p:sp>
        <p:nvSpPr>
          <p:cNvPr id="179218" name="Text Box 17"/>
          <p:cNvSpPr txBox="1">
            <a:spLocks noChangeArrowheads="1"/>
          </p:cNvSpPr>
          <p:nvPr/>
        </p:nvSpPr>
        <p:spPr bwMode="auto">
          <a:xfrm>
            <a:off x="4572000" y="5513388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latin typeface="Arial" charset="0"/>
              </a:rPr>
              <a:t>4</a:t>
            </a:r>
          </a:p>
        </p:txBody>
      </p:sp>
      <p:sp>
        <p:nvSpPr>
          <p:cNvPr id="179219" name="Text Box 18"/>
          <p:cNvSpPr txBox="1">
            <a:spLocks noChangeArrowheads="1"/>
          </p:cNvSpPr>
          <p:nvPr/>
        </p:nvSpPr>
        <p:spPr bwMode="auto">
          <a:xfrm>
            <a:off x="5443538" y="550545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latin typeface="Arial" charset="0"/>
              </a:rPr>
              <a:t>5</a:t>
            </a:r>
          </a:p>
        </p:txBody>
      </p:sp>
      <p:grpSp>
        <p:nvGrpSpPr>
          <p:cNvPr id="179220" name="Group 19"/>
          <p:cNvGrpSpPr>
            <a:grpSpLocks/>
          </p:cNvGrpSpPr>
          <p:nvPr/>
        </p:nvGrpSpPr>
        <p:grpSpPr bwMode="auto">
          <a:xfrm rot="5400000">
            <a:off x="4897438" y="4056063"/>
            <a:ext cx="1654175" cy="536575"/>
            <a:chOff x="2226" y="800"/>
            <a:chExt cx="1656" cy="376"/>
          </a:xfrm>
        </p:grpSpPr>
        <p:sp>
          <p:nvSpPr>
            <p:cNvPr id="179230" name="Freeform 20"/>
            <p:cNvSpPr>
              <a:spLocks/>
            </p:cNvSpPr>
            <p:nvPr/>
          </p:nvSpPr>
          <p:spPr bwMode="auto">
            <a:xfrm>
              <a:off x="3054" y="800"/>
              <a:ext cx="828" cy="376"/>
            </a:xfrm>
            <a:custGeom>
              <a:avLst/>
              <a:gdLst>
                <a:gd name="T0" fmla="*/ 0 w 828"/>
                <a:gd name="T1" fmla="*/ 4 h 376"/>
                <a:gd name="T2" fmla="*/ 132 w 828"/>
                <a:gd name="T3" fmla="*/ 16 h 376"/>
                <a:gd name="T4" fmla="*/ 276 w 828"/>
                <a:gd name="T5" fmla="*/ 100 h 376"/>
                <a:gd name="T6" fmla="*/ 372 w 828"/>
                <a:gd name="T7" fmla="*/ 220 h 376"/>
                <a:gd name="T8" fmla="*/ 540 w 828"/>
                <a:gd name="T9" fmla="*/ 328 h 376"/>
                <a:gd name="T10" fmla="*/ 684 w 828"/>
                <a:gd name="T11" fmla="*/ 364 h 376"/>
                <a:gd name="T12" fmla="*/ 828 w 828"/>
                <a:gd name="T13" fmla="*/ 376 h 3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8"/>
                <a:gd name="T22" fmla="*/ 0 h 376"/>
                <a:gd name="T23" fmla="*/ 828 w 828"/>
                <a:gd name="T24" fmla="*/ 376 h 3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8" h="376">
                  <a:moveTo>
                    <a:pt x="0" y="4"/>
                  </a:moveTo>
                  <a:cubicBezTo>
                    <a:pt x="43" y="2"/>
                    <a:pt x="86" y="0"/>
                    <a:pt x="132" y="16"/>
                  </a:cubicBezTo>
                  <a:cubicBezTo>
                    <a:pt x="178" y="32"/>
                    <a:pt x="236" y="66"/>
                    <a:pt x="276" y="100"/>
                  </a:cubicBezTo>
                  <a:cubicBezTo>
                    <a:pt x="316" y="134"/>
                    <a:pt x="328" y="182"/>
                    <a:pt x="372" y="220"/>
                  </a:cubicBezTo>
                  <a:cubicBezTo>
                    <a:pt x="416" y="258"/>
                    <a:pt x="488" y="304"/>
                    <a:pt x="540" y="328"/>
                  </a:cubicBezTo>
                  <a:cubicBezTo>
                    <a:pt x="592" y="352"/>
                    <a:pt x="636" y="356"/>
                    <a:pt x="684" y="364"/>
                  </a:cubicBezTo>
                  <a:cubicBezTo>
                    <a:pt x="732" y="372"/>
                    <a:pt x="780" y="374"/>
                    <a:pt x="828" y="3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31" name="Freeform 21"/>
            <p:cNvSpPr>
              <a:spLocks/>
            </p:cNvSpPr>
            <p:nvPr/>
          </p:nvSpPr>
          <p:spPr bwMode="auto">
            <a:xfrm flipH="1">
              <a:off x="2226" y="800"/>
              <a:ext cx="828" cy="376"/>
            </a:xfrm>
            <a:custGeom>
              <a:avLst/>
              <a:gdLst>
                <a:gd name="T0" fmla="*/ 0 w 828"/>
                <a:gd name="T1" fmla="*/ 4 h 376"/>
                <a:gd name="T2" fmla="*/ 132 w 828"/>
                <a:gd name="T3" fmla="*/ 16 h 376"/>
                <a:gd name="T4" fmla="*/ 276 w 828"/>
                <a:gd name="T5" fmla="*/ 100 h 376"/>
                <a:gd name="T6" fmla="*/ 372 w 828"/>
                <a:gd name="T7" fmla="*/ 220 h 376"/>
                <a:gd name="T8" fmla="*/ 540 w 828"/>
                <a:gd name="T9" fmla="*/ 328 h 376"/>
                <a:gd name="T10" fmla="*/ 684 w 828"/>
                <a:gd name="T11" fmla="*/ 364 h 376"/>
                <a:gd name="T12" fmla="*/ 828 w 828"/>
                <a:gd name="T13" fmla="*/ 376 h 3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8"/>
                <a:gd name="T22" fmla="*/ 0 h 376"/>
                <a:gd name="T23" fmla="*/ 828 w 828"/>
                <a:gd name="T24" fmla="*/ 376 h 3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8" h="376">
                  <a:moveTo>
                    <a:pt x="0" y="4"/>
                  </a:moveTo>
                  <a:cubicBezTo>
                    <a:pt x="43" y="2"/>
                    <a:pt x="86" y="0"/>
                    <a:pt x="132" y="16"/>
                  </a:cubicBezTo>
                  <a:cubicBezTo>
                    <a:pt x="178" y="32"/>
                    <a:pt x="236" y="66"/>
                    <a:pt x="276" y="100"/>
                  </a:cubicBezTo>
                  <a:cubicBezTo>
                    <a:pt x="316" y="134"/>
                    <a:pt x="328" y="182"/>
                    <a:pt x="372" y="220"/>
                  </a:cubicBezTo>
                  <a:cubicBezTo>
                    <a:pt x="416" y="258"/>
                    <a:pt x="488" y="304"/>
                    <a:pt x="540" y="328"/>
                  </a:cubicBezTo>
                  <a:cubicBezTo>
                    <a:pt x="592" y="352"/>
                    <a:pt x="636" y="356"/>
                    <a:pt x="684" y="364"/>
                  </a:cubicBezTo>
                  <a:cubicBezTo>
                    <a:pt x="732" y="372"/>
                    <a:pt x="780" y="374"/>
                    <a:pt x="828" y="3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9221" name="Freeform 22"/>
          <p:cNvSpPr>
            <a:spLocks/>
          </p:cNvSpPr>
          <p:nvPr/>
        </p:nvSpPr>
        <p:spPr bwMode="auto">
          <a:xfrm>
            <a:off x="5449888" y="3497263"/>
            <a:ext cx="157162" cy="384175"/>
          </a:xfrm>
          <a:custGeom>
            <a:avLst/>
            <a:gdLst>
              <a:gd name="T0" fmla="*/ 0 w 108"/>
              <a:gd name="T1" fmla="*/ 2147483647 h 291"/>
              <a:gd name="T2" fmla="*/ 2147483647 w 108"/>
              <a:gd name="T3" fmla="*/ 2147483647 h 291"/>
              <a:gd name="T4" fmla="*/ 2147483647 w 108"/>
              <a:gd name="T5" fmla="*/ 2147483647 h 291"/>
              <a:gd name="T6" fmla="*/ 2147483647 w 108"/>
              <a:gd name="T7" fmla="*/ 2147483647 h 291"/>
              <a:gd name="T8" fmla="*/ 0 w 108"/>
              <a:gd name="T9" fmla="*/ 0 h 291"/>
              <a:gd name="T10" fmla="*/ 0 w 108"/>
              <a:gd name="T11" fmla="*/ 2147483647 h 2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8"/>
              <a:gd name="T19" fmla="*/ 0 h 291"/>
              <a:gd name="T20" fmla="*/ 108 w 108"/>
              <a:gd name="T21" fmla="*/ 291 h 29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8" h="291">
                <a:moveTo>
                  <a:pt x="0" y="291"/>
                </a:moveTo>
                <a:lnTo>
                  <a:pt x="108" y="285"/>
                </a:lnTo>
                <a:lnTo>
                  <a:pt x="45" y="216"/>
                </a:lnTo>
                <a:lnTo>
                  <a:pt x="18" y="126"/>
                </a:lnTo>
                <a:lnTo>
                  <a:pt x="0" y="0"/>
                </a:lnTo>
                <a:lnTo>
                  <a:pt x="0" y="291"/>
                </a:lnTo>
                <a:close/>
              </a:path>
            </a:pathLst>
          </a:cu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79222" name="Line 30"/>
          <p:cNvSpPr>
            <a:spLocks noChangeShapeType="1"/>
          </p:cNvSpPr>
          <p:nvPr/>
        </p:nvSpPr>
        <p:spPr bwMode="auto">
          <a:xfrm>
            <a:off x="5457825" y="4340225"/>
            <a:ext cx="1984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23" name="Line 32"/>
          <p:cNvSpPr>
            <a:spLocks noChangeShapeType="1"/>
          </p:cNvSpPr>
          <p:nvPr/>
        </p:nvSpPr>
        <p:spPr bwMode="auto">
          <a:xfrm>
            <a:off x="7099300" y="3495675"/>
            <a:ext cx="0" cy="368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24" name="Line 33"/>
          <p:cNvSpPr>
            <a:spLocks noChangeShapeType="1"/>
          </p:cNvSpPr>
          <p:nvPr/>
        </p:nvSpPr>
        <p:spPr bwMode="auto">
          <a:xfrm rot="10800000">
            <a:off x="7099300" y="4340225"/>
            <a:ext cx="0" cy="368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79225" name="Object 35"/>
          <p:cNvGraphicFramePr>
            <a:graphicFrameLocks noChangeAspect="1"/>
          </p:cNvGraphicFramePr>
          <p:nvPr>
            <p:extLst/>
          </p:nvPr>
        </p:nvGraphicFramePr>
        <p:xfrm>
          <a:off x="1277938" y="1655763"/>
          <a:ext cx="580390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tion" r:id="rId4" imgW="3073320" imgH="711000" progId="Equation.DSMT4">
                  <p:embed/>
                </p:oleObj>
              </mc:Choice>
              <mc:Fallback>
                <p:oleObj name="Equation" r:id="rId4" imgW="3073320" imgH="711000" progId="Equation.DSMT4">
                  <p:embed/>
                  <p:pic>
                    <p:nvPicPr>
                      <p:cNvPr id="179225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8" y="1655763"/>
                        <a:ext cx="5803900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26" name="Object 36"/>
          <p:cNvGraphicFramePr>
            <a:graphicFrameLocks noChangeAspect="1"/>
          </p:cNvGraphicFramePr>
          <p:nvPr/>
        </p:nvGraphicFramePr>
        <p:xfrm>
          <a:off x="6899275" y="3870325"/>
          <a:ext cx="3841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6" imgW="203112" imgH="241195" progId="Equation.DSMT4">
                  <p:embed/>
                </p:oleObj>
              </mc:Choice>
              <mc:Fallback>
                <p:oleObj name="Equation" r:id="rId6" imgW="203112" imgH="241195" progId="Equation.DSMT4">
                  <p:embed/>
                  <p:pic>
                    <p:nvPicPr>
                      <p:cNvPr id="179226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275" y="3870325"/>
                        <a:ext cx="3841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27" name="Object 37"/>
          <p:cNvGraphicFramePr>
            <a:graphicFrameLocks noChangeAspect="1"/>
          </p:cNvGraphicFramePr>
          <p:nvPr/>
        </p:nvGraphicFramePr>
        <p:xfrm>
          <a:off x="5489575" y="5822950"/>
          <a:ext cx="24765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Equation" r:id="rId8" imgW="126835" imgH="139518" progId="Equation.DSMT4">
                  <p:embed/>
                </p:oleObj>
              </mc:Choice>
              <mc:Fallback>
                <p:oleObj name="Equation" r:id="rId8" imgW="126835" imgH="139518" progId="Equation.DSMT4">
                  <p:embed/>
                  <p:pic>
                    <p:nvPicPr>
                      <p:cNvPr id="179227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9575" y="5822950"/>
                        <a:ext cx="247650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28" name="Object 38"/>
          <p:cNvGraphicFramePr>
            <a:graphicFrameLocks noChangeAspect="1"/>
          </p:cNvGraphicFramePr>
          <p:nvPr/>
        </p:nvGraphicFramePr>
        <p:xfrm>
          <a:off x="5629275" y="2935288"/>
          <a:ext cx="4667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Equation" r:id="rId10" imgW="266469" imgH="241091" progId="Equation.DSMT4">
                  <p:embed/>
                </p:oleObj>
              </mc:Choice>
              <mc:Fallback>
                <p:oleObj name="Equation" r:id="rId10" imgW="266469" imgH="241091" progId="Equation.DSMT4">
                  <p:embed/>
                  <p:pic>
                    <p:nvPicPr>
                      <p:cNvPr id="179228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9275" y="2935288"/>
                        <a:ext cx="46672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29" name="Freeform 39"/>
          <p:cNvSpPr>
            <a:spLocks/>
          </p:cNvSpPr>
          <p:nvPr/>
        </p:nvSpPr>
        <p:spPr bwMode="auto">
          <a:xfrm>
            <a:off x="5505450" y="3305175"/>
            <a:ext cx="287338" cy="447675"/>
          </a:xfrm>
          <a:custGeom>
            <a:avLst/>
            <a:gdLst>
              <a:gd name="T0" fmla="*/ 2147483647 w 181"/>
              <a:gd name="T1" fmla="*/ 0 h 282"/>
              <a:gd name="T2" fmla="*/ 2147483647 w 181"/>
              <a:gd name="T3" fmla="*/ 2147483647 h 282"/>
              <a:gd name="T4" fmla="*/ 2147483647 w 181"/>
              <a:gd name="T5" fmla="*/ 2147483647 h 282"/>
              <a:gd name="T6" fmla="*/ 2147483647 w 181"/>
              <a:gd name="T7" fmla="*/ 2147483647 h 282"/>
              <a:gd name="T8" fmla="*/ 2147483647 w 181"/>
              <a:gd name="T9" fmla="*/ 2147483647 h 282"/>
              <a:gd name="T10" fmla="*/ 0 w 181"/>
              <a:gd name="T11" fmla="*/ 2147483647 h 2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1"/>
              <a:gd name="T19" fmla="*/ 0 h 282"/>
              <a:gd name="T20" fmla="*/ 181 w 181"/>
              <a:gd name="T21" fmla="*/ 282 h 28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1" h="282">
                <a:moveTo>
                  <a:pt x="108" y="0"/>
                </a:moveTo>
                <a:cubicBezTo>
                  <a:pt x="87" y="36"/>
                  <a:pt x="67" y="73"/>
                  <a:pt x="66" y="90"/>
                </a:cubicBezTo>
                <a:cubicBezTo>
                  <a:pt x="65" y="107"/>
                  <a:pt x="88" y="105"/>
                  <a:pt x="102" y="102"/>
                </a:cubicBezTo>
                <a:cubicBezTo>
                  <a:pt x="116" y="99"/>
                  <a:pt x="141" y="64"/>
                  <a:pt x="150" y="72"/>
                </a:cubicBezTo>
                <a:cubicBezTo>
                  <a:pt x="159" y="80"/>
                  <a:pt x="181" y="115"/>
                  <a:pt x="156" y="150"/>
                </a:cubicBezTo>
                <a:cubicBezTo>
                  <a:pt x="131" y="185"/>
                  <a:pt x="65" y="233"/>
                  <a:pt x="0" y="282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DA3F92A3-4976-46D6-B4FC-0BDFF6C98AC3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678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knowledge gradient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09254"/>
            <a:ext cx="8001693" cy="514394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F4D32-5051-4E13-A38D-94B00071AE18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5071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knowledge gradient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514964"/>
            <a:ext cx="7974724" cy="503823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7135C-38EB-4B26-9BD4-526C8D894811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20822B-C8EE-489C-85C6-06F0F8833D01}"/>
              </a:ext>
            </a:extLst>
          </p:cNvPr>
          <p:cNvSpPr/>
          <p:nvPr/>
        </p:nvSpPr>
        <p:spPr>
          <a:xfrm>
            <a:off x="3363977" y="3244334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knowledge gradient</a:t>
            </a:r>
          </a:p>
        </p:txBody>
      </p:sp>
    </p:spTree>
    <p:extLst>
      <p:ext uri="{BB962C8B-B14F-4D97-AF65-F5344CB8AC3E}">
        <p14:creationId xmlns:p14="http://schemas.microsoft.com/office/powerpoint/2010/main" val="19370974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knowledge gradient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47118"/>
            <a:ext cx="7995745" cy="510608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5548B-79E9-4FE9-B8D7-C1BFF4D848C7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9493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Lookahead policies:</a:t>
            </a:r>
            <a:br>
              <a:rPr lang="en-US" dirty="0"/>
            </a:br>
            <a:r>
              <a:rPr lang="en-US" dirty="0"/>
              <a:t>Restricted multi-step lookaheads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055077" y="3978275"/>
            <a:ext cx="703384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i="0" kern="0" dirty="0"/>
          </a:p>
        </p:txBody>
      </p:sp>
    </p:spTree>
    <p:extLst>
      <p:ext uri="{BB962C8B-B14F-4D97-AF65-F5344CB8AC3E}">
        <p14:creationId xmlns:p14="http://schemas.microsoft.com/office/powerpoint/2010/main" val="36217930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Restricted multi-step lookaheads</a:t>
            </a:r>
          </a:p>
        </p:txBody>
      </p:sp>
      <p:sp>
        <p:nvSpPr>
          <p:cNvPr id="1955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The marginal value of information</a:t>
            </a:r>
          </a:p>
          <a:p>
            <a:pPr lvl="1"/>
            <a:r>
              <a:rPr lang="en-US" sz="2000" dirty="0"/>
              <a:t>Imagine that we are choosing between an uncertain alternative we can measure, and a certain one. </a:t>
            </a:r>
            <a:r>
              <a:rPr lang="en-US" sz="2000" dirty="0">
                <a:hlinkClick r:id="rId3" action="ppaction://hlinkfile"/>
              </a:rPr>
              <a:t>Click here for spreadsheet.</a:t>
            </a:r>
            <a:endParaRPr lang="en-US" sz="2000" dirty="0"/>
          </a:p>
        </p:txBody>
      </p:sp>
      <p:pic>
        <p:nvPicPr>
          <p:cNvPr id="19559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2312988"/>
            <a:ext cx="5097463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8FC4FE-7A3C-44B5-AB0C-DE96C11E29DE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1758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Restricted multi-step lookaheads</a:t>
            </a:r>
          </a:p>
        </p:txBody>
      </p:sp>
      <p:sp>
        <p:nvSpPr>
          <p:cNvPr id="1966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The marginal value of information</a:t>
            </a:r>
          </a:p>
          <a:p>
            <a:pPr lvl="1"/>
            <a:r>
              <a:rPr lang="en-US" sz="2000" dirty="0"/>
              <a:t>Imagine that we are choosing between an uncertain alternative we can measure, and a certain one. </a:t>
            </a:r>
            <a:r>
              <a:rPr lang="en-US" sz="2000" dirty="0">
                <a:hlinkClick r:id="rId3" action="ppaction://hlinkfile"/>
              </a:rPr>
              <a:t>Click here for spreadsheet.</a:t>
            </a:r>
            <a:endParaRPr lang="en-US" sz="2000" dirty="0"/>
          </a:p>
        </p:txBody>
      </p:sp>
      <p:pic>
        <p:nvPicPr>
          <p:cNvPr id="1966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2436813"/>
            <a:ext cx="5072063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1236C96-FDE8-4199-8B1D-49ECC3C36679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953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function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799" y="1143000"/>
                <a:ext cx="5316415" cy="5715000"/>
              </a:xfrm>
            </p:spPr>
            <p:txBody>
              <a:bodyPr/>
              <a:lstStyle/>
              <a:p>
                <a:r>
                  <a:rPr lang="en-US" dirty="0"/>
                  <a:t>Dynamic pricing</a:t>
                </a:r>
              </a:p>
              <a:p>
                <a:pPr lvl="1"/>
                <a:r>
                  <a:rPr lang="en-US" dirty="0"/>
                  <a:t>After </a:t>
                </a:r>
                <a:r>
                  <a:rPr lang="en-US" i="1" dirty="0"/>
                  <a:t>n</a:t>
                </a:r>
                <a:r>
                  <a:rPr lang="en-US" dirty="0"/>
                  <a:t> sales, our estimate of the demand function is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Revenue is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R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D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optimal price given our estimates would be: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99" y="1143000"/>
                <a:ext cx="5316415" cy="5715000"/>
              </a:xfrm>
              <a:blipFill>
                <a:blip r:embed="rId2"/>
                <a:stretch>
                  <a:fillRect t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5214" r="9654" b="12976"/>
          <a:stretch/>
        </p:blipFill>
        <p:spPr>
          <a:xfrm>
            <a:off x="5920153" y="2148991"/>
            <a:ext cx="3223847" cy="218543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41690-E3B1-4A5B-96D0-DC1BF866816F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2146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Restricted multi-step lookaheads</a:t>
            </a:r>
          </a:p>
        </p:txBody>
      </p:sp>
      <p:sp>
        <p:nvSpPr>
          <p:cNvPr id="197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28713"/>
            <a:ext cx="7772400" cy="4953000"/>
          </a:xfrm>
        </p:spPr>
        <p:txBody>
          <a:bodyPr/>
          <a:lstStyle/>
          <a:p>
            <a:r>
              <a:rPr lang="en-US" sz="2400" dirty="0"/>
              <a:t>The KG(*) policy</a:t>
            </a:r>
          </a:p>
          <a:p>
            <a:pPr lvl="1"/>
            <a:r>
              <a:rPr lang="en-US" sz="2000" dirty="0"/>
              <a:t>Assume that we are going to make enough measurements to maximize the average value of an alternative:</a:t>
            </a:r>
          </a:p>
        </p:txBody>
      </p:sp>
      <p:pic>
        <p:nvPicPr>
          <p:cNvPr id="1976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7"/>
          <a:stretch>
            <a:fillRect/>
          </a:stretch>
        </p:blipFill>
        <p:spPr bwMode="auto">
          <a:xfrm>
            <a:off x="385763" y="2430463"/>
            <a:ext cx="6124575" cy="401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63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3605213"/>
            <a:ext cx="249555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23F0F-A7F6-4919-86CC-CE773D1F826D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4966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Restricted multi-step lookaheads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The KG(*) policy</a:t>
                </a:r>
              </a:p>
              <a:p>
                <a:pPr lvl="1"/>
                <a:r>
                  <a:rPr lang="en-US" sz="2000" dirty="0"/>
                  <a:t>The KG(*) policy is just like the KG policy with one twist…</a:t>
                </a:r>
              </a:p>
              <a:p>
                <a:pPr lvl="1"/>
                <a:r>
                  <a:rPr lang="en-US" sz="2000" dirty="0"/>
                  <a:t>Instead of updating the precision with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marL="457200" lvl="1" indent="0">
                  <a:buNone/>
                </a:pPr>
                <a:r>
                  <a:rPr lang="en-US" sz="2000" dirty="0"/>
                  <a:t>     … we use instead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What we are doing is pretending that the experiment is more precise than it is.</a:t>
                </a:r>
              </a:p>
              <a:p>
                <a:pPr lvl="1"/>
                <a:r>
                  <a:rPr lang="en-US" sz="2000" dirty="0"/>
                  <a:t>As an alternative, we can introduce a tunable parameter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000" dirty="0"/>
                  <a:t>: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            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𝐾𝐺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Now 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𝐾𝐺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𝐾𝐺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be the knowledge gradient computed using precision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𝐾𝐺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p>
                  </m:oMath>
                </a14:m>
                <a:r>
                  <a:rPr lang="en-US" sz="2000" dirty="0"/>
                  <a:t> instead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p>
                  </m:oMath>
                </a14:m>
                <a:r>
                  <a:rPr lang="en-US" sz="2000" dirty="0"/>
                  <a:t>.  Now we have a one-step lookahead policy, but with a parameter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𝐾𝐺</m:t>
                        </m:r>
                      </m:sup>
                    </m:sSup>
                  </m:oMath>
                </a14:m>
                <a:r>
                  <a:rPr lang="en-US" sz="2000" dirty="0"/>
                  <a:t>that now has to be tuned just as we did with the earlier heuristic policies.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85" b="-3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9DA04D1-DF01-4FC1-A2F0-557CD1A10F86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960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289AC-10ED-4214-B533-64C8E25CD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Restricted multi-step lookaheads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BBB04B-FB1D-48B3-9320-CC07FD7672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Notes:</a:t>
                </a:r>
              </a:p>
              <a:p>
                <a:pPr lvl="1"/>
                <a:r>
                  <a:rPr lang="en-US" dirty="0"/>
                  <a:t>We just saw an example of a restricted multi-step lookahead.</a:t>
                </a:r>
              </a:p>
              <a:p>
                <a:pPr lvl="1"/>
                <a:r>
                  <a:rPr lang="en-US" dirty="0"/>
                  <a:t>Recall our approximate lookahead policy:</a:t>
                </a:r>
              </a:p>
              <a:p>
                <a:pPr lvl="1"/>
                <a:endParaRPr lang="en-US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The restriction was that we only considered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in the future.</a:t>
                </a:r>
              </a:p>
              <a:p>
                <a:pPr lvl="1"/>
                <a:r>
                  <a:rPr lang="en-US" dirty="0"/>
                  <a:t>The “max” was over the tunable lookahead parameter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𝐾𝐺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𝐾𝐺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What we do not do is to perform the max for each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BBB04B-FB1D-48B3-9320-CC07FD7672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355" r="-1490" b="-12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F8DBF21-E9F6-42BB-BEB7-9F46275F472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37441" y="2968703"/>
          <a:ext cx="8895447" cy="882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Equation" r:id="rId4" imgW="9121904" imgH="904941" progId="Equation.DSMT4">
                  <p:embed/>
                </p:oleObj>
              </mc:Choice>
              <mc:Fallback>
                <p:oleObj name="Equation" r:id="rId4" imgW="9121904" imgH="904941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F8DBF21-E9F6-42BB-BEB7-9F46275F47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7441" y="2968703"/>
                        <a:ext cx="8895447" cy="8824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202FE6A9-64F9-4552-A877-0852363ECD2A}"/>
              </a:ext>
            </a:extLst>
          </p:cNvPr>
          <p:cNvSpPr/>
          <p:nvPr/>
        </p:nvSpPr>
        <p:spPr>
          <a:xfrm>
            <a:off x="4589615" y="3325364"/>
            <a:ext cx="386540" cy="377700"/>
          </a:xfrm>
          <a:prstGeom prst="ellipse">
            <a:avLst/>
          </a:prstGeom>
          <a:ln w="1905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9327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S-curve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Comparison of policies on health application</a:t>
            </a:r>
          </a:p>
          <a:p>
            <a:pPr lvl="1"/>
            <a:r>
              <a:rPr lang="en-US" sz="2000" dirty="0"/>
              <a:t>Patients arrive at random with a set of characteristics </a:t>
            </a:r>
            <a:r>
              <a:rPr lang="en-US" sz="2000" i="1" dirty="0"/>
              <a:t>a</a:t>
            </a:r>
            <a:endParaRPr lang="en-US" sz="2000" dirty="0"/>
          </a:p>
          <a:p>
            <a:pPr lvl="1"/>
            <a:r>
              <a:rPr lang="en-US" sz="2000" dirty="0"/>
              <a:t>Choice </a:t>
            </a:r>
            <a:r>
              <a:rPr lang="en-US" sz="2000" i="1" dirty="0"/>
              <a:t>x</a:t>
            </a:r>
            <a:r>
              <a:rPr lang="en-US" sz="2000" dirty="0"/>
              <a:t> is a medical decision</a:t>
            </a:r>
          </a:p>
          <a:p>
            <a:pPr lvl="1"/>
            <a:r>
              <a:rPr lang="en-US" sz="2000" dirty="0"/>
              <a:t>y = 1 if medical episode is a “success”, 0 otherwise.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795" y="2708077"/>
            <a:ext cx="5297215" cy="414992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FE973-4005-4D1D-B277-FAF6E7C4C9E9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403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S-curve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lvl="1"/>
            <a:r>
              <a:rPr lang="en-US" dirty="0"/>
              <a:t>When the value of information follows an S-curve, we are using a restricted multistep lookahead policy.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This is very simple and elegant, and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r>
              <a:rPr lang="en-US" dirty="0"/>
              <a:t>     “</a:t>
            </a:r>
            <a:r>
              <a:rPr lang="en-US" i="1" dirty="0"/>
              <a:t>The price of simplicity is a tunable parameter!”</a:t>
            </a:r>
          </a:p>
          <a:p>
            <a:pPr lvl="2"/>
            <a:endParaRPr lang="en-US" i="1" dirty="0"/>
          </a:p>
          <a:p>
            <a:pPr lvl="1"/>
            <a:r>
              <a:rPr lang="en-US" i="1" dirty="0"/>
              <a:t>.. </a:t>
            </a:r>
            <a:r>
              <a:rPr lang="en-US" dirty="0"/>
              <a:t>And tuning is hard!</a:t>
            </a:r>
          </a:p>
          <a:p>
            <a:pPr lvl="1"/>
            <a:r>
              <a:rPr lang="en-US" dirty="0"/>
              <a:t>This is just one illustration of using a lookahead policy for a pure learning problem.  Clinical trials represents another.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3DDB337-1DC9-446E-AE26-CE0AA96A0302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289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The policy search process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3112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061158" cy="4953000"/>
          </a:xfrm>
        </p:spPr>
        <p:txBody>
          <a:bodyPr/>
          <a:lstStyle/>
          <a:p>
            <a:r>
              <a:rPr lang="en-US" dirty="0"/>
              <a:t>Finding the best policy</a:t>
            </a:r>
          </a:p>
          <a:p>
            <a:pPr lvl="1"/>
            <a:r>
              <a:rPr lang="en-US" dirty="0"/>
              <a:t>We have to first articulate our classes of policies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So minimizing over            means: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We then have to pick an objective such as</a:t>
            </a:r>
          </a:p>
          <a:p>
            <a:pPr lvl="1"/>
            <a:endParaRPr lang="en-US" sz="2800" dirty="0"/>
          </a:p>
          <a:p>
            <a:pPr lvl="2"/>
            <a:endParaRPr lang="en-US" dirty="0"/>
          </a:p>
          <a:p>
            <a:pPr marL="914400" lvl="2" indent="0">
              <a:buNone/>
            </a:pPr>
            <a:r>
              <a:rPr lang="en-US" dirty="0"/>
              <a:t>or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035632" y="4677695"/>
          <a:ext cx="588486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Equation" r:id="rId3" imgW="3251160" imgH="431640" progId="Equation.DSMT4">
                  <p:embed/>
                </p:oleObj>
              </mc:Choice>
              <mc:Fallback>
                <p:oleObj name="Equation" r:id="rId3" imgW="3251160" imgH="431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632" y="4677695"/>
                        <a:ext cx="5884862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810085" y="2255001"/>
          <a:ext cx="5529670" cy="861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Equation" r:id="rId5" imgW="3098520" imgH="482400" progId="Equation.DSMT4">
                  <p:embed/>
                </p:oleObj>
              </mc:Choice>
              <mc:Fallback>
                <p:oleObj name="Equation" r:id="rId5" imgW="3098520" imgH="4824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10085" y="2255001"/>
                        <a:ext cx="5529670" cy="861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4371472" y="3212934"/>
          <a:ext cx="946485" cy="384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7" imgW="406080" imgH="164880" progId="Equation.DSMT4">
                  <p:embed/>
                </p:oleObj>
              </mc:Choice>
              <mc:Fallback>
                <p:oleObj name="Equation" r:id="rId7" imgW="406080" imgH="1648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71472" y="3212934"/>
                        <a:ext cx="946485" cy="384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357187" y="3730625"/>
          <a:ext cx="237966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Equation" r:id="rId9" imgW="1333440" imgH="279360" progId="Equation.DSMT4">
                  <p:embed/>
                </p:oleObj>
              </mc:Choice>
              <mc:Fallback>
                <p:oleObj name="Equation" r:id="rId9" imgW="1333440" imgH="2793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187" y="3730625"/>
                        <a:ext cx="2379663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099422" y="5881688"/>
          <a:ext cx="37020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Equation" r:id="rId11" imgW="2044440" imgH="279360" progId="Equation.DSMT4">
                  <p:embed/>
                </p:oleObj>
              </mc:Choice>
              <mc:Fallback>
                <p:oleObj name="Equation" r:id="rId11" imgW="2044440" imgH="27936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9422" y="5881688"/>
                        <a:ext cx="37020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F987DB4-8B49-4D46-8F66-D30FA7A09952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0815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3985054" cy="4953000"/>
          </a:xfrm>
        </p:spPr>
        <p:txBody>
          <a:bodyPr/>
          <a:lstStyle/>
          <a:p>
            <a:r>
              <a:rPr lang="en-US" dirty="0"/>
              <a:t>Policy search class</a:t>
            </a:r>
          </a:p>
          <a:p>
            <a:pPr lvl="1"/>
            <a:r>
              <a:rPr lang="en-US" dirty="0"/>
              <a:t>Policies tend to be relatively simple and easy to compute</a:t>
            </a:r>
          </a:p>
          <a:p>
            <a:pPr lvl="1"/>
            <a:r>
              <a:rPr lang="en-US" dirty="0"/>
              <a:t>Well suited to rapid (e.g. internet speed) learning applications needing fast computation.</a:t>
            </a:r>
          </a:p>
          <a:p>
            <a:pPr lvl="1"/>
            <a:r>
              <a:rPr lang="en-US" dirty="0"/>
              <a:t>Tuning is important, and typically requires a realistic simulator.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928297" y="1134759"/>
            <a:ext cx="363906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i="0" kern="0" dirty="0" err="1"/>
              <a:t>Lookahead</a:t>
            </a:r>
            <a:r>
              <a:rPr lang="en-US" i="0" kern="0" dirty="0"/>
              <a:t> class</a:t>
            </a:r>
          </a:p>
          <a:p>
            <a:pPr lvl="1"/>
            <a:r>
              <a:rPr lang="en-US" i="0" kern="0" dirty="0"/>
              <a:t>Policies can be relatively complex to compute.</a:t>
            </a:r>
          </a:p>
          <a:p>
            <a:pPr lvl="1"/>
            <a:r>
              <a:rPr lang="en-US" i="0" kern="0" dirty="0"/>
              <a:t>Well suited to problems with expensive experiments.</a:t>
            </a:r>
          </a:p>
          <a:p>
            <a:pPr lvl="1"/>
            <a:r>
              <a:rPr lang="en-US" i="0" kern="0" dirty="0"/>
              <a:t>Typically avoids tuning, but may require a prior.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33D6E92-EF92-4792-B342-B9D660DE38E9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5548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2426" y="1127844"/>
                <a:ext cx="5931570" cy="4953000"/>
              </a:xfrm>
            </p:spPr>
            <p:txBody>
              <a:bodyPr/>
              <a:lstStyle/>
              <a:p>
                <a:r>
                  <a:rPr lang="en-US" dirty="0"/>
                  <a:t>Interval </a:t>
                </a:r>
                <a:r>
                  <a:rPr lang="en-US" dirty="0" err="1"/>
                  <a:t>estination</a:t>
                </a:r>
                <a:r>
                  <a:rPr lang="en-US" dirty="0"/>
                  <a:t> vs. knowledge gradient</a:t>
                </a:r>
              </a:p>
              <a:p>
                <a:pPr lvl="1"/>
                <a:r>
                  <a:rPr lang="en-US" dirty="0"/>
                  <a:t>Interval estimation</a:t>
                </a:r>
              </a:p>
              <a:p>
                <a:pPr lvl="2"/>
                <a:endParaRPr lang="en-US" sz="18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𝐼𝐸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𝐼𝐸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𝐼𝐸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1800" dirty="0"/>
              </a:p>
              <a:p>
                <a:pPr marL="457200" lvl="1" indent="0">
                  <a:buNone/>
                </a:pPr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𝐼𝐸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𝑎𝑟𝑔𝑚𝑎𝑥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Knowledge gradient</a:t>
                </a:r>
              </a:p>
              <a:p>
                <a:pPr lvl="2"/>
                <a:endParaRPr lang="en-US" sz="18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𝐾𝐺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𝐾𝐺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𝐾𝐺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lim>
                              </m:limLow>
                            </m:fName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2426" y="1127844"/>
                <a:ext cx="5931570" cy="4953000"/>
              </a:xfrm>
              <a:blipFill>
                <a:blip r:embed="rId2"/>
                <a:stretch>
                  <a:fillRect t="-1230" b="-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B5D9516-84F0-40F3-ACC2-42A521C8F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531" y="3439875"/>
            <a:ext cx="3995344" cy="32034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60F3AF-8651-4C83-B108-B25F750C8671}"/>
              </a:ext>
            </a:extLst>
          </p:cNvPr>
          <p:cNvSpPr txBox="1"/>
          <p:nvPr/>
        </p:nvSpPr>
        <p:spPr>
          <a:xfrm rot="16200000">
            <a:off x="4155931" y="4778153"/>
            <a:ext cx="21275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i="0" dirty="0"/>
              <a:t>             Regret         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38DFBD-DEBB-45C9-A86E-6C04650F7A97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428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740" y="1143000"/>
            <a:ext cx="5060092" cy="4953000"/>
          </a:xfrm>
        </p:spPr>
        <p:txBody>
          <a:bodyPr/>
          <a:lstStyle/>
          <a:p>
            <a:r>
              <a:rPr lang="en-US" sz="2400" dirty="0"/>
              <a:t>The Princeton ad-click game:</a:t>
            </a:r>
          </a:p>
          <a:p>
            <a:pPr lvl="1"/>
            <a:r>
              <a:rPr lang="en-US" sz="2000" dirty="0"/>
              <a:t>Learn the best policy for bidding for ads</a:t>
            </a:r>
          </a:p>
          <a:p>
            <a:pPr lvl="1"/>
            <a:r>
              <a:rPr lang="en-US" sz="2000" dirty="0"/>
              <a:t>Bids compete in a simulated auction following the rules used by Google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70" y="2977979"/>
            <a:ext cx="5175566" cy="3120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567" y="1143000"/>
            <a:ext cx="3618610" cy="518365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490519" y="1376625"/>
            <a:ext cx="3630332" cy="594525"/>
            <a:chOff x="5490519" y="1376625"/>
            <a:chExt cx="3630332" cy="594525"/>
          </a:xfrm>
        </p:grpSpPr>
        <p:sp>
          <p:nvSpPr>
            <p:cNvPr id="4" name="Rectangle 3"/>
            <p:cNvSpPr/>
            <p:nvPr/>
          </p:nvSpPr>
          <p:spPr>
            <a:xfrm>
              <a:off x="5490519" y="1376625"/>
              <a:ext cx="3618610" cy="17082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502241" y="1800328"/>
              <a:ext cx="3618610" cy="17082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02242" y="1599361"/>
            <a:ext cx="3630332" cy="815584"/>
            <a:chOff x="5490519" y="1376625"/>
            <a:chExt cx="3630332" cy="815584"/>
          </a:xfrm>
        </p:grpSpPr>
        <p:sp>
          <p:nvSpPr>
            <p:cNvPr id="11" name="Rectangle 10"/>
            <p:cNvSpPr/>
            <p:nvPr/>
          </p:nvSpPr>
          <p:spPr>
            <a:xfrm>
              <a:off x="5490519" y="1376625"/>
              <a:ext cx="3618610" cy="17082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02241" y="2021387"/>
              <a:ext cx="3618610" cy="17082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495546" y="2667827"/>
            <a:ext cx="3630332" cy="1257709"/>
            <a:chOff x="5490519" y="1376625"/>
            <a:chExt cx="3630332" cy="1257709"/>
          </a:xfrm>
        </p:grpSpPr>
        <p:sp>
          <p:nvSpPr>
            <p:cNvPr id="17" name="Rectangle 16"/>
            <p:cNvSpPr/>
            <p:nvPr/>
          </p:nvSpPr>
          <p:spPr>
            <a:xfrm>
              <a:off x="5490519" y="1376625"/>
              <a:ext cx="3618610" cy="17082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02241" y="2463512"/>
              <a:ext cx="3618610" cy="17082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503918" y="3972441"/>
            <a:ext cx="3620284" cy="383507"/>
            <a:chOff x="5490519" y="1376625"/>
            <a:chExt cx="3620284" cy="383507"/>
          </a:xfrm>
        </p:grpSpPr>
        <p:sp>
          <p:nvSpPr>
            <p:cNvPr id="20" name="Rectangle 19"/>
            <p:cNvSpPr/>
            <p:nvPr/>
          </p:nvSpPr>
          <p:spPr>
            <a:xfrm>
              <a:off x="5490519" y="1376625"/>
              <a:ext cx="3618610" cy="17082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492193" y="1589310"/>
              <a:ext cx="3618610" cy="17082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495545" y="5501462"/>
            <a:ext cx="3620284" cy="383507"/>
            <a:chOff x="5490519" y="1376625"/>
            <a:chExt cx="3620284" cy="383507"/>
          </a:xfrm>
        </p:grpSpPr>
        <p:sp>
          <p:nvSpPr>
            <p:cNvPr id="23" name="Rectangle 22"/>
            <p:cNvSpPr/>
            <p:nvPr/>
          </p:nvSpPr>
          <p:spPr>
            <a:xfrm>
              <a:off x="5490519" y="1376625"/>
              <a:ext cx="3618610" cy="17082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92193" y="1589310"/>
              <a:ext cx="3618610" cy="17082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B33405D4-641A-438D-9D69-18C87D9EA01B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1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3238500" cy="4953000"/>
          </a:xfrm>
        </p:spPr>
        <p:txBody>
          <a:bodyPr/>
          <a:lstStyle/>
          <a:p>
            <a:r>
              <a:rPr lang="en-US" sz="2400" dirty="0"/>
              <a:t>Earning vs. learning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You earn the most with prices near the middle.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You learn the most with extreme prices.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Challenge is to strike a balance.</a:t>
            </a:r>
          </a:p>
        </p:txBody>
      </p:sp>
      <p:pic>
        <p:nvPicPr>
          <p:cNvPr id="136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1177636"/>
            <a:ext cx="541972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DB66091-3516-45BA-8877-E6EC73F951B7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4378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lvl="1"/>
            <a:r>
              <a:rPr lang="en-US" i="1" dirty="0"/>
              <a:t>Any</a:t>
            </a:r>
            <a:r>
              <a:rPr lang="en-US" dirty="0"/>
              <a:t> of the four classes of policies may be appropriate depending on the characteristics of the problem.</a:t>
            </a:r>
          </a:p>
          <a:p>
            <a:pPr lvl="1"/>
            <a:r>
              <a:rPr lang="en-US" dirty="0"/>
              <a:t>Active learning arises in many applications, but is often overlooked.</a:t>
            </a:r>
          </a:p>
          <a:p>
            <a:pPr lvl="1"/>
            <a:r>
              <a:rPr lang="en-US" dirty="0"/>
              <a:t>The “bandit” culture of coming up with problem variations should be inherited by other communities.</a:t>
            </a:r>
          </a:p>
          <a:p>
            <a:pPr lvl="1"/>
            <a:r>
              <a:rPr lang="en-US" dirty="0"/>
              <a:t>Bandit researchers often focus on good but not optimal policies (e.g. UCB policies) with good characteristics (e.g. robust across a wide range of distributions).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D939198-F2A9-4B18-8613-EA83DAEE649C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73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function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143000"/>
                <a:ext cx="7772400" cy="4953000"/>
              </a:xfrm>
            </p:spPr>
            <p:txBody>
              <a:bodyPr/>
              <a:lstStyle/>
              <a:p>
                <a:r>
                  <a:rPr lang="en-US" dirty="0"/>
                  <a:t>Designing a policy:</a:t>
                </a:r>
              </a:p>
              <a:p>
                <a:pPr lvl="1"/>
                <a:r>
                  <a:rPr lang="en-US" dirty="0"/>
                  <a:t>Just doing what appears to be best will encourage prices too close to the middle.  </a:t>
                </a:r>
              </a:p>
              <a:p>
                <a:pPr lvl="1"/>
                <a:r>
                  <a:rPr lang="en-US" dirty="0"/>
                  <a:t>We can try an </a:t>
                </a:r>
                <a:r>
                  <a:rPr lang="en-US" i="1" dirty="0"/>
                  <a:t>excitation</a:t>
                </a:r>
                <a:r>
                  <a:rPr lang="en-US" dirty="0"/>
                  <a:t> policy by adding noise: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is a tunable parameter.  </a:t>
                </a:r>
              </a:p>
              <a:p>
                <a:pPr lvl="1"/>
                <a:r>
                  <a:rPr lang="en-US" dirty="0"/>
                  <a:t>After charging price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we observe revenue:</a:t>
                </a:r>
              </a:p>
              <a:p>
                <a:pPr marL="457200" lvl="1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𝑑𝑒𝑚𝑎𝑛𝑑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𝑑𝑒𝑚𝑎𝑛𝑑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noise when observing demand.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143000"/>
                <a:ext cx="7772400" cy="4953000"/>
              </a:xfrm>
              <a:blipFill>
                <a:blip r:embed="rId2"/>
                <a:stretch>
                  <a:fillRect t="-1355" r="-2118" b="-6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55BE3CE-D143-4220-94BF-8111A94727B9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02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function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143000"/>
                <a:ext cx="7772400" cy="4953000"/>
              </a:xfrm>
            </p:spPr>
            <p:txBody>
              <a:bodyPr/>
              <a:lstStyle/>
              <a:p>
                <a:r>
                  <a:rPr lang="en-US" dirty="0"/>
                  <a:t>Designing a policy: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is a tunable parameter that needs to solve: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lim>
                      </m:limLow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</m:e>
                          </m:nary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The best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should strike a balance between doing a better job of exploration, without overdoing it.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143000"/>
                <a:ext cx="7772400" cy="4953000"/>
              </a:xfrm>
              <a:blipFill>
                <a:blip r:embed="rId2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12315D7-78AC-4B94-8668-A8D1FB1EFB95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73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function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Other examples of PFAs:</a:t>
                </a:r>
              </a:p>
              <a:p>
                <a:pPr lvl="1"/>
                <a:r>
                  <a:rPr lang="en-US" dirty="0"/>
                  <a:t>Random sampling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A basic linear decision rule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798513" lvl="1" indent="0">
                  <a:buNone/>
                </a:pPr>
                <a:r>
                  <a:rPr lang="en-US" dirty="0"/>
                  <a:t>where the features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have to be designed by hand.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7987A4-A685-4165-8D03-E33CA3842AC3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937182"/>
      </p:ext>
    </p:extLst>
  </p:cSld>
  <p:clrMapOvr>
    <a:masterClrMapping/>
  </p:clrMapOvr>
</p:sld>
</file>

<file path=ppt/theme/theme1.xml><?xml version="1.0" encoding="utf-8"?>
<a:theme xmlns:a="http://schemas.openxmlformats.org/drawingml/2006/main" name="CIV 411 11 Intro and overview">
  <a:themeElements>
    <a:clrScheme name="CIV 411 11 Intro and overvi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V 411 11 Intro and overview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2000" i="0" dirty="0" smtClean="0"/>
        </a:defPPr>
      </a:lstStyle>
    </a:txDef>
  </a:objectDefaults>
  <a:extraClrSchemeLst>
    <a:extraClrScheme>
      <a:clrScheme name="CIV 411 11 Intro and overvi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V 411 11 Intro and overvie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C:\My Documents\Coursework\CIV 411 Lectures\CIV 411 11 Intro and overview.ppt</Template>
  <TotalTime>200625</TotalTime>
  <Pages>28</Pages>
  <Words>2303</Words>
  <Application>Microsoft Office PowerPoint</Application>
  <PresentationFormat>On-screen Show (4:3)</PresentationFormat>
  <Paragraphs>541</Paragraphs>
  <Slides>60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Cambria Math</vt:lpstr>
      <vt:lpstr>Courier New</vt:lpstr>
      <vt:lpstr>Times New Roman</vt:lpstr>
      <vt:lpstr>CIV 411 11 Intro and overview</vt:lpstr>
      <vt:lpstr>Equation</vt:lpstr>
      <vt:lpstr>PowerPoint Presentation</vt:lpstr>
      <vt:lpstr>Designing policies for active learning problems</vt:lpstr>
      <vt:lpstr>The four classes of policies: </vt:lpstr>
      <vt:lpstr>The four classes of policies: </vt:lpstr>
      <vt:lpstr>Policy function approximation</vt:lpstr>
      <vt:lpstr>Revenue management</vt:lpstr>
      <vt:lpstr>Policy function approximation</vt:lpstr>
      <vt:lpstr>Policy function approximation</vt:lpstr>
      <vt:lpstr>Policy function approximation</vt:lpstr>
      <vt:lpstr>The four classes of policies: </vt:lpstr>
      <vt:lpstr>Cost function approximations</vt:lpstr>
      <vt:lpstr>Cost function approximations</vt:lpstr>
      <vt:lpstr>Cost function approximations</vt:lpstr>
      <vt:lpstr>Cost function approximations</vt:lpstr>
      <vt:lpstr>Cost function approximations</vt:lpstr>
      <vt:lpstr>Cost function approximations</vt:lpstr>
      <vt:lpstr>Cost function approximations</vt:lpstr>
      <vt:lpstr>Cost function approximations</vt:lpstr>
      <vt:lpstr>Cost function approximations</vt:lpstr>
      <vt:lpstr>The four classes of policies: </vt:lpstr>
      <vt:lpstr>Value function approximations</vt:lpstr>
      <vt:lpstr>Value function approximations</vt:lpstr>
      <vt:lpstr>Value function approximations</vt:lpstr>
      <vt:lpstr>Value function approximations</vt:lpstr>
      <vt:lpstr>Value function approximations</vt:lpstr>
      <vt:lpstr>The four classes of policies: </vt:lpstr>
      <vt:lpstr>Direct lookahead policies</vt:lpstr>
      <vt:lpstr>Lookahead policies: One-period lookahead</vt:lpstr>
      <vt:lpstr>The knowledge gradient</vt:lpstr>
      <vt:lpstr>The knowledge gradient</vt:lpstr>
      <vt:lpstr>The knowledge gradient</vt:lpstr>
      <vt:lpstr>The knowledge gradient</vt:lpstr>
      <vt:lpstr>The knowledge gradient</vt:lpstr>
      <vt:lpstr>The knowledge gradient</vt:lpstr>
      <vt:lpstr>The knowledge gradient</vt:lpstr>
      <vt:lpstr>The knowledge gradient</vt:lpstr>
      <vt:lpstr>The knowledge gradient</vt:lpstr>
      <vt:lpstr>The knowledge gradient</vt:lpstr>
      <vt:lpstr>The knowledge gradient</vt:lpstr>
      <vt:lpstr>The knowledge gradient</vt:lpstr>
      <vt:lpstr>The knowledge gradient</vt:lpstr>
      <vt:lpstr>The knowledge gradient</vt:lpstr>
      <vt:lpstr>The knowledge gradient</vt:lpstr>
      <vt:lpstr>The knowledge gradient</vt:lpstr>
      <vt:lpstr>Properties of the knowledge gradient</vt:lpstr>
      <vt:lpstr>Properties of the knowledge gradient</vt:lpstr>
      <vt:lpstr>Lookahead policies: Restricted multi-step lookaheads</vt:lpstr>
      <vt:lpstr>Restricted multi-step lookaheads</vt:lpstr>
      <vt:lpstr>Restricted multi-step lookaheads</vt:lpstr>
      <vt:lpstr>Restricted multi-step lookaheads</vt:lpstr>
      <vt:lpstr>Restricted multi-step lookaheads</vt:lpstr>
      <vt:lpstr>Restricted multi-step lookaheads</vt:lpstr>
      <vt:lpstr>The S-curve effect</vt:lpstr>
      <vt:lpstr>The S-curve effect</vt:lpstr>
      <vt:lpstr>The policy search process</vt:lpstr>
      <vt:lpstr>Designing policies</vt:lpstr>
      <vt:lpstr>Designing policies</vt:lpstr>
      <vt:lpstr>Designing policies</vt:lpstr>
      <vt:lpstr>Designing policies</vt:lpstr>
      <vt:lpstr>Designing policies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languages</dc:title>
  <dc:creator>Warren B. Powell</dc:creator>
  <cp:lastModifiedBy>Warren B. Powell</cp:lastModifiedBy>
  <cp:revision>2289</cp:revision>
  <cp:lastPrinted>2019-10-20T22:52:50Z</cp:lastPrinted>
  <dcterms:created xsi:type="dcterms:W3CDTF">1999-09-07T20:53:13Z</dcterms:created>
  <dcterms:modified xsi:type="dcterms:W3CDTF">2019-11-08T19:36:59Z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C:\My documents\Web pages\castle_web_page\Powerpoint</vt:lpwstr>
  </property>
</Properties>
</file>