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6"/>
  </p:notesMasterIdLst>
  <p:handoutMasterIdLst>
    <p:handoutMasterId r:id="rId27"/>
  </p:handoutMasterIdLst>
  <p:sldIdLst>
    <p:sldId id="1054" r:id="rId2"/>
    <p:sldId id="7206" r:id="rId3"/>
    <p:sldId id="7217" r:id="rId4"/>
    <p:sldId id="4384" r:id="rId5"/>
    <p:sldId id="4413" r:id="rId6"/>
    <p:sldId id="4425" r:id="rId7"/>
    <p:sldId id="4587" r:id="rId8"/>
    <p:sldId id="6632" r:id="rId9"/>
    <p:sldId id="4542" r:id="rId10"/>
    <p:sldId id="4549" r:id="rId11"/>
    <p:sldId id="4423" r:id="rId12"/>
    <p:sldId id="4424" r:id="rId13"/>
    <p:sldId id="6593" r:id="rId14"/>
    <p:sldId id="7199" r:id="rId15"/>
    <p:sldId id="6625" r:id="rId16"/>
    <p:sldId id="6623" r:id="rId17"/>
    <p:sldId id="6624" r:id="rId18"/>
    <p:sldId id="6592" r:id="rId19"/>
    <p:sldId id="6628" r:id="rId20"/>
    <p:sldId id="6627" r:id="rId21"/>
    <p:sldId id="6629" r:id="rId22"/>
    <p:sldId id="6626" r:id="rId23"/>
    <p:sldId id="7376" r:id="rId24"/>
    <p:sldId id="7375" r:id="rId25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F62427-F495-49A8-8625-94BDB54B6A43}">
          <p14:sldIdLst>
            <p14:sldId id="1054"/>
            <p14:sldId id="7206"/>
            <p14:sldId id="7217"/>
            <p14:sldId id="4384"/>
            <p14:sldId id="4413"/>
            <p14:sldId id="4425"/>
            <p14:sldId id="4587"/>
            <p14:sldId id="6632"/>
            <p14:sldId id="4542"/>
            <p14:sldId id="4549"/>
            <p14:sldId id="4423"/>
            <p14:sldId id="4424"/>
            <p14:sldId id="6593"/>
            <p14:sldId id="7199"/>
            <p14:sldId id="6625"/>
            <p14:sldId id="6623"/>
            <p14:sldId id="6624"/>
            <p14:sldId id="6592"/>
            <p14:sldId id="6628"/>
            <p14:sldId id="6627"/>
            <p14:sldId id="6629"/>
            <p14:sldId id="6626"/>
            <p14:sldId id="7376"/>
            <p14:sldId id="7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ren B. Powell" initials="WBP" lastIdx="1" clrIdx="0">
    <p:extLst>
      <p:ext uri="{19B8F6BF-5375-455C-9EA6-DF929625EA0E}">
        <p15:presenceInfo xmlns:p15="http://schemas.microsoft.com/office/powerpoint/2012/main" userId="S-1-5-21-1268611206-43474576-316617838-90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D9D9D9"/>
    <a:srgbClr val="53B5FF"/>
    <a:srgbClr val="BC8F00"/>
    <a:srgbClr val="0000FF"/>
    <a:srgbClr val="3399FF"/>
    <a:srgbClr val="E2AC00"/>
    <a:srgbClr val="C47204"/>
    <a:srgbClr val="C898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765" autoAdjust="0"/>
    <p:restoredTop sz="90554" autoAdjust="0"/>
  </p:normalViewPr>
  <p:slideViewPr>
    <p:cSldViewPr snapToGrid="0">
      <p:cViewPr varScale="1">
        <p:scale>
          <a:sx n="63" d="100"/>
          <a:sy n="63" d="100"/>
        </p:scale>
        <p:origin x="115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06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736"/>
    </p:cViewPr>
  </p:sorterViewPr>
  <p:notesViewPr>
    <p:cSldViewPr snapToGrid="0">
      <p:cViewPr varScale="1">
        <p:scale>
          <a:sx n="72" d="100"/>
          <a:sy n="72" d="100"/>
        </p:scale>
        <p:origin x="-1830" y="-78"/>
      </p:cViewPr>
      <p:guideLst>
        <p:guide orient="horz" pos="3023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07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05275" y="1"/>
            <a:ext cx="3181350" cy="506413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758825"/>
            <a:ext cx="4727575" cy="3544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9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4889" y="4556125"/>
            <a:ext cx="5360987" cy="430053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l" defTabSz="1007915">
              <a:defRPr sz="13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9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05275" y="9109076"/>
            <a:ext cx="3181350" cy="509588"/>
          </a:xfrm>
          <a:prstGeom prst="rect">
            <a:avLst/>
          </a:prstGeom>
          <a:noFill/>
          <a:ln w="25400">
            <a:noFill/>
            <a:miter lim="800000"/>
            <a:headEnd type="none" w="lg" len="lg"/>
            <a:tailEnd type="none" w="med" len="lg"/>
          </a:ln>
        </p:spPr>
        <p:txBody>
          <a:bodyPr vert="horz" wrap="square" lIns="100895" tIns="50447" rIns="100895" bIns="50447" numCol="1" anchor="b" anchorCtr="0" compatLnSpc="1">
            <a:prstTxWarp prst="textNoShape">
              <a:avLst/>
            </a:prstTxWarp>
          </a:bodyPr>
          <a:lstStyle>
            <a:lvl1pPr algn="r" defTabSz="1007915">
              <a:defRPr sz="1300" i="0"/>
            </a:lvl1pPr>
          </a:lstStyle>
          <a:p>
            <a:pPr>
              <a:defRPr/>
            </a:pPr>
            <a:fld id="{DD0A9F78-39CE-4DDC-A26E-05BD6400C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84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>
            <a:lvl1pPr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842" indent="-285708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599966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defTabSz="1007915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365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8497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algn="ctr" defTabSz="100791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D8FFF06-6116-4B60-9160-C86D3FC8DB77}" type="slidenum">
              <a:rPr lang="en-US" i="0" smtClean="0"/>
              <a:pPr/>
              <a:t>1</a:t>
            </a:fld>
            <a:endParaRPr lang="en-US" i="0" dirty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lg" len="lg"/>
                <a:tailEnd type="none" w="med" len="lg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1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8458" indent="-287868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1470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2058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72646" indent="-230293" defTabSz="937171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3323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93823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54409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15000" indent="-230293" defTabSz="9371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2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A802B-FC56-480F-BD85-8E983C4696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89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0A017-4FFE-4F5C-9DDA-FDF2102B09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F78-39CE-4DDC-A26E-05BD6400C5D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7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6375" indent="-298605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94420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72188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9956" indent="-238883" defTabSz="972127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2772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05493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83258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61030" indent="-238883" defTabSz="972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48B4A7-4C20-4EBB-9609-170A49097713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620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3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A0165E-294E-4057-A6C5-8F6B42A2F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C1B746-D40F-4268-B653-9A35059D1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025F6B-BD9A-4376-BA98-5ED510D35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3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192976A-0F68-4D9C-866E-86FE193EE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27824A-19B3-470B-9710-9D7975BE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1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CF53EC-859C-491E-9CEF-80A6DED9D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41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3CDD86-EA66-432E-960A-948662D1B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28028B9-87C7-4915-BF62-49E2F3848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6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8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196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600" i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3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221606-0BD6-4DF6-BCF5-523EBE063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130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113E9EA-036B-4E6B-A491-DE5A32F5B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8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13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82756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1BF554-DF22-475E-92F9-B7E92000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6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F94E3D-564D-4CBF-8BAD-D2060DED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CDB460-1919-452B-A421-B45A16915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4800" y="914400"/>
            <a:ext cx="5791200" cy="152400"/>
          </a:xfrm>
          <a:prstGeom prst="rect">
            <a:avLst/>
          </a:prstGeom>
          <a:gradFill rotWithShape="0">
            <a:gsLst>
              <a:gs pos="0">
                <a:srgbClr val="291000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Tx/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590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0.png"/><Relationship Id="rId2" Type="http://schemas.openxmlformats.org/officeDocument/2006/relationships/image" Target="../media/image56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5660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7.wmf"/><Relationship Id="rId12" Type="http://schemas.openxmlformats.org/officeDocument/2006/relationships/image" Target="../media/image39.wmf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573.png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5740.png"/><Relationship Id="rId4" Type="http://schemas.openxmlformats.org/officeDocument/2006/relationships/image" Target="../media/image36.wmf"/><Relationship Id="rId9" Type="http://schemas.openxmlformats.org/officeDocument/2006/relationships/image" Target="../media/image38.wmf"/><Relationship Id="rId1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24950" cy="6838950"/>
          </a:xfrm>
          <a:prstGeom prst="rect">
            <a:avLst/>
          </a:prstGeom>
          <a:solidFill>
            <a:srgbClr val="EF91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244475" y="504825"/>
            <a:ext cx="8623300" cy="32004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472B00"/>
              </a:gs>
              <a:gs pos="50000">
                <a:srgbClr val="EF9100"/>
              </a:gs>
              <a:gs pos="100000">
                <a:srgbClr val="472B00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r>
              <a:rPr lang="en-US" sz="3200" i="0" dirty="0">
                <a:solidFill>
                  <a:schemeClr val="bg1"/>
                </a:solidFill>
              </a:rPr>
              <a:t>A Unified Framework for </a:t>
            </a:r>
          </a:p>
          <a:p>
            <a:r>
              <a:rPr lang="en-US" sz="3200" i="0" dirty="0">
                <a:solidFill>
                  <a:schemeClr val="bg1"/>
                </a:solidFill>
              </a:rPr>
              <a:t>Sequential Decision Analytics </a:t>
            </a:r>
          </a:p>
          <a:p>
            <a:endParaRPr lang="en-US" b="1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Olin Business School</a:t>
            </a: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University of Washington, St. Louis</a:t>
            </a:r>
            <a:endParaRPr lang="en-US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endParaRPr lang="en-US" sz="2400" i="0" dirty="0">
              <a:solidFill>
                <a:schemeClr val="bg1"/>
              </a:solidFill>
            </a:endParaRPr>
          </a:p>
          <a:p>
            <a:pPr>
              <a:lnSpc>
                <a:spcPct val="88000"/>
              </a:lnSpc>
            </a:pPr>
            <a:r>
              <a:rPr lang="en-US" sz="2000" i="0" dirty="0">
                <a:solidFill>
                  <a:schemeClr val="bg1"/>
                </a:solidFill>
              </a:rPr>
              <a:t>November 5-6, 2019</a:t>
            </a:r>
            <a:endParaRPr lang="en-US" sz="2800" i="0" dirty="0">
              <a:solidFill>
                <a:schemeClr val="bg1"/>
              </a:solidFill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790950" y="4248150"/>
            <a:ext cx="4826000" cy="2146300"/>
          </a:xfrm>
          <a:prstGeom prst="rect">
            <a:avLst/>
          </a:prstGeom>
          <a:gradFill rotWithShape="0">
            <a:gsLst>
              <a:gs pos="0">
                <a:srgbClr val="EF9100"/>
              </a:gs>
              <a:gs pos="50000">
                <a:srgbClr val="000000"/>
              </a:gs>
              <a:gs pos="100000">
                <a:srgbClr val="EF91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/>
          <a:p>
            <a:pPr>
              <a:lnSpc>
                <a:spcPct val="92000"/>
              </a:lnSpc>
            </a:pPr>
            <a:r>
              <a:rPr lang="en-US" sz="2400" b="1" i="0" dirty="0">
                <a:solidFill>
                  <a:schemeClr val="bg1"/>
                </a:solidFill>
              </a:rPr>
              <a:t>Warren B. Powell</a:t>
            </a:r>
          </a:p>
          <a:p>
            <a:pPr>
              <a:lnSpc>
                <a:spcPct val="92000"/>
              </a:lnSpc>
            </a:pPr>
            <a:endParaRPr lang="en-US" sz="2000" b="1" i="0" dirty="0">
              <a:solidFill>
                <a:schemeClr val="bg1"/>
              </a:solidFill>
            </a:endParaRP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Princeton University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Department of Operations Research</a:t>
            </a:r>
          </a:p>
          <a:p>
            <a:pPr>
              <a:lnSpc>
                <a:spcPct val="92000"/>
              </a:lnSpc>
            </a:pPr>
            <a:r>
              <a:rPr lang="en-US" sz="2000" b="1" i="0" dirty="0">
                <a:solidFill>
                  <a:schemeClr val="bg1"/>
                </a:solidFill>
              </a:rPr>
              <a:t>and Financial Engineering</a:t>
            </a:r>
          </a:p>
        </p:txBody>
      </p:sp>
      <p:pic>
        <p:nvPicPr>
          <p:cNvPr id="2055" name="Picture 5" descr="CAS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910013"/>
            <a:ext cx="27844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Multiarmed</a:t>
            </a:r>
            <a:r>
              <a:rPr lang="en-US" dirty="0"/>
              <a:t> bandit problems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Dimensions of a “bandit” problem:</a:t>
            </a:r>
          </a:p>
          <a:p>
            <a:pPr lvl="1"/>
            <a:r>
              <a:rPr lang="en-US" dirty="0"/>
              <a:t>Belief models</a:t>
            </a:r>
          </a:p>
          <a:p>
            <a:pPr lvl="2"/>
            <a:r>
              <a:rPr lang="en-US" dirty="0"/>
              <a:t>Lookup tables (these are most common)</a:t>
            </a:r>
          </a:p>
          <a:p>
            <a:pPr lvl="3"/>
            <a:r>
              <a:rPr lang="en-US" dirty="0"/>
              <a:t>Independent or correlated beliefs</a:t>
            </a:r>
          </a:p>
          <a:p>
            <a:pPr lvl="2"/>
            <a:r>
              <a:rPr lang="en-US" dirty="0"/>
              <a:t>Parametric models</a:t>
            </a:r>
          </a:p>
          <a:p>
            <a:pPr lvl="3"/>
            <a:r>
              <a:rPr lang="en-US" dirty="0"/>
              <a:t>Linear or nonlinear in the parameters</a:t>
            </a:r>
          </a:p>
          <a:p>
            <a:pPr lvl="2"/>
            <a:r>
              <a:rPr lang="en-US" dirty="0"/>
              <a:t>Nonparametric models</a:t>
            </a:r>
          </a:p>
          <a:p>
            <a:pPr lvl="3"/>
            <a:r>
              <a:rPr lang="en-US" dirty="0"/>
              <a:t>Locally linear</a:t>
            </a:r>
          </a:p>
          <a:p>
            <a:pPr lvl="3"/>
            <a:r>
              <a:rPr lang="en-US" dirty="0"/>
              <a:t>Deep neural networks/SVM</a:t>
            </a:r>
          </a:p>
          <a:p>
            <a:pPr lvl="2"/>
            <a:r>
              <a:rPr lang="en-US" dirty="0"/>
              <a:t>Bayesian vs. frequentist</a:t>
            </a:r>
          </a:p>
          <a:p>
            <a:pPr lvl="1"/>
            <a:r>
              <a:rPr lang="en-US" dirty="0"/>
              <a:t>Objective function</a:t>
            </a:r>
          </a:p>
          <a:p>
            <a:pPr lvl="2"/>
            <a:r>
              <a:rPr lang="en-US" dirty="0"/>
              <a:t>Expected performance (e.g. regret)</a:t>
            </a:r>
          </a:p>
          <a:p>
            <a:pPr lvl="2"/>
            <a:r>
              <a:rPr lang="en-US" dirty="0"/>
              <a:t>Offline (final reward) vs. online (cumulative reward)</a:t>
            </a:r>
          </a:p>
          <a:p>
            <a:pPr lvl="3"/>
            <a:r>
              <a:rPr lang="en-US" dirty="0"/>
              <a:t>Just interested in final design?</a:t>
            </a:r>
          </a:p>
          <a:p>
            <a:pPr lvl="3"/>
            <a:r>
              <a:rPr lang="en-US" dirty="0"/>
              <a:t>Or optimizing while learning?</a:t>
            </a:r>
          </a:p>
          <a:p>
            <a:pPr lvl="2"/>
            <a:r>
              <a:rPr lang="en-US" dirty="0"/>
              <a:t>Risk metrics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5E25BB-707C-467C-97F9-43A6780CD18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4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“bandit”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9986"/>
          <a:stretch/>
        </p:blipFill>
        <p:spPr>
          <a:xfrm>
            <a:off x="570189" y="1143000"/>
            <a:ext cx="8110734" cy="56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“bandit”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1407"/>
          <a:stretch/>
        </p:blipFill>
        <p:spPr>
          <a:xfrm>
            <a:off x="570189" y="1193992"/>
            <a:ext cx="8110734" cy="634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30" y="1807776"/>
            <a:ext cx="7981516" cy="47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Modeling learning problems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10204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52510-AF9A-478E-B708-2A783E25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learning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714E-C71D-4D4A-8E28-A757D044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divide learning problems into several broad classes:</a:t>
            </a:r>
          </a:p>
          <a:p>
            <a:pPr lvl="1"/>
            <a:r>
              <a:rPr lang="en-US" dirty="0"/>
              <a:t>Batch learning – This is the classic “big data” setting we have heard so much about.</a:t>
            </a:r>
          </a:p>
          <a:p>
            <a:pPr lvl="1"/>
            <a:r>
              <a:rPr lang="en-US" dirty="0"/>
              <a:t>“Online” (or recursive) learning – Data comes in a stream that we adapt to.  These can be divided into two classes:</a:t>
            </a:r>
          </a:p>
          <a:p>
            <a:pPr lvl="2"/>
            <a:r>
              <a:rPr lang="en-US" dirty="0"/>
              <a:t>Passive learning – We have no control over the data that is arriving.</a:t>
            </a:r>
          </a:p>
          <a:p>
            <a:pPr lvl="2"/>
            <a:r>
              <a:rPr lang="en-US" b="1" dirty="0"/>
              <a:t>Active learning – Here we directly control or indirectly influence what observations are made.  This is the problem class we are most interested in.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5F00C5-7384-4667-8F60-D88084071302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5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Modeling the policy search problem:</a:t>
                </a:r>
              </a:p>
              <a:p>
                <a:pPr lvl="1"/>
                <a:r>
                  <a:rPr lang="en-US" dirty="0"/>
                  <a:t>State variables – The belief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Statistics needed for recursive learning.</a:t>
                </a:r>
              </a:p>
              <a:p>
                <a:pPr lvl="1"/>
                <a:r>
                  <a:rPr lang="en-US" dirty="0"/>
                  <a:t>Decision variables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What experiment to run next</a:t>
                </a:r>
              </a:p>
              <a:p>
                <a:pPr lvl="1"/>
                <a:r>
                  <a:rPr lang="en-US" dirty="0"/>
                  <a:t>Exogenous information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2"/>
                <a:r>
                  <a:rPr lang="en-US" dirty="0"/>
                  <a:t>What we observe after we make a decision</a:t>
                </a:r>
              </a:p>
              <a:p>
                <a:pPr lvl="1"/>
                <a:r>
                  <a:rPr lang="en-US" dirty="0"/>
                  <a:t>Transition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Updating the statistical model</a:t>
                </a:r>
              </a:p>
              <a:p>
                <a:pPr lvl="1"/>
                <a:r>
                  <a:rPr lang="en-US" dirty="0"/>
                  <a:t>Objective function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,….,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888" y="304800"/>
            <a:ext cx="7772400" cy="609600"/>
          </a:xfrm>
        </p:spPr>
        <p:txBody>
          <a:bodyPr/>
          <a:lstStyle/>
          <a:p>
            <a:r>
              <a:rPr lang="en-US" dirty="0"/>
              <a:t>Elements of a learning model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B26EF2-71E1-4BDF-8BDC-E00DD3C1717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3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learning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143000"/>
                <a:ext cx="4811487" cy="4953000"/>
              </a:xfrm>
            </p:spPr>
            <p:txBody>
              <a:bodyPr/>
              <a:lstStyle/>
              <a:p>
                <a:r>
                  <a:rPr lang="en-US" dirty="0"/>
                  <a:t>Approximating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000" dirty="0"/>
                  <a:t>Lookup tables</a:t>
                </a:r>
              </a:p>
              <a:p>
                <a:pPr lvl="2"/>
                <a:r>
                  <a:rPr lang="en-US" sz="1600" dirty="0"/>
                  <a:t>Independent beliefs </a:t>
                </a:r>
              </a:p>
              <a:p>
                <a:pPr lvl="2"/>
                <a:r>
                  <a:rPr lang="en-US" sz="1600" dirty="0"/>
                  <a:t>Correlated beliefs </a:t>
                </a:r>
              </a:p>
              <a:p>
                <a:pPr marL="914400" lvl="2" indent="0">
                  <a:buNone/>
                </a:pPr>
                <a:endParaRPr lang="en-US" sz="1600" dirty="0"/>
              </a:p>
              <a:p>
                <a:pPr lvl="1"/>
                <a:r>
                  <a:rPr lang="en-US" sz="2000" dirty="0"/>
                  <a:t>Linear parametric models</a:t>
                </a:r>
              </a:p>
              <a:p>
                <a:pPr lvl="2"/>
                <a:r>
                  <a:rPr lang="en-US" sz="1600" dirty="0"/>
                  <a:t>Linear models </a:t>
                </a:r>
              </a:p>
              <a:p>
                <a:pPr lvl="2"/>
                <a:r>
                  <a:rPr lang="en-US" sz="1600" dirty="0"/>
                  <a:t>Sparse-linear</a:t>
                </a:r>
              </a:p>
              <a:p>
                <a:pPr lvl="2"/>
                <a:r>
                  <a:rPr lang="en-US" sz="1600" dirty="0"/>
                  <a:t>Tree regression</a:t>
                </a:r>
              </a:p>
              <a:p>
                <a:pPr lvl="2"/>
                <a:endParaRPr lang="en-US" sz="1600" dirty="0"/>
              </a:p>
              <a:p>
                <a:pPr lvl="1"/>
                <a:r>
                  <a:rPr lang="en-US" sz="2000" dirty="0"/>
                  <a:t>Nonlinear parametric models</a:t>
                </a:r>
              </a:p>
              <a:p>
                <a:pPr lvl="2"/>
                <a:r>
                  <a:rPr lang="en-US" sz="1600" dirty="0"/>
                  <a:t>Logistic regression</a:t>
                </a:r>
              </a:p>
              <a:p>
                <a:pPr lvl="2"/>
                <a:r>
                  <a:rPr lang="en-US" sz="1600" dirty="0"/>
                  <a:t>Neural networks </a:t>
                </a:r>
              </a:p>
              <a:p>
                <a:pPr marL="914400" lvl="2" indent="0">
                  <a:buNone/>
                </a:pPr>
                <a:endParaRPr lang="en-US" sz="1600" dirty="0"/>
              </a:p>
              <a:p>
                <a:pPr lvl="1"/>
                <a:r>
                  <a:rPr lang="en-US" sz="2000" dirty="0"/>
                  <a:t>Nonparametric models</a:t>
                </a:r>
              </a:p>
              <a:p>
                <a:pPr lvl="2"/>
                <a:r>
                  <a:rPr lang="en-US" sz="1600" dirty="0"/>
                  <a:t>Gaussian process regression</a:t>
                </a:r>
              </a:p>
              <a:p>
                <a:pPr lvl="2"/>
                <a:r>
                  <a:rPr lang="en-US" sz="1600" dirty="0"/>
                  <a:t>Kernel regression</a:t>
                </a:r>
              </a:p>
              <a:p>
                <a:pPr lvl="2"/>
                <a:r>
                  <a:rPr lang="en-US" sz="1600" dirty="0"/>
                  <a:t>Support vector machines</a:t>
                </a:r>
              </a:p>
              <a:p>
                <a:pPr lvl="2"/>
                <a:r>
                  <a:rPr lang="en-US" sz="1600" dirty="0"/>
                  <a:t>Deep neural networks </a:t>
                </a:r>
              </a:p>
              <a:p>
                <a:pPr lvl="1"/>
                <a:endParaRPr lang="en-US" sz="2000" dirty="0"/>
              </a:p>
              <a:p>
                <a:pPr lvl="2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143000"/>
                <a:ext cx="4811487" cy="4953000"/>
              </a:xfrm>
              <a:blipFill>
                <a:blip r:embed="rId3"/>
                <a:stretch>
                  <a:fillRect t="-1355" b="-10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20" y="1338240"/>
            <a:ext cx="2597586" cy="146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43" y="1235504"/>
            <a:ext cx="2585752" cy="156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52" y="1224618"/>
            <a:ext cx="2573918" cy="156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" name="Group 88"/>
          <p:cNvGrpSpPr/>
          <p:nvPr/>
        </p:nvGrpSpPr>
        <p:grpSpPr>
          <a:xfrm>
            <a:off x="5660571" y="2982686"/>
            <a:ext cx="2474499" cy="762000"/>
            <a:chOff x="5660571" y="2982686"/>
            <a:chExt cx="2474499" cy="762000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5660571" y="2982686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5660577" y="3733806"/>
              <a:ext cx="2474493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81" name="Straight Connector 80"/>
          <p:cNvCxnSpPr/>
          <p:nvPr/>
        </p:nvCxnSpPr>
        <p:spPr bwMode="auto">
          <a:xfrm>
            <a:off x="5823857" y="3135086"/>
            <a:ext cx="2144486" cy="46808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5823857" y="3320144"/>
            <a:ext cx="2144486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5976257" y="2982686"/>
            <a:ext cx="1556657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5380632" y="2906203"/>
            <a:ext cx="2934957" cy="1031564"/>
            <a:chOff x="109695" y="3548744"/>
            <a:chExt cx="2934957" cy="1031564"/>
          </a:xfrm>
        </p:grpSpPr>
        <p:sp>
          <p:nvSpPr>
            <p:cNvPr id="5" name="Rectangle 4"/>
            <p:cNvSpPr/>
            <p:nvPr/>
          </p:nvSpPr>
          <p:spPr>
            <a:xfrm>
              <a:off x="109695" y="3548744"/>
              <a:ext cx="2934957" cy="1031564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7" cstate="print">
              <a:lum bright="-2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95" y="3589493"/>
              <a:ext cx="2889881" cy="968829"/>
            </a:xfrm>
            <a:prstGeom prst="rect">
              <a:avLst/>
            </a:prstGeom>
          </p:spPr>
        </p:pic>
      </p:grp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43" y="5265336"/>
            <a:ext cx="3013756" cy="15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0571" y="3874490"/>
            <a:ext cx="2924728" cy="14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6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learning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8139896" cy="4953000"/>
              </a:xfrm>
            </p:spPr>
            <p:txBody>
              <a:bodyPr/>
              <a:lstStyle/>
              <a:p>
                <a:r>
                  <a:rPr lang="en-US" dirty="0"/>
                  <a:t>The belief state for a linear model:</a:t>
                </a:r>
              </a:p>
              <a:p>
                <a:pPr lvl="1"/>
                <a:r>
                  <a:rPr lang="en-US" dirty="0"/>
                  <a:t>Let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 observation of the function.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Let the approximating function be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iterations, our belief model would be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=Estimate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=3x3 matrix giving estimate of inverse covariance matrix.</a:t>
                </a:r>
              </a:p>
              <a:p>
                <a:pPr lvl="1"/>
                <a:r>
                  <a:rPr lang="en-US" dirty="0"/>
                  <a:t>Belief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8139896" cy="4953000"/>
              </a:xfrm>
              <a:blipFill>
                <a:blip r:embed="rId2"/>
                <a:stretch>
                  <a:fillRect t="-1355" b="-9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A6B50F-7459-41DF-A381-B4B198E58494}"/>
                  </a:ext>
                </a:extLst>
              </p:cNvPr>
              <p:cNvSpPr txBox="1"/>
              <p:nvPr/>
            </p:nvSpPr>
            <p:spPr>
              <a:xfrm>
                <a:off x="2131876" y="4466778"/>
                <a:ext cx="310738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A6B50F-7459-41DF-A381-B4B198E58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876" y="4466778"/>
                <a:ext cx="3107389" cy="400110"/>
              </a:xfrm>
              <a:prstGeom prst="rect">
                <a:avLst/>
              </a:prstGeom>
              <a:blipFill>
                <a:blip r:embed="rId3"/>
                <a:stretch>
                  <a:fillRect l="-393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>
            <a:extLst>
              <a:ext uri="{FF2B5EF4-FFF2-40B4-BE49-F238E27FC236}">
                <a16:creationId xmlns:a16="http://schemas.microsoft.com/office/drawing/2014/main" id="{EE632D6A-2D29-4F1D-9F2B-5BB887D53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70" y="1880075"/>
            <a:ext cx="4164514" cy="215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FBD33-FA42-4398-944D-7FA844B6A49A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83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decisions for learning problems</a:t>
            </a:r>
          </a:p>
          <a:p>
            <a:pPr lvl="1"/>
            <a:r>
              <a:rPr lang="en-US" dirty="0"/>
              <a:t>Binary </a:t>
            </a:r>
          </a:p>
          <a:p>
            <a:pPr lvl="2"/>
            <a:r>
              <a:rPr lang="en-US" dirty="0"/>
              <a:t>Stopping a clinical trial</a:t>
            </a:r>
          </a:p>
          <a:p>
            <a:pPr lvl="1"/>
            <a:r>
              <a:rPr lang="en-US" dirty="0"/>
              <a:t>Finite </a:t>
            </a:r>
          </a:p>
          <a:p>
            <a:pPr lvl="2"/>
            <a:r>
              <a:rPr lang="en-US" dirty="0"/>
              <a:t>What drug is best</a:t>
            </a:r>
          </a:p>
          <a:p>
            <a:pPr lvl="2"/>
            <a:r>
              <a:rPr lang="en-US" dirty="0"/>
              <a:t>The best path, material, ad, …</a:t>
            </a:r>
          </a:p>
          <a:p>
            <a:pPr lvl="1"/>
            <a:r>
              <a:rPr lang="en-US" dirty="0"/>
              <a:t>Continuous scalar</a:t>
            </a:r>
          </a:p>
          <a:p>
            <a:pPr lvl="2"/>
            <a:r>
              <a:rPr lang="en-US" dirty="0"/>
              <a:t>Prices, temperatures, dosages, </a:t>
            </a:r>
          </a:p>
          <a:p>
            <a:pPr lvl="1"/>
            <a:r>
              <a:rPr lang="en-US" dirty="0"/>
              <a:t>Continuous vector</a:t>
            </a:r>
          </a:p>
          <a:p>
            <a:pPr lvl="2"/>
            <a:r>
              <a:rPr lang="en-US" dirty="0"/>
              <a:t>Parameter tuning for algorithms</a:t>
            </a:r>
          </a:p>
          <a:p>
            <a:pPr lvl="1"/>
            <a:r>
              <a:rPr lang="en-US" dirty="0"/>
              <a:t>Discrete vector</a:t>
            </a:r>
          </a:p>
          <a:p>
            <a:pPr lvl="2"/>
            <a:r>
              <a:rPr lang="en-US" dirty="0"/>
              <a:t>How many patients to recruit from different groups</a:t>
            </a:r>
          </a:p>
          <a:p>
            <a:pPr lvl="1"/>
            <a:r>
              <a:rPr lang="en-US" dirty="0"/>
              <a:t>Categorical</a:t>
            </a:r>
          </a:p>
          <a:p>
            <a:pPr lvl="2"/>
            <a:r>
              <a:rPr lang="en-US" dirty="0"/>
              <a:t>Best offer to make to a hotel customer (date, room type, breakfast? Spa?)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557480" y="1673102"/>
          <a:ext cx="1660736" cy="495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850680" imgH="253800" progId="Equation.DSMT4">
                  <p:embed/>
                </p:oleObj>
              </mc:Choice>
              <mc:Fallback>
                <p:oleObj name="Equation" r:id="rId3" imgW="850680" imgH="253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7480" y="1673102"/>
                        <a:ext cx="1660736" cy="495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353182" y="2411012"/>
          <a:ext cx="2400992" cy="49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1231560" imgH="253800" progId="Equation.DSMT4">
                  <p:embed/>
                </p:oleObj>
              </mc:Choice>
              <mc:Fallback>
                <p:oleObj name="Equation" r:id="rId5" imgW="12315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182" y="2411012"/>
                        <a:ext cx="2400992" cy="495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792173" y="3456462"/>
          <a:ext cx="1683304" cy="49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7" imgW="863280" imgH="253800" progId="Equation.DSMT4">
                  <p:embed/>
                </p:oleObj>
              </mc:Choice>
              <mc:Fallback>
                <p:oleObj name="Equation" r:id="rId7" imgW="86328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173" y="3456462"/>
                        <a:ext cx="1683304" cy="495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821445" y="4205832"/>
          <a:ext cx="2798983" cy="44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9" imgW="1434960" imgH="228600" progId="Equation.DSMT4">
                  <p:embed/>
                </p:oleObj>
              </mc:Choice>
              <mc:Fallback>
                <p:oleObj name="Equation" r:id="rId9" imgW="143496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445" y="4205832"/>
                        <a:ext cx="2798983" cy="44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503173" y="4961979"/>
          <a:ext cx="2798981" cy="44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11" imgW="1434960" imgH="228600" progId="Equation.DSMT4">
                  <p:embed/>
                </p:oleObj>
              </mc:Choice>
              <mc:Fallback>
                <p:oleObj name="Equation" r:id="rId11" imgW="143496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173" y="4961979"/>
                        <a:ext cx="2798981" cy="44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014405" y="5707396"/>
          <a:ext cx="165893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13" imgW="850680" imgH="228600" progId="Equation.DSMT4">
                  <p:embed/>
                </p:oleObj>
              </mc:Choice>
              <mc:Fallback>
                <p:oleObj name="Equation" r:id="rId13" imgW="85068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405" y="5707396"/>
                        <a:ext cx="165893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888" y="304800"/>
            <a:ext cx="7772400" cy="609600"/>
          </a:xfrm>
        </p:spPr>
        <p:txBody>
          <a:bodyPr/>
          <a:lstStyle/>
          <a:p>
            <a:r>
              <a:rPr lang="en-US" dirty="0"/>
              <a:t>Elements of a learning model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F44796-8AAD-49A4-AE3F-CCA446D5449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3C6E0-03EC-4AF6-BA00-75C326EA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learning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5C28D-5FDA-40CC-AAAE-123762337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exogenous information</a:t>
                </a:r>
              </a:p>
              <a:p>
                <a:pPr lvl="1"/>
                <a:r>
                  <a:rPr lang="en-US" dirty="0"/>
                  <a:t>We obtain a noisy observation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 our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5C28D-5FDA-40CC-AAAE-123762337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66B82AE0-D8CE-49AF-A3CF-BAF174DE1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2358379"/>
            <a:ext cx="5781675" cy="299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>
            <a:extLst>
              <a:ext uri="{FF2B5EF4-FFF2-40B4-BE49-F238E27FC236}">
                <a16:creationId xmlns:a16="http://schemas.microsoft.com/office/drawing/2014/main" id="{C5D7B1A9-FF8A-4CFF-AA74-A2C26BB62FF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70099" y="4691786"/>
            <a:ext cx="1971674" cy="6588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F9A44891-89B4-474F-AD7C-603942EF11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9263" y="4793385"/>
            <a:ext cx="2636838" cy="5572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C3BDD3F-D990-4DB0-AEDC-D20CBB3691E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16725" y="4892512"/>
          <a:ext cx="4619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5" imgW="177480" imgH="241200" progId="Equation.DSMT4">
                  <p:embed/>
                </p:oleObj>
              </mc:Choice>
              <mc:Fallback>
                <p:oleObj name="Equation" r:id="rId5" imgW="17748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C3BDD3F-D990-4DB0-AEDC-D20CBB3691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4892512"/>
                        <a:ext cx="46196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5726500A-78B5-4A3C-9B58-626E9DF55F6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09788" y="4951250"/>
          <a:ext cx="4175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7" imgW="177480" imgH="241200" progId="Equation.DSMT4">
                  <p:embed/>
                </p:oleObj>
              </mc:Choice>
              <mc:Fallback>
                <p:oleObj name="Equation" r:id="rId7" imgW="177480" imgH="24120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5726500A-78B5-4A3C-9B58-626E9DF55F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4951250"/>
                        <a:ext cx="4175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6">
            <a:extLst>
              <a:ext uri="{FF2B5EF4-FFF2-40B4-BE49-F238E27FC236}">
                <a16:creationId xmlns:a16="http://schemas.microsoft.com/office/drawing/2014/main" id="{A24A19D8-2D3B-4D94-8264-3ADACA9B46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5963" y="4502078"/>
            <a:ext cx="1277937" cy="27860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01B825EA-BE91-4022-9F1C-72D06F3070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08500" y="4502077"/>
            <a:ext cx="762000" cy="27860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074C0914-21F8-422A-B82F-0926DAE126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33900" y="3854487"/>
            <a:ext cx="0" cy="6602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814FB5-8D59-44F4-80FE-98F66F0A438A}"/>
              </a:ext>
            </a:extLst>
          </p:cNvPr>
          <p:cNvSpPr/>
          <p:nvPr/>
        </p:nvSpPr>
        <p:spPr bwMode="auto">
          <a:xfrm>
            <a:off x="4508499" y="383135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EF01AB-886E-4AFD-99F0-DCC10DFBAD0D}"/>
              </a:ext>
            </a:extLst>
          </p:cNvPr>
          <p:cNvSpPr/>
          <p:nvPr/>
        </p:nvSpPr>
        <p:spPr bwMode="auto">
          <a:xfrm>
            <a:off x="4510896" y="398375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3BE83B-AECD-4BB8-891A-47EC5A8F3D91}"/>
              </a:ext>
            </a:extLst>
          </p:cNvPr>
          <p:cNvSpPr/>
          <p:nvPr/>
        </p:nvSpPr>
        <p:spPr bwMode="auto">
          <a:xfrm>
            <a:off x="4508515" y="3748031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320360-60D3-44B0-A90F-EAE73DD049B1}"/>
              </a:ext>
            </a:extLst>
          </p:cNvPr>
          <p:cNvSpPr/>
          <p:nvPr/>
        </p:nvSpPr>
        <p:spPr bwMode="auto">
          <a:xfrm>
            <a:off x="4508531" y="3593282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5EA4D0-915C-4B94-B825-4B12C13BB607}"/>
              </a:ext>
            </a:extLst>
          </p:cNvPr>
          <p:cNvSpPr/>
          <p:nvPr/>
        </p:nvSpPr>
        <p:spPr bwMode="auto">
          <a:xfrm>
            <a:off x="4508547" y="414569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CCFD1A1-50EE-4B96-8691-D8290F07044B}"/>
              </a:ext>
            </a:extLst>
          </p:cNvPr>
          <p:cNvSpPr/>
          <p:nvPr/>
        </p:nvSpPr>
        <p:spPr bwMode="auto">
          <a:xfrm>
            <a:off x="4506166" y="3376627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20ADA1C-15C8-41A2-85BD-94B9C6834B9A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3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Active learning problems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75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3B832AC-D9AF-4920-955D-C820BC9468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07394" y="3432684"/>
          <a:ext cx="3786188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1968480" imgH="1371600" progId="Equation.DSMT4">
                  <p:embed/>
                </p:oleObj>
              </mc:Choice>
              <mc:Fallback>
                <p:oleObj name="Equation" r:id="rId3" imgW="1968480" imgH="1371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3B832AC-D9AF-4920-955D-C820BC946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7394" y="3432684"/>
                        <a:ext cx="3786188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learning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43000"/>
                <a:ext cx="8139896" cy="4953000"/>
              </a:xfrm>
            </p:spPr>
            <p:txBody>
              <a:bodyPr/>
              <a:lstStyle/>
              <a:p>
                <a:r>
                  <a:rPr lang="en-US" dirty="0"/>
                  <a:t>The transition function:</a:t>
                </a:r>
              </a:p>
              <a:p>
                <a:pPr lvl="1"/>
                <a:r>
                  <a:rPr lang="en-US" dirty="0"/>
                  <a:t>Given our linear belief model: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We update our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using: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43000"/>
                <a:ext cx="8139896" cy="4953000"/>
              </a:xfrm>
              <a:blipFill>
                <a:blip r:embed="rId5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36E5D9F-BCA1-4CA3-B55A-4D3C9F02A9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4781" y="3574622"/>
          <a:ext cx="527499" cy="2530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6" imgW="190440" imgH="914400" progId="Equation.DSMT4">
                  <p:embed/>
                </p:oleObj>
              </mc:Choice>
              <mc:Fallback>
                <p:oleObj name="Equation" r:id="rId6" imgW="190440" imgH="914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6E5D9F-BCA1-4CA3-B55A-4D3C9F02A9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4781" y="3574622"/>
                        <a:ext cx="527499" cy="2530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A16FF94-2E36-4ABA-8A06-B81D92A937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" y="4554538"/>
          <a:ext cx="23923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8" imgW="1168200" imgH="241200" progId="Equation.DSMT4">
                  <p:embed/>
                </p:oleObj>
              </mc:Choice>
              <mc:Fallback>
                <p:oleObj name="Equation" r:id="rId8" imgW="116820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A16FF94-2E36-4ABA-8A06-B81D92A937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950" y="4554538"/>
                        <a:ext cx="239236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A6B50F-7459-41DF-A381-B4B198E58494}"/>
                  </a:ext>
                </a:extLst>
              </p:cNvPr>
              <p:cNvSpPr txBox="1"/>
              <p:nvPr/>
            </p:nvSpPr>
            <p:spPr>
              <a:xfrm>
                <a:off x="1823705" y="2188359"/>
                <a:ext cx="310738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A6B50F-7459-41DF-A381-B4B198E58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705" y="2188359"/>
                <a:ext cx="3107389" cy="400110"/>
              </a:xfrm>
              <a:prstGeom prst="rect">
                <a:avLst/>
              </a:prstGeom>
              <a:blipFill>
                <a:blip r:embed="rId10"/>
                <a:stretch>
                  <a:fillRect l="-19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A034847-A42B-45AF-90FB-6A4FE793A0E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253163" y="1832212"/>
          <a:ext cx="12827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1" imgW="799920" imgH="711000" progId="Equation.DSMT4">
                  <p:embed/>
                </p:oleObj>
              </mc:Choice>
              <mc:Fallback>
                <p:oleObj name="Equation" r:id="rId11" imgW="799920" imgH="7110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A034847-A42B-45AF-90FB-6A4FE793A0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53163" y="1832212"/>
                        <a:ext cx="1282700" cy="11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9717BDA0-727B-4AD5-A61E-95C8D16E4706}"/>
              </a:ext>
            </a:extLst>
          </p:cNvPr>
          <p:cNvGrpSpPr/>
          <p:nvPr/>
        </p:nvGrpSpPr>
        <p:grpSpPr>
          <a:xfrm>
            <a:off x="3730046" y="3476625"/>
            <a:ext cx="4763079" cy="542334"/>
            <a:chOff x="3215852" y="3964640"/>
            <a:chExt cx="4763079" cy="542334"/>
          </a:xfrm>
        </p:grpSpPr>
        <p:sp>
          <p:nvSpPr>
            <p:cNvPr id="7" name="Rectangle 6"/>
            <p:cNvSpPr/>
            <p:nvPr/>
          </p:nvSpPr>
          <p:spPr>
            <a:xfrm>
              <a:off x="3215852" y="4053287"/>
              <a:ext cx="504963" cy="42937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75542" y="4077604"/>
              <a:ext cx="428284" cy="42937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E8326FF6-600E-4FF1-AA9F-8C40CE414F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896131" y="3964640"/>
            <a:ext cx="2082800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Equation" r:id="rId13" imgW="914400" imgH="228600" progId="Equation.DSMT4">
                    <p:embed/>
                  </p:oleObj>
                </mc:Choice>
                <mc:Fallback>
                  <p:oleObj name="Equation" r:id="rId13" imgW="914400" imgH="22860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E8326FF6-600E-4FF1-AA9F-8C40CE414F0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896131" y="3964640"/>
                          <a:ext cx="2082800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7ECC73-CF11-41CD-B695-B52AB5021220}"/>
              </a:ext>
            </a:extLst>
          </p:cNvPr>
          <p:cNvGrpSpPr/>
          <p:nvPr/>
        </p:nvGrpSpPr>
        <p:grpSpPr>
          <a:xfrm>
            <a:off x="2969325" y="3589589"/>
            <a:ext cx="5974650" cy="1788987"/>
            <a:chOff x="2302731" y="3925204"/>
            <a:chExt cx="5974650" cy="17889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C66B8BA-8F71-462F-9401-4D5C13B619C6}"/>
                </a:ext>
              </a:extLst>
            </p:cNvPr>
            <p:cNvSpPr/>
            <p:nvPr/>
          </p:nvSpPr>
          <p:spPr>
            <a:xfrm>
              <a:off x="2309784" y="3925204"/>
              <a:ext cx="619109" cy="429370"/>
            </a:xfrm>
            <a:prstGeom prst="rect">
              <a:avLst/>
            </a:prstGeom>
            <a:ln w="1905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0567917-6E60-461E-82FF-F326B69CE8DE}"/>
                </a:ext>
              </a:extLst>
            </p:cNvPr>
            <p:cNvSpPr/>
            <p:nvPr/>
          </p:nvSpPr>
          <p:spPr>
            <a:xfrm>
              <a:off x="2302731" y="5284821"/>
              <a:ext cx="619108" cy="429370"/>
            </a:xfrm>
            <a:prstGeom prst="rect">
              <a:avLst/>
            </a:prstGeom>
            <a:ln w="1905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69EDDC32-1990-4398-8C7E-95A8629A4C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86569" y="4566303"/>
            <a:ext cx="2690812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Equation" r:id="rId15" imgW="1180800" imgH="228600" progId="Equation.DSMT4">
                    <p:embed/>
                  </p:oleObj>
                </mc:Choice>
                <mc:Fallback>
                  <p:oleObj name="Equation" r:id="rId15" imgW="1180800" imgH="22860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69EDDC32-1990-4398-8C7E-95A8629A4C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586569" y="4566303"/>
                          <a:ext cx="2690812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EE632D6A-2D29-4F1D-9F2B-5BB887D53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50" y="667610"/>
            <a:ext cx="2553046" cy="132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CFEFE5C-82A4-40CB-B5B2-2C6EB6D7AE2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BC66-A98D-4C2B-B69E-16686462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a learning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4ECC9-CDE2-46F0-8F50-2139E836C3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Objective functions</a:t>
                </a:r>
              </a:p>
              <a:p>
                <a:pPr lvl="1"/>
                <a:r>
                  <a:rPr lang="en-US" dirty="0"/>
                  <a:t>Offline learning (in a simulator)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|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acc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Online learning (in the field)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14ECC9-CDE2-46F0-8F50-2139E836C3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38B3BE1-4B7C-454F-BAF7-BFD39C46093E}"/>
              </a:ext>
            </a:extLst>
          </p:cNvPr>
          <p:cNvGrpSpPr/>
          <p:nvPr/>
        </p:nvGrpSpPr>
        <p:grpSpPr>
          <a:xfrm>
            <a:off x="1525083" y="2399663"/>
            <a:ext cx="1617215" cy="1370070"/>
            <a:chOff x="1696851" y="2995795"/>
            <a:chExt cx="1617215" cy="13700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709B1EE-3BD3-406C-9E6E-F8B2A1E4423F}"/>
                </a:ext>
              </a:extLst>
            </p:cNvPr>
            <p:cNvSpPr/>
            <p:nvPr/>
          </p:nvSpPr>
          <p:spPr>
            <a:xfrm>
              <a:off x="2889702" y="2995795"/>
              <a:ext cx="424364" cy="641603"/>
            </a:xfrm>
            <a:prstGeom prst="ellipse">
              <a:avLst/>
            </a:prstGeom>
            <a:ln w="127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FBE20D-223F-48F8-B619-E3DECCC20A04}"/>
                </a:ext>
              </a:extLst>
            </p:cNvPr>
            <p:cNvSpPr txBox="1"/>
            <p:nvPr/>
          </p:nvSpPr>
          <p:spPr>
            <a:xfrm>
              <a:off x="1696851" y="3965755"/>
              <a:ext cx="1354858" cy="400110"/>
            </a:xfrm>
            <a:prstGeom prst="rect">
              <a:avLst/>
            </a:prstGeom>
            <a:noFill/>
            <a:ln w="12700"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Initial prior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97BDCF8-6FF0-4E3A-B680-3F8C54EDF7F0}"/>
                </a:ext>
              </a:extLst>
            </p:cNvPr>
            <p:cNvCxnSpPr>
              <a:cxnSpLocks/>
              <a:stCxn id="6" idx="0"/>
              <a:endCxn id="5" idx="4"/>
            </p:cNvCxnSpPr>
            <p:nvPr/>
          </p:nvCxnSpPr>
          <p:spPr bwMode="auto">
            <a:xfrm flipV="1">
              <a:off x="2374280" y="3637398"/>
              <a:ext cx="727604" cy="328357"/>
            </a:xfrm>
            <a:prstGeom prst="straightConnector1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64F1096-A2A3-423B-85E3-D4FAED68474A}"/>
              </a:ext>
            </a:extLst>
          </p:cNvPr>
          <p:cNvGrpSpPr/>
          <p:nvPr/>
        </p:nvGrpSpPr>
        <p:grpSpPr>
          <a:xfrm>
            <a:off x="3001094" y="2405555"/>
            <a:ext cx="1966179" cy="1370070"/>
            <a:chOff x="2737550" y="2995795"/>
            <a:chExt cx="1966179" cy="137007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FC5BEE-301B-4790-AFA1-688C94BF07DF}"/>
                </a:ext>
              </a:extLst>
            </p:cNvPr>
            <p:cNvSpPr/>
            <p:nvPr/>
          </p:nvSpPr>
          <p:spPr>
            <a:xfrm>
              <a:off x="2889701" y="2995795"/>
              <a:ext cx="1536632" cy="641603"/>
            </a:xfrm>
            <a:prstGeom prst="ellipse">
              <a:avLst/>
            </a:prstGeom>
            <a:ln w="127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0B44B4-EB53-4E19-95DA-F811525B884E}"/>
                </a:ext>
              </a:extLst>
            </p:cNvPr>
            <p:cNvSpPr txBox="1"/>
            <p:nvPr/>
          </p:nvSpPr>
          <p:spPr>
            <a:xfrm>
              <a:off x="2737550" y="3965755"/>
              <a:ext cx="1966179" cy="400110"/>
            </a:xfrm>
            <a:prstGeom prst="rect">
              <a:avLst/>
            </a:prstGeom>
            <a:noFill/>
            <a:ln w="12700"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>
                  <a:solidFill>
                    <a:srgbClr val="0033CC"/>
                  </a:solidFill>
                </a:rPr>
                <a:t>Training/learning</a:t>
              </a:r>
              <a:endParaRPr lang="en-US" sz="2000" i="0" dirty="0">
                <a:solidFill>
                  <a:srgbClr val="0033CC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FD17281-2ACE-435E-BA6F-8D97B61A2266}"/>
                </a:ext>
              </a:extLst>
            </p:cNvPr>
            <p:cNvCxnSpPr>
              <a:cxnSpLocks/>
              <a:stCxn id="11" idx="0"/>
              <a:endCxn id="10" idx="4"/>
            </p:cNvCxnSpPr>
            <p:nvPr/>
          </p:nvCxnSpPr>
          <p:spPr bwMode="auto">
            <a:xfrm flipH="1" flipV="1">
              <a:off x="3658017" y="3637398"/>
              <a:ext cx="62623" cy="328357"/>
            </a:xfrm>
            <a:prstGeom prst="straightConnector1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21ADEC-B573-46D6-9276-D7F7A6DFE4AB}"/>
              </a:ext>
            </a:extLst>
          </p:cNvPr>
          <p:cNvGrpSpPr/>
          <p:nvPr/>
        </p:nvGrpSpPr>
        <p:grpSpPr>
          <a:xfrm>
            <a:off x="4679775" y="2401343"/>
            <a:ext cx="1966179" cy="1370070"/>
            <a:chOff x="1758073" y="2995795"/>
            <a:chExt cx="1966179" cy="137007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61A3025-D709-4053-9870-C7C75DED3F6D}"/>
                </a:ext>
              </a:extLst>
            </p:cNvPr>
            <p:cNvSpPr/>
            <p:nvPr/>
          </p:nvSpPr>
          <p:spPr>
            <a:xfrm>
              <a:off x="1758073" y="2995795"/>
              <a:ext cx="1966179" cy="641603"/>
            </a:xfrm>
            <a:prstGeom prst="ellipse">
              <a:avLst/>
            </a:prstGeom>
            <a:ln w="127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BD8ECE-E520-4BB1-A817-EC955D4AC4B6}"/>
                </a:ext>
              </a:extLst>
            </p:cNvPr>
            <p:cNvSpPr txBox="1"/>
            <p:nvPr/>
          </p:nvSpPr>
          <p:spPr>
            <a:xfrm>
              <a:off x="2530418" y="3965755"/>
              <a:ext cx="934615" cy="400110"/>
            </a:xfrm>
            <a:prstGeom prst="rect">
              <a:avLst/>
            </a:prstGeom>
            <a:noFill/>
            <a:ln w="12700"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Testing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7F55129-3B92-4A68-B3BA-495AD5B43692}"/>
                </a:ext>
              </a:extLst>
            </p:cNvPr>
            <p:cNvCxnSpPr>
              <a:cxnSpLocks/>
              <a:stCxn id="16" idx="0"/>
              <a:endCxn id="15" idx="4"/>
            </p:cNvCxnSpPr>
            <p:nvPr/>
          </p:nvCxnSpPr>
          <p:spPr bwMode="auto">
            <a:xfrm flipH="1" flipV="1">
              <a:off x="2741163" y="3637398"/>
              <a:ext cx="256563" cy="328357"/>
            </a:xfrm>
            <a:prstGeom prst="straightConnector1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9DCFA9-2FF5-4F70-85CF-D88D05CF6F5C}"/>
              </a:ext>
            </a:extLst>
          </p:cNvPr>
          <p:cNvGrpSpPr/>
          <p:nvPr/>
        </p:nvGrpSpPr>
        <p:grpSpPr>
          <a:xfrm>
            <a:off x="1576439" y="4577875"/>
            <a:ext cx="1617215" cy="1370070"/>
            <a:chOff x="1696851" y="2995795"/>
            <a:chExt cx="1617215" cy="137007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FF5219-A029-499D-92B2-F3A522436A00}"/>
                </a:ext>
              </a:extLst>
            </p:cNvPr>
            <p:cNvSpPr/>
            <p:nvPr/>
          </p:nvSpPr>
          <p:spPr>
            <a:xfrm>
              <a:off x="2889702" y="2995795"/>
              <a:ext cx="424364" cy="641603"/>
            </a:xfrm>
            <a:prstGeom prst="ellipse">
              <a:avLst/>
            </a:prstGeom>
            <a:ln w="127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58E940-6420-4AFE-835A-CF5AE413968A}"/>
                </a:ext>
              </a:extLst>
            </p:cNvPr>
            <p:cNvSpPr txBox="1"/>
            <p:nvPr/>
          </p:nvSpPr>
          <p:spPr>
            <a:xfrm>
              <a:off x="1696851" y="3965755"/>
              <a:ext cx="1354858" cy="400110"/>
            </a:xfrm>
            <a:prstGeom prst="rect">
              <a:avLst/>
            </a:prstGeom>
            <a:noFill/>
            <a:ln w="12700"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Initial prior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52F7003-88D5-43B7-A3BA-A410DCA40797}"/>
                </a:ext>
              </a:extLst>
            </p:cNvPr>
            <p:cNvCxnSpPr>
              <a:cxnSpLocks/>
              <a:stCxn id="23" idx="0"/>
              <a:endCxn id="22" idx="4"/>
            </p:cNvCxnSpPr>
            <p:nvPr/>
          </p:nvCxnSpPr>
          <p:spPr bwMode="auto">
            <a:xfrm flipV="1">
              <a:off x="2374280" y="3637398"/>
              <a:ext cx="727604" cy="328357"/>
            </a:xfrm>
            <a:prstGeom prst="straightConnector1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CD66BD-525C-4112-B189-7E3CE15AE542}"/>
              </a:ext>
            </a:extLst>
          </p:cNvPr>
          <p:cNvGrpSpPr/>
          <p:nvPr/>
        </p:nvGrpSpPr>
        <p:grpSpPr>
          <a:xfrm>
            <a:off x="3199553" y="4528195"/>
            <a:ext cx="3347753" cy="1370070"/>
            <a:chOff x="2889701" y="2995795"/>
            <a:chExt cx="3347753" cy="137007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21BB045-9999-4060-8B1B-545FDEDD138B}"/>
                </a:ext>
              </a:extLst>
            </p:cNvPr>
            <p:cNvSpPr/>
            <p:nvPr/>
          </p:nvSpPr>
          <p:spPr>
            <a:xfrm>
              <a:off x="2889701" y="2995795"/>
              <a:ext cx="3347753" cy="641603"/>
            </a:xfrm>
            <a:prstGeom prst="ellipse">
              <a:avLst/>
            </a:prstGeom>
            <a:ln w="12700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452E8E-DB3D-4BF9-8748-526AC3343235}"/>
                </a:ext>
              </a:extLst>
            </p:cNvPr>
            <p:cNvSpPr txBox="1"/>
            <p:nvPr/>
          </p:nvSpPr>
          <p:spPr>
            <a:xfrm>
              <a:off x="3636800" y="3965755"/>
              <a:ext cx="2417650" cy="400110"/>
            </a:xfrm>
            <a:prstGeom prst="rect">
              <a:avLst/>
            </a:prstGeom>
            <a:noFill/>
            <a:ln w="12700"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>
                  <a:solidFill>
                    <a:srgbClr val="0033CC"/>
                  </a:solidFill>
                </a:rPr>
                <a:t>Acting while learning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3D601DD-80C1-4FC2-BEE7-AABBB6B98B05}"/>
                </a:ext>
              </a:extLst>
            </p:cNvPr>
            <p:cNvCxnSpPr>
              <a:cxnSpLocks/>
              <a:stCxn id="27" idx="0"/>
              <a:endCxn id="26" idx="4"/>
            </p:cNvCxnSpPr>
            <p:nvPr/>
          </p:nvCxnSpPr>
          <p:spPr bwMode="auto">
            <a:xfrm flipH="1" flipV="1">
              <a:off x="4563578" y="3637398"/>
              <a:ext cx="282047" cy="328357"/>
            </a:xfrm>
            <a:prstGeom prst="straightConnector1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BC4D3509-379B-4787-A33F-2C639DAF202D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6C4E-E3B4-4F29-886C-174E53D3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449C-243B-45DD-8C68-DA1E630BA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Policy function approximations (PFAs):</a:t>
            </a:r>
          </a:p>
          <a:p>
            <a:pPr lvl="1"/>
            <a:r>
              <a:rPr lang="en-US" sz="2000" dirty="0"/>
              <a:t>Randomized sampling</a:t>
            </a:r>
          </a:p>
          <a:p>
            <a:r>
              <a:rPr lang="en-US" sz="2400" dirty="0"/>
              <a:t>Cost function approximations (CFAs):</a:t>
            </a:r>
          </a:p>
          <a:p>
            <a:pPr lvl="1"/>
            <a:r>
              <a:rPr lang="en-US" sz="2000" dirty="0"/>
              <a:t>Bayes greedy with exploration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Interval estimation</a:t>
            </a:r>
          </a:p>
          <a:p>
            <a:pPr lvl="1"/>
            <a:endParaRPr lang="en-US" sz="2000" dirty="0"/>
          </a:p>
          <a:p>
            <a:r>
              <a:rPr lang="en-US" sz="2400" dirty="0"/>
              <a:t>VFA-based policies (the foundation of “Gittins indices”)</a:t>
            </a:r>
          </a:p>
          <a:p>
            <a:endParaRPr lang="en-US" sz="2400" dirty="0"/>
          </a:p>
          <a:p>
            <a:r>
              <a:rPr lang="en-US" sz="2400" dirty="0"/>
              <a:t>DLA policies</a:t>
            </a:r>
          </a:p>
          <a:p>
            <a:pPr lvl="1"/>
            <a:r>
              <a:rPr lang="en-US" sz="2000" dirty="0"/>
              <a:t>Knowledge gradient (one-step lookahead)</a:t>
            </a:r>
          </a:p>
          <a:p>
            <a:pPr lvl="1"/>
            <a:endParaRPr lang="en-US" sz="2000" dirty="0"/>
          </a:p>
          <a:p>
            <a:pPr lvl="2"/>
            <a:endParaRPr lang="en-US" sz="1600" dirty="0"/>
          </a:p>
          <a:p>
            <a:pPr lvl="1"/>
            <a:r>
              <a:rPr lang="en-US" sz="2000" dirty="0"/>
              <a:t>Multistep lookahead (KG(*), MCTS) </a:t>
            </a:r>
          </a:p>
          <a:p>
            <a:pPr lvl="1"/>
            <a:endParaRPr lang="en-US" sz="2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BC532AF-5C1A-4A98-BF31-04CEA86FBA9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273175" y="3470155"/>
          <a:ext cx="5764233" cy="52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3073320" imgH="279360" progId="Equation.DSMT4">
                  <p:embed/>
                </p:oleObj>
              </mc:Choice>
              <mc:Fallback>
                <p:oleObj name="Equation" r:id="rId3" imgW="307332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BC532AF-5C1A-4A98-BF31-04CEA86FB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3175" y="3470155"/>
                        <a:ext cx="5764233" cy="523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5549349-3E78-41B5-918A-DCE8E023B3D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20800" y="2733675"/>
          <a:ext cx="75199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3835080" imgH="253800" progId="Equation.DSMT4">
                  <p:embed/>
                </p:oleObj>
              </mc:Choice>
              <mc:Fallback>
                <p:oleObj name="Equation" r:id="rId5" imgW="38350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5549349-3E78-41B5-918A-DCE8E023B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0800" y="2733675"/>
                        <a:ext cx="7519988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D2AD4E4-7097-498C-AC79-EE032AD1E71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0175" y="4305124"/>
          <a:ext cx="5249039" cy="51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7" imgW="2831760" imgH="279360" progId="Equation.DSMT4">
                  <p:embed/>
                </p:oleObj>
              </mc:Choice>
              <mc:Fallback>
                <p:oleObj name="Equation" r:id="rId7" imgW="283176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D2AD4E4-7097-498C-AC79-EE032AD1E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0175" y="4305124"/>
                        <a:ext cx="5249039" cy="517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1846A78-D33A-4700-9048-16406C787E3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0175" y="5569799"/>
          <a:ext cx="69516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9" imgW="3543120" imgH="279360" progId="Equation.DSMT4">
                  <p:embed/>
                </p:oleObj>
              </mc:Choice>
              <mc:Fallback>
                <p:oleObj name="Equation" r:id="rId9" imgW="354312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1846A78-D33A-4700-9048-16406C787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0175" y="5569799"/>
                        <a:ext cx="6951663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EB04BE-F196-4C24-B1BA-C39ED1E3C67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49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From machine learning to sequential decisions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1530632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58B2A-72CA-4B74-A3B6-7C2A3305E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machine learning to optimization: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200" dirty="0"/>
              <a:t>A key difference between machine learning and sequential decisions is the objective function – machine learning needs exogenous data (“big data”).</a:t>
            </a:r>
          </a:p>
          <a:p>
            <a:pPr lvl="1"/>
            <a:r>
              <a:rPr lang="en-US" sz="2200" dirty="0"/>
              <a:t>Sequential decision problems need to capture physical constraints (which are sometimes complex).</a:t>
            </a:r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167E48D-11E2-44BF-8FDC-4600E247C5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9925" y="2482850"/>
          <a:ext cx="420846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2006280" imgH="685800" progId="Equation.DSMT4">
                  <p:embed/>
                </p:oleObj>
              </mc:Choice>
              <mc:Fallback>
                <p:oleObj name="Equation" r:id="rId3" imgW="2006280" imgH="685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167E48D-11E2-44BF-8FDC-4600E247C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9925" y="2482850"/>
                        <a:ext cx="4208463" cy="1439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906574-633E-4600-9AA2-08EBF7F7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learning and optimization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E45688A-9A98-4D7C-9449-5C58CE7538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532" y="2452688"/>
          <a:ext cx="390048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1726920" imgH="431640" progId="Equation.DSMT4">
                  <p:embed/>
                </p:oleObj>
              </mc:Choice>
              <mc:Fallback>
                <p:oleObj name="Equation" r:id="rId5" imgW="172692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E45688A-9A98-4D7C-9449-5C58CE7538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532" y="2452688"/>
                        <a:ext cx="3900487" cy="976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500F0-118F-4CE4-8F85-D3B7E2EA55E0}"/>
              </a:ext>
            </a:extLst>
          </p:cNvPr>
          <p:cNvGrpSpPr/>
          <p:nvPr/>
        </p:nvGrpSpPr>
        <p:grpSpPr>
          <a:xfrm>
            <a:off x="509642" y="2546171"/>
            <a:ext cx="1830950" cy="2138897"/>
            <a:chOff x="353030" y="3142303"/>
            <a:chExt cx="1830950" cy="21388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1D8DB27-793B-4D58-BCEC-CD41D4F5AC48}"/>
                </a:ext>
              </a:extLst>
            </p:cNvPr>
            <p:cNvSpPr/>
            <p:nvPr/>
          </p:nvSpPr>
          <p:spPr>
            <a:xfrm>
              <a:off x="1631773" y="3142303"/>
              <a:ext cx="424364" cy="853777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D40177-2C96-4E32-9CC7-04C3AF59F8B2}"/>
                </a:ext>
              </a:extLst>
            </p:cNvPr>
            <p:cNvSpPr txBox="1"/>
            <p:nvPr/>
          </p:nvSpPr>
          <p:spPr>
            <a:xfrm>
              <a:off x="353030" y="4819535"/>
              <a:ext cx="1830950" cy="461665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0" dirty="0">
                  <a:solidFill>
                    <a:srgbClr val="0033CC"/>
                  </a:solidFill>
                </a:rPr>
                <a:t>“Big dataset”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02281F5-DDC3-48FC-9DA4-9986189D3F5B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 bwMode="auto">
            <a:xfrm flipV="1">
              <a:off x="1268505" y="3996080"/>
              <a:ext cx="575450" cy="823455"/>
            </a:xfrm>
            <a:prstGeom prst="straightConnector1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31D64E-0982-473E-859C-85530E17CA28}"/>
              </a:ext>
            </a:extLst>
          </p:cNvPr>
          <p:cNvGrpSpPr/>
          <p:nvPr/>
        </p:nvGrpSpPr>
        <p:grpSpPr>
          <a:xfrm>
            <a:off x="6151523" y="2503216"/>
            <a:ext cx="2856872" cy="2214676"/>
            <a:chOff x="1459414" y="3142303"/>
            <a:chExt cx="2856872" cy="221467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D93810-A72D-41BF-AABD-DAE859F7CF20}"/>
                </a:ext>
              </a:extLst>
            </p:cNvPr>
            <p:cNvSpPr/>
            <p:nvPr/>
          </p:nvSpPr>
          <p:spPr>
            <a:xfrm>
              <a:off x="1631773" y="3142303"/>
              <a:ext cx="2385656" cy="853777"/>
            </a:xfrm>
            <a:prstGeom prst="ellipse">
              <a:avLst/>
            </a:prstGeom>
            <a:ln w="28575">
              <a:solidFill>
                <a:srgbClr val="0033CC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E8C618-1864-4241-ADAB-9444F64FFFCF}"/>
                </a:ext>
              </a:extLst>
            </p:cNvPr>
            <p:cNvSpPr txBox="1"/>
            <p:nvPr/>
          </p:nvSpPr>
          <p:spPr>
            <a:xfrm>
              <a:off x="1459414" y="4895314"/>
              <a:ext cx="2856872" cy="461665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i="0" dirty="0">
                  <a:solidFill>
                    <a:srgbClr val="0033CC"/>
                  </a:solidFill>
                </a:rPr>
                <a:t>Contribution function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F8D23A0-0D36-470B-AB04-D5E43B7591B9}"/>
                </a:ext>
              </a:extLst>
            </p:cNvPr>
            <p:cNvCxnSpPr>
              <a:cxnSpLocks/>
              <a:stCxn id="15" idx="0"/>
              <a:endCxn id="14" idx="4"/>
            </p:cNvCxnSpPr>
            <p:nvPr/>
          </p:nvCxnSpPr>
          <p:spPr bwMode="auto">
            <a:xfrm flipH="1" flipV="1">
              <a:off x="2824601" y="3996080"/>
              <a:ext cx="63249" cy="899234"/>
            </a:xfrm>
            <a:prstGeom prst="straightConnector1">
              <a:avLst/>
            </a:prstGeom>
            <a:noFill/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8B8A99F-6227-42A9-A904-4FECAB9AAB8E}"/>
              </a:ext>
            </a:extLst>
          </p:cNvPr>
          <p:cNvSpPr txBox="1"/>
          <p:nvPr/>
        </p:nvSpPr>
        <p:spPr>
          <a:xfrm flipH="1">
            <a:off x="581223" y="1843700"/>
            <a:ext cx="2820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/>
              <a:t>Machine learning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117806-57F8-457B-97BE-CDCD23A36225}"/>
              </a:ext>
            </a:extLst>
          </p:cNvPr>
          <p:cNvSpPr txBox="1"/>
          <p:nvPr/>
        </p:nvSpPr>
        <p:spPr>
          <a:xfrm flipH="1">
            <a:off x="4607364" y="1839488"/>
            <a:ext cx="390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dirty="0"/>
              <a:t>Sequential decisions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B463317-A804-46F4-B47D-089757CED670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3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The multiarmed bandit story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055077" y="3978275"/>
            <a:ext cx="7033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i="0" kern="0" dirty="0"/>
          </a:p>
        </p:txBody>
      </p:sp>
    </p:spTree>
    <p:extLst>
      <p:ext uri="{BB962C8B-B14F-4D97-AF65-F5344CB8AC3E}">
        <p14:creationId xmlns:p14="http://schemas.microsoft.com/office/powerpoint/2010/main" val="260549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6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49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Arms…</a:t>
            </a:r>
          </a:p>
        </p:txBody>
      </p:sp>
      <p:pic>
        <p:nvPicPr>
          <p:cNvPr id="5" name="Content Placeholder 4" descr="ericaswikiworld - Strengths and Weaknesse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64" y="3948242"/>
            <a:ext cx="1924050" cy="1962150"/>
          </a:xfrm>
        </p:spPr>
      </p:pic>
      <p:pic>
        <p:nvPicPr>
          <p:cNvPr id="6" name="Picture 5" descr="Trinetra - About: Free Indian Symbols, Signs, Pattern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6" y="1136821"/>
            <a:ext cx="2979640" cy="2001325"/>
          </a:xfrm>
          <a:prstGeom prst="rect">
            <a:avLst/>
          </a:prstGeom>
        </p:spPr>
      </p:pic>
      <p:pic>
        <p:nvPicPr>
          <p:cNvPr id="7" name="Picture 6" descr="Free vector graphic: Arm, Hand, Human, Silhouette - Fre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36" y="3256512"/>
            <a:ext cx="2586120" cy="1680978"/>
          </a:xfrm>
          <a:prstGeom prst="rect">
            <a:avLst/>
          </a:prstGeom>
        </p:spPr>
      </p:pic>
      <p:pic>
        <p:nvPicPr>
          <p:cNvPr id="8" name="Picture 7" descr="St Patricks Girl Right Arm by Merlin2525 - St Patrick's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56" y="1503817"/>
            <a:ext cx="2326415" cy="2716981"/>
          </a:xfrm>
          <a:prstGeom prst="rect">
            <a:avLst/>
          </a:prstGeom>
        </p:spPr>
      </p:pic>
      <p:pic>
        <p:nvPicPr>
          <p:cNvPr id="9" name="Picture 8" descr="Free illustration: Show, Hand, Gestures, Isolated - Free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79" y="4220798"/>
            <a:ext cx="4279677" cy="3209758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FF101C4-83AF-40D8-87C2-F744D162BB9E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3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and bandits</a:t>
            </a:r>
          </a:p>
        </p:txBody>
      </p:sp>
      <p:pic>
        <p:nvPicPr>
          <p:cNvPr id="10" name="Content Placeholder 9" descr="Librarian in Black – Sarah Hought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681" y="4278101"/>
            <a:ext cx="2374319" cy="2374319"/>
          </a:xfrm>
        </p:spPr>
      </p:pic>
      <p:pic>
        <p:nvPicPr>
          <p:cNvPr id="11" name="Picture 10" descr="The West | Locust blog | P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53" y="4295018"/>
            <a:ext cx="2164318" cy="2340483"/>
          </a:xfrm>
          <a:prstGeom prst="rect">
            <a:avLst/>
          </a:prstGeom>
        </p:spPr>
      </p:pic>
      <p:pic>
        <p:nvPicPr>
          <p:cNvPr id="12" name="Picture 11" descr="Nada nos LIBRA de ESCORPIO: INSÓLITO: ROBA UN BANCO PER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89" y="3535091"/>
            <a:ext cx="1988609" cy="2425133"/>
          </a:xfrm>
          <a:prstGeom prst="rect">
            <a:avLst/>
          </a:prstGeom>
        </p:spPr>
      </p:pic>
      <p:pic>
        <p:nvPicPr>
          <p:cNvPr id="13" name="Picture 12" descr="Beveren-Leie Beverse Weetje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30" y="1885309"/>
            <a:ext cx="2713164" cy="2360452"/>
          </a:xfrm>
          <a:prstGeom prst="rect">
            <a:avLst/>
          </a:prstGeom>
        </p:spPr>
      </p:pic>
      <p:pic>
        <p:nvPicPr>
          <p:cNvPr id="14" name="Picture 13" descr="&lt;strong&gt;Bandit&lt;/strong&gt; Free Stock Photo - Public Domain Pictur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" y="1522751"/>
            <a:ext cx="2328949" cy="2147000"/>
          </a:xfrm>
          <a:prstGeom prst="rect">
            <a:avLst/>
          </a:prstGeom>
        </p:spPr>
      </p:pic>
      <p:pic>
        <p:nvPicPr>
          <p:cNvPr id="15" name="Picture 14" descr="Love, An Index - T - Rebecca Lindenberg | NiedernGass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22" y="1265119"/>
            <a:ext cx="2789373" cy="240463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3BDB06-810D-4887-BBB3-E86D0E4F3DC6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1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Multiarmed</a:t>
            </a:r>
            <a:r>
              <a:rPr lang="en-US" dirty="0"/>
              <a:t> bandit problems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“bandit problem”?</a:t>
            </a:r>
          </a:p>
          <a:p>
            <a:pPr lvl="1"/>
            <a:r>
              <a:rPr lang="en-US" dirty="0"/>
              <a:t>The literature seems to characterize a “bandit problem” as any problem where a policy has to balance exploration vs. exploitation.</a:t>
            </a:r>
          </a:p>
          <a:p>
            <a:pPr lvl="1"/>
            <a:r>
              <a:rPr lang="en-US" dirty="0"/>
              <a:t>But this means that a bandit “problem” is defined by how it is solved.  E.g., if you use a pure exploration policy, is it a bandit problem?</a:t>
            </a:r>
            <a:endParaRPr lang="en-US" sz="1600" dirty="0"/>
          </a:p>
          <a:p>
            <a:r>
              <a:rPr lang="en-US" dirty="0"/>
              <a:t>My definition:</a:t>
            </a:r>
            <a:endParaRPr lang="en-US" sz="1200" dirty="0"/>
          </a:p>
          <a:p>
            <a:pPr lvl="1"/>
            <a:r>
              <a:rPr lang="en-US" dirty="0"/>
              <a:t>Any sequential decision problem which involves learning, and where we have direct or indirect control over the information that is collected.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4A28E7-591C-44FB-B9B3-2A2EDDB54CE4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3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892E-1850-490D-AF5A-CB7A608D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Multiarmed bandit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6944-4B4E-4016-894D-B2417A88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claim: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… since all derivative-free stochastic optimization problems require learning the function being optimized.</a:t>
            </a:r>
          </a:p>
          <a:p>
            <a:pPr lvl="1"/>
            <a:r>
              <a:rPr lang="en-US" dirty="0"/>
              <a:t>As of this writing, this is not the case with derivative-based stochastic optimization.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919F166-958D-40E8-BB6A-2015A026B2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4029" y="2294473"/>
          <a:ext cx="7364171" cy="92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8137470" imgH="1019241" progId="Equation.DSMT4">
                  <p:embed/>
                </p:oleObj>
              </mc:Choice>
              <mc:Fallback>
                <p:oleObj name="Equation" r:id="rId3" imgW="8137470" imgH="1019241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919F166-958D-40E8-BB6A-2015A026B2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4029" y="2294473"/>
                        <a:ext cx="7364171" cy="922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3BFB3F-F57C-4A9F-99E6-DAB96A9ACDE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Multiarmed</a:t>
            </a:r>
            <a:r>
              <a:rPr lang="en-US" dirty="0"/>
              <a:t> bandit problems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Dimensions of a “bandit” problem:</a:t>
            </a:r>
          </a:p>
          <a:p>
            <a:pPr lvl="1"/>
            <a:r>
              <a:rPr lang="en-US" dirty="0"/>
              <a:t>The “arms” (decisions) may be</a:t>
            </a:r>
          </a:p>
          <a:p>
            <a:pPr lvl="2"/>
            <a:r>
              <a:rPr lang="en-US" dirty="0"/>
              <a:t>Binary (A/B testing, stopping problems)</a:t>
            </a:r>
          </a:p>
          <a:p>
            <a:pPr lvl="2"/>
            <a:r>
              <a:rPr lang="en-US" dirty="0"/>
              <a:t>Discrete alternatives (drug, catalyst, …)</a:t>
            </a:r>
          </a:p>
          <a:p>
            <a:pPr lvl="2"/>
            <a:r>
              <a:rPr lang="en-US" dirty="0"/>
              <a:t>Continuous choices (price)</a:t>
            </a:r>
          </a:p>
          <a:p>
            <a:pPr lvl="2"/>
            <a:r>
              <a:rPr lang="en-US" dirty="0"/>
              <a:t>Vector-valued (basketball team, …)</a:t>
            </a:r>
          </a:p>
          <a:p>
            <a:pPr lvl="2"/>
            <a:r>
              <a:rPr lang="en-US" dirty="0" err="1"/>
              <a:t>Multiattribute</a:t>
            </a:r>
            <a:r>
              <a:rPr lang="en-US" dirty="0"/>
              <a:t> (attributes of a movie, song, person)</a:t>
            </a:r>
          </a:p>
          <a:p>
            <a:pPr lvl="2"/>
            <a:r>
              <a:rPr lang="en-US" dirty="0"/>
              <a:t>Static vs. dynamic choice sets</a:t>
            </a:r>
          </a:p>
          <a:p>
            <a:pPr lvl="1"/>
            <a:r>
              <a:rPr lang="en-US" dirty="0"/>
              <a:t>Information (what we observe)</a:t>
            </a:r>
          </a:p>
          <a:p>
            <a:pPr lvl="2"/>
            <a:r>
              <a:rPr lang="en-US" dirty="0"/>
              <a:t>Success/failure</a:t>
            </a:r>
          </a:p>
          <a:p>
            <a:pPr lvl="2"/>
            <a:r>
              <a:rPr lang="en-US" dirty="0"/>
              <a:t>Discrete outcome (Poisson arrivals)</a:t>
            </a:r>
          </a:p>
          <a:p>
            <a:pPr lvl="2"/>
            <a:r>
              <a:rPr lang="en-US" dirty="0"/>
              <a:t>Exponential family (e.g. Gaussian, exponential, …)</a:t>
            </a:r>
          </a:p>
          <a:p>
            <a:pPr lvl="2"/>
            <a:r>
              <a:rPr lang="en-US" dirty="0"/>
              <a:t>Heavy-tailed (e.g. Cauchy)</a:t>
            </a:r>
          </a:p>
          <a:p>
            <a:pPr lvl="2"/>
            <a:r>
              <a:rPr lang="en-US" dirty="0"/>
              <a:t>Data-driven (distribution unknown)</a:t>
            </a:r>
          </a:p>
          <a:p>
            <a:pPr lvl="2"/>
            <a:r>
              <a:rPr lang="en-US" dirty="0"/>
              <a:t>Stationary vs. nonstationary processes</a:t>
            </a:r>
          </a:p>
          <a:p>
            <a:pPr lvl="2"/>
            <a:r>
              <a:rPr lang="en-US" dirty="0"/>
              <a:t>Adversarial?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B49522-B375-4EF7-BCE1-9EE19C936757}"/>
              </a:ext>
            </a:extLst>
          </p:cNvPr>
          <p:cNvSpPr txBox="1">
            <a:spLocks/>
          </p:cNvSpPr>
          <p:nvPr/>
        </p:nvSpPr>
        <p:spPr>
          <a:xfrm>
            <a:off x="7482756" y="653415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Slide </a:t>
            </a:r>
            <a:fld id="{CA1BF554-DF22-475E-92F9-B7E9200059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56226"/>
      </p:ext>
    </p:extLst>
  </p:cSld>
  <p:clrMapOvr>
    <a:masterClrMapping/>
  </p:clrMapOvr>
</p:sld>
</file>

<file path=ppt/theme/theme1.xml><?xml version="1.0" encoding="utf-8"?>
<a:theme xmlns:a="http://schemas.openxmlformats.org/drawingml/2006/main" name="CIV 411 11 Intro and overview">
  <a:themeElements>
    <a:clrScheme name="CIV 411 11 Intro and over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V 411 11 Intro and overvi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2000" i="0" dirty="0" smtClean="0"/>
        </a:defPPr>
      </a:lstStyle>
    </a:txDef>
  </a:objectDefaults>
  <a:extraClrSchemeLst>
    <a:extraClrScheme>
      <a:clrScheme name="CIV 411 11 Intro and 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V 411 11 Intro and 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V 411 11 Intro and 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Documents\Coursework\CIV 411 Lectures\CIV 411 11 Intro and overview.ppt</Template>
  <TotalTime>200626</TotalTime>
  <Pages>28</Pages>
  <Words>978</Words>
  <Application>Microsoft Office PowerPoint</Application>
  <PresentationFormat>On-screen Show (4:3)</PresentationFormat>
  <Paragraphs>217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Cambria Math</vt:lpstr>
      <vt:lpstr>Times New Roman</vt:lpstr>
      <vt:lpstr>CIV 411 11 Intro and overview</vt:lpstr>
      <vt:lpstr>Equation</vt:lpstr>
      <vt:lpstr>PowerPoint Presentation</vt:lpstr>
      <vt:lpstr>Active learning problems</vt:lpstr>
      <vt:lpstr>The multiarmed bandit story</vt:lpstr>
      <vt:lpstr>PowerPoint Presentation</vt:lpstr>
      <vt:lpstr>Arms…</vt:lpstr>
      <vt:lpstr>… and bandits</vt:lpstr>
      <vt:lpstr>Multiarmed bandit problems </vt:lpstr>
      <vt:lpstr>Multiarmed bandit problems</vt:lpstr>
      <vt:lpstr>Multiarmed bandit problems </vt:lpstr>
      <vt:lpstr>Multiarmed bandit problems </vt:lpstr>
      <vt:lpstr>The “bandit” vocabulary</vt:lpstr>
      <vt:lpstr>The “bandit” vocabulary</vt:lpstr>
      <vt:lpstr>Modeling learning problems</vt:lpstr>
      <vt:lpstr>Modeling learning problems</vt:lpstr>
      <vt:lpstr>Elements of a learning model</vt:lpstr>
      <vt:lpstr>Elements of a learning model</vt:lpstr>
      <vt:lpstr>Elements of a learning model</vt:lpstr>
      <vt:lpstr>Elements of a learning model</vt:lpstr>
      <vt:lpstr>Elements of a learning model</vt:lpstr>
      <vt:lpstr>Elements of a learning model</vt:lpstr>
      <vt:lpstr>Elements of a learning model</vt:lpstr>
      <vt:lpstr>Designing policies</vt:lpstr>
      <vt:lpstr>From machine learning to sequential decisions</vt:lpstr>
      <vt:lpstr>Bridging learning and optimization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languages</dc:title>
  <dc:creator>Warren B. Powell</dc:creator>
  <cp:lastModifiedBy>Warren B. Powell</cp:lastModifiedBy>
  <cp:revision>2289</cp:revision>
  <cp:lastPrinted>2019-10-20T22:52:50Z</cp:lastPrinted>
  <dcterms:created xsi:type="dcterms:W3CDTF">1999-09-07T20:53:13Z</dcterms:created>
  <dcterms:modified xsi:type="dcterms:W3CDTF">2019-11-08T19:37:17Z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C:\My documents\Web pages\castle_web_page\Powerpoint</vt:lpwstr>
  </property>
</Properties>
</file>