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83"/>
  </p:notesMasterIdLst>
  <p:handoutMasterIdLst>
    <p:handoutMasterId r:id="rId84"/>
  </p:handoutMasterIdLst>
  <p:sldIdLst>
    <p:sldId id="1054" r:id="rId2"/>
    <p:sldId id="5176" r:id="rId3"/>
    <p:sldId id="7213" r:id="rId4"/>
    <p:sldId id="3975" r:id="rId5"/>
    <p:sldId id="4612" r:id="rId6"/>
    <p:sldId id="2984" r:id="rId7"/>
    <p:sldId id="4397" r:id="rId8"/>
    <p:sldId id="6589" r:id="rId9"/>
    <p:sldId id="4527" r:id="rId10"/>
    <p:sldId id="4422" r:id="rId11"/>
    <p:sldId id="5669" r:id="rId12"/>
    <p:sldId id="5161" r:id="rId13"/>
    <p:sldId id="4630" r:id="rId14"/>
    <p:sldId id="4555" r:id="rId15"/>
    <p:sldId id="6631" r:id="rId16"/>
    <p:sldId id="7283" r:id="rId17"/>
    <p:sldId id="5165" r:id="rId18"/>
    <p:sldId id="5162" r:id="rId19"/>
    <p:sldId id="3326" r:id="rId20"/>
    <p:sldId id="3327" r:id="rId21"/>
    <p:sldId id="3328" r:id="rId22"/>
    <p:sldId id="5502" r:id="rId23"/>
    <p:sldId id="5503" r:id="rId24"/>
    <p:sldId id="5166" r:id="rId25"/>
    <p:sldId id="5428" r:id="rId26"/>
    <p:sldId id="5466" r:id="rId27"/>
    <p:sldId id="5429" r:id="rId28"/>
    <p:sldId id="5433" r:id="rId29"/>
    <p:sldId id="5434" r:id="rId30"/>
    <p:sldId id="5436" r:id="rId31"/>
    <p:sldId id="5437" r:id="rId32"/>
    <p:sldId id="5468" r:id="rId33"/>
    <p:sldId id="5450" r:id="rId34"/>
    <p:sldId id="3249" r:id="rId35"/>
    <p:sldId id="3252" r:id="rId36"/>
    <p:sldId id="3253" r:id="rId37"/>
    <p:sldId id="3254" r:id="rId38"/>
    <p:sldId id="3255" r:id="rId39"/>
    <p:sldId id="5462" r:id="rId40"/>
    <p:sldId id="5451" r:id="rId41"/>
    <p:sldId id="5452" r:id="rId42"/>
    <p:sldId id="5453" r:id="rId43"/>
    <p:sldId id="5454" r:id="rId44"/>
    <p:sldId id="5455" r:id="rId45"/>
    <p:sldId id="5456" r:id="rId46"/>
    <p:sldId id="5457" r:id="rId47"/>
    <p:sldId id="5458" r:id="rId48"/>
    <p:sldId id="5459" r:id="rId49"/>
    <p:sldId id="5461" r:id="rId50"/>
    <p:sldId id="5173" r:id="rId51"/>
    <p:sldId id="7214" r:id="rId52"/>
    <p:sldId id="5172" r:id="rId53"/>
    <p:sldId id="7296" r:id="rId54"/>
    <p:sldId id="3286" r:id="rId55"/>
    <p:sldId id="3287" r:id="rId56"/>
    <p:sldId id="3288" r:id="rId57"/>
    <p:sldId id="3289" r:id="rId58"/>
    <p:sldId id="7374" r:id="rId59"/>
    <p:sldId id="5636" r:id="rId60"/>
    <p:sldId id="5481" r:id="rId61"/>
    <p:sldId id="5175" r:id="rId62"/>
    <p:sldId id="5169" r:id="rId63"/>
    <p:sldId id="3292" r:id="rId64"/>
    <p:sldId id="3294" r:id="rId65"/>
    <p:sldId id="3293" r:id="rId66"/>
    <p:sldId id="5504" r:id="rId67"/>
    <p:sldId id="3301" r:id="rId68"/>
    <p:sldId id="3271" r:id="rId69"/>
    <p:sldId id="5174" r:id="rId70"/>
    <p:sldId id="7301" r:id="rId71"/>
    <p:sldId id="3267" r:id="rId72"/>
    <p:sldId id="7304" r:id="rId73"/>
    <p:sldId id="7305" r:id="rId74"/>
    <p:sldId id="5482" r:id="rId75"/>
    <p:sldId id="7216" r:id="rId76"/>
    <p:sldId id="5506" r:id="rId77"/>
    <p:sldId id="6556" r:id="rId78"/>
    <p:sldId id="5507" r:id="rId79"/>
    <p:sldId id="5508" r:id="rId80"/>
    <p:sldId id="5509" r:id="rId81"/>
    <p:sldId id="7306" r:id="rId82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F62427-F495-49A8-8625-94BDB54B6A43}">
          <p14:sldIdLst>
            <p14:sldId id="1054"/>
            <p14:sldId id="5176"/>
            <p14:sldId id="7213"/>
            <p14:sldId id="3975"/>
            <p14:sldId id="4612"/>
            <p14:sldId id="2984"/>
            <p14:sldId id="4397"/>
            <p14:sldId id="6589"/>
            <p14:sldId id="4527"/>
            <p14:sldId id="4422"/>
            <p14:sldId id="5669"/>
            <p14:sldId id="5161"/>
            <p14:sldId id="4630"/>
            <p14:sldId id="4555"/>
            <p14:sldId id="6631"/>
            <p14:sldId id="7283"/>
            <p14:sldId id="5165"/>
            <p14:sldId id="5162"/>
            <p14:sldId id="3326"/>
            <p14:sldId id="3327"/>
            <p14:sldId id="3328"/>
            <p14:sldId id="5502"/>
            <p14:sldId id="5503"/>
            <p14:sldId id="5166"/>
            <p14:sldId id="5428"/>
            <p14:sldId id="5466"/>
            <p14:sldId id="5429"/>
            <p14:sldId id="5433"/>
            <p14:sldId id="5434"/>
            <p14:sldId id="5436"/>
            <p14:sldId id="5437"/>
            <p14:sldId id="5468"/>
            <p14:sldId id="5450"/>
            <p14:sldId id="3249"/>
            <p14:sldId id="3252"/>
            <p14:sldId id="3253"/>
            <p14:sldId id="3254"/>
            <p14:sldId id="3255"/>
            <p14:sldId id="5462"/>
            <p14:sldId id="5451"/>
            <p14:sldId id="5452"/>
            <p14:sldId id="5453"/>
            <p14:sldId id="5454"/>
            <p14:sldId id="5455"/>
            <p14:sldId id="5456"/>
            <p14:sldId id="5457"/>
            <p14:sldId id="5458"/>
            <p14:sldId id="5459"/>
            <p14:sldId id="5461"/>
            <p14:sldId id="5173"/>
            <p14:sldId id="7214"/>
            <p14:sldId id="5172"/>
            <p14:sldId id="7296"/>
            <p14:sldId id="3286"/>
            <p14:sldId id="3287"/>
            <p14:sldId id="3288"/>
            <p14:sldId id="3289"/>
            <p14:sldId id="7374"/>
            <p14:sldId id="5636"/>
            <p14:sldId id="5481"/>
            <p14:sldId id="5175"/>
            <p14:sldId id="5169"/>
            <p14:sldId id="3292"/>
            <p14:sldId id="3294"/>
            <p14:sldId id="3293"/>
            <p14:sldId id="5504"/>
            <p14:sldId id="3301"/>
            <p14:sldId id="3271"/>
            <p14:sldId id="5174"/>
            <p14:sldId id="7301"/>
            <p14:sldId id="3267"/>
            <p14:sldId id="7304"/>
            <p14:sldId id="7305"/>
            <p14:sldId id="5482"/>
            <p14:sldId id="7216"/>
            <p14:sldId id="5506"/>
            <p14:sldId id="6556"/>
            <p14:sldId id="5507"/>
            <p14:sldId id="5508"/>
            <p14:sldId id="5509"/>
            <p14:sldId id="7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rren B. Powell" initials="WBP" lastIdx="1" clrIdx="0">
    <p:extLst>
      <p:ext uri="{19B8F6BF-5375-455C-9EA6-DF929625EA0E}">
        <p15:presenceInfo xmlns:p15="http://schemas.microsoft.com/office/powerpoint/2012/main" userId="S-1-5-21-1268611206-43474576-316617838-90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D9D9D9"/>
    <a:srgbClr val="53B5FF"/>
    <a:srgbClr val="BC8F00"/>
    <a:srgbClr val="0000FF"/>
    <a:srgbClr val="3399FF"/>
    <a:srgbClr val="E2AC00"/>
    <a:srgbClr val="C47204"/>
    <a:srgbClr val="C898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765" autoAdjust="0"/>
    <p:restoredTop sz="90554" autoAdjust="0"/>
  </p:normalViewPr>
  <p:slideViewPr>
    <p:cSldViewPr snapToGrid="0">
      <p:cViewPr varScale="1">
        <p:scale>
          <a:sx n="63" d="100"/>
          <a:sy n="63" d="100"/>
        </p:scale>
        <p:origin x="115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061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6190"/>
    </p:cViewPr>
  </p:sorterViewPr>
  <p:notesViewPr>
    <p:cSldViewPr snapToGrid="0">
      <p:cViewPr varScale="1">
        <p:scale>
          <a:sx n="72" d="100"/>
          <a:sy n="72" d="100"/>
        </p:scale>
        <p:origin x="-1830" y="-78"/>
      </p:cViewPr>
      <p:guideLst>
        <p:guide orient="horz" pos="3023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8.wmf"/><Relationship Id="rId2" Type="http://schemas.openxmlformats.org/officeDocument/2006/relationships/image" Target="../media/image68.wmf"/><Relationship Id="rId1" Type="http://schemas.openxmlformats.org/officeDocument/2006/relationships/image" Target="../media/image76.wmf"/><Relationship Id="rId6" Type="http://schemas.openxmlformats.org/officeDocument/2006/relationships/image" Target="../media/image77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8.wmf"/><Relationship Id="rId5" Type="http://schemas.openxmlformats.org/officeDocument/2006/relationships/image" Target="../media/image79.wmf"/><Relationship Id="rId4" Type="http://schemas.openxmlformats.org/officeDocument/2006/relationships/image" Target="../media/image7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80.wmf"/><Relationship Id="rId6" Type="http://schemas.openxmlformats.org/officeDocument/2006/relationships/image" Target="../media/image78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807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81350" cy="506413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95" tIns="50447" rIns="100895" bIns="50447" numCol="1" anchor="t" anchorCtr="0" compatLnSpc="1">
            <a:prstTxWarp prst="textNoShape">
              <a:avLst/>
            </a:prstTxWarp>
          </a:bodyPr>
          <a:lstStyle>
            <a:lvl1pPr algn="l" defTabSz="1007915">
              <a:defRPr sz="13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05275" y="1"/>
            <a:ext cx="3181350" cy="506413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95" tIns="50447" rIns="100895" bIns="50447" numCol="1" anchor="t" anchorCtr="0" compatLnSpc="1">
            <a:prstTxWarp prst="textNoShape">
              <a:avLst/>
            </a:prstTxWarp>
          </a:bodyPr>
          <a:lstStyle>
            <a:lvl1pPr algn="r" defTabSz="1007915">
              <a:defRPr sz="13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2388" y="758825"/>
            <a:ext cx="4727575" cy="3544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9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4889" y="4556125"/>
            <a:ext cx="5360987" cy="4300538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95" tIns="50447" rIns="100895" bIns="504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9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6"/>
            <a:ext cx="3181350" cy="509588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95" tIns="50447" rIns="100895" bIns="50447" numCol="1" anchor="b" anchorCtr="0" compatLnSpc="1">
            <a:prstTxWarp prst="textNoShape">
              <a:avLst/>
            </a:prstTxWarp>
          </a:bodyPr>
          <a:lstStyle>
            <a:lvl1pPr algn="l" defTabSz="1007915">
              <a:defRPr sz="13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9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05275" y="9109076"/>
            <a:ext cx="3181350" cy="509588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100895" tIns="50447" rIns="100895" bIns="50447" numCol="1" anchor="b" anchorCtr="0" compatLnSpc="1">
            <a:prstTxWarp prst="textNoShape">
              <a:avLst/>
            </a:prstTxWarp>
          </a:bodyPr>
          <a:lstStyle>
            <a:lvl1pPr algn="r" defTabSz="1007915">
              <a:defRPr sz="1300" i="0"/>
            </a:lvl1pPr>
          </a:lstStyle>
          <a:p>
            <a:pPr>
              <a:defRPr/>
            </a:pPr>
            <a:fld id="{DD0A9F78-39CE-4DDC-A26E-05BD6400C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4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>
            <a:lvl1pPr defTabSz="1007915"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842" indent="-285708" defTabSz="1007915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2833" indent="-228567" defTabSz="1007915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599966" indent="-228567" defTabSz="1007915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099" indent="-228567" defTabSz="1007915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232" indent="-228567" algn="ctr" defTabSz="1007915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365" indent="-228567" algn="ctr" defTabSz="1007915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8497" indent="-228567" algn="ctr" defTabSz="1007915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5630" indent="-228567" algn="ctr" defTabSz="1007915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D8FFF06-6116-4B60-9160-C86D3FC8DB77}" type="slidenum">
              <a:rPr lang="en-US" i="0" smtClean="0"/>
              <a:pPr/>
              <a:t>1</a:t>
            </a:fld>
            <a:endParaRPr lang="en-US" i="0" dirty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12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24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6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9309F8-A9E3-46CB-A620-84C7C078E1AD}" type="slidenum">
              <a:rPr lang="en-US" sz="1300"/>
              <a:pPr/>
              <a:t>25</a:t>
            </a:fld>
            <a:endParaRPr lang="en-US" sz="1300"/>
          </a:p>
        </p:txBody>
      </p:sp>
      <p:sp>
        <p:nvSpPr>
          <p:cNvPr id="69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75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9309F8-A9E3-46CB-A620-84C7C078E1AD}" type="slidenum">
              <a:rPr lang="en-US" sz="1300"/>
              <a:pPr/>
              <a:t>28</a:t>
            </a:fld>
            <a:endParaRPr lang="en-US" sz="1300"/>
          </a:p>
        </p:txBody>
      </p:sp>
      <p:sp>
        <p:nvSpPr>
          <p:cNvPr id="69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3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9B4027-4807-430D-9475-79E8E0CB46DC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69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95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9309F8-A9E3-46CB-A620-84C7C078E1AD}" type="slidenum">
              <a:rPr lang="en-US" sz="1300"/>
              <a:pPr/>
              <a:t>30</a:t>
            </a:fld>
            <a:endParaRPr lang="en-US" sz="1300"/>
          </a:p>
        </p:txBody>
      </p:sp>
      <p:sp>
        <p:nvSpPr>
          <p:cNvPr id="69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19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3345F03-20A1-4E81-8C86-9517D5397A87}" type="slidenum">
              <a:rPr lang="en-US" sz="1300"/>
              <a:pPr/>
              <a:t>31</a:t>
            </a:fld>
            <a:endParaRPr lang="en-US" sz="1300"/>
          </a:p>
        </p:txBody>
      </p:sp>
      <p:sp>
        <p:nvSpPr>
          <p:cNvPr id="69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22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3345F03-20A1-4E81-8C86-9517D5397A87}" type="slidenum">
              <a:rPr lang="en-US" sz="1300"/>
              <a:pPr/>
              <a:t>32</a:t>
            </a:fld>
            <a:endParaRPr lang="en-US" sz="1300"/>
          </a:p>
        </p:txBody>
      </p:sp>
      <p:sp>
        <p:nvSpPr>
          <p:cNvPr id="69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97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33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9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30F1F64-469D-4B06-B799-68211A810907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72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02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C54100E-8077-4BD7-A8CE-E581E40B6F9D}" type="slidenum">
              <a:rPr lang="en-US" sz="1300"/>
              <a:pPr/>
              <a:t>41</a:t>
            </a:fld>
            <a:endParaRPr lang="en-US" sz="1300"/>
          </a:p>
        </p:txBody>
      </p:sp>
      <p:sp>
        <p:nvSpPr>
          <p:cNvPr id="875523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C92AD96-A861-49E3-8268-0F0B8CFFFAAC}" type="slidenum">
              <a:rPr lang="en-US" sz="1300">
                <a:latin typeface="Arial" charset="0"/>
              </a:rPr>
              <a:pPr algn="r" eaLnBrk="1" hangingPunct="1"/>
              <a:t>41</a:t>
            </a:fld>
            <a:endParaRPr lang="en-US" sz="1300">
              <a:latin typeface="Arial" charset="0"/>
            </a:endParaRPr>
          </a:p>
        </p:txBody>
      </p:sp>
      <p:sp>
        <p:nvSpPr>
          <p:cNvPr id="875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55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1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373E87-90BD-40BC-869D-4BA2267CCBD3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876547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B49DF4B-9065-4D9D-B2B0-F5C1AB7D8A49}" type="slidenum">
              <a:rPr lang="en-US" sz="1300">
                <a:latin typeface="Arial" charset="0"/>
              </a:rPr>
              <a:pPr algn="r" eaLnBrk="1" hangingPunct="1"/>
              <a:t>42</a:t>
            </a:fld>
            <a:endParaRPr lang="en-US" sz="1300">
              <a:latin typeface="Arial" charset="0"/>
            </a:endParaRPr>
          </a:p>
        </p:txBody>
      </p:sp>
      <p:sp>
        <p:nvSpPr>
          <p:cNvPr id="876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6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7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63A375-0971-4D28-B3CB-DAE72527A788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877571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D546344-C394-470B-9B82-D445AB35A2E0}" type="slidenum">
              <a:rPr lang="en-US" sz="1300">
                <a:latin typeface="Arial" charset="0"/>
              </a:rPr>
              <a:pPr algn="r" eaLnBrk="1" hangingPunct="1"/>
              <a:t>43</a:t>
            </a:fld>
            <a:endParaRPr lang="en-US" sz="1300">
              <a:latin typeface="Arial" charset="0"/>
            </a:endParaRPr>
          </a:p>
        </p:txBody>
      </p:sp>
      <p:sp>
        <p:nvSpPr>
          <p:cNvPr id="877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7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47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51E6D7F-C07D-421C-A290-796F2BE187B6}" type="slidenum">
              <a:rPr lang="en-US" sz="1300"/>
              <a:pPr/>
              <a:t>44</a:t>
            </a:fld>
            <a:endParaRPr lang="en-US" sz="1300"/>
          </a:p>
        </p:txBody>
      </p:sp>
      <p:sp>
        <p:nvSpPr>
          <p:cNvPr id="878595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2B53153-0BBC-49D5-890A-1CFCA1277B7E}" type="slidenum">
              <a:rPr lang="en-US" sz="1300">
                <a:latin typeface="Arial" charset="0"/>
              </a:rPr>
              <a:pPr algn="r" eaLnBrk="1" hangingPunct="1"/>
              <a:t>44</a:t>
            </a:fld>
            <a:endParaRPr lang="en-US" sz="1300">
              <a:latin typeface="Arial" charset="0"/>
            </a:endParaRPr>
          </a:p>
        </p:txBody>
      </p:sp>
      <p:sp>
        <p:nvSpPr>
          <p:cNvPr id="878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8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33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A2859C-0430-48F6-8E40-1F0137CE42B3}" type="slidenum">
              <a:rPr lang="en-US" sz="1300"/>
              <a:pPr/>
              <a:t>45</a:t>
            </a:fld>
            <a:endParaRPr lang="en-US" sz="1300"/>
          </a:p>
        </p:txBody>
      </p:sp>
      <p:sp>
        <p:nvSpPr>
          <p:cNvPr id="879619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FBF96EE-3A77-4C6B-8287-7489F2CB62F1}" type="slidenum">
              <a:rPr lang="en-US" sz="1300">
                <a:latin typeface="Arial" charset="0"/>
              </a:rPr>
              <a:pPr algn="r" eaLnBrk="1" hangingPunct="1"/>
              <a:t>45</a:t>
            </a:fld>
            <a:endParaRPr lang="en-US" sz="1300">
              <a:latin typeface="Arial" charset="0"/>
            </a:endParaRPr>
          </a:p>
        </p:txBody>
      </p:sp>
      <p:sp>
        <p:nvSpPr>
          <p:cNvPr id="879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9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56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DD9AEC-EE46-489B-920B-9B442213C04D}" type="slidenum">
              <a:rPr lang="en-US" sz="1300"/>
              <a:pPr/>
              <a:t>46</a:t>
            </a:fld>
            <a:endParaRPr lang="en-US" sz="1300"/>
          </a:p>
        </p:txBody>
      </p:sp>
      <p:sp>
        <p:nvSpPr>
          <p:cNvPr id="880643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3CBD3D1-ED9D-4A6A-B36E-38749690CF55}" type="slidenum">
              <a:rPr lang="en-US" sz="1300">
                <a:latin typeface="Arial" charset="0"/>
              </a:rPr>
              <a:pPr algn="r" eaLnBrk="1" hangingPunct="1"/>
              <a:t>46</a:t>
            </a:fld>
            <a:endParaRPr lang="en-US" sz="1300">
              <a:latin typeface="Arial" charset="0"/>
            </a:endParaRPr>
          </a:p>
        </p:txBody>
      </p:sp>
      <p:sp>
        <p:nvSpPr>
          <p:cNvPr id="880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806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16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8E6FB00-B4A0-4E0E-BDE1-214CAD55CD8E}" type="slidenum">
              <a:rPr lang="en-US" sz="1300"/>
              <a:pPr/>
              <a:t>47</a:t>
            </a:fld>
            <a:endParaRPr lang="en-US" sz="1300"/>
          </a:p>
        </p:txBody>
      </p:sp>
      <p:sp>
        <p:nvSpPr>
          <p:cNvPr id="881667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A217DD7-F395-4BF1-9E0F-1E9B76858CA2}" type="slidenum">
              <a:rPr lang="en-US" sz="1300">
                <a:latin typeface="Arial" charset="0"/>
              </a:rPr>
              <a:pPr algn="r" eaLnBrk="1" hangingPunct="1"/>
              <a:t>47</a:t>
            </a:fld>
            <a:endParaRPr lang="en-US" sz="1300">
              <a:latin typeface="Arial" charset="0"/>
            </a:endParaRPr>
          </a:p>
        </p:txBody>
      </p:sp>
      <p:sp>
        <p:nvSpPr>
          <p:cNvPr id="881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816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9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E306097-0194-4B44-8956-B25C542472C3}" type="slidenum">
              <a:rPr lang="en-US" sz="1300"/>
              <a:pPr/>
              <a:t>48</a:t>
            </a:fld>
            <a:endParaRPr lang="en-US" sz="1300"/>
          </a:p>
        </p:txBody>
      </p:sp>
      <p:sp>
        <p:nvSpPr>
          <p:cNvPr id="882691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E0CAF44-E864-478A-A5D0-85DE1653A703}" type="slidenum">
              <a:rPr lang="en-US" sz="1300">
                <a:latin typeface="Arial" charset="0"/>
              </a:rPr>
              <a:pPr algn="r" eaLnBrk="1" hangingPunct="1"/>
              <a:t>48</a:t>
            </a:fld>
            <a:endParaRPr lang="en-US" sz="1300">
              <a:latin typeface="Arial" charset="0"/>
            </a:endParaRPr>
          </a:p>
        </p:txBody>
      </p:sp>
      <p:sp>
        <p:nvSpPr>
          <p:cNvPr id="882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826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539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50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75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52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98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61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7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19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49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69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42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76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26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3B538-08F2-440D-8A49-2A1102E22F5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5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1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41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4E0AB5A-021F-452D-B3E3-F4F27D259068}" type="slidenum">
              <a:rPr lang="en-US" sz="1300"/>
              <a:pPr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13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5920" indent="-275353" defTabSz="931613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1416" indent="-220284" defTabSz="931613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1981" indent="-220284" defTabSz="931613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2548" indent="-220284" defTabSz="931613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3113" indent="-220284" defTabSz="9316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3679" indent="-220284" defTabSz="9316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4243" indent="-220284" defTabSz="9316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4810" indent="-220284" defTabSz="9316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864550-C5EF-46BC-9BC2-C147BBAE6479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814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5C21CCA-9480-4C30-8BD0-5D51D8B86AA7}" type="slidenum">
              <a:rPr lang="en-US" sz="1300"/>
              <a:pPr/>
              <a:t>6</a:t>
            </a:fld>
            <a:endParaRPr lang="en-US" sz="1300"/>
          </a:p>
        </p:txBody>
      </p:sp>
      <p:sp>
        <p:nvSpPr>
          <p:cNvPr id="625667" name="Rectangle 7"/>
          <p:cNvSpPr txBox="1">
            <a:spLocks noGrp="1" noChangeArrowheads="1"/>
          </p:cNvSpPr>
          <p:nvPr/>
        </p:nvSpPr>
        <p:spPr bwMode="auto">
          <a:xfrm>
            <a:off x="3973379" y="8832850"/>
            <a:ext cx="3037031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5" tIns="46809" rIns="93615" bIns="46809" anchor="b"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7053F97-AB11-4CA1-B4B1-2B0251A89E99}" type="slidenum">
              <a:rPr lang="en-US" sz="1300"/>
              <a:pPr algn="r"/>
              <a:t>6</a:t>
            </a:fld>
            <a:endParaRPr lang="en-US" sz="1300"/>
          </a:p>
        </p:txBody>
      </p:sp>
      <p:sp>
        <p:nvSpPr>
          <p:cNvPr id="625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615" tIns="46809" rIns="93615" bIns="4680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7"/>
          <p:cNvSpPr txBox="1">
            <a:spLocks noGrp="1" noChangeArrowheads="1"/>
          </p:cNvSpPr>
          <p:nvPr/>
        </p:nvSpPr>
        <p:spPr bwMode="auto">
          <a:xfrm>
            <a:off x="3972259" y="8832207"/>
            <a:ext cx="3038144" cy="46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17" tIns="46509" rIns="93017" bIns="46509" anchor="b"/>
          <a:lstStyle>
            <a:lvl1pPr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BA148CFA-8B1E-4B60-B013-118D7761A606}" type="slidenum">
              <a:rPr lang="en-US" sz="1200" i="0"/>
              <a:pPr algn="r"/>
              <a:t>11</a:t>
            </a:fld>
            <a:endParaRPr lang="en-US" sz="1200" i="0"/>
          </a:p>
        </p:txBody>
      </p:sp>
      <p:sp>
        <p:nvSpPr>
          <p:cNvPr id="82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82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44" y="4416110"/>
            <a:ext cx="5139134" cy="418399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lIns="93017" tIns="46509" rIns="93017" bIns="4650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8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7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78C1B746-D40F-4268-B653-9A35059D1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7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14025F6B-BD9A-4376-BA98-5ED510D35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39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E192976A-0F68-4D9C-866E-86FE193EE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227824A-19B3-470B-9710-9D7975BED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14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7CF53EC-859C-491E-9CEF-80A6DED9D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4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1A3CDD86-EA66-432E-960A-948662D1B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4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04800"/>
            <a:ext cx="7772400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28028B9-87C7-4915-BF62-49E2F3848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6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8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0196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sz="1600" i="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3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EB221606-0BD6-4DF6-BCF5-523EBE063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7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30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D113E9EA-036B-4E6B-A491-DE5A32F5B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83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513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82756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6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BEF94E3D-564D-4CBF-8BAD-D2060DED5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BCDB460-1919-452B-A421-B45A16915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1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04800" y="914400"/>
            <a:ext cx="5791200" cy="152400"/>
          </a:xfrm>
          <a:prstGeom prst="rect">
            <a:avLst/>
          </a:prstGeom>
          <a:gradFill rotWithShape="0">
            <a:gsLst>
              <a:gs pos="0">
                <a:srgbClr val="291000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Tx/>
        <a:buBlip>
          <a:blip r:embed="rId18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4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w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41.wmf"/><Relationship Id="rId10" Type="http://schemas.microsoft.com/office/2007/relationships/hdphoto" Target="../media/hdphoto2.wdp"/><Relationship Id="rId4" Type="http://schemas.openxmlformats.org/officeDocument/2006/relationships/image" Target="../media/image37.wmf"/><Relationship Id="rId9" Type="http://schemas.openxmlformats.org/officeDocument/2006/relationships/image" Target="../media/image42.png"/><Relationship Id="rId1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9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5.png"/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0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5180.png"/><Relationship Id="rId7" Type="http://schemas.openxmlformats.org/officeDocument/2006/relationships/image" Target="../media/image65.wmf"/><Relationship Id="rId12" Type="http://schemas.openxmlformats.org/officeDocument/2006/relationships/image" Target="../media/image5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6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png"/><Relationship Id="rId2" Type="http://schemas.openxmlformats.org/officeDocument/2006/relationships/image" Target="../media/image520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72.wmf"/><Relationship Id="rId3" Type="http://schemas.openxmlformats.org/officeDocument/2006/relationships/image" Target="../media/image75.png"/><Relationship Id="rId7" Type="http://schemas.openxmlformats.org/officeDocument/2006/relationships/image" Target="../media/image69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71.wmf"/><Relationship Id="rId5" Type="http://schemas.openxmlformats.org/officeDocument/2006/relationships/image" Target="../media/image68.wmf"/><Relationship Id="rId15" Type="http://schemas.openxmlformats.org/officeDocument/2006/relationships/image" Target="../media/image73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24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71.wmf"/><Relationship Id="rId3" Type="http://schemas.openxmlformats.org/officeDocument/2006/relationships/image" Target="../media/image75.png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70.wmf"/><Relationship Id="rId5" Type="http://schemas.openxmlformats.org/officeDocument/2006/relationships/image" Target="../media/image76.wmf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31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79.wmf"/><Relationship Id="rId3" Type="http://schemas.openxmlformats.org/officeDocument/2006/relationships/image" Target="../media/image75.png"/><Relationship Id="rId7" Type="http://schemas.openxmlformats.org/officeDocument/2006/relationships/image" Target="../media/image69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71.wmf"/><Relationship Id="rId5" Type="http://schemas.openxmlformats.org/officeDocument/2006/relationships/image" Target="../media/image68.wmf"/><Relationship Id="rId15" Type="http://schemas.openxmlformats.org/officeDocument/2006/relationships/image" Target="../media/image78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38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71.wmf"/><Relationship Id="rId3" Type="http://schemas.openxmlformats.org/officeDocument/2006/relationships/image" Target="../media/image81.png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70.wmf"/><Relationship Id="rId5" Type="http://schemas.openxmlformats.org/officeDocument/2006/relationships/image" Target="../media/image80.wmf"/><Relationship Id="rId15" Type="http://schemas.openxmlformats.org/officeDocument/2006/relationships/image" Target="../media/image78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44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88.wmf"/><Relationship Id="rId4" Type="http://schemas.openxmlformats.org/officeDocument/2006/relationships/image" Target="../media/image85.wmf"/><Relationship Id="rId9" Type="http://schemas.openxmlformats.org/officeDocument/2006/relationships/oleObject" Target="../embeddings/oleObject48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30.png"/><Relationship Id="rId3" Type="http://schemas.openxmlformats.org/officeDocument/2006/relationships/image" Target="../media/image539.png"/><Relationship Id="rId7" Type="http://schemas.openxmlformats.org/officeDocument/2006/relationships/image" Target="../media/image5420.png"/><Relationship Id="rId12" Type="http://schemas.openxmlformats.org/officeDocument/2006/relationships/image" Target="../media/image54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546.png"/><Relationship Id="rId5" Type="http://schemas.openxmlformats.org/officeDocument/2006/relationships/image" Target="../media/image91.png"/><Relationship Id="rId10" Type="http://schemas.openxmlformats.org/officeDocument/2006/relationships/image" Target="../media/image545.png"/><Relationship Id="rId4" Type="http://schemas.openxmlformats.org/officeDocument/2006/relationships/image" Target="../media/image540.png"/><Relationship Id="rId9" Type="http://schemas.openxmlformats.org/officeDocument/2006/relationships/image" Target="../media/image54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50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1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98.wmf"/><Relationship Id="rId5" Type="http://schemas.openxmlformats.org/officeDocument/2006/relationships/image" Target="../media/image95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97.w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0"/>
            <a:ext cx="9124950" cy="6838950"/>
          </a:xfrm>
          <a:prstGeom prst="rect">
            <a:avLst/>
          </a:prstGeom>
          <a:solidFill>
            <a:srgbClr val="EF91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3" name="AutoShape 3"/>
          <p:cNvSpPr>
            <a:spLocks noChangeArrowheads="1"/>
          </p:cNvSpPr>
          <p:nvPr/>
        </p:nvSpPr>
        <p:spPr bwMode="auto">
          <a:xfrm>
            <a:off x="244475" y="504825"/>
            <a:ext cx="8623300" cy="32004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472B00"/>
              </a:gs>
              <a:gs pos="50000">
                <a:srgbClr val="EF9100"/>
              </a:gs>
              <a:gs pos="100000">
                <a:srgbClr val="472B00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r>
              <a:rPr lang="en-US" sz="3200" i="0" dirty="0">
                <a:solidFill>
                  <a:schemeClr val="bg1"/>
                </a:solidFill>
              </a:rPr>
              <a:t>A Unified Framework for </a:t>
            </a:r>
          </a:p>
          <a:p>
            <a:r>
              <a:rPr lang="en-US" sz="3200" i="0" dirty="0">
                <a:solidFill>
                  <a:schemeClr val="bg1"/>
                </a:solidFill>
              </a:rPr>
              <a:t>Sequential Decision Analytics </a:t>
            </a:r>
          </a:p>
          <a:p>
            <a:endParaRPr lang="en-US" b="1" i="0" dirty="0">
              <a:solidFill>
                <a:schemeClr val="bg1"/>
              </a:solidFill>
            </a:endParaRPr>
          </a:p>
          <a:p>
            <a:pPr>
              <a:lnSpc>
                <a:spcPct val="88000"/>
              </a:lnSpc>
            </a:pPr>
            <a:r>
              <a:rPr lang="en-US" sz="2000" i="0" dirty="0">
                <a:solidFill>
                  <a:schemeClr val="bg1"/>
                </a:solidFill>
              </a:rPr>
              <a:t>Olin Business School</a:t>
            </a:r>
          </a:p>
          <a:p>
            <a:pPr>
              <a:lnSpc>
                <a:spcPct val="88000"/>
              </a:lnSpc>
            </a:pPr>
            <a:r>
              <a:rPr lang="en-US" sz="2000" i="0" dirty="0">
                <a:solidFill>
                  <a:schemeClr val="bg1"/>
                </a:solidFill>
              </a:rPr>
              <a:t>University of Washington, St. Louis</a:t>
            </a:r>
            <a:endParaRPr lang="en-US" i="0" dirty="0">
              <a:solidFill>
                <a:schemeClr val="bg1"/>
              </a:solidFill>
            </a:endParaRPr>
          </a:p>
          <a:p>
            <a:pPr>
              <a:lnSpc>
                <a:spcPct val="88000"/>
              </a:lnSpc>
            </a:pPr>
            <a:endParaRPr lang="en-US" sz="2400" i="0" dirty="0">
              <a:solidFill>
                <a:schemeClr val="bg1"/>
              </a:solidFill>
            </a:endParaRPr>
          </a:p>
          <a:p>
            <a:pPr>
              <a:lnSpc>
                <a:spcPct val="88000"/>
              </a:lnSpc>
            </a:pPr>
            <a:r>
              <a:rPr lang="en-US" sz="2000" i="0" dirty="0">
                <a:solidFill>
                  <a:schemeClr val="bg1"/>
                </a:solidFill>
              </a:rPr>
              <a:t>November 5-6, 2019</a:t>
            </a:r>
            <a:endParaRPr lang="en-US" sz="2800" i="0" dirty="0">
              <a:solidFill>
                <a:schemeClr val="bg1"/>
              </a:solidFill>
            </a:endParaRPr>
          </a:p>
        </p:txBody>
      </p:sp>
      <p:sp>
        <p:nvSpPr>
          <p:cNvPr id="2054" name="Rectangle 4"/>
          <p:cNvSpPr>
            <a:spLocks noChangeArrowheads="1"/>
          </p:cNvSpPr>
          <p:nvPr/>
        </p:nvSpPr>
        <p:spPr bwMode="auto">
          <a:xfrm>
            <a:off x="3790950" y="4248150"/>
            <a:ext cx="4826000" cy="2146300"/>
          </a:xfrm>
          <a:prstGeom prst="rect">
            <a:avLst/>
          </a:prstGeom>
          <a:gradFill rotWithShape="0">
            <a:gsLst>
              <a:gs pos="0">
                <a:srgbClr val="EF9100"/>
              </a:gs>
              <a:gs pos="50000">
                <a:srgbClr val="000000"/>
              </a:gs>
              <a:gs pos="100000">
                <a:srgbClr val="EF91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>
              <a:lnSpc>
                <a:spcPct val="92000"/>
              </a:lnSpc>
            </a:pPr>
            <a:r>
              <a:rPr lang="en-US" sz="2400" b="1" i="0" dirty="0">
                <a:solidFill>
                  <a:schemeClr val="bg1"/>
                </a:solidFill>
              </a:rPr>
              <a:t>Warren B. Powell</a:t>
            </a:r>
          </a:p>
          <a:p>
            <a:pPr>
              <a:lnSpc>
                <a:spcPct val="92000"/>
              </a:lnSpc>
            </a:pPr>
            <a:endParaRPr lang="en-US" sz="2000" b="1" i="0" dirty="0">
              <a:solidFill>
                <a:schemeClr val="bg1"/>
              </a:solidFill>
            </a:endParaRPr>
          </a:p>
          <a:p>
            <a:pPr>
              <a:lnSpc>
                <a:spcPct val="92000"/>
              </a:lnSpc>
            </a:pPr>
            <a:r>
              <a:rPr lang="en-US" sz="2000" b="1" i="0" dirty="0">
                <a:solidFill>
                  <a:schemeClr val="bg1"/>
                </a:solidFill>
              </a:rPr>
              <a:t>Princeton University</a:t>
            </a:r>
          </a:p>
          <a:p>
            <a:pPr>
              <a:lnSpc>
                <a:spcPct val="92000"/>
              </a:lnSpc>
            </a:pPr>
            <a:r>
              <a:rPr lang="en-US" sz="2000" b="1" i="0" dirty="0">
                <a:solidFill>
                  <a:schemeClr val="bg1"/>
                </a:solidFill>
              </a:rPr>
              <a:t>Department of Operations Research</a:t>
            </a:r>
          </a:p>
          <a:p>
            <a:pPr>
              <a:lnSpc>
                <a:spcPct val="92000"/>
              </a:lnSpc>
            </a:pPr>
            <a:r>
              <a:rPr lang="en-US" sz="2000" b="1" i="0" dirty="0">
                <a:solidFill>
                  <a:schemeClr val="bg1"/>
                </a:solidFill>
              </a:rPr>
              <a:t>and Financial Engineering</a:t>
            </a:r>
          </a:p>
        </p:txBody>
      </p:sp>
      <p:pic>
        <p:nvPicPr>
          <p:cNvPr id="2055" name="Picture 5" descr="CAS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910013"/>
            <a:ext cx="27844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Truckload brokerages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143000"/>
            <a:ext cx="4213756" cy="4953000"/>
          </a:xfrm>
        </p:spPr>
        <p:txBody>
          <a:bodyPr/>
          <a:lstStyle/>
          <a:p>
            <a:r>
              <a:rPr lang="en-US" sz="2400" dirty="0"/>
              <a:t>We have to learn the response of shippers and carriers to price</a:t>
            </a:r>
          </a:p>
          <a:p>
            <a:pPr lvl="1"/>
            <a:r>
              <a:rPr lang="en-US" sz="2000" dirty="0"/>
              <a:t>We propose logistics </a:t>
            </a:r>
            <a:r>
              <a:rPr lang="en-US" sz="2000" dirty="0" err="1"/>
              <a:t>surves</a:t>
            </a:r>
            <a:r>
              <a:rPr lang="en-US" sz="2000" dirty="0"/>
              <a:t> for each: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000" dirty="0"/>
              <a:t>Number of offers for each (</a:t>
            </a:r>
            <a:r>
              <a:rPr lang="en-US" sz="2000" dirty="0" err="1"/>
              <a:t>i,j</a:t>
            </a:r>
            <a:r>
              <a:rPr lang="en-US" sz="2000" dirty="0"/>
              <a:t>) pair is relatively small.</a:t>
            </a:r>
          </a:p>
          <a:p>
            <a:pPr lvl="1"/>
            <a:r>
              <a:rPr lang="en-US" sz="2000" dirty="0"/>
              <a:t>Need to generalize the learning across “traffic lanes.”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79" y="2113105"/>
            <a:ext cx="4213756" cy="275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251871" y="3211565"/>
          <a:ext cx="281146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1676160" imgH="495000" progId="Equation.DSMT4">
                  <p:embed/>
                </p:oleObj>
              </mc:Choice>
              <mc:Fallback>
                <p:oleObj name="Equation" r:id="rId5" imgW="1676160" imgH="4950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1871" y="3211565"/>
                        <a:ext cx="2811463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52103" y="1694229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Shipper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6871" y="170897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Carrier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92643" y="4716617"/>
            <a:ext cx="15522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Offered price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524BF9-F806-41BA-A781-321CEF83A2DA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2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Battery arbitrage</a:t>
            </a:r>
          </a:p>
        </p:txBody>
      </p:sp>
      <p:sp>
        <p:nvSpPr>
          <p:cNvPr id="8212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8267700" cy="1962150"/>
          </a:xfrm>
        </p:spPr>
        <p:txBody>
          <a:bodyPr/>
          <a:lstStyle/>
          <a:p>
            <a:r>
              <a:rPr lang="en-US" dirty="0"/>
              <a:t>Finding the best policy</a:t>
            </a:r>
          </a:p>
          <a:p>
            <a:pPr lvl="1"/>
            <a:r>
              <a:rPr lang="en-US" dirty="0"/>
              <a:t>We need to maximize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We cannot compute the expectation, so we run simulations: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3358667"/>
            <a:ext cx="5781675" cy="299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5"/>
          <p:cNvSpPr>
            <a:spLocks noChangeShapeType="1"/>
          </p:cNvSpPr>
          <p:nvPr/>
        </p:nvSpPr>
        <p:spPr bwMode="auto">
          <a:xfrm flipH="1" flipV="1">
            <a:off x="2070099" y="5692074"/>
            <a:ext cx="1971674" cy="6588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"/>
          <p:cNvSpPr>
            <a:spLocks noChangeShapeType="1"/>
          </p:cNvSpPr>
          <p:nvPr/>
        </p:nvSpPr>
        <p:spPr bwMode="auto">
          <a:xfrm flipV="1">
            <a:off x="4259263" y="5793673"/>
            <a:ext cx="2636838" cy="5572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9" name="Object 6"/>
          <p:cNvGraphicFramePr>
            <a:graphicFrameLocks noChangeAspect="1"/>
          </p:cNvGraphicFramePr>
          <p:nvPr>
            <p:extLst/>
          </p:nvPr>
        </p:nvGraphicFramePr>
        <p:xfrm>
          <a:off x="6405563" y="5941769"/>
          <a:ext cx="12842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495000" imgH="203040" progId="Equation.DSMT4">
                  <p:embed/>
                </p:oleObj>
              </mc:Choice>
              <mc:Fallback>
                <p:oleObj name="Equation" r:id="rId5" imgW="495000" imgH="203040" progId="Equation.DSMT4">
                  <p:embed/>
                  <p:pic>
                    <p:nvPicPr>
                      <p:cNvPr id="5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563" y="5941769"/>
                        <a:ext cx="12842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6"/>
          <p:cNvGraphicFramePr>
            <a:graphicFrameLocks noChangeAspect="1"/>
          </p:cNvGraphicFramePr>
          <p:nvPr>
            <p:extLst/>
          </p:nvPr>
        </p:nvGraphicFramePr>
        <p:xfrm>
          <a:off x="1857375" y="5995744"/>
          <a:ext cx="9239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7" imgW="393480" imgH="203040" progId="Equation.DSMT4">
                  <p:embed/>
                </p:oleObj>
              </mc:Choice>
              <mc:Fallback>
                <p:oleObj name="Equation" r:id="rId7" imgW="393480" imgH="203040" progId="Equation.DSMT4">
                  <p:embed/>
                  <p:pic>
                    <p:nvPicPr>
                      <p:cNvPr id="6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5995744"/>
                        <a:ext cx="9239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3255963" y="5502366"/>
            <a:ext cx="1277937" cy="27860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4508500" y="5502365"/>
            <a:ext cx="762000" cy="27860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 flipV="1">
            <a:off x="4533900" y="4854775"/>
            <a:ext cx="0" cy="66028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4508499" y="4831638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510896" y="4984038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508515" y="4748319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508531" y="4593570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508547" y="5145978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06166" y="4376915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930400" y="1971675"/>
          <a:ext cx="48006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9" imgW="1955520" imgH="368280" progId="Equation.DSMT4">
                  <p:embed/>
                </p:oleObj>
              </mc:Choice>
              <mc:Fallback>
                <p:oleObj name="Equation" r:id="rId9" imgW="1955520" imgH="3682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0" y="1971675"/>
                        <a:ext cx="480060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28C-61EE-4AE5-8C52-67BB01BF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Classes of learning problems in stochastic optimization</a:t>
                </a:r>
              </a:p>
              <a:p>
                <a:pPr marL="457200" lvl="1" indent="0">
                  <a:buNone/>
                </a:pPr>
                <a:r>
                  <a:rPr lang="en-US" dirty="0"/>
                  <a:t>1) Approximating the objective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)≈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:r>
                  <a:rPr lang="en-US" dirty="0"/>
                  <a:t>2) Designing a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:r>
                  <a:rPr lang="en-US" dirty="0"/>
                  <a:t>3) A value function approximation 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:r>
                  <a:rPr lang="en-US" dirty="0"/>
                  <a:t>4) Designing a cost function approximation:</a:t>
                </a:r>
              </a:p>
              <a:p>
                <a:pPr lvl="2"/>
                <a:r>
                  <a:rPr lang="en-US" dirty="0"/>
                  <a:t>The objective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The constraints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5) Approximating the transition function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b="-4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ABEE42-178C-4B03-B3AA-F62B17EF6057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482" y="324224"/>
            <a:ext cx="7772400" cy="609600"/>
          </a:xfrm>
        </p:spPr>
        <p:txBody>
          <a:bodyPr/>
          <a:lstStyle/>
          <a:p>
            <a:r>
              <a:rPr lang="en-US" dirty="0"/>
              <a:t>Learning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4318"/>
          <a:stretch/>
        </p:blipFill>
        <p:spPr>
          <a:xfrm>
            <a:off x="39810" y="1143000"/>
            <a:ext cx="9055422" cy="5700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7669" y="1487424"/>
            <a:ext cx="5013035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0" dirty="0"/>
              <a:t>A.I. … is improving … thanks to something called machine learning. But tech executives rarely discuss the labor-intensive process that goes into its creation. A.I. is learning from humans. Lots and lots of humans.</a:t>
            </a:r>
            <a:endParaRPr lang="en-US" sz="2400" i="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97280"/>
            <a:ext cx="2989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>
                <a:solidFill>
                  <a:schemeClr val="bg1"/>
                </a:solidFill>
              </a:rPr>
              <a:t>NY Times, August 18 2019</a:t>
            </a:r>
          </a:p>
        </p:txBody>
      </p:sp>
    </p:spTree>
    <p:extLst>
      <p:ext uri="{BB962C8B-B14F-4D97-AF65-F5344CB8AC3E}">
        <p14:creationId xmlns:p14="http://schemas.microsoft.com/office/powerpoint/2010/main" val="6601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05047"/>
          </a:xfrm>
        </p:spPr>
        <p:txBody>
          <a:bodyPr/>
          <a:lstStyle/>
          <a:p>
            <a:r>
              <a:rPr lang="en-US" dirty="0"/>
              <a:t>The learning challenge</a:t>
            </a:r>
          </a:p>
        </p:txBody>
      </p:sp>
      <p:pic>
        <p:nvPicPr>
          <p:cNvPr id="214630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6" y="2386768"/>
            <a:ext cx="3608350" cy="37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7821" y="1774303"/>
            <a:ext cx="2666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From big (batch) data…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0390" y="1777843"/>
            <a:ext cx="2707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… to sequential learning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369981" y="2805988"/>
            <a:ext cx="1061497" cy="2870791"/>
          </a:xfrm>
          <a:prstGeom prst="rightArrow">
            <a:avLst/>
          </a:prstGeom>
          <a:ln w="1905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609" y="2291847"/>
            <a:ext cx="2383852" cy="2214082"/>
          </a:xfrm>
          <a:prstGeom prst="rect">
            <a:avLst/>
          </a:prstGeom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/>
          </p:nvPr>
        </p:nvGraphicFramePr>
        <p:xfrm>
          <a:off x="5809945" y="4505929"/>
          <a:ext cx="2791179" cy="2214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hart" r:id="rId5" imgW="9715714" imgH="6838855" progId="Excel.Chart.8">
                  <p:embed/>
                </p:oleObj>
              </mc:Choice>
              <mc:Fallback>
                <p:oleObj name="Chart" r:id="rId5" imgW="9715714" imgH="6838855" progId="Excel.Chart.8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9945" y="4505929"/>
                        <a:ext cx="2791179" cy="2214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2327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8B2A-72CA-4B74-A3B6-7C2A3305E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batch to sequential learning: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2200" dirty="0"/>
              <a:t>Sequential learning requires evolving from little or no data, to an evolving dataset.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We have to adapt to data as it arrives.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06574-633E-4600-9AA2-08EBF7F7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learning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E45688A-9A98-4D7C-9449-5C58CE7538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532" y="2452688"/>
          <a:ext cx="3900487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3" imgW="1726920" imgH="431640" progId="Equation.DSMT4">
                  <p:embed/>
                </p:oleObj>
              </mc:Choice>
              <mc:Fallback>
                <p:oleObj name="Equation" r:id="rId3" imgW="1726920" imgH="4316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E45688A-9A98-4D7C-9449-5C58CE7538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532" y="2452688"/>
                        <a:ext cx="3900487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8B8A99F-6227-42A9-A904-4FECAB9AAB8E}"/>
              </a:ext>
            </a:extLst>
          </p:cNvPr>
          <p:cNvSpPr txBox="1"/>
          <p:nvPr/>
        </p:nvSpPr>
        <p:spPr>
          <a:xfrm flipH="1">
            <a:off x="581223" y="1843700"/>
            <a:ext cx="282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/>
              <a:t>Batch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117806-57F8-457B-97BE-CDCD23A36225}"/>
              </a:ext>
            </a:extLst>
          </p:cNvPr>
          <p:cNvSpPr txBox="1"/>
          <p:nvPr/>
        </p:nvSpPr>
        <p:spPr>
          <a:xfrm flipH="1">
            <a:off x="4607364" y="1839488"/>
            <a:ext cx="390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/>
              <a:t>Sequential learning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B463317-A804-46F4-B47D-089757CED670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57A0DDA-8497-4CF7-8A7A-02A806B78EA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96579" y="2546171"/>
          <a:ext cx="4748217" cy="796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5" imgW="2120760" imgH="355320" progId="Equation.DSMT4">
                  <p:embed/>
                </p:oleObj>
              </mc:Choice>
              <mc:Fallback>
                <p:oleObj name="Equation" r:id="rId5" imgW="2120760" imgH="3553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57A0DDA-8497-4CF7-8A7A-02A806B78E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6579" y="2546171"/>
                        <a:ext cx="4748217" cy="796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261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8C7F-7DF1-456D-A508-E30BA263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learning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6D3FE-2BF6-4665-B1F7-38039170C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learning problems all consist of:</a:t>
            </a:r>
          </a:p>
          <a:p>
            <a:pPr lvl="1"/>
            <a:r>
              <a:rPr lang="en-US" sz="2200" dirty="0"/>
              <a:t>Belief state – A statistical model that captures an estimate of some response given an input.</a:t>
            </a:r>
          </a:p>
          <a:p>
            <a:pPr lvl="1"/>
            <a:r>
              <a:rPr lang="en-US" sz="2200" dirty="0"/>
              <a:t>A decision – This is the input that determines how an experiment is run, the choice of a drug, the price of a product, …</a:t>
            </a:r>
          </a:p>
          <a:p>
            <a:pPr lvl="1"/>
            <a:r>
              <a:rPr lang="en-US" sz="2200" dirty="0"/>
              <a:t>Exogenous information – This is an observation of how well the experiment has performed, such as the results of the experiment, the response of a patient, the revenue from a product.</a:t>
            </a:r>
          </a:p>
          <a:p>
            <a:pPr lvl="1"/>
            <a:r>
              <a:rPr lang="en-US" sz="2200" dirty="0"/>
              <a:t>Transition function – These are the equations for updating the statistical model.</a:t>
            </a:r>
          </a:p>
          <a:p>
            <a:pPr lvl="1"/>
            <a:r>
              <a:rPr lang="en-US" sz="2200" dirty="0"/>
              <a:t>Objective function – This is how we evaluate how we perform over time.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A9198E-6604-45FF-98C7-6A1EF10EAD2D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3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Types of approximation strategies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38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143000"/>
            <a:ext cx="4811487" cy="4953000"/>
          </a:xfrm>
        </p:spPr>
        <p:txBody>
          <a:bodyPr/>
          <a:lstStyle/>
          <a:p>
            <a:r>
              <a:rPr lang="en-US" dirty="0"/>
              <a:t>Approximation strategies</a:t>
            </a:r>
          </a:p>
          <a:p>
            <a:pPr lvl="1"/>
            <a:r>
              <a:rPr lang="en-US" sz="2000" dirty="0"/>
              <a:t>Lookup tables</a:t>
            </a:r>
          </a:p>
          <a:p>
            <a:pPr lvl="2"/>
            <a:r>
              <a:rPr lang="en-US" sz="1600" dirty="0"/>
              <a:t>Independent beliefs </a:t>
            </a:r>
          </a:p>
          <a:p>
            <a:pPr lvl="2"/>
            <a:r>
              <a:rPr lang="en-US" sz="1600" dirty="0"/>
              <a:t>Correlated beliefs </a:t>
            </a:r>
          </a:p>
          <a:p>
            <a:pPr marL="914400" lvl="2" indent="0">
              <a:buNone/>
            </a:pPr>
            <a:endParaRPr lang="en-US" sz="1600" dirty="0"/>
          </a:p>
          <a:p>
            <a:pPr lvl="1"/>
            <a:r>
              <a:rPr lang="en-US" sz="2000" dirty="0"/>
              <a:t>Linear parametric models</a:t>
            </a:r>
          </a:p>
          <a:p>
            <a:pPr lvl="2"/>
            <a:r>
              <a:rPr lang="en-US" sz="1600" dirty="0"/>
              <a:t>Linear models </a:t>
            </a:r>
          </a:p>
          <a:p>
            <a:pPr lvl="2"/>
            <a:r>
              <a:rPr lang="en-US" sz="1600" dirty="0"/>
              <a:t>Sparse-linear</a:t>
            </a:r>
          </a:p>
          <a:p>
            <a:pPr lvl="2"/>
            <a:r>
              <a:rPr lang="en-US" sz="1600" dirty="0"/>
              <a:t>Tree regression</a:t>
            </a:r>
          </a:p>
          <a:p>
            <a:pPr lvl="2"/>
            <a:endParaRPr lang="en-US" sz="1600" dirty="0"/>
          </a:p>
          <a:p>
            <a:pPr lvl="1"/>
            <a:r>
              <a:rPr lang="en-US" sz="2000" dirty="0"/>
              <a:t>Nonlinear parametric models</a:t>
            </a:r>
          </a:p>
          <a:p>
            <a:pPr lvl="2"/>
            <a:r>
              <a:rPr lang="en-US" sz="1600" dirty="0"/>
              <a:t>Logistic regression</a:t>
            </a:r>
          </a:p>
          <a:p>
            <a:pPr lvl="2"/>
            <a:r>
              <a:rPr lang="en-US" sz="1600" dirty="0"/>
              <a:t>Neural networks </a:t>
            </a:r>
          </a:p>
          <a:p>
            <a:pPr marL="914400" lvl="2" indent="0">
              <a:buNone/>
            </a:pPr>
            <a:endParaRPr lang="en-US" sz="1600" dirty="0"/>
          </a:p>
          <a:p>
            <a:pPr lvl="1"/>
            <a:r>
              <a:rPr lang="en-US" sz="2000" dirty="0"/>
              <a:t>Nonparametric models</a:t>
            </a:r>
          </a:p>
          <a:p>
            <a:pPr lvl="2"/>
            <a:r>
              <a:rPr lang="en-US" sz="1600" dirty="0"/>
              <a:t>Gaussian process regression</a:t>
            </a:r>
          </a:p>
          <a:p>
            <a:pPr lvl="2"/>
            <a:r>
              <a:rPr lang="en-US" sz="1600" dirty="0"/>
              <a:t>Kernel regression</a:t>
            </a:r>
          </a:p>
          <a:p>
            <a:pPr lvl="2"/>
            <a:r>
              <a:rPr lang="en-US" sz="1600" dirty="0"/>
              <a:t>Support vector machines</a:t>
            </a:r>
          </a:p>
          <a:p>
            <a:pPr lvl="2"/>
            <a:r>
              <a:rPr lang="en-US" sz="1600" dirty="0"/>
              <a:t>Deep neural networks </a:t>
            </a:r>
          </a:p>
          <a:p>
            <a:pPr lvl="1"/>
            <a:endParaRPr lang="en-US" sz="2000" dirty="0"/>
          </a:p>
          <a:p>
            <a:pPr lvl="2"/>
            <a:endParaRPr lang="en-US" sz="1800" dirty="0"/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20" y="1338240"/>
            <a:ext cx="2597586" cy="146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43" y="1235504"/>
            <a:ext cx="2585752" cy="156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152" y="1224618"/>
            <a:ext cx="2573918" cy="156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" name="Group 88"/>
          <p:cNvGrpSpPr/>
          <p:nvPr/>
        </p:nvGrpSpPr>
        <p:grpSpPr>
          <a:xfrm>
            <a:off x="5660571" y="2982686"/>
            <a:ext cx="2474499" cy="762000"/>
            <a:chOff x="5660571" y="2982686"/>
            <a:chExt cx="2474499" cy="762000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V="1">
              <a:off x="5660571" y="2982686"/>
              <a:ext cx="0" cy="762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/>
            <p:nvPr/>
          </p:nvCxnSpPr>
          <p:spPr bwMode="auto">
            <a:xfrm>
              <a:off x="5660577" y="3733806"/>
              <a:ext cx="247449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81" name="Straight Connector 80"/>
          <p:cNvCxnSpPr/>
          <p:nvPr/>
        </p:nvCxnSpPr>
        <p:spPr bwMode="auto">
          <a:xfrm>
            <a:off x="5823857" y="3135086"/>
            <a:ext cx="2144486" cy="4680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5823857" y="3320144"/>
            <a:ext cx="2144486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5976257" y="2982686"/>
            <a:ext cx="1556657" cy="685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oup 5"/>
          <p:cNvGrpSpPr/>
          <p:nvPr/>
        </p:nvGrpSpPr>
        <p:grpSpPr>
          <a:xfrm>
            <a:off x="5380632" y="2906203"/>
            <a:ext cx="2934957" cy="1031564"/>
            <a:chOff x="109695" y="3548744"/>
            <a:chExt cx="2934957" cy="1031564"/>
          </a:xfrm>
        </p:grpSpPr>
        <p:sp>
          <p:nvSpPr>
            <p:cNvPr id="5" name="Rectangle 4"/>
            <p:cNvSpPr/>
            <p:nvPr/>
          </p:nvSpPr>
          <p:spPr>
            <a:xfrm>
              <a:off x="109695" y="3548744"/>
              <a:ext cx="2934957" cy="1031564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6" cstate="print">
              <a:lum bright="-2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95" y="3589493"/>
              <a:ext cx="2889881" cy="968829"/>
            </a:xfrm>
            <a:prstGeom prst="rect">
              <a:avLst/>
            </a:prstGeom>
          </p:spPr>
        </p:pic>
      </p:grp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43" y="5265336"/>
            <a:ext cx="3013756" cy="150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0571" y="3874490"/>
            <a:ext cx="2924728" cy="1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4873043" cy="4953000"/>
          </a:xfrm>
        </p:spPr>
        <p:txBody>
          <a:bodyPr/>
          <a:lstStyle/>
          <a:p>
            <a:r>
              <a:rPr lang="en-US" dirty="0"/>
              <a:t>Lookup tables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Independent beliefs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Correlated beliefs</a:t>
            </a:r>
          </a:p>
          <a:p>
            <a:pPr lvl="2"/>
            <a:r>
              <a:rPr lang="en-US" dirty="0"/>
              <a:t>A few dozen observations can teach us about thousands of points.</a:t>
            </a:r>
          </a:p>
          <a:p>
            <a:pPr lvl="1"/>
            <a:r>
              <a:rPr lang="en-US" dirty="0"/>
              <a:t>Hierarchical models</a:t>
            </a:r>
          </a:p>
          <a:p>
            <a:pPr lvl="2"/>
            <a:r>
              <a:rPr lang="en-US" dirty="0"/>
              <a:t>Create beliefs at different levels of aggregation and then use weighted combinations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045" y="1575740"/>
            <a:ext cx="2597586" cy="146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68" y="1473004"/>
            <a:ext cx="2585752" cy="156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52" y="3100868"/>
            <a:ext cx="2573918" cy="156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770063" y="2535238"/>
          <a:ext cx="3363912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1930320" imgH="253800" progId="Equation.DSMT4">
                  <p:embed/>
                </p:oleObj>
              </mc:Choice>
              <mc:Fallback>
                <p:oleObj name="Equation" r:id="rId6" imgW="1930320" imgH="253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0063" y="2535238"/>
                        <a:ext cx="3363912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57" y="4773874"/>
            <a:ext cx="3097870" cy="173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5715000" y="5279400"/>
            <a:ext cx="2901950" cy="419100"/>
          </a:xfrm>
          <a:custGeom>
            <a:avLst/>
            <a:gdLst>
              <a:gd name="connsiteX0" fmla="*/ 0 w 2901950"/>
              <a:gd name="connsiteY0" fmla="*/ 0 h 463550"/>
              <a:gd name="connsiteX1" fmla="*/ 1435100 w 2901950"/>
              <a:gd name="connsiteY1" fmla="*/ 0 h 463550"/>
              <a:gd name="connsiteX2" fmla="*/ 1460500 w 2901950"/>
              <a:gd name="connsiteY2" fmla="*/ 463550 h 463550"/>
              <a:gd name="connsiteX3" fmla="*/ 1708150 w 2901950"/>
              <a:gd name="connsiteY3" fmla="*/ 457200 h 463550"/>
              <a:gd name="connsiteX4" fmla="*/ 1854200 w 2901950"/>
              <a:gd name="connsiteY4" fmla="*/ 457200 h 463550"/>
              <a:gd name="connsiteX5" fmla="*/ 2901950 w 2901950"/>
              <a:gd name="connsiteY5" fmla="*/ 438150 h 463550"/>
              <a:gd name="connsiteX6" fmla="*/ 2901950 w 2901950"/>
              <a:gd name="connsiteY6" fmla="*/ 4381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950" h="463550">
                <a:moveTo>
                  <a:pt x="0" y="0"/>
                </a:moveTo>
                <a:lnTo>
                  <a:pt x="1435100" y="0"/>
                </a:lnTo>
                <a:lnTo>
                  <a:pt x="1460500" y="463550"/>
                </a:lnTo>
                <a:lnTo>
                  <a:pt x="1708150" y="457200"/>
                </a:lnTo>
                <a:lnTo>
                  <a:pt x="1854200" y="457200"/>
                </a:lnTo>
                <a:lnTo>
                  <a:pt x="2901950" y="438150"/>
                </a:lnTo>
                <a:lnTo>
                  <a:pt x="2901950" y="43815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>
            <a:off x="5686573" y="5205608"/>
            <a:ext cx="2890837" cy="657224"/>
          </a:xfrm>
          <a:custGeom>
            <a:avLst/>
            <a:gdLst>
              <a:gd name="connsiteX0" fmla="*/ 0 w 2890837"/>
              <a:gd name="connsiteY0" fmla="*/ 142875 h 661987"/>
              <a:gd name="connsiteX1" fmla="*/ 342900 w 2890837"/>
              <a:gd name="connsiteY1" fmla="*/ 142875 h 661987"/>
              <a:gd name="connsiteX2" fmla="*/ 342900 w 2890837"/>
              <a:gd name="connsiteY2" fmla="*/ 42862 h 661987"/>
              <a:gd name="connsiteX3" fmla="*/ 581025 w 2890837"/>
              <a:gd name="connsiteY3" fmla="*/ 42862 h 661987"/>
              <a:gd name="connsiteX4" fmla="*/ 566737 w 2890837"/>
              <a:gd name="connsiteY4" fmla="*/ 47625 h 661987"/>
              <a:gd name="connsiteX5" fmla="*/ 566737 w 2890837"/>
              <a:gd name="connsiteY5" fmla="*/ 0 h 661987"/>
              <a:gd name="connsiteX6" fmla="*/ 685800 w 2890837"/>
              <a:gd name="connsiteY6" fmla="*/ 0 h 661987"/>
              <a:gd name="connsiteX7" fmla="*/ 709612 w 2890837"/>
              <a:gd name="connsiteY7" fmla="*/ 119062 h 661987"/>
              <a:gd name="connsiteX8" fmla="*/ 814387 w 2890837"/>
              <a:gd name="connsiteY8" fmla="*/ 119062 h 661987"/>
              <a:gd name="connsiteX9" fmla="*/ 814387 w 2890837"/>
              <a:gd name="connsiteY9" fmla="*/ 38100 h 661987"/>
              <a:gd name="connsiteX10" fmla="*/ 904875 w 2890837"/>
              <a:gd name="connsiteY10" fmla="*/ 52387 h 661987"/>
              <a:gd name="connsiteX11" fmla="*/ 914400 w 2890837"/>
              <a:gd name="connsiteY11" fmla="*/ 176212 h 661987"/>
              <a:gd name="connsiteX12" fmla="*/ 1019175 w 2890837"/>
              <a:gd name="connsiteY12" fmla="*/ 180975 h 661987"/>
              <a:gd name="connsiteX13" fmla="*/ 1042987 w 2890837"/>
              <a:gd name="connsiteY13" fmla="*/ 123825 h 661987"/>
              <a:gd name="connsiteX14" fmla="*/ 1166812 w 2890837"/>
              <a:gd name="connsiteY14" fmla="*/ 128587 h 661987"/>
              <a:gd name="connsiteX15" fmla="*/ 1195387 w 2890837"/>
              <a:gd name="connsiteY15" fmla="*/ 266700 h 661987"/>
              <a:gd name="connsiteX16" fmla="*/ 1381125 w 2890837"/>
              <a:gd name="connsiteY16" fmla="*/ 271462 h 661987"/>
              <a:gd name="connsiteX17" fmla="*/ 1385887 w 2890837"/>
              <a:gd name="connsiteY17" fmla="*/ 395287 h 661987"/>
              <a:gd name="connsiteX18" fmla="*/ 1481137 w 2890837"/>
              <a:gd name="connsiteY18" fmla="*/ 385762 h 661987"/>
              <a:gd name="connsiteX19" fmla="*/ 1509712 w 2890837"/>
              <a:gd name="connsiteY19" fmla="*/ 566737 h 661987"/>
              <a:gd name="connsiteX20" fmla="*/ 1666875 w 2890837"/>
              <a:gd name="connsiteY20" fmla="*/ 557212 h 661987"/>
              <a:gd name="connsiteX21" fmla="*/ 1671637 w 2890837"/>
              <a:gd name="connsiteY21" fmla="*/ 404812 h 661987"/>
              <a:gd name="connsiteX22" fmla="*/ 1833562 w 2890837"/>
              <a:gd name="connsiteY22" fmla="*/ 419100 h 661987"/>
              <a:gd name="connsiteX23" fmla="*/ 1847850 w 2890837"/>
              <a:gd name="connsiteY23" fmla="*/ 547687 h 661987"/>
              <a:gd name="connsiteX24" fmla="*/ 1938337 w 2890837"/>
              <a:gd name="connsiteY24" fmla="*/ 547687 h 661987"/>
              <a:gd name="connsiteX25" fmla="*/ 1919287 w 2890837"/>
              <a:gd name="connsiteY25" fmla="*/ 661987 h 661987"/>
              <a:gd name="connsiteX26" fmla="*/ 2195512 w 2890837"/>
              <a:gd name="connsiteY26" fmla="*/ 652462 h 661987"/>
              <a:gd name="connsiteX27" fmla="*/ 2219325 w 2890837"/>
              <a:gd name="connsiteY27" fmla="*/ 585787 h 661987"/>
              <a:gd name="connsiteX28" fmla="*/ 2643187 w 2890837"/>
              <a:gd name="connsiteY28" fmla="*/ 590550 h 661987"/>
              <a:gd name="connsiteX29" fmla="*/ 2657475 w 2890837"/>
              <a:gd name="connsiteY29" fmla="*/ 438150 h 661987"/>
              <a:gd name="connsiteX30" fmla="*/ 2767012 w 2890837"/>
              <a:gd name="connsiteY30" fmla="*/ 438150 h 661987"/>
              <a:gd name="connsiteX31" fmla="*/ 2805112 w 2890837"/>
              <a:gd name="connsiteY31" fmla="*/ 604837 h 661987"/>
              <a:gd name="connsiteX32" fmla="*/ 2890837 w 2890837"/>
              <a:gd name="connsiteY32" fmla="*/ 585787 h 661987"/>
              <a:gd name="connsiteX0" fmla="*/ 0 w 2890837"/>
              <a:gd name="connsiteY0" fmla="*/ 142875 h 661987"/>
              <a:gd name="connsiteX1" fmla="*/ 342900 w 2890837"/>
              <a:gd name="connsiteY1" fmla="*/ 142875 h 661987"/>
              <a:gd name="connsiteX2" fmla="*/ 342900 w 2890837"/>
              <a:gd name="connsiteY2" fmla="*/ 42862 h 661987"/>
              <a:gd name="connsiteX3" fmla="*/ 581025 w 2890837"/>
              <a:gd name="connsiteY3" fmla="*/ 42862 h 661987"/>
              <a:gd name="connsiteX4" fmla="*/ 566737 w 2890837"/>
              <a:gd name="connsiteY4" fmla="*/ 47625 h 661987"/>
              <a:gd name="connsiteX5" fmla="*/ 566737 w 2890837"/>
              <a:gd name="connsiteY5" fmla="*/ 0 h 661987"/>
              <a:gd name="connsiteX6" fmla="*/ 685800 w 2890837"/>
              <a:gd name="connsiteY6" fmla="*/ 0 h 661987"/>
              <a:gd name="connsiteX7" fmla="*/ 709612 w 2890837"/>
              <a:gd name="connsiteY7" fmla="*/ 119062 h 661987"/>
              <a:gd name="connsiteX8" fmla="*/ 814387 w 2890837"/>
              <a:gd name="connsiteY8" fmla="*/ 119062 h 661987"/>
              <a:gd name="connsiteX9" fmla="*/ 814387 w 2890837"/>
              <a:gd name="connsiteY9" fmla="*/ 38100 h 661987"/>
              <a:gd name="connsiteX10" fmla="*/ 904875 w 2890837"/>
              <a:gd name="connsiteY10" fmla="*/ 52387 h 661987"/>
              <a:gd name="connsiteX11" fmla="*/ 914400 w 2890837"/>
              <a:gd name="connsiteY11" fmla="*/ 176212 h 661987"/>
              <a:gd name="connsiteX12" fmla="*/ 1019175 w 2890837"/>
              <a:gd name="connsiteY12" fmla="*/ 180975 h 661987"/>
              <a:gd name="connsiteX13" fmla="*/ 1042987 w 2890837"/>
              <a:gd name="connsiteY13" fmla="*/ 123825 h 661987"/>
              <a:gd name="connsiteX14" fmla="*/ 1166812 w 2890837"/>
              <a:gd name="connsiteY14" fmla="*/ 128587 h 661987"/>
              <a:gd name="connsiteX15" fmla="*/ 1195387 w 2890837"/>
              <a:gd name="connsiteY15" fmla="*/ 266700 h 661987"/>
              <a:gd name="connsiteX16" fmla="*/ 1381125 w 2890837"/>
              <a:gd name="connsiteY16" fmla="*/ 271462 h 661987"/>
              <a:gd name="connsiteX17" fmla="*/ 1385887 w 2890837"/>
              <a:gd name="connsiteY17" fmla="*/ 395287 h 661987"/>
              <a:gd name="connsiteX18" fmla="*/ 1481137 w 2890837"/>
              <a:gd name="connsiteY18" fmla="*/ 385762 h 661987"/>
              <a:gd name="connsiteX19" fmla="*/ 1509712 w 2890837"/>
              <a:gd name="connsiteY19" fmla="*/ 566737 h 661987"/>
              <a:gd name="connsiteX20" fmla="*/ 1666875 w 2890837"/>
              <a:gd name="connsiteY20" fmla="*/ 557212 h 661987"/>
              <a:gd name="connsiteX21" fmla="*/ 1671637 w 2890837"/>
              <a:gd name="connsiteY21" fmla="*/ 404812 h 661987"/>
              <a:gd name="connsiteX22" fmla="*/ 1833562 w 2890837"/>
              <a:gd name="connsiteY22" fmla="*/ 400050 h 661987"/>
              <a:gd name="connsiteX23" fmla="*/ 1847850 w 2890837"/>
              <a:gd name="connsiteY23" fmla="*/ 547687 h 661987"/>
              <a:gd name="connsiteX24" fmla="*/ 1938337 w 2890837"/>
              <a:gd name="connsiteY24" fmla="*/ 547687 h 661987"/>
              <a:gd name="connsiteX25" fmla="*/ 1919287 w 2890837"/>
              <a:gd name="connsiteY25" fmla="*/ 661987 h 661987"/>
              <a:gd name="connsiteX26" fmla="*/ 2195512 w 2890837"/>
              <a:gd name="connsiteY26" fmla="*/ 652462 h 661987"/>
              <a:gd name="connsiteX27" fmla="*/ 2219325 w 2890837"/>
              <a:gd name="connsiteY27" fmla="*/ 585787 h 661987"/>
              <a:gd name="connsiteX28" fmla="*/ 2643187 w 2890837"/>
              <a:gd name="connsiteY28" fmla="*/ 590550 h 661987"/>
              <a:gd name="connsiteX29" fmla="*/ 2657475 w 2890837"/>
              <a:gd name="connsiteY29" fmla="*/ 438150 h 661987"/>
              <a:gd name="connsiteX30" fmla="*/ 2767012 w 2890837"/>
              <a:gd name="connsiteY30" fmla="*/ 438150 h 661987"/>
              <a:gd name="connsiteX31" fmla="*/ 2805112 w 2890837"/>
              <a:gd name="connsiteY31" fmla="*/ 604837 h 661987"/>
              <a:gd name="connsiteX32" fmla="*/ 2890837 w 2890837"/>
              <a:gd name="connsiteY32" fmla="*/ 585787 h 661987"/>
              <a:gd name="connsiteX0" fmla="*/ 0 w 2890837"/>
              <a:gd name="connsiteY0" fmla="*/ 142875 h 661987"/>
              <a:gd name="connsiteX1" fmla="*/ 342900 w 2890837"/>
              <a:gd name="connsiteY1" fmla="*/ 142875 h 661987"/>
              <a:gd name="connsiteX2" fmla="*/ 342900 w 2890837"/>
              <a:gd name="connsiteY2" fmla="*/ 42862 h 661987"/>
              <a:gd name="connsiteX3" fmla="*/ 581025 w 2890837"/>
              <a:gd name="connsiteY3" fmla="*/ 42862 h 661987"/>
              <a:gd name="connsiteX4" fmla="*/ 566737 w 2890837"/>
              <a:gd name="connsiteY4" fmla="*/ 47625 h 661987"/>
              <a:gd name="connsiteX5" fmla="*/ 566737 w 2890837"/>
              <a:gd name="connsiteY5" fmla="*/ 0 h 661987"/>
              <a:gd name="connsiteX6" fmla="*/ 685800 w 2890837"/>
              <a:gd name="connsiteY6" fmla="*/ 0 h 661987"/>
              <a:gd name="connsiteX7" fmla="*/ 709612 w 2890837"/>
              <a:gd name="connsiteY7" fmla="*/ 119062 h 661987"/>
              <a:gd name="connsiteX8" fmla="*/ 814387 w 2890837"/>
              <a:gd name="connsiteY8" fmla="*/ 119062 h 661987"/>
              <a:gd name="connsiteX9" fmla="*/ 814387 w 2890837"/>
              <a:gd name="connsiteY9" fmla="*/ 38100 h 661987"/>
              <a:gd name="connsiteX10" fmla="*/ 909638 w 2890837"/>
              <a:gd name="connsiteY10" fmla="*/ 47624 h 661987"/>
              <a:gd name="connsiteX11" fmla="*/ 914400 w 2890837"/>
              <a:gd name="connsiteY11" fmla="*/ 176212 h 661987"/>
              <a:gd name="connsiteX12" fmla="*/ 1019175 w 2890837"/>
              <a:gd name="connsiteY12" fmla="*/ 180975 h 661987"/>
              <a:gd name="connsiteX13" fmla="*/ 1042987 w 2890837"/>
              <a:gd name="connsiteY13" fmla="*/ 123825 h 661987"/>
              <a:gd name="connsiteX14" fmla="*/ 1166812 w 2890837"/>
              <a:gd name="connsiteY14" fmla="*/ 128587 h 661987"/>
              <a:gd name="connsiteX15" fmla="*/ 1195387 w 2890837"/>
              <a:gd name="connsiteY15" fmla="*/ 266700 h 661987"/>
              <a:gd name="connsiteX16" fmla="*/ 1381125 w 2890837"/>
              <a:gd name="connsiteY16" fmla="*/ 271462 h 661987"/>
              <a:gd name="connsiteX17" fmla="*/ 1385887 w 2890837"/>
              <a:gd name="connsiteY17" fmla="*/ 395287 h 661987"/>
              <a:gd name="connsiteX18" fmla="*/ 1481137 w 2890837"/>
              <a:gd name="connsiteY18" fmla="*/ 385762 h 661987"/>
              <a:gd name="connsiteX19" fmla="*/ 1509712 w 2890837"/>
              <a:gd name="connsiteY19" fmla="*/ 566737 h 661987"/>
              <a:gd name="connsiteX20" fmla="*/ 1666875 w 2890837"/>
              <a:gd name="connsiteY20" fmla="*/ 557212 h 661987"/>
              <a:gd name="connsiteX21" fmla="*/ 1671637 w 2890837"/>
              <a:gd name="connsiteY21" fmla="*/ 404812 h 661987"/>
              <a:gd name="connsiteX22" fmla="*/ 1833562 w 2890837"/>
              <a:gd name="connsiteY22" fmla="*/ 400050 h 661987"/>
              <a:gd name="connsiteX23" fmla="*/ 1847850 w 2890837"/>
              <a:gd name="connsiteY23" fmla="*/ 547687 h 661987"/>
              <a:gd name="connsiteX24" fmla="*/ 1938337 w 2890837"/>
              <a:gd name="connsiteY24" fmla="*/ 547687 h 661987"/>
              <a:gd name="connsiteX25" fmla="*/ 1919287 w 2890837"/>
              <a:gd name="connsiteY25" fmla="*/ 661987 h 661987"/>
              <a:gd name="connsiteX26" fmla="*/ 2195512 w 2890837"/>
              <a:gd name="connsiteY26" fmla="*/ 652462 h 661987"/>
              <a:gd name="connsiteX27" fmla="*/ 2219325 w 2890837"/>
              <a:gd name="connsiteY27" fmla="*/ 585787 h 661987"/>
              <a:gd name="connsiteX28" fmla="*/ 2643187 w 2890837"/>
              <a:gd name="connsiteY28" fmla="*/ 590550 h 661987"/>
              <a:gd name="connsiteX29" fmla="*/ 2657475 w 2890837"/>
              <a:gd name="connsiteY29" fmla="*/ 438150 h 661987"/>
              <a:gd name="connsiteX30" fmla="*/ 2767012 w 2890837"/>
              <a:gd name="connsiteY30" fmla="*/ 438150 h 661987"/>
              <a:gd name="connsiteX31" fmla="*/ 2805112 w 2890837"/>
              <a:gd name="connsiteY31" fmla="*/ 604837 h 661987"/>
              <a:gd name="connsiteX32" fmla="*/ 2890837 w 2890837"/>
              <a:gd name="connsiteY32" fmla="*/ 585787 h 661987"/>
              <a:gd name="connsiteX0" fmla="*/ 0 w 2890837"/>
              <a:gd name="connsiteY0" fmla="*/ 142875 h 661987"/>
              <a:gd name="connsiteX1" fmla="*/ 342900 w 2890837"/>
              <a:gd name="connsiteY1" fmla="*/ 142875 h 661987"/>
              <a:gd name="connsiteX2" fmla="*/ 342900 w 2890837"/>
              <a:gd name="connsiteY2" fmla="*/ 42862 h 661987"/>
              <a:gd name="connsiteX3" fmla="*/ 581025 w 2890837"/>
              <a:gd name="connsiteY3" fmla="*/ 42862 h 661987"/>
              <a:gd name="connsiteX4" fmla="*/ 566737 w 2890837"/>
              <a:gd name="connsiteY4" fmla="*/ 47625 h 661987"/>
              <a:gd name="connsiteX5" fmla="*/ 566737 w 2890837"/>
              <a:gd name="connsiteY5" fmla="*/ 0 h 661987"/>
              <a:gd name="connsiteX6" fmla="*/ 685800 w 2890837"/>
              <a:gd name="connsiteY6" fmla="*/ 0 h 661987"/>
              <a:gd name="connsiteX7" fmla="*/ 709612 w 2890837"/>
              <a:gd name="connsiteY7" fmla="*/ 119062 h 661987"/>
              <a:gd name="connsiteX8" fmla="*/ 814387 w 2890837"/>
              <a:gd name="connsiteY8" fmla="*/ 119062 h 661987"/>
              <a:gd name="connsiteX9" fmla="*/ 814387 w 2890837"/>
              <a:gd name="connsiteY9" fmla="*/ 38100 h 661987"/>
              <a:gd name="connsiteX10" fmla="*/ 909638 w 2890837"/>
              <a:gd name="connsiteY10" fmla="*/ 28574 h 661987"/>
              <a:gd name="connsiteX11" fmla="*/ 914400 w 2890837"/>
              <a:gd name="connsiteY11" fmla="*/ 176212 h 661987"/>
              <a:gd name="connsiteX12" fmla="*/ 1019175 w 2890837"/>
              <a:gd name="connsiteY12" fmla="*/ 180975 h 661987"/>
              <a:gd name="connsiteX13" fmla="*/ 1042987 w 2890837"/>
              <a:gd name="connsiteY13" fmla="*/ 123825 h 661987"/>
              <a:gd name="connsiteX14" fmla="*/ 1166812 w 2890837"/>
              <a:gd name="connsiteY14" fmla="*/ 128587 h 661987"/>
              <a:gd name="connsiteX15" fmla="*/ 1195387 w 2890837"/>
              <a:gd name="connsiteY15" fmla="*/ 266700 h 661987"/>
              <a:gd name="connsiteX16" fmla="*/ 1381125 w 2890837"/>
              <a:gd name="connsiteY16" fmla="*/ 271462 h 661987"/>
              <a:gd name="connsiteX17" fmla="*/ 1385887 w 2890837"/>
              <a:gd name="connsiteY17" fmla="*/ 395287 h 661987"/>
              <a:gd name="connsiteX18" fmla="*/ 1481137 w 2890837"/>
              <a:gd name="connsiteY18" fmla="*/ 385762 h 661987"/>
              <a:gd name="connsiteX19" fmla="*/ 1509712 w 2890837"/>
              <a:gd name="connsiteY19" fmla="*/ 566737 h 661987"/>
              <a:gd name="connsiteX20" fmla="*/ 1666875 w 2890837"/>
              <a:gd name="connsiteY20" fmla="*/ 557212 h 661987"/>
              <a:gd name="connsiteX21" fmla="*/ 1671637 w 2890837"/>
              <a:gd name="connsiteY21" fmla="*/ 404812 h 661987"/>
              <a:gd name="connsiteX22" fmla="*/ 1833562 w 2890837"/>
              <a:gd name="connsiteY22" fmla="*/ 400050 h 661987"/>
              <a:gd name="connsiteX23" fmla="*/ 1847850 w 2890837"/>
              <a:gd name="connsiteY23" fmla="*/ 547687 h 661987"/>
              <a:gd name="connsiteX24" fmla="*/ 1938337 w 2890837"/>
              <a:gd name="connsiteY24" fmla="*/ 547687 h 661987"/>
              <a:gd name="connsiteX25" fmla="*/ 1919287 w 2890837"/>
              <a:gd name="connsiteY25" fmla="*/ 661987 h 661987"/>
              <a:gd name="connsiteX26" fmla="*/ 2195512 w 2890837"/>
              <a:gd name="connsiteY26" fmla="*/ 652462 h 661987"/>
              <a:gd name="connsiteX27" fmla="*/ 2219325 w 2890837"/>
              <a:gd name="connsiteY27" fmla="*/ 585787 h 661987"/>
              <a:gd name="connsiteX28" fmla="*/ 2643187 w 2890837"/>
              <a:gd name="connsiteY28" fmla="*/ 590550 h 661987"/>
              <a:gd name="connsiteX29" fmla="*/ 2657475 w 2890837"/>
              <a:gd name="connsiteY29" fmla="*/ 438150 h 661987"/>
              <a:gd name="connsiteX30" fmla="*/ 2767012 w 2890837"/>
              <a:gd name="connsiteY30" fmla="*/ 438150 h 661987"/>
              <a:gd name="connsiteX31" fmla="*/ 2805112 w 2890837"/>
              <a:gd name="connsiteY31" fmla="*/ 604837 h 661987"/>
              <a:gd name="connsiteX32" fmla="*/ 2890837 w 2890837"/>
              <a:gd name="connsiteY32" fmla="*/ 585787 h 661987"/>
              <a:gd name="connsiteX0" fmla="*/ 0 w 2890837"/>
              <a:gd name="connsiteY0" fmla="*/ 142875 h 681037"/>
              <a:gd name="connsiteX1" fmla="*/ 342900 w 2890837"/>
              <a:gd name="connsiteY1" fmla="*/ 142875 h 681037"/>
              <a:gd name="connsiteX2" fmla="*/ 342900 w 2890837"/>
              <a:gd name="connsiteY2" fmla="*/ 42862 h 681037"/>
              <a:gd name="connsiteX3" fmla="*/ 581025 w 2890837"/>
              <a:gd name="connsiteY3" fmla="*/ 42862 h 681037"/>
              <a:gd name="connsiteX4" fmla="*/ 566737 w 2890837"/>
              <a:gd name="connsiteY4" fmla="*/ 47625 h 681037"/>
              <a:gd name="connsiteX5" fmla="*/ 566737 w 2890837"/>
              <a:gd name="connsiteY5" fmla="*/ 0 h 681037"/>
              <a:gd name="connsiteX6" fmla="*/ 685800 w 2890837"/>
              <a:gd name="connsiteY6" fmla="*/ 0 h 681037"/>
              <a:gd name="connsiteX7" fmla="*/ 709612 w 2890837"/>
              <a:gd name="connsiteY7" fmla="*/ 119062 h 681037"/>
              <a:gd name="connsiteX8" fmla="*/ 814387 w 2890837"/>
              <a:gd name="connsiteY8" fmla="*/ 119062 h 681037"/>
              <a:gd name="connsiteX9" fmla="*/ 814387 w 2890837"/>
              <a:gd name="connsiteY9" fmla="*/ 38100 h 681037"/>
              <a:gd name="connsiteX10" fmla="*/ 909638 w 2890837"/>
              <a:gd name="connsiteY10" fmla="*/ 28574 h 681037"/>
              <a:gd name="connsiteX11" fmla="*/ 914400 w 2890837"/>
              <a:gd name="connsiteY11" fmla="*/ 176212 h 681037"/>
              <a:gd name="connsiteX12" fmla="*/ 1019175 w 2890837"/>
              <a:gd name="connsiteY12" fmla="*/ 180975 h 681037"/>
              <a:gd name="connsiteX13" fmla="*/ 1042987 w 2890837"/>
              <a:gd name="connsiteY13" fmla="*/ 123825 h 681037"/>
              <a:gd name="connsiteX14" fmla="*/ 1166812 w 2890837"/>
              <a:gd name="connsiteY14" fmla="*/ 128587 h 681037"/>
              <a:gd name="connsiteX15" fmla="*/ 1195387 w 2890837"/>
              <a:gd name="connsiteY15" fmla="*/ 266700 h 681037"/>
              <a:gd name="connsiteX16" fmla="*/ 1381125 w 2890837"/>
              <a:gd name="connsiteY16" fmla="*/ 271462 h 681037"/>
              <a:gd name="connsiteX17" fmla="*/ 1385887 w 2890837"/>
              <a:gd name="connsiteY17" fmla="*/ 395287 h 681037"/>
              <a:gd name="connsiteX18" fmla="*/ 1481137 w 2890837"/>
              <a:gd name="connsiteY18" fmla="*/ 385762 h 681037"/>
              <a:gd name="connsiteX19" fmla="*/ 1509712 w 2890837"/>
              <a:gd name="connsiteY19" fmla="*/ 566737 h 681037"/>
              <a:gd name="connsiteX20" fmla="*/ 1666875 w 2890837"/>
              <a:gd name="connsiteY20" fmla="*/ 557212 h 681037"/>
              <a:gd name="connsiteX21" fmla="*/ 1671637 w 2890837"/>
              <a:gd name="connsiteY21" fmla="*/ 404812 h 681037"/>
              <a:gd name="connsiteX22" fmla="*/ 1833562 w 2890837"/>
              <a:gd name="connsiteY22" fmla="*/ 400050 h 681037"/>
              <a:gd name="connsiteX23" fmla="*/ 1847850 w 2890837"/>
              <a:gd name="connsiteY23" fmla="*/ 547687 h 681037"/>
              <a:gd name="connsiteX24" fmla="*/ 1938337 w 2890837"/>
              <a:gd name="connsiteY24" fmla="*/ 547687 h 681037"/>
              <a:gd name="connsiteX25" fmla="*/ 1933575 w 2890837"/>
              <a:gd name="connsiteY25" fmla="*/ 681037 h 681037"/>
              <a:gd name="connsiteX26" fmla="*/ 2195512 w 2890837"/>
              <a:gd name="connsiteY26" fmla="*/ 652462 h 681037"/>
              <a:gd name="connsiteX27" fmla="*/ 2219325 w 2890837"/>
              <a:gd name="connsiteY27" fmla="*/ 585787 h 681037"/>
              <a:gd name="connsiteX28" fmla="*/ 2643187 w 2890837"/>
              <a:gd name="connsiteY28" fmla="*/ 590550 h 681037"/>
              <a:gd name="connsiteX29" fmla="*/ 2657475 w 2890837"/>
              <a:gd name="connsiteY29" fmla="*/ 438150 h 681037"/>
              <a:gd name="connsiteX30" fmla="*/ 2767012 w 2890837"/>
              <a:gd name="connsiteY30" fmla="*/ 438150 h 681037"/>
              <a:gd name="connsiteX31" fmla="*/ 2805112 w 2890837"/>
              <a:gd name="connsiteY31" fmla="*/ 604837 h 681037"/>
              <a:gd name="connsiteX32" fmla="*/ 2890837 w 2890837"/>
              <a:gd name="connsiteY32" fmla="*/ 585787 h 681037"/>
              <a:gd name="connsiteX0" fmla="*/ 0 w 2890837"/>
              <a:gd name="connsiteY0" fmla="*/ 142875 h 657224"/>
              <a:gd name="connsiteX1" fmla="*/ 342900 w 2890837"/>
              <a:gd name="connsiteY1" fmla="*/ 142875 h 657224"/>
              <a:gd name="connsiteX2" fmla="*/ 342900 w 2890837"/>
              <a:gd name="connsiteY2" fmla="*/ 42862 h 657224"/>
              <a:gd name="connsiteX3" fmla="*/ 581025 w 2890837"/>
              <a:gd name="connsiteY3" fmla="*/ 42862 h 657224"/>
              <a:gd name="connsiteX4" fmla="*/ 566737 w 2890837"/>
              <a:gd name="connsiteY4" fmla="*/ 47625 h 657224"/>
              <a:gd name="connsiteX5" fmla="*/ 566737 w 2890837"/>
              <a:gd name="connsiteY5" fmla="*/ 0 h 657224"/>
              <a:gd name="connsiteX6" fmla="*/ 685800 w 2890837"/>
              <a:gd name="connsiteY6" fmla="*/ 0 h 657224"/>
              <a:gd name="connsiteX7" fmla="*/ 709612 w 2890837"/>
              <a:gd name="connsiteY7" fmla="*/ 119062 h 657224"/>
              <a:gd name="connsiteX8" fmla="*/ 814387 w 2890837"/>
              <a:gd name="connsiteY8" fmla="*/ 119062 h 657224"/>
              <a:gd name="connsiteX9" fmla="*/ 814387 w 2890837"/>
              <a:gd name="connsiteY9" fmla="*/ 38100 h 657224"/>
              <a:gd name="connsiteX10" fmla="*/ 909638 w 2890837"/>
              <a:gd name="connsiteY10" fmla="*/ 28574 h 657224"/>
              <a:gd name="connsiteX11" fmla="*/ 914400 w 2890837"/>
              <a:gd name="connsiteY11" fmla="*/ 176212 h 657224"/>
              <a:gd name="connsiteX12" fmla="*/ 1019175 w 2890837"/>
              <a:gd name="connsiteY12" fmla="*/ 180975 h 657224"/>
              <a:gd name="connsiteX13" fmla="*/ 1042987 w 2890837"/>
              <a:gd name="connsiteY13" fmla="*/ 123825 h 657224"/>
              <a:gd name="connsiteX14" fmla="*/ 1166812 w 2890837"/>
              <a:gd name="connsiteY14" fmla="*/ 128587 h 657224"/>
              <a:gd name="connsiteX15" fmla="*/ 1195387 w 2890837"/>
              <a:gd name="connsiteY15" fmla="*/ 266700 h 657224"/>
              <a:gd name="connsiteX16" fmla="*/ 1381125 w 2890837"/>
              <a:gd name="connsiteY16" fmla="*/ 271462 h 657224"/>
              <a:gd name="connsiteX17" fmla="*/ 1385887 w 2890837"/>
              <a:gd name="connsiteY17" fmla="*/ 395287 h 657224"/>
              <a:gd name="connsiteX18" fmla="*/ 1481137 w 2890837"/>
              <a:gd name="connsiteY18" fmla="*/ 385762 h 657224"/>
              <a:gd name="connsiteX19" fmla="*/ 1509712 w 2890837"/>
              <a:gd name="connsiteY19" fmla="*/ 566737 h 657224"/>
              <a:gd name="connsiteX20" fmla="*/ 1666875 w 2890837"/>
              <a:gd name="connsiteY20" fmla="*/ 557212 h 657224"/>
              <a:gd name="connsiteX21" fmla="*/ 1671637 w 2890837"/>
              <a:gd name="connsiteY21" fmla="*/ 404812 h 657224"/>
              <a:gd name="connsiteX22" fmla="*/ 1833562 w 2890837"/>
              <a:gd name="connsiteY22" fmla="*/ 400050 h 657224"/>
              <a:gd name="connsiteX23" fmla="*/ 1847850 w 2890837"/>
              <a:gd name="connsiteY23" fmla="*/ 547687 h 657224"/>
              <a:gd name="connsiteX24" fmla="*/ 1938337 w 2890837"/>
              <a:gd name="connsiteY24" fmla="*/ 547687 h 657224"/>
              <a:gd name="connsiteX25" fmla="*/ 1938338 w 2890837"/>
              <a:gd name="connsiteY25" fmla="*/ 657224 h 657224"/>
              <a:gd name="connsiteX26" fmla="*/ 2195512 w 2890837"/>
              <a:gd name="connsiteY26" fmla="*/ 652462 h 657224"/>
              <a:gd name="connsiteX27" fmla="*/ 2219325 w 2890837"/>
              <a:gd name="connsiteY27" fmla="*/ 585787 h 657224"/>
              <a:gd name="connsiteX28" fmla="*/ 2643187 w 2890837"/>
              <a:gd name="connsiteY28" fmla="*/ 590550 h 657224"/>
              <a:gd name="connsiteX29" fmla="*/ 2657475 w 2890837"/>
              <a:gd name="connsiteY29" fmla="*/ 438150 h 657224"/>
              <a:gd name="connsiteX30" fmla="*/ 2767012 w 2890837"/>
              <a:gd name="connsiteY30" fmla="*/ 438150 h 657224"/>
              <a:gd name="connsiteX31" fmla="*/ 2805112 w 2890837"/>
              <a:gd name="connsiteY31" fmla="*/ 604837 h 657224"/>
              <a:gd name="connsiteX32" fmla="*/ 2890837 w 2890837"/>
              <a:gd name="connsiteY32" fmla="*/ 585787 h 65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90837" h="657224">
                <a:moveTo>
                  <a:pt x="0" y="142875"/>
                </a:moveTo>
                <a:lnTo>
                  <a:pt x="342900" y="142875"/>
                </a:lnTo>
                <a:lnTo>
                  <a:pt x="342900" y="42862"/>
                </a:lnTo>
                <a:lnTo>
                  <a:pt x="581025" y="42862"/>
                </a:lnTo>
                <a:lnTo>
                  <a:pt x="566737" y="47625"/>
                </a:lnTo>
                <a:lnTo>
                  <a:pt x="566737" y="0"/>
                </a:lnTo>
                <a:lnTo>
                  <a:pt x="685800" y="0"/>
                </a:lnTo>
                <a:lnTo>
                  <a:pt x="709612" y="119062"/>
                </a:lnTo>
                <a:lnTo>
                  <a:pt x="814387" y="119062"/>
                </a:lnTo>
                <a:lnTo>
                  <a:pt x="814387" y="38100"/>
                </a:lnTo>
                <a:lnTo>
                  <a:pt x="909638" y="28574"/>
                </a:lnTo>
                <a:lnTo>
                  <a:pt x="914400" y="176212"/>
                </a:lnTo>
                <a:lnTo>
                  <a:pt x="1019175" y="180975"/>
                </a:lnTo>
                <a:lnTo>
                  <a:pt x="1042987" y="123825"/>
                </a:lnTo>
                <a:lnTo>
                  <a:pt x="1166812" y="128587"/>
                </a:lnTo>
                <a:lnTo>
                  <a:pt x="1195387" y="266700"/>
                </a:lnTo>
                <a:lnTo>
                  <a:pt x="1381125" y="271462"/>
                </a:lnTo>
                <a:lnTo>
                  <a:pt x="1385887" y="395287"/>
                </a:lnTo>
                <a:lnTo>
                  <a:pt x="1481137" y="385762"/>
                </a:lnTo>
                <a:lnTo>
                  <a:pt x="1509712" y="566737"/>
                </a:lnTo>
                <a:lnTo>
                  <a:pt x="1666875" y="557212"/>
                </a:lnTo>
                <a:lnTo>
                  <a:pt x="1671637" y="404812"/>
                </a:lnTo>
                <a:lnTo>
                  <a:pt x="1833562" y="400050"/>
                </a:lnTo>
                <a:lnTo>
                  <a:pt x="1847850" y="547687"/>
                </a:lnTo>
                <a:lnTo>
                  <a:pt x="1938337" y="547687"/>
                </a:lnTo>
                <a:cubicBezTo>
                  <a:pt x="1938337" y="584199"/>
                  <a:pt x="1938338" y="620712"/>
                  <a:pt x="1938338" y="657224"/>
                </a:cubicBezTo>
                <a:lnTo>
                  <a:pt x="2195512" y="652462"/>
                </a:lnTo>
                <a:lnTo>
                  <a:pt x="2219325" y="585787"/>
                </a:lnTo>
                <a:lnTo>
                  <a:pt x="2643187" y="590550"/>
                </a:lnTo>
                <a:lnTo>
                  <a:pt x="2657475" y="438150"/>
                </a:lnTo>
                <a:lnTo>
                  <a:pt x="2767012" y="438150"/>
                </a:lnTo>
                <a:lnTo>
                  <a:pt x="2805112" y="604837"/>
                </a:lnTo>
                <a:lnTo>
                  <a:pt x="2890837" y="585787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 bwMode="auto">
          <a:xfrm>
            <a:off x="5695950" y="5238125"/>
            <a:ext cx="2914650" cy="585788"/>
          </a:xfrm>
          <a:custGeom>
            <a:avLst/>
            <a:gdLst>
              <a:gd name="connsiteX0" fmla="*/ 0 w 2914650"/>
              <a:gd name="connsiteY0" fmla="*/ 90488 h 585788"/>
              <a:gd name="connsiteX1" fmla="*/ 371475 w 2914650"/>
              <a:gd name="connsiteY1" fmla="*/ 114300 h 585788"/>
              <a:gd name="connsiteX2" fmla="*/ 390525 w 2914650"/>
              <a:gd name="connsiteY2" fmla="*/ 0 h 585788"/>
              <a:gd name="connsiteX3" fmla="*/ 762000 w 2914650"/>
              <a:gd name="connsiteY3" fmla="*/ 0 h 585788"/>
              <a:gd name="connsiteX4" fmla="*/ 762000 w 2914650"/>
              <a:gd name="connsiteY4" fmla="*/ 104775 h 585788"/>
              <a:gd name="connsiteX5" fmla="*/ 1100138 w 2914650"/>
              <a:gd name="connsiteY5" fmla="*/ 104775 h 585788"/>
              <a:gd name="connsiteX6" fmla="*/ 1100138 w 2914650"/>
              <a:gd name="connsiteY6" fmla="*/ 252413 h 585788"/>
              <a:gd name="connsiteX7" fmla="*/ 1471613 w 2914650"/>
              <a:gd name="connsiteY7" fmla="*/ 252413 h 585788"/>
              <a:gd name="connsiteX8" fmla="*/ 1471613 w 2914650"/>
              <a:gd name="connsiteY8" fmla="*/ 433388 h 585788"/>
              <a:gd name="connsiteX9" fmla="*/ 1828800 w 2914650"/>
              <a:gd name="connsiteY9" fmla="*/ 433388 h 585788"/>
              <a:gd name="connsiteX10" fmla="*/ 1828800 w 2914650"/>
              <a:gd name="connsiteY10" fmla="*/ 585788 h 585788"/>
              <a:gd name="connsiteX11" fmla="*/ 2200275 w 2914650"/>
              <a:gd name="connsiteY11" fmla="*/ 585788 h 585788"/>
              <a:gd name="connsiteX12" fmla="*/ 2200275 w 2914650"/>
              <a:gd name="connsiteY12" fmla="*/ 519113 h 585788"/>
              <a:gd name="connsiteX13" fmla="*/ 2566988 w 2914650"/>
              <a:gd name="connsiteY13" fmla="*/ 519113 h 585788"/>
              <a:gd name="connsiteX14" fmla="*/ 2566988 w 2914650"/>
              <a:gd name="connsiteY14" fmla="*/ 471488 h 585788"/>
              <a:gd name="connsiteX15" fmla="*/ 2914650 w 2914650"/>
              <a:gd name="connsiteY15" fmla="*/ 471488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14650" h="585788">
                <a:moveTo>
                  <a:pt x="0" y="90488"/>
                </a:moveTo>
                <a:lnTo>
                  <a:pt x="371475" y="114300"/>
                </a:lnTo>
                <a:lnTo>
                  <a:pt x="390525" y="0"/>
                </a:lnTo>
                <a:lnTo>
                  <a:pt x="762000" y="0"/>
                </a:lnTo>
                <a:lnTo>
                  <a:pt x="762000" y="104775"/>
                </a:lnTo>
                <a:lnTo>
                  <a:pt x="1100138" y="104775"/>
                </a:lnTo>
                <a:lnTo>
                  <a:pt x="1100138" y="252413"/>
                </a:lnTo>
                <a:lnTo>
                  <a:pt x="1471613" y="252413"/>
                </a:lnTo>
                <a:lnTo>
                  <a:pt x="1471613" y="433388"/>
                </a:lnTo>
                <a:lnTo>
                  <a:pt x="1828800" y="433388"/>
                </a:lnTo>
                <a:lnTo>
                  <a:pt x="1828800" y="585788"/>
                </a:lnTo>
                <a:lnTo>
                  <a:pt x="2200275" y="585788"/>
                </a:lnTo>
                <a:lnTo>
                  <a:pt x="2200275" y="519113"/>
                </a:lnTo>
                <a:lnTo>
                  <a:pt x="2566988" y="519113"/>
                </a:lnTo>
                <a:lnTo>
                  <a:pt x="2566988" y="471488"/>
                </a:lnTo>
                <a:lnTo>
                  <a:pt x="2914650" y="471488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24E8B8-6F70-41F4-88A5-E866A15CD8C3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0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Belief models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1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4873043" cy="4953000"/>
          </a:xfrm>
        </p:spPr>
        <p:txBody>
          <a:bodyPr/>
          <a:lstStyle/>
          <a:p>
            <a:r>
              <a:rPr lang="en-US" dirty="0"/>
              <a:t>Parametric models</a:t>
            </a:r>
          </a:p>
          <a:p>
            <a:pPr lvl="1"/>
            <a:r>
              <a:rPr lang="en-US" dirty="0"/>
              <a:t>Linear models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Might include sparse-additive, where many parameters are zero.</a:t>
            </a:r>
          </a:p>
          <a:p>
            <a:pPr lvl="1"/>
            <a:r>
              <a:rPr lang="en-US" dirty="0"/>
              <a:t>Nonlinear models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(Shallow) Neural networks</a:t>
            </a:r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862199" y="1963248"/>
          <a:ext cx="223837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3" imgW="1371600" imgH="444240" progId="Equation.DSMT4">
                  <p:embed/>
                </p:oleObj>
              </mc:Choice>
              <mc:Fallback>
                <p:oleObj name="Equation" r:id="rId3" imgW="1371600" imgH="4442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2199" y="1963248"/>
                        <a:ext cx="2238375" cy="725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660571" y="1279677"/>
            <a:ext cx="3020291" cy="1090535"/>
            <a:chOff x="5660571" y="2982686"/>
            <a:chExt cx="2474499" cy="76200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V="1">
              <a:off x="5660571" y="2982686"/>
              <a:ext cx="0" cy="762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5660577" y="3733806"/>
              <a:ext cx="247449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3" name="Straight Connector 12"/>
          <p:cNvCxnSpPr/>
          <p:nvPr/>
        </p:nvCxnSpPr>
        <p:spPr bwMode="auto">
          <a:xfrm>
            <a:off x="5823857" y="1432078"/>
            <a:ext cx="2617488" cy="6698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823857" y="1617136"/>
            <a:ext cx="2617488" cy="3271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976257" y="1279678"/>
            <a:ext cx="1900004" cy="9814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1745747" y="3718794"/>
          <a:ext cx="2749432" cy="76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5" imgW="1511280" imgH="419040" progId="Equation.DSMT4">
                  <p:embed/>
                </p:oleObj>
              </mc:Choice>
              <mc:Fallback>
                <p:oleObj name="Equation" r:id="rId5" imgW="1511280" imgH="41904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5747" y="3718794"/>
                        <a:ext cx="2749432" cy="762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1702114" y="4496984"/>
          <a:ext cx="3462176" cy="1003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7" imgW="2539800" imgH="736560" progId="Equation.DSMT4">
                  <p:embed/>
                </p:oleObj>
              </mc:Choice>
              <mc:Fallback>
                <p:oleObj name="Equation" r:id="rId7" imgW="2539800" imgH="73656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114" y="4496984"/>
                        <a:ext cx="3462176" cy="1003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14" y="2596282"/>
            <a:ext cx="3020284" cy="123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5823857" y="3962248"/>
            <a:ext cx="3020291" cy="1090535"/>
            <a:chOff x="5660571" y="2982686"/>
            <a:chExt cx="2474499" cy="762000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V="1">
              <a:off x="5660571" y="2982686"/>
              <a:ext cx="0" cy="762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5660577" y="3393611"/>
              <a:ext cx="247449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Freeform 26"/>
          <p:cNvSpPr/>
          <p:nvPr/>
        </p:nvSpPr>
        <p:spPr bwMode="auto">
          <a:xfrm>
            <a:off x="5997039" y="4099986"/>
            <a:ext cx="2291938" cy="831273"/>
          </a:xfrm>
          <a:custGeom>
            <a:avLst/>
            <a:gdLst>
              <a:gd name="connsiteX0" fmla="*/ 0 w 2291938"/>
              <a:gd name="connsiteY0" fmla="*/ 831273 h 831273"/>
              <a:gd name="connsiteX1" fmla="*/ 807522 w 2291938"/>
              <a:gd name="connsiteY1" fmla="*/ 831273 h 831273"/>
              <a:gd name="connsiteX2" fmla="*/ 807522 w 2291938"/>
              <a:gd name="connsiteY2" fmla="*/ 0 h 831273"/>
              <a:gd name="connsiteX3" fmla="*/ 2291938 w 2291938"/>
              <a:gd name="connsiteY3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938" h="831273">
                <a:moveTo>
                  <a:pt x="0" y="831273"/>
                </a:moveTo>
                <a:lnTo>
                  <a:pt x="807522" y="831273"/>
                </a:lnTo>
                <a:lnTo>
                  <a:pt x="807522" y="0"/>
                </a:lnTo>
                <a:lnTo>
                  <a:pt x="2291938" y="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281849" y="5138439"/>
            <a:ext cx="3176351" cy="1719561"/>
            <a:chOff x="1740276" y="4490977"/>
            <a:chExt cx="3176351" cy="2008205"/>
          </a:xfrm>
        </p:grpSpPr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179" y="4490977"/>
              <a:ext cx="2527976" cy="2008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 bwMode="auto">
            <a:xfrm>
              <a:off x="1938179" y="4490977"/>
              <a:ext cx="318884" cy="200820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aphicFrame>
          <p:nvGraphicFramePr>
            <p:cNvPr id="30" name="Object 29"/>
            <p:cNvGraphicFramePr>
              <a:graphicFrameLocks noChangeAspect="1"/>
            </p:cNvGraphicFramePr>
            <p:nvPr>
              <p:extLst/>
            </p:nvPr>
          </p:nvGraphicFramePr>
          <p:xfrm>
            <a:off x="1740276" y="5116514"/>
            <a:ext cx="395805" cy="539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4" name="Equation" r:id="rId12" imgW="139680" imgH="190440" progId="Equation.DSMT4">
                    <p:embed/>
                  </p:oleObj>
                </mc:Choice>
                <mc:Fallback>
                  <p:oleObj name="Equation" r:id="rId12" imgW="139680" imgH="190440" progId="Equation.DSMT4">
                    <p:embed/>
                    <p:pic>
                      <p:nvPicPr>
                        <p:cNvPr id="30" name="Object 29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740276" y="5116514"/>
                          <a:ext cx="395805" cy="5397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4519752" y="5225204"/>
            <a:ext cx="396875" cy="53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" name="Equation" r:id="rId14" imgW="139680" imgH="190440" progId="Equation.DSMT4">
                    <p:embed/>
                  </p:oleObj>
                </mc:Choice>
                <mc:Fallback>
                  <p:oleObj name="Equation" r:id="rId14" imgW="139680" imgH="19044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9752" y="5225204"/>
                          <a:ext cx="396875" cy="539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2" name="Straight Arrow Connector 31"/>
            <p:cNvCxnSpPr/>
            <p:nvPr/>
          </p:nvCxnSpPr>
          <p:spPr bwMode="auto">
            <a:xfrm>
              <a:off x="2257063" y="466445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2260873" y="495020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2253253" y="523214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2253253" y="550650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2257063" y="579225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2249443" y="606657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2253253" y="635232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4318273" y="550650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4E543ECA-CC37-4236-AC31-8CC54576BC9C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72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4873043" cy="4953000"/>
          </a:xfrm>
        </p:spPr>
        <p:txBody>
          <a:bodyPr/>
          <a:lstStyle/>
          <a:p>
            <a:r>
              <a:rPr lang="en-US" dirty="0"/>
              <a:t>Nonparametric models</a:t>
            </a:r>
          </a:p>
          <a:p>
            <a:pPr lvl="1"/>
            <a:r>
              <a:rPr lang="en-US" dirty="0"/>
              <a:t>Kernel regression</a:t>
            </a:r>
          </a:p>
          <a:p>
            <a:pPr lvl="2"/>
            <a:r>
              <a:rPr lang="en-US" dirty="0"/>
              <a:t>Weighted average of neighboring points</a:t>
            </a:r>
          </a:p>
          <a:p>
            <a:pPr lvl="2"/>
            <a:r>
              <a:rPr lang="en-US" dirty="0"/>
              <a:t>Limited to low dimensional problems</a:t>
            </a:r>
          </a:p>
          <a:p>
            <a:pPr lvl="1"/>
            <a:r>
              <a:rPr lang="en-US" dirty="0"/>
              <a:t>Locally linear methods</a:t>
            </a:r>
          </a:p>
          <a:p>
            <a:pPr lvl="2"/>
            <a:r>
              <a:rPr lang="en-US" dirty="0" err="1"/>
              <a:t>Dirichlet</a:t>
            </a:r>
            <a:r>
              <a:rPr lang="en-US" dirty="0"/>
              <a:t> process mixtures</a:t>
            </a:r>
          </a:p>
          <a:p>
            <a:pPr lvl="2"/>
            <a:r>
              <a:rPr lang="en-US" dirty="0"/>
              <a:t>Radial basis functions</a:t>
            </a:r>
          </a:p>
          <a:p>
            <a:pPr lvl="1"/>
            <a:r>
              <a:rPr lang="en-US" dirty="0"/>
              <a:t>Splines</a:t>
            </a:r>
          </a:p>
          <a:p>
            <a:pPr lvl="1"/>
            <a:r>
              <a:rPr lang="en-US" dirty="0"/>
              <a:t>Support vector machines</a:t>
            </a:r>
          </a:p>
          <a:p>
            <a:pPr lvl="1"/>
            <a:r>
              <a:rPr lang="en-US" dirty="0"/>
              <a:t>Deep neural networks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1545440"/>
            <a:ext cx="2863850" cy="14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8" b="35250"/>
          <a:stretch/>
        </p:blipFill>
        <p:spPr bwMode="auto">
          <a:xfrm>
            <a:off x="5410082" y="3065372"/>
            <a:ext cx="3575285" cy="13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741" y="4684364"/>
            <a:ext cx="2924728" cy="141163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ADF22C-BFEE-4B20-A20E-CBDB38177F66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14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Notes:</a:t>
            </a:r>
          </a:p>
          <a:p>
            <a:pPr lvl="1"/>
            <a:r>
              <a:rPr lang="en-US" sz="2000" dirty="0"/>
              <a:t>World of “big data” encourages use of high-dimensional architectures:</a:t>
            </a:r>
          </a:p>
          <a:p>
            <a:pPr lvl="2"/>
            <a:r>
              <a:rPr lang="en-US" sz="1800" dirty="0"/>
              <a:t>Kernel regression</a:t>
            </a:r>
          </a:p>
          <a:p>
            <a:pPr lvl="2"/>
            <a:r>
              <a:rPr lang="en-US" sz="1800" dirty="0"/>
              <a:t>Locally linear models</a:t>
            </a:r>
          </a:p>
          <a:p>
            <a:pPr lvl="2"/>
            <a:r>
              <a:rPr lang="en-US" sz="1800" dirty="0"/>
              <a:t>Support vector machines</a:t>
            </a:r>
          </a:p>
          <a:p>
            <a:pPr lvl="2"/>
            <a:r>
              <a:rPr lang="en-US" sz="1800" dirty="0"/>
              <a:t>Deep neural networks</a:t>
            </a:r>
          </a:p>
          <a:p>
            <a:pPr lvl="1"/>
            <a:r>
              <a:rPr lang="en-US" sz="2000" dirty="0"/>
              <a:t>Modern uses of neural networks (e.g. image recognition) depend on massive datasets (e.g. millions of records).</a:t>
            </a:r>
          </a:p>
          <a:p>
            <a:pPr lvl="1"/>
            <a:r>
              <a:rPr lang="en-US" sz="2000" dirty="0"/>
              <a:t>In stochastic optimization, we are often estimating functions iteratively, starting with little or no data and growing.</a:t>
            </a:r>
          </a:p>
          <a:p>
            <a:pPr lvl="1"/>
            <a:r>
              <a:rPr lang="en-US" sz="2000" dirty="0"/>
              <a:t>There are many applications where we are limited to dozens of iterations, although we will have settings where we may run an algorithm hundreds or even thousands of iterations.  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70F0F-CB52-4665-A6BF-D43895557ADD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5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 are going to focus on:</a:t>
            </a:r>
          </a:p>
          <a:p>
            <a:pPr lvl="1"/>
            <a:r>
              <a:rPr lang="en-US" dirty="0"/>
              <a:t>Lookup tables</a:t>
            </a:r>
          </a:p>
          <a:p>
            <a:pPr lvl="2"/>
            <a:r>
              <a:rPr lang="en-US" dirty="0"/>
              <a:t>Frequentist vs. Bayesian</a:t>
            </a:r>
          </a:p>
          <a:p>
            <a:pPr lvl="2"/>
            <a:r>
              <a:rPr lang="en-US" dirty="0"/>
              <a:t>Independent beliefs</a:t>
            </a:r>
          </a:p>
          <a:p>
            <a:pPr lvl="2"/>
            <a:r>
              <a:rPr lang="en-US" dirty="0"/>
              <a:t>Correlated beliefs</a:t>
            </a:r>
          </a:p>
          <a:p>
            <a:pPr lvl="2"/>
            <a:r>
              <a:rPr lang="en-US" dirty="0"/>
              <a:t>Hierarchical representations (time permitting)</a:t>
            </a:r>
          </a:p>
          <a:p>
            <a:pPr lvl="1"/>
            <a:r>
              <a:rPr lang="en-US" dirty="0"/>
              <a:t>Parametric models</a:t>
            </a:r>
          </a:p>
          <a:p>
            <a:pPr lvl="2"/>
            <a:r>
              <a:rPr lang="en-US" dirty="0"/>
              <a:t>Linear in the parameters</a:t>
            </a:r>
          </a:p>
          <a:p>
            <a:pPr lvl="2"/>
            <a:r>
              <a:rPr lang="en-US" dirty="0"/>
              <a:t>Nonlinear in the parameters</a:t>
            </a:r>
          </a:p>
          <a:p>
            <a:pPr lvl="1"/>
            <a:r>
              <a:rPr lang="en-US" dirty="0"/>
              <a:t>Sampled models</a:t>
            </a:r>
          </a:p>
          <a:p>
            <a:pPr lvl="2"/>
            <a:r>
              <a:rPr lang="en-US" dirty="0"/>
              <a:t>This can be thought of as a nonparametric distribution.</a:t>
            </a:r>
          </a:p>
          <a:p>
            <a:pPr lvl="1"/>
            <a:r>
              <a:rPr lang="en-US" dirty="0"/>
              <a:t>Recursive estimation</a:t>
            </a:r>
          </a:p>
          <a:p>
            <a:pPr lvl="2"/>
            <a:r>
              <a:rPr lang="en-US" dirty="0"/>
              <a:t>Classical machine learning is batch</a:t>
            </a:r>
          </a:p>
          <a:p>
            <a:pPr lvl="2"/>
            <a:r>
              <a:rPr lang="en-US" dirty="0"/>
              <a:t>Our algorithms will always require adaptive learning (known as “online machine learning” in the computer science community).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D47082-0137-4E60-8023-1146F33D4C07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35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Lookup tables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Independent beliefs</a:t>
            </a:r>
          </a:p>
          <a:p>
            <a:r>
              <a:rPr lang="en-US" dirty="0"/>
              <a:t>Bayesian vs. frequentist</a:t>
            </a:r>
          </a:p>
        </p:txBody>
      </p:sp>
    </p:spTree>
    <p:extLst>
      <p:ext uri="{BB962C8B-B14F-4D97-AF65-F5344CB8AC3E}">
        <p14:creationId xmlns:p14="http://schemas.microsoft.com/office/powerpoint/2010/main" val="105663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lookup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85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708102" y="1143000"/>
                <a:ext cx="7772400" cy="4953000"/>
              </a:xfrm>
            </p:spPr>
            <p:txBody>
              <a:bodyPr/>
              <a:lstStyle/>
              <a:p>
                <a:r>
                  <a:rPr lang="en-US" sz="2400" dirty="0"/>
                  <a:t>Notation: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2000" b="0" dirty="0">
                    <a:latin typeface="Cambria Math" panose="02040503050406030204" pitchFamily="18" charset="0"/>
                  </a:rPr>
                  <a:t>(assume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2000" dirty="0">
                    <a:latin typeface="Cambria Math" panose="02040503050406030204" pitchFamily="18" charset="0"/>
                  </a:rPr>
                  <a:t>is “not too large”)</a:t>
                </a: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/>
                  <a:t> – truth (random variable)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000" dirty="0"/>
                  <a:t> –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/>
                  <a:t> after n experiments have been run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2000" dirty="0"/>
                  <a:t> – results of n+1</a:t>
                </a:r>
                <a:r>
                  <a:rPr lang="en-US" sz="2000" baseline="30000" dirty="0"/>
                  <a:t>st</a:t>
                </a:r>
                <a:r>
                  <a:rPr lang="en-US" sz="2000" dirty="0"/>
                  <a:t> experiment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000" dirty="0"/>
              </a:p>
              <a:p>
                <a:r>
                  <a:rPr lang="en-US" sz="2400" dirty="0"/>
                  <a:t>Examples: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a price,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2000" dirty="0"/>
                  <a:t> is the revenue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the bid for an ad on google,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2000" dirty="0"/>
                  <a:t> is the number of clicks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a drug for diabetes,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2000" dirty="0"/>
                  <a:t> is the reduction in blood sugar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an offer for a hotel room, including services and amenities,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2000" dirty="0"/>
                  <a:t> is whether or not a user accepts the offer.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a vector describing how many patients of different types (age, gender, medical history) to choose for a clinical trial.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7885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08102" y="1143000"/>
                <a:ext cx="7772400" cy="4953000"/>
              </a:xfrm>
              <a:blipFill>
                <a:blip r:embed="rId3"/>
                <a:stretch>
                  <a:fillRect t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5A1BD0-CBDA-4E92-8CB1-A50315D49AC2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17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lookup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143000"/>
                <a:ext cx="7993422" cy="4953000"/>
              </a:xfrm>
            </p:spPr>
            <p:txBody>
              <a:bodyPr/>
              <a:lstStyle/>
              <a:p>
                <a:r>
                  <a:rPr lang="en-US" dirty="0"/>
                  <a:t>The information and decision process</a:t>
                </a:r>
              </a:p>
              <a:p>
                <a:pPr lvl="2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where: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Initial belief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Initial decision based on information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Belief about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experiments/observations.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Decision made using information from first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experiments.  Determines how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experiment is run.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Observation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𝑠𝑡</m:t>
                    </m:r>
                  </m:oMath>
                </a14:m>
                <a:r>
                  <a:rPr lang="en-US" dirty="0"/>
                  <a:t> experiment 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143000"/>
                <a:ext cx="7993422" cy="4953000"/>
              </a:xfrm>
              <a:blipFill>
                <a:blip r:embed="rId2"/>
                <a:stretch>
                  <a:fillRect t="-1355" r="-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25C507-8020-4BBA-AAB6-237E21A63F0F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51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lookup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information process:</a:t>
                </a:r>
              </a:p>
              <a:p>
                <a:pPr lvl="1"/>
                <a:r>
                  <a:rPr lang="en-US" dirty="0"/>
                  <a:t>We observe data according to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We make the decision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using the results of experiment </a:t>
                </a:r>
                <a:r>
                  <a:rPr lang="en-US" i="1" dirty="0"/>
                  <a:t>n</a:t>
                </a:r>
                <a:r>
                  <a:rPr lang="en-US" dirty="0"/>
                  <a:t>, and then run experiment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, from which we obtain a noisy observation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909" t="43604" r="20771" b="24536"/>
          <a:stretch/>
        </p:blipFill>
        <p:spPr>
          <a:xfrm>
            <a:off x="1414541" y="2303682"/>
            <a:ext cx="5395466" cy="10255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FE8A9B9-5262-45FA-8957-6A041D7C8CC7}"/>
              </a:ext>
            </a:extLst>
          </p:cNvPr>
          <p:cNvSpPr/>
          <p:nvPr/>
        </p:nvSpPr>
        <p:spPr>
          <a:xfrm>
            <a:off x="3910195" y="2803822"/>
            <a:ext cx="434467" cy="434467"/>
          </a:xfrm>
          <a:prstGeom prst="ellipse">
            <a:avLst/>
          </a:prstGeom>
          <a:ln w="19050">
            <a:solidFill>
              <a:srgbClr val="0033CC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889C34-F4DB-47E4-82A1-138698A33C5D}"/>
              </a:ext>
            </a:extLst>
          </p:cNvPr>
          <p:cNvSpPr txBox="1"/>
          <p:nvPr/>
        </p:nvSpPr>
        <p:spPr>
          <a:xfrm>
            <a:off x="4198154" y="3134678"/>
            <a:ext cx="856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>
                <a:solidFill>
                  <a:srgbClr val="0033CC"/>
                </a:solidFill>
              </a:rPr>
              <a:t>Truth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1D49C8-94C4-4AA9-8A24-1776F5EA4BE5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34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lookup tables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Frequentist view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Estimates are based purely on experimental observations.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Does not require any prior knowledge; similarly, it is not able to use any prior knowledge that might be available.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466D1E-5760-4ED3-A19C-79EA02802C75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00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lookup tables</a:t>
            </a:r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Frequentist estimation:</a:t>
            </a:r>
          </a:p>
          <a:p>
            <a:pPr lvl="1"/>
            <a:r>
              <a:rPr lang="en-US" dirty="0"/>
              <a:t>Batch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Recursive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23D04-F7BD-4851-8F5A-36AE1CADA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313" r="12537"/>
          <a:stretch/>
        </p:blipFill>
        <p:spPr>
          <a:xfrm>
            <a:off x="916660" y="4552936"/>
            <a:ext cx="6788417" cy="164934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D70948-8FC3-46DC-B981-82B370A9AFA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72033" y="2172539"/>
          <a:ext cx="2977482" cy="1619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6" imgW="1587240" imgH="863280" progId="Equation.DSMT4">
                  <p:embed/>
                </p:oleObj>
              </mc:Choice>
              <mc:Fallback>
                <p:oleObj name="Equation" r:id="rId6" imgW="1587240" imgH="8632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0D70948-8FC3-46DC-B981-82B370A9AF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72033" y="2172539"/>
                        <a:ext cx="2977482" cy="1619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10D8D86-A66B-4E0B-BFAB-CF283BC280D1}"/>
              </a:ext>
            </a:extLst>
          </p:cNvPr>
          <p:cNvSpPr/>
          <p:nvPr/>
        </p:nvSpPr>
        <p:spPr>
          <a:xfrm>
            <a:off x="2758356" y="5309582"/>
            <a:ext cx="4410338" cy="9598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1C418-2273-4130-BD4F-DBE72EC4D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518" t="72544" r="29670"/>
          <a:stretch/>
        </p:blipFill>
        <p:spPr>
          <a:xfrm>
            <a:off x="2648198" y="5525682"/>
            <a:ext cx="3694161" cy="523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323AA3-A105-4AE7-8FDC-E2726962091D}"/>
              </a:ext>
            </a:extLst>
          </p:cNvPr>
          <p:cNvGrpSpPr/>
          <p:nvPr/>
        </p:nvGrpSpPr>
        <p:grpSpPr>
          <a:xfrm>
            <a:off x="3079023" y="4102767"/>
            <a:ext cx="3816712" cy="1941861"/>
            <a:chOff x="3079023" y="4102767"/>
            <a:chExt cx="3816712" cy="19418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D4F25E8-E944-445C-81DC-20F902420880}"/>
                </a:ext>
              </a:extLst>
            </p:cNvPr>
            <p:cNvSpPr/>
            <p:nvPr/>
          </p:nvSpPr>
          <p:spPr>
            <a:xfrm>
              <a:off x="3735805" y="4620128"/>
              <a:ext cx="625642" cy="745957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B7065DB-D3A0-40D0-903C-0172DB71E32A}"/>
                </a:ext>
              </a:extLst>
            </p:cNvPr>
            <p:cNvSpPr/>
            <p:nvPr/>
          </p:nvSpPr>
          <p:spPr>
            <a:xfrm>
              <a:off x="3079023" y="5438385"/>
              <a:ext cx="922108" cy="606243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07D5044-334A-42FF-A7CE-ADF5D7C516DD}"/>
                    </a:ext>
                  </a:extLst>
                </p:cNvPr>
                <p:cNvSpPr txBox="1"/>
                <p:nvPr/>
              </p:nvSpPr>
              <p:spPr>
                <a:xfrm>
                  <a:off x="4259179" y="4102767"/>
                  <a:ext cx="263655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800" i="0" dirty="0">
                      <a:solidFill>
                        <a:srgbClr val="0033CC"/>
                      </a:solidFill>
                    </a:rPr>
                    <a:t>Belief state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endParaRPr lang="en-US" sz="2800" i="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07D5044-334A-42FF-A7CE-ADF5D7C51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9179" y="4102767"/>
                  <a:ext cx="2636556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4861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51944F0-6E63-47DB-851E-D24AA1615B89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Illustrative learning problems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49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lookup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853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Bayesian view</a:t>
                </a:r>
              </a:p>
              <a:p>
                <a:pPr lvl="1"/>
                <a:r>
                  <a:rPr lang="en-US" dirty="0"/>
                  <a:t>The Bayesian view treats the true value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a random variable with some assumed distribution.</a:t>
                </a:r>
              </a:p>
              <a:p>
                <a:pPr lvl="1"/>
                <a:r>
                  <a:rPr lang="en-US" dirty="0"/>
                  <a:t>We start with a prior distribution of belief about unknown parameters, even before we have collected any data.</a:t>
                </a:r>
              </a:p>
              <a:p>
                <a:pPr lvl="1"/>
                <a:r>
                  <a:rPr lang="en-US" dirty="0"/>
                  <a:t>Useful when we have prior knowledge about a problem:</a:t>
                </a:r>
              </a:p>
              <a:p>
                <a:pPr lvl="2"/>
                <a:r>
                  <a:rPr lang="en-US" dirty="0"/>
                  <a:t>We may know something about how a patient might respond to a drug because of experience with other patients.</a:t>
                </a:r>
              </a:p>
              <a:p>
                <a:pPr lvl="2"/>
                <a:r>
                  <a:rPr lang="en-US" dirty="0"/>
                  <a:t>We have an idea how the market will respond to the price of a book because we see how it responded to other similar books.</a:t>
                </a:r>
              </a:p>
            </p:txBody>
          </p:sp>
        </mc:Choice>
        <mc:Fallback xmlns="">
          <p:sp>
            <p:nvSpPr>
              <p:cNvPr id="7885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t="-1355" r="-1569" b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30770D-0A08-478F-88D8-CAB30890457E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907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Learning with lookup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2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Bayesian updating – independent beliefs</a:t>
                </a:r>
              </a:p>
              <a:p>
                <a:pPr lvl="1"/>
                <a:r>
                  <a:rPr lang="en-US" sz="2000" dirty="0"/>
                  <a:t>Setup:</a:t>
                </a:r>
              </a:p>
              <a:p>
                <a:pPr lvl="2"/>
                <a:r>
                  <a:rPr lang="en-US" sz="1800" dirty="0"/>
                  <a:t>Assume that our belief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sz="1800" dirty="0"/>
                  <a:t> is normally distributed with initial distribution (the “prior”):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2,0</m:t>
                        </m:r>
                      </m:sup>
                    </m:sSubSup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0" dirty="0"/>
              </a:p>
              <a:p>
                <a:pPr lvl="2"/>
                <a:r>
                  <a:rPr lang="en-US" sz="1800" dirty="0"/>
                  <a:t>Now assume we choose to run experiment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/>
                  <a:t> (chosen based on what we know at time 0), after which we observe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1800" dirty="0"/>
                  <a:t>.</a:t>
                </a:r>
              </a:p>
              <a:p>
                <a:pPr lvl="2"/>
                <a:r>
                  <a:rPr lang="en-US" sz="1800" dirty="0"/>
                  <a:t>Assume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 i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a:rPr lang="en-US" sz="1800" i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1800" dirty="0"/>
                  <a:t> is a noisy observation of a function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/>
                  <a:t>:</a:t>
                </a:r>
              </a:p>
              <a:p>
                <a:pPr marL="1371600" lvl="3" indent="0">
                  <a:buNone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800" dirty="0"/>
              </a:p>
              <a:p>
                <a:pPr lvl="3"/>
                <a:endParaRPr lang="en-US" sz="1800" dirty="0"/>
              </a:p>
              <a:p>
                <a:pPr marL="914400" lvl="2" indent="0">
                  <a:buNone/>
                </a:pPr>
                <a:r>
                  <a:rPr lang="en-US" sz="1800" dirty="0"/>
                  <a:t>    where we might assume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(0,</m:t>
                    </m:r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800" dirty="0"/>
                  <a:t>).</a:t>
                </a:r>
              </a:p>
              <a:p>
                <a:pPr lvl="1"/>
                <a:r>
                  <a:rPr lang="en-US" sz="2000" dirty="0"/>
                  <a:t>We can show that if the prior belief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/>
                  <a:t> is normally distributed, and we then make a noisy observation that is normally distributed, then the posterior distribution of belief is also normally distributed.</a:t>
                </a:r>
              </a:p>
            </p:txBody>
          </p:sp>
        </mc:Choice>
        <mc:Fallback xmlns="">
          <p:sp>
            <p:nvSpPr>
              <p:cNvPr id="819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t="-985" r="-1098" b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DDAAC9-1133-49EA-A6FE-A803A76668AA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34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Learning with lookup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2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Bayesian updating – independent beliefs</a:t>
                </a:r>
              </a:p>
              <a:p>
                <a:pPr lvl="1"/>
                <a:r>
                  <a:rPr lang="en-US" sz="2000" dirty="0"/>
                  <a:t>It is helpful to introduce the idea of the </a:t>
                </a:r>
                <a:r>
                  <a:rPr lang="en-US" sz="2000" i="1" dirty="0"/>
                  <a:t>precision</a:t>
                </a:r>
                <a:r>
                  <a:rPr lang="en-US" sz="2000" dirty="0"/>
                  <a:t>.  This is just the inverse of the variance.</a:t>
                </a:r>
              </a:p>
              <a:p>
                <a:pPr lvl="1"/>
                <a:r>
                  <a:rPr lang="en-US" sz="2000" dirty="0"/>
                  <a:t>The precision of our observation noise is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000" dirty="0"/>
                  <a:t> be our estimate of the variance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/>
                  <a:t> after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experiments.  The precision of our belief about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 after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experiments is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sz="2000" dirty="0"/>
                  <a:t>The updating equations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000" dirty="0"/>
                  <a:t> are given by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.  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ea typeface="Cambria Math" panose="020405030504060302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sup>
                    </m:sSup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. </a:t>
                </a:r>
                <a:endParaRPr lang="en-US" sz="2000" dirty="0"/>
              </a:p>
            </p:txBody>
          </p:sp>
        </mc:Choice>
        <mc:Fallback xmlns="">
          <p:sp>
            <p:nvSpPr>
              <p:cNvPr id="819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t="-985" r="-1020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A6A605E-B0AB-48BD-A200-C4894432D487}"/>
              </a:ext>
            </a:extLst>
          </p:cNvPr>
          <p:cNvGrpSpPr/>
          <p:nvPr/>
        </p:nvGrpSpPr>
        <p:grpSpPr>
          <a:xfrm>
            <a:off x="4271284" y="5003020"/>
            <a:ext cx="4006894" cy="1114874"/>
            <a:chOff x="4271284" y="5003020"/>
            <a:chExt cx="4006894" cy="11148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5D7A94C-9D26-4132-B388-48BC352B1F05}"/>
                </a:ext>
              </a:extLst>
            </p:cNvPr>
            <p:cNvSpPr/>
            <p:nvPr/>
          </p:nvSpPr>
          <p:spPr>
            <a:xfrm>
              <a:off x="4587159" y="5003020"/>
              <a:ext cx="328372" cy="482480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EF1E914-34C1-4B6C-93CD-BE0162B15F0C}"/>
                </a:ext>
              </a:extLst>
            </p:cNvPr>
            <p:cNvSpPr/>
            <p:nvPr/>
          </p:nvSpPr>
          <p:spPr>
            <a:xfrm>
              <a:off x="4271284" y="5635414"/>
              <a:ext cx="508423" cy="482480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943C296-97F5-4D50-A889-145F19EA7294}"/>
                    </a:ext>
                  </a:extLst>
                </p:cNvPr>
                <p:cNvSpPr txBox="1"/>
                <p:nvPr/>
              </p:nvSpPr>
              <p:spPr>
                <a:xfrm>
                  <a:off x="6285004" y="5039074"/>
                  <a:ext cx="19931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400" i="0" dirty="0">
                      <a:solidFill>
                        <a:srgbClr val="0033CC"/>
                      </a:solidFill>
                    </a:rPr>
                    <a:t>Belief state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2400" i="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943C296-97F5-4D50-A889-145F19EA72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5004" y="5039074"/>
                  <a:ext cx="199317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4587"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8EE2644-7690-41EC-8188-F7090FAD06AA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Lookup tables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Correlated beliefs</a:t>
            </a:r>
          </a:p>
        </p:txBody>
      </p:sp>
    </p:spTree>
    <p:extLst>
      <p:ext uri="{BB962C8B-B14F-4D97-AF65-F5344CB8AC3E}">
        <p14:creationId xmlns:p14="http://schemas.microsoft.com/office/powerpoint/2010/main" val="2540686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 – correlated beliefs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Bayesian updating – correlated beliefs</a:t>
                </a:r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The revenue from price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price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is going to be similar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close to each other.</a:t>
                </a:r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The revenue we receive from offering products with similar features (color, size) will be correlated.</a:t>
                </a:r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A physician tests a diabetes medication for a patient.  There are two-dozen different medications, divided into four groups.  The performance of drugs in the same group will perform similarly.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r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9AB033F-1D1E-4765-BF4D-F8C367B1D90A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2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 – correlated beliefs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Bayesian updating – correlated beliefs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be the true value of running an experiment with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(drug, price, temperature/pressure, type of patient).</a:t>
                </a:r>
              </a:p>
              <a:p>
                <a:pPr lvl="1"/>
                <a:r>
                  <a:rPr lang="en-US" dirty="0"/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𝐶𝑜𝑣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capture correlations in our beliefs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(the “precision matrix”)</a:t>
                </a:r>
              </a:p>
              <a:p>
                <a:pPr lvl="1"/>
                <a:r>
                  <a:rPr lang="en-US" dirty="0"/>
                  <a:t>Updating equations: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en-US" sz="1800" dirty="0"/>
                            <m:t>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</m:d>
                        </m:e>
                      </m:d>
                    </m:oMath>
                  </m:oMathPara>
                </a14:m>
                <a:endParaRPr lang="en-US" sz="20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b="-3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FA5F004-73AF-491F-AA73-F109CA984347}"/>
              </a:ext>
            </a:extLst>
          </p:cNvPr>
          <p:cNvGrpSpPr/>
          <p:nvPr/>
        </p:nvGrpSpPr>
        <p:grpSpPr>
          <a:xfrm>
            <a:off x="3553909" y="4038795"/>
            <a:ext cx="3309728" cy="2214257"/>
            <a:chOff x="3609481" y="5382610"/>
            <a:chExt cx="3309728" cy="221425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E51DE88-BCD3-4F7D-B9E6-E67757B304D6}"/>
                </a:ext>
              </a:extLst>
            </p:cNvPr>
            <p:cNvSpPr/>
            <p:nvPr/>
          </p:nvSpPr>
          <p:spPr>
            <a:xfrm>
              <a:off x="4410339" y="5845087"/>
              <a:ext cx="651698" cy="1304663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CF33DE-B018-45A5-9559-C00F212C03D0}"/>
                </a:ext>
              </a:extLst>
            </p:cNvPr>
            <p:cNvSpPr/>
            <p:nvPr/>
          </p:nvSpPr>
          <p:spPr>
            <a:xfrm>
              <a:off x="3609481" y="7114387"/>
              <a:ext cx="508423" cy="482480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74236E1-6BD4-43CE-91CA-BA542C1FC555}"/>
                    </a:ext>
                  </a:extLst>
                </p:cNvPr>
                <p:cNvSpPr txBox="1"/>
                <p:nvPr/>
              </p:nvSpPr>
              <p:spPr>
                <a:xfrm>
                  <a:off x="4926035" y="5382610"/>
                  <a:ext cx="19931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400" i="0" dirty="0">
                      <a:solidFill>
                        <a:srgbClr val="0033CC"/>
                      </a:solidFill>
                    </a:rPr>
                    <a:t>Belief state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2400" i="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74236E1-6BD4-43CE-91CA-BA542C1FC5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6035" y="5382610"/>
                  <a:ext cx="199317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4893"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A2A560-D205-479E-B9FE-C58720955B74}"/>
              </a:ext>
            </a:extLst>
          </p:cNvPr>
          <p:cNvCxnSpPr/>
          <p:nvPr/>
        </p:nvCxnSpPr>
        <p:spPr bwMode="auto">
          <a:xfrm flipH="1">
            <a:off x="6567514" y="5294427"/>
            <a:ext cx="717374" cy="0"/>
          </a:xfrm>
          <a:prstGeom prst="straightConnector1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731D1A-394B-4781-ADD3-60B61CA74E49}"/>
                  </a:ext>
                </a:extLst>
              </p:cNvPr>
              <p:cNvSpPr txBox="1"/>
              <p:nvPr/>
            </p:nvSpPr>
            <p:spPr>
              <a:xfrm>
                <a:off x="7319630" y="5056985"/>
                <a:ext cx="11038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i="0" dirty="0">
                    <a:solidFill>
                      <a:srgbClr val="0033CC"/>
                    </a:solidFill>
                  </a:rPr>
                  <a:t>Entry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000" i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731D1A-394B-4781-ADD3-60B61CA74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630" y="5056985"/>
                <a:ext cx="1103828" cy="400110"/>
              </a:xfrm>
              <a:prstGeom prst="rect">
                <a:avLst/>
              </a:prstGeom>
              <a:blipFill>
                <a:blip r:embed="rId4"/>
                <a:stretch>
                  <a:fillRect l="-607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498B93-F5C6-4980-BA2C-AB6086763A0B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213" t="21081" r="14651" b="54355"/>
          <a:stretch/>
        </p:blipFill>
        <p:spPr>
          <a:xfrm>
            <a:off x="1374559" y="2081396"/>
            <a:ext cx="5657734" cy="1520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 – correlated beliefs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updating – correlated beliefs</a:t>
            </a:r>
          </a:p>
          <a:p>
            <a:pPr lvl="1"/>
            <a:r>
              <a:rPr lang="en-US" dirty="0"/>
              <a:t>The recursive updating equations are quite simple: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Numerical example: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9F73C-A0D3-4DCA-ADC9-94E9FEA8E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9469" r="21518"/>
          <a:stretch/>
        </p:blipFill>
        <p:spPr>
          <a:xfrm>
            <a:off x="1534211" y="3921701"/>
            <a:ext cx="6392273" cy="24249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ED64A-FD0A-40BF-90DF-CC36EE998694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34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 – correlated beliefs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Bayesian updating – correlated beliefs</a:t>
                </a:r>
              </a:p>
              <a:p>
                <a:pPr lvl="1"/>
                <a:r>
                  <a:rPr lang="en-US" dirty="0"/>
                  <a:t>Assume we choose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and observe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=19.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updated estimate of the means are then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633" t="19964" r="13750"/>
          <a:stretch/>
        </p:blipFill>
        <p:spPr>
          <a:xfrm>
            <a:off x="1641878" y="2637109"/>
            <a:ext cx="5947131" cy="275330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2367B4-3249-4BE6-A9DA-468ED2B243BB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01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 – correlated beliefs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updating – correlated beliefs</a:t>
            </a:r>
          </a:p>
          <a:p>
            <a:pPr lvl="1"/>
            <a:r>
              <a:rPr lang="en-US" dirty="0"/>
              <a:t>The updated covariance matrix is: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229"/>
          <a:stretch/>
        </p:blipFill>
        <p:spPr>
          <a:xfrm>
            <a:off x="1010989" y="2147072"/>
            <a:ext cx="7264077" cy="445442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BB35E9-6199-416B-9C2F-E9F354EE8F5A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48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 – correlated beliefs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Estimating continuous surfaces</a:t>
                </a:r>
              </a:p>
              <a:p>
                <a:pPr lvl="1"/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is a continuous vector,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a continuous function.  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be the random variable describing our belief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It is reasonable to assume that our belief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correlated as a function of the distance  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′∥=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𝐶𝑜𝑣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the covariance between our beliefs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dirty="0"/>
                  <a:t>.  It is reasonable to assume that</a:t>
                </a:r>
              </a:p>
              <a:p>
                <a:pPr lvl="2"/>
                <a:endParaRPr lang="en-US" sz="16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′∥</m:t>
                              </m:r>
                            </m:sup>
                          </m:sSup>
                        </m:fName>
                        <m:e/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r="-784" b="-2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1CB3A0-F7CF-454F-9C20-203416CD419C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9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Optimal learning in diabetes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76250" y="1143000"/>
            <a:ext cx="4105275" cy="4953000"/>
          </a:xfrm>
        </p:spPr>
        <p:txBody>
          <a:bodyPr/>
          <a:lstStyle/>
          <a:p>
            <a:r>
              <a:rPr lang="en-US" sz="2000"/>
              <a:t>How do we find the best treatment for diabetes?</a:t>
            </a:r>
          </a:p>
          <a:p>
            <a:pPr lvl="1"/>
            <a:r>
              <a:rPr lang="en-US" sz="1800"/>
              <a:t>The standard treatment is a medication called metformin, which works for about 70 percent of patients.</a:t>
            </a:r>
          </a:p>
          <a:p>
            <a:pPr lvl="1"/>
            <a:r>
              <a:rPr lang="en-US" sz="1800"/>
              <a:t>What do we do when metformin does not work for a patient?</a:t>
            </a:r>
          </a:p>
          <a:p>
            <a:pPr lvl="1"/>
            <a:r>
              <a:rPr lang="en-US" sz="1800"/>
              <a:t>There are about 20 other treatments, and it is a process of trial and error.  Doctors need to get through this process as quickly as possible.</a:t>
            </a: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271588"/>
            <a:ext cx="4052888" cy="2090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14725"/>
            <a:ext cx="4051300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C8454-37BC-41B5-BE2F-7829C68DF846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04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Lookup tables – correlated beliefs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50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751013"/>
            <a:ext cx="615315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1614488"/>
            <a:ext cx="6140450" cy="392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1631950"/>
            <a:ext cx="614680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644650"/>
            <a:ext cx="616426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1625600"/>
            <a:ext cx="615315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26EE74-2CA6-4485-8449-6A909CB14DBE}"/>
              </a:ext>
            </a:extLst>
          </p:cNvPr>
          <p:cNvSpPr txBox="1"/>
          <p:nvPr/>
        </p:nvSpPr>
        <p:spPr>
          <a:xfrm>
            <a:off x="1384230" y="5120929"/>
            <a:ext cx="1769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i="0" dirty="0">
                <a:solidFill>
                  <a:srgbClr val="00B050"/>
                </a:solidFill>
              </a:rPr>
              <a:t>Green = Truth</a:t>
            </a:r>
          </a:p>
          <a:p>
            <a:pPr algn="l"/>
            <a:r>
              <a:rPr lang="en-US" sz="2000" b="1" i="0" dirty="0">
                <a:solidFill>
                  <a:srgbClr val="FF0000"/>
                </a:solidFill>
              </a:rPr>
              <a:t>Red = Belief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A30247D-C982-4365-9916-E285938980FC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6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2"/>
          <p:cNvSpPr>
            <a:spLocks noChangeArrowheads="1"/>
          </p:cNvSpPr>
          <p:nvPr/>
        </p:nvSpPr>
        <p:spPr bwMode="auto">
          <a:xfrm>
            <a:off x="685800" y="1143000"/>
            <a:ext cx="7981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800" i="0" dirty="0"/>
              <a:t>Learning a two-dimensional surface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742950" lvl="1" indent="-285750" algn="l">
              <a:spcBef>
                <a:spcPct val="20000"/>
              </a:spcBef>
              <a:buFontTx/>
              <a:buChar char="»"/>
            </a:pPr>
            <a:endParaRPr lang="en-US" sz="2400" i="0" dirty="0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Lookup tables – correlated beliefs</a:t>
            </a:r>
          </a:p>
        </p:txBody>
      </p:sp>
      <p:pic>
        <p:nvPicPr>
          <p:cNvPr id="25908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6"/>
          <a:stretch/>
        </p:blipFill>
        <p:spPr bwMode="auto">
          <a:xfrm>
            <a:off x="0" y="2579688"/>
            <a:ext cx="7568202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06BA8-327D-4CFE-8B4D-7970893D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55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Lookup tables – correlated beliefs</a:t>
            </a:r>
          </a:p>
        </p:txBody>
      </p:sp>
      <p:pic>
        <p:nvPicPr>
          <p:cNvPr id="2601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3"/>
          <a:stretch/>
        </p:blipFill>
        <p:spPr bwMode="auto">
          <a:xfrm>
            <a:off x="0" y="2573338"/>
            <a:ext cx="7432431" cy="398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85800" y="1143000"/>
            <a:ext cx="7981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800" i="0" dirty="0"/>
              <a:t>Learning a two-dimensional surface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742950" lvl="1" indent="-285750" algn="l">
              <a:spcBef>
                <a:spcPct val="20000"/>
              </a:spcBef>
              <a:buFontTx/>
              <a:buChar char="»"/>
            </a:pPr>
            <a:endParaRPr lang="en-US" sz="2400" i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7964B-24B3-4C54-8C21-7731673B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80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4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Lookup tables – correlated beliefs</a:t>
            </a:r>
          </a:p>
        </p:txBody>
      </p:sp>
      <p:pic>
        <p:nvPicPr>
          <p:cNvPr id="2611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0" y="2573338"/>
            <a:ext cx="735353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1143000"/>
            <a:ext cx="7981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800" i="0" dirty="0"/>
              <a:t>Learning a two-dimensional surface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742950" lvl="1" indent="-285750" algn="l">
              <a:spcBef>
                <a:spcPct val="20000"/>
              </a:spcBef>
              <a:buFontTx/>
              <a:buChar char="»"/>
            </a:pPr>
            <a:endParaRPr lang="en-US" sz="2400" i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FBE29B-113D-4096-900F-530428856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45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8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Lookup tables – correlated beliefs</a:t>
            </a:r>
          </a:p>
        </p:txBody>
      </p:sp>
      <p:pic>
        <p:nvPicPr>
          <p:cNvPr id="26214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0" y="2574925"/>
            <a:ext cx="736906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1143000"/>
            <a:ext cx="7981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800" i="0" dirty="0"/>
              <a:t>Learning a two-dimensional surface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742950" lvl="1" indent="-285750" algn="l">
              <a:spcBef>
                <a:spcPct val="20000"/>
              </a:spcBef>
              <a:buFontTx/>
              <a:buChar char="»"/>
            </a:pPr>
            <a:endParaRPr lang="en-US" sz="2400" i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8D44F-C387-415E-A603-B842423A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79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Lookup tables – correlated beliefs</a:t>
            </a:r>
          </a:p>
        </p:txBody>
      </p:sp>
      <p:pic>
        <p:nvPicPr>
          <p:cNvPr id="26317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62"/>
          <a:stretch/>
        </p:blipFill>
        <p:spPr bwMode="auto">
          <a:xfrm>
            <a:off x="0" y="2578100"/>
            <a:ext cx="7404786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1143000"/>
            <a:ext cx="7981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800" i="0" dirty="0"/>
              <a:t>Learning a two-dimensional surface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742950" lvl="1" indent="-285750" algn="l">
              <a:spcBef>
                <a:spcPct val="20000"/>
              </a:spcBef>
              <a:buFontTx/>
              <a:buChar char="»"/>
            </a:pPr>
            <a:endParaRPr lang="en-US" sz="2400" i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8B043-7802-402C-90F2-4721A505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7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6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Lookup tables – correlated beliefs</a:t>
            </a:r>
          </a:p>
        </p:txBody>
      </p:sp>
      <p:pic>
        <p:nvPicPr>
          <p:cNvPr id="26419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-1" y="2578100"/>
            <a:ext cx="7386367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1143000"/>
            <a:ext cx="7981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800" i="0" dirty="0"/>
              <a:t>Learning a two-dimensional surface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742950" lvl="1" indent="-285750" algn="l">
              <a:spcBef>
                <a:spcPct val="20000"/>
              </a:spcBef>
              <a:buFontTx/>
              <a:buChar char="»"/>
            </a:pPr>
            <a:endParaRPr lang="en-US" sz="2400" i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2D1FF5-0D4E-413A-9C89-FB84B659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51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Lookup tables – correlated beliefs</a:t>
            </a:r>
          </a:p>
        </p:txBody>
      </p:sp>
      <p:pic>
        <p:nvPicPr>
          <p:cNvPr id="2652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62"/>
          <a:stretch/>
        </p:blipFill>
        <p:spPr bwMode="auto">
          <a:xfrm>
            <a:off x="0" y="2538413"/>
            <a:ext cx="7461242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1143000"/>
            <a:ext cx="7981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800" i="0" dirty="0"/>
              <a:t>Learning a two-dimensional surface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742950" lvl="1" indent="-285750" algn="l">
              <a:spcBef>
                <a:spcPct val="20000"/>
              </a:spcBef>
              <a:buFontTx/>
              <a:buChar char="»"/>
            </a:pPr>
            <a:endParaRPr lang="en-US" sz="2400" i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C944DB-5863-476E-8071-5459CF0F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04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4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Lookup tables – correlated beliefs</a:t>
            </a:r>
          </a:p>
        </p:txBody>
      </p:sp>
      <p:pic>
        <p:nvPicPr>
          <p:cNvPr id="26624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3"/>
          <a:stretch/>
        </p:blipFill>
        <p:spPr bwMode="auto">
          <a:xfrm>
            <a:off x="-1" y="2578100"/>
            <a:ext cx="7405333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1143000"/>
            <a:ext cx="7981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800" i="0" dirty="0"/>
              <a:t>Learning a two-dimensional surface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n"/>
            </a:pPr>
            <a:endParaRPr lang="en-US" sz="2800" i="0" dirty="0"/>
          </a:p>
          <a:p>
            <a:pPr marL="742950" lvl="1" indent="-285750" algn="l">
              <a:spcBef>
                <a:spcPct val="20000"/>
              </a:spcBef>
              <a:buFontTx/>
              <a:buChar char="»"/>
            </a:pPr>
            <a:endParaRPr lang="en-US" sz="2400" i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EBA5B-DA32-467A-9286-39B2D8FB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1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 – correlated beliefs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lvl="1"/>
            <a:r>
              <a:rPr lang="en-US" dirty="0"/>
              <a:t>Correlated beliefs is a powerful way of estimating continuous surfaces with a relatively small number of observations.</a:t>
            </a:r>
          </a:p>
          <a:p>
            <a:pPr lvl="1"/>
            <a:r>
              <a:rPr lang="en-US" dirty="0"/>
              <a:t>These updates require the use of a “distance function” that measures the distance between two points on the surface.  Care needs to be used if you have more than about 5 dimensions.</a:t>
            </a:r>
          </a:p>
          <a:p>
            <a:pPr lvl="1"/>
            <a:r>
              <a:rPr lang="en-US" dirty="0"/>
              <a:t>This logic can  be used for categorical data:</a:t>
            </a:r>
          </a:p>
          <a:p>
            <a:pPr lvl="2"/>
            <a:r>
              <a:rPr lang="en-US" dirty="0"/>
              <a:t>Consumer choices based on age, location, gender, …</a:t>
            </a:r>
          </a:p>
          <a:p>
            <a:pPr lvl="2"/>
            <a:r>
              <a:rPr lang="en-US" dirty="0"/>
              <a:t>Performance of different materials that share characteristics.</a:t>
            </a:r>
          </a:p>
          <a:p>
            <a:pPr lvl="2"/>
            <a:r>
              <a:rPr lang="en-US" dirty="0"/>
              <a:t>Behavior of a drug as a function of patient characteristics.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8BD065-A16B-4B94-A613-A05C73F03B1B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5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Drug discovery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143000"/>
            <a:ext cx="8517467" cy="4953000"/>
          </a:xfrm>
        </p:spPr>
        <p:txBody>
          <a:bodyPr/>
          <a:lstStyle/>
          <a:p>
            <a:r>
              <a:rPr lang="en-US" altLang="en-US" dirty="0"/>
              <a:t>Optimizing the configuration of molecules</a:t>
            </a:r>
          </a:p>
        </p:txBody>
      </p:sp>
      <p:pic>
        <p:nvPicPr>
          <p:cNvPr id="5325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4" y="1756345"/>
            <a:ext cx="2731028" cy="243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93" y="2259240"/>
            <a:ext cx="504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93" y="2071915"/>
            <a:ext cx="34480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4001030" y="2097315"/>
            <a:ext cx="600075" cy="1905000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4601105" y="2745015"/>
            <a:ext cx="139065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4602693" y="2994253"/>
            <a:ext cx="1362075" cy="4000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724" y="4107274"/>
            <a:ext cx="3675058" cy="2503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656" y="4453467"/>
            <a:ext cx="3541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0" dirty="0"/>
              <a:t>Design of effective policies can accelerate the search process for new drugs.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591186A-6CF4-4C17-B458-0EE3BB1AFFC2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509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Parametric models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</p:spTree>
    <p:extLst>
      <p:ext uri="{BB962C8B-B14F-4D97-AF65-F5344CB8AC3E}">
        <p14:creationId xmlns:p14="http://schemas.microsoft.com/office/powerpoint/2010/main" val="2904948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stochastic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Recursive least squares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dirty="0"/>
                  <a:t> be the observation and let our model be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We update our estimate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using our recursive least squares equations: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984250" y="2220913"/>
          <a:ext cx="704215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4" imgW="2895480" imgH="203040" progId="Equation.DSMT4">
                  <p:embed/>
                </p:oleObj>
              </mc:Choice>
              <mc:Fallback>
                <p:oleObj name="Equation" r:id="rId4" imgW="2895480" imgH="2030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4250" y="2220913"/>
                        <a:ext cx="7042150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3B832AC-D9AF-4920-955D-C820BC9468B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39888" y="3492500"/>
          <a:ext cx="4379912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6" imgW="1968480" imgH="1371600" progId="Equation.DSMT4">
                  <p:embed/>
                </p:oleObj>
              </mc:Choice>
              <mc:Fallback>
                <p:oleObj name="Equation" r:id="rId6" imgW="1968480" imgH="1371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3B832AC-D9AF-4920-955D-C820BC9468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39888" y="3492500"/>
                        <a:ext cx="4379912" cy="305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296834C-7E00-4C64-BDE3-20901E22DB9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692900" y="4746625"/>
          <a:ext cx="1831975" cy="154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8" imgW="876240" imgH="736560" progId="Equation.DSMT4">
                  <p:embed/>
                </p:oleObj>
              </mc:Choice>
              <mc:Fallback>
                <p:oleObj name="Equation" r:id="rId8" imgW="876240" imgH="7365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296834C-7E00-4C64-BDE3-20901E22DB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92900" y="4746625"/>
                        <a:ext cx="1831975" cy="154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84294DC-F5E9-4727-802D-4C98C40C32B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859955" y="3185264"/>
          <a:ext cx="1394903" cy="1526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10" imgW="672840" imgH="736560" progId="Equation.DSMT4">
                  <p:embed/>
                </p:oleObj>
              </mc:Choice>
              <mc:Fallback>
                <p:oleObj name="Equation" r:id="rId10" imgW="672840" imgH="736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84294DC-F5E9-4727-802D-4C98C40C32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59955" y="3185264"/>
                        <a:ext cx="1394903" cy="1526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E63BB4-EAE6-41B5-8A7B-62DF4BF99336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0AAFEC-B966-40FA-9B94-AD1E530C78E1}"/>
              </a:ext>
            </a:extLst>
          </p:cNvPr>
          <p:cNvGrpSpPr/>
          <p:nvPr/>
        </p:nvGrpSpPr>
        <p:grpSpPr>
          <a:xfrm>
            <a:off x="2606985" y="3157782"/>
            <a:ext cx="4471678" cy="1090893"/>
            <a:chOff x="3806500" y="5039074"/>
            <a:chExt cx="4471678" cy="109089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BB7AFD-9D07-420E-B881-F95929F4D30F}"/>
                </a:ext>
              </a:extLst>
            </p:cNvPr>
            <p:cNvSpPr/>
            <p:nvPr/>
          </p:nvSpPr>
          <p:spPr>
            <a:xfrm>
              <a:off x="4951030" y="5500738"/>
              <a:ext cx="572939" cy="629229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CA62B4-4B2B-4EBE-AC79-E7A94763F780}"/>
                </a:ext>
              </a:extLst>
            </p:cNvPr>
            <p:cNvSpPr/>
            <p:nvPr/>
          </p:nvSpPr>
          <p:spPr>
            <a:xfrm>
              <a:off x="3806500" y="5554582"/>
              <a:ext cx="508423" cy="482480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5A8F7-AD91-4F17-B1E0-52E54A73B289}"/>
                    </a:ext>
                  </a:extLst>
                </p:cNvPr>
                <p:cNvSpPr txBox="1"/>
                <p:nvPr/>
              </p:nvSpPr>
              <p:spPr>
                <a:xfrm>
                  <a:off x="6285004" y="5039074"/>
                  <a:ext cx="19931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400" i="0" dirty="0">
                      <a:solidFill>
                        <a:srgbClr val="0033CC"/>
                      </a:solidFill>
                    </a:rPr>
                    <a:t>Belief state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2400" i="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5A8F7-AD91-4F17-B1E0-52E54A73B2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5004" y="5039074"/>
                  <a:ext cx="1993174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4587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0625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Parametric models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Nonlinear models</a:t>
            </a:r>
          </a:p>
        </p:txBody>
      </p:sp>
    </p:spTree>
    <p:extLst>
      <p:ext uri="{BB962C8B-B14F-4D97-AF65-F5344CB8AC3E}">
        <p14:creationId xmlns:p14="http://schemas.microsoft.com/office/powerpoint/2010/main" val="1524540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DB9FA-368D-4973-AD00-CA014E9D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Sampled belief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0E7FD0-6EC3-46C7-8147-947AFF5448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Notes:</a:t>
                </a:r>
              </a:p>
              <a:p>
                <a:pPr lvl="1"/>
                <a:r>
                  <a:rPr lang="en-US" dirty="0"/>
                  <a:t>We often have to take expectations of nonlinear functions imbedded in maximization problems, such as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a vector, this can be complicated.</a:t>
                </a:r>
              </a:p>
              <a:p>
                <a:pPr lvl="1"/>
                <a:r>
                  <a:rPr lang="en-US" dirty="0"/>
                  <a:t>We can overcome this using a </a:t>
                </a:r>
                <a:r>
                  <a:rPr lang="en-US" i="1" dirty="0"/>
                  <a:t>sampled belief model</a:t>
                </a:r>
                <a:r>
                  <a:rPr lang="en-US" dirty="0"/>
                  <a:t> where we replace the probability distribution for the unknown (random)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with a sample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Now 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𝑃𝑟𝑜𝑏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  Now the expectation is simply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e>
                        </m:func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0E7FD0-6EC3-46C7-8147-947AFF5448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r="-706" b="-7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3B2C05-BA91-499B-BA31-9EF97025B8FA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D0B094-BE02-4ADC-8F7D-76AEE1D8A974}"/>
              </a:ext>
            </a:extLst>
          </p:cNvPr>
          <p:cNvGrpSpPr/>
          <p:nvPr/>
        </p:nvGrpSpPr>
        <p:grpSpPr>
          <a:xfrm>
            <a:off x="2472800" y="4933194"/>
            <a:ext cx="2607501" cy="890869"/>
            <a:chOff x="4700703" y="4554299"/>
            <a:chExt cx="2607501" cy="89086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B2A7F8-18D3-41D9-ABE3-9B0F54413446}"/>
                </a:ext>
              </a:extLst>
            </p:cNvPr>
            <p:cNvSpPr/>
            <p:nvPr/>
          </p:nvSpPr>
          <p:spPr>
            <a:xfrm>
              <a:off x="4700703" y="4554299"/>
              <a:ext cx="508423" cy="482480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6BAAFA0-7C43-43A1-BB7A-1DC7B3377BBD}"/>
                    </a:ext>
                  </a:extLst>
                </p:cNvPr>
                <p:cNvSpPr txBox="1"/>
                <p:nvPr/>
              </p:nvSpPr>
              <p:spPr>
                <a:xfrm>
                  <a:off x="5315030" y="4983503"/>
                  <a:ext cx="19931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400" i="0" dirty="0">
                      <a:solidFill>
                        <a:srgbClr val="0033CC"/>
                      </a:solidFill>
                    </a:rPr>
                    <a:t>Belief state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2400" i="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6BAAFA0-7C43-43A1-BB7A-1DC7B3377B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5030" y="4983503"/>
                  <a:ext cx="199317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4587"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0622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Sampled belief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sampled belief model</a:t>
            </a: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84350"/>
            <a:ext cx="66659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245100" y="2997272"/>
          <a:ext cx="279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4" imgW="152280" imgH="228600" progId="Equation.DSMT4">
                  <p:embed/>
                </p:oleObj>
              </mc:Choice>
              <mc:Fallback>
                <p:oleObj name="Equation" r:id="rId4" imgW="1522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5100" y="2997272"/>
                        <a:ext cx="279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538788" y="36449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6" imgW="164880" imgH="228600" progId="Equation.DSMT4">
                  <p:embed/>
                </p:oleObj>
              </mc:Choice>
              <mc:Fallback>
                <p:oleObj name="Equation" r:id="rId6" imgW="16488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36449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034088" y="41402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8" imgW="164880" imgH="228600" progId="Equation.DSMT4">
                  <p:embed/>
                </p:oleObj>
              </mc:Choice>
              <mc:Fallback>
                <p:oleObj name="Equation" r:id="rId8" imgW="1648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41402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177088" y="46228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46228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 bwMode="auto">
          <a:xfrm>
            <a:off x="3498574" y="1784350"/>
            <a:ext cx="2199861" cy="30949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64858" y="5539410"/>
            <a:ext cx="265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Concentration/temperature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45223" y="3558202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i="0" dirty="0"/>
              <a:t>       Response       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1985963" y="2286000"/>
          <a:ext cx="24336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12" imgW="1574640" imgH="419040" progId="Equation.DSMT4">
                  <p:embed/>
                </p:oleObj>
              </mc:Choice>
              <mc:Fallback>
                <p:oleObj name="Equation" r:id="rId12" imgW="1574640" imgH="41904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985963" y="2286000"/>
                        <a:ext cx="2433637" cy="647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2024509" y="3131274"/>
          <a:ext cx="1862137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14" imgW="1015920" imgH="253800" progId="Equation.DSMT4">
                  <p:embed/>
                </p:oleObj>
              </mc:Choice>
              <mc:Fallback>
                <p:oleObj name="Equation" r:id="rId14" imgW="1015920" imgH="2538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509" y="3131274"/>
                        <a:ext cx="1862137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1689100" y="5956300"/>
          <a:ext cx="30876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16" imgW="1777680" imgH="241200" progId="Equation.DSMT4">
                  <p:embed/>
                </p:oleObj>
              </mc:Choice>
              <mc:Fallback>
                <p:oleObj name="Equation" r:id="rId16" imgW="1777680" imgH="2412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956300"/>
                        <a:ext cx="30876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546062D-1890-43D3-ADED-4B9FC910E684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55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Sampled belief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experimental outcomes</a:t>
            </a: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84350"/>
            <a:ext cx="66659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6621370" y="2010949"/>
            <a:ext cx="0" cy="371208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6581492" y="346880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581476" y="4092740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573523" y="372597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81444" y="4326095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81428" y="460233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573539" y="3206822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276975" y="5711825"/>
          <a:ext cx="60801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4" imgW="419040" imgH="203040" progId="Equation.DSMT4">
                  <p:embed/>
                </p:oleObj>
              </mc:Choice>
              <mc:Fallback>
                <p:oleObj name="Equation" r:id="rId4" imgW="41904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6975" y="5711825"/>
                        <a:ext cx="608013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245100" y="2997272"/>
          <a:ext cx="279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45100" y="2997272"/>
                        <a:ext cx="279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538788" y="36449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8" imgW="164880" imgH="228600" progId="Equation.DSMT4">
                  <p:embed/>
                </p:oleObj>
              </mc:Choice>
              <mc:Fallback>
                <p:oleObj name="Equation" r:id="rId8" imgW="16488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36449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034088" y="41402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41402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177088" y="46228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12" imgW="164880" imgH="228600" progId="Equation.DSMT4">
                  <p:embed/>
                </p:oleObj>
              </mc:Choice>
              <mc:Fallback>
                <p:oleObj name="Equation" r:id="rId12" imgW="1648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46228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6433823" y="3043720"/>
            <a:ext cx="1600351" cy="1920240"/>
            <a:chOff x="6433823" y="3043720"/>
            <a:chExt cx="1600351" cy="1920240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6433823" y="3043720"/>
            <a:ext cx="514350" cy="192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4" name="Equation" r:id="rId14" imgW="190440" imgH="711000" progId="Equation.DSMT4">
                    <p:embed/>
                  </p:oleObj>
                </mc:Choice>
                <mc:Fallback>
                  <p:oleObj name="Equation" r:id="rId14" imgW="190440" imgH="711000" progId="Equation.DSMT4">
                    <p:embed/>
                    <p:pic>
                      <p:nvPicPr>
                        <p:cNvPr id="18" name="Object 17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433823" y="3043720"/>
                          <a:ext cx="514350" cy="19202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6951826" y="3692464"/>
              <a:ext cx="108234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Possible</a:t>
              </a:r>
            </a:p>
            <a:p>
              <a:r>
                <a:rPr lang="en-US" sz="1800" dirty="0"/>
                <a:t>responses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564858" y="5539410"/>
            <a:ext cx="265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Concentration/temperature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45223" y="3558202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i="0" dirty="0"/>
              <a:t>       Response        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3498574" y="1784350"/>
            <a:ext cx="2199861" cy="30949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689100" y="5956300"/>
          <a:ext cx="30876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16" imgW="1777680" imgH="241200" progId="Equation.DSMT4">
                  <p:embed/>
                </p:oleObj>
              </mc:Choice>
              <mc:Fallback>
                <p:oleObj name="Equation" r:id="rId16" imgW="177768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956300"/>
                        <a:ext cx="30876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D450BC6-745F-4CB8-8B1D-CC664EAD71B8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Sampled belief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an experiment – here we see the actual realization</a:t>
            </a: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84350"/>
            <a:ext cx="66659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6621370" y="2010949"/>
            <a:ext cx="0" cy="371208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6573523" y="372597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245100" y="2997272"/>
          <a:ext cx="279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4" imgW="152280" imgH="228600" progId="Equation.DSMT4">
                  <p:embed/>
                </p:oleObj>
              </mc:Choice>
              <mc:Fallback>
                <p:oleObj name="Equation" r:id="rId4" imgW="1522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5100" y="2997272"/>
                        <a:ext cx="279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538788" y="36449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6" imgW="164880" imgH="228600" progId="Equation.DSMT4">
                  <p:embed/>
                </p:oleObj>
              </mc:Choice>
              <mc:Fallback>
                <p:oleObj name="Equation" r:id="rId6" imgW="16488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36449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034088" y="41402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8" imgW="164880" imgH="228600" progId="Equation.DSMT4">
                  <p:embed/>
                </p:oleObj>
              </mc:Choice>
              <mc:Fallback>
                <p:oleObj name="Equation" r:id="rId8" imgW="1648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41402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177088" y="46228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46228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946900" y="3568700"/>
            <a:ext cx="18277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Actual response</a:t>
            </a:r>
          </a:p>
        </p:txBody>
      </p:sp>
      <p:cxnSp>
        <p:nvCxnSpPr>
          <p:cNvPr id="21" name="Straight Arrow Connector 20"/>
          <p:cNvCxnSpPr>
            <a:stCxn id="19" idx="1"/>
            <a:endCxn id="9" idx="6"/>
          </p:cNvCxnSpPr>
          <p:nvPr/>
        </p:nvCxnSpPr>
        <p:spPr bwMode="auto">
          <a:xfrm flipH="1" flipV="1">
            <a:off x="6649723" y="3764073"/>
            <a:ext cx="297177" cy="46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564858" y="5539410"/>
            <a:ext cx="265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Concentration/temperature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45223" y="3558202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i="0" dirty="0"/>
              <a:t>       Response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276975" y="5711825"/>
          <a:ext cx="60801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12" imgW="419040" imgH="203040" progId="Equation.DSMT4">
                  <p:embed/>
                </p:oleObj>
              </mc:Choice>
              <mc:Fallback>
                <p:oleObj name="Equation" r:id="rId12" imgW="419040" imgH="2030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6975" y="5711825"/>
                        <a:ext cx="608013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3498574" y="1784350"/>
            <a:ext cx="2199861" cy="30949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689100" y="5956300"/>
          <a:ext cx="30876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14" imgW="1777680" imgH="241200" progId="Equation.DSMT4">
                  <p:embed/>
                </p:oleObj>
              </mc:Choice>
              <mc:Fallback>
                <p:oleObj name="Equation" r:id="rId14" imgW="177768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956300"/>
                        <a:ext cx="30876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8136A92-4431-4603-BCAA-4FA6096BE89B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63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74825"/>
            <a:ext cx="668496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Sampled belief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Updated posterior reflects proximity to each curve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621370" y="2010949"/>
            <a:ext cx="0" cy="371208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6573523" y="372597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222056" y="5695156"/>
          <a:ext cx="71887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4" imgW="495000" imgH="228600" progId="Equation.DSMT4">
                  <p:embed/>
                </p:oleObj>
              </mc:Choice>
              <mc:Fallback>
                <p:oleObj name="Equation" r:id="rId4" imgW="49500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2056" y="5695156"/>
                        <a:ext cx="718872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245100" y="2997272"/>
          <a:ext cx="279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45100" y="2997272"/>
                        <a:ext cx="279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538788" y="36449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8" imgW="164880" imgH="228600" progId="Equation.DSMT4">
                  <p:embed/>
                </p:oleObj>
              </mc:Choice>
              <mc:Fallback>
                <p:oleObj name="Equation" r:id="rId8" imgW="16488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36449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034088" y="41402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41402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177088" y="46228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12" imgW="164880" imgH="228600" progId="Equation.DSMT4">
                  <p:embed/>
                </p:oleObj>
              </mc:Choice>
              <mc:Fallback>
                <p:oleObj name="Equation" r:id="rId12" imgW="1648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46228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564858" y="5539410"/>
            <a:ext cx="265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Concentration/temperature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45223" y="3558202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i="0" dirty="0"/>
              <a:t>       Response        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498574" y="1784350"/>
            <a:ext cx="2199861" cy="30949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689100" y="5956300"/>
          <a:ext cx="30876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14" imgW="1777680" imgH="241200" progId="Equation.DSMT4">
                  <p:embed/>
                </p:oleObj>
              </mc:Choice>
              <mc:Fallback>
                <p:oleObj name="Equation" r:id="rId14" imgW="177768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956300"/>
                        <a:ext cx="30876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F2734F-3729-43B3-ABB7-CEC788FF8026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1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parametric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sampled belief model</a:t>
                </a:r>
              </a:p>
              <a:p>
                <a:pPr lvl="1"/>
                <a:r>
                  <a:rPr lang="en-US" sz="2000" dirty="0"/>
                  <a:t>The </a:t>
                </a:r>
                <a:r>
                  <a:rPr lang="en-US" sz="2000" i="1" dirty="0"/>
                  <a:t>sampled belief model</a:t>
                </a:r>
                <a:r>
                  <a:rPr lang="en-US" sz="2000" dirty="0"/>
                  <a:t> represents the belief about the parameter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/>
                  <a:t>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given by a finite sample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with probability vector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lvl="1"/>
                <a:r>
                  <a:rPr lang="en-US" sz="2000" dirty="0"/>
                  <a:t>Belief state is 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b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0" dirty="0"/>
              </a:p>
              <a:p>
                <a:pPr lvl="1"/>
                <a:r>
                  <a:rPr lang="en-US" sz="2000" dirty="0"/>
                  <a:t>We approximate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)|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using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sz="2000" dirty="0"/>
                  <a:t>At time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+1,</m:t>
                    </m:r>
                  </m:oMath>
                </a14:m>
                <a:r>
                  <a:rPr lang="en-US" sz="2000" dirty="0"/>
                  <a:t> we have observed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/>
                  <a:t> The expectation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)|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/>
                  <a:t> is given by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marL="457200" lvl="1" indent="0">
                  <a:buNone/>
                </a:pPr>
                <a:endParaRPr lang="en-US" sz="2000" b="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985" r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2019 W.B. Powell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0F0A5-88A2-400D-91DB-1B6C935589C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0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parametric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sampled belief model (cont’d)</a:t>
                </a:r>
              </a:p>
              <a:p>
                <a:pPr lvl="1"/>
                <a:r>
                  <a:rPr lang="en-US" sz="2000" dirty="0"/>
                  <a:t>Let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𝑃𝑟𝑜𝑏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  <a:p>
                <a:pPr marL="744538" lvl="1" indent="0">
                  <a:buNone/>
                </a:pPr>
                <a:r>
                  <a:rPr lang="en-US" sz="2000" dirty="0"/>
                  <a:t>be the probability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sz="2000" dirty="0"/>
                  <a:t> given that we choose to observe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We update the probabilities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𝑃𝑟𝑜𝑏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/>
                  <a:t> using Bayes theorem: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The challenge with using Bayes theorem tends to be in the denominator.  The sampled belief model makes this quite easy.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0F0A5-88A2-400D-91DB-1B6C935589C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2019 W.B. Powell</a:t>
            </a:r>
          </a:p>
        </p:txBody>
      </p:sp>
    </p:spTree>
    <p:extLst>
      <p:ext uri="{BB962C8B-B14F-4D97-AF65-F5344CB8AC3E}">
        <p14:creationId xmlns:p14="http://schemas.microsoft.com/office/powerpoint/2010/main" val="1659721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Slide Number Placeholder 5"/>
          <p:cNvSpPr txBox="1">
            <a:spLocks noGrp="1"/>
          </p:cNvSpPr>
          <p:nvPr/>
        </p:nvSpPr>
        <p:spPr bwMode="auto">
          <a:xfrm>
            <a:off x="6553200" y="6553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69173BC0-ED18-440D-A28D-F1B993F2825B}" type="slidenum">
              <a:rPr lang="en-US" sz="1400"/>
              <a:pPr algn="r"/>
              <a:t>6</a:t>
            </a:fld>
            <a:endParaRPr lang="en-US" sz="1400"/>
          </a:p>
        </p:txBody>
      </p:sp>
      <p:sp>
        <p:nvSpPr>
          <p:cNvPr id="92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Finding the best path</a:t>
            </a:r>
          </a:p>
        </p:txBody>
      </p:sp>
      <p:sp>
        <p:nvSpPr>
          <p:cNvPr id="92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3695700" cy="4953000"/>
          </a:xfrm>
        </p:spPr>
        <p:txBody>
          <a:bodyPr/>
          <a:lstStyle/>
          <a:p>
            <a:r>
              <a:rPr lang="en-US" sz="2400" dirty="0"/>
              <a:t>Figure out Manhattan:</a:t>
            </a:r>
          </a:p>
          <a:p>
            <a:pPr lvl="1"/>
            <a:r>
              <a:rPr lang="en-US" sz="2000" dirty="0"/>
              <a:t>Walking</a:t>
            </a:r>
          </a:p>
          <a:p>
            <a:pPr lvl="1"/>
            <a:r>
              <a:rPr lang="en-US" sz="2000" dirty="0"/>
              <a:t>Subway/walking</a:t>
            </a:r>
          </a:p>
          <a:p>
            <a:pPr lvl="1"/>
            <a:r>
              <a:rPr lang="en-US" sz="2000" dirty="0"/>
              <a:t>Taxi</a:t>
            </a:r>
          </a:p>
          <a:p>
            <a:pPr lvl="1"/>
            <a:r>
              <a:rPr lang="en-US" sz="2000" dirty="0"/>
              <a:t>Street bus</a:t>
            </a:r>
          </a:p>
          <a:p>
            <a:pPr lvl="1"/>
            <a:r>
              <a:rPr lang="en-US" sz="2000" dirty="0"/>
              <a:t>Driving</a:t>
            </a:r>
          </a:p>
          <a:p>
            <a:r>
              <a:rPr lang="en-US" sz="2400" dirty="0"/>
              <a:t>Paths may  be intertwined</a:t>
            </a:r>
          </a:p>
          <a:p>
            <a:pPr lvl="1"/>
            <a:r>
              <a:rPr lang="en-US" sz="2000" dirty="0"/>
              <a:t>Trying one path may inform you about the performance of other paths.</a:t>
            </a:r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/>
          <a:stretch>
            <a:fillRect/>
          </a:stretch>
        </p:blipFill>
        <p:spPr bwMode="auto">
          <a:xfrm>
            <a:off x="4445000" y="1095375"/>
            <a:ext cx="4699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6B282-DC61-4EA1-AAE8-3E2C9810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Sampled belief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Notes:</a:t>
                </a:r>
              </a:p>
              <a:p>
                <a:pPr lvl="1"/>
                <a:r>
                  <a:rPr lang="en-US" dirty="0"/>
                  <a:t>Working with a sampled belief model can be exceptionally easy and flexible.</a:t>
                </a:r>
              </a:p>
              <a:p>
                <a:pPr lvl="1"/>
                <a:r>
                  <a:rPr lang="en-US" dirty="0"/>
                  <a:t>We can apply rules to make sure we are creating valid sampled estimates.</a:t>
                </a:r>
              </a:p>
              <a:p>
                <a:pPr lvl="2"/>
                <a:r>
                  <a:rPr lang="en-US" dirty="0"/>
                  <a:t>E.g. we might want to ensure that some coefficients are positive.</a:t>
                </a:r>
              </a:p>
              <a:p>
                <a:pPr lvl="1"/>
                <a:r>
                  <a:rPr lang="en-US" dirty="0"/>
                  <a:t>The challenge is that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high-dimensional, a small sample (e.g. 100) may not contain any samples that are close to the true optimal solution.</a:t>
                </a:r>
              </a:p>
              <a:p>
                <a:pPr lvl="1"/>
                <a:r>
                  <a:rPr lang="en-US" dirty="0"/>
                  <a:t>There are strategies that involve periodically re-generating new samples that can overcome this.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r="-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C10F28-440A-4DF8-A2BB-955A7895EDCB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32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Nonparametric models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09116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Parametric vs. nonparametric</a:t>
            </a:r>
          </a:p>
          <a:p>
            <a:pPr lvl="1"/>
            <a:r>
              <a:rPr lang="en-US" dirty="0"/>
              <a:t>Working definition of nonparametric:</a:t>
            </a:r>
          </a:p>
          <a:p>
            <a:pPr lvl="2"/>
            <a:r>
              <a:rPr lang="en-US" dirty="0"/>
              <a:t>Given an infinitely large dataset, a nonparametric model can provide a perfect fit.</a:t>
            </a:r>
          </a:p>
          <a:p>
            <a:pPr lvl="1"/>
            <a:r>
              <a:rPr lang="en-US" dirty="0"/>
              <a:t>“Parametric” models are inherently low dimensional.</a:t>
            </a:r>
          </a:p>
          <a:p>
            <a:pPr lvl="2"/>
            <a:r>
              <a:rPr lang="en-US" dirty="0"/>
              <a:t>Might have hundreds of parameters, perhaps more.</a:t>
            </a:r>
          </a:p>
          <a:p>
            <a:pPr lvl="2"/>
            <a:r>
              <a:rPr lang="en-US" dirty="0"/>
              <a:t>Includes “small” neural networks.</a:t>
            </a:r>
          </a:p>
          <a:p>
            <a:pPr lvl="1"/>
            <a:r>
              <a:rPr lang="en-US" dirty="0"/>
              <a:t>“Nonparametric” models are inherently high dimensional.</a:t>
            </a:r>
          </a:p>
          <a:p>
            <a:pPr lvl="2"/>
            <a:r>
              <a:rPr lang="en-US" dirty="0"/>
              <a:t>Deep neural networks may have tens of thousands of parameters.  In principle can fit anything given a large enough dataset.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567B09-8C3D-4BC8-8DE8-16A0413D67EC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310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Nonparametric methods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143000"/>
            <a:ext cx="5207001" cy="4953000"/>
          </a:xfrm>
        </p:spPr>
        <p:txBody>
          <a:bodyPr/>
          <a:lstStyle/>
          <a:p>
            <a:r>
              <a:rPr lang="en-US" sz="2400" dirty="0"/>
              <a:t>Nonparametric methods</a:t>
            </a:r>
          </a:p>
          <a:p>
            <a:pPr lvl="1"/>
            <a:endParaRPr lang="en-US" sz="1800" dirty="0"/>
          </a:p>
          <a:p>
            <a:pPr lvl="1"/>
            <a:r>
              <a:rPr lang="en-US" sz="2200" dirty="0"/>
              <a:t>A nonparametric model has the property that as the amount of data goes to infinity, modeling errors go to zero.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Kernel regression – Locally weighted smoothing.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Locally linear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2000" dirty="0"/>
          </a:p>
          <a:p>
            <a:pPr lvl="1"/>
            <a:endParaRPr lang="en-US" dirty="0"/>
          </a:p>
          <a:p>
            <a:pPr lvl="1"/>
            <a:endParaRPr lang="en-US" sz="2000" dirty="0"/>
          </a:p>
        </p:txBody>
      </p:sp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8"/>
          <a:stretch>
            <a:fillRect/>
          </a:stretch>
        </p:blipFill>
        <p:spPr bwMode="auto">
          <a:xfrm>
            <a:off x="5588000" y="1090284"/>
            <a:ext cx="3575285" cy="290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29" y="4249562"/>
            <a:ext cx="3347926" cy="18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CE2D9-7647-4A71-B813-27EA6614E283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92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Parametric vs. nonparametric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Robust CFAs are </a:t>
            </a:r>
            <a:r>
              <a:rPr lang="en-US" i="1" dirty="0"/>
              <a:t>parametric</a:t>
            </a:r>
          </a:p>
          <a:p>
            <a:pPr lvl="1"/>
            <a:r>
              <a:rPr lang="en-US" dirty="0"/>
              <a:t>Scenario trees are </a:t>
            </a:r>
            <a:r>
              <a:rPr lang="en-US" i="1" dirty="0"/>
              <a:t>nonparametric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72" y="1827444"/>
            <a:ext cx="6170278" cy="37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400" y="4114800"/>
            <a:ext cx="1855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>
                <a:solidFill>
                  <a:srgbClr val="D60093"/>
                </a:solidFill>
              </a:rPr>
              <a:t>True function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9525" y="215900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>
                <a:solidFill>
                  <a:schemeClr val="accent6">
                    <a:lumMod val="50000"/>
                  </a:schemeClr>
                </a:solidFill>
              </a:rPr>
              <a:t>Nonparametric fit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098674" y="33464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870700" y="39465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79549" y="35274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079499" y="33369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803274" y="32702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498474" y="28035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498474" y="30797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079374" y="36607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688849" y="29178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717424" y="24320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603124" y="22891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612649" y="21748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374524" y="28606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64974" y="30892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850649" y="30892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45849" y="33940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221999" y="32797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898149" y="36607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269499" y="53657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289050" y="2849265"/>
            <a:ext cx="5857875" cy="2449810"/>
            <a:chOff x="933450" y="3331865"/>
            <a:chExt cx="5857875" cy="2449810"/>
          </a:xfrm>
        </p:grpSpPr>
        <p:sp>
          <p:nvSpPr>
            <p:cNvPr id="28" name="Freeform 27"/>
            <p:cNvSpPr/>
            <p:nvPr/>
          </p:nvSpPr>
          <p:spPr bwMode="auto">
            <a:xfrm>
              <a:off x="933450" y="3331865"/>
              <a:ext cx="5857875" cy="2449810"/>
            </a:xfrm>
            <a:custGeom>
              <a:avLst/>
              <a:gdLst>
                <a:gd name="connsiteX0" fmla="*/ 0 w 5857875"/>
                <a:gd name="connsiteY0" fmla="*/ 2562225 h 2562225"/>
                <a:gd name="connsiteX1" fmla="*/ 247650 w 5857875"/>
                <a:gd name="connsiteY1" fmla="*/ 1914525 h 2562225"/>
                <a:gd name="connsiteX2" fmla="*/ 571500 w 5857875"/>
                <a:gd name="connsiteY2" fmla="*/ 1371600 h 2562225"/>
                <a:gd name="connsiteX3" fmla="*/ 1076325 w 5857875"/>
                <a:gd name="connsiteY3" fmla="*/ 752475 h 2562225"/>
                <a:gd name="connsiteX4" fmla="*/ 1609725 w 5857875"/>
                <a:gd name="connsiteY4" fmla="*/ 352425 h 2562225"/>
                <a:gd name="connsiteX5" fmla="*/ 2133600 w 5857875"/>
                <a:gd name="connsiteY5" fmla="*/ 76200 h 2562225"/>
                <a:gd name="connsiteX6" fmla="*/ 2543175 w 5857875"/>
                <a:gd name="connsiteY6" fmla="*/ 0 h 2562225"/>
                <a:gd name="connsiteX7" fmla="*/ 2971800 w 5857875"/>
                <a:gd name="connsiteY7" fmla="*/ 0 h 2562225"/>
                <a:gd name="connsiteX8" fmla="*/ 3429000 w 5857875"/>
                <a:gd name="connsiteY8" fmla="*/ 76200 h 2562225"/>
                <a:gd name="connsiteX9" fmla="*/ 4162425 w 5857875"/>
                <a:gd name="connsiteY9" fmla="*/ 419100 h 2562225"/>
                <a:gd name="connsiteX10" fmla="*/ 4781550 w 5857875"/>
                <a:gd name="connsiteY10" fmla="*/ 742950 h 2562225"/>
                <a:gd name="connsiteX11" fmla="*/ 5467350 w 5857875"/>
                <a:gd name="connsiteY11" fmla="*/ 1114425 h 2562225"/>
                <a:gd name="connsiteX12" fmla="*/ 5857875 w 5857875"/>
                <a:gd name="connsiteY12" fmla="*/ 1390650 h 2562225"/>
                <a:gd name="connsiteX0" fmla="*/ 0 w 5857875"/>
                <a:gd name="connsiteY0" fmla="*/ 2562225 h 2562225"/>
                <a:gd name="connsiteX1" fmla="*/ 247650 w 5857875"/>
                <a:gd name="connsiteY1" fmla="*/ 1914525 h 2562225"/>
                <a:gd name="connsiteX2" fmla="*/ 571500 w 5857875"/>
                <a:gd name="connsiteY2" fmla="*/ 1371600 h 2562225"/>
                <a:gd name="connsiteX3" fmla="*/ 1076325 w 5857875"/>
                <a:gd name="connsiteY3" fmla="*/ 752475 h 2562225"/>
                <a:gd name="connsiteX4" fmla="*/ 1609725 w 5857875"/>
                <a:gd name="connsiteY4" fmla="*/ 352425 h 2562225"/>
                <a:gd name="connsiteX5" fmla="*/ 2133600 w 5857875"/>
                <a:gd name="connsiteY5" fmla="*/ 76200 h 2562225"/>
                <a:gd name="connsiteX6" fmla="*/ 2543175 w 5857875"/>
                <a:gd name="connsiteY6" fmla="*/ 0 h 2562225"/>
                <a:gd name="connsiteX7" fmla="*/ 2971800 w 5857875"/>
                <a:gd name="connsiteY7" fmla="*/ 0 h 2562225"/>
                <a:gd name="connsiteX8" fmla="*/ 3514725 w 5857875"/>
                <a:gd name="connsiteY8" fmla="*/ 135973 h 2562225"/>
                <a:gd name="connsiteX9" fmla="*/ 4162425 w 5857875"/>
                <a:gd name="connsiteY9" fmla="*/ 419100 h 2562225"/>
                <a:gd name="connsiteX10" fmla="*/ 4781550 w 5857875"/>
                <a:gd name="connsiteY10" fmla="*/ 742950 h 2562225"/>
                <a:gd name="connsiteX11" fmla="*/ 5467350 w 5857875"/>
                <a:gd name="connsiteY11" fmla="*/ 1114425 h 2562225"/>
                <a:gd name="connsiteX12" fmla="*/ 5857875 w 5857875"/>
                <a:gd name="connsiteY12" fmla="*/ 1390650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57875" h="2562225">
                  <a:moveTo>
                    <a:pt x="0" y="2562225"/>
                  </a:moveTo>
                  <a:lnTo>
                    <a:pt x="247650" y="1914525"/>
                  </a:lnTo>
                  <a:lnTo>
                    <a:pt x="571500" y="1371600"/>
                  </a:lnTo>
                  <a:lnTo>
                    <a:pt x="1076325" y="752475"/>
                  </a:lnTo>
                  <a:lnTo>
                    <a:pt x="1609725" y="352425"/>
                  </a:lnTo>
                  <a:lnTo>
                    <a:pt x="2133600" y="76200"/>
                  </a:lnTo>
                  <a:lnTo>
                    <a:pt x="2543175" y="0"/>
                  </a:lnTo>
                  <a:lnTo>
                    <a:pt x="2971800" y="0"/>
                  </a:lnTo>
                  <a:lnTo>
                    <a:pt x="3514725" y="135973"/>
                  </a:lnTo>
                  <a:lnTo>
                    <a:pt x="4162425" y="419100"/>
                  </a:lnTo>
                  <a:lnTo>
                    <a:pt x="4781550" y="742950"/>
                  </a:lnTo>
                  <a:lnTo>
                    <a:pt x="5467350" y="1114425"/>
                  </a:lnTo>
                  <a:lnTo>
                    <a:pt x="5857875" y="1390650"/>
                  </a:lnTo>
                </a:path>
              </a:pathLst>
            </a:custGeom>
            <a:noFill/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78873" y="4348460"/>
              <a:ext cx="1864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0" dirty="0">
                  <a:solidFill>
                    <a:srgbClr val="D2A000"/>
                  </a:solidFill>
                </a:rPr>
                <a:t>Parametric fit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66637" y="1938040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8137" y="5449079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/>
              <a:t>Price of product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30851" y="3427238"/>
            <a:ext cx="186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/>
              <a:t>Total revenue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F7F87FCF-1C91-491A-9BFA-97214B87BDD5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pic>
        <p:nvPicPr>
          <p:cNvPr id="5" name="nv_linea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715" y="1227221"/>
            <a:ext cx="6604000" cy="4953000"/>
          </a:xfr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EE6F3E-D683-447E-8C3D-3AF2D3F4424B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Parametric vs. sampled distributions</a:t>
            </a:r>
          </a:p>
          <a:p>
            <a:pPr lvl="1"/>
            <a:r>
              <a:rPr lang="en-US" dirty="0"/>
              <a:t>A sampled representation of a distribution is a form of nonparametric model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799" y="2760517"/>
            <a:ext cx="412172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i="0" kern="0" dirty="0"/>
              <a:t>Parametric distribution (pdf)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648199" y="2760517"/>
            <a:ext cx="4248151" cy="5715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i="0" kern="0" dirty="0"/>
              <a:t>Nonparametric distribution (</a:t>
            </a:r>
            <a:r>
              <a:rPr lang="en-US" sz="2400" i="0" kern="0" dirty="0" err="1"/>
              <a:t>cdf</a:t>
            </a:r>
            <a:r>
              <a:rPr lang="en-US" sz="2400" i="0" kern="0" dirty="0"/>
              <a:t>)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924794" y="5273964"/>
            <a:ext cx="28575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936917" y="3372427"/>
            <a:ext cx="0" cy="190153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108865" y="5270499"/>
            <a:ext cx="28575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5120988" y="3368962"/>
            <a:ext cx="0" cy="190153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70" name="Group 69"/>
          <p:cNvGrpSpPr/>
          <p:nvPr/>
        </p:nvGrpSpPr>
        <p:grpSpPr>
          <a:xfrm>
            <a:off x="2194218" y="3368962"/>
            <a:ext cx="342900" cy="2442875"/>
            <a:chOff x="2194218" y="3368962"/>
            <a:chExt cx="342900" cy="2442875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2365668" y="3368962"/>
              <a:ext cx="0" cy="20412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21" name="Object 20"/>
            <p:cNvGraphicFramePr>
              <a:graphicFrameLocks noChangeAspect="1"/>
            </p:cNvGraphicFramePr>
            <p:nvPr>
              <p:extLst/>
            </p:nvPr>
          </p:nvGraphicFramePr>
          <p:xfrm>
            <a:off x="2194218" y="5440362"/>
            <a:ext cx="342900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9" name="Equation" r:id="rId3" imgW="152280" imgH="164880" progId="Equation.DSMT4">
                    <p:embed/>
                  </p:oleObj>
                </mc:Choice>
                <mc:Fallback>
                  <p:oleObj name="Equation" r:id="rId3" imgW="152280" imgH="164880" progId="Equation.DSMT4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194218" y="5440362"/>
                          <a:ext cx="342900" cy="371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1" name="Group 70"/>
          <p:cNvGrpSpPr/>
          <p:nvPr/>
        </p:nvGrpSpPr>
        <p:grpSpPr>
          <a:xfrm>
            <a:off x="949042" y="4114801"/>
            <a:ext cx="2833252" cy="1155700"/>
            <a:chOff x="949042" y="4114801"/>
            <a:chExt cx="2833252" cy="1155700"/>
          </a:xfrm>
        </p:grpSpPr>
        <p:grpSp>
          <p:nvGrpSpPr>
            <p:cNvPr id="18" name="Group 17"/>
            <p:cNvGrpSpPr/>
            <p:nvPr/>
          </p:nvGrpSpPr>
          <p:grpSpPr>
            <a:xfrm>
              <a:off x="949042" y="4114801"/>
              <a:ext cx="2833252" cy="1155700"/>
              <a:chOff x="1175912" y="4872035"/>
              <a:chExt cx="3111500" cy="652465"/>
            </a:xfrm>
          </p:grpSpPr>
          <p:sp>
            <p:nvSpPr>
              <p:cNvPr id="16" name="Freeform 15"/>
              <p:cNvSpPr/>
              <p:nvPr/>
            </p:nvSpPr>
            <p:spPr bwMode="auto">
              <a:xfrm>
                <a:off x="1175912" y="4872035"/>
                <a:ext cx="1555750" cy="652465"/>
              </a:xfrm>
              <a:custGeom>
                <a:avLst/>
                <a:gdLst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85800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4250 w 1555750"/>
                  <a:gd name="connsiteY7" fmla="*/ 133350 h 647700"/>
                  <a:gd name="connsiteX8" fmla="*/ 1111250 w 1555750"/>
                  <a:gd name="connsiteY8" fmla="*/ 76200 h 647700"/>
                  <a:gd name="connsiteX9" fmla="*/ 1276350 w 1555750"/>
                  <a:gd name="connsiteY9" fmla="*/ 25400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71513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4250 w 1555750"/>
                  <a:gd name="connsiteY7" fmla="*/ 133350 h 647700"/>
                  <a:gd name="connsiteX8" fmla="*/ 1111250 w 1555750"/>
                  <a:gd name="connsiteY8" fmla="*/ 76200 h 647700"/>
                  <a:gd name="connsiteX9" fmla="*/ 1276350 w 1555750"/>
                  <a:gd name="connsiteY9" fmla="*/ 25400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71513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9012 w 1555750"/>
                  <a:gd name="connsiteY7" fmla="*/ 138113 h 647700"/>
                  <a:gd name="connsiteX8" fmla="*/ 1111250 w 1555750"/>
                  <a:gd name="connsiteY8" fmla="*/ 76200 h 647700"/>
                  <a:gd name="connsiteX9" fmla="*/ 1276350 w 1555750"/>
                  <a:gd name="connsiteY9" fmla="*/ 25400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71513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9012 w 1555750"/>
                  <a:gd name="connsiteY7" fmla="*/ 138113 h 647700"/>
                  <a:gd name="connsiteX8" fmla="*/ 1116012 w 1555750"/>
                  <a:gd name="connsiteY8" fmla="*/ 61913 h 647700"/>
                  <a:gd name="connsiteX9" fmla="*/ 1276350 w 1555750"/>
                  <a:gd name="connsiteY9" fmla="*/ 25400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71513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9012 w 1555750"/>
                  <a:gd name="connsiteY7" fmla="*/ 138113 h 647700"/>
                  <a:gd name="connsiteX8" fmla="*/ 1116012 w 1555750"/>
                  <a:gd name="connsiteY8" fmla="*/ 61913 h 647700"/>
                  <a:gd name="connsiteX9" fmla="*/ 1300162 w 1555750"/>
                  <a:gd name="connsiteY9" fmla="*/ 15875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750" h="647700">
                    <a:moveTo>
                      <a:pt x="0" y="647700"/>
                    </a:moveTo>
                    <a:lnTo>
                      <a:pt x="158750" y="647700"/>
                    </a:lnTo>
                    <a:lnTo>
                      <a:pt x="361950" y="628650"/>
                    </a:lnTo>
                    <a:lnTo>
                      <a:pt x="508000" y="577850"/>
                    </a:lnTo>
                    <a:lnTo>
                      <a:pt x="671513" y="476250"/>
                    </a:lnTo>
                    <a:lnTo>
                      <a:pt x="781050" y="361950"/>
                    </a:lnTo>
                    <a:lnTo>
                      <a:pt x="863600" y="254000"/>
                    </a:lnTo>
                    <a:lnTo>
                      <a:pt x="989012" y="138113"/>
                    </a:lnTo>
                    <a:lnTo>
                      <a:pt x="1116012" y="61913"/>
                    </a:lnTo>
                    <a:lnTo>
                      <a:pt x="1300162" y="15875"/>
                    </a:lnTo>
                    <a:lnTo>
                      <a:pt x="1473200" y="0"/>
                    </a:lnTo>
                    <a:lnTo>
                      <a:pt x="1555750" y="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 flipH="1">
                <a:off x="2731662" y="4872035"/>
                <a:ext cx="1555750" cy="647700"/>
              </a:xfrm>
              <a:custGeom>
                <a:avLst/>
                <a:gdLst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85800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4250 w 1555750"/>
                  <a:gd name="connsiteY7" fmla="*/ 133350 h 647700"/>
                  <a:gd name="connsiteX8" fmla="*/ 1111250 w 1555750"/>
                  <a:gd name="connsiteY8" fmla="*/ 76200 h 647700"/>
                  <a:gd name="connsiteX9" fmla="*/ 1276350 w 1555750"/>
                  <a:gd name="connsiteY9" fmla="*/ 25400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71513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4250 w 1555750"/>
                  <a:gd name="connsiteY7" fmla="*/ 133350 h 647700"/>
                  <a:gd name="connsiteX8" fmla="*/ 1111250 w 1555750"/>
                  <a:gd name="connsiteY8" fmla="*/ 76200 h 647700"/>
                  <a:gd name="connsiteX9" fmla="*/ 1276350 w 1555750"/>
                  <a:gd name="connsiteY9" fmla="*/ 25400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71513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9012 w 1555750"/>
                  <a:gd name="connsiteY7" fmla="*/ 138113 h 647700"/>
                  <a:gd name="connsiteX8" fmla="*/ 1111250 w 1555750"/>
                  <a:gd name="connsiteY8" fmla="*/ 76200 h 647700"/>
                  <a:gd name="connsiteX9" fmla="*/ 1276350 w 1555750"/>
                  <a:gd name="connsiteY9" fmla="*/ 25400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71513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9012 w 1555750"/>
                  <a:gd name="connsiteY7" fmla="*/ 138113 h 647700"/>
                  <a:gd name="connsiteX8" fmla="*/ 1116012 w 1555750"/>
                  <a:gd name="connsiteY8" fmla="*/ 61913 h 647700"/>
                  <a:gd name="connsiteX9" fmla="*/ 1276350 w 1555750"/>
                  <a:gd name="connsiteY9" fmla="*/ 25400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  <a:gd name="connsiteX0" fmla="*/ 0 w 1555750"/>
                  <a:gd name="connsiteY0" fmla="*/ 647700 h 647700"/>
                  <a:gd name="connsiteX1" fmla="*/ 158750 w 1555750"/>
                  <a:gd name="connsiteY1" fmla="*/ 647700 h 647700"/>
                  <a:gd name="connsiteX2" fmla="*/ 361950 w 1555750"/>
                  <a:gd name="connsiteY2" fmla="*/ 628650 h 647700"/>
                  <a:gd name="connsiteX3" fmla="*/ 508000 w 1555750"/>
                  <a:gd name="connsiteY3" fmla="*/ 577850 h 647700"/>
                  <a:gd name="connsiteX4" fmla="*/ 671513 w 1555750"/>
                  <a:gd name="connsiteY4" fmla="*/ 476250 h 647700"/>
                  <a:gd name="connsiteX5" fmla="*/ 781050 w 1555750"/>
                  <a:gd name="connsiteY5" fmla="*/ 361950 h 647700"/>
                  <a:gd name="connsiteX6" fmla="*/ 863600 w 1555750"/>
                  <a:gd name="connsiteY6" fmla="*/ 254000 h 647700"/>
                  <a:gd name="connsiteX7" fmla="*/ 989012 w 1555750"/>
                  <a:gd name="connsiteY7" fmla="*/ 138113 h 647700"/>
                  <a:gd name="connsiteX8" fmla="*/ 1116012 w 1555750"/>
                  <a:gd name="connsiteY8" fmla="*/ 61913 h 647700"/>
                  <a:gd name="connsiteX9" fmla="*/ 1300162 w 1555750"/>
                  <a:gd name="connsiteY9" fmla="*/ 15875 h 647700"/>
                  <a:gd name="connsiteX10" fmla="*/ 1473200 w 1555750"/>
                  <a:gd name="connsiteY10" fmla="*/ 0 h 647700"/>
                  <a:gd name="connsiteX11" fmla="*/ 1555750 w 1555750"/>
                  <a:gd name="connsiteY11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750" h="647700">
                    <a:moveTo>
                      <a:pt x="0" y="647700"/>
                    </a:moveTo>
                    <a:lnTo>
                      <a:pt x="158750" y="647700"/>
                    </a:lnTo>
                    <a:lnTo>
                      <a:pt x="361950" y="628650"/>
                    </a:lnTo>
                    <a:lnTo>
                      <a:pt x="508000" y="577850"/>
                    </a:lnTo>
                    <a:lnTo>
                      <a:pt x="671513" y="476250"/>
                    </a:lnTo>
                    <a:lnTo>
                      <a:pt x="781050" y="361950"/>
                    </a:lnTo>
                    <a:lnTo>
                      <a:pt x="863600" y="254000"/>
                    </a:lnTo>
                    <a:lnTo>
                      <a:pt x="989012" y="138113"/>
                    </a:lnTo>
                    <a:lnTo>
                      <a:pt x="1116012" y="61913"/>
                    </a:lnTo>
                    <a:lnTo>
                      <a:pt x="1300162" y="15875"/>
                    </a:lnTo>
                    <a:lnTo>
                      <a:pt x="1473200" y="0"/>
                    </a:lnTo>
                    <a:lnTo>
                      <a:pt x="1555750" y="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22" name="Object 21"/>
            <p:cNvGraphicFramePr>
              <a:graphicFrameLocks noChangeAspect="1"/>
            </p:cNvGraphicFramePr>
            <p:nvPr>
              <p:extLst/>
            </p:nvPr>
          </p:nvGraphicFramePr>
          <p:xfrm>
            <a:off x="2409825" y="4225925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0" name="Equation" r:id="rId5" imgW="152280" imgH="139680" progId="Equation.DSMT4">
                    <p:embed/>
                  </p:oleObj>
                </mc:Choice>
                <mc:Fallback>
                  <p:oleObj name="Equation" r:id="rId5" imgW="152280" imgH="139680" progId="Equation.DSMT4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09825" y="4225925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4" name="Straight Arrow Connector 23"/>
            <p:cNvCxnSpPr/>
            <p:nvPr/>
          </p:nvCxnSpPr>
          <p:spPr bwMode="auto">
            <a:xfrm>
              <a:off x="2365667" y="4627277"/>
              <a:ext cx="644233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1469917" y="5799137"/>
          <a:ext cx="2083601" cy="799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7" imgW="1422360" imgH="545760" progId="Equation.DSMT4">
                  <p:embed/>
                </p:oleObj>
              </mc:Choice>
              <mc:Fallback>
                <p:oleObj name="Equation" r:id="rId7" imgW="1422360" imgH="54576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69917" y="5799137"/>
                        <a:ext cx="2083601" cy="799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374074" y="3459163"/>
          <a:ext cx="527744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9" imgW="342720" imgH="203040" progId="Equation.DSMT4">
                  <p:embed/>
                </p:oleObj>
              </mc:Choice>
              <mc:Fallback>
                <p:oleObj name="Equation" r:id="rId9" imgW="342720" imgH="20304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4074" y="3459163"/>
                        <a:ext cx="527744" cy="312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4479925" y="3409950"/>
          <a:ext cx="52705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11" imgW="342720" imgH="203040" progId="Equation.DSMT4">
                  <p:embed/>
                </p:oleObj>
              </mc:Choice>
              <mc:Fallback>
                <p:oleObj name="Equation" r:id="rId11" imgW="342720" imgH="20304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79925" y="3409950"/>
                        <a:ext cx="527050" cy="31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" name="Group 68"/>
          <p:cNvGrpSpPr/>
          <p:nvPr/>
        </p:nvGrpSpPr>
        <p:grpSpPr>
          <a:xfrm>
            <a:off x="5345115" y="3403600"/>
            <a:ext cx="2516185" cy="1932133"/>
            <a:chOff x="5345115" y="3403600"/>
            <a:chExt cx="2516185" cy="1932133"/>
          </a:xfrm>
        </p:grpSpPr>
        <p:sp>
          <p:nvSpPr>
            <p:cNvPr id="30" name="Freeform 29"/>
            <p:cNvSpPr/>
            <p:nvPr/>
          </p:nvSpPr>
          <p:spPr bwMode="auto">
            <a:xfrm>
              <a:off x="5346700" y="3403600"/>
              <a:ext cx="2514600" cy="1860550"/>
            </a:xfrm>
            <a:custGeom>
              <a:avLst/>
              <a:gdLst>
                <a:gd name="connsiteX0" fmla="*/ 0 w 2514600"/>
                <a:gd name="connsiteY0" fmla="*/ 1860550 h 1860550"/>
                <a:gd name="connsiteX1" fmla="*/ 0 w 2514600"/>
                <a:gd name="connsiteY1" fmla="*/ 1670050 h 1860550"/>
                <a:gd name="connsiteX2" fmla="*/ 127000 w 2514600"/>
                <a:gd name="connsiteY2" fmla="*/ 1670050 h 1860550"/>
                <a:gd name="connsiteX3" fmla="*/ 127000 w 2514600"/>
                <a:gd name="connsiteY3" fmla="*/ 1460500 h 1860550"/>
                <a:gd name="connsiteX4" fmla="*/ 654050 w 2514600"/>
                <a:gd name="connsiteY4" fmla="*/ 1460500 h 1860550"/>
                <a:gd name="connsiteX5" fmla="*/ 654050 w 2514600"/>
                <a:gd name="connsiteY5" fmla="*/ 1301750 h 1860550"/>
                <a:gd name="connsiteX6" fmla="*/ 927100 w 2514600"/>
                <a:gd name="connsiteY6" fmla="*/ 1301750 h 1860550"/>
                <a:gd name="connsiteX7" fmla="*/ 927100 w 2514600"/>
                <a:gd name="connsiteY7" fmla="*/ 819150 h 1860550"/>
                <a:gd name="connsiteX8" fmla="*/ 1162050 w 2514600"/>
                <a:gd name="connsiteY8" fmla="*/ 819150 h 1860550"/>
                <a:gd name="connsiteX9" fmla="*/ 1162050 w 2514600"/>
                <a:gd name="connsiteY9" fmla="*/ 654050 h 1860550"/>
                <a:gd name="connsiteX10" fmla="*/ 1727200 w 2514600"/>
                <a:gd name="connsiteY10" fmla="*/ 654050 h 1860550"/>
                <a:gd name="connsiteX11" fmla="*/ 1727200 w 2514600"/>
                <a:gd name="connsiteY11" fmla="*/ 400050 h 1860550"/>
                <a:gd name="connsiteX12" fmla="*/ 1866900 w 2514600"/>
                <a:gd name="connsiteY12" fmla="*/ 400050 h 1860550"/>
                <a:gd name="connsiteX13" fmla="*/ 1866900 w 2514600"/>
                <a:gd name="connsiteY13" fmla="*/ 139700 h 1860550"/>
                <a:gd name="connsiteX14" fmla="*/ 2190750 w 2514600"/>
                <a:gd name="connsiteY14" fmla="*/ 139700 h 1860550"/>
                <a:gd name="connsiteX15" fmla="*/ 2190750 w 2514600"/>
                <a:gd name="connsiteY15" fmla="*/ 0 h 1860550"/>
                <a:gd name="connsiteX16" fmla="*/ 2514600 w 2514600"/>
                <a:gd name="connsiteY16" fmla="*/ 0 h 186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4600" h="1860550">
                  <a:moveTo>
                    <a:pt x="0" y="1860550"/>
                  </a:moveTo>
                  <a:lnTo>
                    <a:pt x="0" y="1670050"/>
                  </a:lnTo>
                  <a:lnTo>
                    <a:pt x="127000" y="1670050"/>
                  </a:lnTo>
                  <a:lnTo>
                    <a:pt x="127000" y="1460500"/>
                  </a:lnTo>
                  <a:lnTo>
                    <a:pt x="654050" y="1460500"/>
                  </a:lnTo>
                  <a:lnTo>
                    <a:pt x="654050" y="1301750"/>
                  </a:lnTo>
                  <a:lnTo>
                    <a:pt x="927100" y="1301750"/>
                  </a:lnTo>
                  <a:lnTo>
                    <a:pt x="927100" y="819150"/>
                  </a:lnTo>
                  <a:lnTo>
                    <a:pt x="1162050" y="819150"/>
                  </a:lnTo>
                  <a:lnTo>
                    <a:pt x="1162050" y="654050"/>
                  </a:lnTo>
                  <a:lnTo>
                    <a:pt x="1727200" y="654050"/>
                  </a:lnTo>
                  <a:lnTo>
                    <a:pt x="1727200" y="400050"/>
                  </a:lnTo>
                  <a:lnTo>
                    <a:pt x="1866900" y="400050"/>
                  </a:lnTo>
                  <a:lnTo>
                    <a:pt x="1866900" y="139700"/>
                  </a:lnTo>
                  <a:lnTo>
                    <a:pt x="2190750" y="139700"/>
                  </a:lnTo>
                  <a:lnTo>
                    <a:pt x="2190750" y="0"/>
                  </a:lnTo>
                  <a:lnTo>
                    <a:pt x="2514600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2"/>
            </p:cNvCxnSpPr>
            <p:nvPr/>
          </p:nvCxnSpPr>
          <p:spPr bwMode="auto">
            <a:xfrm>
              <a:off x="5473700" y="5073650"/>
              <a:ext cx="0" cy="24130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>
              <a:off x="6002338" y="4851109"/>
              <a:ext cx="1" cy="45907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5345115" y="5068887"/>
              <a:ext cx="0" cy="24130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>
              <a:off x="6273802" y="4693944"/>
              <a:ext cx="1" cy="616243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>
              <a:off x="6511934" y="4217683"/>
              <a:ext cx="1" cy="111805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flipH="1">
              <a:off x="7073911" y="4055755"/>
              <a:ext cx="1" cy="1254432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7216786" y="3803328"/>
              <a:ext cx="1" cy="1506859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flipH="1">
              <a:off x="7539055" y="3528698"/>
              <a:ext cx="1" cy="1781489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oup 67"/>
          <p:cNvGrpSpPr/>
          <p:nvPr/>
        </p:nvGrpSpPr>
        <p:grpSpPr>
          <a:xfrm>
            <a:off x="5322908" y="5245808"/>
            <a:ext cx="2241258" cy="50484"/>
            <a:chOff x="5322908" y="5245808"/>
            <a:chExt cx="2241258" cy="50484"/>
          </a:xfrm>
        </p:grpSpPr>
        <p:sp>
          <p:nvSpPr>
            <p:cNvPr id="50" name="Oval 49"/>
            <p:cNvSpPr/>
            <p:nvPr/>
          </p:nvSpPr>
          <p:spPr bwMode="auto">
            <a:xfrm>
              <a:off x="5980136" y="5250573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322908" y="5250565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5451493" y="5250555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6251606" y="5245808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6489735" y="5250563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051715" y="5250559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199352" y="5250551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518447" y="5250547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284308" y="5264858"/>
            <a:ext cx="2241258" cy="50484"/>
            <a:chOff x="1284308" y="5264858"/>
            <a:chExt cx="2241258" cy="50484"/>
          </a:xfrm>
        </p:grpSpPr>
        <p:sp>
          <p:nvSpPr>
            <p:cNvPr id="58" name="Oval 57"/>
            <p:cNvSpPr/>
            <p:nvPr/>
          </p:nvSpPr>
          <p:spPr bwMode="auto">
            <a:xfrm>
              <a:off x="1941536" y="5269623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1284308" y="5269615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1412893" y="5269605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2213006" y="5264858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2451135" y="5269613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3013115" y="5269609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3160752" y="5269601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3479847" y="5269597"/>
              <a:ext cx="45719" cy="45719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8CC2D2B6-0F1C-4217-A27D-BC772ECE0C86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Nonparametric representations require that you keep the entire history, which makes it very hard to “store” a model.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Local smoothing methods struggle with curse of dimensionality.  In high dimensions, no two data points are ever “close.”  This limits the use of clustering methods.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8C4B73-E35A-4EE3-BFC5-1828E5D2EEC6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733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advanced methods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Support vector machines (classification)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Support vector regression (continuous)</a:t>
            </a:r>
          </a:p>
          <a:p>
            <a:pPr lvl="2"/>
            <a:r>
              <a:rPr lang="en-US" dirty="0"/>
              <a:t>We have had surprising but limited success with SVM, but considerably more empirical research is needed.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Neural networks (covered next)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CEF3E8-ED25-493B-B54C-F6E0267D9B2D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670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Neural networks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87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menus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4165600" cy="4953000"/>
          </a:xfrm>
        </p:spPr>
        <p:txBody>
          <a:bodyPr/>
          <a:lstStyle/>
          <a:p>
            <a:r>
              <a:rPr lang="en-US" sz="2400" dirty="0"/>
              <a:t>What should you offer?</a:t>
            </a:r>
          </a:p>
          <a:p>
            <a:pPr lvl="1"/>
            <a:r>
              <a:rPr lang="en-US" sz="2000" dirty="0"/>
              <a:t>No-one will like everything on a menu.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The trick is to find choices that will satisfy people.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You will probably need to observe the response to a particular menu over a period of time.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So, observations are time consuming.</a:t>
            </a:r>
          </a:p>
        </p:txBody>
      </p:sp>
      <p:pic>
        <p:nvPicPr>
          <p:cNvPr id="1537026" name="Picture 2" descr="https://www.getrestaurantcoupons.com/Images/Restaurants/Menus/Jalapenos-Orange-restaurant-menus-874417-Jalapenos_Menu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50483"/>
            <a:ext cx="4292600" cy="537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0246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7970"/>
          <a:stretch/>
        </p:blipFill>
        <p:spPr>
          <a:xfrm>
            <a:off x="492850" y="1707609"/>
            <a:ext cx="7580140" cy="4706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layer neural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195C2-8997-4B8C-9077-374FC12B9A99}"/>
              </a:ext>
            </a:extLst>
          </p:cNvPr>
          <p:cNvSpPr txBox="1"/>
          <p:nvPr/>
        </p:nvSpPr>
        <p:spPr>
          <a:xfrm>
            <a:off x="636543" y="3859677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Inputs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C05137-A0B2-4897-9306-76F941E0A76B}"/>
                  </a:ext>
                </a:extLst>
              </p:cNvPr>
              <p:cNvSpPr txBox="1"/>
              <p:nvPr/>
            </p:nvSpPr>
            <p:spPr>
              <a:xfrm>
                <a:off x="5390417" y="2986178"/>
                <a:ext cx="72795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000" i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C05137-A0B2-4897-9306-76F941E0A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417" y="2986178"/>
                <a:ext cx="727956" cy="400110"/>
              </a:xfrm>
              <a:prstGeom prst="rect">
                <a:avLst/>
              </a:prstGeom>
              <a:blipFill>
                <a:blip r:embed="rId3"/>
                <a:stretch>
                  <a:fillRect t="-4615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29E29E-100A-43BA-984C-B38CECFB2D63}"/>
                  </a:ext>
                </a:extLst>
              </p:cNvPr>
              <p:cNvSpPr txBox="1"/>
              <p:nvPr/>
            </p:nvSpPr>
            <p:spPr>
              <a:xfrm>
                <a:off x="4319402" y="3819262"/>
                <a:ext cx="98648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i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29E29E-100A-43BA-984C-B38CECFB2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402" y="3819262"/>
                <a:ext cx="986489" cy="400110"/>
              </a:xfrm>
              <a:prstGeom prst="rect">
                <a:avLst/>
              </a:prstGeom>
              <a:blipFill>
                <a:blip r:embed="rId4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C4E048C-43F5-4506-83F8-BD73754449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46" r="20668" b="61931"/>
          <a:stretch/>
        </p:blipFill>
        <p:spPr>
          <a:xfrm>
            <a:off x="3478111" y="1681020"/>
            <a:ext cx="1380003" cy="89290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795A299-22DF-4563-AB67-201CDBA72123}"/>
              </a:ext>
            </a:extLst>
          </p:cNvPr>
          <p:cNvSpPr/>
          <p:nvPr/>
        </p:nvSpPr>
        <p:spPr>
          <a:xfrm>
            <a:off x="3078732" y="2086448"/>
            <a:ext cx="477829" cy="3794003"/>
          </a:xfrm>
          <a:prstGeom prst="ellipse">
            <a:avLst/>
          </a:prstGeom>
          <a:ln w="952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3217DF-5AE5-4616-803F-F41703730518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 flipV="1">
            <a:off x="3975871" y="4019317"/>
            <a:ext cx="343531" cy="202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26B992-EA30-416D-8CB5-87795977ED46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 flipV="1">
            <a:off x="5305891" y="4010053"/>
            <a:ext cx="373324" cy="926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260F4C-BF0F-4583-9B70-E588CCC7B8A4}"/>
              </a:ext>
            </a:extLst>
          </p:cNvPr>
          <p:cNvCxnSpPr>
            <a:cxnSpLocks/>
          </p:cNvCxnSpPr>
          <p:nvPr/>
        </p:nvCxnSpPr>
        <p:spPr bwMode="auto">
          <a:xfrm>
            <a:off x="5832139" y="4015105"/>
            <a:ext cx="558557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65470F-BF23-43E7-9C4D-640C6DA9FB96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5464186" y="3657259"/>
            <a:ext cx="558557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4E4515-87FB-445C-BA54-E7BCEFCDF247}"/>
                  </a:ext>
                </a:extLst>
              </p:cNvPr>
              <p:cNvSpPr txBox="1"/>
              <p:nvPr/>
            </p:nvSpPr>
            <p:spPr>
              <a:xfrm>
                <a:off x="6385644" y="3761743"/>
                <a:ext cx="70397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000" i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4E4515-87FB-445C-BA54-E7BCEFCDF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644" y="3761743"/>
                <a:ext cx="703975" cy="400110"/>
              </a:xfrm>
              <a:prstGeom prst="rect">
                <a:avLst/>
              </a:prstGeom>
              <a:blipFill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3574D5-79DB-4F62-8FDA-BDFB2BFA81C5}"/>
                  </a:ext>
                </a:extLst>
              </p:cNvPr>
              <p:cNvSpPr txBox="1"/>
              <p:nvPr/>
            </p:nvSpPr>
            <p:spPr>
              <a:xfrm>
                <a:off x="1783334" y="1960755"/>
                <a:ext cx="6040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i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3574D5-79DB-4F62-8FDA-BDFB2BFA8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334" y="1960755"/>
                <a:ext cx="604012" cy="400110"/>
              </a:xfrm>
              <a:prstGeom prst="rect">
                <a:avLst/>
              </a:prstGeom>
              <a:blipFill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5A76EC-216B-4EAF-ABAA-C79B71C5EBE8}"/>
                  </a:ext>
                </a:extLst>
              </p:cNvPr>
              <p:cNvSpPr txBox="1"/>
              <p:nvPr/>
            </p:nvSpPr>
            <p:spPr>
              <a:xfrm>
                <a:off x="1789226" y="2598147"/>
                <a:ext cx="6040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i="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5A76EC-216B-4EAF-ABAA-C79B71C5E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226" y="2598147"/>
                <a:ext cx="604012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27462C-6BB0-4A75-91B2-C980986E325B}"/>
                  </a:ext>
                </a:extLst>
              </p:cNvPr>
              <p:cNvSpPr txBox="1"/>
              <p:nvPr/>
            </p:nvSpPr>
            <p:spPr>
              <a:xfrm>
                <a:off x="1805222" y="3195123"/>
                <a:ext cx="6040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i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27462C-6BB0-4A75-91B2-C980986E3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222" y="3195123"/>
                <a:ext cx="604012" cy="400110"/>
              </a:xfrm>
              <a:prstGeom prst="rect">
                <a:avLst/>
              </a:prstGeom>
              <a:blipFill>
                <a:blip r:embed="rId10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B040EA-4EB6-4BCE-9F27-50891723D670}"/>
                  </a:ext>
                </a:extLst>
              </p:cNvPr>
              <p:cNvSpPr txBox="1"/>
              <p:nvPr/>
            </p:nvSpPr>
            <p:spPr>
              <a:xfrm>
                <a:off x="1927310" y="5686562"/>
                <a:ext cx="57470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𝑡𝐼</m:t>
                          </m:r>
                        </m:sub>
                      </m:sSub>
                    </m:oMath>
                  </m:oMathPara>
                </a14:m>
                <a:endParaRPr lang="en-US" sz="2000" i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B040EA-4EB6-4BCE-9F27-50891723D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310" y="5686562"/>
                <a:ext cx="574709" cy="400110"/>
              </a:xfrm>
              <a:prstGeom prst="rect">
                <a:avLst/>
              </a:prstGeom>
              <a:blipFill>
                <a:blip r:embed="rId11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29A133F-BF15-4DBB-87B4-8E77A6515FD3}"/>
                  </a:ext>
                </a:extLst>
              </p:cNvPr>
              <p:cNvSpPr txBox="1"/>
              <p:nvPr/>
            </p:nvSpPr>
            <p:spPr>
              <a:xfrm>
                <a:off x="4942626" y="1833910"/>
                <a:ext cx="1236108" cy="681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i="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29A133F-BF15-4DBB-87B4-8E77A6515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626" y="1833910"/>
                <a:ext cx="1236108" cy="6815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232B014B-831F-4219-9358-6DD09C9183A1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41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Multilayer neural networks</a:t>
            </a:r>
          </a:p>
          <a:p>
            <a:pPr lvl="1"/>
            <a:r>
              <a:rPr lang="en-US" dirty="0"/>
              <a:t>You can get richer behaviors by adding “hidden layers” and manipulating the number of nodes per layer.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116768-4D8C-420E-9BF0-8221CDFDACC2}"/>
              </a:ext>
            </a:extLst>
          </p:cNvPr>
          <p:cNvGrpSpPr/>
          <p:nvPr/>
        </p:nvGrpSpPr>
        <p:grpSpPr>
          <a:xfrm>
            <a:off x="1817688" y="2844866"/>
            <a:ext cx="5366167" cy="2555656"/>
            <a:chOff x="1687189" y="4490977"/>
            <a:chExt cx="3229438" cy="20082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6B12CD-EA8A-4192-86BB-368C3BFDF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179" y="4490977"/>
              <a:ext cx="2527976" cy="2008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D18824-98C9-4CC7-A8A7-74E853C0FF80}"/>
                </a:ext>
              </a:extLst>
            </p:cNvPr>
            <p:cNvSpPr/>
            <p:nvPr/>
          </p:nvSpPr>
          <p:spPr bwMode="auto">
            <a:xfrm>
              <a:off x="1938179" y="4490977"/>
              <a:ext cx="318884" cy="200820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05FC01F1-DC2A-4712-A08D-D65AB23E64F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687189" y="5115893"/>
            <a:ext cx="502530" cy="540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0" name="Equation" r:id="rId4" imgW="177480" imgH="190440" progId="Equation.DSMT4">
                    <p:embed/>
                  </p:oleObj>
                </mc:Choice>
                <mc:Fallback>
                  <p:oleObj name="Equation" r:id="rId4" imgW="177480" imgH="1904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05FC01F1-DC2A-4712-A08D-D65AB23E64F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87189" y="5115893"/>
                          <a:ext cx="502530" cy="5401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24AB80AD-DDA9-4EA8-B11E-4C9BA63A4767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519752" y="5225204"/>
            <a:ext cx="396875" cy="53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1" name="Equation" r:id="rId6" imgW="139680" imgH="190440" progId="Equation.DSMT4">
                    <p:embed/>
                  </p:oleObj>
                </mc:Choice>
                <mc:Fallback>
                  <p:oleObj name="Equation" r:id="rId6" imgW="139680" imgH="19044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24AB80AD-DDA9-4EA8-B11E-4C9BA63A476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9752" y="5225204"/>
                          <a:ext cx="396875" cy="539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309F05F-BA4F-47CA-8367-3EB1BC1481E9}"/>
                </a:ext>
              </a:extLst>
            </p:cNvPr>
            <p:cNvCxnSpPr/>
            <p:nvPr/>
          </p:nvCxnSpPr>
          <p:spPr bwMode="auto">
            <a:xfrm>
              <a:off x="2257063" y="466445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A9D5343-2CC0-4B3C-B00C-7E196591F3E3}"/>
                </a:ext>
              </a:extLst>
            </p:cNvPr>
            <p:cNvCxnSpPr/>
            <p:nvPr/>
          </p:nvCxnSpPr>
          <p:spPr bwMode="auto">
            <a:xfrm>
              <a:off x="2260873" y="495020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61B727-9F26-4DB4-AE26-12A44E6D740C}"/>
                </a:ext>
              </a:extLst>
            </p:cNvPr>
            <p:cNvCxnSpPr/>
            <p:nvPr/>
          </p:nvCxnSpPr>
          <p:spPr bwMode="auto">
            <a:xfrm>
              <a:off x="2253253" y="523214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DD7F085-593D-4908-BA76-8E2F25C39EA0}"/>
                </a:ext>
              </a:extLst>
            </p:cNvPr>
            <p:cNvCxnSpPr/>
            <p:nvPr/>
          </p:nvCxnSpPr>
          <p:spPr bwMode="auto">
            <a:xfrm>
              <a:off x="2253253" y="550650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3ECB827-1939-46F1-AB6C-856F75999B27}"/>
                </a:ext>
              </a:extLst>
            </p:cNvPr>
            <p:cNvCxnSpPr/>
            <p:nvPr/>
          </p:nvCxnSpPr>
          <p:spPr bwMode="auto">
            <a:xfrm>
              <a:off x="2257063" y="579225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B0C79D7-0EF0-4BFB-A67A-7376CAEC5AB3}"/>
                </a:ext>
              </a:extLst>
            </p:cNvPr>
            <p:cNvCxnSpPr/>
            <p:nvPr/>
          </p:nvCxnSpPr>
          <p:spPr bwMode="auto">
            <a:xfrm>
              <a:off x="2249443" y="606657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C33A381-F56B-4E02-87FF-4C105B330E74}"/>
                </a:ext>
              </a:extLst>
            </p:cNvPr>
            <p:cNvCxnSpPr/>
            <p:nvPr/>
          </p:nvCxnSpPr>
          <p:spPr bwMode="auto">
            <a:xfrm>
              <a:off x="2253253" y="635232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FA91AD7-C00D-4133-A3AD-FE3DE061A046}"/>
                </a:ext>
              </a:extLst>
            </p:cNvPr>
            <p:cNvCxnSpPr/>
            <p:nvPr/>
          </p:nvCxnSpPr>
          <p:spPr bwMode="auto">
            <a:xfrm>
              <a:off x="4318273" y="550650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B9DE6D0-6AD5-42DA-B2FC-52506007E1B9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955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  <a:p>
            <a:pPr lvl="1"/>
            <a:r>
              <a:rPr lang="en-US" dirty="0"/>
              <a:t>By adding layers (and nodes) we can create an architecture that can approximate virtually anything.</a:t>
            </a:r>
          </a:p>
          <a:p>
            <a:pPr lvl="1"/>
            <a:r>
              <a:rPr lang="en-US" dirty="0"/>
              <a:t>An appeal is that we do not have to know the structure in advance…</a:t>
            </a:r>
          </a:p>
          <a:p>
            <a:pPr lvl="1"/>
            <a:r>
              <a:rPr lang="en-US" dirty="0"/>
              <a:t>…but the price of this generality is big datasets.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E1C7AE-0A37-46BA-BFBC-5782516C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077"/>
          <a:stretch/>
        </p:blipFill>
        <p:spPr>
          <a:xfrm>
            <a:off x="1505499" y="3973103"/>
            <a:ext cx="2157160" cy="2218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7ECBFF-12F4-490F-A3A3-1476C32E7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58"/>
          <a:stretch/>
        </p:blipFill>
        <p:spPr>
          <a:xfrm>
            <a:off x="5395470" y="3973103"/>
            <a:ext cx="2562593" cy="22188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1C389F-CDDE-446E-95A8-ABED86A880AE}"/>
                  </a:ext>
                </a:extLst>
              </p:cNvPr>
              <p:cNvSpPr txBox="1"/>
              <p:nvPr/>
            </p:nvSpPr>
            <p:spPr>
              <a:xfrm>
                <a:off x="4142595" y="4501275"/>
                <a:ext cx="80182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4800" i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1C389F-CDDE-446E-95A8-ABED86A88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595" y="4501275"/>
                <a:ext cx="801823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36E971-E523-489D-9C21-C1A849EF1808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991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Neural networks: parametric or nonparametric?</a:t>
                </a:r>
              </a:p>
              <a:p>
                <a:pPr lvl="1"/>
                <a:r>
                  <a:rPr lang="en-US" dirty="0"/>
                  <a:t>Working definition of a nonparametric model: 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As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, modelling error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2F4CE2A-35D3-43E8-A108-2BD7ED2FB58F}"/>
              </a:ext>
            </a:extLst>
          </p:cNvPr>
          <p:cNvGrpSpPr/>
          <p:nvPr/>
        </p:nvGrpSpPr>
        <p:grpSpPr>
          <a:xfrm>
            <a:off x="6065245" y="2580274"/>
            <a:ext cx="2045606" cy="1697451"/>
            <a:chOff x="1938179" y="4490977"/>
            <a:chExt cx="2576864" cy="20082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478631-2E79-44F4-BBDC-347329D50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179" y="4490977"/>
              <a:ext cx="2527976" cy="2008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E97023-465D-44E6-BCA7-6C878AA34A8E}"/>
                </a:ext>
              </a:extLst>
            </p:cNvPr>
            <p:cNvSpPr/>
            <p:nvPr/>
          </p:nvSpPr>
          <p:spPr bwMode="auto">
            <a:xfrm>
              <a:off x="1938179" y="4490977"/>
              <a:ext cx="318884" cy="200820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AFDB18E-8122-4444-BDDE-F4FCE3D7E061}"/>
                </a:ext>
              </a:extLst>
            </p:cNvPr>
            <p:cNvCxnSpPr/>
            <p:nvPr/>
          </p:nvCxnSpPr>
          <p:spPr bwMode="auto">
            <a:xfrm>
              <a:off x="2257063" y="466445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476923E-606F-46F7-B5FA-A486B76E4CCB}"/>
                </a:ext>
              </a:extLst>
            </p:cNvPr>
            <p:cNvCxnSpPr/>
            <p:nvPr/>
          </p:nvCxnSpPr>
          <p:spPr bwMode="auto">
            <a:xfrm>
              <a:off x="2260873" y="495020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BCD8A20-E53E-4717-8BE2-1CE5DE701D31}"/>
                </a:ext>
              </a:extLst>
            </p:cNvPr>
            <p:cNvCxnSpPr/>
            <p:nvPr/>
          </p:nvCxnSpPr>
          <p:spPr bwMode="auto">
            <a:xfrm>
              <a:off x="2253253" y="523214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0EA579E-DC12-4943-A20F-20C6BB24D5BE}"/>
                </a:ext>
              </a:extLst>
            </p:cNvPr>
            <p:cNvCxnSpPr/>
            <p:nvPr/>
          </p:nvCxnSpPr>
          <p:spPr bwMode="auto">
            <a:xfrm>
              <a:off x="2253253" y="550650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69677B1-BEAE-44A1-BC51-A702AF581F05}"/>
                </a:ext>
              </a:extLst>
            </p:cNvPr>
            <p:cNvCxnSpPr/>
            <p:nvPr/>
          </p:nvCxnSpPr>
          <p:spPr bwMode="auto">
            <a:xfrm>
              <a:off x="2257063" y="579225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E46B22F-CF08-4928-BF1D-DE95836D74FD}"/>
                </a:ext>
              </a:extLst>
            </p:cNvPr>
            <p:cNvCxnSpPr/>
            <p:nvPr/>
          </p:nvCxnSpPr>
          <p:spPr bwMode="auto">
            <a:xfrm>
              <a:off x="2249443" y="606657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11348CB-19B1-44DC-908B-A4C6C0653618}"/>
                </a:ext>
              </a:extLst>
            </p:cNvPr>
            <p:cNvCxnSpPr/>
            <p:nvPr/>
          </p:nvCxnSpPr>
          <p:spPr bwMode="auto">
            <a:xfrm>
              <a:off x="2253253" y="635232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257696-5941-454C-91AB-D60CE28B8D31}"/>
                </a:ext>
              </a:extLst>
            </p:cNvPr>
            <p:cNvCxnSpPr/>
            <p:nvPr/>
          </p:nvCxnSpPr>
          <p:spPr bwMode="auto">
            <a:xfrm>
              <a:off x="4318273" y="550650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9396F59-CEEE-4652-9449-7603803DAA60}"/>
              </a:ext>
            </a:extLst>
          </p:cNvPr>
          <p:cNvSpPr txBox="1">
            <a:spLocks/>
          </p:cNvSpPr>
          <p:nvPr/>
        </p:nvSpPr>
        <p:spPr bwMode="auto">
          <a:xfrm>
            <a:off x="706848" y="1158996"/>
            <a:ext cx="466849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i="0" kern="0" dirty="0"/>
          </a:p>
          <a:p>
            <a:pPr lvl="1"/>
            <a:endParaRPr lang="en-US" i="0" kern="0" dirty="0"/>
          </a:p>
          <a:p>
            <a:pPr lvl="1"/>
            <a:endParaRPr lang="en-US" i="0" kern="0" dirty="0"/>
          </a:p>
          <a:p>
            <a:pPr lvl="1"/>
            <a:r>
              <a:rPr lang="en-US" i="0" kern="0" dirty="0"/>
              <a:t>Shallow neural networks are parametric models (the parameters are the weights on the arcs).</a:t>
            </a:r>
          </a:p>
          <a:p>
            <a:pPr lvl="1"/>
            <a:endParaRPr lang="en-US" i="0" kern="0" dirty="0"/>
          </a:p>
          <a:p>
            <a:pPr lvl="1"/>
            <a:r>
              <a:rPr lang="en-US" i="0" kern="0" dirty="0"/>
              <a:t>Deep neural networks are nonparametric.  They are very high dimensional (effectively infinite) and can fit anything with enough data.</a:t>
            </a:r>
          </a:p>
          <a:p>
            <a:pPr lvl="1"/>
            <a:endParaRPr lang="en-US" i="0" kern="0" dirty="0"/>
          </a:p>
          <a:p>
            <a:pPr lvl="1"/>
            <a:endParaRPr lang="en-US" i="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37011-8C83-4575-9FAA-B73E8343E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890" y="4803517"/>
            <a:ext cx="3400467" cy="1179702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6CF28B4-6928-43DC-A304-F84F6C9F1D59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3477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lvl="1"/>
            <a:r>
              <a:rPr lang="en-US" dirty="0"/>
              <a:t>Neural networks are very high-dimensional architectures</a:t>
            </a:r>
          </a:p>
          <a:p>
            <a:pPr lvl="1"/>
            <a:r>
              <a:rPr lang="en-US" dirty="0"/>
              <a:t>When used with classical batch learning, they require very large datasets.</a:t>
            </a:r>
          </a:p>
          <a:p>
            <a:pPr lvl="1"/>
            <a:r>
              <a:rPr lang="en-US" dirty="0"/>
              <a:t>There are settings where we can use iterative learning (e.g. for value functions and policies), but these may require many millions of iterations (as is done with </a:t>
            </a:r>
            <a:r>
              <a:rPr lang="en-US" dirty="0" err="1"/>
              <a:t>AlphaZero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Shallow neural networks have been popular for many years for deterministic engineering control problems.</a:t>
            </a:r>
          </a:p>
          <a:p>
            <a:pPr lvl="1"/>
            <a:r>
              <a:rPr lang="en-US" dirty="0"/>
              <a:t>Risk of overfitting stochastic problems is high.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4F7354-86F9-4638-A09F-961D47DF0688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216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B551-A537-405A-82FF-7678BC8FF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7C3B-95CA-47CA-9094-2C434E5A6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lvl="1"/>
            <a:r>
              <a:rPr lang="en-US" dirty="0"/>
              <a:t>Lookup tables:</a:t>
            </a:r>
          </a:p>
          <a:p>
            <a:pPr lvl="2"/>
            <a:r>
              <a:rPr lang="en-US" dirty="0"/>
              <a:t>Best if you have no structure</a:t>
            </a:r>
          </a:p>
          <a:p>
            <a:pPr lvl="2"/>
            <a:r>
              <a:rPr lang="en-US" dirty="0"/>
              <a:t>Correlated beliefs or hierarchical belief models help</a:t>
            </a:r>
          </a:p>
          <a:p>
            <a:pPr lvl="2"/>
            <a:r>
              <a:rPr lang="en-US" dirty="0"/>
              <a:t>… but suffers from curse of dimensionality.</a:t>
            </a:r>
          </a:p>
          <a:p>
            <a:pPr lvl="1"/>
            <a:r>
              <a:rPr lang="en-US" dirty="0"/>
              <a:t>Parametric</a:t>
            </a:r>
          </a:p>
          <a:p>
            <a:pPr lvl="2"/>
            <a:r>
              <a:rPr lang="en-US" dirty="0"/>
              <a:t>Best if you know the structure of the function.</a:t>
            </a:r>
          </a:p>
          <a:p>
            <a:pPr lvl="1"/>
            <a:r>
              <a:rPr lang="en-US" dirty="0"/>
              <a:t>Semi/local/non parametric:</a:t>
            </a:r>
          </a:p>
          <a:p>
            <a:pPr lvl="2"/>
            <a:r>
              <a:rPr lang="en-US" dirty="0"/>
              <a:t>This is a hybrid of lookup table and parametric.</a:t>
            </a:r>
          </a:p>
          <a:p>
            <a:pPr lvl="2"/>
            <a:r>
              <a:rPr lang="en-US" dirty="0"/>
              <a:t>The concept of “local” introduces the same complexities as lookup table.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739C6D-40A0-4F1D-9604-B6155F324C78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231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The curse of dimensionality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002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Bellman’s optimality equation: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61975" y="1976438"/>
          <a:ext cx="8329613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4" imgW="2971800" imgH="241200" progId="Equation.DSMT4">
                  <p:embed/>
                </p:oleObj>
              </mc:Choice>
              <mc:Fallback>
                <p:oleObj name="Equation" r:id="rId4" imgW="2971800" imgH="241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1976438"/>
                        <a:ext cx="8329613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689703" y="1851953"/>
            <a:ext cx="1125537" cy="3265806"/>
            <a:chOff x="1251815" y="1851953"/>
            <a:chExt cx="1125537" cy="3265806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1251815" y="3076234"/>
            <a:ext cx="1125537" cy="204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7" name="Equation" r:id="rId6" imgW="469800" imgH="850680" progId="Equation.DSMT4">
                    <p:embed/>
                  </p:oleObj>
                </mc:Choice>
                <mc:Fallback>
                  <p:oleObj name="Equation" r:id="rId6" imgW="469800" imgH="850680" progId="Equation.DSMT4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815" y="3076234"/>
                          <a:ext cx="1125537" cy="2041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Oval 14"/>
            <p:cNvSpPr/>
            <p:nvPr/>
          </p:nvSpPr>
          <p:spPr bwMode="auto">
            <a:xfrm>
              <a:off x="1504709" y="1851953"/>
              <a:ext cx="439838" cy="89125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7" name="Straight Arrow Connector 16"/>
            <p:cNvCxnSpPr>
              <a:stCxn id="15" idx="4"/>
            </p:cNvCxnSpPr>
            <p:nvPr/>
          </p:nvCxnSpPr>
          <p:spPr bwMode="auto">
            <a:xfrm>
              <a:off x="1724628" y="2743203"/>
              <a:ext cx="0" cy="370387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/>
          <p:cNvGrpSpPr/>
          <p:nvPr/>
        </p:nvGrpSpPr>
        <p:grpSpPr>
          <a:xfrm>
            <a:off x="3280733" y="1865453"/>
            <a:ext cx="1584325" cy="3829822"/>
            <a:chOff x="3768725" y="1865453"/>
            <a:chExt cx="1584325" cy="3829822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3768725" y="3106063"/>
            <a:ext cx="1584325" cy="2589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8" name="Equation" r:id="rId8" imgW="660240" imgH="1079280" progId="Equation.DSMT4">
                    <p:embed/>
                  </p:oleObj>
                </mc:Choice>
                <mc:Fallback>
                  <p:oleObj name="Equation" r:id="rId8" imgW="660240" imgH="1079280" progId="Equation.DSMT4">
                    <p:embed/>
                    <p:pic>
                      <p:nvPicPr>
                        <p:cNvPr id="14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8725" y="3106063"/>
                          <a:ext cx="1584325" cy="2589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Oval 17"/>
            <p:cNvSpPr/>
            <p:nvPr/>
          </p:nvSpPr>
          <p:spPr bwMode="auto">
            <a:xfrm>
              <a:off x="4284634" y="1865453"/>
              <a:ext cx="439838" cy="89125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9" name="Straight Arrow Connector 18"/>
            <p:cNvCxnSpPr>
              <a:stCxn id="18" idx="4"/>
            </p:cNvCxnSpPr>
            <p:nvPr/>
          </p:nvCxnSpPr>
          <p:spPr bwMode="auto">
            <a:xfrm>
              <a:off x="4504553" y="2756703"/>
              <a:ext cx="0" cy="370387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7111582" y="1867378"/>
            <a:ext cx="1006475" cy="2894247"/>
            <a:chOff x="7208838" y="1867378"/>
            <a:chExt cx="1006475" cy="2894247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7208838" y="3085225"/>
            <a:ext cx="1006475" cy="167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9" name="Equation" r:id="rId10" imgW="419040" imgH="698400" progId="Equation.DSMT4">
                    <p:embed/>
                  </p:oleObj>
                </mc:Choice>
                <mc:Fallback>
                  <p:oleObj name="Equation" r:id="rId10" imgW="419040" imgH="698400" progId="Equation.DSMT4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8838" y="3085225"/>
                          <a:ext cx="1006475" cy="1676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Oval 19"/>
            <p:cNvSpPr/>
            <p:nvPr/>
          </p:nvSpPr>
          <p:spPr bwMode="auto">
            <a:xfrm>
              <a:off x="7353855" y="1867378"/>
              <a:ext cx="690549" cy="89125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1" name="Straight Arrow Connector 20"/>
            <p:cNvCxnSpPr>
              <a:stCxn id="20" idx="4"/>
            </p:cNvCxnSpPr>
            <p:nvPr/>
          </p:nvCxnSpPr>
          <p:spPr bwMode="auto">
            <a:xfrm>
              <a:off x="7699130" y="2758628"/>
              <a:ext cx="0" cy="354962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TextBox 3"/>
          <p:cNvSpPr txBox="1"/>
          <p:nvPr/>
        </p:nvSpPr>
        <p:spPr>
          <a:xfrm>
            <a:off x="685800" y="5961888"/>
            <a:ext cx="688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i="0" dirty="0"/>
              <a:t>These are the “three curses of dimensionality.”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5956C47-F3EA-4B4A-9A5D-EFF725BC0915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36" y="3161248"/>
            <a:ext cx="6538527" cy="281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curse of dimensionality</a:t>
            </a:r>
          </a:p>
          <a:p>
            <a:pPr lvl="1"/>
            <a:r>
              <a:rPr lang="en-US" dirty="0"/>
              <a:t>This is often confused with any vector-valued learning problem (esp. in the context of dynamic programming).</a:t>
            </a:r>
          </a:p>
          <a:p>
            <a:pPr lvl="1"/>
            <a:r>
              <a:rPr lang="en-US" dirty="0"/>
              <a:t>It </a:t>
            </a:r>
            <a:r>
              <a:rPr lang="en-US" i="1" dirty="0"/>
              <a:t>only</a:t>
            </a:r>
            <a:r>
              <a:rPr lang="en-US" dirty="0"/>
              <a:t> arises when using lookup table representations of functions: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6584" y="6009079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Dimensions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7046" y="5700277"/>
            <a:ext cx="3129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5847" y="5723724"/>
            <a:ext cx="3129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4987" y="5712002"/>
            <a:ext cx="3129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75878" y="5739778"/>
            <a:ext cx="200768" cy="2301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69110" y="4626091"/>
            <a:ext cx="200768" cy="2301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E6C852A-C39B-479C-BFAC-DE5499F61AB1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624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063" y="1143000"/>
            <a:ext cx="4595233" cy="4953000"/>
          </a:xfrm>
        </p:spPr>
        <p:txBody>
          <a:bodyPr/>
          <a:lstStyle/>
          <a:p>
            <a:r>
              <a:rPr lang="en-US" sz="2400" dirty="0"/>
              <a:t>“Solving” the curse of dimensionality is like inventing a perpetual motion machine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The curse of dimensionality is a true curse.  It cannot be “solved” without structure</a:t>
            </a:r>
          </a:p>
          <a:p>
            <a:pPr lvl="2"/>
            <a:r>
              <a:rPr lang="en-US" sz="1800" dirty="0"/>
              <a:t>Convexity, linearity, monotonicity, …</a:t>
            </a:r>
          </a:p>
          <a:p>
            <a:pPr lvl="2"/>
            <a:endParaRPr lang="en-US" sz="18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 Claims to approximate functions without structure should be treated like perpetual motion machines.</a:t>
            </a:r>
          </a:p>
          <a:p>
            <a:pPr lvl="1"/>
            <a:endParaRPr lang="en-US" sz="2000" dirty="0"/>
          </a:p>
        </p:txBody>
      </p:sp>
      <p:pic>
        <p:nvPicPr>
          <p:cNvPr id="808962" name="Picture 2" descr="http://blog.festplatte.ch/wp-content/uploads/2011/02/self-char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02" y="2602748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04BA4-5DF2-4AF8-AE56-CA3E184CC18D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8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E-commerce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4331677" cy="4953000"/>
          </a:xfrm>
        </p:spPr>
        <p:txBody>
          <a:bodyPr/>
          <a:lstStyle/>
          <a:p>
            <a:r>
              <a:rPr lang="en-US" sz="2400" dirty="0"/>
              <a:t>Revenue management</a:t>
            </a:r>
          </a:p>
          <a:p>
            <a:pPr lvl="1"/>
            <a:r>
              <a:rPr lang="en-US" sz="2000" dirty="0"/>
              <a:t>Optimizing prices to maximize total revenue for a particulate night in a hotel.</a:t>
            </a:r>
          </a:p>
          <a:p>
            <a:pPr lvl="1"/>
            <a:endParaRPr lang="en-US" sz="1400" dirty="0"/>
          </a:p>
          <a:p>
            <a:r>
              <a:rPr lang="en-US" sz="2400" dirty="0"/>
              <a:t>Ad-click optimization</a:t>
            </a:r>
          </a:p>
          <a:p>
            <a:pPr lvl="1"/>
            <a:r>
              <a:rPr lang="en-US" sz="2000" dirty="0"/>
              <a:t>How much to bid for ads on the internet.</a:t>
            </a:r>
            <a:endParaRPr lang="en-US" sz="1400" dirty="0"/>
          </a:p>
          <a:p>
            <a:endParaRPr lang="en-US" sz="1400" dirty="0"/>
          </a:p>
          <a:p>
            <a:r>
              <a:rPr lang="en-US" sz="2400" dirty="0"/>
              <a:t>Personalized offer optimization</a:t>
            </a:r>
          </a:p>
          <a:p>
            <a:pPr lvl="1"/>
            <a:r>
              <a:rPr lang="en-US" sz="2000" dirty="0"/>
              <a:t>Designing offers for individual customers.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215" y="1255551"/>
            <a:ext cx="3401122" cy="23923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6C0696E-436B-4B4A-BF52-935BD4BCD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15" y="3989020"/>
            <a:ext cx="3528207" cy="24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215990-C86D-4827-AFCF-DBD36CEBA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94" y="3789210"/>
            <a:ext cx="3528207" cy="1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9293320-4D1F-4CBA-8854-E926982CBEF1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83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curse of dimensionality</a:t>
            </a:r>
          </a:p>
        </p:txBody>
      </p:sp>
      <p:pic>
        <p:nvPicPr>
          <p:cNvPr id="79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54" y="1136470"/>
            <a:ext cx="3789790" cy="572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216055" y="2781022"/>
            <a:ext cx="2699468" cy="1148848"/>
            <a:chOff x="5216055" y="2781022"/>
            <a:chExt cx="2699468" cy="1148848"/>
          </a:xfrm>
        </p:grpSpPr>
        <p:sp>
          <p:nvSpPr>
            <p:cNvPr id="4" name="Right Arrow 3"/>
            <p:cNvSpPr/>
            <p:nvPr/>
          </p:nvSpPr>
          <p:spPr>
            <a:xfrm flipH="1">
              <a:off x="5216055" y="3204377"/>
              <a:ext cx="1335819" cy="326004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792579" name="Picture 3" descr="C:\Users\powell\AppData\Local\Microsoft\Windows\INetCache\IE\TA4UDF5G\MC900433817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6675" y="2781022"/>
              <a:ext cx="1148848" cy="114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A3A19C-27E0-4933-83FF-EF3662FC7B4D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1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E7C2-E6C6-4F53-8193-0FAC64B14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curse of dimensionality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36BD1-9EBA-4379-8CEF-46E5FFB3D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Please!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i="1" dirty="0"/>
              <a:t>Dynamic programming does not suffer from the curse of dimensionality!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Lookup tables suffer from the curse of dimensionality!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23D4F1-ADF3-4E51-AABC-55975D7E64C6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Slide </a:t>
            </a:r>
            <a:fld id="{CA1BF554-DF22-475E-92F9-B7E92000597D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Princeton ad-click game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823" y="1672222"/>
            <a:ext cx="4512631" cy="3433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12267" y="1567821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    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160" y="4932987"/>
            <a:ext cx="31213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                Bid ($/click)               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901762" y="3207156"/>
            <a:ext cx="26661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                  Clicks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the bid-response curve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Varies by hour of week</a:t>
            </a:r>
          </a:p>
          <a:p>
            <a:pPr lvl="1"/>
            <a:r>
              <a:rPr lang="en-US" dirty="0"/>
              <a:t>Response depends on location, age, gender, device</a:t>
            </a:r>
          </a:p>
          <a:p>
            <a:pPr lvl="1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37FB10-570D-4100-B592-1CB27CDE1C76}"/>
              </a:ext>
            </a:extLst>
          </p:cNvPr>
          <p:cNvSpPr txBox="1">
            <a:spLocks/>
          </p:cNvSpPr>
          <p:nvPr/>
        </p:nvSpPr>
        <p:spPr>
          <a:xfrm>
            <a:off x="7482756" y="653415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17761"/>
      </p:ext>
    </p:extLst>
  </p:cSld>
  <p:clrMapOvr>
    <a:masterClrMapping/>
  </p:clrMapOvr>
</p:sld>
</file>

<file path=ppt/theme/theme1.xml><?xml version="1.0" encoding="utf-8"?>
<a:theme xmlns:a="http://schemas.openxmlformats.org/drawingml/2006/main" name="CIV 411 11 Intro and overview">
  <a:themeElements>
    <a:clrScheme name="CIV 411 11 Intro and over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V 411 11 Intro and overvie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2000" i="0" dirty="0" smtClean="0"/>
        </a:defPPr>
      </a:lstStyle>
    </a:txDef>
  </a:objectDefaults>
  <a:extraClrSchemeLst>
    <a:extraClrScheme>
      <a:clrScheme name="CIV 411 11 Intro and over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 411 11 Intro and overvi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Documents\Coursework\CIV 411 Lectures\CIV 411 11 Intro and overview.ppt</Template>
  <TotalTime>200626</TotalTime>
  <Pages>28</Pages>
  <Words>3600</Words>
  <Application>Microsoft Office PowerPoint</Application>
  <PresentationFormat>On-screen Show (4:3)</PresentationFormat>
  <Paragraphs>726</Paragraphs>
  <Slides>81</Slides>
  <Notes>33</Notes>
  <HiddenSlides>3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Cambria Math</vt:lpstr>
      <vt:lpstr>Times New Roman</vt:lpstr>
      <vt:lpstr>Wingdings</vt:lpstr>
      <vt:lpstr>CIV 411 11 Intro and overview</vt:lpstr>
      <vt:lpstr>Equation</vt:lpstr>
      <vt:lpstr>Chart</vt:lpstr>
      <vt:lpstr>PowerPoint Presentation</vt:lpstr>
      <vt:lpstr>Belief models</vt:lpstr>
      <vt:lpstr>Illustrative learning problems</vt:lpstr>
      <vt:lpstr>Optimal learning in diabetes</vt:lpstr>
      <vt:lpstr>Drug discovery</vt:lpstr>
      <vt:lpstr>Finding the best path</vt:lpstr>
      <vt:lpstr>Designing menus</vt:lpstr>
      <vt:lpstr>E-commerce</vt:lpstr>
      <vt:lpstr>Princeton ad-click game</vt:lpstr>
      <vt:lpstr>Truckload brokerages</vt:lpstr>
      <vt:lpstr>Battery arbitrage</vt:lpstr>
      <vt:lpstr>Learning problems</vt:lpstr>
      <vt:lpstr>Learning challenges</vt:lpstr>
      <vt:lpstr>Learning challenges</vt:lpstr>
      <vt:lpstr>Sequential learning</vt:lpstr>
      <vt:lpstr>Elements of a learning problem</vt:lpstr>
      <vt:lpstr>Types of approximation strategies</vt:lpstr>
      <vt:lpstr>Approximation strategies</vt:lpstr>
      <vt:lpstr>Approximating strategies</vt:lpstr>
      <vt:lpstr>Approximating strategies</vt:lpstr>
      <vt:lpstr>Approximating strategies</vt:lpstr>
      <vt:lpstr>Approximating strategies</vt:lpstr>
      <vt:lpstr>Approximating strategies</vt:lpstr>
      <vt:lpstr>Lookup tables</vt:lpstr>
      <vt:lpstr>Learning with lookup tables</vt:lpstr>
      <vt:lpstr>Learning with lookup tables</vt:lpstr>
      <vt:lpstr>Learning with lookup tables</vt:lpstr>
      <vt:lpstr>Learning with lookup tables</vt:lpstr>
      <vt:lpstr>Learning with lookup tables</vt:lpstr>
      <vt:lpstr>Learning with lookup tables</vt:lpstr>
      <vt:lpstr>Learning with lookup tables</vt:lpstr>
      <vt:lpstr>Learning with lookup tables</vt:lpstr>
      <vt:lpstr>Lookup tables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Lookup tables – correlated beliefs</vt:lpstr>
      <vt:lpstr>Parametric models</vt:lpstr>
      <vt:lpstr>Learning in stochastic optimization</vt:lpstr>
      <vt:lpstr>Parametric models</vt:lpstr>
      <vt:lpstr>Sampled belief models</vt:lpstr>
      <vt:lpstr>Sampled belief models</vt:lpstr>
      <vt:lpstr>Sampled belief models</vt:lpstr>
      <vt:lpstr>Sampled belief models</vt:lpstr>
      <vt:lpstr>Sampled belief models</vt:lpstr>
      <vt:lpstr>Nonlinear parametric models</vt:lpstr>
      <vt:lpstr>Nonlinear parametric models</vt:lpstr>
      <vt:lpstr>Sampled belief models</vt:lpstr>
      <vt:lpstr>Nonparametric models</vt:lpstr>
      <vt:lpstr>Nonparametric methods</vt:lpstr>
      <vt:lpstr>Nonparametric methods</vt:lpstr>
      <vt:lpstr>Nonparametric methods</vt:lpstr>
      <vt:lpstr>Nonparametric methods</vt:lpstr>
      <vt:lpstr>Approximating strategies</vt:lpstr>
      <vt:lpstr>Nonparametric methods</vt:lpstr>
      <vt:lpstr>Nonparametric methods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Model selection</vt:lpstr>
      <vt:lpstr>The curse of dimensionality</vt:lpstr>
      <vt:lpstr>Curse of dimensionality</vt:lpstr>
      <vt:lpstr>The curse of dimensionality</vt:lpstr>
      <vt:lpstr>The curse of dimensionality</vt:lpstr>
      <vt:lpstr>The curse of dimensionality</vt:lpstr>
      <vt:lpstr>The curse of dimensionality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languages</dc:title>
  <dc:creator>Warren B. Powell</dc:creator>
  <cp:lastModifiedBy>Warren B. Powell</cp:lastModifiedBy>
  <cp:revision>2289</cp:revision>
  <cp:lastPrinted>2019-10-20T22:52:50Z</cp:lastPrinted>
  <dcterms:created xsi:type="dcterms:W3CDTF">1999-09-07T20:53:13Z</dcterms:created>
  <dcterms:modified xsi:type="dcterms:W3CDTF">2019-11-08T19:37:42Z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4</vt:i4>
  </property>
  <property fmtid="{D5CDD505-2E9C-101B-9397-08002B2CF9AE}" pid="21" name="OutputDir">
    <vt:lpwstr>C:\My documents\Web pages\castle_web_page\Powerpoint</vt:lpwstr>
  </property>
</Properties>
</file>