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110"/>
  </p:notesMasterIdLst>
  <p:handoutMasterIdLst>
    <p:handoutMasterId r:id="rId111"/>
  </p:handoutMasterIdLst>
  <p:sldIdLst>
    <p:sldId id="1054" r:id="rId2"/>
    <p:sldId id="7201" r:id="rId3"/>
    <p:sldId id="7183" r:id="rId4"/>
    <p:sldId id="3839" r:id="rId5"/>
    <p:sldId id="4684" r:id="rId6"/>
    <p:sldId id="3715" r:id="rId7"/>
    <p:sldId id="3716" r:id="rId8"/>
    <p:sldId id="4265" r:id="rId9"/>
    <p:sldId id="4264" r:id="rId10"/>
    <p:sldId id="4337" r:id="rId11"/>
    <p:sldId id="4314" r:id="rId12"/>
    <p:sldId id="7348" r:id="rId13"/>
    <p:sldId id="4208" r:id="rId14"/>
    <p:sldId id="3866" r:id="rId15"/>
    <p:sldId id="4374" r:id="rId16"/>
    <p:sldId id="3721" r:id="rId17"/>
    <p:sldId id="4212" r:id="rId18"/>
    <p:sldId id="4839" r:id="rId19"/>
    <p:sldId id="6570" r:id="rId20"/>
    <p:sldId id="4267" r:id="rId21"/>
    <p:sldId id="7184" r:id="rId22"/>
    <p:sldId id="7185" r:id="rId23"/>
    <p:sldId id="4494" r:id="rId24"/>
    <p:sldId id="3872" r:id="rId25"/>
    <p:sldId id="6608" r:id="rId26"/>
    <p:sldId id="6521" r:id="rId27"/>
    <p:sldId id="3873" r:id="rId28"/>
    <p:sldId id="3874" r:id="rId29"/>
    <p:sldId id="3875" r:id="rId30"/>
    <p:sldId id="2852" r:id="rId31"/>
    <p:sldId id="7239" r:id="rId32"/>
    <p:sldId id="7186" r:id="rId33"/>
    <p:sldId id="4634" r:id="rId34"/>
    <p:sldId id="4635" r:id="rId35"/>
    <p:sldId id="4636" r:id="rId36"/>
    <p:sldId id="4637" r:id="rId37"/>
    <p:sldId id="4638" r:id="rId38"/>
    <p:sldId id="4639" r:id="rId39"/>
    <p:sldId id="4640" r:id="rId40"/>
    <p:sldId id="4352" r:id="rId41"/>
    <p:sldId id="4353" r:id="rId42"/>
    <p:sldId id="4354" r:id="rId43"/>
    <p:sldId id="4356" r:id="rId44"/>
    <p:sldId id="4764" r:id="rId45"/>
    <p:sldId id="7187" r:id="rId46"/>
    <p:sldId id="3008" r:id="rId47"/>
    <p:sldId id="3009" r:id="rId48"/>
    <p:sldId id="3010" r:id="rId49"/>
    <p:sldId id="3011" r:id="rId50"/>
    <p:sldId id="3012" r:id="rId51"/>
    <p:sldId id="3013" r:id="rId52"/>
    <p:sldId id="3014" r:id="rId53"/>
    <p:sldId id="3015" r:id="rId54"/>
    <p:sldId id="3614" r:id="rId55"/>
    <p:sldId id="5774" r:id="rId56"/>
    <p:sldId id="5776" r:id="rId57"/>
    <p:sldId id="7188" r:id="rId58"/>
    <p:sldId id="3914" r:id="rId59"/>
    <p:sldId id="3915" r:id="rId60"/>
    <p:sldId id="3916" r:id="rId61"/>
    <p:sldId id="3917" r:id="rId62"/>
    <p:sldId id="4617" r:id="rId63"/>
    <p:sldId id="3918" r:id="rId64"/>
    <p:sldId id="3922" r:id="rId65"/>
    <p:sldId id="3921" r:id="rId66"/>
    <p:sldId id="4718" r:id="rId67"/>
    <p:sldId id="4719" r:id="rId68"/>
    <p:sldId id="4712" r:id="rId69"/>
    <p:sldId id="4715" r:id="rId70"/>
    <p:sldId id="4720" r:id="rId71"/>
    <p:sldId id="4721" r:id="rId72"/>
    <p:sldId id="4722" r:id="rId73"/>
    <p:sldId id="4723" r:id="rId74"/>
    <p:sldId id="4724" r:id="rId75"/>
    <p:sldId id="4725" r:id="rId76"/>
    <p:sldId id="7369" r:id="rId77"/>
    <p:sldId id="7370" r:id="rId78"/>
    <p:sldId id="7371" r:id="rId79"/>
    <p:sldId id="7353" r:id="rId80"/>
    <p:sldId id="7351" r:id="rId81"/>
    <p:sldId id="7352" r:id="rId82"/>
    <p:sldId id="7354" r:id="rId83"/>
    <p:sldId id="7197" r:id="rId84"/>
    <p:sldId id="6568" r:id="rId85"/>
    <p:sldId id="3107" r:id="rId86"/>
    <p:sldId id="5981" r:id="rId87"/>
    <p:sldId id="3088" r:id="rId88"/>
    <p:sldId id="3089" r:id="rId89"/>
    <p:sldId id="3090" r:id="rId90"/>
    <p:sldId id="3091" r:id="rId91"/>
    <p:sldId id="6539" r:id="rId92"/>
    <p:sldId id="5982" r:id="rId93"/>
    <p:sldId id="3094" r:id="rId94"/>
    <p:sldId id="3095" r:id="rId95"/>
    <p:sldId id="6516" r:id="rId96"/>
    <p:sldId id="7169" r:id="rId97"/>
    <p:sldId id="7372" r:id="rId98"/>
    <p:sldId id="7271" r:id="rId99"/>
    <p:sldId id="3991" r:id="rId100"/>
    <p:sldId id="3994" r:id="rId101"/>
    <p:sldId id="3993" r:id="rId102"/>
    <p:sldId id="3992" r:id="rId103"/>
    <p:sldId id="5775" r:id="rId104"/>
    <p:sldId id="4685" r:id="rId105"/>
    <p:sldId id="7373" r:id="rId106"/>
    <p:sldId id="7194" r:id="rId107"/>
    <p:sldId id="7195" r:id="rId108"/>
    <p:sldId id="7196" r:id="rId109"/>
  </p:sldIdLst>
  <p:sldSz cx="9144000" cy="6858000" type="screen4x3"/>
  <p:notesSz cx="7315200" cy="9601200"/>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Default Section" id="{8EF62427-F495-49A8-8625-94BDB54B6A43}">
          <p14:sldIdLst>
            <p14:sldId id="1054"/>
            <p14:sldId id="7201"/>
            <p14:sldId id="7183"/>
            <p14:sldId id="3839"/>
            <p14:sldId id="4684"/>
            <p14:sldId id="3715"/>
            <p14:sldId id="3716"/>
            <p14:sldId id="4265"/>
            <p14:sldId id="4264"/>
            <p14:sldId id="4337"/>
            <p14:sldId id="4314"/>
            <p14:sldId id="7348"/>
            <p14:sldId id="4208"/>
            <p14:sldId id="3866"/>
            <p14:sldId id="4374"/>
            <p14:sldId id="3721"/>
            <p14:sldId id="4212"/>
            <p14:sldId id="4839"/>
            <p14:sldId id="6570"/>
            <p14:sldId id="4267"/>
            <p14:sldId id="7184"/>
            <p14:sldId id="7185"/>
            <p14:sldId id="4494"/>
            <p14:sldId id="3872"/>
            <p14:sldId id="6608"/>
            <p14:sldId id="6521"/>
            <p14:sldId id="3873"/>
            <p14:sldId id="3874"/>
            <p14:sldId id="3875"/>
            <p14:sldId id="2852"/>
            <p14:sldId id="7239"/>
            <p14:sldId id="7186"/>
            <p14:sldId id="4634"/>
            <p14:sldId id="4635"/>
            <p14:sldId id="4636"/>
            <p14:sldId id="4637"/>
            <p14:sldId id="4638"/>
            <p14:sldId id="4639"/>
            <p14:sldId id="4640"/>
            <p14:sldId id="4352"/>
            <p14:sldId id="4353"/>
            <p14:sldId id="4354"/>
            <p14:sldId id="4356"/>
            <p14:sldId id="4764"/>
            <p14:sldId id="7187"/>
            <p14:sldId id="3008"/>
            <p14:sldId id="3009"/>
            <p14:sldId id="3010"/>
            <p14:sldId id="3011"/>
            <p14:sldId id="3012"/>
            <p14:sldId id="3013"/>
            <p14:sldId id="3014"/>
            <p14:sldId id="3015"/>
            <p14:sldId id="3614"/>
            <p14:sldId id="5774"/>
            <p14:sldId id="5776"/>
            <p14:sldId id="7188"/>
            <p14:sldId id="3914"/>
            <p14:sldId id="3915"/>
            <p14:sldId id="3916"/>
            <p14:sldId id="3917"/>
            <p14:sldId id="4617"/>
            <p14:sldId id="3918"/>
            <p14:sldId id="3922"/>
            <p14:sldId id="3921"/>
            <p14:sldId id="4718"/>
            <p14:sldId id="4719"/>
            <p14:sldId id="4712"/>
            <p14:sldId id="4715"/>
            <p14:sldId id="4720"/>
            <p14:sldId id="4721"/>
            <p14:sldId id="4722"/>
            <p14:sldId id="4723"/>
            <p14:sldId id="4724"/>
            <p14:sldId id="4725"/>
            <p14:sldId id="7369"/>
            <p14:sldId id="7370"/>
            <p14:sldId id="7371"/>
            <p14:sldId id="7353"/>
            <p14:sldId id="7351"/>
            <p14:sldId id="7352"/>
            <p14:sldId id="7354"/>
            <p14:sldId id="7197"/>
            <p14:sldId id="6568"/>
            <p14:sldId id="3107"/>
            <p14:sldId id="5981"/>
            <p14:sldId id="3088"/>
            <p14:sldId id="3089"/>
            <p14:sldId id="3090"/>
            <p14:sldId id="3091"/>
            <p14:sldId id="6539"/>
            <p14:sldId id="5982"/>
            <p14:sldId id="3094"/>
            <p14:sldId id="3095"/>
            <p14:sldId id="6516"/>
            <p14:sldId id="7169"/>
            <p14:sldId id="7372"/>
            <p14:sldId id="7271"/>
            <p14:sldId id="3991"/>
            <p14:sldId id="3994"/>
            <p14:sldId id="3993"/>
            <p14:sldId id="3992"/>
            <p14:sldId id="5775"/>
            <p14:sldId id="4685"/>
            <p14:sldId id="7373"/>
            <p14:sldId id="7194"/>
            <p14:sldId id="7195"/>
            <p14:sldId id="719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rren B. Powell" initials="WBP" lastIdx="1" clrIdx="0">
    <p:extLst>
      <p:ext uri="{19B8F6BF-5375-455C-9EA6-DF929625EA0E}">
        <p15:presenceInfo xmlns:p15="http://schemas.microsoft.com/office/powerpoint/2012/main" userId="S-1-5-21-1268611206-43474576-316617838-90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CC"/>
    <a:srgbClr val="D9D9D9"/>
    <a:srgbClr val="53B5FF"/>
    <a:srgbClr val="BC8F00"/>
    <a:srgbClr val="0000FF"/>
    <a:srgbClr val="3399FF"/>
    <a:srgbClr val="E2AC00"/>
    <a:srgbClr val="C47204"/>
    <a:srgbClr val="C898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765" autoAdjust="0"/>
    <p:restoredTop sz="90554" autoAdjust="0"/>
  </p:normalViewPr>
  <p:slideViewPr>
    <p:cSldViewPr snapToGrid="0">
      <p:cViewPr varScale="1">
        <p:scale>
          <a:sx n="63" d="100"/>
          <a:sy n="63" d="100"/>
        </p:scale>
        <p:origin x="1156" y="32"/>
      </p:cViewPr>
      <p:guideLst>
        <p:guide orient="horz" pos="2160"/>
        <p:guide pos="2880"/>
      </p:guideLst>
    </p:cSldViewPr>
  </p:slideViewPr>
  <p:outlineViewPr>
    <p:cViewPr>
      <p:scale>
        <a:sx n="33" d="100"/>
        <a:sy n="33" d="100"/>
      </p:scale>
      <p:origin x="0" y="-200611"/>
    </p:cViewPr>
  </p:outlineViewPr>
  <p:notesTextViewPr>
    <p:cViewPr>
      <p:scale>
        <a:sx n="100" d="100"/>
        <a:sy n="100" d="100"/>
      </p:scale>
      <p:origin x="0" y="0"/>
    </p:cViewPr>
  </p:notesTextViewPr>
  <p:sorterViewPr>
    <p:cViewPr varScale="1">
      <p:scale>
        <a:sx n="1" d="1"/>
        <a:sy n="1" d="1"/>
      </p:scale>
      <p:origin x="0" y="-35052"/>
    </p:cViewPr>
  </p:sorterViewPr>
  <p:notesViewPr>
    <p:cSldViewPr snapToGrid="0">
      <p:cViewPr varScale="1">
        <p:scale>
          <a:sx n="72" d="100"/>
          <a:sy n="72" d="100"/>
        </p:scale>
        <p:origin x="-1830" y="-78"/>
      </p:cViewPr>
      <p:guideLst>
        <p:guide orient="horz" pos="3023"/>
        <p:guide pos="2304"/>
      </p:guideLst>
    </p:cSldViewPr>
  </p:notes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owell\Documents\Datasets\Electricity%20price%20data\Ercot_Hourly_Power_prices_for_battery_study.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a:solidFill>
                <a:srgbClr val="0070C0"/>
              </a:solidFill>
            </a:ln>
          </c:spPr>
          <c:marker>
            <c:spPr>
              <a:solidFill>
                <a:srgbClr val="0070C0"/>
              </a:solidFill>
              <a:ln>
                <a:solidFill>
                  <a:srgbClr val="0070C0"/>
                </a:solidFill>
              </a:ln>
            </c:spPr>
          </c:marker>
          <c:val>
            <c:numRef>
              <c:f>'Price data'!$D$43493:$D$43564</c:f>
              <c:numCache>
                <c:formatCode>0.00</c:formatCode>
                <c:ptCount val="72"/>
                <c:pt idx="0">
                  <c:v>46.57</c:v>
                </c:pt>
                <c:pt idx="1">
                  <c:v>44.01</c:v>
                </c:pt>
                <c:pt idx="2">
                  <c:v>35.659999999999997</c:v>
                </c:pt>
                <c:pt idx="3">
                  <c:v>27.73</c:v>
                </c:pt>
                <c:pt idx="4">
                  <c:v>31.78</c:v>
                </c:pt>
                <c:pt idx="5">
                  <c:v>36.65</c:v>
                </c:pt>
                <c:pt idx="6">
                  <c:v>50.78</c:v>
                </c:pt>
                <c:pt idx="7">
                  <c:v>55.2</c:v>
                </c:pt>
                <c:pt idx="8">
                  <c:v>41.64</c:v>
                </c:pt>
                <c:pt idx="9">
                  <c:v>48.48</c:v>
                </c:pt>
                <c:pt idx="10">
                  <c:v>43.57</c:v>
                </c:pt>
                <c:pt idx="11">
                  <c:v>35.229999999999997</c:v>
                </c:pt>
                <c:pt idx="12">
                  <c:v>31.94</c:v>
                </c:pt>
                <c:pt idx="13">
                  <c:v>27.24</c:v>
                </c:pt>
                <c:pt idx="14">
                  <c:v>22.45</c:v>
                </c:pt>
                <c:pt idx="15">
                  <c:v>20.74</c:v>
                </c:pt>
                <c:pt idx="16">
                  <c:v>22.58</c:v>
                </c:pt>
                <c:pt idx="17">
                  <c:v>45.33</c:v>
                </c:pt>
                <c:pt idx="18">
                  <c:v>56.06</c:v>
                </c:pt>
                <c:pt idx="19">
                  <c:v>56.95</c:v>
                </c:pt>
                <c:pt idx="20">
                  <c:v>52.49</c:v>
                </c:pt>
                <c:pt idx="21">
                  <c:v>48.41</c:v>
                </c:pt>
                <c:pt idx="22">
                  <c:v>44.82</c:v>
                </c:pt>
                <c:pt idx="23">
                  <c:v>42.29</c:v>
                </c:pt>
                <c:pt idx="24">
                  <c:v>41.29</c:v>
                </c:pt>
                <c:pt idx="25">
                  <c:v>30.61</c:v>
                </c:pt>
                <c:pt idx="26">
                  <c:v>35.67</c:v>
                </c:pt>
                <c:pt idx="27">
                  <c:v>39.08</c:v>
                </c:pt>
                <c:pt idx="28">
                  <c:v>40.69</c:v>
                </c:pt>
                <c:pt idx="29">
                  <c:v>44.54</c:v>
                </c:pt>
                <c:pt idx="30">
                  <c:v>41.56</c:v>
                </c:pt>
                <c:pt idx="31">
                  <c:v>60.89</c:v>
                </c:pt>
                <c:pt idx="32">
                  <c:v>63.71</c:v>
                </c:pt>
                <c:pt idx="33">
                  <c:v>70.37</c:v>
                </c:pt>
                <c:pt idx="34">
                  <c:v>53.77</c:v>
                </c:pt>
                <c:pt idx="35">
                  <c:v>45.81</c:v>
                </c:pt>
                <c:pt idx="36">
                  <c:v>38.33</c:v>
                </c:pt>
                <c:pt idx="37">
                  <c:v>24.56</c:v>
                </c:pt>
                <c:pt idx="38">
                  <c:v>20.49</c:v>
                </c:pt>
                <c:pt idx="39">
                  <c:v>18.84</c:v>
                </c:pt>
                <c:pt idx="40">
                  <c:v>24.61</c:v>
                </c:pt>
                <c:pt idx="41">
                  <c:v>44.23</c:v>
                </c:pt>
                <c:pt idx="42">
                  <c:v>73.010000000000005</c:v>
                </c:pt>
                <c:pt idx="43">
                  <c:v>53.62</c:v>
                </c:pt>
                <c:pt idx="44">
                  <c:v>47.89</c:v>
                </c:pt>
                <c:pt idx="45">
                  <c:v>49.03</c:v>
                </c:pt>
                <c:pt idx="46">
                  <c:v>49.28</c:v>
                </c:pt>
                <c:pt idx="47">
                  <c:v>121.19</c:v>
                </c:pt>
                <c:pt idx="48">
                  <c:v>47.69</c:v>
                </c:pt>
                <c:pt idx="49">
                  <c:v>38.869999999999997</c:v>
                </c:pt>
                <c:pt idx="50">
                  <c:v>23.62</c:v>
                </c:pt>
                <c:pt idx="51">
                  <c:v>27.51</c:v>
                </c:pt>
                <c:pt idx="52">
                  <c:v>34.4</c:v>
                </c:pt>
                <c:pt idx="53">
                  <c:v>30.62</c:v>
                </c:pt>
                <c:pt idx="54">
                  <c:v>35.1</c:v>
                </c:pt>
                <c:pt idx="55">
                  <c:v>47.32</c:v>
                </c:pt>
                <c:pt idx="56">
                  <c:v>51.19</c:v>
                </c:pt>
                <c:pt idx="57">
                  <c:v>42.57</c:v>
                </c:pt>
                <c:pt idx="58">
                  <c:v>31.73</c:v>
                </c:pt>
                <c:pt idx="59">
                  <c:v>19.309999999999999</c:v>
                </c:pt>
                <c:pt idx="60">
                  <c:v>16.97</c:v>
                </c:pt>
                <c:pt idx="61">
                  <c:v>20.260000000000002</c:v>
                </c:pt>
                <c:pt idx="62">
                  <c:v>15.72</c:v>
                </c:pt>
                <c:pt idx="63">
                  <c:v>15.42</c:v>
                </c:pt>
                <c:pt idx="64">
                  <c:v>30.86</c:v>
                </c:pt>
                <c:pt idx="65">
                  <c:v>43.9</c:v>
                </c:pt>
                <c:pt idx="66">
                  <c:v>59.39</c:v>
                </c:pt>
                <c:pt idx="67">
                  <c:v>46.78</c:v>
                </c:pt>
                <c:pt idx="68">
                  <c:v>43.46</c:v>
                </c:pt>
                <c:pt idx="69">
                  <c:v>37.9</c:v>
                </c:pt>
                <c:pt idx="70">
                  <c:v>31.32</c:v>
                </c:pt>
                <c:pt idx="71">
                  <c:v>19.37</c:v>
                </c:pt>
              </c:numCache>
            </c:numRef>
          </c:val>
          <c:smooth val="0"/>
          <c:extLst>
            <c:ext xmlns:c16="http://schemas.microsoft.com/office/drawing/2014/chart" uri="{C3380CC4-5D6E-409C-BE32-E72D297353CC}">
              <c16:uniqueId val="{00000000-A29D-46E0-893B-FB9A44D9F2E6}"/>
            </c:ext>
          </c:extLst>
        </c:ser>
        <c:dLbls>
          <c:showLegendKey val="0"/>
          <c:showVal val="0"/>
          <c:showCatName val="0"/>
          <c:showSerName val="0"/>
          <c:showPercent val="0"/>
          <c:showBubbleSize val="0"/>
        </c:dLbls>
        <c:marker val="1"/>
        <c:smooth val="0"/>
        <c:axId val="108206720"/>
        <c:axId val="108244352"/>
      </c:lineChart>
      <c:catAx>
        <c:axId val="108206720"/>
        <c:scaling>
          <c:orientation val="minMax"/>
        </c:scaling>
        <c:delete val="0"/>
        <c:axPos val="b"/>
        <c:majorTickMark val="out"/>
        <c:minorTickMark val="none"/>
        <c:tickLblPos val="nextTo"/>
        <c:crossAx val="108244352"/>
        <c:crosses val="autoZero"/>
        <c:auto val="1"/>
        <c:lblAlgn val="ctr"/>
        <c:lblOffset val="100"/>
        <c:noMultiLvlLbl val="0"/>
      </c:catAx>
      <c:valAx>
        <c:axId val="108244352"/>
        <c:scaling>
          <c:orientation val="minMax"/>
        </c:scaling>
        <c:delete val="0"/>
        <c:axPos val="l"/>
        <c:majorGridlines/>
        <c:numFmt formatCode="0.00" sourceLinked="1"/>
        <c:majorTickMark val="out"/>
        <c:minorTickMark val="none"/>
        <c:tickLblPos val="nextTo"/>
        <c:crossAx val="108206720"/>
        <c:crosses val="autoZero"/>
        <c:crossBetween val="between"/>
      </c:valAx>
      <c:spPr>
        <a:solidFill>
          <a:schemeClr val="bg1"/>
        </a:solidFill>
      </c:spPr>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5.wmf"/><Relationship Id="rId7" Type="http://schemas.openxmlformats.org/officeDocument/2006/relationships/image" Target="../media/image19.wmf"/><Relationship Id="rId2" Type="http://schemas.openxmlformats.org/officeDocument/2006/relationships/image" Target="../media/image14.wmf"/><Relationship Id="rId1" Type="http://schemas.openxmlformats.org/officeDocument/2006/relationships/image" Target="../media/image13.wmf"/><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4.wmf"/><Relationship Id="rId7" Type="http://schemas.openxmlformats.org/officeDocument/2006/relationships/image" Target="../media/image18.wmf"/><Relationship Id="rId2" Type="http://schemas.openxmlformats.org/officeDocument/2006/relationships/image" Target="../media/image20.wmf"/><Relationship Id="rId1" Type="http://schemas.openxmlformats.org/officeDocument/2006/relationships/image" Target="../media/image13.wmf"/><Relationship Id="rId6" Type="http://schemas.openxmlformats.org/officeDocument/2006/relationships/image" Target="../media/image17.wmf"/><Relationship Id="rId5" Type="http://schemas.openxmlformats.org/officeDocument/2006/relationships/image" Target="../media/image16.emf"/><Relationship Id="rId4" Type="http://schemas.openxmlformats.org/officeDocument/2006/relationships/image" Target="../media/image1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4.wmf"/><Relationship Id="rId7" Type="http://schemas.openxmlformats.org/officeDocument/2006/relationships/image" Target="../media/image18.wmf"/><Relationship Id="rId2" Type="http://schemas.openxmlformats.org/officeDocument/2006/relationships/image" Target="../media/image20.wmf"/><Relationship Id="rId1" Type="http://schemas.openxmlformats.org/officeDocument/2006/relationships/image" Target="../media/image13.wmf"/><Relationship Id="rId6" Type="http://schemas.openxmlformats.org/officeDocument/2006/relationships/image" Target="../media/image17.wmf"/><Relationship Id="rId5" Type="http://schemas.openxmlformats.org/officeDocument/2006/relationships/image" Target="../media/image16.emf"/><Relationship Id="rId4" Type="http://schemas.openxmlformats.org/officeDocument/2006/relationships/image" Target="../media/image15.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5" Type="http://schemas.openxmlformats.org/officeDocument/2006/relationships/image" Target="../media/image50.wmf"/><Relationship Id="rId4" Type="http://schemas.openxmlformats.org/officeDocument/2006/relationships/image" Target="../media/image49.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6" Type="http://schemas.openxmlformats.org/officeDocument/2006/relationships/image" Target="../media/image57.wmf"/><Relationship Id="rId5" Type="http://schemas.openxmlformats.org/officeDocument/2006/relationships/image" Target="../media/image56.wmf"/><Relationship Id="rId4" Type="http://schemas.openxmlformats.org/officeDocument/2006/relationships/image" Target="../media/image55.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9.wmf"/><Relationship Id="rId1" Type="http://schemas.openxmlformats.org/officeDocument/2006/relationships/image" Target="../media/image58.wmf"/><Relationship Id="rId4" Type="http://schemas.openxmlformats.org/officeDocument/2006/relationships/image" Target="../media/image53.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 Id="rId4" Type="http://schemas.openxmlformats.org/officeDocument/2006/relationships/image" Target="../media/image63.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6.wmf"/><Relationship Id="rId1" Type="http://schemas.openxmlformats.org/officeDocument/2006/relationships/image" Target="../media/image65.wmf"/><Relationship Id="rId5" Type="http://schemas.openxmlformats.org/officeDocument/2006/relationships/image" Target="../media/image68.wmf"/><Relationship Id="rId4" Type="http://schemas.openxmlformats.org/officeDocument/2006/relationships/image" Target="../media/image67.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5.wmf"/><Relationship Id="rId1" Type="http://schemas.openxmlformats.org/officeDocument/2006/relationships/image" Target="../media/image64.wmf"/><Relationship Id="rId6" Type="http://schemas.openxmlformats.org/officeDocument/2006/relationships/image" Target="../media/image66.wmf"/><Relationship Id="rId5" Type="http://schemas.openxmlformats.org/officeDocument/2006/relationships/image" Target="../media/image69.wmf"/><Relationship Id="rId4" Type="http://schemas.openxmlformats.org/officeDocument/2006/relationships/image" Target="../media/image68.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70.wmf"/><Relationship Id="rId6" Type="http://schemas.openxmlformats.org/officeDocument/2006/relationships/image" Target="../media/image66.wmf"/><Relationship Id="rId5" Type="http://schemas.openxmlformats.org/officeDocument/2006/relationships/image" Target="../media/image68.wmf"/><Relationship Id="rId4" Type="http://schemas.openxmlformats.org/officeDocument/2006/relationships/image" Target="../media/image67.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5.wmf"/><Relationship Id="rId1" Type="http://schemas.openxmlformats.org/officeDocument/2006/relationships/image" Target="../media/image64.wmf"/><Relationship Id="rId6" Type="http://schemas.openxmlformats.org/officeDocument/2006/relationships/image" Target="../media/image66.wmf"/><Relationship Id="rId5" Type="http://schemas.openxmlformats.org/officeDocument/2006/relationships/image" Target="../media/image70.wmf"/><Relationship Id="rId4" Type="http://schemas.openxmlformats.org/officeDocument/2006/relationships/image" Target="../media/image68.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71.wmf"/><Relationship Id="rId6" Type="http://schemas.openxmlformats.org/officeDocument/2006/relationships/image" Target="../media/image66.wmf"/><Relationship Id="rId5" Type="http://schemas.openxmlformats.org/officeDocument/2006/relationships/image" Target="../media/image70.wmf"/><Relationship Id="rId4" Type="http://schemas.openxmlformats.org/officeDocument/2006/relationships/image" Target="../media/image6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7.wmf"/><Relationship Id="rId1" Type="http://schemas.openxmlformats.org/officeDocument/2006/relationships/image" Target="../media/image64.wmf"/><Relationship Id="rId6" Type="http://schemas.openxmlformats.org/officeDocument/2006/relationships/image" Target="../media/image66.wmf"/><Relationship Id="rId5" Type="http://schemas.openxmlformats.org/officeDocument/2006/relationships/image" Target="../media/image72.wmf"/><Relationship Id="rId4" Type="http://schemas.openxmlformats.org/officeDocument/2006/relationships/image" Target="../media/image70.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73.wmf"/><Relationship Id="rId1" Type="http://schemas.openxmlformats.org/officeDocument/2006/relationships/image" Target="../media/image64.wmf"/><Relationship Id="rId6" Type="http://schemas.openxmlformats.org/officeDocument/2006/relationships/image" Target="../media/image66.wmf"/><Relationship Id="rId5" Type="http://schemas.openxmlformats.org/officeDocument/2006/relationships/image" Target="../media/image74.wmf"/><Relationship Id="rId4" Type="http://schemas.openxmlformats.org/officeDocument/2006/relationships/image" Target="../media/image70.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 Id="rId5" Type="http://schemas.openxmlformats.org/officeDocument/2006/relationships/image" Target="../media/image79.wmf"/><Relationship Id="rId4" Type="http://schemas.openxmlformats.org/officeDocument/2006/relationships/image" Target="../media/image78.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image" Target="../media/image88.wmf"/><Relationship Id="rId5" Type="http://schemas.openxmlformats.org/officeDocument/2006/relationships/image" Target="../media/image92.wmf"/><Relationship Id="rId4" Type="http://schemas.openxmlformats.org/officeDocument/2006/relationships/image" Target="../media/image91.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image" Target="../media/image96.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37.vml.rels><?xml version="1.0" encoding="UTF-8" standalone="yes"?>
<Relationships xmlns="http://schemas.openxmlformats.org/package/2006/relationships"><Relationship Id="rId8" Type="http://schemas.openxmlformats.org/officeDocument/2006/relationships/image" Target="../media/image108.wmf"/><Relationship Id="rId13" Type="http://schemas.openxmlformats.org/officeDocument/2006/relationships/image" Target="../media/image113.wmf"/><Relationship Id="rId18" Type="http://schemas.openxmlformats.org/officeDocument/2006/relationships/image" Target="../media/image118.wmf"/><Relationship Id="rId26" Type="http://schemas.openxmlformats.org/officeDocument/2006/relationships/image" Target="../media/image126.wmf"/><Relationship Id="rId3" Type="http://schemas.openxmlformats.org/officeDocument/2006/relationships/image" Target="../media/image103.wmf"/><Relationship Id="rId21" Type="http://schemas.openxmlformats.org/officeDocument/2006/relationships/image" Target="../media/image121.wmf"/><Relationship Id="rId7" Type="http://schemas.openxmlformats.org/officeDocument/2006/relationships/image" Target="../media/image107.wmf"/><Relationship Id="rId12" Type="http://schemas.openxmlformats.org/officeDocument/2006/relationships/image" Target="../media/image112.wmf"/><Relationship Id="rId17" Type="http://schemas.openxmlformats.org/officeDocument/2006/relationships/image" Target="../media/image117.wmf"/><Relationship Id="rId25" Type="http://schemas.openxmlformats.org/officeDocument/2006/relationships/image" Target="../media/image125.wmf"/><Relationship Id="rId2" Type="http://schemas.openxmlformats.org/officeDocument/2006/relationships/image" Target="../media/image102.wmf"/><Relationship Id="rId16" Type="http://schemas.openxmlformats.org/officeDocument/2006/relationships/image" Target="../media/image116.wmf"/><Relationship Id="rId20" Type="http://schemas.openxmlformats.org/officeDocument/2006/relationships/image" Target="../media/image120.wmf"/><Relationship Id="rId29" Type="http://schemas.openxmlformats.org/officeDocument/2006/relationships/image" Target="../media/image129.wmf"/><Relationship Id="rId1" Type="http://schemas.openxmlformats.org/officeDocument/2006/relationships/image" Target="../media/image101.wmf"/><Relationship Id="rId6" Type="http://schemas.openxmlformats.org/officeDocument/2006/relationships/image" Target="../media/image106.wmf"/><Relationship Id="rId11" Type="http://schemas.openxmlformats.org/officeDocument/2006/relationships/image" Target="../media/image111.wmf"/><Relationship Id="rId24" Type="http://schemas.openxmlformats.org/officeDocument/2006/relationships/image" Target="../media/image124.wmf"/><Relationship Id="rId5" Type="http://schemas.openxmlformats.org/officeDocument/2006/relationships/image" Target="../media/image105.wmf"/><Relationship Id="rId15" Type="http://schemas.openxmlformats.org/officeDocument/2006/relationships/image" Target="../media/image115.wmf"/><Relationship Id="rId23" Type="http://schemas.openxmlformats.org/officeDocument/2006/relationships/image" Target="../media/image123.wmf"/><Relationship Id="rId28" Type="http://schemas.openxmlformats.org/officeDocument/2006/relationships/image" Target="../media/image128.wmf"/><Relationship Id="rId10" Type="http://schemas.openxmlformats.org/officeDocument/2006/relationships/image" Target="../media/image110.wmf"/><Relationship Id="rId19" Type="http://schemas.openxmlformats.org/officeDocument/2006/relationships/image" Target="../media/image119.wmf"/><Relationship Id="rId4" Type="http://schemas.openxmlformats.org/officeDocument/2006/relationships/image" Target="../media/image104.wmf"/><Relationship Id="rId9" Type="http://schemas.openxmlformats.org/officeDocument/2006/relationships/image" Target="../media/image109.wmf"/><Relationship Id="rId14" Type="http://schemas.openxmlformats.org/officeDocument/2006/relationships/image" Target="../media/image114.wmf"/><Relationship Id="rId22" Type="http://schemas.openxmlformats.org/officeDocument/2006/relationships/image" Target="../media/image122.wmf"/><Relationship Id="rId27" Type="http://schemas.openxmlformats.org/officeDocument/2006/relationships/image" Target="../media/image127.wmf"/></Relationships>
</file>

<file path=ppt/drawings/_rels/vmlDrawing38.vml.rels><?xml version="1.0" encoding="UTF-8" standalone="yes"?>
<Relationships xmlns="http://schemas.openxmlformats.org/package/2006/relationships"><Relationship Id="rId8" Type="http://schemas.openxmlformats.org/officeDocument/2006/relationships/image" Target="../media/image137.wmf"/><Relationship Id="rId3" Type="http://schemas.openxmlformats.org/officeDocument/2006/relationships/image" Target="../media/image132.wmf"/><Relationship Id="rId7" Type="http://schemas.openxmlformats.org/officeDocument/2006/relationships/image" Target="../media/image136.wmf"/><Relationship Id="rId2" Type="http://schemas.openxmlformats.org/officeDocument/2006/relationships/image" Target="../media/image131.wmf"/><Relationship Id="rId1" Type="http://schemas.openxmlformats.org/officeDocument/2006/relationships/image" Target="../media/image130.wmf"/><Relationship Id="rId6" Type="http://schemas.openxmlformats.org/officeDocument/2006/relationships/image" Target="../media/image135.wmf"/><Relationship Id="rId5" Type="http://schemas.openxmlformats.org/officeDocument/2006/relationships/image" Target="../media/image134.wmf"/><Relationship Id="rId4" Type="http://schemas.openxmlformats.org/officeDocument/2006/relationships/image" Target="../media/image133.wmf"/><Relationship Id="rId9" Type="http://schemas.openxmlformats.org/officeDocument/2006/relationships/image" Target="../media/image138.wmf"/></Relationships>
</file>

<file path=ppt/drawings/_rels/vmlDrawing39.vml.rels><?xml version="1.0" encoding="UTF-8" standalone="yes"?>
<Relationships xmlns="http://schemas.openxmlformats.org/package/2006/relationships"><Relationship Id="rId8" Type="http://schemas.openxmlformats.org/officeDocument/2006/relationships/image" Target="../media/image137.wmf"/><Relationship Id="rId3" Type="http://schemas.openxmlformats.org/officeDocument/2006/relationships/image" Target="../media/image132.wmf"/><Relationship Id="rId7" Type="http://schemas.openxmlformats.org/officeDocument/2006/relationships/image" Target="../media/image136.wmf"/><Relationship Id="rId2" Type="http://schemas.openxmlformats.org/officeDocument/2006/relationships/image" Target="../media/image131.wmf"/><Relationship Id="rId1" Type="http://schemas.openxmlformats.org/officeDocument/2006/relationships/image" Target="../media/image130.wmf"/><Relationship Id="rId6" Type="http://schemas.openxmlformats.org/officeDocument/2006/relationships/image" Target="../media/image135.wmf"/><Relationship Id="rId5" Type="http://schemas.openxmlformats.org/officeDocument/2006/relationships/image" Target="../media/image134.wmf"/><Relationship Id="rId4" Type="http://schemas.openxmlformats.org/officeDocument/2006/relationships/image" Target="../media/image133.wmf"/><Relationship Id="rId9" Type="http://schemas.openxmlformats.org/officeDocument/2006/relationships/image" Target="../media/image13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10.wmf"/></Relationships>
</file>

<file path=ppt/drawings/_rels/vmlDrawing40.vml.rels><?xml version="1.0" encoding="UTF-8" standalone="yes"?>
<Relationships xmlns="http://schemas.openxmlformats.org/package/2006/relationships"><Relationship Id="rId8" Type="http://schemas.openxmlformats.org/officeDocument/2006/relationships/image" Target="../media/image137.wmf"/><Relationship Id="rId3" Type="http://schemas.openxmlformats.org/officeDocument/2006/relationships/image" Target="../media/image132.wmf"/><Relationship Id="rId7" Type="http://schemas.openxmlformats.org/officeDocument/2006/relationships/image" Target="../media/image136.wmf"/><Relationship Id="rId2" Type="http://schemas.openxmlformats.org/officeDocument/2006/relationships/image" Target="../media/image131.wmf"/><Relationship Id="rId1" Type="http://schemas.openxmlformats.org/officeDocument/2006/relationships/image" Target="../media/image130.wmf"/><Relationship Id="rId6" Type="http://schemas.openxmlformats.org/officeDocument/2006/relationships/image" Target="../media/image135.wmf"/><Relationship Id="rId5" Type="http://schemas.openxmlformats.org/officeDocument/2006/relationships/image" Target="../media/image134.wmf"/><Relationship Id="rId4" Type="http://schemas.openxmlformats.org/officeDocument/2006/relationships/image" Target="../media/image133.wmf"/><Relationship Id="rId9" Type="http://schemas.openxmlformats.org/officeDocument/2006/relationships/image" Target="../media/image138.w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39.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image" Target="../media/image140.w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42.w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15.wmf"/><Relationship Id="rId7" Type="http://schemas.openxmlformats.org/officeDocument/2006/relationships/image" Target="../media/image19.wmf"/><Relationship Id="rId2" Type="http://schemas.openxmlformats.org/officeDocument/2006/relationships/image" Target="../media/image14.wmf"/><Relationship Id="rId1" Type="http://schemas.openxmlformats.org/officeDocument/2006/relationships/image" Target="../media/image13.wmf"/><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47.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image" Target="../media/image88.wmf"/><Relationship Id="rId4" Type="http://schemas.openxmlformats.org/officeDocument/2006/relationships/image" Target="../media/image91.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image" Target="../media/image88.wmf"/><Relationship Id="rId4" Type="http://schemas.openxmlformats.org/officeDocument/2006/relationships/image" Target="../media/image91.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image" Target="../media/image88.wmf"/><Relationship Id="rId4" Type="http://schemas.openxmlformats.org/officeDocument/2006/relationships/image" Target="../media/image91.wmf"/></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image" Target="../media/image88.wmf"/><Relationship Id="rId4" Type="http://schemas.openxmlformats.org/officeDocument/2006/relationships/image" Target="../media/image9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6.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52.w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wmf"/><Relationship Id="rId1" Type="http://schemas.openxmlformats.org/officeDocument/2006/relationships/image" Target="../media/image153.wmf"/><Relationship Id="rId6" Type="http://schemas.openxmlformats.org/officeDocument/2006/relationships/image" Target="../media/image158.wmf"/><Relationship Id="rId5" Type="http://schemas.openxmlformats.org/officeDocument/2006/relationships/image" Target="../media/image157.wmf"/><Relationship Id="rId4" Type="http://schemas.openxmlformats.org/officeDocument/2006/relationships/image" Target="../media/image156.wmf"/></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162.wmf"/><Relationship Id="rId1" Type="http://schemas.openxmlformats.org/officeDocument/2006/relationships/image" Target="../media/image161.w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1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1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807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9170" name="Rectangle 2"/>
          <p:cNvSpPr>
            <a:spLocks noGrp="1" noChangeArrowheads="1"/>
          </p:cNvSpPr>
          <p:nvPr>
            <p:ph type="hdr" sz="quarter"/>
          </p:nvPr>
        </p:nvSpPr>
        <p:spPr bwMode="auto">
          <a:xfrm>
            <a:off x="0" y="1"/>
            <a:ext cx="3181350" cy="506413"/>
          </a:xfrm>
          <a:prstGeom prst="rect">
            <a:avLst/>
          </a:prstGeom>
          <a:noFill/>
          <a:ln w="25400">
            <a:noFill/>
            <a:miter lim="800000"/>
            <a:headEnd type="none" w="lg" len="lg"/>
            <a:tailEnd type="none" w="med" len="lg"/>
          </a:ln>
        </p:spPr>
        <p:txBody>
          <a:bodyPr vert="horz" wrap="square" lIns="100895" tIns="50447" rIns="100895" bIns="50447" numCol="1" anchor="t" anchorCtr="0" compatLnSpc="1">
            <a:prstTxWarp prst="textNoShape">
              <a:avLst/>
            </a:prstTxWarp>
          </a:bodyPr>
          <a:lstStyle>
            <a:lvl1pPr algn="l" defTabSz="1007915">
              <a:defRPr sz="1300" i="0"/>
            </a:lvl1pPr>
          </a:lstStyle>
          <a:p>
            <a:pPr>
              <a:defRPr/>
            </a:pPr>
            <a:endParaRPr lang="en-US"/>
          </a:p>
        </p:txBody>
      </p:sp>
      <p:sp>
        <p:nvSpPr>
          <p:cNvPr id="519171" name="Rectangle 3"/>
          <p:cNvSpPr>
            <a:spLocks noGrp="1" noChangeArrowheads="1"/>
          </p:cNvSpPr>
          <p:nvPr>
            <p:ph type="dt" idx="1"/>
          </p:nvPr>
        </p:nvSpPr>
        <p:spPr bwMode="auto">
          <a:xfrm>
            <a:off x="4105275" y="1"/>
            <a:ext cx="3181350" cy="506413"/>
          </a:xfrm>
          <a:prstGeom prst="rect">
            <a:avLst/>
          </a:prstGeom>
          <a:noFill/>
          <a:ln w="25400">
            <a:noFill/>
            <a:miter lim="800000"/>
            <a:headEnd type="none" w="lg" len="lg"/>
            <a:tailEnd type="none" w="med" len="lg"/>
          </a:ln>
        </p:spPr>
        <p:txBody>
          <a:bodyPr vert="horz" wrap="square" lIns="100895" tIns="50447" rIns="100895" bIns="50447" numCol="1" anchor="t" anchorCtr="0" compatLnSpc="1">
            <a:prstTxWarp prst="textNoShape">
              <a:avLst/>
            </a:prstTxWarp>
          </a:bodyPr>
          <a:lstStyle>
            <a:lvl1pPr algn="r" defTabSz="1007915">
              <a:defRPr sz="1300" i="0"/>
            </a:lvl1pPr>
          </a:lstStyle>
          <a:p>
            <a:pPr>
              <a:defRPr/>
            </a:pPr>
            <a:endParaRPr lang="en-US"/>
          </a:p>
        </p:txBody>
      </p:sp>
      <p:sp>
        <p:nvSpPr>
          <p:cNvPr id="209924" name="Rectangle 4"/>
          <p:cNvSpPr>
            <a:spLocks noGrp="1" noRot="1" noChangeAspect="1" noChangeArrowheads="1" noTextEdit="1"/>
          </p:cNvSpPr>
          <p:nvPr>
            <p:ph type="sldImg" idx="2"/>
          </p:nvPr>
        </p:nvSpPr>
        <p:spPr bwMode="auto">
          <a:xfrm>
            <a:off x="1322388" y="758825"/>
            <a:ext cx="4727575" cy="3544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9173" name="Rectangle 5"/>
          <p:cNvSpPr>
            <a:spLocks noGrp="1" noChangeArrowheads="1"/>
          </p:cNvSpPr>
          <p:nvPr>
            <p:ph type="body" sz="quarter" idx="3"/>
          </p:nvPr>
        </p:nvSpPr>
        <p:spPr bwMode="auto">
          <a:xfrm>
            <a:off x="1004889" y="4556125"/>
            <a:ext cx="5360987" cy="4300538"/>
          </a:xfrm>
          <a:prstGeom prst="rect">
            <a:avLst/>
          </a:prstGeom>
          <a:noFill/>
          <a:ln w="25400">
            <a:noFill/>
            <a:miter lim="800000"/>
            <a:headEnd type="none" w="lg" len="lg"/>
            <a:tailEnd type="none" w="med" len="lg"/>
          </a:ln>
        </p:spPr>
        <p:txBody>
          <a:bodyPr vert="horz" wrap="square" lIns="100895" tIns="50447" rIns="100895" bIns="5044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9174" name="Rectangle 6"/>
          <p:cNvSpPr>
            <a:spLocks noGrp="1" noChangeArrowheads="1"/>
          </p:cNvSpPr>
          <p:nvPr>
            <p:ph type="ftr" sz="quarter" idx="4"/>
          </p:nvPr>
        </p:nvSpPr>
        <p:spPr bwMode="auto">
          <a:xfrm>
            <a:off x="0" y="9109076"/>
            <a:ext cx="3181350" cy="509588"/>
          </a:xfrm>
          <a:prstGeom prst="rect">
            <a:avLst/>
          </a:prstGeom>
          <a:noFill/>
          <a:ln w="25400">
            <a:noFill/>
            <a:miter lim="800000"/>
            <a:headEnd type="none" w="lg" len="lg"/>
            <a:tailEnd type="none" w="med" len="lg"/>
          </a:ln>
        </p:spPr>
        <p:txBody>
          <a:bodyPr vert="horz" wrap="square" lIns="100895" tIns="50447" rIns="100895" bIns="50447" numCol="1" anchor="b" anchorCtr="0" compatLnSpc="1">
            <a:prstTxWarp prst="textNoShape">
              <a:avLst/>
            </a:prstTxWarp>
          </a:bodyPr>
          <a:lstStyle>
            <a:lvl1pPr algn="l" defTabSz="1007915">
              <a:defRPr sz="1300" i="0"/>
            </a:lvl1pPr>
          </a:lstStyle>
          <a:p>
            <a:pPr>
              <a:defRPr/>
            </a:pPr>
            <a:endParaRPr lang="en-US"/>
          </a:p>
        </p:txBody>
      </p:sp>
      <p:sp>
        <p:nvSpPr>
          <p:cNvPr id="519175" name="Rectangle 7"/>
          <p:cNvSpPr>
            <a:spLocks noGrp="1" noChangeArrowheads="1"/>
          </p:cNvSpPr>
          <p:nvPr>
            <p:ph type="sldNum" sz="quarter" idx="5"/>
          </p:nvPr>
        </p:nvSpPr>
        <p:spPr bwMode="auto">
          <a:xfrm>
            <a:off x="4105275" y="9109076"/>
            <a:ext cx="3181350" cy="509588"/>
          </a:xfrm>
          <a:prstGeom prst="rect">
            <a:avLst/>
          </a:prstGeom>
          <a:noFill/>
          <a:ln w="25400">
            <a:noFill/>
            <a:miter lim="800000"/>
            <a:headEnd type="none" w="lg" len="lg"/>
            <a:tailEnd type="none" w="med" len="lg"/>
          </a:ln>
        </p:spPr>
        <p:txBody>
          <a:bodyPr vert="horz" wrap="square" lIns="100895" tIns="50447" rIns="100895" bIns="50447" numCol="1" anchor="b" anchorCtr="0" compatLnSpc="1">
            <a:prstTxWarp prst="textNoShape">
              <a:avLst/>
            </a:prstTxWarp>
          </a:bodyPr>
          <a:lstStyle>
            <a:lvl1pPr algn="r" defTabSz="1007915">
              <a:defRPr sz="1300" i="0"/>
            </a:lvl1pPr>
          </a:lstStyle>
          <a:p>
            <a:pPr>
              <a:defRPr/>
            </a:pPr>
            <a:fld id="{DD0A9F78-39CE-4DDC-A26E-05BD6400C5DB}" type="slidenum">
              <a:rPr lang="en-US"/>
              <a:pPr>
                <a:defRPr/>
              </a:pPr>
              <a:t>‹#›</a:t>
            </a:fld>
            <a:endParaRPr lang="en-US"/>
          </a:p>
        </p:txBody>
      </p:sp>
    </p:spTree>
    <p:extLst>
      <p:ext uri="{BB962C8B-B14F-4D97-AF65-F5344CB8AC3E}">
        <p14:creationId xmlns:p14="http://schemas.microsoft.com/office/powerpoint/2010/main" val="6322841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lvl1pPr defTabSz="1007915">
              <a:defRPr i="1">
                <a:solidFill>
                  <a:schemeClr val="tx1"/>
                </a:solidFill>
                <a:latin typeface="Times New Roman" pitchFamily="18" charset="0"/>
              </a:defRPr>
            </a:lvl1pPr>
            <a:lvl2pPr marL="742842" indent="-285708" defTabSz="1007915">
              <a:defRPr i="1">
                <a:solidFill>
                  <a:schemeClr val="tx1"/>
                </a:solidFill>
                <a:latin typeface="Times New Roman" pitchFamily="18" charset="0"/>
              </a:defRPr>
            </a:lvl2pPr>
            <a:lvl3pPr marL="1142833" indent="-228567" defTabSz="1007915">
              <a:defRPr i="1">
                <a:solidFill>
                  <a:schemeClr val="tx1"/>
                </a:solidFill>
                <a:latin typeface="Times New Roman" pitchFamily="18" charset="0"/>
              </a:defRPr>
            </a:lvl3pPr>
            <a:lvl4pPr marL="1599966" indent="-228567" defTabSz="1007915">
              <a:defRPr i="1">
                <a:solidFill>
                  <a:schemeClr val="tx1"/>
                </a:solidFill>
                <a:latin typeface="Times New Roman" pitchFamily="18" charset="0"/>
              </a:defRPr>
            </a:lvl4pPr>
            <a:lvl5pPr marL="2057099" indent="-228567" defTabSz="1007915">
              <a:defRPr i="1">
                <a:solidFill>
                  <a:schemeClr val="tx1"/>
                </a:solidFill>
                <a:latin typeface="Times New Roman" pitchFamily="18" charset="0"/>
              </a:defRPr>
            </a:lvl5pPr>
            <a:lvl6pPr marL="2514232" indent="-228567" algn="ctr" defTabSz="1007915" eaLnBrk="0" fontAlgn="base" hangingPunct="0">
              <a:spcBef>
                <a:spcPct val="0"/>
              </a:spcBef>
              <a:spcAft>
                <a:spcPct val="0"/>
              </a:spcAft>
              <a:defRPr i="1">
                <a:solidFill>
                  <a:schemeClr val="tx1"/>
                </a:solidFill>
                <a:latin typeface="Times New Roman" pitchFamily="18" charset="0"/>
              </a:defRPr>
            </a:lvl6pPr>
            <a:lvl7pPr marL="2971365" indent="-228567" algn="ctr" defTabSz="1007915" eaLnBrk="0" fontAlgn="base" hangingPunct="0">
              <a:spcBef>
                <a:spcPct val="0"/>
              </a:spcBef>
              <a:spcAft>
                <a:spcPct val="0"/>
              </a:spcAft>
              <a:defRPr i="1">
                <a:solidFill>
                  <a:schemeClr val="tx1"/>
                </a:solidFill>
                <a:latin typeface="Times New Roman" pitchFamily="18" charset="0"/>
              </a:defRPr>
            </a:lvl7pPr>
            <a:lvl8pPr marL="3428497" indent="-228567" algn="ctr" defTabSz="1007915" eaLnBrk="0" fontAlgn="base" hangingPunct="0">
              <a:spcBef>
                <a:spcPct val="0"/>
              </a:spcBef>
              <a:spcAft>
                <a:spcPct val="0"/>
              </a:spcAft>
              <a:defRPr i="1">
                <a:solidFill>
                  <a:schemeClr val="tx1"/>
                </a:solidFill>
                <a:latin typeface="Times New Roman" pitchFamily="18" charset="0"/>
              </a:defRPr>
            </a:lvl8pPr>
            <a:lvl9pPr marL="3885630" indent="-228567" algn="ctr" defTabSz="1007915" eaLnBrk="0" fontAlgn="base" hangingPunct="0">
              <a:spcBef>
                <a:spcPct val="0"/>
              </a:spcBef>
              <a:spcAft>
                <a:spcPct val="0"/>
              </a:spcAft>
              <a:defRPr i="1">
                <a:solidFill>
                  <a:schemeClr val="tx1"/>
                </a:solidFill>
                <a:latin typeface="Times New Roman" pitchFamily="18" charset="0"/>
              </a:defRPr>
            </a:lvl9pPr>
          </a:lstStyle>
          <a:p>
            <a:fld id="{0D8FFF06-6116-4B60-9160-C86D3FC8DB77}" type="slidenum">
              <a:rPr lang="en-US" i="0" smtClean="0"/>
              <a:pPr/>
              <a:t>1</a:t>
            </a:fld>
            <a:endParaRPr lang="en-US" i="0" dirty="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dirty="0"/>
          </a:p>
        </p:txBody>
      </p:sp>
    </p:spTree>
    <p:extLst>
      <p:ext uri="{BB962C8B-B14F-4D97-AF65-F5344CB8AC3E}">
        <p14:creationId xmlns:p14="http://schemas.microsoft.com/office/powerpoint/2010/main" val="3185412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A0A017-4FFE-4F5C-9DDA-FDF2102B09C6}" type="slidenum">
              <a:rPr lang="en-US" smtClean="0"/>
              <a:pPr/>
              <a:t>26</a:t>
            </a:fld>
            <a:endParaRPr lang="en-US"/>
          </a:p>
        </p:txBody>
      </p:sp>
    </p:spTree>
    <p:extLst>
      <p:ext uri="{BB962C8B-B14F-4D97-AF65-F5344CB8AC3E}">
        <p14:creationId xmlns:p14="http://schemas.microsoft.com/office/powerpoint/2010/main" val="2632334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endParaRPr lang="en-US"/>
          </a:p>
        </p:txBody>
      </p:sp>
      <p:sp>
        <p:nvSpPr>
          <p:cNvPr id="1177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lvl1pPr defTabSz="1009044">
              <a:defRPr i="1">
                <a:solidFill>
                  <a:schemeClr val="tx1"/>
                </a:solidFill>
                <a:latin typeface="Times New Roman" pitchFamily="18" charset="0"/>
              </a:defRPr>
            </a:lvl1pPr>
            <a:lvl2pPr marL="776699" indent="-298730" defTabSz="1009044">
              <a:defRPr i="1">
                <a:solidFill>
                  <a:schemeClr val="tx1"/>
                </a:solidFill>
                <a:latin typeface="Times New Roman" pitchFamily="18" charset="0"/>
              </a:defRPr>
            </a:lvl2pPr>
            <a:lvl3pPr marL="1194922" indent="-238984" defTabSz="1009044">
              <a:defRPr i="1">
                <a:solidFill>
                  <a:schemeClr val="tx1"/>
                </a:solidFill>
                <a:latin typeface="Times New Roman" pitchFamily="18" charset="0"/>
              </a:defRPr>
            </a:lvl3pPr>
            <a:lvl4pPr marL="1672891" indent="-238984" defTabSz="1009044">
              <a:defRPr i="1">
                <a:solidFill>
                  <a:schemeClr val="tx1"/>
                </a:solidFill>
                <a:latin typeface="Times New Roman" pitchFamily="18" charset="0"/>
              </a:defRPr>
            </a:lvl4pPr>
            <a:lvl5pPr marL="2150860" indent="-238984" defTabSz="1009044">
              <a:defRPr i="1">
                <a:solidFill>
                  <a:schemeClr val="tx1"/>
                </a:solidFill>
                <a:latin typeface="Times New Roman" pitchFamily="18" charset="0"/>
              </a:defRPr>
            </a:lvl5pPr>
            <a:lvl6pPr marL="2628827" indent="-238984" algn="ctr" defTabSz="1009044" eaLnBrk="0" fontAlgn="base" hangingPunct="0">
              <a:spcBef>
                <a:spcPct val="0"/>
              </a:spcBef>
              <a:spcAft>
                <a:spcPct val="0"/>
              </a:spcAft>
              <a:defRPr i="1">
                <a:solidFill>
                  <a:schemeClr val="tx1"/>
                </a:solidFill>
                <a:latin typeface="Times New Roman" pitchFamily="18" charset="0"/>
              </a:defRPr>
            </a:lvl6pPr>
            <a:lvl7pPr marL="3106795" indent="-238984" algn="ctr" defTabSz="1009044" eaLnBrk="0" fontAlgn="base" hangingPunct="0">
              <a:spcBef>
                <a:spcPct val="0"/>
              </a:spcBef>
              <a:spcAft>
                <a:spcPct val="0"/>
              </a:spcAft>
              <a:defRPr i="1">
                <a:solidFill>
                  <a:schemeClr val="tx1"/>
                </a:solidFill>
                <a:latin typeface="Times New Roman" pitchFamily="18" charset="0"/>
              </a:defRPr>
            </a:lvl7pPr>
            <a:lvl8pPr marL="3584766" indent="-238984" algn="ctr" defTabSz="1009044" eaLnBrk="0" fontAlgn="base" hangingPunct="0">
              <a:spcBef>
                <a:spcPct val="0"/>
              </a:spcBef>
              <a:spcAft>
                <a:spcPct val="0"/>
              </a:spcAft>
              <a:defRPr i="1">
                <a:solidFill>
                  <a:schemeClr val="tx1"/>
                </a:solidFill>
                <a:latin typeface="Times New Roman" pitchFamily="18" charset="0"/>
              </a:defRPr>
            </a:lvl8pPr>
            <a:lvl9pPr marL="4062734" indent="-238984" algn="ctr" defTabSz="1009044" eaLnBrk="0" fontAlgn="base" hangingPunct="0">
              <a:spcBef>
                <a:spcPct val="0"/>
              </a:spcBef>
              <a:spcAft>
                <a:spcPct val="0"/>
              </a:spcAft>
              <a:defRPr i="1">
                <a:solidFill>
                  <a:schemeClr val="tx1"/>
                </a:solidFill>
                <a:latin typeface="Times New Roman" pitchFamily="18" charset="0"/>
              </a:defRPr>
            </a:lvl9pPr>
          </a:lstStyle>
          <a:p>
            <a:fld id="{13905A14-1484-4E41-AF18-621A68043303}" type="slidenum">
              <a:rPr lang="en-US" i="0" smtClean="0"/>
              <a:pPr/>
              <a:t>27</a:t>
            </a:fld>
            <a:endParaRPr lang="en-US" i="0"/>
          </a:p>
        </p:txBody>
      </p:sp>
    </p:spTree>
    <p:extLst>
      <p:ext uri="{BB962C8B-B14F-4D97-AF65-F5344CB8AC3E}">
        <p14:creationId xmlns:p14="http://schemas.microsoft.com/office/powerpoint/2010/main" val="428330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7"/>
          <p:cNvSpPr txBox="1">
            <a:spLocks noGrp="1" noChangeArrowheads="1"/>
          </p:cNvSpPr>
          <p:nvPr/>
        </p:nvSpPr>
        <p:spPr bwMode="auto">
          <a:xfrm>
            <a:off x="4144965" y="9121777"/>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3" tIns="48307" rIns="96613" bIns="48307" anchor="b"/>
          <a:lstStyle>
            <a:lvl1pPr defTabSz="966788">
              <a:defRPr i="1">
                <a:solidFill>
                  <a:schemeClr val="tx1"/>
                </a:solidFill>
                <a:latin typeface="Times New Roman" pitchFamily="18" charset="0"/>
              </a:defRPr>
            </a:lvl1pPr>
            <a:lvl2pPr marL="742950" indent="-285750" defTabSz="966788">
              <a:defRPr i="1">
                <a:solidFill>
                  <a:schemeClr val="tx1"/>
                </a:solidFill>
                <a:latin typeface="Times New Roman" pitchFamily="18" charset="0"/>
              </a:defRPr>
            </a:lvl2pPr>
            <a:lvl3pPr marL="1143000" indent="-228600" defTabSz="966788">
              <a:defRPr i="1">
                <a:solidFill>
                  <a:schemeClr val="tx1"/>
                </a:solidFill>
                <a:latin typeface="Times New Roman" pitchFamily="18" charset="0"/>
              </a:defRPr>
            </a:lvl3pPr>
            <a:lvl4pPr marL="1600200" indent="-228600" defTabSz="966788">
              <a:defRPr i="1">
                <a:solidFill>
                  <a:schemeClr val="tx1"/>
                </a:solidFill>
                <a:latin typeface="Times New Roman" pitchFamily="18" charset="0"/>
              </a:defRPr>
            </a:lvl4pPr>
            <a:lvl5pPr marL="2057400" indent="-228600" defTabSz="966788">
              <a:defRPr i="1">
                <a:solidFill>
                  <a:schemeClr val="tx1"/>
                </a:solidFill>
                <a:latin typeface="Times New Roman" pitchFamily="18" charset="0"/>
              </a:defRPr>
            </a:lvl5pPr>
            <a:lvl6pPr marL="2514600" indent="-228600" algn="ctr" defTabSz="966788" eaLnBrk="0" fontAlgn="base" hangingPunct="0">
              <a:spcBef>
                <a:spcPct val="0"/>
              </a:spcBef>
              <a:spcAft>
                <a:spcPct val="0"/>
              </a:spcAft>
              <a:defRPr i="1">
                <a:solidFill>
                  <a:schemeClr val="tx1"/>
                </a:solidFill>
                <a:latin typeface="Times New Roman" pitchFamily="18" charset="0"/>
              </a:defRPr>
            </a:lvl6pPr>
            <a:lvl7pPr marL="2971800" indent="-228600" algn="ctr" defTabSz="966788" eaLnBrk="0" fontAlgn="base" hangingPunct="0">
              <a:spcBef>
                <a:spcPct val="0"/>
              </a:spcBef>
              <a:spcAft>
                <a:spcPct val="0"/>
              </a:spcAft>
              <a:defRPr i="1">
                <a:solidFill>
                  <a:schemeClr val="tx1"/>
                </a:solidFill>
                <a:latin typeface="Times New Roman" pitchFamily="18" charset="0"/>
              </a:defRPr>
            </a:lvl7pPr>
            <a:lvl8pPr marL="3429000" indent="-228600" algn="ctr" defTabSz="966788" eaLnBrk="0" fontAlgn="base" hangingPunct="0">
              <a:spcBef>
                <a:spcPct val="0"/>
              </a:spcBef>
              <a:spcAft>
                <a:spcPct val="0"/>
              </a:spcAft>
              <a:defRPr i="1">
                <a:solidFill>
                  <a:schemeClr val="tx1"/>
                </a:solidFill>
                <a:latin typeface="Times New Roman" pitchFamily="18" charset="0"/>
              </a:defRPr>
            </a:lvl8pPr>
            <a:lvl9pPr marL="3886200" indent="-228600" algn="ctr" defTabSz="966788" eaLnBrk="0" fontAlgn="base" hangingPunct="0">
              <a:spcBef>
                <a:spcPct val="0"/>
              </a:spcBef>
              <a:spcAft>
                <a:spcPct val="0"/>
              </a:spcAft>
              <a:defRPr i="1">
                <a:solidFill>
                  <a:schemeClr val="tx1"/>
                </a:solidFill>
                <a:latin typeface="Times New Roman" pitchFamily="18" charset="0"/>
              </a:defRPr>
            </a:lvl9pPr>
          </a:lstStyle>
          <a:p>
            <a:pPr algn="r"/>
            <a:fld id="{BA148CFA-8B1E-4B60-B013-118D7761A606}" type="slidenum">
              <a:rPr lang="en-US" sz="1200" i="0"/>
              <a:pPr algn="r"/>
              <a:t>29</a:t>
            </a:fld>
            <a:endParaRPr lang="en-US" sz="1200" i="0"/>
          </a:p>
        </p:txBody>
      </p:sp>
      <p:sp>
        <p:nvSpPr>
          <p:cNvPr id="822275" name="Rectangle 2"/>
          <p:cNvSpPr>
            <a:spLocks noGrp="1" noRot="1" noChangeAspect="1" noChangeArrowheads="1" noTextEdit="1"/>
          </p:cNvSpPr>
          <p:nvPr>
            <p:ph type="sldImg"/>
          </p:nvPr>
        </p:nvSpPr>
        <p:spPr>
          <a:xfrm>
            <a:off x="1257300" y="719138"/>
            <a:ext cx="4802188" cy="3602037"/>
          </a:xfrm>
          <a:ln/>
        </p:spPr>
      </p:sp>
      <p:sp>
        <p:nvSpPr>
          <p:cNvPr id="822276" name="Rectangle 3"/>
          <p:cNvSpPr>
            <a:spLocks noGrp="1" noChangeArrowheads="1"/>
          </p:cNvSpPr>
          <p:nvPr>
            <p:ph type="body" idx="1"/>
          </p:nvPr>
        </p:nvSpPr>
        <p:spPr>
          <a:xfrm>
            <a:off x="976315" y="4560890"/>
            <a:ext cx="5362575" cy="43211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96613" tIns="48307" rIns="96613" bIns="48307"/>
          <a:lstStyle/>
          <a:p>
            <a:endParaRPr lang="en-US"/>
          </a:p>
        </p:txBody>
      </p:sp>
    </p:spTree>
    <p:extLst>
      <p:ext uri="{BB962C8B-B14F-4D97-AF65-F5344CB8AC3E}">
        <p14:creationId xmlns:p14="http://schemas.microsoft.com/office/powerpoint/2010/main" val="3935820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72127">
              <a:defRPr sz="2500">
                <a:solidFill>
                  <a:schemeClr val="tx1"/>
                </a:solidFill>
                <a:latin typeface="Times New Roman" pitchFamily="18" charset="0"/>
              </a:defRPr>
            </a:lvl1pPr>
            <a:lvl2pPr marL="776375" indent="-298605" defTabSz="972127">
              <a:defRPr sz="2500">
                <a:solidFill>
                  <a:schemeClr val="tx1"/>
                </a:solidFill>
                <a:latin typeface="Times New Roman" pitchFamily="18" charset="0"/>
              </a:defRPr>
            </a:lvl2pPr>
            <a:lvl3pPr marL="1194420" indent="-238883" defTabSz="972127">
              <a:defRPr sz="2500">
                <a:solidFill>
                  <a:schemeClr val="tx1"/>
                </a:solidFill>
                <a:latin typeface="Times New Roman" pitchFamily="18" charset="0"/>
              </a:defRPr>
            </a:lvl3pPr>
            <a:lvl4pPr marL="1672188" indent="-238883" defTabSz="972127">
              <a:defRPr sz="2500">
                <a:solidFill>
                  <a:schemeClr val="tx1"/>
                </a:solidFill>
                <a:latin typeface="Times New Roman" pitchFamily="18" charset="0"/>
              </a:defRPr>
            </a:lvl4pPr>
            <a:lvl5pPr marL="2149956" indent="-238883" defTabSz="972127">
              <a:defRPr sz="2500">
                <a:solidFill>
                  <a:schemeClr val="tx1"/>
                </a:solidFill>
                <a:latin typeface="Times New Roman" pitchFamily="18" charset="0"/>
              </a:defRPr>
            </a:lvl5pPr>
            <a:lvl6pPr marL="2627723" indent="-238883" defTabSz="972127" eaLnBrk="0" fontAlgn="base" hangingPunct="0">
              <a:spcBef>
                <a:spcPct val="0"/>
              </a:spcBef>
              <a:spcAft>
                <a:spcPct val="0"/>
              </a:spcAft>
              <a:defRPr sz="2500">
                <a:solidFill>
                  <a:schemeClr val="tx1"/>
                </a:solidFill>
                <a:latin typeface="Times New Roman" pitchFamily="18" charset="0"/>
              </a:defRPr>
            </a:lvl6pPr>
            <a:lvl7pPr marL="3105493" indent="-238883" defTabSz="972127" eaLnBrk="0" fontAlgn="base" hangingPunct="0">
              <a:spcBef>
                <a:spcPct val="0"/>
              </a:spcBef>
              <a:spcAft>
                <a:spcPct val="0"/>
              </a:spcAft>
              <a:defRPr sz="2500">
                <a:solidFill>
                  <a:schemeClr val="tx1"/>
                </a:solidFill>
                <a:latin typeface="Times New Roman" pitchFamily="18" charset="0"/>
              </a:defRPr>
            </a:lvl7pPr>
            <a:lvl8pPr marL="3583258" indent="-238883" defTabSz="972127" eaLnBrk="0" fontAlgn="base" hangingPunct="0">
              <a:spcBef>
                <a:spcPct val="0"/>
              </a:spcBef>
              <a:spcAft>
                <a:spcPct val="0"/>
              </a:spcAft>
              <a:defRPr sz="2500">
                <a:solidFill>
                  <a:schemeClr val="tx1"/>
                </a:solidFill>
                <a:latin typeface="Times New Roman" pitchFamily="18" charset="0"/>
              </a:defRPr>
            </a:lvl8pPr>
            <a:lvl9pPr marL="4061030" indent="-238883" defTabSz="972127" eaLnBrk="0" fontAlgn="base" hangingPunct="0">
              <a:spcBef>
                <a:spcPct val="0"/>
              </a:spcBef>
              <a:spcAft>
                <a:spcPct val="0"/>
              </a:spcAft>
              <a:defRPr sz="2500">
                <a:solidFill>
                  <a:schemeClr val="tx1"/>
                </a:solidFill>
                <a:latin typeface="Times New Roman" pitchFamily="18" charset="0"/>
              </a:defRPr>
            </a:lvl9pPr>
          </a:lstStyle>
          <a:p>
            <a:fld id="{6848B4A7-4C20-4EBB-9609-170A49097713}" type="slidenum">
              <a:rPr lang="en-US" sz="1300"/>
              <a:pPr/>
              <a:t>32</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3432514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4105275" y="9109076"/>
            <a:ext cx="31813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lIns="100895" tIns="50447" rIns="100895" bIns="50447" anchor="b"/>
          <a:lstStyle>
            <a:lvl1pPr defTabSz="1008063">
              <a:defRPr i="1">
                <a:solidFill>
                  <a:schemeClr val="tx1"/>
                </a:solidFill>
                <a:latin typeface="Times New Roman" pitchFamily="18" charset="0"/>
              </a:defRPr>
            </a:lvl1pPr>
            <a:lvl2pPr marL="742950" indent="-285750" defTabSz="1008063">
              <a:defRPr i="1">
                <a:solidFill>
                  <a:schemeClr val="tx1"/>
                </a:solidFill>
                <a:latin typeface="Times New Roman" pitchFamily="18" charset="0"/>
              </a:defRPr>
            </a:lvl2pPr>
            <a:lvl3pPr marL="1143000" indent="-228600" defTabSz="1008063">
              <a:defRPr i="1">
                <a:solidFill>
                  <a:schemeClr val="tx1"/>
                </a:solidFill>
                <a:latin typeface="Times New Roman" pitchFamily="18" charset="0"/>
              </a:defRPr>
            </a:lvl3pPr>
            <a:lvl4pPr marL="1600200" indent="-228600" defTabSz="1008063">
              <a:defRPr i="1">
                <a:solidFill>
                  <a:schemeClr val="tx1"/>
                </a:solidFill>
                <a:latin typeface="Times New Roman" pitchFamily="18" charset="0"/>
              </a:defRPr>
            </a:lvl4pPr>
            <a:lvl5pPr marL="2057400" indent="-228600" defTabSz="1008063">
              <a:defRPr i="1">
                <a:solidFill>
                  <a:schemeClr val="tx1"/>
                </a:solidFill>
                <a:latin typeface="Times New Roman" pitchFamily="18" charset="0"/>
              </a:defRPr>
            </a:lvl5pPr>
            <a:lvl6pPr marL="2514600" indent="-228600" algn="ctr" defTabSz="1008063" eaLnBrk="0" fontAlgn="base" hangingPunct="0">
              <a:spcBef>
                <a:spcPct val="0"/>
              </a:spcBef>
              <a:spcAft>
                <a:spcPct val="0"/>
              </a:spcAft>
              <a:defRPr i="1">
                <a:solidFill>
                  <a:schemeClr val="tx1"/>
                </a:solidFill>
                <a:latin typeface="Times New Roman" pitchFamily="18" charset="0"/>
              </a:defRPr>
            </a:lvl6pPr>
            <a:lvl7pPr marL="2971800" indent="-228600" algn="ctr" defTabSz="1008063" eaLnBrk="0" fontAlgn="base" hangingPunct="0">
              <a:spcBef>
                <a:spcPct val="0"/>
              </a:spcBef>
              <a:spcAft>
                <a:spcPct val="0"/>
              </a:spcAft>
              <a:defRPr i="1">
                <a:solidFill>
                  <a:schemeClr val="tx1"/>
                </a:solidFill>
                <a:latin typeface="Times New Roman" pitchFamily="18" charset="0"/>
              </a:defRPr>
            </a:lvl7pPr>
            <a:lvl8pPr marL="3429000" indent="-228600" algn="ctr" defTabSz="1008063" eaLnBrk="0" fontAlgn="base" hangingPunct="0">
              <a:spcBef>
                <a:spcPct val="0"/>
              </a:spcBef>
              <a:spcAft>
                <a:spcPct val="0"/>
              </a:spcAft>
              <a:defRPr i="1">
                <a:solidFill>
                  <a:schemeClr val="tx1"/>
                </a:solidFill>
                <a:latin typeface="Times New Roman" pitchFamily="18" charset="0"/>
              </a:defRPr>
            </a:lvl8pPr>
            <a:lvl9pPr marL="3886200" indent="-228600" algn="ctr" defTabSz="1008063" eaLnBrk="0" fontAlgn="base" hangingPunct="0">
              <a:spcBef>
                <a:spcPct val="0"/>
              </a:spcBef>
              <a:spcAft>
                <a:spcPct val="0"/>
              </a:spcAft>
              <a:defRPr i="1">
                <a:solidFill>
                  <a:schemeClr val="tx1"/>
                </a:solidFill>
                <a:latin typeface="Times New Roman" pitchFamily="18" charset="0"/>
              </a:defRPr>
            </a:lvl9pPr>
          </a:lstStyle>
          <a:p>
            <a:pPr algn="r"/>
            <a:fld id="{00DA394A-045C-4DBB-A6DD-995EB8C3461A}" type="slidenum">
              <a:rPr lang="en-US" sz="1300" i="0"/>
              <a:pPr algn="r"/>
              <a:t>34</a:t>
            </a:fld>
            <a:endParaRPr lang="en-US" sz="1300" i="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lg" len="lg"/>
                <a:tailEnd type="none" w="med" len="lg"/>
              </a14:hiddenLine>
            </a:ext>
          </a:extLst>
        </p:spPr>
        <p:txBody>
          <a:bodyPr/>
          <a:lstStyle/>
          <a:p>
            <a:r>
              <a:rPr lang="en-US"/>
              <a:t>This is the dispatch room for Schneider National, one of the largest truckload motor carriers in the U.S.</a:t>
            </a:r>
          </a:p>
        </p:txBody>
      </p:sp>
    </p:spTree>
    <p:extLst>
      <p:ext uri="{BB962C8B-B14F-4D97-AF65-F5344CB8AC3E}">
        <p14:creationId xmlns:p14="http://schemas.microsoft.com/office/powerpoint/2010/main" val="3139323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B98F24-1F84-4031-8635-B73CBECFEB13}" type="slidenum">
              <a:rPr lang="en-US"/>
              <a:pPr/>
              <a:t>35</a:t>
            </a:fld>
            <a:endParaRPr lang="en-US"/>
          </a:p>
        </p:txBody>
      </p:sp>
      <p:sp>
        <p:nvSpPr>
          <p:cNvPr id="3855362" name="Rectangle 2"/>
          <p:cNvSpPr>
            <a:spLocks noGrp="1" noRot="1" noChangeAspect="1" noChangeArrowheads="1" noTextEdit="1"/>
          </p:cNvSpPr>
          <p:nvPr>
            <p:ph type="sldImg"/>
          </p:nvPr>
        </p:nvSpPr>
        <p:spPr>
          <a:ln/>
        </p:spPr>
      </p:sp>
      <p:sp>
        <p:nvSpPr>
          <p:cNvPr id="3855363" name="Rectangle 3"/>
          <p:cNvSpPr>
            <a:spLocks noGrp="1" noChangeArrowheads="1"/>
          </p:cNvSpPr>
          <p:nvPr>
            <p:ph type="body" idx="1"/>
          </p:nvPr>
        </p:nvSpPr>
        <p:spPr/>
        <p:txBody>
          <a:bodyPr/>
          <a:lstStyle/>
          <a:p>
            <a:r>
              <a:rPr lang="en-US"/>
              <a:t>… to tasks (loads, trains, flights).</a:t>
            </a:r>
          </a:p>
        </p:txBody>
      </p:sp>
    </p:spTree>
    <p:extLst>
      <p:ext uri="{BB962C8B-B14F-4D97-AF65-F5344CB8AC3E}">
        <p14:creationId xmlns:p14="http://schemas.microsoft.com/office/powerpoint/2010/main" val="1243739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4D75C7-CCFF-4FC9-B50B-D65DF1A76B18}" type="slidenum">
              <a:rPr lang="en-US"/>
              <a:pPr/>
              <a:t>36</a:t>
            </a:fld>
            <a:endParaRPr lang="en-US"/>
          </a:p>
        </p:txBody>
      </p:sp>
      <p:sp>
        <p:nvSpPr>
          <p:cNvPr id="3857410" name="Rectangle 2"/>
          <p:cNvSpPr>
            <a:spLocks noGrp="1" noRot="1" noChangeAspect="1" noChangeArrowheads="1" noTextEdit="1"/>
          </p:cNvSpPr>
          <p:nvPr>
            <p:ph type="sldImg"/>
          </p:nvPr>
        </p:nvSpPr>
        <p:spPr>
          <a:ln/>
        </p:spPr>
      </p:sp>
      <p:sp>
        <p:nvSpPr>
          <p:cNvPr id="3857411" name="Rectangle 3"/>
          <p:cNvSpPr>
            <a:spLocks noGrp="1" noChangeArrowheads="1"/>
          </p:cNvSpPr>
          <p:nvPr>
            <p:ph type="body" idx="1"/>
          </p:nvPr>
        </p:nvSpPr>
        <p:spPr/>
        <p:txBody>
          <a:bodyPr/>
          <a:lstStyle/>
          <a:p>
            <a:r>
              <a:rPr lang="en-US"/>
              <a:t>After we make a decision at time t, we then have to do it again at t+1 and t+2</a:t>
            </a:r>
          </a:p>
        </p:txBody>
      </p:sp>
    </p:spTree>
    <p:extLst>
      <p:ext uri="{BB962C8B-B14F-4D97-AF65-F5344CB8AC3E}">
        <p14:creationId xmlns:p14="http://schemas.microsoft.com/office/powerpoint/2010/main" val="3060882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37</a:t>
            </a:fld>
            <a:endParaRPr lang="en-US"/>
          </a:p>
        </p:txBody>
      </p:sp>
    </p:spTree>
    <p:extLst>
      <p:ext uri="{BB962C8B-B14F-4D97-AF65-F5344CB8AC3E}">
        <p14:creationId xmlns:p14="http://schemas.microsoft.com/office/powerpoint/2010/main" val="1390282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38</a:t>
            </a:fld>
            <a:endParaRPr lang="en-US"/>
          </a:p>
        </p:txBody>
      </p:sp>
    </p:spTree>
    <p:extLst>
      <p:ext uri="{BB962C8B-B14F-4D97-AF65-F5344CB8AC3E}">
        <p14:creationId xmlns:p14="http://schemas.microsoft.com/office/powerpoint/2010/main" val="2064071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39</a:t>
            </a:fld>
            <a:endParaRPr lang="en-US"/>
          </a:p>
        </p:txBody>
      </p:sp>
    </p:spTree>
    <p:extLst>
      <p:ext uri="{BB962C8B-B14F-4D97-AF65-F5344CB8AC3E}">
        <p14:creationId xmlns:p14="http://schemas.microsoft.com/office/powerpoint/2010/main" val="1646085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2</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790393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43</a:t>
            </a:fld>
            <a:endParaRPr lang="en-US" dirty="0"/>
          </a:p>
        </p:txBody>
      </p:sp>
    </p:spTree>
    <p:extLst>
      <p:ext uri="{BB962C8B-B14F-4D97-AF65-F5344CB8AC3E}">
        <p14:creationId xmlns:p14="http://schemas.microsoft.com/office/powerpoint/2010/main" val="2005946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72127">
              <a:defRPr sz="2500">
                <a:solidFill>
                  <a:schemeClr val="tx1"/>
                </a:solidFill>
                <a:latin typeface="Times New Roman" pitchFamily="18" charset="0"/>
              </a:defRPr>
            </a:lvl1pPr>
            <a:lvl2pPr marL="776375" indent="-298605" defTabSz="972127">
              <a:defRPr sz="2500">
                <a:solidFill>
                  <a:schemeClr val="tx1"/>
                </a:solidFill>
                <a:latin typeface="Times New Roman" pitchFamily="18" charset="0"/>
              </a:defRPr>
            </a:lvl2pPr>
            <a:lvl3pPr marL="1194420" indent="-238883" defTabSz="972127">
              <a:defRPr sz="2500">
                <a:solidFill>
                  <a:schemeClr val="tx1"/>
                </a:solidFill>
                <a:latin typeface="Times New Roman" pitchFamily="18" charset="0"/>
              </a:defRPr>
            </a:lvl3pPr>
            <a:lvl4pPr marL="1672188" indent="-238883" defTabSz="972127">
              <a:defRPr sz="2500">
                <a:solidFill>
                  <a:schemeClr val="tx1"/>
                </a:solidFill>
                <a:latin typeface="Times New Roman" pitchFamily="18" charset="0"/>
              </a:defRPr>
            </a:lvl4pPr>
            <a:lvl5pPr marL="2149956" indent="-238883" defTabSz="972127">
              <a:defRPr sz="2500">
                <a:solidFill>
                  <a:schemeClr val="tx1"/>
                </a:solidFill>
                <a:latin typeface="Times New Roman" pitchFamily="18" charset="0"/>
              </a:defRPr>
            </a:lvl5pPr>
            <a:lvl6pPr marL="2627723" indent="-238883" defTabSz="972127" eaLnBrk="0" fontAlgn="base" hangingPunct="0">
              <a:spcBef>
                <a:spcPct val="0"/>
              </a:spcBef>
              <a:spcAft>
                <a:spcPct val="0"/>
              </a:spcAft>
              <a:defRPr sz="2500">
                <a:solidFill>
                  <a:schemeClr val="tx1"/>
                </a:solidFill>
                <a:latin typeface="Times New Roman" pitchFamily="18" charset="0"/>
              </a:defRPr>
            </a:lvl6pPr>
            <a:lvl7pPr marL="3105493" indent="-238883" defTabSz="972127" eaLnBrk="0" fontAlgn="base" hangingPunct="0">
              <a:spcBef>
                <a:spcPct val="0"/>
              </a:spcBef>
              <a:spcAft>
                <a:spcPct val="0"/>
              </a:spcAft>
              <a:defRPr sz="2500">
                <a:solidFill>
                  <a:schemeClr val="tx1"/>
                </a:solidFill>
                <a:latin typeface="Times New Roman" pitchFamily="18" charset="0"/>
              </a:defRPr>
            </a:lvl7pPr>
            <a:lvl8pPr marL="3583258" indent="-238883" defTabSz="972127" eaLnBrk="0" fontAlgn="base" hangingPunct="0">
              <a:spcBef>
                <a:spcPct val="0"/>
              </a:spcBef>
              <a:spcAft>
                <a:spcPct val="0"/>
              </a:spcAft>
              <a:defRPr sz="2500">
                <a:solidFill>
                  <a:schemeClr val="tx1"/>
                </a:solidFill>
                <a:latin typeface="Times New Roman" pitchFamily="18" charset="0"/>
              </a:defRPr>
            </a:lvl8pPr>
            <a:lvl9pPr marL="4061030" indent="-238883" defTabSz="972127" eaLnBrk="0" fontAlgn="base" hangingPunct="0">
              <a:spcBef>
                <a:spcPct val="0"/>
              </a:spcBef>
              <a:spcAft>
                <a:spcPct val="0"/>
              </a:spcAft>
              <a:defRPr sz="2500">
                <a:solidFill>
                  <a:schemeClr val="tx1"/>
                </a:solidFill>
                <a:latin typeface="Times New Roman" pitchFamily="18" charset="0"/>
              </a:defRPr>
            </a:lvl9pPr>
          </a:lstStyle>
          <a:p>
            <a:fld id="{6848B4A7-4C20-4EBB-9609-170A49097713}" type="slidenum">
              <a:rPr lang="en-US" sz="1300"/>
              <a:pPr/>
              <a:t>45</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2425755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p:cNvSpPr>
            <a:spLocks noGrp="1" noChangeArrowheads="1"/>
          </p:cNvSpPr>
          <p:nvPr>
            <p:ph type="sldNum" sz="quarter" idx="5"/>
          </p:nvPr>
        </p:nvSpPr>
        <p:spPr>
          <a:noFill/>
        </p:spPr>
        <p:txBody>
          <a:bodyPr/>
          <a:lstStyle>
            <a:lvl1pPr defTabSz="936347">
              <a:defRPr sz="2400">
                <a:solidFill>
                  <a:schemeClr val="tx1"/>
                </a:solidFill>
                <a:latin typeface="Times New Roman" pitchFamily="18" charset="0"/>
              </a:defRPr>
            </a:lvl1pPr>
            <a:lvl2pPr marL="747798" indent="-287615" defTabSz="936347">
              <a:defRPr sz="2400">
                <a:solidFill>
                  <a:schemeClr val="tx1"/>
                </a:solidFill>
                <a:latin typeface="Times New Roman" pitchFamily="18" charset="0"/>
              </a:defRPr>
            </a:lvl2pPr>
            <a:lvl3pPr marL="1150458" indent="-230091" defTabSz="936347">
              <a:defRPr sz="2400">
                <a:solidFill>
                  <a:schemeClr val="tx1"/>
                </a:solidFill>
                <a:latin typeface="Times New Roman" pitchFamily="18" charset="0"/>
              </a:defRPr>
            </a:lvl3pPr>
            <a:lvl4pPr marL="1610642" indent="-230091" defTabSz="936347">
              <a:defRPr sz="2400">
                <a:solidFill>
                  <a:schemeClr val="tx1"/>
                </a:solidFill>
                <a:latin typeface="Times New Roman" pitchFamily="18" charset="0"/>
              </a:defRPr>
            </a:lvl4pPr>
            <a:lvl5pPr marL="2070824" indent="-230091" defTabSz="936347">
              <a:defRPr sz="2400">
                <a:solidFill>
                  <a:schemeClr val="tx1"/>
                </a:solidFill>
                <a:latin typeface="Times New Roman" pitchFamily="18" charset="0"/>
              </a:defRPr>
            </a:lvl5pPr>
            <a:lvl6pPr marL="2531007" indent="-230091" defTabSz="936347" eaLnBrk="0" fontAlgn="base" hangingPunct="0">
              <a:spcBef>
                <a:spcPct val="0"/>
              </a:spcBef>
              <a:spcAft>
                <a:spcPct val="0"/>
              </a:spcAft>
              <a:defRPr sz="2400">
                <a:solidFill>
                  <a:schemeClr val="tx1"/>
                </a:solidFill>
                <a:latin typeface="Times New Roman" pitchFamily="18" charset="0"/>
              </a:defRPr>
            </a:lvl6pPr>
            <a:lvl7pPr marL="2991193" indent="-230091" defTabSz="936347" eaLnBrk="0" fontAlgn="base" hangingPunct="0">
              <a:spcBef>
                <a:spcPct val="0"/>
              </a:spcBef>
              <a:spcAft>
                <a:spcPct val="0"/>
              </a:spcAft>
              <a:defRPr sz="2400">
                <a:solidFill>
                  <a:schemeClr val="tx1"/>
                </a:solidFill>
                <a:latin typeface="Times New Roman" pitchFamily="18" charset="0"/>
              </a:defRPr>
            </a:lvl7pPr>
            <a:lvl8pPr marL="3451372" indent="-230091" defTabSz="936347" eaLnBrk="0" fontAlgn="base" hangingPunct="0">
              <a:spcBef>
                <a:spcPct val="0"/>
              </a:spcBef>
              <a:spcAft>
                <a:spcPct val="0"/>
              </a:spcAft>
              <a:defRPr sz="2400">
                <a:solidFill>
                  <a:schemeClr val="tx1"/>
                </a:solidFill>
                <a:latin typeface="Times New Roman" pitchFamily="18" charset="0"/>
              </a:defRPr>
            </a:lvl8pPr>
            <a:lvl9pPr marL="3911560" indent="-230091" defTabSz="936347" eaLnBrk="0" fontAlgn="base" hangingPunct="0">
              <a:spcBef>
                <a:spcPct val="0"/>
              </a:spcBef>
              <a:spcAft>
                <a:spcPct val="0"/>
              </a:spcAft>
              <a:defRPr sz="2400">
                <a:solidFill>
                  <a:schemeClr val="tx1"/>
                </a:solidFill>
                <a:latin typeface="Times New Roman" pitchFamily="18" charset="0"/>
              </a:defRPr>
            </a:lvl9pPr>
          </a:lstStyle>
          <a:p>
            <a:fld id="{33734B73-9C6E-4E07-BEE5-3B4F373DB670}" type="slidenum">
              <a:rPr lang="en-US" sz="1300"/>
              <a:pPr/>
              <a:t>46</a:t>
            </a:fld>
            <a:endParaRPr lang="en-US" sz="1300"/>
          </a:p>
        </p:txBody>
      </p:sp>
      <p:sp>
        <p:nvSpPr>
          <p:cNvPr id="651267" name="Rectangle 2"/>
          <p:cNvSpPr>
            <a:spLocks noGrp="1" noRot="1" noChangeAspect="1" noChangeArrowheads="1" noTextEdit="1"/>
          </p:cNvSpPr>
          <p:nvPr>
            <p:ph type="sldImg"/>
          </p:nvPr>
        </p:nvSpPr>
        <p:spPr>
          <a:ln/>
        </p:spPr>
      </p:sp>
      <p:sp>
        <p:nvSpPr>
          <p:cNvPr id="651268"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p:cNvSpPr>
            <a:spLocks noGrp="1" noChangeArrowheads="1"/>
          </p:cNvSpPr>
          <p:nvPr>
            <p:ph type="sldNum" sz="quarter" idx="5"/>
          </p:nvPr>
        </p:nvSpPr>
        <p:spPr>
          <a:noFill/>
        </p:spPr>
        <p:txBody>
          <a:bodyPr/>
          <a:lstStyle>
            <a:lvl1pPr defTabSz="936347">
              <a:defRPr sz="2400">
                <a:solidFill>
                  <a:schemeClr val="tx1"/>
                </a:solidFill>
                <a:latin typeface="Times New Roman" pitchFamily="18" charset="0"/>
              </a:defRPr>
            </a:lvl1pPr>
            <a:lvl2pPr marL="747798" indent="-287615" defTabSz="936347">
              <a:defRPr sz="2400">
                <a:solidFill>
                  <a:schemeClr val="tx1"/>
                </a:solidFill>
                <a:latin typeface="Times New Roman" pitchFamily="18" charset="0"/>
              </a:defRPr>
            </a:lvl2pPr>
            <a:lvl3pPr marL="1150458" indent="-230091" defTabSz="936347">
              <a:defRPr sz="2400">
                <a:solidFill>
                  <a:schemeClr val="tx1"/>
                </a:solidFill>
                <a:latin typeface="Times New Roman" pitchFamily="18" charset="0"/>
              </a:defRPr>
            </a:lvl3pPr>
            <a:lvl4pPr marL="1610642" indent="-230091" defTabSz="936347">
              <a:defRPr sz="2400">
                <a:solidFill>
                  <a:schemeClr val="tx1"/>
                </a:solidFill>
                <a:latin typeface="Times New Roman" pitchFamily="18" charset="0"/>
              </a:defRPr>
            </a:lvl4pPr>
            <a:lvl5pPr marL="2070824" indent="-230091" defTabSz="936347">
              <a:defRPr sz="2400">
                <a:solidFill>
                  <a:schemeClr val="tx1"/>
                </a:solidFill>
                <a:latin typeface="Times New Roman" pitchFamily="18" charset="0"/>
              </a:defRPr>
            </a:lvl5pPr>
            <a:lvl6pPr marL="2531007" indent="-230091" defTabSz="936347" eaLnBrk="0" fontAlgn="base" hangingPunct="0">
              <a:spcBef>
                <a:spcPct val="0"/>
              </a:spcBef>
              <a:spcAft>
                <a:spcPct val="0"/>
              </a:spcAft>
              <a:defRPr sz="2400">
                <a:solidFill>
                  <a:schemeClr val="tx1"/>
                </a:solidFill>
                <a:latin typeface="Times New Roman" pitchFamily="18" charset="0"/>
              </a:defRPr>
            </a:lvl6pPr>
            <a:lvl7pPr marL="2991193" indent="-230091" defTabSz="936347" eaLnBrk="0" fontAlgn="base" hangingPunct="0">
              <a:spcBef>
                <a:spcPct val="0"/>
              </a:spcBef>
              <a:spcAft>
                <a:spcPct val="0"/>
              </a:spcAft>
              <a:defRPr sz="2400">
                <a:solidFill>
                  <a:schemeClr val="tx1"/>
                </a:solidFill>
                <a:latin typeface="Times New Roman" pitchFamily="18" charset="0"/>
              </a:defRPr>
            </a:lvl7pPr>
            <a:lvl8pPr marL="3451372" indent="-230091" defTabSz="936347" eaLnBrk="0" fontAlgn="base" hangingPunct="0">
              <a:spcBef>
                <a:spcPct val="0"/>
              </a:spcBef>
              <a:spcAft>
                <a:spcPct val="0"/>
              </a:spcAft>
              <a:defRPr sz="2400">
                <a:solidFill>
                  <a:schemeClr val="tx1"/>
                </a:solidFill>
                <a:latin typeface="Times New Roman" pitchFamily="18" charset="0"/>
              </a:defRPr>
            </a:lvl8pPr>
            <a:lvl9pPr marL="3911560" indent="-230091" defTabSz="936347" eaLnBrk="0" fontAlgn="base" hangingPunct="0">
              <a:spcBef>
                <a:spcPct val="0"/>
              </a:spcBef>
              <a:spcAft>
                <a:spcPct val="0"/>
              </a:spcAft>
              <a:defRPr sz="2400">
                <a:solidFill>
                  <a:schemeClr val="tx1"/>
                </a:solidFill>
                <a:latin typeface="Times New Roman" pitchFamily="18" charset="0"/>
              </a:defRPr>
            </a:lvl9pPr>
          </a:lstStyle>
          <a:p>
            <a:fld id="{43B49A5E-5883-4CF4-8089-3EEAFFBE43AC}" type="slidenum">
              <a:rPr lang="en-US" sz="1300"/>
              <a:pPr/>
              <a:t>47</a:t>
            </a:fld>
            <a:endParaRPr lang="en-US" sz="1300"/>
          </a:p>
        </p:txBody>
      </p:sp>
      <p:sp>
        <p:nvSpPr>
          <p:cNvPr id="652291" name="Rectangle 2"/>
          <p:cNvSpPr>
            <a:spLocks noGrp="1" noRot="1" noChangeAspect="1" noChangeArrowheads="1" noTextEdit="1"/>
          </p:cNvSpPr>
          <p:nvPr>
            <p:ph type="sldImg"/>
          </p:nvPr>
        </p:nvSpPr>
        <p:spPr>
          <a:ln/>
        </p:spPr>
      </p:sp>
      <p:sp>
        <p:nvSpPr>
          <p:cNvPr id="652292"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p:cNvSpPr>
            <a:spLocks noGrp="1" noChangeArrowheads="1"/>
          </p:cNvSpPr>
          <p:nvPr>
            <p:ph type="sldNum" sz="quarter" idx="5"/>
          </p:nvPr>
        </p:nvSpPr>
        <p:spPr>
          <a:noFill/>
        </p:spPr>
        <p:txBody>
          <a:bodyPr/>
          <a:lstStyle>
            <a:lvl1pPr defTabSz="936347">
              <a:defRPr sz="2400">
                <a:solidFill>
                  <a:schemeClr val="tx1"/>
                </a:solidFill>
                <a:latin typeface="Times New Roman" pitchFamily="18" charset="0"/>
              </a:defRPr>
            </a:lvl1pPr>
            <a:lvl2pPr marL="747798" indent="-287615" defTabSz="936347">
              <a:defRPr sz="2400">
                <a:solidFill>
                  <a:schemeClr val="tx1"/>
                </a:solidFill>
                <a:latin typeface="Times New Roman" pitchFamily="18" charset="0"/>
              </a:defRPr>
            </a:lvl2pPr>
            <a:lvl3pPr marL="1150458" indent="-230091" defTabSz="936347">
              <a:defRPr sz="2400">
                <a:solidFill>
                  <a:schemeClr val="tx1"/>
                </a:solidFill>
                <a:latin typeface="Times New Roman" pitchFamily="18" charset="0"/>
              </a:defRPr>
            </a:lvl3pPr>
            <a:lvl4pPr marL="1610642" indent="-230091" defTabSz="936347">
              <a:defRPr sz="2400">
                <a:solidFill>
                  <a:schemeClr val="tx1"/>
                </a:solidFill>
                <a:latin typeface="Times New Roman" pitchFamily="18" charset="0"/>
              </a:defRPr>
            </a:lvl4pPr>
            <a:lvl5pPr marL="2070824" indent="-230091" defTabSz="936347">
              <a:defRPr sz="2400">
                <a:solidFill>
                  <a:schemeClr val="tx1"/>
                </a:solidFill>
                <a:latin typeface="Times New Roman" pitchFamily="18" charset="0"/>
              </a:defRPr>
            </a:lvl5pPr>
            <a:lvl6pPr marL="2531007" indent="-230091" defTabSz="936347" eaLnBrk="0" fontAlgn="base" hangingPunct="0">
              <a:spcBef>
                <a:spcPct val="0"/>
              </a:spcBef>
              <a:spcAft>
                <a:spcPct val="0"/>
              </a:spcAft>
              <a:defRPr sz="2400">
                <a:solidFill>
                  <a:schemeClr val="tx1"/>
                </a:solidFill>
                <a:latin typeface="Times New Roman" pitchFamily="18" charset="0"/>
              </a:defRPr>
            </a:lvl6pPr>
            <a:lvl7pPr marL="2991193" indent="-230091" defTabSz="936347" eaLnBrk="0" fontAlgn="base" hangingPunct="0">
              <a:spcBef>
                <a:spcPct val="0"/>
              </a:spcBef>
              <a:spcAft>
                <a:spcPct val="0"/>
              </a:spcAft>
              <a:defRPr sz="2400">
                <a:solidFill>
                  <a:schemeClr val="tx1"/>
                </a:solidFill>
                <a:latin typeface="Times New Roman" pitchFamily="18" charset="0"/>
              </a:defRPr>
            </a:lvl7pPr>
            <a:lvl8pPr marL="3451372" indent="-230091" defTabSz="936347" eaLnBrk="0" fontAlgn="base" hangingPunct="0">
              <a:spcBef>
                <a:spcPct val="0"/>
              </a:spcBef>
              <a:spcAft>
                <a:spcPct val="0"/>
              </a:spcAft>
              <a:defRPr sz="2400">
                <a:solidFill>
                  <a:schemeClr val="tx1"/>
                </a:solidFill>
                <a:latin typeface="Times New Roman" pitchFamily="18" charset="0"/>
              </a:defRPr>
            </a:lvl8pPr>
            <a:lvl9pPr marL="3911560" indent="-230091" defTabSz="936347" eaLnBrk="0" fontAlgn="base" hangingPunct="0">
              <a:spcBef>
                <a:spcPct val="0"/>
              </a:spcBef>
              <a:spcAft>
                <a:spcPct val="0"/>
              </a:spcAft>
              <a:defRPr sz="2400">
                <a:solidFill>
                  <a:schemeClr val="tx1"/>
                </a:solidFill>
                <a:latin typeface="Times New Roman" pitchFamily="18" charset="0"/>
              </a:defRPr>
            </a:lvl9pPr>
          </a:lstStyle>
          <a:p>
            <a:fld id="{E1526B69-3A64-463E-AAEF-8FBC79F7CA8F}" type="slidenum">
              <a:rPr lang="en-US" sz="1300"/>
              <a:pPr/>
              <a:t>48</a:t>
            </a:fld>
            <a:endParaRPr lang="en-US" sz="1300"/>
          </a:p>
        </p:txBody>
      </p:sp>
      <p:sp>
        <p:nvSpPr>
          <p:cNvPr id="653315" name="Rectangle 2"/>
          <p:cNvSpPr>
            <a:spLocks noGrp="1" noRot="1" noChangeAspect="1" noChangeArrowheads="1" noTextEdit="1"/>
          </p:cNvSpPr>
          <p:nvPr>
            <p:ph type="sldImg"/>
          </p:nvPr>
        </p:nvSpPr>
        <p:spPr>
          <a:ln/>
        </p:spPr>
      </p:sp>
      <p:sp>
        <p:nvSpPr>
          <p:cNvPr id="653316"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7"/>
          <p:cNvSpPr>
            <a:spLocks noGrp="1" noChangeArrowheads="1"/>
          </p:cNvSpPr>
          <p:nvPr>
            <p:ph type="sldNum" sz="quarter" idx="5"/>
          </p:nvPr>
        </p:nvSpPr>
        <p:spPr>
          <a:noFill/>
        </p:spPr>
        <p:txBody>
          <a:bodyPr/>
          <a:lstStyle>
            <a:lvl1pPr defTabSz="936347">
              <a:defRPr sz="2400">
                <a:solidFill>
                  <a:schemeClr val="tx1"/>
                </a:solidFill>
                <a:latin typeface="Times New Roman" pitchFamily="18" charset="0"/>
              </a:defRPr>
            </a:lvl1pPr>
            <a:lvl2pPr marL="747798" indent="-287615" defTabSz="936347">
              <a:defRPr sz="2400">
                <a:solidFill>
                  <a:schemeClr val="tx1"/>
                </a:solidFill>
                <a:latin typeface="Times New Roman" pitchFamily="18" charset="0"/>
              </a:defRPr>
            </a:lvl2pPr>
            <a:lvl3pPr marL="1150458" indent="-230091" defTabSz="936347">
              <a:defRPr sz="2400">
                <a:solidFill>
                  <a:schemeClr val="tx1"/>
                </a:solidFill>
                <a:latin typeface="Times New Roman" pitchFamily="18" charset="0"/>
              </a:defRPr>
            </a:lvl3pPr>
            <a:lvl4pPr marL="1610642" indent="-230091" defTabSz="936347">
              <a:defRPr sz="2400">
                <a:solidFill>
                  <a:schemeClr val="tx1"/>
                </a:solidFill>
                <a:latin typeface="Times New Roman" pitchFamily="18" charset="0"/>
              </a:defRPr>
            </a:lvl4pPr>
            <a:lvl5pPr marL="2070824" indent="-230091" defTabSz="936347">
              <a:defRPr sz="2400">
                <a:solidFill>
                  <a:schemeClr val="tx1"/>
                </a:solidFill>
                <a:latin typeface="Times New Roman" pitchFamily="18" charset="0"/>
              </a:defRPr>
            </a:lvl5pPr>
            <a:lvl6pPr marL="2531007" indent="-230091" defTabSz="936347" eaLnBrk="0" fontAlgn="base" hangingPunct="0">
              <a:spcBef>
                <a:spcPct val="0"/>
              </a:spcBef>
              <a:spcAft>
                <a:spcPct val="0"/>
              </a:spcAft>
              <a:defRPr sz="2400">
                <a:solidFill>
                  <a:schemeClr val="tx1"/>
                </a:solidFill>
                <a:latin typeface="Times New Roman" pitchFamily="18" charset="0"/>
              </a:defRPr>
            </a:lvl6pPr>
            <a:lvl7pPr marL="2991193" indent="-230091" defTabSz="936347" eaLnBrk="0" fontAlgn="base" hangingPunct="0">
              <a:spcBef>
                <a:spcPct val="0"/>
              </a:spcBef>
              <a:spcAft>
                <a:spcPct val="0"/>
              </a:spcAft>
              <a:defRPr sz="2400">
                <a:solidFill>
                  <a:schemeClr val="tx1"/>
                </a:solidFill>
                <a:latin typeface="Times New Roman" pitchFamily="18" charset="0"/>
              </a:defRPr>
            </a:lvl7pPr>
            <a:lvl8pPr marL="3451372" indent="-230091" defTabSz="936347" eaLnBrk="0" fontAlgn="base" hangingPunct="0">
              <a:spcBef>
                <a:spcPct val="0"/>
              </a:spcBef>
              <a:spcAft>
                <a:spcPct val="0"/>
              </a:spcAft>
              <a:defRPr sz="2400">
                <a:solidFill>
                  <a:schemeClr val="tx1"/>
                </a:solidFill>
                <a:latin typeface="Times New Roman" pitchFamily="18" charset="0"/>
              </a:defRPr>
            </a:lvl8pPr>
            <a:lvl9pPr marL="3911560" indent="-230091" defTabSz="936347" eaLnBrk="0" fontAlgn="base" hangingPunct="0">
              <a:spcBef>
                <a:spcPct val="0"/>
              </a:spcBef>
              <a:spcAft>
                <a:spcPct val="0"/>
              </a:spcAft>
              <a:defRPr sz="2400">
                <a:solidFill>
                  <a:schemeClr val="tx1"/>
                </a:solidFill>
                <a:latin typeface="Times New Roman" pitchFamily="18" charset="0"/>
              </a:defRPr>
            </a:lvl9pPr>
          </a:lstStyle>
          <a:p>
            <a:fld id="{67F58A85-E2E7-47CE-8B29-0AFFBA443869}" type="slidenum">
              <a:rPr lang="en-US" sz="1300"/>
              <a:pPr/>
              <a:t>49</a:t>
            </a:fld>
            <a:endParaRPr lang="en-US" sz="1300"/>
          </a:p>
        </p:txBody>
      </p:sp>
      <p:sp>
        <p:nvSpPr>
          <p:cNvPr id="654339" name="Rectangle 2"/>
          <p:cNvSpPr>
            <a:spLocks noGrp="1" noRot="1" noChangeAspect="1" noChangeArrowheads="1" noTextEdit="1"/>
          </p:cNvSpPr>
          <p:nvPr>
            <p:ph type="sldImg"/>
          </p:nvPr>
        </p:nvSpPr>
        <p:spPr>
          <a:ln/>
        </p:spPr>
      </p:sp>
      <p:sp>
        <p:nvSpPr>
          <p:cNvPr id="654340"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7"/>
          <p:cNvSpPr>
            <a:spLocks noGrp="1" noChangeArrowheads="1"/>
          </p:cNvSpPr>
          <p:nvPr>
            <p:ph type="sldNum" sz="quarter" idx="5"/>
          </p:nvPr>
        </p:nvSpPr>
        <p:spPr>
          <a:noFill/>
        </p:spPr>
        <p:txBody>
          <a:bodyPr/>
          <a:lstStyle>
            <a:lvl1pPr defTabSz="936347">
              <a:defRPr sz="2400">
                <a:solidFill>
                  <a:schemeClr val="tx1"/>
                </a:solidFill>
                <a:latin typeface="Times New Roman" pitchFamily="18" charset="0"/>
              </a:defRPr>
            </a:lvl1pPr>
            <a:lvl2pPr marL="747798" indent="-287615" defTabSz="936347">
              <a:defRPr sz="2400">
                <a:solidFill>
                  <a:schemeClr val="tx1"/>
                </a:solidFill>
                <a:latin typeface="Times New Roman" pitchFamily="18" charset="0"/>
              </a:defRPr>
            </a:lvl2pPr>
            <a:lvl3pPr marL="1150458" indent="-230091" defTabSz="936347">
              <a:defRPr sz="2400">
                <a:solidFill>
                  <a:schemeClr val="tx1"/>
                </a:solidFill>
                <a:latin typeface="Times New Roman" pitchFamily="18" charset="0"/>
              </a:defRPr>
            </a:lvl3pPr>
            <a:lvl4pPr marL="1610642" indent="-230091" defTabSz="936347">
              <a:defRPr sz="2400">
                <a:solidFill>
                  <a:schemeClr val="tx1"/>
                </a:solidFill>
                <a:latin typeface="Times New Roman" pitchFamily="18" charset="0"/>
              </a:defRPr>
            </a:lvl4pPr>
            <a:lvl5pPr marL="2070824" indent="-230091" defTabSz="936347">
              <a:defRPr sz="2400">
                <a:solidFill>
                  <a:schemeClr val="tx1"/>
                </a:solidFill>
                <a:latin typeface="Times New Roman" pitchFamily="18" charset="0"/>
              </a:defRPr>
            </a:lvl5pPr>
            <a:lvl6pPr marL="2531007" indent="-230091" defTabSz="936347" eaLnBrk="0" fontAlgn="base" hangingPunct="0">
              <a:spcBef>
                <a:spcPct val="0"/>
              </a:spcBef>
              <a:spcAft>
                <a:spcPct val="0"/>
              </a:spcAft>
              <a:defRPr sz="2400">
                <a:solidFill>
                  <a:schemeClr val="tx1"/>
                </a:solidFill>
                <a:latin typeface="Times New Roman" pitchFamily="18" charset="0"/>
              </a:defRPr>
            </a:lvl6pPr>
            <a:lvl7pPr marL="2991193" indent="-230091" defTabSz="936347" eaLnBrk="0" fontAlgn="base" hangingPunct="0">
              <a:spcBef>
                <a:spcPct val="0"/>
              </a:spcBef>
              <a:spcAft>
                <a:spcPct val="0"/>
              </a:spcAft>
              <a:defRPr sz="2400">
                <a:solidFill>
                  <a:schemeClr val="tx1"/>
                </a:solidFill>
                <a:latin typeface="Times New Roman" pitchFamily="18" charset="0"/>
              </a:defRPr>
            </a:lvl7pPr>
            <a:lvl8pPr marL="3451372" indent="-230091" defTabSz="936347" eaLnBrk="0" fontAlgn="base" hangingPunct="0">
              <a:spcBef>
                <a:spcPct val="0"/>
              </a:spcBef>
              <a:spcAft>
                <a:spcPct val="0"/>
              </a:spcAft>
              <a:defRPr sz="2400">
                <a:solidFill>
                  <a:schemeClr val="tx1"/>
                </a:solidFill>
                <a:latin typeface="Times New Roman" pitchFamily="18" charset="0"/>
              </a:defRPr>
            </a:lvl8pPr>
            <a:lvl9pPr marL="3911560" indent="-230091" defTabSz="936347" eaLnBrk="0" fontAlgn="base" hangingPunct="0">
              <a:spcBef>
                <a:spcPct val="0"/>
              </a:spcBef>
              <a:spcAft>
                <a:spcPct val="0"/>
              </a:spcAft>
              <a:defRPr sz="2400">
                <a:solidFill>
                  <a:schemeClr val="tx1"/>
                </a:solidFill>
                <a:latin typeface="Times New Roman" pitchFamily="18" charset="0"/>
              </a:defRPr>
            </a:lvl9pPr>
          </a:lstStyle>
          <a:p>
            <a:fld id="{5AFDADD5-ED05-42EF-8416-7ACC4C4D30A5}" type="slidenum">
              <a:rPr lang="en-US" sz="1300"/>
              <a:pPr/>
              <a:t>50</a:t>
            </a:fld>
            <a:endParaRPr lang="en-US" sz="1300"/>
          </a:p>
        </p:txBody>
      </p:sp>
      <p:sp>
        <p:nvSpPr>
          <p:cNvPr id="655363" name="Rectangle 2"/>
          <p:cNvSpPr>
            <a:spLocks noGrp="1" noRot="1" noChangeAspect="1" noChangeArrowheads="1" noTextEdit="1"/>
          </p:cNvSpPr>
          <p:nvPr>
            <p:ph type="sldImg"/>
          </p:nvPr>
        </p:nvSpPr>
        <p:spPr>
          <a:ln/>
        </p:spPr>
      </p:sp>
      <p:sp>
        <p:nvSpPr>
          <p:cNvPr id="655364"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p:cNvSpPr>
            <a:spLocks noGrp="1" noChangeArrowheads="1"/>
          </p:cNvSpPr>
          <p:nvPr>
            <p:ph type="sldNum" sz="quarter" idx="5"/>
          </p:nvPr>
        </p:nvSpPr>
        <p:spPr>
          <a:noFill/>
        </p:spPr>
        <p:txBody>
          <a:bodyPr/>
          <a:lstStyle>
            <a:lvl1pPr defTabSz="936347">
              <a:defRPr sz="2400">
                <a:solidFill>
                  <a:schemeClr val="tx1"/>
                </a:solidFill>
                <a:latin typeface="Times New Roman" pitchFamily="18" charset="0"/>
              </a:defRPr>
            </a:lvl1pPr>
            <a:lvl2pPr marL="747798" indent="-287615" defTabSz="936347">
              <a:defRPr sz="2400">
                <a:solidFill>
                  <a:schemeClr val="tx1"/>
                </a:solidFill>
                <a:latin typeface="Times New Roman" pitchFamily="18" charset="0"/>
              </a:defRPr>
            </a:lvl2pPr>
            <a:lvl3pPr marL="1150458" indent="-230091" defTabSz="936347">
              <a:defRPr sz="2400">
                <a:solidFill>
                  <a:schemeClr val="tx1"/>
                </a:solidFill>
                <a:latin typeface="Times New Roman" pitchFamily="18" charset="0"/>
              </a:defRPr>
            </a:lvl3pPr>
            <a:lvl4pPr marL="1610642" indent="-230091" defTabSz="936347">
              <a:defRPr sz="2400">
                <a:solidFill>
                  <a:schemeClr val="tx1"/>
                </a:solidFill>
                <a:latin typeface="Times New Roman" pitchFamily="18" charset="0"/>
              </a:defRPr>
            </a:lvl4pPr>
            <a:lvl5pPr marL="2070824" indent="-230091" defTabSz="936347">
              <a:defRPr sz="2400">
                <a:solidFill>
                  <a:schemeClr val="tx1"/>
                </a:solidFill>
                <a:latin typeface="Times New Roman" pitchFamily="18" charset="0"/>
              </a:defRPr>
            </a:lvl5pPr>
            <a:lvl6pPr marL="2531007" indent="-230091" defTabSz="936347" eaLnBrk="0" fontAlgn="base" hangingPunct="0">
              <a:spcBef>
                <a:spcPct val="0"/>
              </a:spcBef>
              <a:spcAft>
                <a:spcPct val="0"/>
              </a:spcAft>
              <a:defRPr sz="2400">
                <a:solidFill>
                  <a:schemeClr val="tx1"/>
                </a:solidFill>
                <a:latin typeface="Times New Roman" pitchFamily="18" charset="0"/>
              </a:defRPr>
            </a:lvl6pPr>
            <a:lvl7pPr marL="2991193" indent="-230091" defTabSz="936347" eaLnBrk="0" fontAlgn="base" hangingPunct="0">
              <a:spcBef>
                <a:spcPct val="0"/>
              </a:spcBef>
              <a:spcAft>
                <a:spcPct val="0"/>
              </a:spcAft>
              <a:defRPr sz="2400">
                <a:solidFill>
                  <a:schemeClr val="tx1"/>
                </a:solidFill>
                <a:latin typeface="Times New Roman" pitchFamily="18" charset="0"/>
              </a:defRPr>
            </a:lvl7pPr>
            <a:lvl8pPr marL="3451372" indent="-230091" defTabSz="936347" eaLnBrk="0" fontAlgn="base" hangingPunct="0">
              <a:spcBef>
                <a:spcPct val="0"/>
              </a:spcBef>
              <a:spcAft>
                <a:spcPct val="0"/>
              </a:spcAft>
              <a:defRPr sz="2400">
                <a:solidFill>
                  <a:schemeClr val="tx1"/>
                </a:solidFill>
                <a:latin typeface="Times New Roman" pitchFamily="18" charset="0"/>
              </a:defRPr>
            </a:lvl8pPr>
            <a:lvl9pPr marL="3911560" indent="-230091" defTabSz="936347" eaLnBrk="0" fontAlgn="base" hangingPunct="0">
              <a:spcBef>
                <a:spcPct val="0"/>
              </a:spcBef>
              <a:spcAft>
                <a:spcPct val="0"/>
              </a:spcAft>
              <a:defRPr sz="2400">
                <a:solidFill>
                  <a:schemeClr val="tx1"/>
                </a:solidFill>
                <a:latin typeface="Times New Roman" pitchFamily="18" charset="0"/>
              </a:defRPr>
            </a:lvl9pPr>
          </a:lstStyle>
          <a:p>
            <a:fld id="{690C19E7-8017-4124-8685-5E506322F232}" type="slidenum">
              <a:rPr lang="en-US" sz="1300"/>
              <a:pPr/>
              <a:t>51</a:t>
            </a:fld>
            <a:endParaRPr lang="en-US" sz="1300"/>
          </a:p>
        </p:txBody>
      </p:sp>
      <p:sp>
        <p:nvSpPr>
          <p:cNvPr id="656387" name="Rectangle 2"/>
          <p:cNvSpPr>
            <a:spLocks noGrp="1" noRot="1" noChangeAspect="1" noChangeArrowheads="1" noTextEdit="1"/>
          </p:cNvSpPr>
          <p:nvPr>
            <p:ph type="sldImg"/>
          </p:nvPr>
        </p:nvSpPr>
        <p:spPr>
          <a:ln/>
        </p:spPr>
      </p:sp>
      <p:sp>
        <p:nvSpPr>
          <p:cNvPr id="656388"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7"/>
          <p:cNvSpPr>
            <a:spLocks noGrp="1" noChangeArrowheads="1"/>
          </p:cNvSpPr>
          <p:nvPr>
            <p:ph type="sldNum" sz="quarter" idx="5"/>
          </p:nvPr>
        </p:nvSpPr>
        <p:spPr>
          <a:noFill/>
        </p:spPr>
        <p:txBody>
          <a:bodyPr/>
          <a:lstStyle>
            <a:lvl1pPr defTabSz="936347">
              <a:defRPr sz="2400">
                <a:solidFill>
                  <a:schemeClr val="tx1"/>
                </a:solidFill>
                <a:latin typeface="Times New Roman" pitchFamily="18" charset="0"/>
              </a:defRPr>
            </a:lvl1pPr>
            <a:lvl2pPr marL="747798" indent="-287615" defTabSz="936347">
              <a:defRPr sz="2400">
                <a:solidFill>
                  <a:schemeClr val="tx1"/>
                </a:solidFill>
                <a:latin typeface="Times New Roman" pitchFamily="18" charset="0"/>
              </a:defRPr>
            </a:lvl2pPr>
            <a:lvl3pPr marL="1150458" indent="-230091" defTabSz="936347">
              <a:defRPr sz="2400">
                <a:solidFill>
                  <a:schemeClr val="tx1"/>
                </a:solidFill>
                <a:latin typeface="Times New Roman" pitchFamily="18" charset="0"/>
              </a:defRPr>
            </a:lvl3pPr>
            <a:lvl4pPr marL="1610642" indent="-230091" defTabSz="936347">
              <a:defRPr sz="2400">
                <a:solidFill>
                  <a:schemeClr val="tx1"/>
                </a:solidFill>
                <a:latin typeface="Times New Roman" pitchFamily="18" charset="0"/>
              </a:defRPr>
            </a:lvl4pPr>
            <a:lvl5pPr marL="2070824" indent="-230091" defTabSz="936347">
              <a:defRPr sz="2400">
                <a:solidFill>
                  <a:schemeClr val="tx1"/>
                </a:solidFill>
                <a:latin typeface="Times New Roman" pitchFamily="18" charset="0"/>
              </a:defRPr>
            </a:lvl5pPr>
            <a:lvl6pPr marL="2531007" indent="-230091" defTabSz="936347" eaLnBrk="0" fontAlgn="base" hangingPunct="0">
              <a:spcBef>
                <a:spcPct val="0"/>
              </a:spcBef>
              <a:spcAft>
                <a:spcPct val="0"/>
              </a:spcAft>
              <a:defRPr sz="2400">
                <a:solidFill>
                  <a:schemeClr val="tx1"/>
                </a:solidFill>
                <a:latin typeface="Times New Roman" pitchFamily="18" charset="0"/>
              </a:defRPr>
            </a:lvl6pPr>
            <a:lvl7pPr marL="2991193" indent="-230091" defTabSz="936347" eaLnBrk="0" fontAlgn="base" hangingPunct="0">
              <a:spcBef>
                <a:spcPct val="0"/>
              </a:spcBef>
              <a:spcAft>
                <a:spcPct val="0"/>
              </a:spcAft>
              <a:defRPr sz="2400">
                <a:solidFill>
                  <a:schemeClr val="tx1"/>
                </a:solidFill>
                <a:latin typeface="Times New Roman" pitchFamily="18" charset="0"/>
              </a:defRPr>
            </a:lvl7pPr>
            <a:lvl8pPr marL="3451372" indent="-230091" defTabSz="936347" eaLnBrk="0" fontAlgn="base" hangingPunct="0">
              <a:spcBef>
                <a:spcPct val="0"/>
              </a:spcBef>
              <a:spcAft>
                <a:spcPct val="0"/>
              </a:spcAft>
              <a:defRPr sz="2400">
                <a:solidFill>
                  <a:schemeClr val="tx1"/>
                </a:solidFill>
                <a:latin typeface="Times New Roman" pitchFamily="18" charset="0"/>
              </a:defRPr>
            </a:lvl8pPr>
            <a:lvl9pPr marL="3911560" indent="-230091" defTabSz="936347" eaLnBrk="0" fontAlgn="base" hangingPunct="0">
              <a:spcBef>
                <a:spcPct val="0"/>
              </a:spcBef>
              <a:spcAft>
                <a:spcPct val="0"/>
              </a:spcAft>
              <a:defRPr sz="2400">
                <a:solidFill>
                  <a:schemeClr val="tx1"/>
                </a:solidFill>
                <a:latin typeface="Times New Roman" pitchFamily="18" charset="0"/>
              </a:defRPr>
            </a:lvl9pPr>
          </a:lstStyle>
          <a:p>
            <a:fld id="{77426BA2-1121-43DC-812F-86E246DD2D53}" type="slidenum">
              <a:rPr lang="en-US" sz="1300"/>
              <a:pPr/>
              <a:t>52</a:t>
            </a:fld>
            <a:endParaRPr lang="en-US" sz="1300"/>
          </a:p>
        </p:txBody>
      </p:sp>
      <p:sp>
        <p:nvSpPr>
          <p:cNvPr id="657411" name="Rectangle 2"/>
          <p:cNvSpPr>
            <a:spLocks noGrp="1" noRot="1" noChangeAspect="1" noChangeArrowheads="1" noTextEdit="1"/>
          </p:cNvSpPr>
          <p:nvPr>
            <p:ph type="sldImg"/>
          </p:nvPr>
        </p:nvSpPr>
        <p:spPr>
          <a:ln/>
        </p:spPr>
      </p:sp>
      <p:sp>
        <p:nvSpPr>
          <p:cNvPr id="657412"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7"/>
          <p:cNvSpPr>
            <a:spLocks noGrp="1" noChangeArrowheads="1"/>
          </p:cNvSpPr>
          <p:nvPr>
            <p:ph type="sldNum" sz="quarter" idx="5"/>
          </p:nvPr>
        </p:nvSpPr>
        <p:spPr>
          <a:noFill/>
        </p:spPr>
        <p:txBody>
          <a:bodyPr/>
          <a:lstStyle>
            <a:lvl1pPr defTabSz="936347">
              <a:defRPr sz="2400">
                <a:solidFill>
                  <a:schemeClr val="tx1"/>
                </a:solidFill>
                <a:latin typeface="Times New Roman" pitchFamily="18" charset="0"/>
              </a:defRPr>
            </a:lvl1pPr>
            <a:lvl2pPr marL="747798" indent="-287615" defTabSz="936347">
              <a:defRPr sz="2400">
                <a:solidFill>
                  <a:schemeClr val="tx1"/>
                </a:solidFill>
                <a:latin typeface="Times New Roman" pitchFamily="18" charset="0"/>
              </a:defRPr>
            </a:lvl2pPr>
            <a:lvl3pPr marL="1150458" indent="-230091" defTabSz="936347">
              <a:defRPr sz="2400">
                <a:solidFill>
                  <a:schemeClr val="tx1"/>
                </a:solidFill>
                <a:latin typeface="Times New Roman" pitchFamily="18" charset="0"/>
              </a:defRPr>
            </a:lvl3pPr>
            <a:lvl4pPr marL="1610642" indent="-230091" defTabSz="936347">
              <a:defRPr sz="2400">
                <a:solidFill>
                  <a:schemeClr val="tx1"/>
                </a:solidFill>
                <a:latin typeface="Times New Roman" pitchFamily="18" charset="0"/>
              </a:defRPr>
            </a:lvl4pPr>
            <a:lvl5pPr marL="2070824" indent="-230091" defTabSz="936347">
              <a:defRPr sz="2400">
                <a:solidFill>
                  <a:schemeClr val="tx1"/>
                </a:solidFill>
                <a:latin typeface="Times New Roman" pitchFamily="18" charset="0"/>
              </a:defRPr>
            </a:lvl5pPr>
            <a:lvl6pPr marL="2531007" indent="-230091" defTabSz="936347" eaLnBrk="0" fontAlgn="base" hangingPunct="0">
              <a:spcBef>
                <a:spcPct val="0"/>
              </a:spcBef>
              <a:spcAft>
                <a:spcPct val="0"/>
              </a:spcAft>
              <a:defRPr sz="2400">
                <a:solidFill>
                  <a:schemeClr val="tx1"/>
                </a:solidFill>
                <a:latin typeface="Times New Roman" pitchFamily="18" charset="0"/>
              </a:defRPr>
            </a:lvl6pPr>
            <a:lvl7pPr marL="2991193" indent="-230091" defTabSz="936347" eaLnBrk="0" fontAlgn="base" hangingPunct="0">
              <a:spcBef>
                <a:spcPct val="0"/>
              </a:spcBef>
              <a:spcAft>
                <a:spcPct val="0"/>
              </a:spcAft>
              <a:defRPr sz="2400">
                <a:solidFill>
                  <a:schemeClr val="tx1"/>
                </a:solidFill>
                <a:latin typeface="Times New Roman" pitchFamily="18" charset="0"/>
              </a:defRPr>
            </a:lvl7pPr>
            <a:lvl8pPr marL="3451372" indent="-230091" defTabSz="936347" eaLnBrk="0" fontAlgn="base" hangingPunct="0">
              <a:spcBef>
                <a:spcPct val="0"/>
              </a:spcBef>
              <a:spcAft>
                <a:spcPct val="0"/>
              </a:spcAft>
              <a:defRPr sz="2400">
                <a:solidFill>
                  <a:schemeClr val="tx1"/>
                </a:solidFill>
                <a:latin typeface="Times New Roman" pitchFamily="18" charset="0"/>
              </a:defRPr>
            </a:lvl8pPr>
            <a:lvl9pPr marL="3911560" indent="-230091" defTabSz="936347" eaLnBrk="0" fontAlgn="base" hangingPunct="0">
              <a:spcBef>
                <a:spcPct val="0"/>
              </a:spcBef>
              <a:spcAft>
                <a:spcPct val="0"/>
              </a:spcAft>
              <a:defRPr sz="2400">
                <a:solidFill>
                  <a:schemeClr val="tx1"/>
                </a:solidFill>
                <a:latin typeface="Times New Roman" pitchFamily="18" charset="0"/>
              </a:defRPr>
            </a:lvl9pPr>
          </a:lstStyle>
          <a:p>
            <a:fld id="{098EC7CF-4B72-4F02-ADAC-188417E6A5AF}" type="slidenum">
              <a:rPr lang="en-US" sz="1300"/>
              <a:pPr/>
              <a:t>53</a:t>
            </a:fld>
            <a:endParaRPr lang="en-US" sz="1300"/>
          </a:p>
        </p:txBody>
      </p:sp>
      <p:sp>
        <p:nvSpPr>
          <p:cNvPr id="658435" name="Rectangle 2"/>
          <p:cNvSpPr>
            <a:spLocks noGrp="1" noRot="1" noChangeAspect="1" noChangeArrowheads="1" noTextEdit="1"/>
          </p:cNvSpPr>
          <p:nvPr>
            <p:ph type="sldImg"/>
          </p:nvPr>
        </p:nvSpPr>
        <p:spPr>
          <a:ln/>
        </p:spPr>
      </p:sp>
      <p:sp>
        <p:nvSpPr>
          <p:cNvPr id="658436"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72127">
              <a:defRPr sz="2500">
                <a:solidFill>
                  <a:schemeClr val="tx1"/>
                </a:solidFill>
                <a:latin typeface="Times New Roman" pitchFamily="18" charset="0"/>
              </a:defRPr>
            </a:lvl1pPr>
            <a:lvl2pPr marL="776375" indent="-298605" defTabSz="972127">
              <a:defRPr sz="2500">
                <a:solidFill>
                  <a:schemeClr val="tx1"/>
                </a:solidFill>
                <a:latin typeface="Times New Roman" pitchFamily="18" charset="0"/>
              </a:defRPr>
            </a:lvl2pPr>
            <a:lvl3pPr marL="1194420" indent="-238883" defTabSz="972127">
              <a:defRPr sz="2500">
                <a:solidFill>
                  <a:schemeClr val="tx1"/>
                </a:solidFill>
                <a:latin typeface="Times New Roman" pitchFamily="18" charset="0"/>
              </a:defRPr>
            </a:lvl3pPr>
            <a:lvl4pPr marL="1672188" indent="-238883" defTabSz="972127">
              <a:defRPr sz="2500">
                <a:solidFill>
                  <a:schemeClr val="tx1"/>
                </a:solidFill>
                <a:latin typeface="Times New Roman" pitchFamily="18" charset="0"/>
              </a:defRPr>
            </a:lvl4pPr>
            <a:lvl5pPr marL="2149956" indent="-238883" defTabSz="972127">
              <a:defRPr sz="2500">
                <a:solidFill>
                  <a:schemeClr val="tx1"/>
                </a:solidFill>
                <a:latin typeface="Times New Roman" pitchFamily="18" charset="0"/>
              </a:defRPr>
            </a:lvl5pPr>
            <a:lvl6pPr marL="2627723" indent="-238883" defTabSz="972127" eaLnBrk="0" fontAlgn="base" hangingPunct="0">
              <a:spcBef>
                <a:spcPct val="0"/>
              </a:spcBef>
              <a:spcAft>
                <a:spcPct val="0"/>
              </a:spcAft>
              <a:defRPr sz="2500">
                <a:solidFill>
                  <a:schemeClr val="tx1"/>
                </a:solidFill>
                <a:latin typeface="Times New Roman" pitchFamily="18" charset="0"/>
              </a:defRPr>
            </a:lvl6pPr>
            <a:lvl7pPr marL="3105493" indent="-238883" defTabSz="972127" eaLnBrk="0" fontAlgn="base" hangingPunct="0">
              <a:spcBef>
                <a:spcPct val="0"/>
              </a:spcBef>
              <a:spcAft>
                <a:spcPct val="0"/>
              </a:spcAft>
              <a:defRPr sz="2500">
                <a:solidFill>
                  <a:schemeClr val="tx1"/>
                </a:solidFill>
                <a:latin typeface="Times New Roman" pitchFamily="18" charset="0"/>
              </a:defRPr>
            </a:lvl7pPr>
            <a:lvl8pPr marL="3583258" indent="-238883" defTabSz="972127" eaLnBrk="0" fontAlgn="base" hangingPunct="0">
              <a:spcBef>
                <a:spcPct val="0"/>
              </a:spcBef>
              <a:spcAft>
                <a:spcPct val="0"/>
              </a:spcAft>
              <a:defRPr sz="2500">
                <a:solidFill>
                  <a:schemeClr val="tx1"/>
                </a:solidFill>
                <a:latin typeface="Times New Roman" pitchFamily="18" charset="0"/>
              </a:defRPr>
            </a:lvl8pPr>
            <a:lvl9pPr marL="4061030" indent="-238883" defTabSz="972127" eaLnBrk="0" fontAlgn="base" hangingPunct="0">
              <a:spcBef>
                <a:spcPct val="0"/>
              </a:spcBef>
              <a:spcAft>
                <a:spcPct val="0"/>
              </a:spcAft>
              <a:defRPr sz="2500">
                <a:solidFill>
                  <a:schemeClr val="tx1"/>
                </a:solidFill>
                <a:latin typeface="Times New Roman" pitchFamily="18" charset="0"/>
              </a:defRPr>
            </a:lvl9pPr>
          </a:lstStyle>
          <a:p>
            <a:fld id="{6848B4A7-4C20-4EBB-9609-170A49097713}" type="slidenum">
              <a:rPr lang="en-US" sz="1300"/>
              <a:pPr/>
              <a:t>3</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1351377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Slide Image Placeholder 1"/>
          <p:cNvSpPr>
            <a:spLocks noGrp="1" noRot="1" noChangeAspect="1" noTextEdit="1"/>
          </p:cNvSpPr>
          <p:nvPr>
            <p:ph type="sldImg"/>
          </p:nvPr>
        </p:nvSpPr>
        <p:spPr>
          <a:ln/>
        </p:spPr>
      </p:sp>
      <p:sp>
        <p:nvSpPr>
          <p:cNvPr id="660483" name="Notes Placeholder 2"/>
          <p:cNvSpPr>
            <a:spLocks noGrp="1"/>
          </p:cNvSpPr>
          <p:nvPr>
            <p:ph type="body" idx="1"/>
          </p:nvPr>
        </p:nvSpPr>
        <p:spPr>
          <a:noFill/>
        </p:spPr>
        <p:txBody>
          <a:bodyPr/>
          <a:lstStyle/>
          <a:p>
            <a:endParaRPr lang="en-US"/>
          </a:p>
        </p:txBody>
      </p:sp>
      <p:sp>
        <p:nvSpPr>
          <p:cNvPr id="660484" name="Slide Number Placeholder 3"/>
          <p:cNvSpPr>
            <a:spLocks noGrp="1"/>
          </p:cNvSpPr>
          <p:nvPr>
            <p:ph type="sldNum" sz="quarter" idx="5"/>
          </p:nvPr>
        </p:nvSpPr>
        <p:spPr>
          <a:noFill/>
        </p:spPr>
        <p:txBody>
          <a:bodyPr/>
          <a:lstStyle>
            <a:lvl1pPr defTabSz="936347">
              <a:defRPr sz="2400">
                <a:solidFill>
                  <a:schemeClr val="tx1"/>
                </a:solidFill>
                <a:latin typeface="Times New Roman" pitchFamily="18" charset="0"/>
              </a:defRPr>
            </a:lvl1pPr>
            <a:lvl2pPr marL="747798" indent="-287615" defTabSz="936347">
              <a:defRPr sz="2400">
                <a:solidFill>
                  <a:schemeClr val="tx1"/>
                </a:solidFill>
                <a:latin typeface="Times New Roman" pitchFamily="18" charset="0"/>
              </a:defRPr>
            </a:lvl2pPr>
            <a:lvl3pPr marL="1150458" indent="-230091" defTabSz="936347">
              <a:defRPr sz="2400">
                <a:solidFill>
                  <a:schemeClr val="tx1"/>
                </a:solidFill>
                <a:latin typeface="Times New Roman" pitchFamily="18" charset="0"/>
              </a:defRPr>
            </a:lvl3pPr>
            <a:lvl4pPr marL="1610642" indent="-230091" defTabSz="936347">
              <a:defRPr sz="2400">
                <a:solidFill>
                  <a:schemeClr val="tx1"/>
                </a:solidFill>
                <a:latin typeface="Times New Roman" pitchFamily="18" charset="0"/>
              </a:defRPr>
            </a:lvl4pPr>
            <a:lvl5pPr marL="2070824" indent="-230091" defTabSz="936347">
              <a:defRPr sz="2400">
                <a:solidFill>
                  <a:schemeClr val="tx1"/>
                </a:solidFill>
                <a:latin typeface="Times New Roman" pitchFamily="18" charset="0"/>
              </a:defRPr>
            </a:lvl5pPr>
            <a:lvl6pPr marL="2531007" indent="-230091" defTabSz="936347" eaLnBrk="0" fontAlgn="base" hangingPunct="0">
              <a:spcBef>
                <a:spcPct val="0"/>
              </a:spcBef>
              <a:spcAft>
                <a:spcPct val="0"/>
              </a:spcAft>
              <a:defRPr sz="2400">
                <a:solidFill>
                  <a:schemeClr val="tx1"/>
                </a:solidFill>
                <a:latin typeface="Times New Roman" pitchFamily="18" charset="0"/>
              </a:defRPr>
            </a:lvl6pPr>
            <a:lvl7pPr marL="2991193" indent="-230091" defTabSz="936347" eaLnBrk="0" fontAlgn="base" hangingPunct="0">
              <a:spcBef>
                <a:spcPct val="0"/>
              </a:spcBef>
              <a:spcAft>
                <a:spcPct val="0"/>
              </a:spcAft>
              <a:defRPr sz="2400">
                <a:solidFill>
                  <a:schemeClr val="tx1"/>
                </a:solidFill>
                <a:latin typeface="Times New Roman" pitchFamily="18" charset="0"/>
              </a:defRPr>
            </a:lvl7pPr>
            <a:lvl8pPr marL="3451372" indent="-230091" defTabSz="936347" eaLnBrk="0" fontAlgn="base" hangingPunct="0">
              <a:spcBef>
                <a:spcPct val="0"/>
              </a:spcBef>
              <a:spcAft>
                <a:spcPct val="0"/>
              </a:spcAft>
              <a:defRPr sz="2400">
                <a:solidFill>
                  <a:schemeClr val="tx1"/>
                </a:solidFill>
                <a:latin typeface="Times New Roman" pitchFamily="18" charset="0"/>
              </a:defRPr>
            </a:lvl8pPr>
            <a:lvl9pPr marL="3911560" indent="-230091" defTabSz="936347" eaLnBrk="0" fontAlgn="base" hangingPunct="0">
              <a:spcBef>
                <a:spcPct val="0"/>
              </a:spcBef>
              <a:spcAft>
                <a:spcPct val="0"/>
              </a:spcAft>
              <a:defRPr sz="2400">
                <a:solidFill>
                  <a:schemeClr val="tx1"/>
                </a:solidFill>
                <a:latin typeface="Times New Roman" pitchFamily="18" charset="0"/>
              </a:defRPr>
            </a:lvl9pPr>
          </a:lstStyle>
          <a:p>
            <a:fld id="{2757A019-7E90-474F-9401-D5AA983603B6}" type="slidenum">
              <a:rPr lang="en-US" sz="1300"/>
              <a:pPr/>
              <a:t>54</a:t>
            </a:fld>
            <a:endParaRPr lang="en-US" sz="13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72127">
              <a:defRPr sz="2500">
                <a:solidFill>
                  <a:schemeClr val="tx1"/>
                </a:solidFill>
                <a:latin typeface="Times New Roman" pitchFamily="18" charset="0"/>
              </a:defRPr>
            </a:lvl1pPr>
            <a:lvl2pPr marL="776375" indent="-298605" defTabSz="972127">
              <a:defRPr sz="2500">
                <a:solidFill>
                  <a:schemeClr val="tx1"/>
                </a:solidFill>
                <a:latin typeface="Times New Roman" pitchFamily="18" charset="0"/>
              </a:defRPr>
            </a:lvl2pPr>
            <a:lvl3pPr marL="1194420" indent="-238883" defTabSz="972127">
              <a:defRPr sz="2500">
                <a:solidFill>
                  <a:schemeClr val="tx1"/>
                </a:solidFill>
                <a:latin typeface="Times New Roman" pitchFamily="18" charset="0"/>
              </a:defRPr>
            </a:lvl3pPr>
            <a:lvl4pPr marL="1672188" indent="-238883" defTabSz="972127">
              <a:defRPr sz="2500">
                <a:solidFill>
                  <a:schemeClr val="tx1"/>
                </a:solidFill>
                <a:latin typeface="Times New Roman" pitchFamily="18" charset="0"/>
              </a:defRPr>
            </a:lvl4pPr>
            <a:lvl5pPr marL="2149956" indent="-238883" defTabSz="972127">
              <a:defRPr sz="2500">
                <a:solidFill>
                  <a:schemeClr val="tx1"/>
                </a:solidFill>
                <a:latin typeface="Times New Roman" pitchFamily="18" charset="0"/>
              </a:defRPr>
            </a:lvl5pPr>
            <a:lvl6pPr marL="2627723" indent="-238883" defTabSz="972127" eaLnBrk="0" fontAlgn="base" hangingPunct="0">
              <a:spcBef>
                <a:spcPct val="0"/>
              </a:spcBef>
              <a:spcAft>
                <a:spcPct val="0"/>
              </a:spcAft>
              <a:defRPr sz="2500">
                <a:solidFill>
                  <a:schemeClr val="tx1"/>
                </a:solidFill>
                <a:latin typeface="Times New Roman" pitchFamily="18" charset="0"/>
              </a:defRPr>
            </a:lvl6pPr>
            <a:lvl7pPr marL="3105493" indent="-238883" defTabSz="972127" eaLnBrk="0" fontAlgn="base" hangingPunct="0">
              <a:spcBef>
                <a:spcPct val="0"/>
              </a:spcBef>
              <a:spcAft>
                <a:spcPct val="0"/>
              </a:spcAft>
              <a:defRPr sz="2500">
                <a:solidFill>
                  <a:schemeClr val="tx1"/>
                </a:solidFill>
                <a:latin typeface="Times New Roman" pitchFamily="18" charset="0"/>
              </a:defRPr>
            </a:lvl7pPr>
            <a:lvl8pPr marL="3583258" indent="-238883" defTabSz="972127" eaLnBrk="0" fontAlgn="base" hangingPunct="0">
              <a:spcBef>
                <a:spcPct val="0"/>
              </a:spcBef>
              <a:spcAft>
                <a:spcPct val="0"/>
              </a:spcAft>
              <a:defRPr sz="2500">
                <a:solidFill>
                  <a:schemeClr val="tx1"/>
                </a:solidFill>
                <a:latin typeface="Times New Roman" pitchFamily="18" charset="0"/>
              </a:defRPr>
            </a:lvl8pPr>
            <a:lvl9pPr marL="4061030" indent="-238883" defTabSz="972127" eaLnBrk="0" fontAlgn="base" hangingPunct="0">
              <a:spcBef>
                <a:spcPct val="0"/>
              </a:spcBef>
              <a:spcAft>
                <a:spcPct val="0"/>
              </a:spcAft>
              <a:defRPr sz="2500">
                <a:solidFill>
                  <a:schemeClr val="tx1"/>
                </a:solidFill>
                <a:latin typeface="Times New Roman" pitchFamily="18" charset="0"/>
              </a:defRPr>
            </a:lvl9pPr>
          </a:lstStyle>
          <a:p>
            <a:fld id="{6848B4A7-4C20-4EBB-9609-170A49097713}" type="slidenum">
              <a:rPr lang="en-US" sz="1300"/>
              <a:pPr/>
              <a:t>57</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3652389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58</a:t>
            </a:fld>
            <a:endParaRPr lang="en-US"/>
          </a:p>
        </p:txBody>
      </p:sp>
    </p:spTree>
    <p:extLst>
      <p:ext uri="{BB962C8B-B14F-4D97-AF65-F5344CB8AC3E}">
        <p14:creationId xmlns:p14="http://schemas.microsoft.com/office/powerpoint/2010/main" val="26781562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61</a:t>
            </a:fld>
            <a:endParaRPr lang="en-US"/>
          </a:p>
        </p:txBody>
      </p:sp>
    </p:spTree>
    <p:extLst>
      <p:ext uri="{BB962C8B-B14F-4D97-AF65-F5344CB8AC3E}">
        <p14:creationId xmlns:p14="http://schemas.microsoft.com/office/powerpoint/2010/main" val="2100363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62</a:t>
            </a:fld>
            <a:endParaRPr lang="en-US"/>
          </a:p>
        </p:txBody>
      </p:sp>
    </p:spTree>
    <p:extLst>
      <p:ext uri="{BB962C8B-B14F-4D97-AF65-F5344CB8AC3E}">
        <p14:creationId xmlns:p14="http://schemas.microsoft.com/office/powerpoint/2010/main" val="2571062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Image Placeholder 1"/>
          <p:cNvSpPr>
            <a:spLocks noGrp="1" noRot="1" noChangeAspect="1" noTextEdit="1"/>
          </p:cNvSpPr>
          <p:nvPr>
            <p:ph type="sldImg"/>
          </p:nvPr>
        </p:nvSpPr>
        <p:spPr>
          <a:ln/>
        </p:spPr>
      </p:sp>
      <p:sp>
        <p:nvSpPr>
          <p:cNvPr id="458755"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45875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70549" indent="-296365">
              <a:defRPr>
                <a:solidFill>
                  <a:schemeClr val="tx1"/>
                </a:solidFill>
                <a:latin typeface="Arial" panose="020B0604020202020204" pitchFamily="34" charset="0"/>
                <a:cs typeface="Arial" panose="020B0604020202020204" pitchFamily="34" charset="0"/>
              </a:defRPr>
            </a:lvl2pPr>
            <a:lvl3pPr marL="1185461" indent="-237093">
              <a:defRPr>
                <a:solidFill>
                  <a:schemeClr val="tx1"/>
                </a:solidFill>
                <a:latin typeface="Arial" panose="020B0604020202020204" pitchFamily="34" charset="0"/>
                <a:cs typeface="Arial" panose="020B0604020202020204" pitchFamily="34" charset="0"/>
              </a:defRPr>
            </a:lvl3pPr>
            <a:lvl4pPr marL="1659644" indent="-237093">
              <a:defRPr>
                <a:solidFill>
                  <a:schemeClr val="tx1"/>
                </a:solidFill>
                <a:latin typeface="Arial" panose="020B0604020202020204" pitchFamily="34" charset="0"/>
                <a:cs typeface="Arial" panose="020B0604020202020204" pitchFamily="34" charset="0"/>
              </a:defRPr>
            </a:lvl4pPr>
            <a:lvl5pPr marL="2133829" indent="-237093">
              <a:defRPr>
                <a:solidFill>
                  <a:schemeClr val="tx1"/>
                </a:solidFill>
                <a:latin typeface="Arial" panose="020B0604020202020204" pitchFamily="34" charset="0"/>
                <a:cs typeface="Arial" panose="020B0604020202020204" pitchFamily="34" charset="0"/>
              </a:defRPr>
            </a:lvl5pPr>
            <a:lvl6pPr marL="2608013"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196"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381"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564"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794A292-EF4B-4F9C-960A-4F929477EF5E}" type="slidenum">
              <a:rPr lang="en-US" altLang="en-US" smtClean="0"/>
              <a:pPr/>
              <a:t>72</a:t>
            </a:fld>
            <a:endParaRPr lang="en-US" altLang="en-US"/>
          </a:p>
        </p:txBody>
      </p:sp>
    </p:spTree>
    <p:extLst>
      <p:ext uri="{BB962C8B-B14F-4D97-AF65-F5344CB8AC3E}">
        <p14:creationId xmlns:p14="http://schemas.microsoft.com/office/powerpoint/2010/main" val="40268581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Image Placeholder 1"/>
          <p:cNvSpPr>
            <a:spLocks noGrp="1" noRot="1" noChangeAspect="1" noTextEdit="1"/>
          </p:cNvSpPr>
          <p:nvPr>
            <p:ph type="sldImg"/>
          </p:nvPr>
        </p:nvSpPr>
        <p:spPr>
          <a:ln/>
        </p:spPr>
      </p:sp>
      <p:sp>
        <p:nvSpPr>
          <p:cNvPr id="458755"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45875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70549" indent="-296365">
              <a:defRPr>
                <a:solidFill>
                  <a:schemeClr val="tx1"/>
                </a:solidFill>
                <a:latin typeface="Arial" panose="020B0604020202020204" pitchFamily="34" charset="0"/>
                <a:cs typeface="Arial" panose="020B0604020202020204" pitchFamily="34" charset="0"/>
              </a:defRPr>
            </a:lvl2pPr>
            <a:lvl3pPr marL="1185461" indent="-237093">
              <a:defRPr>
                <a:solidFill>
                  <a:schemeClr val="tx1"/>
                </a:solidFill>
                <a:latin typeface="Arial" panose="020B0604020202020204" pitchFamily="34" charset="0"/>
                <a:cs typeface="Arial" panose="020B0604020202020204" pitchFamily="34" charset="0"/>
              </a:defRPr>
            </a:lvl3pPr>
            <a:lvl4pPr marL="1659644" indent="-237093">
              <a:defRPr>
                <a:solidFill>
                  <a:schemeClr val="tx1"/>
                </a:solidFill>
                <a:latin typeface="Arial" panose="020B0604020202020204" pitchFamily="34" charset="0"/>
                <a:cs typeface="Arial" panose="020B0604020202020204" pitchFamily="34" charset="0"/>
              </a:defRPr>
            </a:lvl4pPr>
            <a:lvl5pPr marL="2133829" indent="-237093">
              <a:defRPr>
                <a:solidFill>
                  <a:schemeClr val="tx1"/>
                </a:solidFill>
                <a:latin typeface="Arial" panose="020B0604020202020204" pitchFamily="34" charset="0"/>
                <a:cs typeface="Arial" panose="020B0604020202020204" pitchFamily="34" charset="0"/>
              </a:defRPr>
            </a:lvl5pPr>
            <a:lvl6pPr marL="2608013"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196"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381"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564"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794A292-EF4B-4F9C-960A-4F929477EF5E}" type="slidenum">
              <a:rPr lang="en-US" altLang="en-US" smtClean="0"/>
              <a:pPr/>
              <a:t>73</a:t>
            </a:fld>
            <a:endParaRPr lang="en-US" altLang="en-US"/>
          </a:p>
        </p:txBody>
      </p:sp>
    </p:spTree>
    <p:extLst>
      <p:ext uri="{BB962C8B-B14F-4D97-AF65-F5344CB8AC3E}">
        <p14:creationId xmlns:p14="http://schemas.microsoft.com/office/powerpoint/2010/main" val="3860049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Image Placeholder 1"/>
          <p:cNvSpPr>
            <a:spLocks noGrp="1" noRot="1" noChangeAspect="1" noTextEdit="1"/>
          </p:cNvSpPr>
          <p:nvPr>
            <p:ph type="sldImg"/>
          </p:nvPr>
        </p:nvSpPr>
        <p:spPr>
          <a:ln/>
        </p:spPr>
      </p:sp>
      <p:sp>
        <p:nvSpPr>
          <p:cNvPr id="458755" name="Notes Placeholder 2"/>
          <p:cNvSpPr>
            <a:spLocks noGrp="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
        <p:nvSpPr>
          <p:cNvPr id="45875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70549" indent="-296365">
              <a:defRPr>
                <a:solidFill>
                  <a:schemeClr val="tx1"/>
                </a:solidFill>
                <a:latin typeface="Arial" panose="020B0604020202020204" pitchFamily="34" charset="0"/>
                <a:cs typeface="Arial" panose="020B0604020202020204" pitchFamily="34" charset="0"/>
              </a:defRPr>
            </a:lvl2pPr>
            <a:lvl3pPr marL="1185461" indent="-237093">
              <a:defRPr>
                <a:solidFill>
                  <a:schemeClr val="tx1"/>
                </a:solidFill>
                <a:latin typeface="Arial" panose="020B0604020202020204" pitchFamily="34" charset="0"/>
                <a:cs typeface="Arial" panose="020B0604020202020204" pitchFamily="34" charset="0"/>
              </a:defRPr>
            </a:lvl3pPr>
            <a:lvl4pPr marL="1659644" indent="-237093">
              <a:defRPr>
                <a:solidFill>
                  <a:schemeClr val="tx1"/>
                </a:solidFill>
                <a:latin typeface="Arial" panose="020B0604020202020204" pitchFamily="34" charset="0"/>
                <a:cs typeface="Arial" panose="020B0604020202020204" pitchFamily="34" charset="0"/>
              </a:defRPr>
            </a:lvl4pPr>
            <a:lvl5pPr marL="2133829" indent="-237093">
              <a:defRPr>
                <a:solidFill>
                  <a:schemeClr val="tx1"/>
                </a:solidFill>
                <a:latin typeface="Arial" panose="020B0604020202020204" pitchFamily="34" charset="0"/>
                <a:cs typeface="Arial" panose="020B0604020202020204" pitchFamily="34" charset="0"/>
              </a:defRPr>
            </a:lvl5pPr>
            <a:lvl6pPr marL="2608013"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196"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381"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564" indent="-23709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794A292-EF4B-4F9C-960A-4F929477EF5E}" type="slidenum">
              <a:rPr lang="en-US" altLang="en-US" smtClean="0"/>
              <a:pPr/>
              <a:t>74</a:t>
            </a:fld>
            <a:endParaRPr lang="en-US" altLang="en-US"/>
          </a:p>
        </p:txBody>
      </p:sp>
    </p:spTree>
    <p:extLst>
      <p:ext uri="{BB962C8B-B14F-4D97-AF65-F5344CB8AC3E}">
        <p14:creationId xmlns:p14="http://schemas.microsoft.com/office/powerpoint/2010/main" val="37629571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72127">
              <a:defRPr sz="2500">
                <a:solidFill>
                  <a:schemeClr val="tx1"/>
                </a:solidFill>
                <a:latin typeface="Times New Roman" pitchFamily="18" charset="0"/>
              </a:defRPr>
            </a:lvl1pPr>
            <a:lvl2pPr marL="776375" indent="-298605" defTabSz="972127">
              <a:defRPr sz="2500">
                <a:solidFill>
                  <a:schemeClr val="tx1"/>
                </a:solidFill>
                <a:latin typeface="Times New Roman" pitchFamily="18" charset="0"/>
              </a:defRPr>
            </a:lvl2pPr>
            <a:lvl3pPr marL="1194420" indent="-238883" defTabSz="972127">
              <a:defRPr sz="2500">
                <a:solidFill>
                  <a:schemeClr val="tx1"/>
                </a:solidFill>
                <a:latin typeface="Times New Roman" pitchFamily="18" charset="0"/>
              </a:defRPr>
            </a:lvl3pPr>
            <a:lvl4pPr marL="1672188" indent="-238883" defTabSz="972127">
              <a:defRPr sz="2500">
                <a:solidFill>
                  <a:schemeClr val="tx1"/>
                </a:solidFill>
                <a:latin typeface="Times New Roman" pitchFamily="18" charset="0"/>
              </a:defRPr>
            </a:lvl4pPr>
            <a:lvl5pPr marL="2149956" indent="-238883" defTabSz="972127">
              <a:defRPr sz="2500">
                <a:solidFill>
                  <a:schemeClr val="tx1"/>
                </a:solidFill>
                <a:latin typeface="Times New Roman" pitchFamily="18" charset="0"/>
              </a:defRPr>
            </a:lvl5pPr>
            <a:lvl6pPr marL="2627723" indent="-238883" defTabSz="972127" eaLnBrk="0" fontAlgn="base" hangingPunct="0">
              <a:spcBef>
                <a:spcPct val="0"/>
              </a:spcBef>
              <a:spcAft>
                <a:spcPct val="0"/>
              </a:spcAft>
              <a:defRPr sz="2500">
                <a:solidFill>
                  <a:schemeClr val="tx1"/>
                </a:solidFill>
                <a:latin typeface="Times New Roman" pitchFamily="18" charset="0"/>
              </a:defRPr>
            </a:lvl6pPr>
            <a:lvl7pPr marL="3105493" indent="-238883" defTabSz="972127" eaLnBrk="0" fontAlgn="base" hangingPunct="0">
              <a:spcBef>
                <a:spcPct val="0"/>
              </a:spcBef>
              <a:spcAft>
                <a:spcPct val="0"/>
              </a:spcAft>
              <a:defRPr sz="2500">
                <a:solidFill>
                  <a:schemeClr val="tx1"/>
                </a:solidFill>
                <a:latin typeface="Times New Roman" pitchFamily="18" charset="0"/>
              </a:defRPr>
            </a:lvl7pPr>
            <a:lvl8pPr marL="3583258" indent="-238883" defTabSz="972127" eaLnBrk="0" fontAlgn="base" hangingPunct="0">
              <a:spcBef>
                <a:spcPct val="0"/>
              </a:spcBef>
              <a:spcAft>
                <a:spcPct val="0"/>
              </a:spcAft>
              <a:defRPr sz="2500">
                <a:solidFill>
                  <a:schemeClr val="tx1"/>
                </a:solidFill>
                <a:latin typeface="Times New Roman" pitchFamily="18" charset="0"/>
              </a:defRPr>
            </a:lvl8pPr>
            <a:lvl9pPr marL="4061030" indent="-238883" defTabSz="972127" eaLnBrk="0" fontAlgn="base" hangingPunct="0">
              <a:spcBef>
                <a:spcPct val="0"/>
              </a:spcBef>
              <a:spcAft>
                <a:spcPct val="0"/>
              </a:spcAft>
              <a:defRPr sz="2500">
                <a:solidFill>
                  <a:schemeClr val="tx1"/>
                </a:solidFill>
                <a:latin typeface="Times New Roman" pitchFamily="18" charset="0"/>
              </a:defRPr>
            </a:lvl9pPr>
          </a:lstStyle>
          <a:p>
            <a:fld id="{6848B4A7-4C20-4EBB-9609-170A49097713}" type="slidenum">
              <a:rPr lang="en-US" sz="1300"/>
              <a:pPr/>
              <a:t>79</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1780779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72127">
              <a:defRPr sz="2500">
                <a:solidFill>
                  <a:schemeClr val="tx1"/>
                </a:solidFill>
                <a:latin typeface="Times New Roman" pitchFamily="18" charset="0"/>
              </a:defRPr>
            </a:lvl1pPr>
            <a:lvl2pPr marL="776375" indent="-298605" defTabSz="972127">
              <a:defRPr sz="2500">
                <a:solidFill>
                  <a:schemeClr val="tx1"/>
                </a:solidFill>
                <a:latin typeface="Times New Roman" pitchFamily="18" charset="0"/>
              </a:defRPr>
            </a:lvl2pPr>
            <a:lvl3pPr marL="1194420" indent="-238883" defTabSz="972127">
              <a:defRPr sz="2500">
                <a:solidFill>
                  <a:schemeClr val="tx1"/>
                </a:solidFill>
                <a:latin typeface="Times New Roman" pitchFamily="18" charset="0"/>
              </a:defRPr>
            </a:lvl3pPr>
            <a:lvl4pPr marL="1672188" indent="-238883" defTabSz="972127">
              <a:defRPr sz="2500">
                <a:solidFill>
                  <a:schemeClr val="tx1"/>
                </a:solidFill>
                <a:latin typeface="Times New Roman" pitchFamily="18" charset="0"/>
              </a:defRPr>
            </a:lvl4pPr>
            <a:lvl5pPr marL="2149956" indent="-238883" defTabSz="972127">
              <a:defRPr sz="2500">
                <a:solidFill>
                  <a:schemeClr val="tx1"/>
                </a:solidFill>
                <a:latin typeface="Times New Roman" pitchFamily="18" charset="0"/>
              </a:defRPr>
            </a:lvl5pPr>
            <a:lvl6pPr marL="2627723" indent="-238883" defTabSz="972127" eaLnBrk="0" fontAlgn="base" hangingPunct="0">
              <a:spcBef>
                <a:spcPct val="0"/>
              </a:spcBef>
              <a:spcAft>
                <a:spcPct val="0"/>
              </a:spcAft>
              <a:defRPr sz="2500">
                <a:solidFill>
                  <a:schemeClr val="tx1"/>
                </a:solidFill>
                <a:latin typeface="Times New Roman" pitchFamily="18" charset="0"/>
              </a:defRPr>
            </a:lvl6pPr>
            <a:lvl7pPr marL="3105493" indent="-238883" defTabSz="972127" eaLnBrk="0" fontAlgn="base" hangingPunct="0">
              <a:spcBef>
                <a:spcPct val="0"/>
              </a:spcBef>
              <a:spcAft>
                <a:spcPct val="0"/>
              </a:spcAft>
              <a:defRPr sz="2500">
                <a:solidFill>
                  <a:schemeClr val="tx1"/>
                </a:solidFill>
                <a:latin typeface="Times New Roman" pitchFamily="18" charset="0"/>
              </a:defRPr>
            </a:lvl7pPr>
            <a:lvl8pPr marL="3583258" indent="-238883" defTabSz="972127" eaLnBrk="0" fontAlgn="base" hangingPunct="0">
              <a:spcBef>
                <a:spcPct val="0"/>
              </a:spcBef>
              <a:spcAft>
                <a:spcPct val="0"/>
              </a:spcAft>
              <a:defRPr sz="2500">
                <a:solidFill>
                  <a:schemeClr val="tx1"/>
                </a:solidFill>
                <a:latin typeface="Times New Roman" pitchFamily="18" charset="0"/>
              </a:defRPr>
            </a:lvl8pPr>
            <a:lvl9pPr marL="4061030" indent="-238883" defTabSz="972127" eaLnBrk="0" fontAlgn="base" hangingPunct="0">
              <a:spcBef>
                <a:spcPct val="0"/>
              </a:spcBef>
              <a:spcAft>
                <a:spcPct val="0"/>
              </a:spcAft>
              <a:defRPr sz="2500">
                <a:solidFill>
                  <a:schemeClr val="tx1"/>
                </a:solidFill>
                <a:latin typeface="Times New Roman" pitchFamily="18" charset="0"/>
              </a:defRPr>
            </a:lvl9pPr>
          </a:lstStyle>
          <a:p>
            <a:fld id="{6848B4A7-4C20-4EBB-9609-170A49097713}" type="slidenum">
              <a:rPr lang="en-US" sz="1300"/>
              <a:pPr/>
              <a:t>83</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1104657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126BDF-6F7A-491A-A384-EA31AA8D7E67}" type="slidenum">
              <a:rPr lang="en-US"/>
              <a:pPr/>
              <a:t>15</a:t>
            </a:fld>
            <a:endParaRPr lang="en-US"/>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398494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84</a:t>
            </a:fld>
            <a:endParaRPr lang="en-US"/>
          </a:p>
        </p:txBody>
      </p:sp>
    </p:spTree>
    <p:extLst>
      <p:ext uri="{BB962C8B-B14F-4D97-AF65-F5344CB8AC3E}">
        <p14:creationId xmlns:p14="http://schemas.microsoft.com/office/powerpoint/2010/main" val="39341411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126BDF-6F7A-491A-A384-EA31AA8D7E67}" type="slidenum">
              <a:rPr lang="en-US"/>
              <a:pPr/>
              <a:t>85</a:t>
            </a:fld>
            <a:endParaRPr lang="en-US"/>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523840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87</a:t>
            </a:fld>
            <a:endParaRPr lang="en-US"/>
          </a:p>
        </p:txBody>
      </p:sp>
    </p:spTree>
    <p:extLst>
      <p:ext uri="{BB962C8B-B14F-4D97-AF65-F5344CB8AC3E}">
        <p14:creationId xmlns:p14="http://schemas.microsoft.com/office/powerpoint/2010/main" val="35931385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88</a:t>
            </a:fld>
            <a:endParaRPr lang="en-US"/>
          </a:p>
        </p:txBody>
      </p:sp>
    </p:spTree>
    <p:extLst>
      <p:ext uri="{BB962C8B-B14F-4D97-AF65-F5344CB8AC3E}">
        <p14:creationId xmlns:p14="http://schemas.microsoft.com/office/powerpoint/2010/main" val="35181981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89</a:t>
            </a:fld>
            <a:endParaRPr lang="en-US"/>
          </a:p>
        </p:txBody>
      </p:sp>
    </p:spTree>
    <p:extLst>
      <p:ext uri="{BB962C8B-B14F-4D97-AF65-F5344CB8AC3E}">
        <p14:creationId xmlns:p14="http://schemas.microsoft.com/office/powerpoint/2010/main" val="3245898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90</a:t>
            </a:fld>
            <a:endParaRPr lang="en-US"/>
          </a:p>
        </p:txBody>
      </p:sp>
    </p:spTree>
    <p:extLst>
      <p:ext uri="{BB962C8B-B14F-4D97-AF65-F5344CB8AC3E}">
        <p14:creationId xmlns:p14="http://schemas.microsoft.com/office/powerpoint/2010/main" val="2769386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37171">
              <a:defRPr sz="2400">
                <a:solidFill>
                  <a:schemeClr val="tx1"/>
                </a:solidFill>
                <a:latin typeface="Times New Roman" pitchFamily="18" charset="0"/>
              </a:defRPr>
            </a:lvl1pPr>
            <a:lvl2pPr marL="748458" indent="-287868" defTabSz="937171">
              <a:defRPr sz="2400">
                <a:solidFill>
                  <a:schemeClr val="tx1"/>
                </a:solidFill>
                <a:latin typeface="Times New Roman" pitchFamily="18" charset="0"/>
              </a:defRPr>
            </a:lvl2pPr>
            <a:lvl3pPr marL="1151470" indent="-230293" defTabSz="937171">
              <a:defRPr sz="2400">
                <a:solidFill>
                  <a:schemeClr val="tx1"/>
                </a:solidFill>
                <a:latin typeface="Times New Roman" pitchFamily="18" charset="0"/>
              </a:defRPr>
            </a:lvl3pPr>
            <a:lvl4pPr marL="1612058" indent="-230293" defTabSz="937171">
              <a:defRPr sz="2400">
                <a:solidFill>
                  <a:schemeClr val="tx1"/>
                </a:solidFill>
                <a:latin typeface="Times New Roman" pitchFamily="18" charset="0"/>
              </a:defRPr>
            </a:lvl4pPr>
            <a:lvl5pPr marL="2072646" indent="-230293" defTabSz="937171">
              <a:defRPr sz="2400">
                <a:solidFill>
                  <a:schemeClr val="tx1"/>
                </a:solidFill>
                <a:latin typeface="Times New Roman" pitchFamily="18" charset="0"/>
              </a:defRPr>
            </a:lvl5pPr>
            <a:lvl6pPr marL="2533233" indent="-230293" defTabSz="937171" eaLnBrk="0" fontAlgn="base" hangingPunct="0">
              <a:spcBef>
                <a:spcPct val="0"/>
              </a:spcBef>
              <a:spcAft>
                <a:spcPct val="0"/>
              </a:spcAft>
              <a:defRPr sz="2400">
                <a:solidFill>
                  <a:schemeClr val="tx1"/>
                </a:solidFill>
                <a:latin typeface="Times New Roman" pitchFamily="18" charset="0"/>
              </a:defRPr>
            </a:lvl6pPr>
            <a:lvl7pPr marL="2993823" indent="-230293" defTabSz="937171" eaLnBrk="0" fontAlgn="base" hangingPunct="0">
              <a:spcBef>
                <a:spcPct val="0"/>
              </a:spcBef>
              <a:spcAft>
                <a:spcPct val="0"/>
              </a:spcAft>
              <a:defRPr sz="2400">
                <a:solidFill>
                  <a:schemeClr val="tx1"/>
                </a:solidFill>
                <a:latin typeface="Times New Roman" pitchFamily="18" charset="0"/>
              </a:defRPr>
            </a:lvl7pPr>
            <a:lvl8pPr marL="3454409" indent="-230293" defTabSz="937171" eaLnBrk="0" fontAlgn="base" hangingPunct="0">
              <a:spcBef>
                <a:spcPct val="0"/>
              </a:spcBef>
              <a:spcAft>
                <a:spcPct val="0"/>
              </a:spcAft>
              <a:defRPr sz="2400">
                <a:solidFill>
                  <a:schemeClr val="tx1"/>
                </a:solidFill>
                <a:latin typeface="Times New Roman" pitchFamily="18" charset="0"/>
              </a:defRPr>
            </a:lvl8pPr>
            <a:lvl9pPr marL="3915000" indent="-230293" defTabSz="937171" eaLnBrk="0" fontAlgn="base" hangingPunct="0">
              <a:spcBef>
                <a:spcPct val="0"/>
              </a:spcBef>
              <a:spcAft>
                <a:spcPct val="0"/>
              </a:spcAft>
              <a:defRPr sz="2400">
                <a:solidFill>
                  <a:schemeClr val="tx1"/>
                </a:solidFill>
                <a:latin typeface="Times New Roman" pitchFamily="18" charset="0"/>
              </a:defRPr>
            </a:lvl9pPr>
          </a:lstStyle>
          <a:p>
            <a:fld id="{6848B4A7-4C20-4EBB-9609-170A49097713}" type="slidenum">
              <a:rPr lang="en-US" sz="1300"/>
              <a:pPr/>
              <a:t>98</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4039249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9DB4F2A-095C-4C46-9AD2-69A2C34A43EE}" type="slidenum">
              <a:rPr lang="en-US" smtClean="0"/>
              <a:pPr>
                <a:defRPr/>
              </a:pPr>
              <a:t>99</a:t>
            </a:fld>
            <a:endParaRPr lang="en-US"/>
          </a:p>
        </p:txBody>
      </p:sp>
    </p:spTree>
    <p:extLst>
      <p:ext uri="{BB962C8B-B14F-4D97-AF65-F5344CB8AC3E}">
        <p14:creationId xmlns:p14="http://schemas.microsoft.com/office/powerpoint/2010/main" val="5399605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9DB4F2A-095C-4C46-9AD2-69A2C34A43EE}" type="slidenum">
              <a:rPr lang="en-US" smtClean="0"/>
              <a:pPr>
                <a:defRPr/>
              </a:pPr>
              <a:t>100</a:t>
            </a:fld>
            <a:endParaRPr lang="en-US"/>
          </a:p>
        </p:txBody>
      </p:sp>
    </p:spTree>
    <p:extLst>
      <p:ext uri="{BB962C8B-B14F-4D97-AF65-F5344CB8AC3E}">
        <p14:creationId xmlns:p14="http://schemas.microsoft.com/office/powerpoint/2010/main" val="37030885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9DB4F2A-095C-4C46-9AD2-69A2C34A43EE}" type="slidenum">
              <a:rPr lang="en-US" smtClean="0"/>
              <a:pPr>
                <a:defRPr/>
              </a:pPr>
              <a:t>101</a:t>
            </a:fld>
            <a:endParaRPr lang="en-US"/>
          </a:p>
        </p:txBody>
      </p:sp>
    </p:spTree>
    <p:extLst>
      <p:ext uri="{BB962C8B-B14F-4D97-AF65-F5344CB8AC3E}">
        <p14:creationId xmlns:p14="http://schemas.microsoft.com/office/powerpoint/2010/main" val="3345528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126BDF-6F7A-491A-A384-EA31AA8D7E67}" type="slidenum">
              <a:rPr lang="en-US"/>
              <a:pPr/>
              <a:t>16</a:t>
            </a:fld>
            <a:endParaRPr lang="en-US"/>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005275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Clearing the Jungle of Stochastic optimization – Professor Warren Powell in the Department</a:t>
            </a:r>
            <a:r>
              <a:rPr lang="en-US" baseline="0" dirty="0"/>
              <a:t> of Operations Research and Financial Engineering has developed a unified framework for modeling virtually every problem involving optimization under uncertainty.  More than just a purely theoretical characterization, he has identified four (meta)classes of policies which provide a clear path to computation (although there is still a lot of work to do for most problems).  The framework has identified new problem classes, as well as novel computational strategies.  For example, modeling and algorithmic strategies that have long been viewed as competitive (for example, dynamic programming versus stochastic programming) are actually complementary.  By building on this integrated framework, we can spend less time focusing on optimizing (making decisions), and more time on an overlooked dimension of stochastic optimization, which is modeling uncertainty.  </a:t>
            </a:r>
            <a:endParaRPr lang="en-US" dirty="0"/>
          </a:p>
        </p:txBody>
      </p:sp>
      <p:sp>
        <p:nvSpPr>
          <p:cNvPr id="4" name="Slide Number Placeholder 3"/>
          <p:cNvSpPr>
            <a:spLocks noGrp="1"/>
          </p:cNvSpPr>
          <p:nvPr>
            <p:ph type="sldNum" sz="quarter" idx="10"/>
          </p:nvPr>
        </p:nvSpPr>
        <p:spPr/>
        <p:txBody>
          <a:bodyPr/>
          <a:lstStyle/>
          <a:p>
            <a:fld id="{50396C17-8535-4034-B208-78CD2BBD0E4D}" type="slidenum">
              <a:rPr lang="en-US" smtClean="0"/>
              <a:t>104</a:t>
            </a:fld>
            <a:endParaRPr lang="en-US"/>
          </a:p>
        </p:txBody>
      </p:sp>
    </p:spTree>
    <p:extLst>
      <p:ext uri="{BB962C8B-B14F-4D97-AF65-F5344CB8AC3E}">
        <p14:creationId xmlns:p14="http://schemas.microsoft.com/office/powerpoint/2010/main" val="8439564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screen animates, it starts by breaking “stochastic search” (the oldest of the communities) into the two core communities</a:t>
            </a:r>
            <a:r>
              <a:rPr lang="en-US" baseline="0" dirty="0"/>
              <a:t> of derivative-based and derivative-free stochastic optimization (both dating to the 1950’s).  Next I animate four boxes representing the four classes of policies (PFAs, CFAs, VFAs and DLAs).</a:t>
            </a:r>
          </a:p>
          <a:p>
            <a:endParaRPr lang="en-US" baseline="0" dirty="0"/>
          </a:p>
          <a:p>
            <a:r>
              <a:rPr lang="en-US" baseline="0" dirty="0"/>
              <a:t>I then rotate around the different communities doing different forms of stochastic optimization, first showing which of the four classes of policies which describes how the community started.  But each community seems to eventually discover that the technique that started in the community does not solve all problems.  When this happens, the community seems to evolve to embrace some or all of the four classes.</a:t>
            </a:r>
          </a:p>
          <a:p>
            <a:endParaRPr lang="en-US" baseline="0" dirty="0"/>
          </a:p>
          <a:p>
            <a:r>
              <a:rPr lang="en-US" baseline="0" dirty="0"/>
              <a:t>This evolution is illustrated above for each of the seven major communities working in some form of stochastic optimization.  A nice illustration is reinforcement learning.  The first edition of the seminal book “Reinforcement Learning” by Sutton and </a:t>
            </a:r>
            <a:r>
              <a:rPr lang="en-US" baseline="0" dirty="0" err="1"/>
              <a:t>Barto</a:t>
            </a:r>
            <a:r>
              <a:rPr lang="en-US" baseline="0" dirty="0"/>
              <a:t>, published in 1998, focused on value function approximations (Q-factors in their notation).  The second edition, published in 2018, now includes examples of all four classes of policies (“policy gradient search”, upper confidence bounding, Q-learning, and Monte Carlo tree search).  </a:t>
            </a:r>
            <a:endParaRPr lang="en-US" dirty="0"/>
          </a:p>
        </p:txBody>
      </p:sp>
      <p:sp>
        <p:nvSpPr>
          <p:cNvPr id="4" name="Slide Number Placeholder 3"/>
          <p:cNvSpPr>
            <a:spLocks noGrp="1"/>
          </p:cNvSpPr>
          <p:nvPr>
            <p:ph type="sldNum" sz="quarter" idx="10"/>
          </p:nvPr>
        </p:nvSpPr>
        <p:spPr/>
        <p:txBody>
          <a:bodyPr/>
          <a:lstStyle/>
          <a:p>
            <a:pPr>
              <a:defRPr/>
            </a:pPr>
            <a:fld id="{DD0A9F78-39CE-4DDC-A26E-05BD6400C5DB}" type="slidenum">
              <a:rPr lang="en-US" smtClean="0"/>
              <a:pPr>
                <a:defRPr/>
              </a:pPr>
              <a:t>105</a:t>
            </a:fld>
            <a:endParaRPr lang="en-US"/>
          </a:p>
        </p:txBody>
      </p:sp>
    </p:spTree>
    <p:extLst>
      <p:ext uri="{BB962C8B-B14F-4D97-AF65-F5344CB8AC3E}">
        <p14:creationId xmlns:p14="http://schemas.microsoft.com/office/powerpoint/2010/main" val="9477207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72127">
              <a:defRPr sz="2500">
                <a:solidFill>
                  <a:schemeClr val="tx1"/>
                </a:solidFill>
                <a:latin typeface="Times New Roman" pitchFamily="18" charset="0"/>
              </a:defRPr>
            </a:lvl1pPr>
            <a:lvl2pPr marL="776375" indent="-298605" defTabSz="972127">
              <a:defRPr sz="2500">
                <a:solidFill>
                  <a:schemeClr val="tx1"/>
                </a:solidFill>
                <a:latin typeface="Times New Roman" pitchFamily="18" charset="0"/>
              </a:defRPr>
            </a:lvl2pPr>
            <a:lvl3pPr marL="1194420" indent="-238883" defTabSz="972127">
              <a:defRPr sz="2500">
                <a:solidFill>
                  <a:schemeClr val="tx1"/>
                </a:solidFill>
                <a:latin typeface="Times New Roman" pitchFamily="18" charset="0"/>
              </a:defRPr>
            </a:lvl3pPr>
            <a:lvl4pPr marL="1672188" indent="-238883" defTabSz="972127">
              <a:defRPr sz="2500">
                <a:solidFill>
                  <a:schemeClr val="tx1"/>
                </a:solidFill>
                <a:latin typeface="Times New Roman" pitchFamily="18" charset="0"/>
              </a:defRPr>
            </a:lvl4pPr>
            <a:lvl5pPr marL="2149956" indent="-238883" defTabSz="972127">
              <a:defRPr sz="2500">
                <a:solidFill>
                  <a:schemeClr val="tx1"/>
                </a:solidFill>
                <a:latin typeface="Times New Roman" pitchFamily="18" charset="0"/>
              </a:defRPr>
            </a:lvl5pPr>
            <a:lvl6pPr marL="2627723" indent="-238883" defTabSz="972127" eaLnBrk="0" fontAlgn="base" hangingPunct="0">
              <a:spcBef>
                <a:spcPct val="0"/>
              </a:spcBef>
              <a:spcAft>
                <a:spcPct val="0"/>
              </a:spcAft>
              <a:defRPr sz="2500">
                <a:solidFill>
                  <a:schemeClr val="tx1"/>
                </a:solidFill>
                <a:latin typeface="Times New Roman" pitchFamily="18" charset="0"/>
              </a:defRPr>
            </a:lvl6pPr>
            <a:lvl7pPr marL="3105493" indent="-238883" defTabSz="972127" eaLnBrk="0" fontAlgn="base" hangingPunct="0">
              <a:spcBef>
                <a:spcPct val="0"/>
              </a:spcBef>
              <a:spcAft>
                <a:spcPct val="0"/>
              </a:spcAft>
              <a:defRPr sz="2500">
                <a:solidFill>
                  <a:schemeClr val="tx1"/>
                </a:solidFill>
                <a:latin typeface="Times New Roman" pitchFamily="18" charset="0"/>
              </a:defRPr>
            </a:lvl7pPr>
            <a:lvl8pPr marL="3583258" indent="-238883" defTabSz="972127" eaLnBrk="0" fontAlgn="base" hangingPunct="0">
              <a:spcBef>
                <a:spcPct val="0"/>
              </a:spcBef>
              <a:spcAft>
                <a:spcPct val="0"/>
              </a:spcAft>
              <a:defRPr sz="2500">
                <a:solidFill>
                  <a:schemeClr val="tx1"/>
                </a:solidFill>
                <a:latin typeface="Times New Roman" pitchFamily="18" charset="0"/>
              </a:defRPr>
            </a:lvl8pPr>
            <a:lvl9pPr marL="4061030" indent="-238883" defTabSz="972127" eaLnBrk="0" fontAlgn="base" hangingPunct="0">
              <a:spcBef>
                <a:spcPct val="0"/>
              </a:spcBef>
              <a:spcAft>
                <a:spcPct val="0"/>
              </a:spcAft>
              <a:defRPr sz="2500">
                <a:solidFill>
                  <a:schemeClr val="tx1"/>
                </a:solidFill>
                <a:latin typeface="Times New Roman" pitchFamily="18" charset="0"/>
              </a:defRPr>
            </a:lvl9pPr>
          </a:lstStyle>
          <a:p>
            <a:fld id="{6848B4A7-4C20-4EBB-9609-170A49097713}" type="slidenum">
              <a:rPr lang="en-US" sz="1300"/>
              <a:pPr/>
              <a:t>106</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290871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126BDF-6F7A-491A-A384-EA31AA8D7E67}" type="slidenum">
              <a:rPr lang="en-US"/>
              <a:pPr/>
              <a:t>17</a:t>
            </a:fld>
            <a:endParaRPr lang="en-US"/>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7119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72127">
              <a:defRPr sz="2500">
                <a:solidFill>
                  <a:schemeClr val="tx1"/>
                </a:solidFill>
                <a:latin typeface="Times New Roman" pitchFamily="18" charset="0"/>
              </a:defRPr>
            </a:lvl1pPr>
            <a:lvl2pPr marL="776375" indent="-298605" defTabSz="972127">
              <a:defRPr sz="2500">
                <a:solidFill>
                  <a:schemeClr val="tx1"/>
                </a:solidFill>
                <a:latin typeface="Times New Roman" pitchFamily="18" charset="0"/>
              </a:defRPr>
            </a:lvl2pPr>
            <a:lvl3pPr marL="1194420" indent="-238883" defTabSz="972127">
              <a:defRPr sz="2500">
                <a:solidFill>
                  <a:schemeClr val="tx1"/>
                </a:solidFill>
                <a:latin typeface="Times New Roman" pitchFamily="18" charset="0"/>
              </a:defRPr>
            </a:lvl3pPr>
            <a:lvl4pPr marL="1672188" indent="-238883" defTabSz="972127">
              <a:defRPr sz="2500">
                <a:solidFill>
                  <a:schemeClr val="tx1"/>
                </a:solidFill>
                <a:latin typeface="Times New Roman" pitchFamily="18" charset="0"/>
              </a:defRPr>
            </a:lvl4pPr>
            <a:lvl5pPr marL="2149956" indent="-238883" defTabSz="972127">
              <a:defRPr sz="2500">
                <a:solidFill>
                  <a:schemeClr val="tx1"/>
                </a:solidFill>
                <a:latin typeface="Times New Roman" pitchFamily="18" charset="0"/>
              </a:defRPr>
            </a:lvl5pPr>
            <a:lvl6pPr marL="2627723" indent="-238883" defTabSz="972127" eaLnBrk="0" fontAlgn="base" hangingPunct="0">
              <a:spcBef>
                <a:spcPct val="0"/>
              </a:spcBef>
              <a:spcAft>
                <a:spcPct val="0"/>
              </a:spcAft>
              <a:defRPr sz="2500">
                <a:solidFill>
                  <a:schemeClr val="tx1"/>
                </a:solidFill>
                <a:latin typeface="Times New Roman" pitchFamily="18" charset="0"/>
              </a:defRPr>
            </a:lvl6pPr>
            <a:lvl7pPr marL="3105493" indent="-238883" defTabSz="972127" eaLnBrk="0" fontAlgn="base" hangingPunct="0">
              <a:spcBef>
                <a:spcPct val="0"/>
              </a:spcBef>
              <a:spcAft>
                <a:spcPct val="0"/>
              </a:spcAft>
              <a:defRPr sz="2500">
                <a:solidFill>
                  <a:schemeClr val="tx1"/>
                </a:solidFill>
                <a:latin typeface="Times New Roman" pitchFamily="18" charset="0"/>
              </a:defRPr>
            </a:lvl7pPr>
            <a:lvl8pPr marL="3583258" indent="-238883" defTabSz="972127" eaLnBrk="0" fontAlgn="base" hangingPunct="0">
              <a:spcBef>
                <a:spcPct val="0"/>
              </a:spcBef>
              <a:spcAft>
                <a:spcPct val="0"/>
              </a:spcAft>
              <a:defRPr sz="2500">
                <a:solidFill>
                  <a:schemeClr val="tx1"/>
                </a:solidFill>
                <a:latin typeface="Times New Roman" pitchFamily="18" charset="0"/>
              </a:defRPr>
            </a:lvl8pPr>
            <a:lvl9pPr marL="4061030" indent="-238883" defTabSz="972127" eaLnBrk="0" fontAlgn="base" hangingPunct="0">
              <a:spcBef>
                <a:spcPct val="0"/>
              </a:spcBef>
              <a:spcAft>
                <a:spcPct val="0"/>
              </a:spcAft>
              <a:defRPr sz="2500">
                <a:solidFill>
                  <a:schemeClr val="tx1"/>
                </a:solidFill>
                <a:latin typeface="Times New Roman" pitchFamily="18" charset="0"/>
              </a:defRPr>
            </a:lvl9pPr>
          </a:lstStyle>
          <a:p>
            <a:fld id="{6848B4A7-4C20-4EBB-9609-170A49097713}" type="slidenum">
              <a:rPr lang="en-US" sz="1300"/>
              <a:pPr/>
              <a:t>21</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3385880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lvl1pPr defTabSz="972127">
              <a:defRPr sz="2500">
                <a:solidFill>
                  <a:schemeClr val="tx1"/>
                </a:solidFill>
                <a:latin typeface="Times New Roman" pitchFamily="18" charset="0"/>
              </a:defRPr>
            </a:lvl1pPr>
            <a:lvl2pPr marL="776375" indent="-298605" defTabSz="972127">
              <a:defRPr sz="2500">
                <a:solidFill>
                  <a:schemeClr val="tx1"/>
                </a:solidFill>
                <a:latin typeface="Times New Roman" pitchFamily="18" charset="0"/>
              </a:defRPr>
            </a:lvl2pPr>
            <a:lvl3pPr marL="1194420" indent="-238883" defTabSz="972127">
              <a:defRPr sz="2500">
                <a:solidFill>
                  <a:schemeClr val="tx1"/>
                </a:solidFill>
                <a:latin typeface="Times New Roman" pitchFamily="18" charset="0"/>
              </a:defRPr>
            </a:lvl3pPr>
            <a:lvl4pPr marL="1672188" indent="-238883" defTabSz="972127">
              <a:defRPr sz="2500">
                <a:solidFill>
                  <a:schemeClr val="tx1"/>
                </a:solidFill>
                <a:latin typeface="Times New Roman" pitchFamily="18" charset="0"/>
              </a:defRPr>
            </a:lvl4pPr>
            <a:lvl5pPr marL="2149956" indent="-238883" defTabSz="972127">
              <a:defRPr sz="2500">
                <a:solidFill>
                  <a:schemeClr val="tx1"/>
                </a:solidFill>
                <a:latin typeface="Times New Roman" pitchFamily="18" charset="0"/>
              </a:defRPr>
            </a:lvl5pPr>
            <a:lvl6pPr marL="2627723" indent="-238883" defTabSz="972127" eaLnBrk="0" fontAlgn="base" hangingPunct="0">
              <a:spcBef>
                <a:spcPct val="0"/>
              </a:spcBef>
              <a:spcAft>
                <a:spcPct val="0"/>
              </a:spcAft>
              <a:defRPr sz="2500">
                <a:solidFill>
                  <a:schemeClr val="tx1"/>
                </a:solidFill>
                <a:latin typeface="Times New Roman" pitchFamily="18" charset="0"/>
              </a:defRPr>
            </a:lvl6pPr>
            <a:lvl7pPr marL="3105493" indent="-238883" defTabSz="972127" eaLnBrk="0" fontAlgn="base" hangingPunct="0">
              <a:spcBef>
                <a:spcPct val="0"/>
              </a:spcBef>
              <a:spcAft>
                <a:spcPct val="0"/>
              </a:spcAft>
              <a:defRPr sz="2500">
                <a:solidFill>
                  <a:schemeClr val="tx1"/>
                </a:solidFill>
                <a:latin typeface="Times New Roman" pitchFamily="18" charset="0"/>
              </a:defRPr>
            </a:lvl7pPr>
            <a:lvl8pPr marL="3583258" indent="-238883" defTabSz="972127" eaLnBrk="0" fontAlgn="base" hangingPunct="0">
              <a:spcBef>
                <a:spcPct val="0"/>
              </a:spcBef>
              <a:spcAft>
                <a:spcPct val="0"/>
              </a:spcAft>
              <a:defRPr sz="2500">
                <a:solidFill>
                  <a:schemeClr val="tx1"/>
                </a:solidFill>
                <a:latin typeface="Times New Roman" pitchFamily="18" charset="0"/>
              </a:defRPr>
            </a:lvl8pPr>
            <a:lvl9pPr marL="4061030" indent="-238883" defTabSz="972127" eaLnBrk="0" fontAlgn="base" hangingPunct="0">
              <a:spcBef>
                <a:spcPct val="0"/>
              </a:spcBef>
              <a:spcAft>
                <a:spcPct val="0"/>
              </a:spcAft>
              <a:defRPr sz="2500">
                <a:solidFill>
                  <a:schemeClr val="tx1"/>
                </a:solidFill>
                <a:latin typeface="Times New Roman" pitchFamily="18" charset="0"/>
              </a:defRPr>
            </a:lvl9pPr>
          </a:lstStyle>
          <a:p>
            <a:fld id="{6848B4A7-4C20-4EBB-9609-170A49097713}" type="slidenum">
              <a:rPr lang="en-US" sz="1300"/>
              <a:pPr/>
              <a:t>22</a:t>
            </a:fld>
            <a:endParaRPr lang="en-US" sz="1300"/>
          </a:p>
        </p:txBody>
      </p:sp>
      <p:sp>
        <p:nvSpPr>
          <p:cNvPr id="620547" name="Rectangle 2"/>
          <p:cNvSpPr>
            <a:spLocks noGrp="1" noRot="1" noChangeAspect="1" noChangeArrowheads="1" noTextEdit="1"/>
          </p:cNvSpPr>
          <p:nvPr>
            <p:ph type="sldImg"/>
          </p:nvPr>
        </p:nvSpPr>
        <p:spPr>
          <a:ln/>
        </p:spPr>
      </p:sp>
      <p:sp>
        <p:nvSpPr>
          <p:cNvPr id="620548"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3480786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lg" len="lg"/>
                <a:tailEnd type="none" w="med" len="lg"/>
              </a14:hiddenLine>
            </a:ext>
          </a:extLst>
        </p:spPr>
        <p:txBody>
          <a:bodyPr/>
          <a:lstStyle/>
          <a:p>
            <a:endParaRPr lang="en-US"/>
          </a:p>
        </p:txBody>
      </p:sp>
    </p:spTree>
    <p:extLst>
      <p:ext uri="{BB962C8B-B14F-4D97-AF65-F5344CB8AC3E}">
        <p14:creationId xmlns:p14="http://schemas.microsoft.com/office/powerpoint/2010/main" val="1937116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AA0165E-294E-4057-A6C5-8F6B42A2F28C}" type="slidenum">
              <a:rPr lang="en-US"/>
              <a:pPr>
                <a:defRPr/>
              </a:pPr>
              <a:t>‹#›</a:t>
            </a:fld>
            <a:endParaRPr lang="en-US"/>
          </a:p>
        </p:txBody>
      </p:sp>
    </p:spTree>
    <p:extLst>
      <p:ext uri="{BB962C8B-B14F-4D97-AF65-F5344CB8AC3E}">
        <p14:creationId xmlns:p14="http://schemas.microsoft.com/office/powerpoint/2010/main" val="4450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78C1B746-D40F-4268-B653-9A35059D1F02}" type="slidenum">
              <a:rPr lang="en-US"/>
              <a:pPr>
                <a:defRPr/>
              </a:pPr>
              <a:t>‹#›</a:t>
            </a:fld>
            <a:endParaRPr lang="en-US"/>
          </a:p>
        </p:txBody>
      </p:sp>
    </p:spTree>
    <p:extLst>
      <p:ext uri="{BB962C8B-B14F-4D97-AF65-F5344CB8AC3E}">
        <p14:creationId xmlns:p14="http://schemas.microsoft.com/office/powerpoint/2010/main" val="302497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14025F6B-BD9A-4376-BA98-5ED510D35042}" type="slidenum">
              <a:rPr lang="en-US"/>
              <a:pPr>
                <a:defRPr/>
              </a:pPr>
              <a:t>‹#›</a:t>
            </a:fld>
            <a:endParaRPr lang="en-US"/>
          </a:p>
        </p:txBody>
      </p:sp>
    </p:spTree>
    <p:extLst>
      <p:ext uri="{BB962C8B-B14F-4D97-AF65-F5344CB8AC3E}">
        <p14:creationId xmlns:p14="http://schemas.microsoft.com/office/powerpoint/2010/main" val="4227139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a:t>Click to edit Master title style</a:t>
            </a:r>
          </a:p>
        </p:txBody>
      </p:sp>
      <p:sp>
        <p:nvSpPr>
          <p:cNvPr id="3" name="Table Placeholder 2"/>
          <p:cNvSpPr>
            <a:spLocks noGrp="1"/>
          </p:cNvSpPr>
          <p:nvPr>
            <p:ph type="tbl" idx="1"/>
          </p:nvPr>
        </p:nvSpPr>
        <p:spPr>
          <a:xfrm>
            <a:off x="685800" y="1143000"/>
            <a:ext cx="7772400" cy="4953000"/>
          </a:xfrm>
        </p:spPr>
        <p:txBody>
          <a:bodyPr/>
          <a:lstStyle/>
          <a:p>
            <a:pPr lvl="0"/>
            <a:endParaRPr lang="en-US" noProof="0"/>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E192976A-0F68-4D9C-866E-86FE193EE28E}" type="slidenum">
              <a:rPr lang="en-US"/>
              <a:pPr>
                <a:defRPr/>
              </a:pPr>
              <a:t>‹#›</a:t>
            </a:fld>
            <a:endParaRPr lang="en-US"/>
          </a:p>
        </p:txBody>
      </p:sp>
    </p:spTree>
    <p:extLst>
      <p:ext uri="{BB962C8B-B14F-4D97-AF65-F5344CB8AC3E}">
        <p14:creationId xmlns:p14="http://schemas.microsoft.com/office/powerpoint/2010/main" val="93754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4800"/>
            <a:ext cx="7772400" cy="609600"/>
          </a:xfrm>
        </p:spPr>
        <p:txBody>
          <a:bodyPr/>
          <a:lstStyle/>
          <a:p>
            <a:r>
              <a:rPr lang="en-US"/>
              <a:t>Click to edit Master title style</a:t>
            </a:r>
          </a:p>
        </p:txBody>
      </p:sp>
      <p:sp>
        <p:nvSpPr>
          <p:cNvPr id="3" name="Content Placeholder 2"/>
          <p:cNvSpPr>
            <a:spLocks noGrp="1"/>
          </p:cNvSpPr>
          <p:nvPr>
            <p:ph sz="quarter" idx="1"/>
          </p:nvPr>
        </p:nvSpPr>
        <p:spPr>
          <a:xfrm>
            <a:off x="685800" y="11430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430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6957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6957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227824A-19B3-470B-9710-9D7975BEDCAF}" type="slidenum">
              <a:rPr lang="en-US"/>
              <a:pPr>
                <a:defRPr/>
              </a:pPr>
              <a:t>‹#›</a:t>
            </a:fld>
            <a:endParaRPr lang="en-US"/>
          </a:p>
        </p:txBody>
      </p:sp>
    </p:spTree>
    <p:extLst>
      <p:ext uri="{BB962C8B-B14F-4D97-AF65-F5344CB8AC3E}">
        <p14:creationId xmlns:p14="http://schemas.microsoft.com/office/powerpoint/2010/main" val="3257514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143000"/>
            <a:ext cx="3810000" cy="4953000"/>
          </a:xfrm>
        </p:spPr>
        <p:txBody>
          <a:bodyPr/>
          <a:lstStyle/>
          <a:p>
            <a:pPr lvl="0"/>
            <a:endParaRPr lang="en-US" noProof="0"/>
          </a:p>
        </p:txBody>
      </p:sp>
      <p:sp>
        <p:nvSpPr>
          <p:cNvPr id="5" name="Date Placeholder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C7CF53EC-859C-491E-9CEF-80A6DED9D1F1}" type="slidenum">
              <a:rPr lang="en-US"/>
              <a:pPr>
                <a:defRPr/>
              </a:pPr>
              <a:t>‹#›</a:t>
            </a:fld>
            <a:endParaRPr lang="en-US"/>
          </a:p>
        </p:txBody>
      </p:sp>
    </p:spTree>
    <p:extLst>
      <p:ext uri="{BB962C8B-B14F-4D97-AF65-F5344CB8AC3E}">
        <p14:creationId xmlns:p14="http://schemas.microsoft.com/office/powerpoint/2010/main" val="3471941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100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430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95700"/>
            <a:ext cx="38100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1A3CDD86-EA66-432E-960A-948662D1BE10}" type="slidenum">
              <a:rPr lang="en-US"/>
              <a:pPr>
                <a:defRPr/>
              </a:pPr>
              <a:t>‹#›</a:t>
            </a:fld>
            <a:endParaRPr lang="en-US"/>
          </a:p>
        </p:txBody>
      </p:sp>
    </p:spTree>
    <p:extLst>
      <p:ext uri="{BB962C8B-B14F-4D97-AF65-F5344CB8AC3E}">
        <p14:creationId xmlns:p14="http://schemas.microsoft.com/office/powerpoint/2010/main" val="1189948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4800"/>
            <a:ext cx="777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28028B9-87C7-4915-BF62-49E2F3848450}" type="slidenum">
              <a:rPr lang="en-US"/>
              <a:pPr>
                <a:defRPr/>
              </a:pPr>
              <a:t>‹#›</a:t>
            </a:fld>
            <a:endParaRPr lang="en-US"/>
          </a:p>
        </p:txBody>
      </p:sp>
    </p:spTree>
    <p:extLst>
      <p:ext uri="{BB962C8B-B14F-4D97-AF65-F5344CB8AC3E}">
        <p14:creationId xmlns:p14="http://schemas.microsoft.com/office/powerpoint/2010/main" val="935764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SzPct val="80000"/>
              <a:buFontTx/>
              <a:buBlip>
                <a:blip r:embed="rId2"/>
              </a:buBlip>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ftr" sz="quarter" idx="11"/>
          </p:nvPr>
        </p:nvSpPr>
        <p:spPr>
          <a:xfrm>
            <a:off x="3124200" y="6601968"/>
            <a:ext cx="2895600" cy="457200"/>
          </a:xfrm>
          <a:prstGeom prst="rect">
            <a:avLst/>
          </a:prstGeom>
          <a:ln/>
        </p:spPr>
        <p:txBody>
          <a:bodyPr/>
          <a:lstStyle>
            <a:lvl1pPr>
              <a:defRPr sz="1600" i="0"/>
            </a:lvl1pPr>
          </a:lstStyle>
          <a:p>
            <a:pPr>
              <a:defRPr/>
            </a:pPr>
            <a:endParaRPr lang="en-US" dirty="0"/>
          </a:p>
        </p:txBody>
      </p:sp>
    </p:spTree>
    <p:extLst>
      <p:ext uri="{BB962C8B-B14F-4D97-AF65-F5344CB8AC3E}">
        <p14:creationId xmlns:p14="http://schemas.microsoft.com/office/powerpoint/2010/main" val="4118832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EB221606-0BD6-4DF6-BCF5-523EBE063990}" type="slidenum">
              <a:rPr lang="en-US"/>
              <a:pPr>
                <a:defRPr/>
              </a:pPr>
              <a:t>‹#›</a:t>
            </a:fld>
            <a:endParaRPr lang="en-US"/>
          </a:p>
        </p:txBody>
      </p:sp>
    </p:spTree>
    <p:extLst>
      <p:ext uri="{BB962C8B-B14F-4D97-AF65-F5344CB8AC3E}">
        <p14:creationId xmlns:p14="http://schemas.microsoft.com/office/powerpoint/2010/main" val="113897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1303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D113E9EA-036B-4E6B-A491-DE5A32F5B534}" type="slidenum">
              <a:rPr lang="en-US"/>
              <a:pPr>
                <a:defRPr/>
              </a:pPr>
              <a:t>‹#›</a:t>
            </a:fld>
            <a:endParaRPr lang="en-US"/>
          </a:p>
        </p:txBody>
      </p:sp>
    </p:spTree>
    <p:extLst>
      <p:ext uri="{BB962C8B-B14F-4D97-AF65-F5344CB8AC3E}">
        <p14:creationId xmlns:p14="http://schemas.microsoft.com/office/powerpoint/2010/main" val="1018883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5130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482756" y="6534150"/>
            <a:ext cx="1905000" cy="457200"/>
          </a:xfrm>
          <a:prstGeom prst="rect">
            <a:avLst/>
          </a:prstGeom>
          <a:ln/>
        </p:spPr>
        <p:txBody>
          <a:bodyPr/>
          <a:lstStyle>
            <a:lvl1pPr>
              <a:defRPr/>
            </a:lvl1pPr>
          </a:lstStyle>
          <a:p>
            <a:pPr>
              <a:defRPr/>
            </a:pPr>
            <a:r>
              <a:rPr lang="en-US"/>
              <a:t>Slide </a:t>
            </a:r>
            <a:fld id="{CA1BF554-DF22-475E-92F9-B7E92000597D}" type="slidenum">
              <a:rPr lang="en-US"/>
              <a:pPr>
                <a:defRPr/>
              </a:pPr>
              <a:t>‹#›</a:t>
            </a:fld>
            <a:endParaRPr lang="en-US"/>
          </a:p>
        </p:txBody>
      </p:sp>
    </p:spTree>
    <p:extLst>
      <p:ext uri="{BB962C8B-B14F-4D97-AF65-F5344CB8AC3E}">
        <p14:creationId xmlns:p14="http://schemas.microsoft.com/office/powerpoint/2010/main" val="1479265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BEF94E3D-564D-4CBF-8BAD-D2060DED5412}" type="slidenum">
              <a:rPr lang="en-US"/>
              <a:pPr>
                <a:defRPr/>
              </a:pPr>
              <a:t>‹#›</a:t>
            </a:fld>
            <a:endParaRPr lang="en-US"/>
          </a:p>
        </p:txBody>
      </p:sp>
    </p:spTree>
    <p:extLst>
      <p:ext uri="{BB962C8B-B14F-4D97-AF65-F5344CB8AC3E}">
        <p14:creationId xmlns:p14="http://schemas.microsoft.com/office/powerpoint/2010/main" val="42648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5341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5532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534150"/>
            <a:ext cx="1905000" cy="457200"/>
          </a:xfrm>
          <a:prstGeom prst="rect">
            <a:avLst/>
          </a:prstGeom>
          <a:ln/>
        </p:spPr>
        <p:txBody>
          <a:bodyPr/>
          <a:lstStyle>
            <a:lvl1pPr>
              <a:defRPr/>
            </a:lvl1pPr>
          </a:lstStyle>
          <a:p>
            <a:pPr>
              <a:defRPr/>
            </a:pPr>
            <a:r>
              <a:rPr lang="en-US"/>
              <a:t>Slide </a:t>
            </a:r>
            <a:fld id="{6BCDB460-1919-452B-A421-B45A16915A19}" type="slidenum">
              <a:rPr lang="en-US"/>
              <a:pPr>
                <a:defRPr/>
              </a:pPr>
              <a:t>‹#›</a:t>
            </a:fld>
            <a:endParaRPr lang="en-US"/>
          </a:p>
        </p:txBody>
      </p:sp>
    </p:spTree>
    <p:extLst>
      <p:ext uri="{BB962C8B-B14F-4D97-AF65-F5344CB8AC3E}">
        <p14:creationId xmlns:p14="http://schemas.microsoft.com/office/powerpoint/2010/main" val="779815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1430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1" name="Rectangle 7"/>
          <p:cNvSpPr>
            <a:spLocks noChangeArrowheads="1"/>
          </p:cNvSpPr>
          <p:nvPr/>
        </p:nvSpPr>
        <p:spPr bwMode="auto">
          <a:xfrm>
            <a:off x="304800" y="914400"/>
            <a:ext cx="5791200" cy="152400"/>
          </a:xfrm>
          <a:prstGeom prst="rect">
            <a:avLst/>
          </a:prstGeom>
          <a:gradFill rotWithShape="0">
            <a:gsLst>
              <a:gs pos="0">
                <a:srgbClr val="291000"/>
              </a:gs>
              <a:gs pos="100000">
                <a:srgbClr val="FF6600"/>
              </a:gs>
            </a:gsLst>
            <a:lin ang="0" scaled="1"/>
          </a:gradFill>
          <a:ln w="9525">
            <a:solidFill>
              <a:schemeClr val="tx1"/>
            </a:solidFill>
            <a:miter lim="800000"/>
            <a:headEnd/>
            <a:tailEnd/>
          </a:ln>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Lst>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New Roman" pitchFamily="18" charset="0"/>
        </a:defRPr>
      </a:lvl2pPr>
      <a:lvl3pPr algn="l" rtl="0" eaLnBrk="0" fontAlgn="base" hangingPunct="0">
        <a:spcBef>
          <a:spcPct val="0"/>
        </a:spcBef>
        <a:spcAft>
          <a:spcPct val="0"/>
        </a:spcAft>
        <a:defRPr sz="3600">
          <a:solidFill>
            <a:schemeClr val="tx2"/>
          </a:solidFill>
          <a:latin typeface="Times New Roman" pitchFamily="18" charset="0"/>
        </a:defRPr>
      </a:lvl3pPr>
      <a:lvl4pPr algn="l" rtl="0" eaLnBrk="0" fontAlgn="base" hangingPunct="0">
        <a:spcBef>
          <a:spcPct val="0"/>
        </a:spcBef>
        <a:spcAft>
          <a:spcPct val="0"/>
        </a:spcAft>
        <a:defRPr sz="3600">
          <a:solidFill>
            <a:schemeClr val="tx2"/>
          </a:solidFill>
          <a:latin typeface="Times New Roman" pitchFamily="18" charset="0"/>
        </a:defRPr>
      </a:lvl4pPr>
      <a:lvl5pPr algn="l" rtl="0" eaLnBrk="0" fontAlgn="base" hangingPunct="0">
        <a:spcBef>
          <a:spcPct val="0"/>
        </a:spcBef>
        <a:spcAft>
          <a:spcPct val="0"/>
        </a:spcAft>
        <a:defRPr sz="3600">
          <a:solidFill>
            <a:schemeClr val="tx2"/>
          </a:solidFill>
          <a:latin typeface="Times New Roman" pitchFamily="18" charset="0"/>
        </a:defRPr>
      </a:lvl5pPr>
      <a:lvl6pPr marL="457200" algn="l" rtl="0" eaLnBrk="0" fontAlgn="base" hangingPunct="0">
        <a:spcBef>
          <a:spcPct val="0"/>
        </a:spcBef>
        <a:spcAft>
          <a:spcPct val="0"/>
        </a:spcAft>
        <a:defRPr sz="3600">
          <a:solidFill>
            <a:schemeClr val="tx2"/>
          </a:solidFill>
          <a:latin typeface="Times New Roman" pitchFamily="18" charset="0"/>
        </a:defRPr>
      </a:lvl6pPr>
      <a:lvl7pPr marL="914400" algn="l" rtl="0" eaLnBrk="0" fontAlgn="base" hangingPunct="0">
        <a:spcBef>
          <a:spcPct val="0"/>
        </a:spcBef>
        <a:spcAft>
          <a:spcPct val="0"/>
        </a:spcAft>
        <a:defRPr sz="3600">
          <a:solidFill>
            <a:schemeClr val="tx2"/>
          </a:solidFill>
          <a:latin typeface="Times New Roman" pitchFamily="18" charset="0"/>
        </a:defRPr>
      </a:lvl7pPr>
      <a:lvl8pPr marL="1371600" algn="l" rtl="0" eaLnBrk="0" fontAlgn="base" hangingPunct="0">
        <a:spcBef>
          <a:spcPct val="0"/>
        </a:spcBef>
        <a:spcAft>
          <a:spcPct val="0"/>
        </a:spcAft>
        <a:defRPr sz="3600">
          <a:solidFill>
            <a:schemeClr val="tx2"/>
          </a:solidFill>
          <a:latin typeface="Times New Roman" pitchFamily="18" charset="0"/>
        </a:defRPr>
      </a:lvl8pPr>
      <a:lvl9pPr marL="1828800" algn="l" rtl="0" eaLnBrk="0" fontAlgn="base" hangingPunct="0">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0000"/>
        <a:buFontTx/>
        <a:buBlip>
          <a:blip r:embed="rId18"/>
        </a:buBlip>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0"/>
        </a:spcBef>
        <a:spcAft>
          <a:spcPct val="0"/>
        </a:spcAft>
        <a:buChar char="•"/>
        <a:defRPr sz="2000">
          <a:solidFill>
            <a:schemeClr val="tx1"/>
          </a:solidFill>
          <a:latin typeface="+mn-lt"/>
        </a:defRPr>
      </a:lvl3pPr>
      <a:lvl4pPr marL="1600200" indent="-228600" algn="l" rtl="0" eaLnBrk="0" fontAlgn="base" hangingPunct="0">
        <a:spcBef>
          <a:spcPct val="0"/>
        </a:spcBef>
        <a:spcAft>
          <a:spcPct val="0"/>
        </a:spcAft>
        <a:buChar char="–"/>
        <a:defRPr sz="2000">
          <a:solidFill>
            <a:schemeClr val="tx1"/>
          </a:solidFill>
          <a:latin typeface="+mn-lt"/>
        </a:defRPr>
      </a:lvl4pPr>
      <a:lvl5pPr marL="2057400" indent="-228600" algn="l" rtl="0" eaLnBrk="0" fontAlgn="base" hangingPunct="0">
        <a:spcBef>
          <a:spcPct val="0"/>
        </a:spcBef>
        <a:spcAft>
          <a:spcPct val="0"/>
        </a:spcAft>
        <a:buChar char="»"/>
        <a:defRPr sz="2000">
          <a:solidFill>
            <a:schemeClr val="tx1"/>
          </a:solidFill>
          <a:latin typeface="+mn-lt"/>
        </a:defRPr>
      </a:lvl5pPr>
      <a:lvl6pPr marL="2514600" indent="-228600" algn="l" rtl="0" eaLnBrk="0" fontAlgn="base" hangingPunct="0">
        <a:spcBef>
          <a:spcPct val="0"/>
        </a:spcBef>
        <a:spcAft>
          <a:spcPct val="0"/>
        </a:spcAft>
        <a:buChar char="»"/>
        <a:defRPr sz="2000">
          <a:solidFill>
            <a:schemeClr val="tx1"/>
          </a:solidFill>
          <a:latin typeface="+mn-lt"/>
        </a:defRPr>
      </a:lvl6pPr>
      <a:lvl7pPr marL="2971800" indent="-228600" algn="l" rtl="0" eaLnBrk="0" fontAlgn="base" hangingPunct="0">
        <a:spcBef>
          <a:spcPct val="0"/>
        </a:spcBef>
        <a:spcAft>
          <a:spcPct val="0"/>
        </a:spcAft>
        <a:buChar char="»"/>
        <a:defRPr sz="2000">
          <a:solidFill>
            <a:schemeClr val="tx1"/>
          </a:solidFill>
          <a:latin typeface="+mn-lt"/>
        </a:defRPr>
      </a:lvl7pPr>
      <a:lvl8pPr marL="3429000" indent="-228600" algn="l" rtl="0" eaLnBrk="0" fontAlgn="base" hangingPunct="0">
        <a:spcBef>
          <a:spcPct val="0"/>
        </a:spcBef>
        <a:spcAft>
          <a:spcPct val="0"/>
        </a:spcAft>
        <a:buChar char="»"/>
        <a:defRPr sz="2000">
          <a:solidFill>
            <a:schemeClr val="tx1"/>
          </a:solidFill>
          <a:latin typeface="+mn-lt"/>
        </a:defRPr>
      </a:lvl8pPr>
      <a:lvl9pPr marL="3886200" indent="-228600" algn="l" rtl="0" eaLnBrk="0" fontAlgn="base" hangingPunct="0">
        <a:spcBef>
          <a:spcPct val="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0.wmf"/><Relationship Id="rId5" Type="http://schemas.openxmlformats.org/officeDocument/2006/relationships/oleObject" Target="../embeddings/oleObject9.bin"/><Relationship Id="rId4" Type="http://schemas.openxmlformats.org/officeDocument/2006/relationships/image" Target="../media/image6.wmf"/></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175.jpeg"/><Relationship Id="rId13" Type="http://schemas.openxmlformats.org/officeDocument/2006/relationships/image" Target="../media/image180.jpeg"/><Relationship Id="rId18" Type="http://schemas.openxmlformats.org/officeDocument/2006/relationships/image" Target="../media/image185.jpeg"/><Relationship Id="rId3" Type="http://schemas.openxmlformats.org/officeDocument/2006/relationships/image" Target="../media/image170.png"/><Relationship Id="rId7" Type="http://schemas.openxmlformats.org/officeDocument/2006/relationships/image" Target="../media/image174.jpeg"/><Relationship Id="rId12" Type="http://schemas.openxmlformats.org/officeDocument/2006/relationships/image" Target="../media/image179.jpeg"/><Relationship Id="rId17" Type="http://schemas.openxmlformats.org/officeDocument/2006/relationships/image" Target="../media/image184.png"/><Relationship Id="rId2" Type="http://schemas.openxmlformats.org/officeDocument/2006/relationships/notesSlide" Target="../notesSlides/notesSlide50.xml"/><Relationship Id="rId16" Type="http://schemas.openxmlformats.org/officeDocument/2006/relationships/image" Target="../media/image183.jpeg"/><Relationship Id="rId20" Type="http://schemas.openxmlformats.org/officeDocument/2006/relationships/image" Target="../media/image187.jpeg"/><Relationship Id="rId1" Type="http://schemas.openxmlformats.org/officeDocument/2006/relationships/slideLayout" Target="../slideLayouts/slideLayout1.xml"/><Relationship Id="rId6" Type="http://schemas.openxmlformats.org/officeDocument/2006/relationships/image" Target="../media/image173.jpeg"/><Relationship Id="rId11" Type="http://schemas.openxmlformats.org/officeDocument/2006/relationships/image" Target="../media/image178.png"/><Relationship Id="rId5" Type="http://schemas.openxmlformats.org/officeDocument/2006/relationships/image" Target="../media/image172.jpeg"/><Relationship Id="rId15" Type="http://schemas.openxmlformats.org/officeDocument/2006/relationships/image" Target="../media/image182.jpeg"/><Relationship Id="rId10" Type="http://schemas.openxmlformats.org/officeDocument/2006/relationships/image" Target="../media/image177.jpeg"/><Relationship Id="rId19" Type="http://schemas.openxmlformats.org/officeDocument/2006/relationships/image" Target="../media/image186.png"/><Relationship Id="rId4" Type="http://schemas.openxmlformats.org/officeDocument/2006/relationships/image" Target="../media/image171.jpeg"/><Relationship Id="rId9" Type="http://schemas.openxmlformats.org/officeDocument/2006/relationships/image" Target="../media/image176.png"/><Relationship Id="rId14" Type="http://schemas.openxmlformats.org/officeDocument/2006/relationships/image" Target="../media/image181.jpeg"/></Relationships>
</file>

<file path=ppt/slides/_rels/slide10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6.wmf"/><Relationship Id="rId5" Type="http://schemas.openxmlformats.org/officeDocument/2006/relationships/oleObject" Target="../embeddings/oleObject8.bin"/><Relationship Id="rId4" Type="http://schemas.openxmlformats.org/officeDocument/2006/relationships/image" Target="../media/image10.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6.wmf"/><Relationship Id="rId5" Type="http://schemas.openxmlformats.org/officeDocument/2006/relationships/oleObject" Target="../embeddings/oleObject8.bin"/><Relationship Id="rId4" Type="http://schemas.openxmlformats.org/officeDocument/2006/relationships/image" Target="../media/image10.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6.wmf"/></Relationships>
</file>

<file path=ppt/slides/_rels/slide14.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1.wmf"/><Relationship Id="rId5" Type="http://schemas.openxmlformats.org/officeDocument/2006/relationships/oleObject" Target="../embeddings/oleObject13.bin"/><Relationship Id="rId4" Type="http://schemas.openxmlformats.org/officeDocument/2006/relationships/image" Target="../media/image6.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17.wmf"/><Relationship Id="rId3" Type="http://schemas.openxmlformats.org/officeDocument/2006/relationships/notesSlide" Target="../notesSlides/notesSlide4.xml"/><Relationship Id="rId7" Type="http://schemas.openxmlformats.org/officeDocument/2006/relationships/image" Target="../media/image14.wmf"/><Relationship Id="rId12" Type="http://schemas.openxmlformats.org/officeDocument/2006/relationships/oleObject" Target="../embeddings/oleObject19.bin"/><Relationship Id="rId17" Type="http://schemas.openxmlformats.org/officeDocument/2006/relationships/image" Target="../media/image19.wmf"/><Relationship Id="rId2" Type="http://schemas.openxmlformats.org/officeDocument/2006/relationships/slideLayout" Target="../slideLayouts/slideLayout2.xml"/><Relationship Id="rId16" Type="http://schemas.openxmlformats.org/officeDocument/2006/relationships/oleObject" Target="../embeddings/oleObject21.bin"/><Relationship Id="rId1" Type="http://schemas.openxmlformats.org/officeDocument/2006/relationships/vmlDrawing" Target="../drawings/vmlDrawing10.vml"/><Relationship Id="rId6" Type="http://schemas.openxmlformats.org/officeDocument/2006/relationships/oleObject" Target="../embeddings/oleObject16.bin"/><Relationship Id="rId11" Type="http://schemas.openxmlformats.org/officeDocument/2006/relationships/image" Target="../media/image16.emf"/><Relationship Id="rId5" Type="http://schemas.openxmlformats.org/officeDocument/2006/relationships/image" Target="../media/image13.wmf"/><Relationship Id="rId15" Type="http://schemas.openxmlformats.org/officeDocument/2006/relationships/image" Target="../media/image18.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15.wmf"/><Relationship Id="rId14" Type="http://schemas.openxmlformats.org/officeDocument/2006/relationships/oleObject" Target="../embeddings/oleObject20.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16.emf"/><Relationship Id="rId3" Type="http://schemas.openxmlformats.org/officeDocument/2006/relationships/notesSlide" Target="../notesSlides/notesSlide5.xml"/><Relationship Id="rId7" Type="http://schemas.openxmlformats.org/officeDocument/2006/relationships/image" Target="../media/image20.wmf"/><Relationship Id="rId12" Type="http://schemas.openxmlformats.org/officeDocument/2006/relationships/oleObject" Target="../embeddings/oleObject26.bin"/><Relationship Id="rId17" Type="http://schemas.openxmlformats.org/officeDocument/2006/relationships/image" Target="../media/image18.wmf"/><Relationship Id="rId2" Type="http://schemas.openxmlformats.org/officeDocument/2006/relationships/slideLayout" Target="../slideLayouts/slideLayout2.xml"/><Relationship Id="rId16" Type="http://schemas.openxmlformats.org/officeDocument/2006/relationships/oleObject" Target="../embeddings/oleObject28.bin"/><Relationship Id="rId1" Type="http://schemas.openxmlformats.org/officeDocument/2006/relationships/vmlDrawing" Target="../drawings/vmlDrawing11.vml"/><Relationship Id="rId6" Type="http://schemas.openxmlformats.org/officeDocument/2006/relationships/oleObject" Target="../embeddings/oleObject23.bin"/><Relationship Id="rId11" Type="http://schemas.openxmlformats.org/officeDocument/2006/relationships/image" Target="../media/image15.wmf"/><Relationship Id="rId5" Type="http://schemas.openxmlformats.org/officeDocument/2006/relationships/image" Target="../media/image13.wmf"/><Relationship Id="rId15" Type="http://schemas.openxmlformats.org/officeDocument/2006/relationships/image" Target="../media/image17.wmf"/><Relationship Id="rId10" Type="http://schemas.openxmlformats.org/officeDocument/2006/relationships/oleObject" Target="../embeddings/oleObject25.bin"/><Relationship Id="rId4" Type="http://schemas.openxmlformats.org/officeDocument/2006/relationships/oleObject" Target="../embeddings/oleObject22.bin"/><Relationship Id="rId9" Type="http://schemas.openxmlformats.org/officeDocument/2006/relationships/image" Target="../media/image14.wmf"/><Relationship Id="rId14" Type="http://schemas.openxmlformats.org/officeDocument/2006/relationships/oleObject" Target="../embeddings/oleObject27.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16.emf"/><Relationship Id="rId3" Type="http://schemas.openxmlformats.org/officeDocument/2006/relationships/notesSlide" Target="../notesSlides/notesSlide6.xml"/><Relationship Id="rId7" Type="http://schemas.openxmlformats.org/officeDocument/2006/relationships/image" Target="../media/image20.wmf"/><Relationship Id="rId12" Type="http://schemas.openxmlformats.org/officeDocument/2006/relationships/oleObject" Target="../embeddings/oleObject26.bin"/><Relationship Id="rId17" Type="http://schemas.openxmlformats.org/officeDocument/2006/relationships/image" Target="../media/image18.wmf"/><Relationship Id="rId2" Type="http://schemas.openxmlformats.org/officeDocument/2006/relationships/slideLayout" Target="../slideLayouts/slideLayout2.xml"/><Relationship Id="rId16" Type="http://schemas.openxmlformats.org/officeDocument/2006/relationships/oleObject" Target="../embeddings/oleObject28.bin"/><Relationship Id="rId1" Type="http://schemas.openxmlformats.org/officeDocument/2006/relationships/vmlDrawing" Target="../drawings/vmlDrawing12.vml"/><Relationship Id="rId6" Type="http://schemas.openxmlformats.org/officeDocument/2006/relationships/oleObject" Target="../embeddings/oleObject23.bin"/><Relationship Id="rId11" Type="http://schemas.openxmlformats.org/officeDocument/2006/relationships/image" Target="../media/image15.wmf"/><Relationship Id="rId5" Type="http://schemas.openxmlformats.org/officeDocument/2006/relationships/image" Target="../media/image13.wmf"/><Relationship Id="rId15" Type="http://schemas.openxmlformats.org/officeDocument/2006/relationships/image" Target="../media/image17.wmf"/><Relationship Id="rId10" Type="http://schemas.openxmlformats.org/officeDocument/2006/relationships/oleObject" Target="../embeddings/oleObject25.bin"/><Relationship Id="rId4" Type="http://schemas.openxmlformats.org/officeDocument/2006/relationships/oleObject" Target="../embeddings/oleObject22.bin"/><Relationship Id="rId9" Type="http://schemas.openxmlformats.org/officeDocument/2006/relationships/image" Target="../media/image14.wmf"/><Relationship Id="rId14" Type="http://schemas.openxmlformats.org/officeDocument/2006/relationships/oleObject" Target="../embeddings/oleObject27.bin"/></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6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oleObject" Target="../embeddings/oleObject29.bin"/><Relationship Id="rId7" Type="http://schemas.openxmlformats.org/officeDocument/2006/relationships/image" Target="../media/image23.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30.bin"/><Relationship Id="rId5" Type="http://schemas.openxmlformats.org/officeDocument/2006/relationships/image" Target="../media/image25.png"/><Relationship Id="rId4" Type="http://schemas.openxmlformats.org/officeDocument/2006/relationships/image" Target="../media/image22.wmf"/><Relationship Id="rId9" Type="http://schemas.openxmlformats.org/officeDocument/2006/relationships/image" Target="../media/image24.wmf"/></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29.wmf"/><Relationship Id="rId5" Type="http://schemas.openxmlformats.org/officeDocument/2006/relationships/oleObject" Target="../embeddings/oleObject32.bin"/><Relationship Id="rId4" Type="http://schemas.openxmlformats.org/officeDocument/2006/relationships/image" Target="../media/image350.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notesSlide" Target="../notesSlides/notesSlide11.xml"/><Relationship Id="rId7" Type="http://schemas.openxmlformats.org/officeDocument/2006/relationships/image" Target="../media/image30.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33.bin"/><Relationship Id="rId5" Type="http://schemas.openxmlformats.org/officeDocument/2006/relationships/image" Target="../media/image354.png"/><Relationship Id="rId4" Type="http://schemas.openxmlformats.org/officeDocument/2006/relationships/chart" Target="../charts/chart1.xml"/><Relationship Id="rId9" Type="http://schemas.openxmlformats.org/officeDocument/2006/relationships/image" Target="../media/image31.wmf"/></Relationships>
</file>

<file path=ppt/slides/_rels/slide2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33.jpeg"/><Relationship Id="rId5" Type="http://schemas.openxmlformats.org/officeDocument/2006/relationships/image" Target="../media/image32.wmf"/><Relationship Id="rId4" Type="http://schemas.openxmlformats.org/officeDocument/2006/relationships/oleObject" Target="../embeddings/oleObject35.bin"/></Relationships>
</file>

<file path=ppt/slides/_rels/slide29.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notesSlide" Target="../notesSlides/notesSlide12.xml"/><Relationship Id="rId7" Type="http://schemas.openxmlformats.org/officeDocument/2006/relationships/oleObject" Target="../embeddings/oleObject37.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34.wmf"/><Relationship Id="rId5" Type="http://schemas.openxmlformats.org/officeDocument/2006/relationships/oleObject" Target="../embeddings/oleObject36.bin"/><Relationship Id="rId10" Type="http://schemas.openxmlformats.org/officeDocument/2006/relationships/image" Target="../media/image36.wmf"/><Relationship Id="rId4" Type="http://schemas.openxmlformats.org/officeDocument/2006/relationships/image" Target="../media/image37.png"/><Relationship Id="rId9" Type="http://schemas.openxmlformats.org/officeDocument/2006/relationships/oleObject" Target="../embeddings/oleObject38.bin"/></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SolarCalculatorAugust82013.xls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3.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40.bin"/><Relationship Id="rId5" Type="http://schemas.openxmlformats.org/officeDocument/2006/relationships/image" Target="../media/image42.wmf"/><Relationship Id="rId4" Type="http://schemas.openxmlformats.org/officeDocument/2006/relationships/oleObject" Target="../embeddings/oleObject39.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5.w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42.bin"/><Relationship Id="rId5" Type="http://schemas.openxmlformats.org/officeDocument/2006/relationships/image" Target="../media/image44.wmf"/><Relationship Id="rId4" Type="http://schemas.openxmlformats.org/officeDocument/2006/relationships/oleObject" Target="../embeddings/oleObject41.bin"/></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image" Target="../media/image50.wmf"/><Relationship Id="rId3" Type="http://schemas.openxmlformats.org/officeDocument/2006/relationships/notesSlide" Target="../notesSlides/notesSlide19.xml"/><Relationship Id="rId7" Type="http://schemas.openxmlformats.org/officeDocument/2006/relationships/image" Target="../media/image47.wmf"/><Relationship Id="rId12" Type="http://schemas.openxmlformats.org/officeDocument/2006/relationships/oleObject" Target="../embeddings/oleObject47.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44.bin"/><Relationship Id="rId11" Type="http://schemas.openxmlformats.org/officeDocument/2006/relationships/image" Target="../media/image49.wmf"/><Relationship Id="rId5" Type="http://schemas.openxmlformats.org/officeDocument/2006/relationships/image" Target="../media/image46.wmf"/><Relationship Id="rId10" Type="http://schemas.openxmlformats.org/officeDocument/2006/relationships/oleObject" Target="../embeddings/oleObject46.bin"/><Relationship Id="rId4" Type="http://schemas.openxmlformats.org/officeDocument/2006/relationships/oleObject" Target="../embeddings/oleObject43.bin"/><Relationship Id="rId9" Type="http://schemas.openxmlformats.org/officeDocument/2006/relationships/image" Target="../media/image48.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4.wmf"/><Relationship Id="rId13" Type="http://schemas.openxmlformats.org/officeDocument/2006/relationships/oleObject" Target="../embeddings/oleObject53.bin"/><Relationship Id="rId3" Type="http://schemas.openxmlformats.org/officeDocument/2006/relationships/oleObject" Target="../embeddings/oleObject48.bin"/><Relationship Id="rId7" Type="http://schemas.openxmlformats.org/officeDocument/2006/relationships/oleObject" Target="../embeddings/oleObject50.bin"/><Relationship Id="rId12" Type="http://schemas.openxmlformats.org/officeDocument/2006/relationships/image" Target="../media/image56.wmf"/><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53.wmf"/><Relationship Id="rId11" Type="http://schemas.openxmlformats.org/officeDocument/2006/relationships/oleObject" Target="../embeddings/oleObject52.bin"/><Relationship Id="rId5" Type="http://schemas.openxmlformats.org/officeDocument/2006/relationships/oleObject" Target="../embeddings/oleObject49.bin"/><Relationship Id="rId10" Type="http://schemas.openxmlformats.org/officeDocument/2006/relationships/image" Target="../media/image55.wmf"/><Relationship Id="rId4" Type="http://schemas.openxmlformats.org/officeDocument/2006/relationships/image" Target="../media/image52.wmf"/><Relationship Id="rId9" Type="http://schemas.openxmlformats.org/officeDocument/2006/relationships/oleObject" Target="../embeddings/oleObject51.bin"/><Relationship Id="rId14" Type="http://schemas.openxmlformats.org/officeDocument/2006/relationships/image" Target="../media/image57.wmf"/></Relationships>
</file>

<file path=ppt/slides/_rels/slide42.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oleObject" Target="../embeddings/oleObject54.bin"/><Relationship Id="rId7" Type="http://schemas.openxmlformats.org/officeDocument/2006/relationships/oleObject" Target="../embeddings/oleObject56.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59.wmf"/><Relationship Id="rId5" Type="http://schemas.openxmlformats.org/officeDocument/2006/relationships/oleObject" Target="../embeddings/oleObject55.bin"/><Relationship Id="rId10" Type="http://schemas.openxmlformats.org/officeDocument/2006/relationships/image" Target="../media/image53.wmf"/><Relationship Id="rId4" Type="http://schemas.openxmlformats.org/officeDocument/2006/relationships/image" Target="../media/image58.wmf"/><Relationship Id="rId9" Type="http://schemas.openxmlformats.org/officeDocument/2006/relationships/oleObject" Target="../embeddings/oleObject57.bin"/></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60.bin"/><Relationship Id="rId3" Type="http://schemas.openxmlformats.org/officeDocument/2006/relationships/notesSlide" Target="../notesSlides/notesSlide20.xml"/><Relationship Id="rId7" Type="http://schemas.openxmlformats.org/officeDocument/2006/relationships/image" Target="../media/image61.wmf"/><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59.bin"/><Relationship Id="rId11" Type="http://schemas.openxmlformats.org/officeDocument/2006/relationships/image" Target="../media/image63.wmf"/><Relationship Id="rId5" Type="http://schemas.openxmlformats.org/officeDocument/2006/relationships/image" Target="../media/image60.wmf"/><Relationship Id="rId10" Type="http://schemas.openxmlformats.org/officeDocument/2006/relationships/oleObject" Target="../embeddings/oleObject61.bin"/><Relationship Id="rId4" Type="http://schemas.openxmlformats.org/officeDocument/2006/relationships/oleObject" Target="../embeddings/oleObject58.bin"/><Relationship Id="rId9" Type="http://schemas.openxmlformats.org/officeDocument/2006/relationships/image" Target="../media/image62.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64.wmf"/><Relationship Id="rId4" Type="http://schemas.openxmlformats.org/officeDocument/2006/relationships/oleObject" Target="../embeddings/oleObject62.bin"/></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65.bin"/><Relationship Id="rId13" Type="http://schemas.openxmlformats.org/officeDocument/2006/relationships/image" Target="../media/image68.wmf"/><Relationship Id="rId3" Type="http://schemas.openxmlformats.org/officeDocument/2006/relationships/notesSlide" Target="../notesSlides/notesSlide23.xml"/><Relationship Id="rId7" Type="http://schemas.openxmlformats.org/officeDocument/2006/relationships/image" Target="../media/image66.wmf"/><Relationship Id="rId12" Type="http://schemas.openxmlformats.org/officeDocument/2006/relationships/oleObject" Target="../embeddings/oleObject67.bin"/><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64.bin"/><Relationship Id="rId11" Type="http://schemas.openxmlformats.org/officeDocument/2006/relationships/image" Target="../media/image67.wmf"/><Relationship Id="rId5" Type="http://schemas.openxmlformats.org/officeDocument/2006/relationships/image" Target="../media/image65.wmf"/><Relationship Id="rId10" Type="http://schemas.openxmlformats.org/officeDocument/2006/relationships/oleObject" Target="../embeddings/oleObject66.bin"/><Relationship Id="rId4" Type="http://schemas.openxmlformats.org/officeDocument/2006/relationships/oleObject" Target="../embeddings/oleObject63.bin"/><Relationship Id="rId9" Type="http://schemas.openxmlformats.org/officeDocument/2006/relationships/image" Target="../media/image64.wmf"/></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70.bin"/><Relationship Id="rId13" Type="http://schemas.openxmlformats.org/officeDocument/2006/relationships/image" Target="../media/image69.wmf"/><Relationship Id="rId3" Type="http://schemas.openxmlformats.org/officeDocument/2006/relationships/notesSlide" Target="../notesSlides/notesSlide24.xml"/><Relationship Id="rId7" Type="http://schemas.openxmlformats.org/officeDocument/2006/relationships/image" Target="../media/image65.wmf"/><Relationship Id="rId12" Type="http://schemas.openxmlformats.org/officeDocument/2006/relationships/oleObject" Target="../embeddings/oleObject72.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oleObject" Target="../embeddings/oleObject69.bin"/><Relationship Id="rId11" Type="http://schemas.openxmlformats.org/officeDocument/2006/relationships/image" Target="../media/image68.wmf"/><Relationship Id="rId5" Type="http://schemas.openxmlformats.org/officeDocument/2006/relationships/image" Target="../media/image64.wmf"/><Relationship Id="rId15" Type="http://schemas.openxmlformats.org/officeDocument/2006/relationships/image" Target="../media/image66.wmf"/><Relationship Id="rId10" Type="http://schemas.openxmlformats.org/officeDocument/2006/relationships/oleObject" Target="../embeddings/oleObject71.bin"/><Relationship Id="rId4" Type="http://schemas.openxmlformats.org/officeDocument/2006/relationships/oleObject" Target="../embeddings/oleObject68.bin"/><Relationship Id="rId9" Type="http://schemas.openxmlformats.org/officeDocument/2006/relationships/image" Target="../media/image67.wmf"/><Relationship Id="rId14" Type="http://schemas.openxmlformats.org/officeDocument/2006/relationships/oleObject" Target="../embeddings/oleObject73.bin"/></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76.bin"/><Relationship Id="rId13" Type="http://schemas.openxmlformats.org/officeDocument/2006/relationships/image" Target="../media/image68.wmf"/><Relationship Id="rId3" Type="http://schemas.openxmlformats.org/officeDocument/2006/relationships/notesSlide" Target="../notesSlides/notesSlide25.xml"/><Relationship Id="rId7" Type="http://schemas.openxmlformats.org/officeDocument/2006/relationships/image" Target="../media/image64.wmf"/><Relationship Id="rId12" Type="http://schemas.openxmlformats.org/officeDocument/2006/relationships/oleObject" Target="../embeddings/oleObject78.bin"/><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oleObject" Target="../embeddings/oleObject75.bin"/><Relationship Id="rId11" Type="http://schemas.openxmlformats.org/officeDocument/2006/relationships/image" Target="../media/image67.wmf"/><Relationship Id="rId5" Type="http://schemas.openxmlformats.org/officeDocument/2006/relationships/image" Target="../media/image70.wmf"/><Relationship Id="rId15" Type="http://schemas.openxmlformats.org/officeDocument/2006/relationships/image" Target="../media/image66.wmf"/><Relationship Id="rId10" Type="http://schemas.openxmlformats.org/officeDocument/2006/relationships/oleObject" Target="../embeddings/oleObject77.bin"/><Relationship Id="rId4" Type="http://schemas.openxmlformats.org/officeDocument/2006/relationships/oleObject" Target="../embeddings/oleObject74.bin"/><Relationship Id="rId9" Type="http://schemas.openxmlformats.org/officeDocument/2006/relationships/image" Target="../media/image65.wmf"/><Relationship Id="rId14" Type="http://schemas.openxmlformats.org/officeDocument/2006/relationships/oleObject" Target="../embeddings/oleObject79.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82.bin"/><Relationship Id="rId13" Type="http://schemas.openxmlformats.org/officeDocument/2006/relationships/image" Target="../media/image70.wmf"/><Relationship Id="rId3" Type="http://schemas.openxmlformats.org/officeDocument/2006/relationships/notesSlide" Target="../notesSlides/notesSlide26.xml"/><Relationship Id="rId7" Type="http://schemas.openxmlformats.org/officeDocument/2006/relationships/image" Target="../media/image65.wmf"/><Relationship Id="rId12" Type="http://schemas.openxmlformats.org/officeDocument/2006/relationships/oleObject" Target="../embeddings/oleObject84.bin"/><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oleObject" Target="../embeddings/oleObject81.bin"/><Relationship Id="rId11" Type="http://schemas.openxmlformats.org/officeDocument/2006/relationships/image" Target="../media/image68.wmf"/><Relationship Id="rId5" Type="http://schemas.openxmlformats.org/officeDocument/2006/relationships/image" Target="../media/image64.wmf"/><Relationship Id="rId15" Type="http://schemas.openxmlformats.org/officeDocument/2006/relationships/image" Target="../media/image66.wmf"/><Relationship Id="rId10" Type="http://schemas.openxmlformats.org/officeDocument/2006/relationships/oleObject" Target="../embeddings/oleObject83.bin"/><Relationship Id="rId4" Type="http://schemas.openxmlformats.org/officeDocument/2006/relationships/oleObject" Target="../embeddings/oleObject80.bin"/><Relationship Id="rId9" Type="http://schemas.openxmlformats.org/officeDocument/2006/relationships/image" Target="../media/image67.wmf"/><Relationship Id="rId14" Type="http://schemas.openxmlformats.org/officeDocument/2006/relationships/oleObject" Target="../embeddings/oleObject85.bin"/></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88.bin"/><Relationship Id="rId13" Type="http://schemas.openxmlformats.org/officeDocument/2006/relationships/image" Target="../media/image70.wmf"/><Relationship Id="rId3" Type="http://schemas.openxmlformats.org/officeDocument/2006/relationships/notesSlide" Target="../notesSlides/notesSlide27.xml"/><Relationship Id="rId7" Type="http://schemas.openxmlformats.org/officeDocument/2006/relationships/image" Target="../media/image64.wmf"/><Relationship Id="rId12" Type="http://schemas.openxmlformats.org/officeDocument/2006/relationships/oleObject" Target="../embeddings/oleObject90.bin"/><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oleObject" Target="../embeddings/oleObject87.bin"/><Relationship Id="rId11" Type="http://schemas.openxmlformats.org/officeDocument/2006/relationships/image" Target="../media/image67.wmf"/><Relationship Id="rId5" Type="http://schemas.openxmlformats.org/officeDocument/2006/relationships/image" Target="../media/image71.wmf"/><Relationship Id="rId15" Type="http://schemas.openxmlformats.org/officeDocument/2006/relationships/image" Target="../media/image66.wmf"/><Relationship Id="rId10" Type="http://schemas.openxmlformats.org/officeDocument/2006/relationships/oleObject" Target="../embeddings/oleObject89.bin"/><Relationship Id="rId4" Type="http://schemas.openxmlformats.org/officeDocument/2006/relationships/oleObject" Target="../embeddings/oleObject86.bin"/><Relationship Id="rId9" Type="http://schemas.openxmlformats.org/officeDocument/2006/relationships/image" Target="../media/image65.wmf"/><Relationship Id="rId14" Type="http://schemas.openxmlformats.org/officeDocument/2006/relationships/oleObject" Target="../embeddings/oleObject91.bin"/></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94.bin"/><Relationship Id="rId13" Type="http://schemas.openxmlformats.org/officeDocument/2006/relationships/image" Target="../media/image72.wmf"/><Relationship Id="rId3" Type="http://schemas.openxmlformats.org/officeDocument/2006/relationships/notesSlide" Target="../notesSlides/notesSlide28.xml"/><Relationship Id="rId7" Type="http://schemas.openxmlformats.org/officeDocument/2006/relationships/image" Target="../media/image67.wmf"/><Relationship Id="rId12" Type="http://schemas.openxmlformats.org/officeDocument/2006/relationships/oleObject" Target="../embeddings/oleObject96.bin"/><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oleObject" Target="../embeddings/oleObject93.bin"/><Relationship Id="rId11" Type="http://schemas.openxmlformats.org/officeDocument/2006/relationships/image" Target="../media/image70.wmf"/><Relationship Id="rId5" Type="http://schemas.openxmlformats.org/officeDocument/2006/relationships/image" Target="../media/image64.wmf"/><Relationship Id="rId15" Type="http://schemas.openxmlformats.org/officeDocument/2006/relationships/image" Target="../media/image66.wmf"/><Relationship Id="rId10" Type="http://schemas.openxmlformats.org/officeDocument/2006/relationships/oleObject" Target="../embeddings/oleObject95.bin"/><Relationship Id="rId4" Type="http://schemas.openxmlformats.org/officeDocument/2006/relationships/oleObject" Target="../embeddings/oleObject92.bin"/><Relationship Id="rId9" Type="http://schemas.openxmlformats.org/officeDocument/2006/relationships/image" Target="../media/image65.wmf"/><Relationship Id="rId14" Type="http://schemas.openxmlformats.org/officeDocument/2006/relationships/oleObject" Target="../embeddings/oleObject97.bin"/></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100.bin"/><Relationship Id="rId13" Type="http://schemas.openxmlformats.org/officeDocument/2006/relationships/image" Target="../media/image74.wmf"/><Relationship Id="rId3" Type="http://schemas.openxmlformats.org/officeDocument/2006/relationships/notesSlide" Target="../notesSlides/notesSlide29.xml"/><Relationship Id="rId7" Type="http://schemas.openxmlformats.org/officeDocument/2006/relationships/image" Target="../media/image73.wmf"/><Relationship Id="rId12" Type="http://schemas.openxmlformats.org/officeDocument/2006/relationships/oleObject" Target="../embeddings/oleObject102.bin"/><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oleObject" Target="../embeddings/oleObject99.bin"/><Relationship Id="rId11" Type="http://schemas.openxmlformats.org/officeDocument/2006/relationships/image" Target="../media/image70.wmf"/><Relationship Id="rId5" Type="http://schemas.openxmlformats.org/officeDocument/2006/relationships/image" Target="../media/image64.wmf"/><Relationship Id="rId15" Type="http://schemas.openxmlformats.org/officeDocument/2006/relationships/image" Target="../media/image66.wmf"/><Relationship Id="rId10" Type="http://schemas.openxmlformats.org/officeDocument/2006/relationships/oleObject" Target="../embeddings/oleObject101.bin"/><Relationship Id="rId4" Type="http://schemas.openxmlformats.org/officeDocument/2006/relationships/oleObject" Target="../embeddings/oleObject98.bin"/><Relationship Id="rId9" Type="http://schemas.openxmlformats.org/officeDocument/2006/relationships/image" Target="../media/image65.wmf"/><Relationship Id="rId14" Type="http://schemas.openxmlformats.org/officeDocument/2006/relationships/oleObject" Target="../embeddings/oleObject103.bin"/></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106.bin"/><Relationship Id="rId13" Type="http://schemas.openxmlformats.org/officeDocument/2006/relationships/image" Target="../media/image79.wmf"/><Relationship Id="rId3" Type="http://schemas.openxmlformats.org/officeDocument/2006/relationships/notesSlide" Target="../notesSlides/notesSlide30.xml"/><Relationship Id="rId7" Type="http://schemas.openxmlformats.org/officeDocument/2006/relationships/image" Target="../media/image76.wmf"/><Relationship Id="rId12" Type="http://schemas.openxmlformats.org/officeDocument/2006/relationships/oleObject" Target="../embeddings/oleObject108.bin"/><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oleObject" Target="../embeddings/oleObject105.bin"/><Relationship Id="rId11" Type="http://schemas.openxmlformats.org/officeDocument/2006/relationships/image" Target="../media/image78.wmf"/><Relationship Id="rId5" Type="http://schemas.openxmlformats.org/officeDocument/2006/relationships/image" Target="../media/image75.wmf"/><Relationship Id="rId10" Type="http://schemas.openxmlformats.org/officeDocument/2006/relationships/oleObject" Target="../embeddings/oleObject107.bin"/><Relationship Id="rId4" Type="http://schemas.openxmlformats.org/officeDocument/2006/relationships/oleObject" Target="../embeddings/oleObject104.bin"/><Relationship Id="rId9" Type="http://schemas.openxmlformats.org/officeDocument/2006/relationships/image" Target="../media/image77.wmf"/></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89.png"/><Relationship Id="rId7" Type="http://schemas.openxmlformats.org/officeDocument/2006/relationships/image" Target="../media/image82.wmf"/><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oleObject" Target="../embeddings/oleObject110.bin"/><Relationship Id="rId5" Type="http://schemas.openxmlformats.org/officeDocument/2006/relationships/image" Target="../media/image81.wmf"/><Relationship Id="rId4" Type="http://schemas.openxmlformats.org/officeDocument/2006/relationships/oleObject" Target="../embeddings/oleObject109.bin"/></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5.wmf"/></Relationships>
</file>

<file path=ppt/slides/_rels/slide6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113.bin"/><Relationship Id="rId13" Type="http://schemas.openxmlformats.org/officeDocument/2006/relationships/image" Target="../media/image92.wmf"/><Relationship Id="rId3" Type="http://schemas.openxmlformats.org/officeDocument/2006/relationships/notesSlide" Target="../notesSlides/notesSlide34.xml"/><Relationship Id="rId7" Type="http://schemas.openxmlformats.org/officeDocument/2006/relationships/image" Target="../media/image89.wmf"/><Relationship Id="rId12" Type="http://schemas.openxmlformats.org/officeDocument/2006/relationships/oleObject" Target="../embeddings/oleObject115.bin"/><Relationship Id="rId2" Type="http://schemas.openxmlformats.org/officeDocument/2006/relationships/slideLayout" Target="../slideLayouts/slideLayout2.xml"/><Relationship Id="rId16" Type="http://schemas.openxmlformats.org/officeDocument/2006/relationships/image" Target="../media/image95.png"/><Relationship Id="rId1" Type="http://schemas.openxmlformats.org/officeDocument/2006/relationships/vmlDrawing" Target="../drawings/vmlDrawing34.vml"/><Relationship Id="rId6" Type="http://schemas.openxmlformats.org/officeDocument/2006/relationships/oleObject" Target="../embeddings/oleObject112.bin"/><Relationship Id="rId11" Type="http://schemas.openxmlformats.org/officeDocument/2006/relationships/image" Target="../media/image91.wmf"/><Relationship Id="rId5" Type="http://schemas.openxmlformats.org/officeDocument/2006/relationships/image" Target="../media/image88.wmf"/><Relationship Id="rId15" Type="http://schemas.openxmlformats.org/officeDocument/2006/relationships/image" Target="../media/image94.png"/><Relationship Id="rId10" Type="http://schemas.openxmlformats.org/officeDocument/2006/relationships/oleObject" Target="../embeddings/oleObject114.bin"/><Relationship Id="rId4" Type="http://schemas.openxmlformats.org/officeDocument/2006/relationships/oleObject" Target="../embeddings/oleObject111.bin"/><Relationship Id="rId9" Type="http://schemas.openxmlformats.org/officeDocument/2006/relationships/image" Target="../media/image90.wmf"/><Relationship Id="rId14" Type="http://schemas.openxmlformats.org/officeDocument/2006/relationships/image" Target="../media/image9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810.png"/><Relationship Id="rId7" Type="http://schemas.openxmlformats.org/officeDocument/2006/relationships/image" Target="../media/image97.wmf"/><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oleObject" Target="../embeddings/oleObject117.bin"/><Relationship Id="rId5" Type="http://schemas.openxmlformats.org/officeDocument/2006/relationships/image" Target="../media/image96.wmf"/><Relationship Id="rId4" Type="http://schemas.openxmlformats.org/officeDocument/2006/relationships/oleObject" Target="../embeddings/oleObject116.bin"/></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18.bin"/><Relationship Id="rId2" Type="http://schemas.openxmlformats.org/officeDocument/2006/relationships/slideLayout" Target="../slideLayouts/slideLayout2.xml"/><Relationship Id="rId1" Type="http://schemas.openxmlformats.org/officeDocument/2006/relationships/vmlDrawing" Target="../drawings/vmlDrawing36.vml"/><Relationship Id="rId4" Type="http://schemas.openxmlformats.org/officeDocument/2006/relationships/image" Target="../media/image98.wmf"/></Relationships>
</file>

<file path=ppt/slides/_rels/slide6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8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wmf"/><Relationship Id="rId5" Type="http://schemas.openxmlformats.org/officeDocument/2006/relationships/oleObject" Target="../embeddings/oleObject4.bin"/><Relationship Id="rId4" Type="http://schemas.openxmlformats.org/officeDocument/2006/relationships/image" Target="../media/image7.wmf"/></Relationships>
</file>

<file path=ppt/slides/_rels/slide70.xml.rels><?xml version="1.0" encoding="UTF-8" standalone="yes"?>
<Relationships xmlns="http://schemas.openxmlformats.org/package/2006/relationships"><Relationship Id="rId13" Type="http://schemas.openxmlformats.org/officeDocument/2006/relationships/oleObject" Target="../embeddings/oleObject124.bin"/><Relationship Id="rId18" Type="http://schemas.openxmlformats.org/officeDocument/2006/relationships/image" Target="../media/image108.wmf"/><Relationship Id="rId26" Type="http://schemas.openxmlformats.org/officeDocument/2006/relationships/image" Target="../media/image112.wmf"/><Relationship Id="rId39" Type="http://schemas.openxmlformats.org/officeDocument/2006/relationships/oleObject" Target="../embeddings/oleObject137.bin"/><Relationship Id="rId21" Type="http://schemas.openxmlformats.org/officeDocument/2006/relationships/oleObject" Target="../embeddings/oleObject128.bin"/><Relationship Id="rId34" Type="http://schemas.openxmlformats.org/officeDocument/2006/relationships/image" Target="../media/image116.wmf"/><Relationship Id="rId42" Type="http://schemas.openxmlformats.org/officeDocument/2006/relationships/image" Target="../media/image120.wmf"/><Relationship Id="rId47" Type="http://schemas.openxmlformats.org/officeDocument/2006/relationships/oleObject" Target="../embeddings/oleObject141.bin"/><Relationship Id="rId50" Type="http://schemas.openxmlformats.org/officeDocument/2006/relationships/image" Target="../media/image124.wmf"/><Relationship Id="rId55" Type="http://schemas.openxmlformats.org/officeDocument/2006/relationships/oleObject" Target="../embeddings/oleObject145.bin"/><Relationship Id="rId7" Type="http://schemas.openxmlformats.org/officeDocument/2006/relationships/oleObject" Target="../embeddings/oleObject121.bin"/><Relationship Id="rId12" Type="http://schemas.openxmlformats.org/officeDocument/2006/relationships/image" Target="../media/image105.wmf"/><Relationship Id="rId17" Type="http://schemas.openxmlformats.org/officeDocument/2006/relationships/oleObject" Target="../embeddings/oleObject126.bin"/><Relationship Id="rId25" Type="http://schemas.openxmlformats.org/officeDocument/2006/relationships/oleObject" Target="../embeddings/oleObject130.bin"/><Relationship Id="rId33" Type="http://schemas.openxmlformats.org/officeDocument/2006/relationships/oleObject" Target="../embeddings/oleObject134.bin"/><Relationship Id="rId38" Type="http://schemas.openxmlformats.org/officeDocument/2006/relationships/image" Target="../media/image118.wmf"/><Relationship Id="rId46" Type="http://schemas.openxmlformats.org/officeDocument/2006/relationships/image" Target="../media/image122.wmf"/><Relationship Id="rId59" Type="http://schemas.openxmlformats.org/officeDocument/2006/relationships/oleObject" Target="../embeddings/oleObject147.bin"/><Relationship Id="rId2" Type="http://schemas.openxmlformats.org/officeDocument/2006/relationships/slideLayout" Target="../slideLayouts/slideLayout2.xml"/><Relationship Id="rId16" Type="http://schemas.openxmlformats.org/officeDocument/2006/relationships/image" Target="../media/image107.wmf"/><Relationship Id="rId20" Type="http://schemas.openxmlformats.org/officeDocument/2006/relationships/image" Target="../media/image109.wmf"/><Relationship Id="rId29" Type="http://schemas.openxmlformats.org/officeDocument/2006/relationships/oleObject" Target="../embeddings/oleObject132.bin"/><Relationship Id="rId41" Type="http://schemas.openxmlformats.org/officeDocument/2006/relationships/oleObject" Target="../embeddings/oleObject138.bin"/><Relationship Id="rId54" Type="http://schemas.openxmlformats.org/officeDocument/2006/relationships/image" Target="../media/image126.wmf"/><Relationship Id="rId1" Type="http://schemas.openxmlformats.org/officeDocument/2006/relationships/vmlDrawing" Target="../drawings/vmlDrawing37.vml"/><Relationship Id="rId6" Type="http://schemas.openxmlformats.org/officeDocument/2006/relationships/image" Target="../media/image102.wmf"/><Relationship Id="rId11" Type="http://schemas.openxmlformats.org/officeDocument/2006/relationships/oleObject" Target="../embeddings/oleObject123.bin"/><Relationship Id="rId24" Type="http://schemas.openxmlformats.org/officeDocument/2006/relationships/image" Target="../media/image111.wmf"/><Relationship Id="rId32" Type="http://schemas.openxmlformats.org/officeDocument/2006/relationships/image" Target="../media/image115.wmf"/><Relationship Id="rId37" Type="http://schemas.openxmlformats.org/officeDocument/2006/relationships/oleObject" Target="../embeddings/oleObject136.bin"/><Relationship Id="rId40" Type="http://schemas.openxmlformats.org/officeDocument/2006/relationships/image" Target="../media/image119.wmf"/><Relationship Id="rId45" Type="http://schemas.openxmlformats.org/officeDocument/2006/relationships/oleObject" Target="../embeddings/oleObject140.bin"/><Relationship Id="rId53" Type="http://schemas.openxmlformats.org/officeDocument/2006/relationships/oleObject" Target="../embeddings/oleObject144.bin"/><Relationship Id="rId58" Type="http://schemas.openxmlformats.org/officeDocument/2006/relationships/image" Target="../media/image128.wmf"/><Relationship Id="rId5" Type="http://schemas.openxmlformats.org/officeDocument/2006/relationships/oleObject" Target="../embeddings/oleObject120.bin"/><Relationship Id="rId15" Type="http://schemas.openxmlformats.org/officeDocument/2006/relationships/oleObject" Target="../embeddings/oleObject125.bin"/><Relationship Id="rId23" Type="http://schemas.openxmlformats.org/officeDocument/2006/relationships/oleObject" Target="../embeddings/oleObject129.bin"/><Relationship Id="rId28" Type="http://schemas.openxmlformats.org/officeDocument/2006/relationships/image" Target="../media/image113.wmf"/><Relationship Id="rId36" Type="http://schemas.openxmlformats.org/officeDocument/2006/relationships/image" Target="../media/image117.wmf"/><Relationship Id="rId49" Type="http://schemas.openxmlformats.org/officeDocument/2006/relationships/oleObject" Target="../embeddings/oleObject142.bin"/><Relationship Id="rId57" Type="http://schemas.openxmlformats.org/officeDocument/2006/relationships/oleObject" Target="../embeddings/oleObject146.bin"/><Relationship Id="rId10" Type="http://schemas.openxmlformats.org/officeDocument/2006/relationships/image" Target="../media/image104.wmf"/><Relationship Id="rId19" Type="http://schemas.openxmlformats.org/officeDocument/2006/relationships/oleObject" Target="../embeddings/oleObject127.bin"/><Relationship Id="rId31" Type="http://schemas.openxmlformats.org/officeDocument/2006/relationships/oleObject" Target="../embeddings/oleObject133.bin"/><Relationship Id="rId44" Type="http://schemas.openxmlformats.org/officeDocument/2006/relationships/image" Target="../media/image121.wmf"/><Relationship Id="rId52" Type="http://schemas.openxmlformats.org/officeDocument/2006/relationships/image" Target="../media/image125.wmf"/><Relationship Id="rId60" Type="http://schemas.openxmlformats.org/officeDocument/2006/relationships/image" Target="../media/image129.wmf"/><Relationship Id="rId4" Type="http://schemas.openxmlformats.org/officeDocument/2006/relationships/image" Target="../media/image101.wmf"/><Relationship Id="rId9" Type="http://schemas.openxmlformats.org/officeDocument/2006/relationships/oleObject" Target="../embeddings/oleObject122.bin"/><Relationship Id="rId14" Type="http://schemas.openxmlformats.org/officeDocument/2006/relationships/image" Target="../media/image106.wmf"/><Relationship Id="rId22" Type="http://schemas.openxmlformats.org/officeDocument/2006/relationships/image" Target="../media/image110.wmf"/><Relationship Id="rId27" Type="http://schemas.openxmlformats.org/officeDocument/2006/relationships/oleObject" Target="../embeddings/oleObject131.bin"/><Relationship Id="rId30" Type="http://schemas.openxmlformats.org/officeDocument/2006/relationships/image" Target="../media/image114.wmf"/><Relationship Id="rId35" Type="http://schemas.openxmlformats.org/officeDocument/2006/relationships/oleObject" Target="../embeddings/oleObject135.bin"/><Relationship Id="rId43" Type="http://schemas.openxmlformats.org/officeDocument/2006/relationships/oleObject" Target="../embeddings/oleObject139.bin"/><Relationship Id="rId48" Type="http://schemas.openxmlformats.org/officeDocument/2006/relationships/image" Target="../media/image123.wmf"/><Relationship Id="rId56" Type="http://schemas.openxmlformats.org/officeDocument/2006/relationships/image" Target="../media/image127.wmf"/><Relationship Id="rId8" Type="http://schemas.openxmlformats.org/officeDocument/2006/relationships/image" Target="../media/image103.wmf"/><Relationship Id="rId51" Type="http://schemas.openxmlformats.org/officeDocument/2006/relationships/oleObject" Target="../embeddings/oleObject143.bin"/><Relationship Id="rId3" Type="http://schemas.openxmlformats.org/officeDocument/2006/relationships/oleObject" Target="../embeddings/oleObject119.bin"/></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150.bin"/><Relationship Id="rId13" Type="http://schemas.openxmlformats.org/officeDocument/2006/relationships/image" Target="../media/image134.wmf"/><Relationship Id="rId18" Type="http://schemas.openxmlformats.org/officeDocument/2006/relationships/oleObject" Target="../embeddings/oleObject155.bin"/><Relationship Id="rId3" Type="http://schemas.openxmlformats.org/officeDocument/2006/relationships/notesSlide" Target="../notesSlides/notesSlide35.xml"/><Relationship Id="rId21" Type="http://schemas.openxmlformats.org/officeDocument/2006/relationships/image" Target="../media/image138.wmf"/><Relationship Id="rId7" Type="http://schemas.openxmlformats.org/officeDocument/2006/relationships/image" Target="../media/image131.wmf"/><Relationship Id="rId12" Type="http://schemas.openxmlformats.org/officeDocument/2006/relationships/oleObject" Target="../embeddings/oleObject152.bin"/><Relationship Id="rId17" Type="http://schemas.openxmlformats.org/officeDocument/2006/relationships/image" Target="../media/image136.wmf"/><Relationship Id="rId2" Type="http://schemas.openxmlformats.org/officeDocument/2006/relationships/slideLayout" Target="../slideLayouts/slideLayout2.xml"/><Relationship Id="rId16" Type="http://schemas.openxmlformats.org/officeDocument/2006/relationships/oleObject" Target="../embeddings/oleObject154.bin"/><Relationship Id="rId20" Type="http://schemas.openxmlformats.org/officeDocument/2006/relationships/oleObject" Target="../embeddings/oleObject156.bin"/><Relationship Id="rId1" Type="http://schemas.openxmlformats.org/officeDocument/2006/relationships/vmlDrawing" Target="../drawings/vmlDrawing38.vml"/><Relationship Id="rId6" Type="http://schemas.openxmlformats.org/officeDocument/2006/relationships/oleObject" Target="../embeddings/oleObject149.bin"/><Relationship Id="rId11" Type="http://schemas.openxmlformats.org/officeDocument/2006/relationships/image" Target="../media/image133.wmf"/><Relationship Id="rId5" Type="http://schemas.openxmlformats.org/officeDocument/2006/relationships/image" Target="../media/image130.wmf"/><Relationship Id="rId15" Type="http://schemas.openxmlformats.org/officeDocument/2006/relationships/image" Target="../media/image135.wmf"/><Relationship Id="rId10" Type="http://schemas.openxmlformats.org/officeDocument/2006/relationships/oleObject" Target="../embeddings/oleObject151.bin"/><Relationship Id="rId19" Type="http://schemas.openxmlformats.org/officeDocument/2006/relationships/image" Target="../media/image137.wmf"/><Relationship Id="rId4" Type="http://schemas.openxmlformats.org/officeDocument/2006/relationships/oleObject" Target="../embeddings/oleObject148.bin"/><Relationship Id="rId9" Type="http://schemas.openxmlformats.org/officeDocument/2006/relationships/image" Target="../media/image132.wmf"/><Relationship Id="rId14" Type="http://schemas.openxmlformats.org/officeDocument/2006/relationships/oleObject" Target="../embeddings/oleObject153.bin"/></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159.bin"/><Relationship Id="rId13" Type="http://schemas.openxmlformats.org/officeDocument/2006/relationships/image" Target="../media/image134.wmf"/><Relationship Id="rId18" Type="http://schemas.openxmlformats.org/officeDocument/2006/relationships/oleObject" Target="../embeddings/oleObject164.bin"/><Relationship Id="rId3" Type="http://schemas.openxmlformats.org/officeDocument/2006/relationships/notesSlide" Target="../notesSlides/notesSlide36.xml"/><Relationship Id="rId21" Type="http://schemas.openxmlformats.org/officeDocument/2006/relationships/image" Target="../media/image138.wmf"/><Relationship Id="rId7" Type="http://schemas.openxmlformats.org/officeDocument/2006/relationships/image" Target="../media/image131.wmf"/><Relationship Id="rId12" Type="http://schemas.openxmlformats.org/officeDocument/2006/relationships/oleObject" Target="../embeddings/oleObject161.bin"/><Relationship Id="rId17" Type="http://schemas.openxmlformats.org/officeDocument/2006/relationships/image" Target="../media/image136.wmf"/><Relationship Id="rId2" Type="http://schemas.openxmlformats.org/officeDocument/2006/relationships/slideLayout" Target="../slideLayouts/slideLayout2.xml"/><Relationship Id="rId16" Type="http://schemas.openxmlformats.org/officeDocument/2006/relationships/oleObject" Target="../embeddings/oleObject163.bin"/><Relationship Id="rId20" Type="http://schemas.openxmlformats.org/officeDocument/2006/relationships/oleObject" Target="../embeddings/oleObject165.bin"/><Relationship Id="rId1" Type="http://schemas.openxmlformats.org/officeDocument/2006/relationships/vmlDrawing" Target="../drawings/vmlDrawing39.vml"/><Relationship Id="rId6" Type="http://schemas.openxmlformats.org/officeDocument/2006/relationships/oleObject" Target="../embeddings/oleObject158.bin"/><Relationship Id="rId11" Type="http://schemas.openxmlformats.org/officeDocument/2006/relationships/image" Target="../media/image133.wmf"/><Relationship Id="rId5" Type="http://schemas.openxmlformats.org/officeDocument/2006/relationships/image" Target="../media/image130.wmf"/><Relationship Id="rId15" Type="http://schemas.openxmlformats.org/officeDocument/2006/relationships/image" Target="../media/image135.wmf"/><Relationship Id="rId10" Type="http://schemas.openxmlformats.org/officeDocument/2006/relationships/oleObject" Target="../embeddings/oleObject160.bin"/><Relationship Id="rId19" Type="http://schemas.openxmlformats.org/officeDocument/2006/relationships/image" Target="../media/image137.wmf"/><Relationship Id="rId4" Type="http://schemas.openxmlformats.org/officeDocument/2006/relationships/oleObject" Target="../embeddings/oleObject157.bin"/><Relationship Id="rId9" Type="http://schemas.openxmlformats.org/officeDocument/2006/relationships/image" Target="../media/image132.wmf"/><Relationship Id="rId14" Type="http://schemas.openxmlformats.org/officeDocument/2006/relationships/oleObject" Target="../embeddings/oleObject162.bin"/></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168.bin"/><Relationship Id="rId13" Type="http://schemas.openxmlformats.org/officeDocument/2006/relationships/image" Target="../media/image134.wmf"/><Relationship Id="rId18" Type="http://schemas.openxmlformats.org/officeDocument/2006/relationships/oleObject" Target="../embeddings/oleObject173.bin"/><Relationship Id="rId3" Type="http://schemas.openxmlformats.org/officeDocument/2006/relationships/notesSlide" Target="../notesSlides/notesSlide37.xml"/><Relationship Id="rId21" Type="http://schemas.openxmlformats.org/officeDocument/2006/relationships/image" Target="../media/image138.wmf"/><Relationship Id="rId7" Type="http://schemas.openxmlformats.org/officeDocument/2006/relationships/image" Target="../media/image131.wmf"/><Relationship Id="rId12" Type="http://schemas.openxmlformats.org/officeDocument/2006/relationships/oleObject" Target="../embeddings/oleObject170.bin"/><Relationship Id="rId17" Type="http://schemas.openxmlformats.org/officeDocument/2006/relationships/image" Target="../media/image136.wmf"/><Relationship Id="rId2" Type="http://schemas.openxmlformats.org/officeDocument/2006/relationships/slideLayout" Target="../slideLayouts/slideLayout2.xml"/><Relationship Id="rId16" Type="http://schemas.openxmlformats.org/officeDocument/2006/relationships/oleObject" Target="../embeddings/oleObject172.bin"/><Relationship Id="rId20" Type="http://schemas.openxmlformats.org/officeDocument/2006/relationships/oleObject" Target="../embeddings/oleObject174.bin"/><Relationship Id="rId1" Type="http://schemas.openxmlformats.org/officeDocument/2006/relationships/vmlDrawing" Target="../drawings/vmlDrawing40.vml"/><Relationship Id="rId6" Type="http://schemas.openxmlformats.org/officeDocument/2006/relationships/oleObject" Target="../embeddings/oleObject167.bin"/><Relationship Id="rId11" Type="http://schemas.openxmlformats.org/officeDocument/2006/relationships/image" Target="../media/image133.wmf"/><Relationship Id="rId5" Type="http://schemas.openxmlformats.org/officeDocument/2006/relationships/image" Target="../media/image130.wmf"/><Relationship Id="rId15" Type="http://schemas.openxmlformats.org/officeDocument/2006/relationships/image" Target="../media/image135.wmf"/><Relationship Id="rId10" Type="http://schemas.openxmlformats.org/officeDocument/2006/relationships/oleObject" Target="../embeddings/oleObject169.bin"/><Relationship Id="rId19" Type="http://schemas.openxmlformats.org/officeDocument/2006/relationships/image" Target="../media/image137.wmf"/><Relationship Id="rId4" Type="http://schemas.openxmlformats.org/officeDocument/2006/relationships/oleObject" Target="../embeddings/oleObject166.bin"/><Relationship Id="rId9" Type="http://schemas.openxmlformats.org/officeDocument/2006/relationships/image" Target="../media/image132.wmf"/><Relationship Id="rId14" Type="http://schemas.openxmlformats.org/officeDocument/2006/relationships/oleObject" Target="../embeddings/oleObject171.bin"/></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75.bin"/><Relationship Id="rId2" Type="http://schemas.openxmlformats.org/officeDocument/2006/relationships/slideLayout" Target="../slideLayouts/slideLayout2.xml"/><Relationship Id="rId1" Type="http://schemas.openxmlformats.org/officeDocument/2006/relationships/vmlDrawing" Target="../drawings/vmlDrawing41.vml"/><Relationship Id="rId4" Type="http://schemas.openxmlformats.org/officeDocument/2006/relationships/image" Target="../media/image139.wmf"/></Relationships>
</file>

<file path=ppt/slides/_rels/slide76.xml.rels><?xml version="1.0" encoding="UTF-8" standalone="yes"?>
<Relationships xmlns="http://schemas.openxmlformats.org/package/2006/relationships"><Relationship Id="rId3" Type="http://schemas.openxmlformats.org/officeDocument/2006/relationships/image" Target="../media/image4640.png"/><Relationship Id="rId7" Type="http://schemas.openxmlformats.org/officeDocument/2006/relationships/image" Target="../media/image141.wmf"/><Relationship Id="rId2" Type="http://schemas.openxmlformats.org/officeDocument/2006/relationships/slideLayout" Target="../slideLayouts/slideLayout2.xml"/><Relationship Id="rId1" Type="http://schemas.openxmlformats.org/officeDocument/2006/relationships/vmlDrawing" Target="../drawings/vmlDrawing42.vml"/><Relationship Id="rId6" Type="http://schemas.openxmlformats.org/officeDocument/2006/relationships/oleObject" Target="../embeddings/oleObject177.bin"/><Relationship Id="rId5" Type="http://schemas.openxmlformats.org/officeDocument/2006/relationships/image" Target="../media/image140.wmf"/><Relationship Id="rId4" Type="http://schemas.openxmlformats.org/officeDocument/2006/relationships/oleObject" Target="../embeddings/oleObject176.bin"/></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78.bin"/><Relationship Id="rId2" Type="http://schemas.openxmlformats.org/officeDocument/2006/relationships/slideLayout" Target="../slideLayouts/slideLayout2.xml"/><Relationship Id="rId1" Type="http://schemas.openxmlformats.org/officeDocument/2006/relationships/vmlDrawing" Target="../drawings/vmlDrawing43.vml"/><Relationship Id="rId4" Type="http://schemas.openxmlformats.org/officeDocument/2006/relationships/image" Target="../media/image142.wmf"/></Relationships>
</file>

<file path=ppt/slides/_rels/slide7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6.wmf"/></Relationships>
</file>

<file path=ppt/slides/_rels/slide80.xml.rels><?xml version="1.0" encoding="UTF-8" standalone="yes"?>
<Relationships xmlns="http://schemas.openxmlformats.org/package/2006/relationships"><Relationship Id="rId2" Type="http://schemas.openxmlformats.org/officeDocument/2006/relationships/image" Target="../media/image42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2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85.xml.rels><?xml version="1.0" encoding="UTF-8" standalone="yes"?>
<Relationships xmlns="http://schemas.openxmlformats.org/package/2006/relationships"><Relationship Id="rId8" Type="http://schemas.openxmlformats.org/officeDocument/2006/relationships/oleObject" Target="../embeddings/oleObject181.bin"/><Relationship Id="rId13" Type="http://schemas.openxmlformats.org/officeDocument/2006/relationships/image" Target="../media/image17.wmf"/><Relationship Id="rId3" Type="http://schemas.openxmlformats.org/officeDocument/2006/relationships/notesSlide" Target="../notesSlides/notesSlide41.xml"/><Relationship Id="rId7" Type="http://schemas.openxmlformats.org/officeDocument/2006/relationships/image" Target="../media/image14.wmf"/><Relationship Id="rId12" Type="http://schemas.openxmlformats.org/officeDocument/2006/relationships/oleObject" Target="../embeddings/oleObject183.bin"/><Relationship Id="rId17" Type="http://schemas.openxmlformats.org/officeDocument/2006/relationships/image" Target="../media/image19.wmf"/><Relationship Id="rId2" Type="http://schemas.openxmlformats.org/officeDocument/2006/relationships/slideLayout" Target="../slideLayouts/slideLayout2.xml"/><Relationship Id="rId16" Type="http://schemas.openxmlformats.org/officeDocument/2006/relationships/oleObject" Target="../embeddings/oleObject185.bin"/><Relationship Id="rId1" Type="http://schemas.openxmlformats.org/officeDocument/2006/relationships/vmlDrawing" Target="../drawings/vmlDrawing44.vml"/><Relationship Id="rId6" Type="http://schemas.openxmlformats.org/officeDocument/2006/relationships/oleObject" Target="../embeddings/oleObject180.bin"/><Relationship Id="rId11" Type="http://schemas.openxmlformats.org/officeDocument/2006/relationships/image" Target="../media/image16.emf"/><Relationship Id="rId5" Type="http://schemas.openxmlformats.org/officeDocument/2006/relationships/image" Target="../media/image13.wmf"/><Relationship Id="rId15" Type="http://schemas.openxmlformats.org/officeDocument/2006/relationships/image" Target="../media/image18.wmf"/><Relationship Id="rId10" Type="http://schemas.openxmlformats.org/officeDocument/2006/relationships/oleObject" Target="../embeddings/oleObject182.bin"/><Relationship Id="rId4" Type="http://schemas.openxmlformats.org/officeDocument/2006/relationships/oleObject" Target="../embeddings/oleObject179.bin"/><Relationship Id="rId9" Type="http://schemas.openxmlformats.org/officeDocument/2006/relationships/image" Target="../media/image15.wmf"/><Relationship Id="rId14" Type="http://schemas.openxmlformats.org/officeDocument/2006/relationships/oleObject" Target="../embeddings/oleObject184.bin"/></Relationships>
</file>

<file path=ppt/slides/_rels/slide8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2.xml"/><Relationship Id="rId1" Type="http://schemas.openxmlformats.org/officeDocument/2006/relationships/vmlDrawing" Target="../drawings/vmlDrawing45.vml"/><Relationship Id="rId5" Type="http://schemas.openxmlformats.org/officeDocument/2006/relationships/image" Target="../media/image147.wmf"/><Relationship Id="rId4" Type="http://schemas.openxmlformats.org/officeDocument/2006/relationships/oleObject" Target="../embeddings/oleObject186.bin"/></Relationships>
</file>

<file path=ppt/slides/_rels/slide87.xml.rels><?xml version="1.0" encoding="UTF-8" standalone="yes"?>
<Relationships xmlns="http://schemas.openxmlformats.org/package/2006/relationships"><Relationship Id="rId8" Type="http://schemas.openxmlformats.org/officeDocument/2006/relationships/oleObject" Target="../embeddings/oleObject189.bin"/><Relationship Id="rId3" Type="http://schemas.openxmlformats.org/officeDocument/2006/relationships/notesSlide" Target="../notesSlides/notesSlide42.xml"/><Relationship Id="rId7" Type="http://schemas.openxmlformats.org/officeDocument/2006/relationships/image" Target="../media/image89.wmf"/><Relationship Id="rId2" Type="http://schemas.openxmlformats.org/officeDocument/2006/relationships/slideLayout" Target="../slideLayouts/slideLayout2.xml"/><Relationship Id="rId1" Type="http://schemas.openxmlformats.org/officeDocument/2006/relationships/vmlDrawing" Target="../drawings/vmlDrawing46.vml"/><Relationship Id="rId6" Type="http://schemas.openxmlformats.org/officeDocument/2006/relationships/oleObject" Target="../embeddings/oleObject188.bin"/><Relationship Id="rId11" Type="http://schemas.openxmlformats.org/officeDocument/2006/relationships/image" Target="../media/image91.wmf"/><Relationship Id="rId5" Type="http://schemas.openxmlformats.org/officeDocument/2006/relationships/image" Target="../media/image88.wmf"/><Relationship Id="rId10" Type="http://schemas.openxmlformats.org/officeDocument/2006/relationships/oleObject" Target="../embeddings/oleObject190.bin"/><Relationship Id="rId4" Type="http://schemas.openxmlformats.org/officeDocument/2006/relationships/oleObject" Target="../embeddings/oleObject187.bin"/><Relationship Id="rId9" Type="http://schemas.openxmlformats.org/officeDocument/2006/relationships/image" Target="../media/image90.wmf"/></Relationships>
</file>

<file path=ppt/slides/_rels/slide88.x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notesSlide" Target="../notesSlides/notesSlide43.xml"/><Relationship Id="rId7" Type="http://schemas.openxmlformats.org/officeDocument/2006/relationships/oleObject" Target="../embeddings/oleObject192.bin"/><Relationship Id="rId12" Type="http://schemas.openxmlformats.org/officeDocument/2006/relationships/image" Target="../media/image91.wmf"/><Relationship Id="rId2" Type="http://schemas.openxmlformats.org/officeDocument/2006/relationships/slideLayout" Target="../slideLayouts/slideLayout2.xml"/><Relationship Id="rId1" Type="http://schemas.openxmlformats.org/officeDocument/2006/relationships/vmlDrawing" Target="../drawings/vmlDrawing47.vml"/><Relationship Id="rId6" Type="http://schemas.openxmlformats.org/officeDocument/2006/relationships/image" Target="../media/image88.wmf"/><Relationship Id="rId11" Type="http://schemas.openxmlformats.org/officeDocument/2006/relationships/oleObject" Target="../embeddings/oleObject194.bin"/><Relationship Id="rId5" Type="http://schemas.openxmlformats.org/officeDocument/2006/relationships/oleObject" Target="../embeddings/oleObject191.bin"/><Relationship Id="rId10" Type="http://schemas.openxmlformats.org/officeDocument/2006/relationships/image" Target="../media/image90.wmf"/><Relationship Id="rId4" Type="http://schemas.openxmlformats.org/officeDocument/2006/relationships/image" Target="../media/image149.png"/><Relationship Id="rId9" Type="http://schemas.openxmlformats.org/officeDocument/2006/relationships/oleObject" Target="../embeddings/oleObject193.bin"/></Relationships>
</file>

<file path=ppt/slides/_rels/slide89.x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notesSlide" Target="../notesSlides/notesSlide44.xml"/><Relationship Id="rId7" Type="http://schemas.openxmlformats.org/officeDocument/2006/relationships/oleObject" Target="../embeddings/oleObject196.bin"/><Relationship Id="rId12" Type="http://schemas.openxmlformats.org/officeDocument/2006/relationships/image" Target="../media/image91.wmf"/><Relationship Id="rId2" Type="http://schemas.openxmlformats.org/officeDocument/2006/relationships/slideLayout" Target="../slideLayouts/slideLayout2.xml"/><Relationship Id="rId1" Type="http://schemas.openxmlformats.org/officeDocument/2006/relationships/vmlDrawing" Target="../drawings/vmlDrawing48.vml"/><Relationship Id="rId6" Type="http://schemas.openxmlformats.org/officeDocument/2006/relationships/image" Target="../media/image88.wmf"/><Relationship Id="rId11" Type="http://schemas.openxmlformats.org/officeDocument/2006/relationships/oleObject" Target="../embeddings/oleObject198.bin"/><Relationship Id="rId5" Type="http://schemas.openxmlformats.org/officeDocument/2006/relationships/oleObject" Target="../embeddings/oleObject195.bin"/><Relationship Id="rId10" Type="http://schemas.openxmlformats.org/officeDocument/2006/relationships/image" Target="../media/image90.wmf"/><Relationship Id="rId4" Type="http://schemas.openxmlformats.org/officeDocument/2006/relationships/image" Target="../media/image150.png"/><Relationship Id="rId9" Type="http://schemas.openxmlformats.org/officeDocument/2006/relationships/oleObject" Target="../embeddings/oleObject197.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wmf"/><Relationship Id="rId5" Type="http://schemas.openxmlformats.org/officeDocument/2006/relationships/oleObject" Target="../embeddings/oleObject8.bin"/><Relationship Id="rId4" Type="http://schemas.openxmlformats.org/officeDocument/2006/relationships/image" Target="../media/image10.wmf"/></Relationships>
</file>

<file path=ppt/slides/_rels/slide90.x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notesSlide" Target="../notesSlides/notesSlide45.xml"/><Relationship Id="rId7" Type="http://schemas.openxmlformats.org/officeDocument/2006/relationships/oleObject" Target="../embeddings/oleObject200.bin"/><Relationship Id="rId12" Type="http://schemas.openxmlformats.org/officeDocument/2006/relationships/image" Target="../media/image91.wmf"/><Relationship Id="rId2" Type="http://schemas.openxmlformats.org/officeDocument/2006/relationships/slideLayout" Target="../slideLayouts/slideLayout2.xml"/><Relationship Id="rId1" Type="http://schemas.openxmlformats.org/officeDocument/2006/relationships/vmlDrawing" Target="../drawings/vmlDrawing49.vml"/><Relationship Id="rId6" Type="http://schemas.openxmlformats.org/officeDocument/2006/relationships/image" Target="../media/image88.wmf"/><Relationship Id="rId11" Type="http://schemas.openxmlformats.org/officeDocument/2006/relationships/oleObject" Target="../embeddings/oleObject202.bin"/><Relationship Id="rId5" Type="http://schemas.openxmlformats.org/officeDocument/2006/relationships/oleObject" Target="../embeddings/oleObject199.bin"/><Relationship Id="rId10" Type="http://schemas.openxmlformats.org/officeDocument/2006/relationships/image" Target="../media/image90.wmf"/><Relationship Id="rId4" Type="http://schemas.openxmlformats.org/officeDocument/2006/relationships/image" Target="../media/image151.png"/><Relationship Id="rId9" Type="http://schemas.openxmlformats.org/officeDocument/2006/relationships/oleObject" Target="../embeddings/oleObject201.bin"/></Relationships>
</file>

<file path=ppt/slides/_rels/slide9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2.xml"/><Relationship Id="rId1" Type="http://schemas.openxmlformats.org/officeDocument/2006/relationships/vmlDrawing" Target="../drawings/vmlDrawing50.vml"/><Relationship Id="rId6" Type="http://schemas.openxmlformats.org/officeDocument/2006/relationships/image" Target="../media/image821.png"/><Relationship Id="rId5" Type="http://schemas.openxmlformats.org/officeDocument/2006/relationships/image" Target="../media/image152.wmf"/><Relationship Id="rId4" Type="http://schemas.openxmlformats.org/officeDocument/2006/relationships/oleObject" Target="../embeddings/oleObject203.bin"/></Relationships>
</file>

<file path=ppt/slides/_rels/slide92.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oleObject" Target="../embeddings/oleObject208.bin"/><Relationship Id="rId3" Type="http://schemas.openxmlformats.org/officeDocument/2006/relationships/image" Target="../media/image159.png"/><Relationship Id="rId7" Type="http://schemas.openxmlformats.org/officeDocument/2006/relationships/image" Target="../media/image154.wmf"/><Relationship Id="rId12" Type="http://schemas.openxmlformats.org/officeDocument/2006/relationships/image" Target="../media/image156.wmf"/><Relationship Id="rId2" Type="http://schemas.openxmlformats.org/officeDocument/2006/relationships/slideLayout" Target="../slideLayouts/slideLayout2.xml"/><Relationship Id="rId16" Type="http://schemas.openxmlformats.org/officeDocument/2006/relationships/image" Target="../media/image158.wmf"/><Relationship Id="rId1" Type="http://schemas.openxmlformats.org/officeDocument/2006/relationships/vmlDrawing" Target="../drawings/vmlDrawing51.vml"/><Relationship Id="rId6" Type="http://schemas.openxmlformats.org/officeDocument/2006/relationships/oleObject" Target="../embeddings/oleObject205.bin"/><Relationship Id="rId11" Type="http://schemas.openxmlformats.org/officeDocument/2006/relationships/oleObject" Target="../embeddings/oleObject207.bin"/><Relationship Id="rId5" Type="http://schemas.openxmlformats.org/officeDocument/2006/relationships/image" Target="../media/image153.wmf"/><Relationship Id="rId15" Type="http://schemas.openxmlformats.org/officeDocument/2006/relationships/oleObject" Target="../embeddings/oleObject209.bin"/><Relationship Id="rId10" Type="http://schemas.openxmlformats.org/officeDocument/2006/relationships/image" Target="../media/image155.wmf"/><Relationship Id="rId4" Type="http://schemas.openxmlformats.org/officeDocument/2006/relationships/oleObject" Target="../embeddings/oleObject204.bin"/><Relationship Id="rId9" Type="http://schemas.openxmlformats.org/officeDocument/2006/relationships/oleObject" Target="../embeddings/oleObject206.bin"/><Relationship Id="rId14" Type="http://schemas.openxmlformats.org/officeDocument/2006/relationships/image" Target="../media/image157.wmf"/></Relationships>
</file>

<file path=ppt/slides/_rels/slide93.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2.wmf"/><Relationship Id="rId2" Type="http://schemas.openxmlformats.org/officeDocument/2006/relationships/slideLayout" Target="../slideLayouts/slideLayout2.xml"/><Relationship Id="rId1" Type="http://schemas.openxmlformats.org/officeDocument/2006/relationships/vmlDrawing" Target="../drawings/vmlDrawing52.vml"/><Relationship Id="rId6" Type="http://schemas.openxmlformats.org/officeDocument/2006/relationships/oleObject" Target="../embeddings/oleObject211.bin"/><Relationship Id="rId5" Type="http://schemas.openxmlformats.org/officeDocument/2006/relationships/image" Target="../media/image161.wmf"/><Relationship Id="rId4" Type="http://schemas.openxmlformats.org/officeDocument/2006/relationships/oleObject" Target="../embeddings/oleObject210.bin"/></Relationships>
</file>

<file path=ppt/slides/_rels/slide9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2.xml"/><Relationship Id="rId1" Type="http://schemas.openxmlformats.org/officeDocument/2006/relationships/vmlDrawing" Target="../drawings/vmlDrawing53.vml"/><Relationship Id="rId5" Type="http://schemas.openxmlformats.org/officeDocument/2006/relationships/image" Target="../media/image161.wmf"/><Relationship Id="rId4" Type="http://schemas.openxmlformats.org/officeDocument/2006/relationships/oleObject" Target="../embeddings/oleObject212.bin"/></Relationships>
</file>

<file path=ppt/slides/_rels/slide9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730.png"/><Relationship Id="rId7" Type="http://schemas.openxmlformats.org/officeDocument/2006/relationships/image" Target="../media/image371.png"/><Relationship Id="rId2" Type="http://schemas.openxmlformats.org/officeDocument/2006/relationships/image" Target="../media/image166.jpg"/><Relationship Id="rId1" Type="http://schemas.openxmlformats.org/officeDocument/2006/relationships/slideLayout" Target="../slideLayouts/slideLayout2.xml"/><Relationship Id="rId6" Type="http://schemas.openxmlformats.org/officeDocument/2006/relationships/image" Target="../media/image1761.png"/><Relationship Id="rId5" Type="http://schemas.openxmlformats.org/officeDocument/2006/relationships/image" Target="../media/image1751.png"/><Relationship Id="rId4" Type="http://schemas.openxmlformats.org/officeDocument/2006/relationships/image" Target="../media/image174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ChangeArrowheads="1"/>
          </p:cNvSpPr>
          <p:nvPr/>
        </p:nvSpPr>
        <p:spPr bwMode="auto">
          <a:xfrm>
            <a:off x="0" y="0"/>
            <a:ext cx="9124950" cy="6838950"/>
          </a:xfrm>
          <a:prstGeom prst="rect">
            <a:avLst/>
          </a:prstGeom>
          <a:solidFill>
            <a:srgbClr val="EF9100"/>
          </a:solidFill>
          <a:ln w="12700">
            <a:solidFill>
              <a:schemeClr val="tx1"/>
            </a:solidFill>
            <a:miter lim="800000"/>
            <a:headEnd/>
            <a:tailEnd/>
          </a:ln>
        </p:spPr>
        <p:txBody>
          <a:bodyPr wrap="none" anchor="ctr"/>
          <a:lstStyle/>
          <a:p>
            <a:endParaRPr lang="en-US" dirty="0"/>
          </a:p>
        </p:txBody>
      </p:sp>
      <p:sp>
        <p:nvSpPr>
          <p:cNvPr id="2053" name="AutoShape 3"/>
          <p:cNvSpPr>
            <a:spLocks noChangeArrowheads="1"/>
          </p:cNvSpPr>
          <p:nvPr/>
        </p:nvSpPr>
        <p:spPr bwMode="auto">
          <a:xfrm>
            <a:off x="244475" y="504825"/>
            <a:ext cx="8623300" cy="3200400"/>
          </a:xfrm>
          <a:prstGeom prst="roundRect">
            <a:avLst>
              <a:gd name="adj" fmla="val 12495"/>
            </a:avLst>
          </a:prstGeom>
          <a:gradFill rotWithShape="0">
            <a:gsLst>
              <a:gs pos="0">
                <a:srgbClr val="472B00"/>
              </a:gs>
              <a:gs pos="50000">
                <a:srgbClr val="EF9100"/>
              </a:gs>
              <a:gs pos="100000">
                <a:srgbClr val="472B00"/>
              </a:gs>
            </a:gsLst>
            <a:lin ang="5400000" scaled="1"/>
          </a:gradFill>
          <a:ln w="28575">
            <a:solidFill>
              <a:schemeClr val="tx1"/>
            </a:solidFill>
            <a:round/>
            <a:headEnd/>
            <a:tailEnd/>
          </a:ln>
        </p:spPr>
        <p:txBody>
          <a:bodyPr wrap="none" lIns="90488" tIns="44450" rIns="90488" bIns="44450" anchor="ctr"/>
          <a:lstStyle/>
          <a:p>
            <a:r>
              <a:rPr lang="en-US" sz="3200" i="0" dirty="0">
                <a:solidFill>
                  <a:schemeClr val="bg1"/>
                </a:solidFill>
              </a:rPr>
              <a:t>A Unified Framework for </a:t>
            </a:r>
          </a:p>
          <a:p>
            <a:r>
              <a:rPr lang="en-US" sz="3200" i="0" dirty="0">
                <a:solidFill>
                  <a:schemeClr val="bg1"/>
                </a:solidFill>
              </a:rPr>
              <a:t>Sequential Decision Analytics </a:t>
            </a:r>
          </a:p>
          <a:p>
            <a:endParaRPr lang="en-US" b="1" i="0" dirty="0">
              <a:solidFill>
                <a:schemeClr val="bg1"/>
              </a:solidFill>
            </a:endParaRPr>
          </a:p>
          <a:p>
            <a:pPr>
              <a:lnSpc>
                <a:spcPct val="88000"/>
              </a:lnSpc>
            </a:pPr>
            <a:r>
              <a:rPr lang="en-US" sz="2000" i="0" dirty="0">
                <a:solidFill>
                  <a:schemeClr val="bg1"/>
                </a:solidFill>
              </a:rPr>
              <a:t>Olin Business School</a:t>
            </a:r>
          </a:p>
          <a:p>
            <a:pPr>
              <a:lnSpc>
                <a:spcPct val="88000"/>
              </a:lnSpc>
            </a:pPr>
            <a:r>
              <a:rPr lang="en-US" sz="2000" i="0" dirty="0">
                <a:solidFill>
                  <a:schemeClr val="bg1"/>
                </a:solidFill>
              </a:rPr>
              <a:t>University of Washington, St. Louis</a:t>
            </a:r>
            <a:endParaRPr lang="en-US" i="0" dirty="0">
              <a:solidFill>
                <a:schemeClr val="bg1"/>
              </a:solidFill>
            </a:endParaRPr>
          </a:p>
          <a:p>
            <a:pPr>
              <a:lnSpc>
                <a:spcPct val="88000"/>
              </a:lnSpc>
            </a:pPr>
            <a:endParaRPr lang="en-US" sz="2400" i="0" dirty="0">
              <a:solidFill>
                <a:schemeClr val="bg1"/>
              </a:solidFill>
            </a:endParaRPr>
          </a:p>
          <a:p>
            <a:pPr>
              <a:lnSpc>
                <a:spcPct val="88000"/>
              </a:lnSpc>
            </a:pPr>
            <a:r>
              <a:rPr lang="en-US" sz="2000" i="0" dirty="0">
                <a:solidFill>
                  <a:schemeClr val="bg1"/>
                </a:solidFill>
              </a:rPr>
              <a:t>November 5-6, 2019</a:t>
            </a:r>
            <a:endParaRPr lang="en-US" sz="2800" i="0" dirty="0">
              <a:solidFill>
                <a:schemeClr val="bg1"/>
              </a:solidFill>
            </a:endParaRPr>
          </a:p>
        </p:txBody>
      </p:sp>
      <p:sp>
        <p:nvSpPr>
          <p:cNvPr id="2054" name="Rectangle 4"/>
          <p:cNvSpPr>
            <a:spLocks noChangeArrowheads="1"/>
          </p:cNvSpPr>
          <p:nvPr/>
        </p:nvSpPr>
        <p:spPr bwMode="auto">
          <a:xfrm>
            <a:off x="3790950" y="4248150"/>
            <a:ext cx="4826000" cy="2146300"/>
          </a:xfrm>
          <a:prstGeom prst="rect">
            <a:avLst/>
          </a:prstGeom>
          <a:gradFill rotWithShape="0">
            <a:gsLst>
              <a:gs pos="0">
                <a:srgbClr val="EF9100"/>
              </a:gs>
              <a:gs pos="50000">
                <a:srgbClr val="000000"/>
              </a:gs>
              <a:gs pos="100000">
                <a:srgbClr val="EF9100"/>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nchorCtr="1"/>
          <a:lstStyle/>
          <a:p>
            <a:pPr>
              <a:lnSpc>
                <a:spcPct val="92000"/>
              </a:lnSpc>
            </a:pPr>
            <a:r>
              <a:rPr lang="en-US" sz="2400" b="1" i="0" dirty="0">
                <a:solidFill>
                  <a:schemeClr val="bg1"/>
                </a:solidFill>
              </a:rPr>
              <a:t>Warren B. Powell</a:t>
            </a:r>
          </a:p>
          <a:p>
            <a:pPr>
              <a:lnSpc>
                <a:spcPct val="92000"/>
              </a:lnSpc>
            </a:pPr>
            <a:endParaRPr lang="en-US" sz="2000" b="1" i="0" dirty="0">
              <a:solidFill>
                <a:schemeClr val="bg1"/>
              </a:solidFill>
            </a:endParaRPr>
          </a:p>
          <a:p>
            <a:pPr>
              <a:lnSpc>
                <a:spcPct val="92000"/>
              </a:lnSpc>
            </a:pPr>
            <a:r>
              <a:rPr lang="en-US" sz="2000" b="1" i="0" dirty="0">
                <a:solidFill>
                  <a:schemeClr val="bg1"/>
                </a:solidFill>
              </a:rPr>
              <a:t>Princeton University</a:t>
            </a:r>
          </a:p>
          <a:p>
            <a:pPr>
              <a:lnSpc>
                <a:spcPct val="92000"/>
              </a:lnSpc>
            </a:pPr>
            <a:r>
              <a:rPr lang="en-US" sz="2000" b="1" i="0" dirty="0">
                <a:solidFill>
                  <a:schemeClr val="bg1"/>
                </a:solidFill>
              </a:rPr>
              <a:t>Department of Operations Research</a:t>
            </a:r>
          </a:p>
          <a:p>
            <a:pPr>
              <a:lnSpc>
                <a:spcPct val="92000"/>
              </a:lnSpc>
            </a:pPr>
            <a:r>
              <a:rPr lang="en-US" sz="2000" b="1" i="0" dirty="0">
                <a:solidFill>
                  <a:schemeClr val="bg1"/>
                </a:solidFill>
              </a:rPr>
              <a:t>and Financial Engineering</a:t>
            </a:r>
          </a:p>
        </p:txBody>
      </p:sp>
      <p:pic>
        <p:nvPicPr>
          <p:cNvPr id="2055" name="Picture 5" descr="CAST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 y="3910013"/>
            <a:ext cx="278447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799" y="1143000"/>
            <a:ext cx="8133347" cy="4953000"/>
          </a:xfrm>
        </p:spPr>
        <p:txBody>
          <a:bodyPr/>
          <a:lstStyle/>
          <a:p>
            <a:r>
              <a:rPr lang="en-US" sz="2400" b="1" dirty="0" err="1"/>
              <a:t>Lookahead</a:t>
            </a:r>
            <a:r>
              <a:rPr lang="en-US" sz="2400" b="1" dirty="0"/>
              <a:t> approximations</a:t>
            </a:r>
            <a:r>
              <a:rPr lang="en-US" sz="2400" dirty="0"/>
              <a:t> – Approximate the impact of a decision now on the future:</a:t>
            </a:r>
          </a:p>
          <a:p>
            <a:pPr lvl="1"/>
            <a:r>
              <a:rPr lang="en-US" dirty="0"/>
              <a:t>An optimal policy (based on looking ahead):</a:t>
            </a:r>
          </a:p>
          <a:p>
            <a:pPr lvl="1"/>
            <a:endParaRPr lang="en-US" sz="2000" dirty="0"/>
          </a:p>
          <a:p>
            <a:pPr lvl="1"/>
            <a:endParaRPr lang="en-US" sz="2000" dirty="0"/>
          </a:p>
          <a:p>
            <a:pPr lvl="1"/>
            <a:endParaRPr lang="en-US" sz="2000" dirty="0"/>
          </a:p>
          <a:p>
            <a:pPr marL="457200" lvl="1" indent="0">
              <a:buNone/>
            </a:pPr>
            <a:r>
              <a:rPr lang="en-US" dirty="0"/>
              <a:t>3)	Approximating the value of being in a downstream state using machine learning (“value function approximations”)</a:t>
            </a:r>
          </a:p>
          <a:p>
            <a:pPr marL="457200" lvl="1" indent="0">
              <a:buNone/>
            </a:pPr>
            <a:r>
              <a:rPr lang="en-US" sz="2000" dirty="0"/>
              <a:t>	</a:t>
            </a:r>
          </a:p>
          <a:p>
            <a:pPr marL="457200" lvl="1" indent="0">
              <a:buNone/>
            </a:pPr>
            <a:r>
              <a:rPr lang="en-US" sz="2000" dirty="0"/>
              <a:t>	</a:t>
            </a:r>
          </a:p>
          <a:p>
            <a:pPr marL="457200" lvl="1" indent="0">
              <a:buNone/>
            </a:pPr>
            <a:r>
              <a:rPr lang="en-US" sz="2000" dirty="0"/>
              <a:t>	</a:t>
            </a:r>
          </a:p>
          <a:p>
            <a:pPr marL="457200" lvl="1" indent="0">
              <a:buNone/>
            </a:pPr>
            <a:r>
              <a:rPr lang="en-US" sz="2000" dirty="0"/>
              <a:t>	</a:t>
            </a:r>
          </a:p>
          <a:p>
            <a:endParaRPr lang="en-US" sz="2400" dirty="0"/>
          </a:p>
        </p:txBody>
      </p:sp>
      <p:graphicFrame>
        <p:nvGraphicFramePr>
          <p:cNvPr id="8" name="Object 7"/>
          <p:cNvGraphicFramePr>
            <a:graphicFrameLocks noChangeAspect="1"/>
          </p:cNvGraphicFramePr>
          <p:nvPr>
            <p:extLst/>
          </p:nvPr>
        </p:nvGraphicFramePr>
        <p:xfrm>
          <a:off x="313918" y="2549156"/>
          <a:ext cx="8691563" cy="909637"/>
        </p:xfrm>
        <a:graphic>
          <a:graphicData uri="http://schemas.openxmlformats.org/presentationml/2006/ole">
            <mc:AlternateContent xmlns:mc="http://schemas.openxmlformats.org/markup-compatibility/2006">
              <mc:Choice xmlns:v="urn:schemas-microsoft-com:vml" Requires="v">
                <p:oleObj spid="_x0000_s5126" name="Equation" r:id="rId3" imgW="4851360" imgH="507960" progId="Equation.DSMT4">
                  <p:embed/>
                </p:oleObj>
              </mc:Choice>
              <mc:Fallback>
                <p:oleObj name="Equation" r:id="rId3" imgW="4851360" imgH="507960" progId="Equation.DSMT4">
                  <p:embed/>
                  <p:pic>
                    <p:nvPicPr>
                      <p:cNvPr id="8" name="Object 7"/>
                      <p:cNvPicPr>
                        <a:picLocks noChangeAspect="1" noChangeArrowheads="1"/>
                      </p:cNvPicPr>
                      <p:nvPr/>
                    </p:nvPicPr>
                    <p:blipFill>
                      <a:blip r:embed="rId4"/>
                      <a:srcRect/>
                      <a:stretch>
                        <a:fillRect/>
                      </a:stretch>
                    </p:blipFill>
                    <p:spPr bwMode="auto">
                      <a:xfrm>
                        <a:off x="313918" y="2549156"/>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val 4"/>
          <p:cNvSpPr/>
          <p:nvPr/>
        </p:nvSpPr>
        <p:spPr>
          <a:xfrm>
            <a:off x="4049487" y="2378836"/>
            <a:ext cx="3898760" cy="1152939"/>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4" name="Straight Arrow Connector 13"/>
          <p:cNvCxnSpPr>
            <a:stCxn id="5" idx="4"/>
            <a:endCxn id="9" idx="0"/>
          </p:cNvCxnSpPr>
          <p:nvPr/>
        </p:nvCxnSpPr>
        <p:spPr bwMode="auto">
          <a:xfrm>
            <a:off x="5998867" y="3531775"/>
            <a:ext cx="111242" cy="1453562"/>
          </a:xfrm>
          <a:prstGeom prst="straightConnector1">
            <a:avLst/>
          </a:prstGeom>
          <a:noFill/>
          <a:ln w="28575" cap="flat" cmpd="sng" algn="ctr">
            <a:solidFill>
              <a:srgbClr val="0033CC"/>
            </a:solidFill>
            <a:prstDash val="solid"/>
            <a:round/>
            <a:headEnd type="none" w="med" len="med"/>
            <a:tailEnd type="triangle"/>
          </a:ln>
          <a:effectLst/>
        </p:spPr>
      </p:cxnSp>
      <p:sp>
        <p:nvSpPr>
          <p:cNvPr id="9" name="Oval 8"/>
          <p:cNvSpPr/>
          <p:nvPr/>
        </p:nvSpPr>
        <p:spPr>
          <a:xfrm>
            <a:off x="5528669" y="4985337"/>
            <a:ext cx="1162879" cy="593672"/>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11" name="Object 10"/>
          <p:cNvGraphicFramePr>
            <a:graphicFrameLocks noChangeAspect="1"/>
          </p:cNvGraphicFramePr>
          <p:nvPr>
            <p:extLst/>
          </p:nvPr>
        </p:nvGraphicFramePr>
        <p:xfrm>
          <a:off x="1718343" y="4431386"/>
          <a:ext cx="5851525" cy="2151062"/>
        </p:xfrm>
        <a:graphic>
          <a:graphicData uri="http://schemas.openxmlformats.org/presentationml/2006/ole">
            <mc:AlternateContent xmlns:mc="http://schemas.openxmlformats.org/markup-compatibility/2006">
              <mc:Choice xmlns:v="urn:schemas-microsoft-com:vml" Requires="v">
                <p:oleObj spid="_x0000_s5127" name="Equation" r:id="rId5" imgW="3251160" imgH="1193760" progId="Equation.DSMT4">
                  <p:embed/>
                </p:oleObj>
              </mc:Choice>
              <mc:Fallback>
                <p:oleObj name="Equation" r:id="rId5" imgW="3251160" imgH="1193760" progId="Equation.DSMT4">
                  <p:embed/>
                  <p:pic>
                    <p:nvPicPr>
                      <p:cNvPr id="11" name="Object 10"/>
                      <p:cNvPicPr>
                        <a:picLocks noChangeAspect="1" noChangeArrowheads="1"/>
                      </p:cNvPicPr>
                      <p:nvPr/>
                    </p:nvPicPr>
                    <p:blipFill>
                      <a:blip r:embed="rId6"/>
                      <a:srcRect/>
                      <a:stretch>
                        <a:fillRect/>
                      </a:stretch>
                    </p:blipFill>
                    <p:spPr bwMode="auto">
                      <a:xfrm>
                        <a:off x="1718343" y="4431386"/>
                        <a:ext cx="5851525" cy="215106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377400986"/>
      </p:ext>
    </p:extLst>
  </p:cSld>
  <p:clrMapOvr>
    <a:masterClrMapping/>
  </p:clrMapOvr>
  <p:transition spd="slow">
    <p:wipe dir="d"/>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We can create distinct flavors of this problem:</a:t>
            </a:r>
          </a:p>
          <a:p>
            <a:pPr lvl="1"/>
            <a:r>
              <a:rPr lang="en-US" dirty="0"/>
              <a:t>Problem class 1 – Best for PFAs</a:t>
            </a:r>
          </a:p>
          <a:p>
            <a:pPr lvl="2"/>
            <a:r>
              <a:rPr lang="en-US" dirty="0"/>
              <a:t>Highly stochastic (heavy tailed) electricity prices</a:t>
            </a:r>
          </a:p>
          <a:p>
            <a:pPr lvl="2"/>
            <a:r>
              <a:rPr lang="en-US" dirty="0"/>
              <a:t>Stationary data</a:t>
            </a:r>
          </a:p>
          <a:p>
            <a:pPr lvl="1"/>
            <a:r>
              <a:rPr lang="en-US" dirty="0"/>
              <a:t>Problem class 2 – Best for CFAs</a:t>
            </a:r>
          </a:p>
          <a:p>
            <a:pPr lvl="2"/>
            <a:r>
              <a:rPr lang="en-US" dirty="0"/>
              <a:t>Stochastic prices and wind (but not heavy tailed)</a:t>
            </a:r>
          </a:p>
          <a:p>
            <a:pPr lvl="2"/>
            <a:r>
              <a:rPr lang="en-US" dirty="0"/>
              <a:t>Stationary data</a:t>
            </a:r>
          </a:p>
          <a:p>
            <a:pPr lvl="1"/>
            <a:r>
              <a:rPr lang="en-US" dirty="0"/>
              <a:t>Problem class 3 -  Best for VFAs</a:t>
            </a:r>
          </a:p>
          <a:p>
            <a:pPr lvl="2"/>
            <a:r>
              <a:rPr lang="en-US" dirty="0"/>
              <a:t>Stochastic wind and prices (but not too random)</a:t>
            </a:r>
          </a:p>
          <a:p>
            <a:pPr lvl="2"/>
            <a:r>
              <a:rPr lang="en-US" dirty="0"/>
              <a:t>Time varying loads, but inaccurate wind forecasts</a:t>
            </a:r>
          </a:p>
          <a:p>
            <a:pPr lvl="1"/>
            <a:r>
              <a:rPr lang="en-US" dirty="0"/>
              <a:t>Problem class 4 – Best for deterministic </a:t>
            </a:r>
            <a:r>
              <a:rPr lang="en-US" dirty="0" err="1"/>
              <a:t>lookaheads</a:t>
            </a:r>
            <a:endParaRPr lang="en-US" dirty="0"/>
          </a:p>
          <a:p>
            <a:pPr lvl="2"/>
            <a:r>
              <a:rPr lang="en-US" dirty="0"/>
              <a:t>Relatively low noise problem with accurate forecasts</a:t>
            </a:r>
          </a:p>
          <a:p>
            <a:pPr lvl="1"/>
            <a:r>
              <a:rPr lang="en-US" dirty="0"/>
              <a:t>Problem class 5 – A hybrid policy worked best here</a:t>
            </a:r>
          </a:p>
          <a:p>
            <a:pPr lvl="2"/>
            <a:r>
              <a:rPr lang="en-US" dirty="0"/>
              <a:t>Stochastic prices and wind, </a:t>
            </a:r>
            <a:r>
              <a:rPr lang="en-US" dirty="0" err="1"/>
              <a:t>nonstationary</a:t>
            </a:r>
            <a:r>
              <a:rPr lang="en-US" dirty="0"/>
              <a:t> data, noisy forecasts.</a:t>
            </a:r>
          </a:p>
          <a:p>
            <a:pPr lvl="2"/>
            <a:endParaRPr lang="en-US" dirty="0"/>
          </a:p>
          <a:p>
            <a:pPr lvl="1"/>
            <a:endParaRPr lang="en-US" dirty="0"/>
          </a:p>
        </p:txBody>
      </p:sp>
      <p:sp>
        <p:nvSpPr>
          <p:cNvPr id="4" name="Slide Number Placeholder 5">
            <a:extLst>
              <a:ext uri="{FF2B5EF4-FFF2-40B4-BE49-F238E27FC236}">
                <a16:creationId xmlns:a16="http://schemas.microsoft.com/office/drawing/2014/main" id="{4F38E165-3E40-4303-8FEF-A6AFC6DC329C}"/>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100</a:t>
            </a:fld>
            <a:endParaRPr lang="en-US"/>
          </a:p>
        </p:txBody>
      </p:sp>
    </p:spTree>
    <p:extLst>
      <p:ext uri="{BB962C8B-B14F-4D97-AF65-F5344CB8AC3E}">
        <p14:creationId xmlns:p14="http://schemas.microsoft.com/office/powerpoint/2010/main" val="7337019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sz="2400" dirty="0"/>
              <a:t>The policies</a:t>
            </a:r>
          </a:p>
          <a:p>
            <a:pPr lvl="1"/>
            <a:r>
              <a:rPr lang="en-US" sz="2000" dirty="0"/>
              <a:t>The PFA:</a:t>
            </a:r>
          </a:p>
          <a:p>
            <a:pPr lvl="2"/>
            <a:r>
              <a:rPr lang="en-US" sz="1800" dirty="0"/>
              <a:t>Charge battery when price is below p1</a:t>
            </a:r>
          </a:p>
          <a:p>
            <a:pPr lvl="2"/>
            <a:r>
              <a:rPr lang="en-US" sz="1800" dirty="0"/>
              <a:t>Discharge when price is above p2</a:t>
            </a:r>
          </a:p>
          <a:p>
            <a:pPr lvl="1"/>
            <a:r>
              <a:rPr lang="en-US" sz="2000" dirty="0"/>
              <a:t>The CFA</a:t>
            </a:r>
          </a:p>
          <a:p>
            <a:pPr lvl="2"/>
            <a:r>
              <a:rPr lang="en-US" sz="1800" dirty="0"/>
              <a:t>Optimize over a horizon H; maintain upper and lower bounds (u, l) for every time period except the first (note that this is a hybrid with a </a:t>
            </a:r>
            <a:r>
              <a:rPr lang="en-US" sz="1800" dirty="0" err="1"/>
              <a:t>lookahead</a:t>
            </a:r>
            <a:r>
              <a:rPr lang="en-US" sz="1800" dirty="0"/>
              <a:t>). </a:t>
            </a:r>
          </a:p>
          <a:p>
            <a:pPr lvl="1"/>
            <a:r>
              <a:rPr lang="en-US" sz="2000" dirty="0"/>
              <a:t>The VFA</a:t>
            </a:r>
          </a:p>
          <a:p>
            <a:pPr lvl="2"/>
            <a:r>
              <a:rPr lang="en-US" sz="1800" dirty="0"/>
              <a:t>Piecewise linear, concave value function in terms of energy, indexed by time.</a:t>
            </a:r>
          </a:p>
          <a:p>
            <a:pPr lvl="1"/>
            <a:r>
              <a:rPr lang="en-US" sz="2000" dirty="0"/>
              <a:t>The </a:t>
            </a:r>
            <a:r>
              <a:rPr lang="en-US" sz="2000" dirty="0" err="1"/>
              <a:t>lookahead</a:t>
            </a:r>
            <a:r>
              <a:rPr lang="en-US" sz="2000" dirty="0"/>
              <a:t> (deterministic)</a:t>
            </a:r>
          </a:p>
          <a:p>
            <a:pPr lvl="2"/>
            <a:r>
              <a:rPr lang="en-US" sz="1800" dirty="0"/>
              <a:t>Optimize over a horizon H (only tunable parameter) using forecasts of demand, prices and wind energy</a:t>
            </a:r>
          </a:p>
          <a:p>
            <a:pPr lvl="1"/>
            <a:r>
              <a:rPr lang="en-US" sz="2200" dirty="0"/>
              <a:t>The </a:t>
            </a:r>
            <a:r>
              <a:rPr lang="en-US" sz="2200" dirty="0" err="1"/>
              <a:t>lookahead</a:t>
            </a:r>
            <a:r>
              <a:rPr lang="en-US" sz="2200" dirty="0"/>
              <a:t> CFA</a:t>
            </a:r>
          </a:p>
          <a:p>
            <a:pPr lvl="2"/>
            <a:r>
              <a:rPr lang="en-US" sz="1800" dirty="0"/>
              <a:t>Use a </a:t>
            </a:r>
            <a:r>
              <a:rPr lang="en-US" sz="1800" dirty="0" err="1"/>
              <a:t>lookahead</a:t>
            </a:r>
            <a:r>
              <a:rPr lang="en-US" sz="1800" dirty="0"/>
              <a:t> policy (deterministic), but with a tunable parameter that improves robustness.</a:t>
            </a:r>
          </a:p>
          <a:p>
            <a:pPr lvl="2"/>
            <a:endParaRPr lang="en-US" sz="1800" dirty="0"/>
          </a:p>
          <a:p>
            <a:pPr lvl="1"/>
            <a:endParaRPr lang="en-US" sz="2000" dirty="0"/>
          </a:p>
        </p:txBody>
      </p:sp>
      <p:sp>
        <p:nvSpPr>
          <p:cNvPr id="4" name="Slide Number Placeholder 5">
            <a:extLst>
              <a:ext uri="{FF2B5EF4-FFF2-40B4-BE49-F238E27FC236}">
                <a16:creationId xmlns:a16="http://schemas.microsoft.com/office/drawing/2014/main" id="{72440D5B-829F-472D-AFC0-F356136832E0}"/>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101</a:t>
            </a:fld>
            <a:endParaRPr lang="en-US"/>
          </a:p>
        </p:txBody>
      </p:sp>
    </p:spTree>
    <p:extLst>
      <p:ext uri="{BB962C8B-B14F-4D97-AF65-F5344CB8AC3E}">
        <p14:creationId xmlns:p14="http://schemas.microsoft.com/office/powerpoint/2010/main" val="22442570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5" name="Content Placeholder 4"/>
          <p:cNvSpPr>
            <a:spLocks noGrp="1"/>
          </p:cNvSpPr>
          <p:nvPr>
            <p:ph idx="1"/>
          </p:nvPr>
        </p:nvSpPr>
        <p:spPr/>
        <p:txBody>
          <a:bodyPr/>
          <a:lstStyle/>
          <a:p>
            <a:r>
              <a:rPr lang="en-US" dirty="0"/>
              <a:t>Each policy is best on certain problems</a:t>
            </a:r>
          </a:p>
          <a:p>
            <a:pPr lvl="1"/>
            <a:r>
              <a:rPr lang="en-US" dirty="0"/>
              <a:t>Results are percent of </a:t>
            </a:r>
            <a:r>
              <a:rPr lang="en-US" i="1" dirty="0"/>
              <a:t>posterior</a:t>
            </a:r>
            <a:r>
              <a:rPr lang="en-US" dirty="0"/>
              <a:t> optimal solution</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2"/>
            <a:endParaRPr lang="en-US" dirty="0"/>
          </a:p>
          <a:p>
            <a:pPr lvl="1"/>
            <a:r>
              <a:rPr lang="en-US" dirty="0"/>
              <a:t>… any policy might be best depending on the data.</a:t>
            </a:r>
          </a:p>
        </p:txBody>
      </p:sp>
      <p:sp>
        <p:nvSpPr>
          <p:cNvPr id="6" name="TextBox 5"/>
          <p:cNvSpPr txBox="1"/>
          <p:nvPr/>
        </p:nvSpPr>
        <p:spPr>
          <a:xfrm>
            <a:off x="646596" y="6397689"/>
            <a:ext cx="7924926" cy="400110"/>
          </a:xfrm>
          <a:prstGeom prst="rect">
            <a:avLst/>
          </a:prstGeom>
          <a:noFill/>
        </p:spPr>
        <p:txBody>
          <a:bodyPr wrap="none" rtlCol="0">
            <a:spAutoFit/>
          </a:bodyPr>
          <a:lstStyle/>
          <a:p>
            <a:pPr algn="l"/>
            <a:r>
              <a:rPr lang="en-US" sz="2000" dirty="0"/>
              <a:t>Joint research with Prof. Stephan </a:t>
            </a:r>
            <a:r>
              <a:rPr lang="en-US" sz="2000" dirty="0" err="1"/>
              <a:t>Meisel</a:t>
            </a:r>
            <a:r>
              <a:rPr lang="en-US" sz="2000" dirty="0"/>
              <a:t>, University of Muenster, Germany.</a:t>
            </a:r>
          </a:p>
        </p:txBody>
      </p:sp>
      <p:pic>
        <p:nvPicPr>
          <p:cNvPr id="1213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0" y="2136899"/>
            <a:ext cx="9130740" cy="377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122" y="2598057"/>
            <a:ext cx="9142878" cy="3299748"/>
            <a:chOff x="1122" y="2598057"/>
            <a:chExt cx="9142878" cy="3299748"/>
          </a:xfrm>
        </p:grpSpPr>
        <p:grpSp>
          <p:nvGrpSpPr>
            <p:cNvPr id="4" name="Group 3"/>
            <p:cNvGrpSpPr/>
            <p:nvPr/>
          </p:nvGrpSpPr>
          <p:grpSpPr>
            <a:xfrm>
              <a:off x="1122" y="2598057"/>
              <a:ext cx="9142878" cy="2807381"/>
              <a:chOff x="1122" y="2598057"/>
              <a:chExt cx="9142878" cy="2807381"/>
            </a:xfrm>
          </p:grpSpPr>
          <p:sp>
            <p:nvSpPr>
              <p:cNvPr id="3" name="Rectangle 2"/>
              <p:cNvSpPr/>
              <p:nvPr/>
            </p:nvSpPr>
            <p:spPr bwMode="auto">
              <a:xfrm>
                <a:off x="15630" y="2598057"/>
                <a:ext cx="9128370" cy="827314"/>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 name="Rectangle 6"/>
              <p:cNvSpPr/>
              <p:nvPr/>
            </p:nvSpPr>
            <p:spPr bwMode="auto">
              <a:xfrm>
                <a:off x="8376" y="3432615"/>
                <a:ext cx="9128370" cy="718471"/>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 name="Rectangle 7"/>
              <p:cNvSpPr/>
              <p:nvPr/>
            </p:nvSpPr>
            <p:spPr bwMode="auto">
              <a:xfrm>
                <a:off x="1122" y="4151061"/>
                <a:ext cx="9128370" cy="763839"/>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Rectangle 8"/>
              <p:cNvSpPr/>
              <p:nvPr/>
            </p:nvSpPr>
            <p:spPr bwMode="auto">
              <a:xfrm>
                <a:off x="3076" y="4913061"/>
                <a:ext cx="9128370" cy="492377"/>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
          <p:nvSpPr>
            <p:cNvPr id="11" name="Rectangle 10"/>
            <p:cNvSpPr/>
            <p:nvPr/>
          </p:nvSpPr>
          <p:spPr bwMode="auto">
            <a:xfrm>
              <a:off x="3077" y="5405428"/>
              <a:ext cx="9128370" cy="492377"/>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7" name="Group 16"/>
          <p:cNvGrpSpPr/>
          <p:nvPr/>
        </p:nvGrpSpPr>
        <p:grpSpPr>
          <a:xfrm>
            <a:off x="4581000" y="2136899"/>
            <a:ext cx="4517568" cy="3771537"/>
            <a:chOff x="4581000" y="2136899"/>
            <a:chExt cx="4517568" cy="3771537"/>
          </a:xfrm>
        </p:grpSpPr>
        <p:grpSp>
          <p:nvGrpSpPr>
            <p:cNvPr id="12" name="Group 11"/>
            <p:cNvGrpSpPr/>
            <p:nvPr/>
          </p:nvGrpSpPr>
          <p:grpSpPr>
            <a:xfrm>
              <a:off x="4581000" y="2136899"/>
              <a:ext cx="3591450" cy="3771536"/>
              <a:chOff x="4581000" y="2136899"/>
              <a:chExt cx="3591450" cy="3771536"/>
            </a:xfrm>
          </p:grpSpPr>
          <p:sp>
            <p:nvSpPr>
              <p:cNvPr id="10" name="Rectangle 9"/>
              <p:cNvSpPr/>
              <p:nvPr/>
            </p:nvSpPr>
            <p:spPr bwMode="auto">
              <a:xfrm>
                <a:off x="4581000" y="2136899"/>
                <a:ext cx="893677" cy="3771533"/>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5471949" y="2136900"/>
                <a:ext cx="893677" cy="3771533"/>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6351175" y="2136901"/>
                <a:ext cx="893677" cy="3771533"/>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Rectangle 14"/>
              <p:cNvSpPr/>
              <p:nvPr/>
            </p:nvSpPr>
            <p:spPr bwMode="auto">
              <a:xfrm>
                <a:off x="7242124" y="2136902"/>
                <a:ext cx="930326" cy="3771533"/>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
          <p:nvSpPr>
            <p:cNvPr id="18" name="Rectangle 17"/>
            <p:cNvSpPr/>
            <p:nvPr/>
          </p:nvSpPr>
          <p:spPr bwMode="auto">
            <a:xfrm>
              <a:off x="8168242" y="2136903"/>
              <a:ext cx="930326" cy="3771533"/>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20" name="Group 19"/>
          <p:cNvGrpSpPr/>
          <p:nvPr/>
        </p:nvGrpSpPr>
        <p:grpSpPr>
          <a:xfrm>
            <a:off x="-853" y="2596082"/>
            <a:ext cx="9142878" cy="3299748"/>
            <a:chOff x="1122" y="2598057"/>
            <a:chExt cx="9142878" cy="3299748"/>
          </a:xfrm>
        </p:grpSpPr>
        <p:grpSp>
          <p:nvGrpSpPr>
            <p:cNvPr id="21" name="Group 20"/>
            <p:cNvGrpSpPr/>
            <p:nvPr/>
          </p:nvGrpSpPr>
          <p:grpSpPr>
            <a:xfrm>
              <a:off x="1122" y="2598057"/>
              <a:ext cx="9142878" cy="2807381"/>
              <a:chOff x="1122" y="2598057"/>
              <a:chExt cx="9142878" cy="2807381"/>
            </a:xfrm>
          </p:grpSpPr>
          <p:sp>
            <p:nvSpPr>
              <p:cNvPr id="23" name="Rectangle 22"/>
              <p:cNvSpPr/>
              <p:nvPr/>
            </p:nvSpPr>
            <p:spPr bwMode="auto">
              <a:xfrm>
                <a:off x="15630" y="2598057"/>
                <a:ext cx="9128370" cy="827314"/>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4" name="Rectangle 23"/>
              <p:cNvSpPr/>
              <p:nvPr/>
            </p:nvSpPr>
            <p:spPr bwMode="auto">
              <a:xfrm>
                <a:off x="8376" y="3432615"/>
                <a:ext cx="9128370" cy="718471"/>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5" name="Rectangle 24"/>
              <p:cNvSpPr/>
              <p:nvPr/>
            </p:nvSpPr>
            <p:spPr bwMode="auto">
              <a:xfrm>
                <a:off x="1122" y="4151061"/>
                <a:ext cx="9128370" cy="763839"/>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6" name="Rectangle 25"/>
              <p:cNvSpPr/>
              <p:nvPr/>
            </p:nvSpPr>
            <p:spPr bwMode="auto">
              <a:xfrm>
                <a:off x="3076" y="4913061"/>
                <a:ext cx="9128370" cy="492377"/>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
          <p:nvSpPr>
            <p:cNvPr id="22" name="Rectangle 21"/>
            <p:cNvSpPr/>
            <p:nvPr/>
          </p:nvSpPr>
          <p:spPr bwMode="auto">
            <a:xfrm>
              <a:off x="3077" y="5405428"/>
              <a:ext cx="9128370" cy="492377"/>
            </a:xfrm>
            <a:prstGeom prst="rect">
              <a:avLst/>
            </a:prstGeom>
            <a:noFill/>
            <a:ln w="38100"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71615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“Reinforcement learning”</a:t>
            </a:r>
          </a:p>
        </p:txBody>
      </p:sp>
      <p:sp>
        <p:nvSpPr>
          <p:cNvPr id="3" name="Content Placeholder 2"/>
          <p:cNvSpPr>
            <a:spLocks noGrp="1"/>
          </p:cNvSpPr>
          <p:nvPr>
            <p:ph idx="1"/>
          </p:nvPr>
        </p:nvSpPr>
        <p:spPr>
          <a:xfrm>
            <a:off x="200716" y="1143000"/>
            <a:ext cx="5038927" cy="4953000"/>
          </a:xfrm>
        </p:spPr>
        <p:txBody>
          <a:bodyPr/>
          <a:lstStyle/>
          <a:p>
            <a:r>
              <a:rPr lang="en-US" dirty="0" err="1"/>
              <a:t>AlphaGo</a:t>
            </a:r>
            <a:endParaRPr lang="en-US" dirty="0"/>
          </a:p>
          <a:p>
            <a:pPr lvl="1"/>
            <a:r>
              <a:rPr lang="en-US" dirty="0"/>
              <a:t>Much more complex state space.</a:t>
            </a:r>
          </a:p>
          <a:p>
            <a:pPr lvl="1"/>
            <a:r>
              <a:rPr lang="en-US" dirty="0"/>
              <a:t>Uses hybrid of policies:</a:t>
            </a:r>
          </a:p>
          <a:p>
            <a:pPr lvl="2"/>
            <a:r>
              <a:rPr lang="en-US" dirty="0"/>
              <a:t>PFA (rules)</a:t>
            </a:r>
          </a:p>
          <a:p>
            <a:pPr lvl="2"/>
            <a:r>
              <a:rPr lang="en-US" dirty="0"/>
              <a:t>CFA (UCB policies for exploration)</a:t>
            </a:r>
          </a:p>
          <a:p>
            <a:pPr lvl="2"/>
            <a:r>
              <a:rPr lang="en-US" dirty="0"/>
              <a:t>VFA (for approximating downstream value of being in a state).</a:t>
            </a:r>
          </a:p>
          <a:p>
            <a:pPr lvl="2"/>
            <a:r>
              <a:rPr lang="en-US" dirty="0"/>
              <a:t>DLA – The basic policy is a DLA, which uses all of the above, including a rollout policy which is also a form of DLA).</a:t>
            </a:r>
          </a:p>
          <a:p>
            <a:pPr lvl="2"/>
            <a:endParaRPr lang="en-US" dirty="0"/>
          </a:p>
        </p:txBody>
      </p:sp>
      <p:pic>
        <p:nvPicPr>
          <p:cNvPr id="5" name="Picture 4"/>
          <p:cNvPicPr>
            <a:picLocks noChangeAspect="1"/>
          </p:cNvPicPr>
          <p:nvPr/>
        </p:nvPicPr>
        <p:blipFill>
          <a:blip r:embed="rId2"/>
          <a:stretch>
            <a:fillRect/>
          </a:stretch>
        </p:blipFill>
        <p:spPr>
          <a:xfrm>
            <a:off x="5239643" y="1882304"/>
            <a:ext cx="3703641" cy="3688400"/>
          </a:xfrm>
          <a:prstGeom prst="rect">
            <a:avLst/>
          </a:prstGeom>
        </p:spPr>
      </p:pic>
      <p:sp>
        <p:nvSpPr>
          <p:cNvPr id="6" name="Slide Number Placeholder 5">
            <a:extLst>
              <a:ext uri="{FF2B5EF4-FFF2-40B4-BE49-F238E27FC236}">
                <a16:creationId xmlns:a16="http://schemas.microsoft.com/office/drawing/2014/main" id="{7446BD46-8C09-4541-AB71-CE3AFE609786}"/>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103</a:t>
            </a:fld>
            <a:endParaRPr lang="en-US"/>
          </a:p>
        </p:txBody>
      </p:sp>
    </p:spTree>
    <p:extLst>
      <p:ext uri="{BB962C8B-B14F-4D97-AF65-F5344CB8AC3E}">
        <p14:creationId xmlns:p14="http://schemas.microsoft.com/office/powerpoint/2010/main" val="16218178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74407" y="-85943"/>
            <a:ext cx="29787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4000" i="0" dirty="0">
                <a:solidFill>
                  <a:schemeClr val="bg1"/>
                </a:solidFill>
              </a:rPr>
              <a:t>Stochastic </a:t>
            </a:r>
          </a:p>
          <a:p>
            <a:r>
              <a:rPr lang="en-US" sz="4000" i="0" dirty="0">
                <a:solidFill>
                  <a:schemeClr val="bg1"/>
                </a:solidFill>
              </a:rPr>
              <a:t>programming</a:t>
            </a:r>
          </a:p>
        </p:txBody>
      </p:sp>
      <p:sp>
        <p:nvSpPr>
          <p:cNvPr id="20" name="TextBox 19"/>
          <p:cNvSpPr txBox="1">
            <a:spLocks noChangeArrowheads="1"/>
          </p:cNvSpPr>
          <p:nvPr/>
        </p:nvSpPr>
        <p:spPr bwMode="auto">
          <a:xfrm>
            <a:off x="3935770" y="4965500"/>
            <a:ext cx="19543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600" i="0" dirty="0">
                <a:solidFill>
                  <a:schemeClr val="bg1"/>
                </a:solidFill>
              </a:rPr>
              <a:t>Markov </a:t>
            </a:r>
          </a:p>
          <a:p>
            <a:r>
              <a:rPr lang="en-US" sz="3600" i="0" dirty="0">
                <a:solidFill>
                  <a:schemeClr val="bg1"/>
                </a:solidFill>
              </a:rPr>
              <a:t>decision </a:t>
            </a:r>
          </a:p>
          <a:p>
            <a:r>
              <a:rPr lang="en-US" sz="3600" i="0" dirty="0">
                <a:solidFill>
                  <a:schemeClr val="bg1"/>
                </a:solidFill>
              </a:rPr>
              <a:t>processes</a:t>
            </a:r>
          </a:p>
        </p:txBody>
      </p:sp>
      <p:sp>
        <p:nvSpPr>
          <p:cNvPr id="21" name="TextBox 20"/>
          <p:cNvSpPr txBox="1">
            <a:spLocks noChangeArrowheads="1"/>
          </p:cNvSpPr>
          <p:nvPr/>
        </p:nvSpPr>
        <p:spPr bwMode="auto">
          <a:xfrm>
            <a:off x="1766324" y="4308929"/>
            <a:ext cx="30444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600" i="0" dirty="0">
                <a:solidFill>
                  <a:schemeClr val="bg1"/>
                </a:solidFill>
              </a:rPr>
              <a:t>Reinforcement </a:t>
            </a:r>
          </a:p>
          <a:p>
            <a:r>
              <a:rPr lang="en-US" sz="3600" i="0" dirty="0">
                <a:solidFill>
                  <a:schemeClr val="bg1"/>
                </a:solidFill>
              </a:rPr>
              <a:t>learning</a:t>
            </a:r>
          </a:p>
        </p:txBody>
      </p:sp>
      <p:sp>
        <p:nvSpPr>
          <p:cNvPr id="22" name="TextBox 21"/>
          <p:cNvSpPr txBox="1">
            <a:spLocks noChangeArrowheads="1"/>
          </p:cNvSpPr>
          <p:nvPr/>
        </p:nvSpPr>
        <p:spPr bwMode="auto">
          <a:xfrm>
            <a:off x="3928387" y="3231711"/>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control</a:t>
            </a:r>
          </a:p>
        </p:txBody>
      </p:sp>
      <p:sp>
        <p:nvSpPr>
          <p:cNvPr id="23" name="TextBox 22"/>
          <p:cNvSpPr txBox="1">
            <a:spLocks noChangeArrowheads="1"/>
          </p:cNvSpPr>
          <p:nvPr/>
        </p:nvSpPr>
        <p:spPr bwMode="auto">
          <a:xfrm>
            <a:off x="1968303" y="2161886"/>
            <a:ext cx="19287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Model </a:t>
            </a:r>
          </a:p>
          <a:p>
            <a:r>
              <a:rPr lang="en-US" sz="3200" i="0" dirty="0">
                <a:solidFill>
                  <a:schemeClr val="bg1"/>
                </a:solidFill>
              </a:rPr>
              <a:t>predictive </a:t>
            </a:r>
          </a:p>
          <a:p>
            <a:r>
              <a:rPr lang="en-US" sz="3200" i="0" dirty="0">
                <a:solidFill>
                  <a:schemeClr val="bg1"/>
                </a:solidFill>
              </a:rPr>
              <a:t>control</a:t>
            </a:r>
          </a:p>
        </p:txBody>
      </p:sp>
      <p:sp>
        <p:nvSpPr>
          <p:cNvPr id="24" name="TextBox 23"/>
          <p:cNvSpPr txBox="1">
            <a:spLocks noChangeArrowheads="1"/>
          </p:cNvSpPr>
          <p:nvPr/>
        </p:nvSpPr>
        <p:spPr bwMode="auto">
          <a:xfrm>
            <a:off x="3642721" y="160278"/>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Robust </a:t>
            </a:r>
          </a:p>
          <a:p>
            <a:r>
              <a:rPr lang="en-US" sz="3200" i="0" dirty="0">
                <a:solidFill>
                  <a:schemeClr val="bg1"/>
                </a:solidFill>
              </a:rPr>
              <a:t>optimization</a:t>
            </a:r>
          </a:p>
        </p:txBody>
      </p:sp>
      <p:sp>
        <p:nvSpPr>
          <p:cNvPr id="25" name="TextBox 24"/>
          <p:cNvSpPr txBox="1">
            <a:spLocks noChangeArrowheads="1"/>
          </p:cNvSpPr>
          <p:nvPr/>
        </p:nvSpPr>
        <p:spPr bwMode="auto">
          <a:xfrm>
            <a:off x="6800538" y="-71946"/>
            <a:ext cx="245291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Approximate </a:t>
            </a:r>
          </a:p>
          <a:p>
            <a:r>
              <a:rPr lang="en-US" sz="3200" i="0" dirty="0">
                <a:solidFill>
                  <a:schemeClr val="bg1"/>
                </a:solidFill>
              </a:rPr>
              <a:t>dynamic </a:t>
            </a:r>
          </a:p>
          <a:p>
            <a:r>
              <a:rPr lang="en-US" sz="3200" i="0" dirty="0">
                <a:solidFill>
                  <a:schemeClr val="bg1"/>
                </a:solidFill>
              </a:rPr>
              <a:t>programming</a:t>
            </a:r>
          </a:p>
        </p:txBody>
      </p:sp>
      <p:sp>
        <p:nvSpPr>
          <p:cNvPr id="26" name="TextBox 25"/>
          <p:cNvSpPr txBox="1">
            <a:spLocks noChangeArrowheads="1"/>
          </p:cNvSpPr>
          <p:nvPr/>
        </p:nvSpPr>
        <p:spPr bwMode="auto">
          <a:xfrm>
            <a:off x="5546805" y="4210654"/>
            <a:ext cx="223651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Online </a:t>
            </a:r>
          </a:p>
          <a:p>
            <a:r>
              <a:rPr lang="en-US" sz="3200" i="0" dirty="0">
                <a:solidFill>
                  <a:schemeClr val="bg1"/>
                </a:solidFill>
              </a:rPr>
              <a:t>computation</a:t>
            </a:r>
          </a:p>
        </p:txBody>
      </p:sp>
      <p:sp>
        <p:nvSpPr>
          <p:cNvPr id="27" name="TextBox 26"/>
          <p:cNvSpPr txBox="1">
            <a:spLocks noChangeArrowheads="1"/>
          </p:cNvSpPr>
          <p:nvPr/>
        </p:nvSpPr>
        <p:spPr bwMode="auto">
          <a:xfrm>
            <a:off x="6800538" y="5304054"/>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28" name="TextBox 27"/>
          <p:cNvSpPr txBox="1">
            <a:spLocks noChangeArrowheads="1"/>
          </p:cNvSpPr>
          <p:nvPr/>
        </p:nvSpPr>
        <p:spPr bwMode="auto">
          <a:xfrm>
            <a:off x="6699533" y="2797189"/>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search</a:t>
            </a:r>
          </a:p>
        </p:txBody>
      </p:sp>
      <p:sp>
        <p:nvSpPr>
          <p:cNvPr id="29" name="TextBox 28"/>
          <p:cNvSpPr txBox="1">
            <a:spLocks noChangeArrowheads="1"/>
          </p:cNvSpPr>
          <p:nvPr/>
        </p:nvSpPr>
        <p:spPr bwMode="auto">
          <a:xfrm>
            <a:off x="5442022" y="293405"/>
            <a:ext cx="16450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Decision</a:t>
            </a:r>
          </a:p>
          <a:p>
            <a:r>
              <a:rPr lang="en-US" sz="3200" i="0" dirty="0">
                <a:solidFill>
                  <a:schemeClr val="bg1"/>
                </a:solidFill>
              </a:rPr>
              <a:t> </a:t>
            </a:r>
          </a:p>
          <a:p>
            <a:r>
              <a:rPr lang="en-US" sz="3200" i="0" dirty="0">
                <a:solidFill>
                  <a:schemeClr val="bg1"/>
                </a:solidFill>
              </a:rPr>
              <a:t>analysis</a:t>
            </a:r>
          </a:p>
        </p:txBody>
      </p:sp>
      <p:sp>
        <p:nvSpPr>
          <p:cNvPr id="30" name="TextBox 29"/>
          <p:cNvSpPr txBox="1">
            <a:spLocks noChangeArrowheads="1"/>
          </p:cNvSpPr>
          <p:nvPr/>
        </p:nvSpPr>
        <p:spPr bwMode="auto">
          <a:xfrm>
            <a:off x="193630" y="5244330"/>
            <a:ext cx="19752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Stochastic </a:t>
            </a:r>
          </a:p>
          <a:p>
            <a:r>
              <a:rPr lang="en-US" sz="3200" i="0" dirty="0">
                <a:solidFill>
                  <a:schemeClr val="bg1"/>
                </a:solidFill>
              </a:rPr>
              <a:t>control</a:t>
            </a:r>
          </a:p>
        </p:txBody>
      </p:sp>
      <p:sp>
        <p:nvSpPr>
          <p:cNvPr id="31" name="TextBox 30"/>
          <p:cNvSpPr txBox="1">
            <a:spLocks noChangeArrowheads="1"/>
          </p:cNvSpPr>
          <p:nvPr/>
        </p:nvSpPr>
        <p:spPr bwMode="auto">
          <a:xfrm>
            <a:off x="2453344" y="1018590"/>
            <a:ext cx="22589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Simulation </a:t>
            </a:r>
          </a:p>
          <a:p>
            <a:r>
              <a:rPr lang="en-US" sz="3200" i="0" dirty="0">
                <a:solidFill>
                  <a:schemeClr val="bg1"/>
                </a:solidFill>
              </a:rPr>
              <a:t>optimization</a:t>
            </a:r>
          </a:p>
        </p:txBody>
      </p:sp>
      <p:sp>
        <p:nvSpPr>
          <p:cNvPr id="32" name="TextBox 31"/>
          <p:cNvSpPr txBox="1">
            <a:spLocks noChangeArrowheads="1"/>
          </p:cNvSpPr>
          <p:nvPr/>
        </p:nvSpPr>
        <p:spPr bwMode="auto">
          <a:xfrm>
            <a:off x="4936255" y="1889169"/>
            <a:ext cx="241764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Dynamic</a:t>
            </a:r>
          </a:p>
          <a:p>
            <a:r>
              <a:rPr lang="en-US" sz="3200" i="0" dirty="0">
                <a:solidFill>
                  <a:schemeClr val="bg1"/>
                </a:solidFill>
              </a:rPr>
              <a:t>Programming</a:t>
            </a:r>
          </a:p>
          <a:p>
            <a:r>
              <a:rPr lang="en-US" sz="3200" i="0" dirty="0">
                <a:solidFill>
                  <a:schemeClr val="bg1"/>
                </a:solidFill>
              </a:rPr>
              <a:t>and</a:t>
            </a:r>
          </a:p>
          <a:p>
            <a:r>
              <a:rPr lang="en-US" sz="3200" i="0" dirty="0">
                <a:solidFill>
                  <a:schemeClr val="bg1"/>
                </a:solidFill>
              </a:rPr>
              <a:t>control</a:t>
            </a:r>
          </a:p>
        </p:txBody>
      </p:sp>
      <p:sp>
        <p:nvSpPr>
          <p:cNvPr id="33" name="TextBox 32"/>
          <p:cNvSpPr txBox="1">
            <a:spLocks noChangeArrowheads="1"/>
          </p:cNvSpPr>
          <p:nvPr/>
        </p:nvSpPr>
        <p:spPr bwMode="auto">
          <a:xfrm>
            <a:off x="307096" y="2018140"/>
            <a:ext cx="16321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Optimal </a:t>
            </a:r>
          </a:p>
          <a:p>
            <a:r>
              <a:rPr lang="en-US" sz="3200" i="0" dirty="0">
                <a:solidFill>
                  <a:schemeClr val="bg1"/>
                </a:solidFill>
              </a:rPr>
              <a:t>learning</a:t>
            </a:r>
          </a:p>
        </p:txBody>
      </p:sp>
      <p:sp>
        <p:nvSpPr>
          <p:cNvPr id="34" name="TextBox 33"/>
          <p:cNvSpPr txBox="1">
            <a:spLocks noChangeArrowheads="1"/>
          </p:cNvSpPr>
          <p:nvPr/>
        </p:nvSpPr>
        <p:spPr bwMode="auto">
          <a:xfrm>
            <a:off x="622618" y="3418744"/>
            <a:ext cx="17123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3200" i="0" dirty="0">
                <a:solidFill>
                  <a:schemeClr val="bg1"/>
                </a:solidFill>
              </a:rPr>
              <a:t>Bandit</a:t>
            </a:r>
          </a:p>
          <a:p>
            <a:r>
              <a:rPr lang="en-US" sz="3200" i="0" dirty="0">
                <a:solidFill>
                  <a:schemeClr val="bg1"/>
                </a:solidFill>
              </a:rPr>
              <a:t>problems</a:t>
            </a:r>
          </a:p>
        </p:txBody>
      </p:sp>
      <p:pic>
        <p:nvPicPr>
          <p:cNvPr id="35" name="Picture 34" descr="http://ecx.images-amazon.com/images/I/41UHTnB7yrL.jpg"/>
          <p:cNvPicPr>
            <a:picLocks noChangeAspect="1" noChangeArrowheads="1"/>
          </p:cNvPicPr>
          <p:nvPr/>
        </p:nvPicPr>
        <p:blipFill rotWithShape="1">
          <a:blip r:embed="rId4">
            <a:extLst>
              <a:ext uri="{28A0092B-C50C-407E-A947-70E740481C1C}">
                <a14:useLocalDpi xmlns:a14="http://schemas.microsoft.com/office/drawing/2010/main" val="0"/>
              </a:ext>
            </a:extLst>
          </a:blip>
          <a:srcRect t="9200"/>
          <a:stretch/>
        </p:blipFill>
        <p:spPr bwMode="auto">
          <a:xfrm>
            <a:off x="34304" y="0"/>
            <a:ext cx="1743696" cy="271417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http://ecx.images-amazon.com/images/I/41QmA4q%2BV7L.jpg"/>
          <p:cNvPicPr>
            <a:picLocks noChangeAspect="1" noChangeArrowheads="1"/>
          </p:cNvPicPr>
          <p:nvPr/>
        </p:nvPicPr>
        <p:blipFill rotWithShape="1">
          <a:blip r:embed="rId5">
            <a:extLst>
              <a:ext uri="{28A0092B-C50C-407E-A947-70E740481C1C}">
                <a14:useLocalDpi xmlns:a14="http://schemas.microsoft.com/office/drawing/2010/main" val="0"/>
              </a:ext>
            </a:extLst>
          </a:blip>
          <a:srcRect l="-4467" t="9743" r="4467"/>
          <a:stretch/>
        </p:blipFill>
        <p:spPr bwMode="auto">
          <a:xfrm>
            <a:off x="3633104" y="-36479"/>
            <a:ext cx="1857715" cy="32244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http://ecx.images-amazon.com/images/I/41fYgp2YdoL.jpg"/>
          <p:cNvPicPr>
            <a:picLocks noChangeAspect="1" noChangeArrowheads="1"/>
          </p:cNvPicPr>
          <p:nvPr/>
        </p:nvPicPr>
        <p:blipFill rotWithShape="1">
          <a:blip r:embed="rId6">
            <a:extLst>
              <a:ext uri="{28A0092B-C50C-407E-A947-70E740481C1C}">
                <a14:useLocalDpi xmlns:a14="http://schemas.microsoft.com/office/drawing/2010/main" val="0"/>
              </a:ext>
            </a:extLst>
          </a:blip>
          <a:srcRect t="27643"/>
          <a:stretch/>
        </p:blipFill>
        <p:spPr bwMode="auto">
          <a:xfrm>
            <a:off x="4093559" y="2046316"/>
            <a:ext cx="1637681" cy="216138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http://ecx.images-amazon.com/images/I/41AIbgU%2BR5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0817" y="3128"/>
            <a:ext cx="1757651" cy="318607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http://ecx.images-amazon.com/images/I/41VG30WB9QL.jpg"/>
          <p:cNvPicPr>
            <a:picLocks noChangeAspect="1" noChangeArrowheads="1"/>
          </p:cNvPicPr>
          <p:nvPr/>
        </p:nvPicPr>
        <p:blipFill rotWithShape="1">
          <a:blip r:embed="rId8">
            <a:extLst>
              <a:ext uri="{28A0092B-C50C-407E-A947-70E740481C1C}">
                <a14:useLocalDpi xmlns:a14="http://schemas.microsoft.com/office/drawing/2010/main" val="0"/>
              </a:ext>
            </a:extLst>
          </a:blip>
          <a:srcRect t="8211" b="23638"/>
          <a:stretch/>
        </p:blipFill>
        <p:spPr bwMode="auto">
          <a:xfrm>
            <a:off x="5721722" y="4296327"/>
            <a:ext cx="1663707" cy="212592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b="26856"/>
          <a:stretch/>
        </p:blipFill>
        <p:spPr bwMode="auto">
          <a:xfrm>
            <a:off x="7168914" y="4208760"/>
            <a:ext cx="1920425" cy="258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2130"/>
          <a:stretch/>
        </p:blipFill>
        <p:spPr bwMode="auto">
          <a:xfrm>
            <a:off x="7148979" y="1812360"/>
            <a:ext cx="1686863" cy="2696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47424" y="0"/>
            <a:ext cx="1420813"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descr="http://ecx.images-amazon.com/images/I/61FBoML56%2BL.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18241" y="1289693"/>
            <a:ext cx="1716914" cy="305682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ecx.images-amazon.com/images/I/41SN%2B8rDXUL._SX313_BO1,204,203,200_.jpg"/>
          <p:cNvPicPr>
            <a:picLocks noChangeAspect="1" noChangeArrowheads="1"/>
          </p:cNvPicPr>
          <p:nvPr/>
        </p:nvPicPr>
        <p:blipFill rotWithShape="1">
          <a:blip r:embed="rId13">
            <a:extLst>
              <a:ext uri="{28A0092B-C50C-407E-A947-70E740481C1C}">
                <a14:useLocalDpi xmlns:a14="http://schemas.microsoft.com/office/drawing/2010/main" val="0"/>
              </a:ext>
            </a:extLst>
          </a:blip>
          <a:srcRect t="15048"/>
          <a:stretch/>
        </p:blipFill>
        <p:spPr bwMode="auto">
          <a:xfrm>
            <a:off x="1991279" y="-34028"/>
            <a:ext cx="1615910" cy="260953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ecx.images-amazon.com/images/I/41c-z3j4I9L._SX298_BO1,204,203,200_.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51" y="1856363"/>
            <a:ext cx="1437811" cy="260531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ecx.images-amazon.com/images/I/51ALbLyEhkL._SX298_BO1,204,203,200_.jpg"/>
          <p:cNvPicPr>
            <a:picLocks noChangeAspect="1" noChangeArrowheads="1"/>
          </p:cNvPicPr>
          <p:nvPr/>
        </p:nvPicPr>
        <p:blipFill rotWithShape="1">
          <a:blip r:embed="rId15">
            <a:extLst>
              <a:ext uri="{28A0092B-C50C-407E-A947-70E740481C1C}">
                <a14:useLocalDpi xmlns:a14="http://schemas.microsoft.com/office/drawing/2010/main" val="0"/>
              </a:ext>
            </a:extLst>
          </a:blip>
          <a:srcRect b="13943"/>
          <a:stretch/>
        </p:blipFill>
        <p:spPr bwMode="auto">
          <a:xfrm>
            <a:off x="1673945" y="1588526"/>
            <a:ext cx="1742374" cy="279493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ecx.images-amazon.com/images/I/41GFdOeVAGL.jpg"/>
          <p:cNvPicPr>
            <a:picLocks noChangeAspect="1" noChangeArrowheads="1"/>
          </p:cNvPicPr>
          <p:nvPr/>
        </p:nvPicPr>
        <p:blipFill rotWithShape="1">
          <a:blip r:embed="rId16">
            <a:extLst>
              <a:ext uri="{28A0092B-C50C-407E-A947-70E740481C1C}">
                <a14:useLocalDpi xmlns:a14="http://schemas.microsoft.com/office/drawing/2010/main" val="0"/>
              </a:ext>
            </a:extLst>
          </a:blip>
          <a:srcRect t="4283" r="7874" b="14778"/>
          <a:stretch/>
        </p:blipFill>
        <p:spPr bwMode="auto">
          <a:xfrm>
            <a:off x="2704905" y="2352462"/>
            <a:ext cx="1536208" cy="25872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7"/>
          <a:stretch>
            <a:fillRect/>
          </a:stretch>
        </p:blipFill>
        <p:spPr>
          <a:xfrm>
            <a:off x="522916" y="2974983"/>
            <a:ext cx="1719356" cy="2143822"/>
          </a:xfrm>
          <a:prstGeom prst="rect">
            <a:avLst/>
          </a:prstGeom>
        </p:spPr>
      </p:pic>
      <p:pic>
        <p:nvPicPr>
          <p:cNvPr id="50" name="Picture 6" descr="http://ecx.images-amazon.com/images/I/41leupY2UHL._SX309_BO1,204,203,200_.jpg"/>
          <p:cNvPicPr>
            <a:picLocks noChangeAspect="1" noChangeArrowheads="1"/>
          </p:cNvPicPr>
          <p:nvPr/>
        </p:nvPicPr>
        <p:blipFill rotWithShape="1">
          <a:blip r:embed="rId18">
            <a:extLst>
              <a:ext uri="{28A0092B-C50C-407E-A947-70E740481C1C}">
                <a14:useLocalDpi xmlns:a14="http://schemas.microsoft.com/office/drawing/2010/main" val="0"/>
              </a:ext>
            </a:extLst>
          </a:blip>
          <a:srcRect b="25455"/>
          <a:stretch/>
        </p:blipFill>
        <p:spPr bwMode="auto">
          <a:xfrm>
            <a:off x="0" y="4461678"/>
            <a:ext cx="1651000" cy="236965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p:nvPicPr>
        <p:blipFill>
          <a:blip r:embed="rId19"/>
          <a:stretch>
            <a:fillRect/>
          </a:stretch>
        </p:blipFill>
        <p:spPr>
          <a:xfrm>
            <a:off x="1881026" y="4106067"/>
            <a:ext cx="2060428" cy="2737137"/>
          </a:xfrm>
          <a:prstGeom prst="rect">
            <a:avLst/>
          </a:prstGeom>
        </p:spPr>
      </p:pic>
      <p:pic>
        <p:nvPicPr>
          <p:cNvPr id="47" name="Picture 6" descr="http://ecx.images-amazon.com/images/I/41SqMuaUIZL.jpg"/>
          <p:cNvPicPr>
            <a:picLocks noChangeAspect="1" noChangeArrowheads="1"/>
          </p:cNvPicPr>
          <p:nvPr/>
        </p:nvPicPr>
        <p:blipFill rotWithShape="1">
          <a:blip r:embed="rId20">
            <a:extLst>
              <a:ext uri="{28A0092B-C50C-407E-A947-70E740481C1C}">
                <a14:useLocalDpi xmlns:a14="http://schemas.microsoft.com/office/drawing/2010/main" val="0"/>
              </a:ext>
            </a:extLst>
          </a:blip>
          <a:srcRect b="17254"/>
          <a:stretch/>
        </p:blipFill>
        <p:spPr bwMode="auto">
          <a:xfrm>
            <a:off x="4095053" y="3920041"/>
            <a:ext cx="1856048" cy="286175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008BCC1-41CE-469B-8712-870ECCF19559}"/>
              </a:ext>
            </a:extLst>
          </p:cNvPr>
          <p:cNvSpPr>
            <a:spLocks noGrp="1"/>
          </p:cNvSpPr>
          <p:nvPr>
            <p:ph type="sldNum" sz="quarter" idx="12"/>
          </p:nvPr>
        </p:nvSpPr>
        <p:spPr/>
        <p:txBody>
          <a:bodyPr/>
          <a:lstStyle/>
          <a:p>
            <a:pPr>
              <a:defRPr/>
            </a:pPr>
            <a:r>
              <a:rPr lang="en-US"/>
              <a:t>Slide </a:t>
            </a:r>
            <a:fld id="{6AA0165E-294E-4057-A6C5-8F6B42A2F28C}" type="slidenum">
              <a:rPr lang="en-US" smtClean="0"/>
              <a:pPr>
                <a:defRPr/>
              </a:pPr>
              <a:t>104</a:t>
            </a:fld>
            <a:endParaRPr lang="en-US"/>
          </a:p>
        </p:txBody>
      </p:sp>
    </p:spTree>
    <p:extLst>
      <p:ext uri="{BB962C8B-B14F-4D97-AF65-F5344CB8AC3E}">
        <p14:creationId xmlns:p14="http://schemas.microsoft.com/office/powerpoint/2010/main" val="8947433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3" y="4"/>
            <a:ext cx="91896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6629371" y="3256757"/>
            <a:ext cx="2200260" cy="793819"/>
            <a:chOff x="4199115" y="4306115"/>
            <a:chExt cx="2480553" cy="894944"/>
          </a:xfrm>
        </p:grpSpPr>
        <p:sp>
          <p:nvSpPr>
            <p:cNvPr id="10" name="Oval 9"/>
            <p:cNvSpPr/>
            <p:nvPr/>
          </p:nvSpPr>
          <p:spPr>
            <a:xfrm>
              <a:off x="4199115" y="4306115"/>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11" name="TextBox 10"/>
            <p:cNvSpPr txBox="1"/>
            <p:nvPr/>
          </p:nvSpPr>
          <p:spPr>
            <a:xfrm>
              <a:off x="4325372" y="4436801"/>
              <a:ext cx="2275640" cy="659270"/>
            </a:xfrm>
            <a:prstGeom prst="rect">
              <a:avLst/>
            </a:prstGeom>
            <a:noFill/>
            <a:ln>
              <a:noFill/>
            </a:ln>
          </p:spPr>
          <p:txBody>
            <a:bodyPr wrap="none" rtlCol="0">
              <a:spAutoFit/>
            </a:bodyPr>
            <a:lstStyle/>
            <a:p>
              <a:r>
                <a:rPr lang="en-US" sz="1600" b="1" i="0" dirty="0">
                  <a:solidFill>
                    <a:schemeClr val="bg1"/>
                  </a:solidFill>
                </a:rPr>
                <a:t>Multi-armed bandits</a:t>
              </a:r>
            </a:p>
            <a:p>
              <a:r>
                <a:rPr lang="en-US" sz="1600" b="1" i="0" dirty="0">
                  <a:solidFill>
                    <a:schemeClr val="bg1"/>
                  </a:solidFill>
                </a:rPr>
                <a:t>/optimal learning</a:t>
              </a:r>
            </a:p>
          </p:txBody>
        </p:sp>
      </p:grpSp>
      <p:grpSp>
        <p:nvGrpSpPr>
          <p:cNvPr id="15" name="Group 14"/>
          <p:cNvGrpSpPr/>
          <p:nvPr/>
        </p:nvGrpSpPr>
        <p:grpSpPr>
          <a:xfrm>
            <a:off x="155755" y="3935018"/>
            <a:ext cx="2200260" cy="793819"/>
            <a:chOff x="1416996" y="3226343"/>
            <a:chExt cx="2480553" cy="894944"/>
          </a:xfrm>
        </p:grpSpPr>
        <p:sp>
          <p:nvSpPr>
            <p:cNvPr id="12" name="Oval 11"/>
            <p:cNvSpPr/>
            <p:nvPr/>
          </p:nvSpPr>
          <p:spPr>
            <a:xfrm>
              <a:off x="1416996" y="3226343"/>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13" name="TextBox 12"/>
            <p:cNvSpPr txBox="1"/>
            <p:nvPr/>
          </p:nvSpPr>
          <p:spPr>
            <a:xfrm>
              <a:off x="1723936" y="3327846"/>
              <a:ext cx="1851668" cy="728667"/>
            </a:xfrm>
            <a:prstGeom prst="rect">
              <a:avLst/>
            </a:prstGeom>
            <a:noFill/>
            <a:ln>
              <a:noFill/>
            </a:ln>
          </p:spPr>
          <p:txBody>
            <a:bodyPr wrap="none" rtlCol="0">
              <a:spAutoFit/>
            </a:bodyPr>
            <a:lstStyle/>
            <a:p>
              <a:r>
                <a:rPr lang="en-US" b="1" i="0" dirty="0">
                  <a:solidFill>
                    <a:schemeClr val="bg1"/>
                  </a:solidFill>
                </a:rPr>
                <a:t>Reinforcement</a:t>
              </a:r>
            </a:p>
            <a:p>
              <a:r>
                <a:rPr lang="en-US" b="1" i="0" dirty="0">
                  <a:solidFill>
                    <a:schemeClr val="bg1"/>
                  </a:solidFill>
                </a:rPr>
                <a:t>learning/ADP</a:t>
              </a:r>
            </a:p>
          </p:txBody>
        </p:sp>
      </p:grpSp>
      <p:grpSp>
        <p:nvGrpSpPr>
          <p:cNvPr id="16" name="Group 15"/>
          <p:cNvGrpSpPr/>
          <p:nvPr/>
        </p:nvGrpSpPr>
        <p:grpSpPr>
          <a:xfrm>
            <a:off x="3455814" y="154131"/>
            <a:ext cx="2200260" cy="793819"/>
            <a:chOff x="1416996" y="3226343"/>
            <a:chExt cx="2480553" cy="894944"/>
          </a:xfrm>
        </p:grpSpPr>
        <p:sp>
          <p:nvSpPr>
            <p:cNvPr id="17" name="Oval 16"/>
            <p:cNvSpPr/>
            <p:nvPr/>
          </p:nvSpPr>
          <p:spPr>
            <a:xfrm>
              <a:off x="1416996" y="3226343"/>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18" name="TextBox 17"/>
            <p:cNvSpPr txBox="1"/>
            <p:nvPr/>
          </p:nvSpPr>
          <p:spPr>
            <a:xfrm>
              <a:off x="1590206" y="3444581"/>
              <a:ext cx="2119136" cy="416381"/>
            </a:xfrm>
            <a:prstGeom prst="rect">
              <a:avLst/>
            </a:prstGeom>
            <a:noFill/>
            <a:ln>
              <a:noFill/>
            </a:ln>
          </p:spPr>
          <p:txBody>
            <a:bodyPr wrap="none" rtlCol="0">
              <a:spAutoFit/>
            </a:bodyPr>
            <a:lstStyle/>
            <a:p>
              <a:r>
                <a:rPr lang="en-US" b="1" i="0" dirty="0">
                  <a:solidFill>
                    <a:schemeClr val="bg1"/>
                  </a:solidFill>
                </a:rPr>
                <a:t>Stochastic search</a:t>
              </a:r>
            </a:p>
          </p:txBody>
        </p:sp>
      </p:grpSp>
      <p:grpSp>
        <p:nvGrpSpPr>
          <p:cNvPr id="19" name="Group 18"/>
          <p:cNvGrpSpPr/>
          <p:nvPr/>
        </p:nvGrpSpPr>
        <p:grpSpPr>
          <a:xfrm>
            <a:off x="6589178" y="1568523"/>
            <a:ext cx="2200260" cy="793819"/>
            <a:chOff x="1416996" y="3226343"/>
            <a:chExt cx="2480553" cy="894944"/>
          </a:xfrm>
          <a:solidFill>
            <a:srgbClr val="404040">
              <a:alpha val="60000"/>
            </a:srgbClr>
          </a:solidFill>
        </p:grpSpPr>
        <p:sp>
          <p:nvSpPr>
            <p:cNvPr id="20" name="Oval 19"/>
            <p:cNvSpPr/>
            <p:nvPr/>
          </p:nvSpPr>
          <p:spPr>
            <a:xfrm>
              <a:off x="1416996" y="3226343"/>
              <a:ext cx="2480553" cy="894944"/>
            </a:xfrm>
            <a:prstGeom prst="ellipse">
              <a:avLst/>
            </a:prstGeom>
            <a:grp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21" name="TextBox 20"/>
            <p:cNvSpPr txBox="1"/>
            <p:nvPr/>
          </p:nvSpPr>
          <p:spPr>
            <a:xfrm>
              <a:off x="1844480" y="3327846"/>
              <a:ext cx="1610586" cy="728667"/>
            </a:xfrm>
            <a:prstGeom prst="rect">
              <a:avLst/>
            </a:prstGeom>
            <a:grpFill/>
            <a:ln>
              <a:noFill/>
            </a:ln>
          </p:spPr>
          <p:txBody>
            <a:bodyPr wrap="none" rtlCol="0">
              <a:spAutoFit/>
            </a:bodyPr>
            <a:lstStyle/>
            <a:p>
              <a:r>
                <a:rPr lang="en-US" b="1" i="0" dirty="0">
                  <a:solidFill>
                    <a:schemeClr val="bg1"/>
                  </a:solidFill>
                </a:rPr>
                <a:t>Simulation</a:t>
              </a:r>
            </a:p>
            <a:p>
              <a:r>
                <a:rPr lang="en-US" b="1" i="0" dirty="0">
                  <a:solidFill>
                    <a:schemeClr val="bg1"/>
                  </a:solidFill>
                </a:rPr>
                <a:t>optimization</a:t>
              </a:r>
            </a:p>
          </p:txBody>
        </p:sp>
      </p:grpSp>
      <p:grpSp>
        <p:nvGrpSpPr>
          <p:cNvPr id="26" name="Group 25"/>
          <p:cNvGrpSpPr/>
          <p:nvPr/>
        </p:nvGrpSpPr>
        <p:grpSpPr>
          <a:xfrm>
            <a:off x="251111" y="1391119"/>
            <a:ext cx="2200260" cy="793819"/>
            <a:chOff x="1416996" y="3226343"/>
            <a:chExt cx="2480553" cy="894944"/>
          </a:xfrm>
        </p:grpSpPr>
        <p:sp>
          <p:nvSpPr>
            <p:cNvPr id="27" name="Oval 26"/>
            <p:cNvSpPr/>
            <p:nvPr/>
          </p:nvSpPr>
          <p:spPr>
            <a:xfrm>
              <a:off x="1416996" y="3226343"/>
              <a:ext cx="2480553" cy="894944"/>
            </a:xfrm>
            <a:prstGeom prst="ellipse">
              <a:avLst/>
            </a:prstGeom>
            <a:solidFill>
              <a:srgbClr val="404040">
                <a:alpha val="56863"/>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28" name="TextBox 27"/>
            <p:cNvSpPr txBox="1"/>
            <p:nvPr/>
          </p:nvSpPr>
          <p:spPr>
            <a:xfrm>
              <a:off x="1774540" y="3269480"/>
              <a:ext cx="1750465" cy="728667"/>
            </a:xfrm>
            <a:prstGeom prst="rect">
              <a:avLst/>
            </a:prstGeom>
            <a:noFill/>
            <a:ln>
              <a:noFill/>
            </a:ln>
          </p:spPr>
          <p:txBody>
            <a:bodyPr wrap="none" rtlCol="0">
              <a:spAutoFit/>
            </a:bodyPr>
            <a:lstStyle/>
            <a:p>
              <a:r>
                <a:rPr lang="en-US" b="1" i="0" dirty="0">
                  <a:solidFill>
                    <a:schemeClr val="bg1"/>
                  </a:solidFill>
                </a:rPr>
                <a:t>Stochastic </a:t>
              </a:r>
            </a:p>
            <a:p>
              <a:r>
                <a:rPr lang="en-US" b="1" i="0" dirty="0">
                  <a:solidFill>
                    <a:schemeClr val="bg1"/>
                  </a:solidFill>
                </a:rPr>
                <a:t>programming</a:t>
              </a:r>
            </a:p>
          </p:txBody>
        </p:sp>
      </p:grpSp>
      <p:grpSp>
        <p:nvGrpSpPr>
          <p:cNvPr id="29" name="Group 28"/>
          <p:cNvGrpSpPr/>
          <p:nvPr/>
        </p:nvGrpSpPr>
        <p:grpSpPr>
          <a:xfrm>
            <a:off x="4898114" y="5442735"/>
            <a:ext cx="2200260" cy="793819"/>
            <a:chOff x="1416996" y="3226343"/>
            <a:chExt cx="2480553" cy="894944"/>
          </a:xfrm>
        </p:grpSpPr>
        <p:sp>
          <p:nvSpPr>
            <p:cNvPr id="30" name="Oval 29"/>
            <p:cNvSpPr/>
            <p:nvPr/>
          </p:nvSpPr>
          <p:spPr>
            <a:xfrm>
              <a:off x="1416996" y="3226343"/>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31" name="TextBox 30"/>
            <p:cNvSpPr txBox="1"/>
            <p:nvPr/>
          </p:nvSpPr>
          <p:spPr>
            <a:xfrm>
              <a:off x="1655264" y="3444581"/>
              <a:ext cx="1989017" cy="416381"/>
            </a:xfrm>
            <a:prstGeom prst="rect">
              <a:avLst/>
            </a:prstGeom>
            <a:noFill/>
            <a:ln>
              <a:noFill/>
            </a:ln>
          </p:spPr>
          <p:txBody>
            <a:bodyPr wrap="none" rtlCol="0">
              <a:spAutoFit/>
            </a:bodyPr>
            <a:lstStyle/>
            <a:p>
              <a:r>
                <a:rPr lang="en-US" b="1" i="0" dirty="0">
                  <a:solidFill>
                    <a:schemeClr val="bg1"/>
                  </a:solidFill>
                </a:rPr>
                <a:t>Optimal control</a:t>
              </a:r>
            </a:p>
          </p:txBody>
        </p:sp>
      </p:grpSp>
      <p:grpSp>
        <p:nvGrpSpPr>
          <p:cNvPr id="33" name="Group 32"/>
          <p:cNvGrpSpPr/>
          <p:nvPr/>
        </p:nvGrpSpPr>
        <p:grpSpPr>
          <a:xfrm>
            <a:off x="1772481" y="5533070"/>
            <a:ext cx="2200260" cy="793818"/>
            <a:chOff x="1416996" y="3226343"/>
            <a:chExt cx="2480553" cy="894944"/>
          </a:xfrm>
        </p:grpSpPr>
        <p:sp>
          <p:nvSpPr>
            <p:cNvPr id="34" name="Oval 33"/>
            <p:cNvSpPr/>
            <p:nvPr/>
          </p:nvSpPr>
          <p:spPr>
            <a:xfrm>
              <a:off x="1416996" y="3226343"/>
              <a:ext cx="2480553" cy="894944"/>
            </a:xfrm>
            <a:prstGeom prst="ellipse">
              <a:avLst/>
            </a:prstGeom>
            <a:solidFill>
              <a:srgbClr val="404040">
                <a:alpha val="60000"/>
              </a:srgbClr>
            </a:solidFill>
            <a:ln w="19050">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a:ln>
                  <a:noFill/>
                </a:ln>
                <a:solidFill>
                  <a:schemeClr val="bg1"/>
                </a:solidFill>
                <a:effectLst/>
                <a:latin typeface="Times New Roman" pitchFamily="18" charset="0"/>
              </a:endParaRPr>
            </a:p>
          </p:txBody>
        </p:sp>
        <p:sp>
          <p:nvSpPr>
            <p:cNvPr id="35" name="TextBox 34"/>
            <p:cNvSpPr txBox="1"/>
            <p:nvPr/>
          </p:nvSpPr>
          <p:spPr>
            <a:xfrm>
              <a:off x="1616773" y="3323946"/>
              <a:ext cx="2066005" cy="728668"/>
            </a:xfrm>
            <a:prstGeom prst="rect">
              <a:avLst/>
            </a:prstGeom>
            <a:noFill/>
            <a:ln>
              <a:noFill/>
            </a:ln>
          </p:spPr>
          <p:txBody>
            <a:bodyPr wrap="none" rtlCol="0">
              <a:spAutoFit/>
            </a:bodyPr>
            <a:lstStyle/>
            <a:p>
              <a:r>
                <a:rPr lang="en-US" b="1" i="0" dirty="0">
                  <a:solidFill>
                    <a:schemeClr val="bg1"/>
                  </a:solidFill>
                </a:rPr>
                <a:t>Markov decision</a:t>
              </a:r>
            </a:p>
            <a:p>
              <a:r>
                <a:rPr lang="en-US" b="1" i="0" dirty="0">
                  <a:solidFill>
                    <a:schemeClr val="bg1"/>
                  </a:solidFill>
                </a:rPr>
                <a:t>processes</a:t>
              </a:r>
            </a:p>
          </p:txBody>
        </p:sp>
      </p:grpSp>
      <p:cxnSp>
        <p:nvCxnSpPr>
          <p:cNvPr id="3" name="Straight Arrow Connector 2"/>
          <p:cNvCxnSpPr>
            <a:stCxn id="17" idx="4"/>
            <a:endCxn id="22" idx="0"/>
          </p:cNvCxnSpPr>
          <p:nvPr/>
        </p:nvCxnSpPr>
        <p:spPr bwMode="auto">
          <a:xfrm flipH="1">
            <a:off x="3448680" y="947950"/>
            <a:ext cx="1107264" cy="484356"/>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39" name="Straight Arrow Connector 38"/>
          <p:cNvCxnSpPr>
            <a:stCxn id="30" idx="0"/>
            <a:endCxn id="25" idx="2"/>
          </p:cNvCxnSpPr>
          <p:nvPr/>
        </p:nvCxnSpPr>
        <p:spPr bwMode="auto">
          <a:xfrm flipH="1" flipV="1">
            <a:off x="5283292" y="4473568"/>
            <a:ext cx="714952" cy="969167"/>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40" name="Straight Arrow Connector 39"/>
          <p:cNvCxnSpPr>
            <a:stCxn id="34" idx="0"/>
            <a:endCxn id="24" idx="2"/>
          </p:cNvCxnSpPr>
          <p:nvPr/>
        </p:nvCxnSpPr>
        <p:spPr bwMode="auto">
          <a:xfrm flipV="1">
            <a:off x="2872611" y="3755021"/>
            <a:ext cx="20228" cy="1778049"/>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41" name="Straight Arrow Connector 40"/>
          <p:cNvCxnSpPr>
            <a:stCxn id="12" idx="7"/>
            <a:endCxn id="24" idx="2"/>
          </p:cNvCxnSpPr>
          <p:nvPr/>
        </p:nvCxnSpPr>
        <p:spPr bwMode="auto">
          <a:xfrm flipV="1">
            <a:off x="2033794" y="3755021"/>
            <a:ext cx="859045" cy="296249"/>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44" name="Straight Arrow Connector 43"/>
          <p:cNvCxnSpPr>
            <a:stCxn id="12" idx="7"/>
            <a:endCxn id="25" idx="1"/>
          </p:cNvCxnSpPr>
          <p:nvPr/>
        </p:nvCxnSpPr>
        <p:spPr bwMode="auto">
          <a:xfrm>
            <a:off x="2033794" y="4051270"/>
            <a:ext cx="2289940" cy="129911"/>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49" name="Straight Arrow Connector 48"/>
          <p:cNvCxnSpPr>
            <a:stCxn id="12" idx="7"/>
            <a:endCxn id="32" idx="2"/>
          </p:cNvCxnSpPr>
          <p:nvPr/>
        </p:nvCxnSpPr>
        <p:spPr bwMode="auto">
          <a:xfrm flipV="1">
            <a:off x="2033794" y="2850696"/>
            <a:ext cx="1219595" cy="1200574"/>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53" name="Straight Arrow Connector 52"/>
          <p:cNvCxnSpPr>
            <a:stCxn id="30" idx="0"/>
            <a:endCxn id="24" idx="2"/>
          </p:cNvCxnSpPr>
          <p:nvPr/>
        </p:nvCxnSpPr>
        <p:spPr bwMode="auto">
          <a:xfrm flipH="1" flipV="1">
            <a:off x="2892839" y="3755021"/>
            <a:ext cx="3105405" cy="1687714"/>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56" name="Straight Arrow Connector 55"/>
          <p:cNvCxnSpPr>
            <a:stCxn id="27" idx="6"/>
            <a:endCxn id="25" idx="0"/>
          </p:cNvCxnSpPr>
          <p:nvPr/>
        </p:nvCxnSpPr>
        <p:spPr bwMode="auto">
          <a:xfrm>
            <a:off x="2451371" y="1788029"/>
            <a:ext cx="2831921" cy="2100764"/>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59" name="Straight Arrow Connector 58"/>
          <p:cNvCxnSpPr>
            <a:stCxn id="27" idx="6"/>
            <a:endCxn id="24" idx="0"/>
          </p:cNvCxnSpPr>
          <p:nvPr/>
        </p:nvCxnSpPr>
        <p:spPr bwMode="auto">
          <a:xfrm>
            <a:off x="2451371" y="1788029"/>
            <a:ext cx="441468" cy="1382217"/>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62" name="Straight Arrow Connector 61"/>
          <p:cNvCxnSpPr>
            <a:stCxn id="20" idx="2"/>
            <a:endCxn id="23" idx="3"/>
          </p:cNvCxnSpPr>
          <p:nvPr/>
        </p:nvCxnSpPr>
        <p:spPr bwMode="auto">
          <a:xfrm flipH="1" flipV="1">
            <a:off x="6181360" y="1587954"/>
            <a:ext cx="407818" cy="377479"/>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66" name="Straight Arrow Connector 65"/>
          <p:cNvCxnSpPr>
            <a:stCxn id="20" idx="2"/>
            <a:endCxn id="36" idx="0"/>
          </p:cNvCxnSpPr>
          <p:nvPr/>
        </p:nvCxnSpPr>
        <p:spPr bwMode="auto">
          <a:xfrm flipH="1">
            <a:off x="5681635" y="1965433"/>
            <a:ext cx="907543" cy="409022"/>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74" name="Straight Arrow Connector 73"/>
          <p:cNvCxnSpPr>
            <a:stCxn id="10" idx="2"/>
            <a:endCxn id="36" idx="2"/>
          </p:cNvCxnSpPr>
          <p:nvPr/>
        </p:nvCxnSpPr>
        <p:spPr bwMode="auto">
          <a:xfrm flipH="1" flipV="1">
            <a:off x="5681635" y="2959230"/>
            <a:ext cx="947736" cy="694437"/>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78" name="Straight Arrow Connector 77"/>
          <p:cNvCxnSpPr>
            <a:stCxn id="20" idx="2"/>
            <a:endCxn id="32" idx="3"/>
          </p:cNvCxnSpPr>
          <p:nvPr/>
        </p:nvCxnSpPr>
        <p:spPr bwMode="auto">
          <a:xfrm flipH="1">
            <a:off x="3921142" y="1965433"/>
            <a:ext cx="2668036" cy="592876"/>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81" name="Straight Arrow Connector 80"/>
          <p:cNvCxnSpPr>
            <a:stCxn id="10" idx="2"/>
            <a:endCxn id="24" idx="3"/>
          </p:cNvCxnSpPr>
          <p:nvPr/>
        </p:nvCxnSpPr>
        <p:spPr bwMode="auto">
          <a:xfrm flipH="1" flipV="1">
            <a:off x="3749227" y="3462634"/>
            <a:ext cx="2880144" cy="191033"/>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84" name="Straight Arrow Connector 83"/>
          <p:cNvCxnSpPr>
            <a:stCxn id="10" idx="2"/>
            <a:endCxn id="32" idx="3"/>
          </p:cNvCxnSpPr>
          <p:nvPr/>
        </p:nvCxnSpPr>
        <p:spPr bwMode="auto">
          <a:xfrm flipH="1" flipV="1">
            <a:off x="3921142" y="2558309"/>
            <a:ext cx="2708229" cy="1095358"/>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87" name="Straight Arrow Connector 86"/>
          <p:cNvCxnSpPr>
            <a:stCxn id="30" idx="0"/>
            <a:endCxn id="32" idx="2"/>
          </p:cNvCxnSpPr>
          <p:nvPr/>
        </p:nvCxnSpPr>
        <p:spPr bwMode="auto">
          <a:xfrm flipH="1" flipV="1">
            <a:off x="3253389" y="2850696"/>
            <a:ext cx="2744855" cy="2592039"/>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90" name="Straight Arrow Connector 89"/>
          <p:cNvCxnSpPr>
            <a:stCxn id="34" idx="0"/>
            <a:endCxn id="32" idx="2"/>
          </p:cNvCxnSpPr>
          <p:nvPr/>
        </p:nvCxnSpPr>
        <p:spPr bwMode="auto">
          <a:xfrm flipV="1">
            <a:off x="2872611" y="2850696"/>
            <a:ext cx="380778" cy="2682374"/>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101" name="Straight Arrow Connector 100"/>
          <p:cNvCxnSpPr>
            <a:stCxn id="10" idx="2"/>
            <a:endCxn id="25" idx="0"/>
          </p:cNvCxnSpPr>
          <p:nvPr/>
        </p:nvCxnSpPr>
        <p:spPr bwMode="auto">
          <a:xfrm flipH="1">
            <a:off x="5283292" y="3653667"/>
            <a:ext cx="1346079" cy="235126"/>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50" name="Straight Arrow Connector 49"/>
          <p:cNvCxnSpPr>
            <a:stCxn id="17" idx="4"/>
            <a:endCxn id="23" idx="0"/>
          </p:cNvCxnSpPr>
          <p:nvPr/>
        </p:nvCxnSpPr>
        <p:spPr bwMode="auto">
          <a:xfrm>
            <a:off x="4555944" y="947950"/>
            <a:ext cx="872101" cy="470727"/>
          </a:xfrm>
          <a:prstGeom prst="straightConnector1">
            <a:avLst/>
          </a:prstGeom>
          <a:noFill/>
          <a:ln w="38100" cap="flat" cmpd="sng" algn="ctr">
            <a:solidFill>
              <a:schemeClr val="bg1"/>
            </a:solidFill>
            <a:prstDash val="solid"/>
            <a:round/>
            <a:headEnd type="none" w="med" len="med"/>
            <a:tailEnd type="arrow" w="med" len="med"/>
          </a:ln>
          <a:effectLst/>
        </p:spPr>
      </p:cxnSp>
      <p:sp>
        <p:nvSpPr>
          <p:cNvPr id="22" name="TextBox 21"/>
          <p:cNvSpPr txBox="1"/>
          <p:nvPr/>
        </p:nvSpPr>
        <p:spPr>
          <a:xfrm>
            <a:off x="2616761" y="1432306"/>
            <a:ext cx="1663837" cy="338554"/>
          </a:xfrm>
          <a:prstGeom prst="rect">
            <a:avLst/>
          </a:prstGeom>
          <a:solidFill>
            <a:srgbClr val="404040">
              <a:alpha val="61961"/>
            </a:srgbClr>
          </a:solidFill>
          <a:ln>
            <a:solidFill>
              <a:schemeClr val="bg1"/>
            </a:solidFill>
          </a:ln>
        </p:spPr>
        <p:txBody>
          <a:bodyPr wrap="square" rtlCol="0">
            <a:spAutoFit/>
          </a:bodyPr>
          <a:lstStyle/>
          <a:p>
            <a:r>
              <a:rPr lang="en-US" sz="1600" b="1" i="0" dirty="0">
                <a:solidFill>
                  <a:schemeClr val="bg1"/>
                </a:solidFill>
              </a:rPr>
              <a:t>Derivative-based</a:t>
            </a:r>
          </a:p>
        </p:txBody>
      </p:sp>
      <p:sp>
        <p:nvSpPr>
          <p:cNvPr id="5" name="TextBox 4"/>
          <p:cNvSpPr txBox="1"/>
          <p:nvPr/>
        </p:nvSpPr>
        <p:spPr>
          <a:xfrm>
            <a:off x="-50337" y="6571622"/>
            <a:ext cx="2072106" cy="338554"/>
          </a:xfrm>
          <a:prstGeom prst="rect">
            <a:avLst/>
          </a:prstGeom>
          <a:noFill/>
        </p:spPr>
        <p:txBody>
          <a:bodyPr wrap="none" rtlCol="0">
            <a:spAutoFit/>
          </a:bodyPr>
          <a:lstStyle/>
          <a:p>
            <a:pPr algn="l"/>
            <a:r>
              <a:rPr lang="en-US" sz="1600" i="0" dirty="0">
                <a:solidFill>
                  <a:schemeClr val="bg1">
                    <a:lumMod val="85000"/>
                  </a:schemeClr>
                </a:solidFill>
              </a:rPr>
              <a:t>© Warren Powell 2019</a:t>
            </a:r>
          </a:p>
        </p:txBody>
      </p:sp>
      <p:cxnSp>
        <p:nvCxnSpPr>
          <p:cNvPr id="54" name="Straight Arrow Connector 53"/>
          <p:cNvCxnSpPr>
            <a:stCxn id="22" idx="2"/>
            <a:endCxn id="32" idx="0"/>
          </p:cNvCxnSpPr>
          <p:nvPr/>
        </p:nvCxnSpPr>
        <p:spPr bwMode="auto">
          <a:xfrm flipH="1">
            <a:off x="3253389" y="1770860"/>
            <a:ext cx="195291" cy="495061"/>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57" name="Straight Arrow Connector 56"/>
          <p:cNvCxnSpPr>
            <a:stCxn id="23" idx="2"/>
            <a:endCxn id="25" idx="0"/>
          </p:cNvCxnSpPr>
          <p:nvPr/>
        </p:nvCxnSpPr>
        <p:spPr bwMode="auto">
          <a:xfrm flipH="1">
            <a:off x="5283292" y="1757231"/>
            <a:ext cx="144753" cy="2131562"/>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60" name="Straight Arrow Connector 59"/>
          <p:cNvCxnSpPr>
            <a:stCxn id="23" idx="2"/>
            <a:endCxn id="36" idx="0"/>
          </p:cNvCxnSpPr>
          <p:nvPr/>
        </p:nvCxnSpPr>
        <p:spPr bwMode="auto">
          <a:xfrm>
            <a:off x="5428045" y="1757231"/>
            <a:ext cx="253590" cy="617224"/>
          </a:xfrm>
          <a:prstGeom prst="straightConnector1">
            <a:avLst/>
          </a:prstGeom>
          <a:noFill/>
          <a:ln w="28575" cap="flat" cmpd="sng" algn="ctr">
            <a:solidFill>
              <a:schemeClr val="bg1"/>
            </a:solidFill>
            <a:prstDash val="solid"/>
            <a:round/>
            <a:headEnd type="none" w="med" len="med"/>
            <a:tailEnd type="arrow" w="med" len="med"/>
          </a:ln>
          <a:effectLst/>
        </p:spPr>
      </p:cxnSp>
      <p:cxnSp>
        <p:nvCxnSpPr>
          <p:cNvPr id="63" name="Straight Arrow Connector 62"/>
          <p:cNvCxnSpPr>
            <a:stCxn id="23" idx="2"/>
            <a:endCxn id="24" idx="0"/>
          </p:cNvCxnSpPr>
          <p:nvPr/>
        </p:nvCxnSpPr>
        <p:spPr bwMode="auto">
          <a:xfrm flipH="1">
            <a:off x="2892839" y="1757231"/>
            <a:ext cx="2535206" cy="1413015"/>
          </a:xfrm>
          <a:prstGeom prst="straightConnector1">
            <a:avLst/>
          </a:prstGeom>
          <a:noFill/>
          <a:ln w="28575" cap="flat" cmpd="sng" algn="ctr">
            <a:solidFill>
              <a:schemeClr val="bg1"/>
            </a:solidFill>
            <a:prstDash val="solid"/>
            <a:round/>
            <a:headEnd type="none" w="med" len="med"/>
            <a:tailEnd type="arrow" w="med" len="med"/>
          </a:ln>
          <a:effectLst/>
        </p:spPr>
      </p:cxnSp>
      <p:cxnSp>
        <p:nvCxnSpPr>
          <p:cNvPr id="65" name="Straight Arrow Connector 64"/>
          <p:cNvCxnSpPr>
            <a:stCxn id="23" idx="2"/>
            <a:endCxn id="32" idx="0"/>
          </p:cNvCxnSpPr>
          <p:nvPr/>
        </p:nvCxnSpPr>
        <p:spPr bwMode="auto">
          <a:xfrm flipH="1">
            <a:off x="3253389" y="1757231"/>
            <a:ext cx="2174656" cy="508690"/>
          </a:xfrm>
          <a:prstGeom prst="straightConnector1">
            <a:avLst/>
          </a:prstGeom>
          <a:noFill/>
          <a:ln w="28575" cap="flat" cmpd="sng" algn="ctr">
            <a:solidFill>
              <a:schemeClr val="bg1"/>
            </a:solidFill>
            <a:prstDash val="solid"/>
            <a:round/>
            <a:headEnd type="none" w="med" len="med"/>
            <a:tailEnd type="arrow" w="med" len="med"/>
          </a:ln>
          <a:effectLst/>
        </p:spPr>
      </p:cxnSp>
      <p:sp>
        <p:nvSpPr>
          <p:cNvPr id="32" name="TextBox 31"/>
          <p:cNvSpPr txBox="1"/>
          <p:nvPr/>
        </p:nvSpPr>
        <p:spPr>
          <a:xfrm>
            <a:off x="2585636" y="2265921"/>
            <a:ext cx="1335506" cy="584775"/>
          </a:xfrm>
          <a:prstGeom prst="rect">
            <a:avLst/>
          </a:prstGeom>
          <a:solidFill>
            <a:srgbClr val="404040">
              <a:alpha val="61961"/>
            </a:srgbClr>
          </a:solidFill>
          <a:ln w="28575">
            <a:solidFill>
              <a:schemeClr val="bg1"/>
            </a:solidFill>
          </a:ln>
        </p:spPr>
        <p:txBody>
          <a:bodyPr wrap="square" rtlCol="0">
            <a:spAutoFit/>
          </a:bodyPr>
          <a:lstStyle/>
          <a:p>
            <a:r>
              <a:rPr lang="en-US" sz="1600" b="1" i="0" dirty="0">
                <a:solidFill>
                  <a:schemeClr val="bg1"/>
                </a:solidFill>
              </a:rPr>
              <a:t>Policy search</a:t>
            </a:r>
          </a:p>
          <a:p>
            <a:r>
              <a:rPr lang="en-US" sz="1600" b="1" i="0" dirty="0">
                <a:solidFill>
                  <a:schemeClr val="bg1"/>
                </a:solidFill>
              </a:rPr>
              <a:t>(PFAs)</a:t>
            </a:r>
          </a:p>
        </p:txBody>
      </p:sp>
      <p:cxnSp>
        <p:nvCxnSpPr>
          <p:cNvPr id="114" name="Straight Arrow Connector 113"/>
          <p:cNvCxnSpPr>
            <a:stCxn id="20" idx="2"/>
            <a:endCxn id="24" idx="3"/>
          </p:cNvCxnSpPr>
          <p:nvPr/>
        </p:nvCxnSpPr>
        <p:spPr bwMode="auto">
          <a:xfrm flipH="1">
            <a:off x="3749227" y="1965433"/>
            <a:ext cx="2839951" cy="1497201"/>
          </a:xfrm>
          <a:prstGeom prst="straightConnector1">
            <a:avLst/>
          </a:prstGeom>
          <a:noFill/>
          <a:ln w="38100" cap="flat" cmpd="sng" algn="ctr">
            <a:solidFill>
              <a:schemeClr val="bg1"/>
            </a:solidFill>
            <a:prstDash val="solid"/>
            <a:round/>
            <a:headEnd type="none" w="med" len="med"/>
            <a:tailEnd type="arrow" w="med" len="med"/>
          </a:ln>
          <a:effectLst/>
        </p:spPr>
      </p:cxnSp>
      <p:sp>
        <p:nvSpPr>
          <p:cNvPr id="36" name="TextBox 35"/>
          <p:cNvSpPr txBox="1"/>
          <p:nvPr/>
        </p:nvSpPr>
        <p:spPr>
          <a:xfrm>
            <a:off x="4598571" y="2374455"/>
            <a:ext cx="2166127" cy="584775"/>
          </a:xfrm>
          <a:prstGeom prst="rect">
            <a:avLst/>
          </a:prstGeom>
          <a:solidFill>
            <a:srgbClr val="404040">
              <a:alpha val="61961"/>
            </a:srgbClr>
          </a:solidFill>
          <a:ln w="28575">
            <a:solidFill>
              <a:schemeClr val="bg1"/>
            </a:solidFill>
          </a:ln>
        </p:spPr>
        <p:txBody>
          <a:bodyPr wrap="square" rtlCol="0">
            <a:spAutoFit/>
          </a:bodyPr>
          <a:lstStyle/>
          <a:p>
            <a:r>
              <a:rPr lang="en-US" sz="1600" b="1" i="0" dirty="0">
                <a:solidFill>
                  <a:schemeClr val="bg1"/>
                </a:solidFill>
              </a:rPr>
              <a:t>Cost function</a:t>
            </a:r>
          </a:p>
          <a:p>
            <a:r>
              <a:rPr lang="en-US" sz="1600" b="1" i="0" dirty="0">
                <a:solidFill>
                  <a:schemeClr val="bg1"/>
                </a:solidFill>
              </a:rPr>
              <a:t>approx. (CFAs)</a:t>
            </a:r>
          </a:p>
        </p:txBody>
      </p:sp>
      <p:cxnSp>
        <p:nvCxnSpPr>
          <p:cNvPr id="58" name="Straight Arrow Connector 57"/>
          <p:cNvCxnSpPr>
            <a:stCxn id="12" idx="7"/>
            <a:endCxn id="36" idx="1"/>
          </p:cNvCxnSpPr>
          <p:nvPr/>
        </p:nvCxnSpPr>
        <p:spPr bwMode="auto">
          <a:xfrm flipV="1">
            <a:off x="2033794" y="2666843"/>
            <a:ext cx="2564777" cy="1384427"/>
          </a:xfrm>
          <a:prstGeom prst="straightConnector1">
            <a:avLst/>
          </a:prstGeom>
          <a:noFill/>
          <a:ln w="38100" cap="flat" cmpd="sng" algn="ctr">
            <a:solidFill>
              <a:schemeClr val="bg1"/>
            </a:solidFill>
            <a:prstDash val="solid"/>
            <a:round/>
            <a:headEnd type="none" w="med" len="med"/>
            <a:tailEnd type="arrow" w="med" len="med"/>
          </a:ln>
          <a:effectLst/>
        </p:spPr>
      </p:cxnSp>
      <p:sp>
        <p:nvSpPr>
          <p:cNvPr id="24" name="TextBox 23"/>
          <p:cNvSpPr txBox="1"/>
          <p:nvPr/>
        </p:nvSpPr>
        <p:spPr>
          <a:xfrm>
            <a:off x="2036450" y="3170246"/>
            <a:ext cx="1712777" cy="584775"/>
          </a:xfrm>
          <a:prstGeom prst="rect">
            <a:avLst/>
          </a:prstGeom>
          <a:solidFill>
            <a:srgbClr val="404040">
              <a:alpha val="61961"/>
            </a:srgbClr>
          </a:solidFill>
          <a:ln w="28575">
            <a:solidFill>
              <a:schemeClr val="bg1"/>
            </a:solidFill>
          </a:ln>
        </p:spPr>
        <p:txBody>
          <a:bodyPr wrap="square" rtlCol="0">
            <a:spAutoFit/>
          </a:bodyPr>
          <a:lstStyle/>
          <a:p>
            <a:r>
              <a:rPr lang="en-US" sz="1600" b="1" i="0" dirty="0">
                <a:solidFill>
                  <a:schemeClr val="bg1"/>
                </a:solidFill>
              </a:rPr>
              <a:t>Value function </a:t>
            </a:r>
          </a:p>
          <a:p>
            <a:r>
              <a:rPr lang="en-US" sz="1600" b="1" i="0" dirty="0">
                <a:solidFill>
                  <a:schemeClr val="bg1"/>
                </a:solidFill>
              </a:rPr>
              <a:t>approx. (VFAs)</a:t>
            </a:r>
          </a:p>
        </p:txBody>
      </p:sp>
      <p:sp>
        <p:nvSpPr>
          <p:cNvPr id="7" name="Footer Placeholder 6"/>
          <p:cNvSpPr>
            <a:spLocks noGrp="1"/>
          </p:cNvSpPr>
          <p:nvPr>
            <p:ph type="ftr" sz="quarter" idx="11"/>
          </p:nvPr>
        </p:nvSpPr>
        <p:spPr/>
        <p:txBody>
          <a:bodyPr/>
          <a:lstStyle/>
          <a:p>
            <a:pPr>
              <a:defRPr/>
            </a:pPr>
            <a:r>
              <a:rPr lang="en-US"/>
              <a:t>© 2019 Warren B. Powell</a:t>
            </a:r>
          </a:p>
        </p:txBody>
      </p:sp>
      <p:cxnSp>
        <p:nvCxnSpPr>
          <p:cNvPr id="61" name="Straight Arrow Connector 60"/>
          <p:cNvCxnSpPr>
            <a:stCxn id="20" idx="2"/>
            <a:endCxn id="25" idx="0"/>
          </p:cNvCxnSpPr>
          <p:nvPr/>
        </p:nvCxnSpPr>
        <p:spPr bwMode="auto">
          <a:xfrm flipH="1">
            <a:off x="5283292" y="1965433"/>
            <a:ext cx="1305886" cy="1923360"/>
          </a:xfrm>
          <a:prstGeom prst="straightConnector1">
            <a:avLst/>
          </a:prstGeom>
          <a:noFill/>
          <a:ln w="38100" cap="flat" cmpd="sng" algn="ctr">
            <a:solidFill>
              <a:schemeClr val="bg1"/>
            </a:solidFill>
            <a:prstDash val="solid"/>
            <a:round/>
            <a:headEnd type="none" w="med" len="med"/>
            <a:tailEnd type="arrow" w="med" len="med"/>
          </a:ln>
          <a:effectLst/>
        </p:spPr>
      </p:cxnSp>
      <p:cxnSp>
        <p:nvCxnSpPr>
          <p:cNvPr id="64" name="Straight Arrow Connector 63">
            <a:extLst>
              <a:ext uri="{FF2B5EF4-FFF2-40B4-BE49-F238E27FC236}">
                <a16:creationId xmlns:a16="http://schemas.microsoft.com/office/drawing/2014/main" id="{D7CBD054-A2A8-4B52-8D34-BC2F8FC215DE}"/>
              </a:ext>
            </a:extLst>
          </p:cNvPr>
          <p:cNvCxnSpPr>
            <a:cxnSpLocks/>
            <a:endCxn id="22" idx="3"/>
          </p:cNvCxnSpPr>
          <p:nvPr/>
        </p:nvCxnSpPr>
        <p:spPr bwMode="auto">
          <a:xfrm flipH="1" flipV="1">
            <a:off x="4280598" y="1601583"/>
            <a:ext cx="2308580" cy="363852"/>
          </a:xfrm>
          <a:prstGeom prst="straightConnector1">
            <a:avLst/>
          </a:prstGeom>
          <a:noFill/>
          <a:ln w="57150" cap="flat" cmpd="sng" algn="ctr">
            <a:solidFill>
              <a:schemeClr val="bg1"/>
            </a:solidFill>
            <a:prstDash val="solid"/>
            <a:round/>
            <a:headEnd type="none" w="med" len="med"/>
            <a:tailEnd type="arrow" w="med" len="med"/>
          </a:ln>
          <a:effectLst/>
        </p:spPr>
      </p:cxnSp>
      <p:cxnSp>
        <p:nvCxnSpPr>
          <p:cNvPr id="67" name="Straight Arrow Connector 66">
            <a:extLst>
              <a:ext uri="{FF2B5EF4-FFF2-40B4-BE49-F238E27FC236}">
                <a16:creationId xmlns:a16="http://schemas.microsoft.com/office/drawing/2014/main" id="{40AA2A5A-BD4B-4D74-A76C-37943CC71322}"/>
              </a:ext>
            </a:extLst>
          </p:cNvPr>
          <p:cNvCxnSpPr>
            <a:cxnSpLocks/>
            <a:stCxn id="30" idx="0"/>
            <a:endCxn id="36" idx="2"/>
          </p:cNvCxnSpPr>
          <p:nvPr/>
        </p:nvCxnSpPr>
        <p:spPr bwMode="auto">
          <a:xfrm flipH="1" flipV="1">
            <a:off x="5681635" y="2959230"/>
            <a:ext cx="316609" cy="2483505"/>
          </a:xfrm>
          <a:prstGeom prst="straightConnector1">
            <a:avLst/>
          </a:prstGeom>
          <a:noFill/>
          <a:ln w="28575" cap="flat" cmpd="sng" algn="ctr">
            <a:solidFill>
              <a:schemeClr val="bg1"/>
            </a:solidFill>
            <a:prstDash val="solid"/>
            <a:round/>
            <a:headEnd type="none" w="med" len="med"/>
            <a:tailEnd type="arrow" w="med" len="med"/>
          </a:ln>
          <a:effectLst/>
        </p:spPr>
      </p:cxnSp>
      <p:sp>
        <p:nvSpPr>
          <p:cNvPr id="25" name="TextBox 24"/>
          <p:cNvSpPr txBox="1"/>
          <p:nvPr/>
        </p:nvSpPr>
        <p:spPr>
          <a:xfrm>
            <a:off x="4323734" y="3888793"/>
            <a:ext cx="1919115" cy="584775"/>
          </a:xfrm>
          <a:prstGeom prst="rect">
            <a:avLst/>
          </a:prstGeom>
          <a:solidFill>
            <a:srgbClr val="404040">
              <a:alpha val="61961"/>
            </a:srgbClr>
          </a:solidFill>
          <a:ln w="28575">
            <a:solidFill>
              <a:schemeClr val="bg1"/>
            </a:solidFill>
          </a:ln>
        </p:spPr>
        <p:txBody>
          <a:bodyPr wrap="none" rtlCol="0">
            <a:spAutoFit/>
          </a:bodyPr>
          <a:lstStyle/>
          <a:p>
            <a:r>
              <a:rPr lang="en-US" sz="1600" b="1" i="0" dirty="0" err="1">
                <a:solidFill>
                  <a:schemeClr val="bg1"/>
                </a:solidFill>
              </a:rPr>
              <a:t>Lookahead</a:t>
            </a:r>
            <a:r>
              <a:rPr lang="en-US" sz="1600" b="1" i="0" dirty="0">
                <a:solidFill>
                  <a:schemeClr val="bg1"/>
                </a:solidFill>
              </a:rPr>
              <a:t> policies </a:t>
            </a:r>
          </a:p>
          <a:p>
            <a:r>
              <a:rPr lang="en-US" sz="1600" b="1" i="0" dirty="0">
                <a:solidFill>
                  <a:schemeClr val="bg1"/>
                </a:solidFill>
              </a:rPr>
              <a:t>(DLAs)</a:t>
            </a:r>
          </a:p>
        </p:txBody>
      </p:sp>
      <p:sp>
        <p:nvSpPr>
          <p:cNvPr id="23" name="TextBox 22"/>
          <p:cNvSpPr txBox="1"/>
          <p:nvPr/>
        </p:nvSpPr>
        <p:spPr>
          <a:xfrm>
            <a:off x="4674729" y="1418677"/>
            <a:ext cx="1506631" cy="338554"/>
          </a:xfrm>
          <a:prstGeom prst="rect">
            <a:avLst/>
          </a:prstGeom>
          <a:solidFill>
            <a:srgbClr val="404040">
              <a:alpha val="61961"/>
            </a:srgbClr>
          </a:solidFill>
          <a:ln>
            <a:solidFill>
              <a:schemeClr val="bg1"/>
            </a:solidFill>
          </a:ln>
        </p:spPr>
        <p:txBody>
          <a:bodyPr wrap="none" rtlCol="0">
            <a:spAutoFit/>
          </a:bodyPr>
          <a:lstStyle/>
          <a:p>
            <a:r>
              <a:rPr lang="en-US" sz="1600" b="1" i="0" dirty="0">
                <a:solidFill>
                  <a:schemeClr val="bg1"/>
                </a:solidFill>
              </a:rPr>
              <a:t>Derivative-free</a:t>
            </a:r>
          </a:p>
        </p:txBody>
      </p:sp>
    </p:spTree>
    <p:extLst>
      <p:ext uri="{BB962C8B-B14F-4D97-AF65-F5344CB8AC3E}">
        <p14:creationId xmlns:p14="http://schemas.microsoft.com/office/powerpoint/2010/main" val="332654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dissolv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500"/>
                                        <p:tgtEl>
                                          <p:spTgt spid="2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dissolv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up)">
                                      <p:cBhvr>
                                        <p:cTn id="33" dur="500"/>
                                        <p:tgtEl>
                                          <p:spTgt spid="3"/>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up)">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up)">
                                      <p:cBhvr>
                                        <p:cTn id="42" dur="500"/>
                                        <p:tgtEl>
                                          <p:spTgt spid="50"/>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up)">
                                      <p:cBhvr>
                                        <p:cTn id="46" dur="500"/>
                                        <p:tgtEl>
                                          <p:spTgt spid="65"/>
                                        </p:tgtEl>
                                      </p:cBhvr>
                                    </p:animEffect>
                                  </p:childTnLst>
                                </p:cTn>
                              </p:par>
                            </p:childTnLst>
                          </p:cTn>
                        </p:par>
                        <p:par>
                          <p:cTn id="47" fill="hold">
                            <p:stCondLst>
                              <p:cond delay="1000"/>
                            </p:stCondLst>
                            <p:childTnLst>
                              <p:par>
                                <p:cTn id="48" presetID="22" presetClass="entr" presetSubtype="1" fill="hold" nodeType="after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wipe(up)">
                                      <p:cBhvr>
                                        <p:cTn id="50" dur="500"/>
                                        <p:tgtEl>
                                          <p:spTgt spid="63"/>
                                        </p:tgtEl>
                                      </p:cBhvr>
                                    </p:animEffect>
                                  </p:childTnLst>
                                </p:cTn>
                              </p:par>
                            </p:childTnLst>
                          </p:cTn>
                        </p:par>
                        <p:par>
                          <p:cTn id="51" fill="hold">
                            <p:stCondLst>
                              <p:cond delay="1500"/>
                            </p:stCondLst>
                            <p:childTnLst>
                              <p:par>
                                <p:cTn id="52" presetID="22" presetClass="entr" presetSubtype="1" fill="hold" nodeType="after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wipe(up)">
                                      <p:cBhvr>
                                        <p:cTn id="54" dur="500"/>
                                        <p:tgtEl>
                                          <p:spTgt spid="57"/>
                                        </p:tgtEl>
                                      </p:cBhvr>
                                    </p:animEffect>
                                  </p:childTnLst>
                                </p:cTn>
                              </p:par>
                            </p:childTnLst>
                          </p:cTn>
                        </p:par>
                        <p:par>
                          <p:cTn id="55" fill="hold">
                            <p:stCondLst>
                              <p:cond delay="2000"/>
                            </p:stCondLst>
                            <p:childTnLst>
                              <p:par>
                                <p:cTn id="56" presetID="22" presetClass="entr" presetSubtype="1" fill="hold" nodeType="after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wipe(up)">
                                      <p:cBhvr>
                                        <p:cTn id="58" dur="500"/>
                                        <p:tgtEl>
                                          <p:spTgt spid="6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nodeType="click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wipe(right)">
                                      <p:cBhvr>
                                        <p:cTn id="63" dur="500"/>
                                        <p:tgtEl>
                                          <p:spTgt spid="6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nodeType="click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wipe(right)">
                                      <p:cBhvr>
                                        <p:cTn id="68" dur="500"/>
                                        <p:tgtEl>
                                          <p:spTgt spid="6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nodeType="clickEffect">
                                  <p:stCondLst>
                                    <p:cond delay="0"/>
                                  </p:stCondLst>
                                  <p:childTnLst>
                                    <p:set>
                                      <p:cBhvr>
                                        <p:cTn id="72" dur="1" fill="hold">
                                          <p:stCondLst>
                                            <p:cond delay="0"/>
                                          </p:stCondLst>
                                        </p:cTn>
                                        <p:tgtEl>
                                          <p:spTgt spid="78"/>
                                        </p:tgtEl>
                                        <p:attrNameLst>
                                          <p:attrName>style.visibility</p:attrName>
                                        </p:attrNameLst>
                                      </p:cBhvr>
                                      <p:to>
                                        <p:strVal val="visible"/>
                                      </p:to>
                                    </p:set>
                                    <p:animEffect transition="in" filter="wipe(right)">
                                      <p:cBhvr>
                                        <p:cTn id="73" dur="500"/>
                                        <p:tgtEl>
                                          <p:spTgt spid="78"/>
                                        </p:tgtEl>
                                      </p:cBhvr>
                                    </p:animEffect>
                                  </p:childTnLst>
                                </p:cTn>
                              </p:par>
                            </p:childTnLst>
                          </p:cTn>
                        </p:par>
                        <p:par>
                          <p:cTn id="74" fill="hold">
                            <p:stCondLst>
                              <p:cond delay="500"/>
                            </p:stCondLst>
                            <p:childTnLst>
                              <p:par>
                                <p:cTn id="75" presetID="22" presetClass="entr" presetSubtype="1" fill="hold" nodeType="after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wipe(up)">
                                      <p:cBhvr>
                                        <p:cTn id="77" dur="500"/>
                                        <p:tgtEl>
                                          <p:spTgt spid="66"/>
                                        </p:tgtEl>
                                      </p:cBhvr>
                                    </p:animEffect>
                                  </p:childTnLst>
                                </p:cTn>
                              </p:par>
                            </p:childTnLst>
                          </p:cTn>
                        </p:par>
                        <p:par>
                          <p:cTn id="78" fill="hold">
                            <p:stCondLst>
                              <p:cond delay="1000"/>
                            </p:stCondLst>
                            <p:childTnLst>
                              <p:par>
                                <p:cTn id="79" presetID="22" presetClass="entr" presetSubtype="1" fill="hold" nodeType="afterEffect">
                                  <p:stCondLst>
                                    <p:cond delay="0"/>
                                  </p:stCondLst>
                                  <p:childTnLst>
                                    <p:set>
                                      <p:cBhvr>
                                        <p:cTn id="80" dur="1" fill="hold">
                                          <p:stCondLst>
                                            <p:cond delay="0"/>
                                          </p:stCondLst>
                                        </p:cTn>
                                        <p:tgtEl>
                                          <p:spTgt spid="114"/>
                                        </p:tgtEl>
                                        <p:attrNameLst>
                                          <p:attrName>style.visibility</p:attrName>
                                        </p:attrNameLst>
                                      </p:cBhvr>
                                      <p:to>
                                        <p:strVal val="visible"/>
                                      </p:to>
                                    </p:set>
                                    <p:animEffect transition="in" filter="wipe(up)">
                                      <p:cBhvr>
                                        <p:cTn id="81" dur="500"/>
                                        <p:tgtEl>
                                          <p:spTgt spid="114"/>
                                        </p:tgtEl>
                                      </p:cBhvr>
                                    </p:animEffect>
                                  </p:childTnLst>
                                </p:cTn>
                              </p:par>
                            </p:childTnLst>
                          </p:cTn>
                        </p:par>
                        <p:par>
                          <p:cTn id="82" fill="hold">
                            <p:stCondLst>
                              <p:cond delay="1500"/>
                            </p:stCondLst>
                            <p:childTnLst>
                              <p:par>
                                <p:cTn id="83" presetID="22" presetClass="entr" presetSubtype="1" fill="hold" nodeType="after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wipe(up)">
                                      <p:cBhvr>
                                        <p:cTn id="85" dur="500"/>
                                        <p:tgtEl>
                                          <p:spTgt spid="6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2" fill="hold" nodeType="clickEffect">
                                  <p:stCondLst>
                                    <p:cond delay="0"/>
                                  </p:stCondLst>
                                  <p:childTnLst>
                                    <p:set>
                                      <p:cBhvr>
                                        <p:cTn id="89" dur="1" fill="hold">
                                          <p:stCondLst>
                                            <p:cond delay="0"/>
                                          </p:stCondLst>
                                        </p:cTn>
                                        <p:tgtEl>
                                          <p:spTgt spid="81"/>
                                        </p:tgtEl>
                                        <p:attrNameLst>
                                          <p:attrName>style.visibility</p:attrName>
                                        </p:attrNameLst>
                                      </p:cBhvr>
                                      <p:to>
                                        <p:strVal val="visible"/>
                                      </p:to>
                                    </p:set>
                                    <p:animEffect transition="in" filter="wipe(right)">
                                      <p:cBhvr>
                                        <p:cTn id="90" dur="500"/>
                                        <p:tgtEl>
                                          <p:spTgt spid="8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2" fill="hold" nodeType="clickEffect">
                                  <p:stCondLst>
                                    <p:cond delay="0"/>
                                  </p:stCondLst>
                                  <p:childTnLst>
                                    <p:set>
                                      <p:cBhvr>
                                        <p:cTn id="94" dur="1" fill="hold">
                                          <p:stCondLst>
                                            <p:cond delay="0"/>
                                          </p:stCondLst>
                                        </p:cTn>
                                        <p:tgtEl>
                                          <p:spTgt spid="74"/>
                                        </p:tgtEl>
                                        <p:attrNameLst>
                                          <p:attrName>style.visibility</p:attrName>
                                        </p:attrNameLst>
                                      </p:cBhvr>
                                      <p:to>
                                        <p:strVal val="visible"/>
                                      </p:to>
                                    </p:set>
                                    <p:animEffect transition="in" filter="wipe(right)">
                                      <p:cBhvr>
                                        <p:cTn id="95" dur="500"/>
                                        <p:tgtEl>
                                          <p:spTgt spid="74"/>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2" fill="hold" nodeType="clickEffect">
                                  <p:stCondLst>
                                    <p:cond delay="0"/>
                                  </p:stCondLst>
                                  <p:childTnLst>
                                    <p:set>
                                      <p:cBhvr>
                                        <p:cTn id="99" dur="1" fill="hold">
                                          <p:stCondLst>
                                            <p:cond delay="0"/>
                                          </p:stCondLst>
                                        </p:cTn>
                                        <p:tgtEl>
                                          <p:spTgt spid="84"/>
                                        </p:tgtEl>
                                        <p:attrNameLst>
                                          <p:attrName>style.visibility</p:attrName>
                                        </p:attrNameLst>
                                      </p:cBhvr>
                                      <p:to>
                                        <p:strVal val="visible"/>
                                      </p:to>
                                    </p:set>
                                    <p:animEffect transition="in" filter="wipe(right)">
                                      <p:cBhvr>
                                        <p:cTn id="100" dur="500"/>
                                        <p:tgtEl>
                                          <p:spTgt spid="84"/>
                                        </p:tgtEl>
                                      </p:cBhvr>
                                    </p:animEffect>
                                  </p:childTnLst>
                                </p:cTn>
                              </p:par>
                            </p:childTnLst>
                          </p:cTn>
                        </p:par>
                        <p:par>
                          <p:cTn id="101" fill="hold">
                            <p:stCondLst>
                              <p:cond delay="500"/>
                            </p:stCondLst>
                            <p:childTnLst>
                              <p:par>
                                <p:cTn id="102" presetID="22" presetClass="entr" presetSubtype="2" fill="hold" nodeType="afterEffect">
                                  <p:stCondLst>
                                    <p:cond delay="0"/>
                                  </p:stCondLst>
                                  <p:childTnLst>
                                    <p:set>
                                      <p:cBhvr>
                                        <p:cTn id="103" dur="1" fill="hold">
                                          <p:stCondLst>
                                            <p:cond delay="0"/>
                                          </p:stCondLst>
                                        </p:cTn>
                                        <p:tgtEl>
                                          <p:spTgt spid="101"/>
                                        </p:tgtEl>
                                        <p:attrNameLst>
                                          <p:attrName>style.visibility</p:attrName>
                                        </p:attrNameLst>
                                      </p:cBhvr>
                                      <p:to>
                                        <p:strVal val="visible"/>
                                      </p:to>
                                    </p:set>
                                    <p:animEffect transition="in" filter="wipe(right)">
                                      <p:cBhvr>
                                        <p:cTn id="104" dur="500"/>
                                        <p:tgtEl>
                                          <p:spTgt spid="101"/>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nodeType="click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wipe(down)">
                                      <p:cBhvr>
                                        <p:cTn id="109" dur="500"/>
                                        <p:tgtEl>
                                          <p:spTgt spid="53"/>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87"/>
                                        </p:tgtEl>
                                        <p:attrNameLst>
                                          <p:attrName>style.visibility</p:attrName>
                                        </p:attrNameLst>
                                      </p:cBhvr>
                                      <p:to>
                                        <p:strVal val="visible"/>
                                      </p:to>
                                    </p:set>
                                    <p:animEffect transition="in" filter="wipe(down)">
                                      <p:cBhvr>
                                        <p:cTn id="114" dur="500"/>
                                        <p:tgtEl>
                                          <p:spTgt spid="87"/>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nodeType="click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wipe(down)">
                                      <p:cBhvr>
                                        <p:cTn id="119" dur="500"/>
                                        <p:tgtEl>
                                          <p:spTgt spid="39"/>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67"/>
                                        </p:tgtEl>
                                        <p:attrNameLst>
                                          <p:attrName>style.visibility</p:attrName>
                                        </p:attrNameLst>
                                      </p:cBhvr>
                                      <p:to>
                                        <p:strVal val="visible"/>
                                      </p:to>
                                    </p:set>
                                    <p:animEffect transition="in" filter="wipe(down)">
                                      <p:cBhvr>
                                        <p:cTn id="124" dur="500"/>
                                        <p:tgtEl>
                                          <p:spTgt spid="67"/>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4" fill="hold" nodeType="clickEffect">
                                  <p:stCondLst>
                                    <p:cond delay="0"/>
                                  </p:stCondLst>
                                  <p:childTnLst>
                                    <p:set>
                                      <p:cBhvr>
                                        <p:cTn id="128" dur="1" fill="hold">
                                          <p:stCondLst>
                                            <p:cond delay="0"/>
                                          </p:stCondLst>
                                        </p:cTn>
                                        <p:tgtEl>
                                          <p:spTgt spid="40"/>
                                        </p:tgtEl>
                                        <p:attrNameLst>
                                          <p:attrName>style.visibility</p:attrName>
                                        </p:attrNameLst>
                                      </p:cBhvr>
                                      <p:to>
                                        <p:strVal val="visible"/>
                                      </p:to>
                                    </p:set>
                                    <p:animEffect transition="in" filter="wipe(down)">
                                      <p:cBhvr>
                                        <p:cTn id="129" dur="500"/>
                                        <p:tgtEl>
                                          <p:spTgt spid="40"/>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nodeType="clickEffect">
                                  <p:stCondLst>
                                    <p:cond delay="0"/>
                                  </p:stCondLst>
                                  <p:childTnLst>
                                    <p:set>
                                      <p:cBhvr>
                                        <p:cTn id="133" dur="1" fill="hold">
                                          <p:stCondLst>
                                            <p:cond delay="0"/>
                                          </p:stCondLst>
                                        </p:cTn>
                                        <p:tgtEl>
                                          <p:spTgt spid="90"/>
                                        </p:tgtEl>
                                        <p:attrNameLst>
                                          <p:attrName>style.visibility</p:attrName>
                                        </p:attrNameLst>
                                      </p:cBhvr>
                                      <p:to>
                                        <p:strVal val="visible"/>
                                      </p:to>
                                    </p:set>
                                    <p:animEffect transition="in" filter="wipe(down)">
                                      <p:cBhvr>
                                        <p:cTn id="134" dur="500"/>
                                        <p:tgtEl>
                                          <p:spTgt spid="90"/>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8" fill="hold" nodeType="clickEffect">
                                  <p:stCondLst>
                                    <p:cond delay="0"/>
                                  </p:stCondLst>
                                  <p:childTnLst>
                                    <p:set>
                                      <p:cBhvr>
                                        <p:cTn id="138" dur="1" fill="hold">
                                          <p:stCondLst>
                                            <p:cond delay="0"/>
                                          </p:stCondLst>
                                        </p:cTn>
                                        <p:tgtEl>
                                          <p:spTgt spid="41"/>
                                        </p:tgtEl>
                                        <p:attrNameLst>
                                          <p:attrName>style.visibility</p:attrName>
                                        </p:attrNameLst>
                                      </p:cBhvr>
                                      <p:to>
                                        <p:strVal val="visible"/>
                                      </p:to>
                                    </p:set>
                                    <p:animEffect transition="in" filter="wipe(left)">
                                      <p:cBhvr>
                                        <p:cTn id="139" dur="500"/>
                                        <p:tgtEl>
                                          <p:spTgt spid="41"/>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nodeType="clickEffect">
                                  <p:stCondLst>
                                    <p:cond delay="0"/>
                                  </p:stCondLst>
                                  <p:childTnLst>
                                    <p:set>
                                      <p:cBhvr>
                                        <p:cTn id="143" dur="1" fill="hold">
                                          <p:stCondLst>
                                            <p:cond delay="0"/>
                                          </p:stCondLst>
                                        </p:cTn>
                                        <p:tgtEl>
                                          <p:spTgt spid="49"/>
                                        </p:tgtEl>
                                        <p:attrNameLst>
                                          <p:attrName>style.visibility</p:attrName>
                                        </p:attrNameLst>
                                      </p:cBhvr>
                                      <p:to>
                                        <p:strVal val="visible"/>
                                      </p:to>
                                    </p:set>
                                    <p:animEffect transition="in" filter="wipe(left)">
                                      <p:cBhvr>
                                        <p:cTn id="144" dur="500"/>
                                        <p:tgtEl>
                                          <p:spTgt spid="49"/>
                                        </p:tgtEl>
                                      </p:cBhvr>
                                    </p:animEffect>
                                  </p:childTnLst>
                                </p:cTn>
                              </p:par>
                            </p:childTnLst>
                          </p:cTn>
                        </p:par>
                        <p:par>
                          <p:cTn id="145" fill="hold">
                            <p:stCondLst>
                              <p:cond delay="500"/>
                            </p:stCondLst>
                            <p:childTnLst>
                              <p:par>
                                <p:cTn id="146" presetID="22" presetClass="entr" presetSubtype="8" fill="hold" nodeType="afterEffect">
                                  <p:stCondLst>
                                    <p:cond delay="0"/>
                                  </p:stCondLst>
                                  <p:childTnLst>
                                    <p:set>
                                      <p:cBhvr>
                                        <p:cTn id="147" dur="1" fill="hold">
                                          <p:stCondLst>
                                            <p:cond delay="0"/>
                                          </p:stCondLst>
                                        </p:cTn>
                                        <p:tgtEl>
                                          <p:spTgt spid="58"/>
                                        </p:tgtEl>
                                        <p:attrNameLst>
                                          <p:attrName>style.visibility</p:attrName>
                                        </p:attrNameLst>
                                      </p:cBhvr>
                                      <p:to>
                                        <p:strVal val="visible"/>
                                      </p:to>
                                    </p:set>
                                    <p:animEffect transition="in" filter="wipe(left)">
                                      <p:cBhvr>
                                        <p:cTn id="148" dur="500"/>
                                        <p:tgtEl>
                                          <p:spTgt spid="58"/>
                                        </p:tgtEl>
                                      </p:cBhvr>
                                    </p:animEffect>
                                  </p:childTnLst>
                                </p:cTn>
                              </p:par>
                            </p:childTnLst>
                          </p:cTn>
                        </p:par>
                        <p:par>
                          <p:cTn id="149" fill="hold">
                            <p:stCondLst>
                              <p:cond delay="1000"/>
                            </p:stCondLst>
                            <p:childTnLst>
                              <p:par>
                                <p:cTn id="150" presetID="22" presetClass="entr" presetSubtype="8" fill="hold" nodeType="afterEffect">
                                  <p:stCondLst>
                                    <p:cond delay="0"/>
                                  </p:stCondLst>
                                  <p:childTnLst>
                                    <p:set>
                                      <p:cBhvr>
                                        <p:cTn id="151" dur="1" fill="hold">
                                          <p:stCondLst>
                                            <p:cond delay="0"/>
                                          </p:stCondLst>
                                        </p:cTn>
                                        <p:tgtEl>
                                          <p:spTgt spid="44"/>
                                        </p:tgtEl>
                                        <p:attrNameLst>
                                          <p:attrName>style.visibility</p:attrName>
                                        </p:attrNameLst>
                                      </p:cBhvr>
                                      <p:to>
                                        <p:strVal val="visible"/>
                                      </p:to>
                                    </p:set>
                                    <p:animEffect transition="in" filter="wipe(left)">
                                      <p:cBhvr>
                                        <p:cTn id="152" dur="500"/>
                                        <p:tgtEl>
                                          <p:spTgt spid="44"/>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1" fill="hold" nodeType="clickEffect">
                                  <p:stCondLst>
                                    <p:cond delay="0"/>
                                  </p:stCondLst>
                                  <p:childTnLst>
                                    <p:set>
                                      <p:cBhvr>
                                        <p:cTn id="156" dur="1" fill="hold">
                                          <p:stCondLst>
                                            <p:cond delay="0"/>
                                          </p:stCondLst>
                                        </p:cTn>
                                        <p:tgtEl>
                                          <p:spTgt spid="56"/>
                                        </p:tgtEl>
                                        <p:attrNameLst>
                                          <p:attrName>style.visibility</p:attrName>
                                        </p:attrNameLst>
                                      </p:cBhvr>
                                      <p:to>
                                        <p:strVal val="visible"/>
                                      </p:to>
                                    </p:set>
                                    <p:animEffect transition="in" filter="wipe(up)">
                                      <p:cBhvr>
                                        <p:cTn id="157" dur="500"/>
                                        <p:tgtEl>
                                          <p:spTgt spid="56"/>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1" fill="hold" nodeType="clickEffect">
                                  <p:stCondLst>
                                    <p:cond delay="0"/>
                                  </p:stCondLst>
                                  <p:childTnLst>
                                    <p:set>
                                      <p:cBhvr>
                                        <p:cTn id="161" dur="1" fill="hold">
                                          <p:stCondLst>
                                            <p:cond delay="0"/>
                                          </p:stCondLst>
                                        </p:cTn>
                                        <p:tgtEl>
                                          <p:spTgt spid="59"/>
                                        </p:tgtEl>
                                        <p:attrNameLst>
                                          <p:attrName>style.visibility</p:attrName>
                                        </p:attrNameLst>
                                      </p:cBhvr>
                                      <p:to>
                                        <p:strVal val="visible"/>
                                      </p:to>
                                    </p:set>
                                    <p:animEffect transition="in" filter="wipe(up)">
                                      <p:cBhvr>
                                        <p:cTn id="16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P spid="36" grpId="0" animBg="1"/>
      <p:bldP spid="24" grpId="0" animBg="1"/>
      <p:bldP spid="25" grpId="0" animBg="1"/>
      <p:bldP spid="2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Goals in designing policies</a:t>
            </a:r>
          </a:p>
        </p:txBody>
      </p:sp>
      <p:sp>
        <p:nvSpPr>
          <p:cNvPr id="4101" name="Rectangle 5"/>
          <p:cNvSpPr>
            <a:spLocks noGrp="1" noChangeArrowheads="1"/>
          </p:cNvSpPr>
          <p:nvPr>
            <p:ph type="subTitle" idx="1"/>
          </p:nvPr>
        </p:nvSpPr>
        <p:spPr/>
        <p:txBody>
          <a:bodyPr/>
          <a:lstStyle/>
          <a:p>
            <a:r>
              <a:rPr lang="en-US" dirty="0"/>
              <a:t> </a:t>
            </a:r>
          </a:p>
        </p:txBody>
      </p:sp>
      <p:sp>
        <p:nvSpPr>
          <p:cNvPr id="7" name="Rectangle 5"/>
          <p:cNvSpPr txBox="1">
            <a:spLocks noChangeArrowheads="1"/>
          </p:cNvSpPr>
          <p:nvPr/>
        </p:nvSpPr>
        <p:spPr bwMode="auto">
          <a:xfrm>
            <a:off x="1055077" y="3978275"/>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endParaRPr lang="en-US" i="0" kern="0" dirty="0"/>
          </a:p>
        </p:txBody>
      </p:sp>
    </p:spTree>
    <p:extLst>
      <p:ext uri="{BB962C8B-B14F-4D97-AF65-F5344CB8AC3E}">
        <p14:creationId xmlns:p14="http://schemas.microsoft.com/office/powerpoint/2010/main" val="35999292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95CD-D2A5-4B0E-9356-E2DD5E82A5C1}"/>
              </a:ext>
            </a:extLst>
          </p:cNvPr>
          <p:cNvSpPr>
            <a:spLocks noGrp="1"/>
          </p:cNvSpPr>
          <p:nvPr>
            <p:ph type="title"/>
          </p:nvPr>
        </p:nvSpPr>
        <p:spPr/>
        <p:txBody>
          <a:bodyPr/>
          <a:lstStyle/>
          <a:p>
            <a:r>
              <a:rPr lang="en-US" dirty="0"/>
              <a:t>Goals in designing a policy</a:t>
            </a:r>
          </a:p>
        </p:txBody>
      </p:sp>
      <p:sp>
        <p:nvSpPr>
          <p:cNvPr id="3" name="Content Placeholder 2">
            <a:extLst>
              <a:ext uri="{FF2B5EF4-FFF2-40B4-BE49-F238E27FC236}">
                <a16:creationId xmlns:a16="http://schemas.microsoft.com/office/drawing/2014/main" id="{7326D7C1-2FF8-4233-9838-7D5ABE317FF1}"/>
              </a:ext>
            </a:extLst>
          </p:cNvPr>
          <p:cNvSpPr>
            <a:spLocks noGrp="1"/>
          </p:cNvSpPr>
          <p:nvPr>
            <p:ph idx="1"/>
          </p:nvPr>
        </p:nvSpPr>
        <p:spPr/>
        <p:txBody>
          <a:bodyPr/>
          <a:lstStyle/>
          <a:p>
            <a:r>
              <a:rPr lang="en-US" dirty="0"/>
              <a:t>Performance</a:t>
            </a:r>
          </a:p>
          <a:p>
            <a:pPr lvl="1"/>
            <a:r>
              <a:rPr lang="en-US" dirty="0"/>
              <a:t>On average</a:t>
            </a:r>
          </a:p>
          <a:p>
            <a:pPr lvl="1"/>
            <a:r>
              <a:rPr lang="en-US" dirty="0"/>
              <a:t>Consistency/robustness</a:t>
            </a:r>
          </a:p>
          <a:p>
            <a:r>
              <a:rPr lang="en-US" dirty="0"/>
              <a:t>Computability</a:t>
            </a:r>
          </a:p>
          <a:p>
            <a:pPr lvl="1"/>
            <a:r>
              <a:rPr lang="en-US" dirty="0"/>
              <a:t>Context determines allowable computation time:</a:t>
            </a:r>
          </a:p>
          <a:p>
            <a:pPr lvl="2"/>
            <a:r>
              <a:rPr lang="en-US" dirty="0"/>
              <a:t>Google: CPU time &lt; 50 milliseconds</a:t>
            </a:r>
          </a:p>
          <a:p>
            <a:pPr lvl="2"/>
            <a:r>
              <a:rPr lang="en-US" dirty="0"/>
              <a:t>PJM: CPU time &lt; 2 hours</a:t>
            </a:r>
          </a:p>
          <a:p>
            <a:r>
              <a:rPr lang="en-US" dirty="0"/>
              <a:t>Transparency</a:t>
            </a:r>
          </a:p>
          <a:p>
            <a:pPr lvl="1"/>
            <a:r>
              <a:rPr lang="en-US" dirty="0"/>
              <a:t>Need to understand behavior</a:t>
            </a:r>
          </a:p>
          <a:p>
            <a:pPr lvl="2"/>
            <a:r>
              <a:rPr lang="en-US" dirty="0"/>
              <a:t>Loan applications need to obey laws on fairness</a:t>
            </a:r>
          </a:p>
          <a:p>
            <a:pPr lvl="2"/>
            <a:r>
              <a:rPr lang="en-US" dirty="0"/>
              <a:t>Health applications need to reflect medical protocols</a:t>
            </a:r>
          </a:p>
          <a:p>
            <a:pPr lvl="1"/>
            <a:r>
              <a:rPr lang="en-US" dirty="0"/>
              <a:t>Need to trace problems to data, logic, coding errors, …</a:t>
            </a:r>
          </a:p>
        </p:txBody>
      </p:sp>
      <p:sp>
        <p:nvSpPr>
          <p:cNvPr id="4" name="Slide Number Placeholder 5">
            <a:extLst>
              <a:ext uri="{FF2B5EF4-FFF2-40B4-BE49-F238E27FC236}">
                <a16:creationId xmlns:a16="http://schemas.microsoft.com/office/drawing/2014/main" id="{346AC94D-6C7B-4E2D-977E-713C437895E7}"/>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dirty="0"/>
              <a:t>Slide </a:t>
            </a:r>
            <a:fld id="{CA1BF554-DF22-475E-92F9-B7E92000597D}" type="slidenum">
              <a:rPr lang="en-US" smtClean="0"/>
              <a:pPr>
                <a:defRPr/>
              </a:pPr>
              <a:t>107</a:t>
            </a:fld>
            <a:endParaRPr lang="en-US" dirty="0"/>
          </a:p>
        </p:txBody>
      </p:sp>
    </p:spTree>
    <p:extLst>
      <p:ext uri="{BB962C8B-B14F-4D97-AF65-F5344CB8AC3E}">
        <p14:creationId xmlns:p14="http://schemas.microsoft.com/office/powerpoint/2010/main" val="32997911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895CD-D2A5-4B0E-9356-E2DD5E82A5C1}"/>
              </a:ext>
            </a:extLst>
          </p:cNvPr>
          <p:cNvSpPr>
            <a:spLocks noGrp="1"/>
          </p:cNvSpPr>
          <p:nvPr>
            <p:ph type="title"/>
          </p:nvPr>
        </p:nvSpPr>
        <p:spPr/>
        <p:txBody>
          <a:bodyPr/>
          <a:lstStyle/>
          <a:p>
            <a:r>
              <a:rPr lang="en-US" dirty="0"/>
              <a:t>Goals in designing a policy</a:t>
            </a:r>
          </a:p>
        </p:txBody>
      </p:sp>
      <p:sp>
        <p:nvSpPr>
          <p:cNvPr id="3" name="Content Placeholder 2">
            <a:extLst>
              <a:ext uri="{FF2B5EF4-FFF2-40B4-BE49-F238E27FC236}">
                <a16:creationId xmlns:a16="http://schemas.microsoft.com/office/drawing/2014/main" id="{7326D7C1-2FF8-4233-9838-7D5ABE317FF1}"/>
              </a:ext>
            </a:extLst>
          </p:cNvPr>
          <p:cNvSpPr>
            <a:spLocks noGrp="1"/>
          </p:cNvSpPr>
          <p:nvPr>
            <p:ph idx="1"/>
          </p:nvPr>
        </p:nvSpPr>
        <p:spPr/>
        <p:txBody>
          <a:bodyPr/>
          <a:lstStyle/>
          <a:p>
            <a:r>
              <a:rPr lang="en-US" dirty="0"/>
              <a:t>Data requirements</a:t>
            </a:r>
          </a:p>
          <a:p>
            <a:pPr lvl="1"/>
            <a:r>
              <a:rPr lang="en-US" dirty="0"/>
              <a:t>Do we have the data needed by the policy?</a:t>
            </a:r>
          </a:p>
          <a:p>
            <a:endParaRPr lang="en-US" dirty="0"/>
          </a:p>
          <a:p>
            <a:r>
              <a:rPr lang="en-US" dirty="0"/>
              <a:t>Complexity</a:t>
            </a:r>
          </a:p>
          <a:p>
            <a:pPr lvl="1"/>
            <a:r>
              <a:rPr lang="en-US" dirty="0"/>
              <a:t>How hard is it to write?</a:t>
            </a:r>
          </a:p>
          <a:p>
            <a:pPr lvl="1"/>
            <a:r>
              <a:rPr lang="en-US" dirty="0"/>
              <a:t>What is the likelihood it will work well once it is running?</a:t>
            </a:r>
          </a:p>
        </p:txBody>
      </p:sp>
      <p:sp>
        <p:nvSpPr>
          <p:cNvPr id="4" name="Slide Number Placeholder 5">
            <a:extLst>
              <a:ext uri="{FF2B5EF4-FFF2-40B4-BE49-F238E27FC236}">
                <a16:creationId xmlns:a16="http://schemas.microsoft.com/office/drawing/2014/main" id="{B9DAC4E2-46D2-4019-8729-C87B9B2E4F12}"/>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108</a:t>
            </a:fld>
            <a:endParaRPr lang="en-US"/>
          </a:p>
        </p:txBody>
      </p:sp>
    </p:spTree>
    <p:extLst>
      <p:ext uri="{BB962C8B-B14F-4D97-AF65-F5344CB8AC3E}">
        <p14:creationId xmlns:p14="http://schemas.microsoft.com/office/powerpoint/2010/main" val="2084728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p:cNvGraphicFramePr>
            <a:graphicFrameLocks noChangeAspect="1"/>
          </p:cNvGraphicFramePr>
          <p:nvPr>
            <p:extLst/>
          </p:nvPr>
        </p:nvGraphicFramePr>
        <p:xfrm>
          <a:off x="1718343" y="4431386"/>
          <a:ext cx="5851525" cy="2151062"/>
        </p:xfrm>
        <a:graphic>
          <a:graphicData uri="http://schemas.openxmlformats.org/presentationml/2006/ole">
            <mc:AlternateContent xmlns:mc="http://schemas.openxmlformats.org/markup-compatibility/2006">
              <mc:Choice xmlns:v="urn:schemas-microsoft-com:vml" Requires="v">
                <p:oleObj spid="_x0000_s6150" name="Equation" r:id="rId3" imgW="3251160" imgH="1193760" progId="Equation.DSMT4">
                  <p:embed/>
                </p:oleObj>
              </mc:Choice>
              <mc:Fallback>
                <p:oleObj name="Equation" r:id="rId3" imgW="3251160" imgH="1193760" progId="Equation.DSMT4">
                  <p:embed/>
                  <p:pic>
                    <p:nvPicPr>
                      <p:cNvPr id="11" name="Object 10"/>
                      <p:cNvPicPr>
                        <a:picLocks noChangeAspect="1" noChangeArrowheads="1"/>
                      </p:cNvPicPr>
                      <p:nvPr/>
                    </p:nvPicPr>
                    <p:blipFill>
                      <a:blip r:embed="rId4"/>
                      <a:srcRect/>
                      <a:stretch>
                        <a:fillRect/>
                      </a:stretch>
                    </p:blipFill>
                    <p:spPr bwMode="auto">
                      <a:xfrm>
                        <a:off x="1718343" y="4431386"/>
                        <a:ext cx="5851525" cy="2151062"/>
                      </a:xfrm>
                      <a:prstGeom prst="rect">
                        <a:avLst/>
                      </a:prstGeom>
                      <a:noFill/>
                      <a:ln>
                        <a:noFill/>
                      </a:ln>
                      <a:effectLst/>
                    </p:spPr>
                  </p:pic>
                </p:oleObj>
              </mc:Fallback>
            </mc:AlternateContent>
          </a:graphicData>
        </a:graphic>
      </p:graphicFrame>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800" y="1143000"/>
            <a:ext cx="8061158" cy="4953000"/>
          </a:xfrm>
        </p:spPr>
        <p:txBody>
          <a:bodyPr/>
          <a:lstStyle/>
          <a:p>
            <a:r>
              <a:rPr lang="en-US" sz="2400" b="1" dirty="0" err="1"/>
              <a:t>Lookahead</a:t>
            </a:r>
            <a:r>
              <a:rPr lang="en-US" sz="2400" b="1" dirty="0"/>
              <a:t> approximations</a:t>
            </a:r>
            <a:r>
              <a:rPr lang="en-US" sz="2400" dirty="0"/>
              <a:t> – Approximate the impact of a decision now on the future:</a:t>
            </a:r>
          </a:p>
          <a:p>
            <a:pPr lvl="1"/>
            <a:r>
              <a:rPr lang="en-US" dirty="0"/>
              <a:t>An optimal policy (based on looking ahead):</a:t>
            </a:r>
          </a:p>
          <a:p>
            <a:pPr lvl="1"/>
            <a:endParaRPr lang="en-US" sz="2000" dirty="0"/>
          </a:p>
          <a:p>
            <a:pPr lvl="1"/>
            <a:endParaRPr lang="en-US" sz="2000" dirty="0"/>
          </a:p>
          <a:p>
            <a:pPr lvl="1"/>
            <a:endParaRPr lang="en-US" sz="2000" dirty="0"/>
          </a:p>
          <a:p>
            <a:pPr marL="457200" lvl="1" indent="0">
              <a:buNone/>
            </a:pPr>
            <a:r>
              <a:rPr lang="en-US" dirty="0"/>
              <a:t>3)	Approximating the value of being in a downstream state using machine learning (“value function approximations”)</a:t>
            </a:r>
          </a:p>
          <a:p>
            <a:pPr marL="457200" lvl="1" indent="0">
              <a:buNone/>
            </a:pPr>
            <a:r>
              <a:rPr lang="en-US" sz="2000" dirty="0"/>
              <a:t>	</a:t>
            </a:r>
          </a:p>
          <a:p>
            <a:pPr marL="457200" lvl="1" indent="0">
              <a:buNone/>
            </a:pPr>
            <a:r>
              <a:rPr lang="en-US" sz="2000" dirty="0"/>
              <a:t>	</a:t>
            </a:r>
          </a:p>
          <a:p>
            <a:pPr marL="457200" lvl="1" indent="0">
              <a:buNone/>
            </a:pPr>
            <a:r>
              <a:rPr lang="en-US" sz="2000" dirty="0"/>
              <a:t>	</a:t>
            </a:r>
          </a:p>
          <a:p>
            <a:pPr marL="457200" lvl="1" indent="0">
              <a:buNone/>
            </a:pPr>
            <a:r>
              <a:rPr lang="en-US" sz="2000" dirty="0"/>
              <a:t>	</a:t>
            </a:r>
          </a:p>
          <a:p>
            <a:endParaRPr lang="en-US" sz="2400" dirty="0"/>
          </a:p>
        </p:txBody>
      </p:sp>
      <p:graphicFrame>
        <p:nvGraphicFramePr>
          <p:cNvPr id="8" name="Object 7"/>
          <p:cNvGraphicFramePr>
            <a:graphicFrameLocks noChangeAspect="1"/>
          </p:cNvGraphicFramePr>
          <p:nvPr>
            <p:extLst/>
          </p:nvPr>
        </p:nvGraphicFramePr>
        <p:xfrm>
          <a:off x="313918" y="2549156"/>
          <a:ext cx="8691563" cy="909637"/>
        </p:xfrm>
        <a:graphic>
          <a:graphicData uri="http://schemas.openxmlformats.org/presentationml/2006/ole">
            <mc:AlternateContent xmlns:mc="http://schemas.openxmlformats.org/markup-compatibility/2006">
              <mc:Choice xmlns:v="urn:schemas-microsoft-com:vml" Requires="v">
                <p:oleObj spid="_x0000_s6151" name="Equation" r:id="rId5" imgW="4851360" imgH="507960" progId="Equation.DSMT4">
                  <p:embed/>
                </p:oleObj>
              </mc:Choice>
              <mc:Fallback>
                <p:oleObj name="Equation" r:id="rId5" imgW="4851360" imgH="507960" progId="Equation.DSMT4">
                  <p:embed/>
                  <p:pic>
                    <p:nvPicPr>
                      <p:cNvPr id="8" name="Object 7"/>
                      <p:cNvPicPr>
                        <a:picLocks noChangeAspect="1" noChangeArrowheads="1"/>
                      </p:cNvPicPr>
                      <p:nvPr/>
                    </p:nvPicPr>
                    <p:blipFill>
                      <a:blip r:embed="rId6"/>
                      <a:srcRect/>
                      <a:stretch>
                        <a:fillRect/>
                      </a:stretch>
                    </p:blipFill>
                    <p:spPr bwMode="auto">
                      <a:xfrm>
                        <a:off x="313918" y="2549156"/>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val 4"/>
          <p:cNvSpPr/>
          <p:nvPr/>
        </p:nvSpPr>
        <p:spPr>
          <a:xfrm>
            <a:off x="3677478" y="2409148"/>
            <a:ext cx="5208873" cy="1152939"/>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4" name="Straight Arrow Connector 13"/>
          <p:cNvCxnSpPr>
            <a:cxnSpLocks/>
            <a:stCxn id="5" idx="4"/>
            <a:endCxn id="9" idx="0"/>
          </p:cNvCxnSpPr>
          <p:nvPr/>
        </p:nvCxnSpPr>
        <p:spPr bwMode="auto">
          <a:xfrm flipH="1">
            <a:off x="5784944" y="3562087"/>
            <a:ext cx="496971" cy="1973799"/>
          </a:xfrm>
          <a:prstGeom prst="straightConnector1">
            <a:avLst/>
          </a:prstGeom>
          <a:noFill/>
          <a:ln w="28575" cap="flat" cmpd="sng" algn="ctr">
            <a:solidFill>
              <a:srgbClr val="0033CC"/>
            </a:solidFill>
            <a:prstDash val="solid"/>
            <a:round/>
            <a:headEnd type="none" w="med" len="med"/>
            <a:tailEnd type="triangle"/>
          </a:ln>
          <a:effectLst/>
        </p:spPr>
      </p:cxnSp>
      <p:sp>
        <p:nvSpPr>
          <p:cNvPr id="9" name="Oval 8"/>
          <p:cNvSpPr/>
          <p:nvPr/>
        </p:nvSpPr>
        <p:spPr>
          <a:xfrm>
            <a:off x="5203504" y="5535886"/>
            <a:ext cx="1162879" cy="608242"/>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10" name="Group 9"/>
          <p:cNvGrpSpPr/>
          <p:nvPr/>
        </p:nvGrpSpPr>
        <p:grpSpPr>
          <a:xfrm>
            <a:off x="7425628" y="5661494"/>
            <a:ext cx="1389257" cy="711200"/>
            <a:chOff x="7425628" y="5746838"/>
            <a:chExt cx="1389257" cy="711200"/>
          </a:xfrm>
        </p:grpSpPr>
        <p:grpSp>
          <p:nvGrpSpPr>
            <p:cNvPr id="12" name="Group 17"/>
            <p:cNvGrpSpPr>
              <a:grpSpLocks/>
            </p:cNvGrpSpPr>
            <p:nvPr/>
          </p:nvGrpSpPr>
          <p:grpSpPr bwMode="auto">
            <a:xfrm>
              <a:off x="7465315" y="5746838"/>
              <a:ext cx="1206500" cy="711200"/>
              <a:chOff x="3738" y="2145"/>
              <a:chExt cx="760" cy="448"/>
            </a:xfrm>
          </p:grpSpPr>
          <p:sp>
            <p:nvSpPr>
              <p:cNvPr id="17" name="Line 13"/>
              <p:cNvSpPr>
                <a:spLocks noChangeShapeType="1"/>
              </p:cNvSpPr>
              <p:nvPr/>
            </p:nvSpPr>
            <p:spPr bwMode="auto">
              <a:xfrm flipV="1">
                <a:off x="3745" y="2145"/>
                <a:ext cx="0" cy="448"/>
              </a:xfrm>
              <a:prstGeom prst="line">
                <a:avLst/>
              </a:prstGeom>
              <a:noFill/>
              <a:ln w="28575">
                <a:solidFill>
                  <a:schemeClr val="accent2">
                    <a:lumMod val="75000"/>
                  </a:schemeClr>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18" name="Line 14"/>
              <p:cNvSpPr>
                <a:spLocks noChangeShapeType="1"/>
              </p:cNvSpPr>
              <p:nvPr/>
            </p:nvSpPr>
            <p:spPr bwMode="auto">
              <a:xfrm rot="5400000" flipV="1">
                <a:off x="4118" y="2206"/>
                <a:ext cx="0" cy="760"/>
              </a:xfrm>
              <a:prstGeom prst="line">
                <a:avLst/>
              </a:prstGeom>
              <a:noFill/>
              <a:ln w="28575">
                <a:solidFill>
                  <a:schemeClr val="accent2">
                    <a:lumMod val="75000"/>
                  </a:schemeClr>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grpSp>
        <p:cxnSp>
          <p:nvCxnSpPr>
            <p:cNvPr id="13" name="Straight Connector 12"/>
            <p:cNvCxnSpPr/>
            <p:nvPr/>
          </p:nvCxnSpPr>
          <p:spPr bwMode="auto">
            <a:xfrm flipV="1">
              <a:off x="7425628" y="5783013"/>
              <a:ext cx="1280447" cy="597734"/>
            </a:xfrm>
            <a:prstGeom prst="line">
              <a:avLst/>
            </a:prstGeom>
            <a:solidFill>
              <a:schemeClr val="bg1"/>
            </a:solidFill>
            <a:ln w="12700" cap="flat" cmpd="sng" algn="ctr">
              <a:solidFill>
                <a:schemeClr val="accent2">
                  <a:lumMod val="75000"/>
                </a:schemeClr>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7425628" y="5955675"/>
              <a:ext cx="1007172" cy="491251"/>
            </a:xfrm>
            <a:prstGeom prst="line">
              <a:avLst/>
            </a:prstGeom>
            <a:solidFill>
              <a:schemeClr val="bg1"/>
            </a:solidFill>
            <a:ln w="12700" cap="flat" cmpd="sng" algn="ctr">
              <a:solidFill>
                <a:schemeClr val="accent2">
                  <a:lumMod val="75000"/>
                </a:schemeClr>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flipV="1">
              <a:off x="7425628" y="6062413"/>
              <a:ext cx="1389257" cy="76200"/>
            </a:xfrm>
            <a:prstGeom prst="line">
              <a:avLst/>
            </a:prstGeom>
            <a:solidFill>
              <a:schemeClr val="bg1"/>
            </a:solidFill>
            <a:ln w="12700" cap="flat" cmpd="sng" algn="ctr">
              <a:solidFill>
                <a:schemeClr val="accent2">
                  <a:lumMod val="75000"/>
                </a:schemeClr>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6" name="Straight Arrow Connector 25"/>
          <p:cNvCxnSpPr/>
          <p:nvPr/>
        </p:nvCxnSpPr>
        <p:spPr bwMode="auto">
          <a:xfrm>
            <a:off x="6378575" y="5840007"/>
            <a:ext cx="904370" cy="146265"/>
          </a:xfrm>
          <a:prstGeom prst="straightConnector1">
            <a:avLst/>
          </a:prstGeom>
          <a:noFill/>
          <a:ln w="28575" cap="flat" cmpd="sng" algn="ctr">
            <a:solidFill>
              <a:schemeClr val="accent2">
                <a:lumMod val="75000"/>
              </a:schemeClr>
            </a:solidFill>
            <a:prstDash val="solid"/>
            <a:round/>
            <a:headEnd type="none" w="med" len="med"/>
            <a:tailEnd type="arrow"/>
          </a:ln>
          <a:effectLst/>
        </p:spPr>
      </p:cxnSp>
    </p:spTree>
    <p:extLst>
      <p:ext uri="{BB962C8B-B14F-4D97-AF65-F5344CB8AC3E}">
        <p14:creationId xmlns:p14="http://schemas.microsoft.com/office/powerpoint/2010/main" val="18103769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p:cNvGraphicFramePr>
            <a:graphicFrameLocks noChangeAspect="1"/>
          </p:cNvGraphicFramePr>
          <p:nvPr>
            <p:extLst/>
          </p:nvPr>
        </p:nvGraphicFramePr>
        <p:xfrm>
          <a:off x="1718343" y="4431386"/>
          <a:ext cx="5851525" cy="2151062"/>
        </p:xfrm>
        <a:graphic>
          <a:graphicData uri="http://schemas.openxmlformats.org/presentationml/2006/ole">
            <mc:AlternateContent xmlns:mc="http://schemas.openxmlformats.org/markup-compatibility/2006">
              <mc:Choice xmlns:v="urn:schemas-microsoft-com:vml" Requires="v">
                <p:oleObj spid="_x0000_s7174" name="Equation" r:id="rId3" imgW="3251160" imgH="1193760" progId="Equation.DSMT4">
                  <p:embed/>
                </p:oleObj>
              </mc:Choice>
              <mc:Fallback>
                <p:oleObj name="Equation" r:id="rId3" imgW="3251160" imgH="1193760" progId="Equation.DSMT4">
                  <p:embed/>
                  <p:pic>
                    <p:nvPicPr>
                      <p:cNvPr id="11" name="Object 10"/>
                      <p:cNvPicPr>
                        <a:picLocks noChangeAspect="1" noChangeArrowheads="1"/>
                      </p:cNvPicPr>
                      <p:nvPr/>
                    </p:nvPicPr>
                    <p:blipFill>
                      <a:blip r:embed="rId4"/>
                      <a:srcRect/>
                      <a:stretch>
                        <a:fillRect/>
                      </a:stretch>
                    </p:blipFill>
                    <p:spPr bwMode="auto">
                      <a:xfrm>
                        <a:off x="1718343" y="4431386"/>
                        <a:ext cx="5851525" cy="2151062"/>
                      </a:xfrm>
                      <a:prstGeom prst="rect">
                        <a:avLst/>
                      </a:prstGeom>
                      <a:noFill/>
                      <a:ln>
                        <a:noFill/>
                      </a:ln>
                      <a:effectLst/>
                    </p:spPr>
                  </p:pic>
                </p:oleObj>
              </mc:Fallback>
            </mc:AlternateContent>
          </a:graphicData>
        </a:graphic>
      </p:graphicFrame>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800" y="1143000"/>
            <a:ext cx="8061158" cy="4953000"/>
          </a:xfrm>
        </p:spPr>
        <p:txBody>
          <a:bodyPr/>
          <a:lstStyle/>
          <a:p>
            <a:r>
              <a:rPr lang="en-US" sz="2400" b="1" dirty="0" err="1"/>
              <a:t>Lookahead</a:t>
            </a:r>
            <a:r>
              <a:rPr lang="en-US" sz="2400" b="1" dirty="0"/>
              <a:t> approximations</a:t>
            </a:r>
            <a:r>
              <a:rPr lang="en-US" sz="2400" dirty="0"/>
              <a:t> – Approximate the impact of a decision now on the future:</a:t>
            </a:r>
          </a:p>
          <a:p>
            <a:pPr lvl="1"/>
            <a:r>
              <a:rPr lang="en-US" dirty="0"/>
              <a:t>An optimal policy (based on looking ahead):</a:t>
            </a:r>
          </a:p>
          <a:p>
            <a:pPr lvl="1"/>
            <a:endParaRPr lang="en-US" sz="2000" dirty="0"/>
          </a:p>
          <a:p>
            <a:pPr lvl="1"/>
            <a:endParaRPr lang="en-US" sz="2000" dirty="0"/>
          </a:p>
          <a:p>
            <a:pPr lvl="1"/>
            <a:endParaRPr lang="en-US" sz="2000" dirty="0"/>
          </a:p>
          <a:p>
            <a:pPr marL="457200" lvl="1" indent="0">
              <a:buNone/>
            </a:pPr>
            <a:r>
              <a:rPr lang="en-US" dirty="0"/>
              <a:t>3)	Approximating the value of being in a downstream state using machine learning (“value function approximations”)</a:t>
            </a:r>
          </a:p>
          <a:p>
            <a:pPr marL="457200" lvl="1" indent="0">
              <a:buNone/>
            </a:pPr>
            <a:r>
              <a:rPr lang="en-US" sz="2000" dirty="0"/>
              <a:t>	</a:t>
            </a:r>
          </a:p>
          <a:p>
            <a:pPr marL="457200" lvl="1" indent="0">
              <a:buNone/>
            </a:pPr>
            <a:r>
              <a:rPr lang="en-US" sz="2000" dirty="0"/>
              <a:t>	</a:t>
            </a:r>
          </a:p>
          <a:p>
            <a:pPr marL="457200" lvl="1" indent="0">
              <a:buNone/>
            </a:pPr>
            <a:r>
              <a:rPr lang="en-US" sz="2000" dirty="0"/>
              <a:t>	</a:t>
            </a:r>
          </a:p>
          <a:p>
            <a:pPr marL="457200" lvl="1" indent="0">
              <a:buNone/>
            </a:pPr>
            <a:r>
              <a:rPr lang="en-US" sz="2000" dirty="0"/>
              <a:t>	</a:t>
            </a:r>
          </a:p>
          <a:p>
            <a:endParaRPr lang="en-US" sz="2400" dirty="0"/>
          </a:p>
        </p:txBody>
      </p:sp>
      <p:graphicFrame>
        <p:nvGraphicFramePr>
          <p:cNvPr id="8" name="Object 7"/>
          <p:cNvGraphicFramePr>
            <a:graphicFrameLocks noChangeAspect="1"/>
          </p:cNvGraphicFramePr>
          <p:nvPr>
            <p:extLst/>
          </p:nvPr>
        </p:nvGraphicFramePr>
        <p:xfrm>
          <a:off x="313918" y="2549156"/>
          <a:ext cx="8691563" cy="909637"/>
        </p:xfrm>
        <a:graphic>
          <a:graphicData uri="http://schemas.openxmlformats.org/presentationml/2006/ole">
            <mc:AlternateContent xmlns:mc="http://schemas.openxmlformats.org/markup-compatibility/2006">
              <mc:Choice xmlns:v="urn:schemas-microsoft-com:vml" Requires="v">
                <p:oleObj spid="_x0000_s7175" name="Equation" r:id="rId5" imgW="4851360" imgH="507960" progId="Equation.DSMT4">
                  <p:embed/>
                </p:oleObj>
              </mc:Choice>
              <mc:Fallback>
                <p:oleObj name="Equation" r:id="rId5" imgW="4851360" imgH="507960" progId="Equation.DSMT4">
                  <p:embed/>
                  <p:pic>
                    <p:nvPicPr>
                      <p:cNvPr id="8" name="Object 7"/>
                      <p:cNvPicPr>
                        <a:picLocks noChangeAspect="1" noChangeArrowheads="1"/>
                      </p:cNvPicPr>
                      <p:nvPr/>
                    </p:nvPicPr>
                    <p:blipFill>
                      <a:blip r:embed="rId6"/>
                      <a:srcRect/>
                      <a:stretch>
                        <a:fillRect/>
                      </a:stretch>
                    </p:blipFill>
                    <p:spPr bwMode="auto">
                      <a:xfrm>
                        <a:off x="313918" y="2549156"/>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val 4"/>
          <p:cNvSpPr/>
          <p:nvPr/>
        </p:nvSpPr>
        <p:spPr>
          <a:xfrm>
            <a:off x="2490603" y="2424304"/>
            <a:ext cx="6380593" cy="1152939"/>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4" name="Straight Arrow Connector 13"/>
          <p:cNvCxnSpPr>
            <a:cxnSpLocks/>
            <a:stCxn id="5" idx="4"/>
            <a:endCxn id="9" idx="0"/>
          </p:cNvCxnSpPr>
          <p:nvPr/>
        </p:nvCxnSpPr>
        <p:spPr bwMode="auto">
          <a:xfrm flipH="1">
            <a:off x="4537114" y="3577243"/>
            <a:ext cx="1143786" cy="2453738"/>
          </a:xfrm>
          <a:prstGeom prst="straightConnector1">
            <a:avLst/>
          </a:prstGeom>
          <a:noFill/>
          <a:ln w="28575" cap="flat" cmpd="sng" algn="ctr">
            <a:solidFill>
              <a:srgbClr val="0033CC"/>
            </a:solidFill>
            <a:prstDash val="solid"/>
            <a:round/>
            <a:headEnd type="none" w="med" len="med"/>
            <a:tailEnd type="triangle"/>
          </a:ln>
          <a:effectLst/>
        </p:spPr>
      </p:cxnSp>
      <p:sp>
        <p:nvSpPr>
          <p:cNvPr id="9" name="Oval 8"/>
          <p:cNvSpPr/>
          <p:nvPr/>
        </p:nvSpPr>
        <p:spPr>
          <a:xfrm>
            <a:off x="3955674" y="6030981"/>
            <a:ext cx="1162879" cy="608242"/>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56244285"/>
      </p:ext>
    </p:extLst>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p:cNvGraphicFramePr>
            <a:graphicFrameLocks noChangeAspect="1"/>
          </p:cNvGraphicFramePr>
          <p:nvPr>
            <p:extLst/>
          </p:nvPr>
        </p:nvGraphicFramePr>
        <p:xfrm>
          <a:off x="343735" y="1700945"/>
          <a:ext cx="8691563" cy="909637"/>
        </p:xfrm>
        <a:graphic>
          <a:graphicData uri="http://schemas.openxmlformats.org/presentationml/2006/ole">
            <mc:AlternateContent xmlns:mc="http://schemas.openxmlformats.org/markup-compatibility/2006">
              <mc:Choice xmlns:v="urn:schemas-microsoft-com:vml" Requires="v">
                <p:oleObj spid="_x0000_s8196" name="Equation" r:id="rId3" imgW="4851360" imgH="507960" progId="Equation.DSMT4">
                  <p:embed/>
                </p:oleObj>
              </mc:Choice>
              <mc:Fallback>
                <p:oleObj name="Equation" r:id="rId3" imgW="4851360" imgH="507960" progId="Equation.DSMT4">
                  <p:embed/>
                  <p:pic>
                    <p:nvPicPr>
                      <p:cNvPr id="20" name="Object 19"/>
                      <p:cNvPicPr>
                        <a:picLocks noChangeAspect="1" noChangeArrowheads="1"/>
                      </p:cNvPicPr>
                      <p:nvPr/>
                    </p:nvPicPr>
                    <p:blipFill>
                      <a:blip r:embed="rId4"/>
                      <a:srcRect/>
                      <a:stretch>
                        <a:fillRect/>
                      </a:stretch>
                    </p:blipFill>
                    <p:spPr bwMode="auto">
                      <a:xfrm>
                        <a:off x="343735" y="1700945"/>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dirty="0"/>
              <a:t>The ultimate </a:t>
            </a:r>
            <a:r>
              <a:rPr lang="en-US" dirty="0" err="1"/>
              <a:t>lookahead</a:t>
            </a:r>
            <a:r>
              <a:rPr lang="en-US" dirty="0"/>
              <a:t> policy is optimal</a:t>
            </a:r>
          </a:p>
          <a:p>
            <a:pPr marL="0" indent="0">
              <a:buNone/>
            </a:pPr>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grpSp>
        <p:nvGrpSpPr>
          <p:cNvPr id="4" name="Group 3"/>
          <p:cNvGrpSpPr/>
          <p:nvPr/>
        </p:nvGrpSpPr>
        <p:grpSpPr>
          <a:xfrm>
            <a:off x="3147632" y="1765728"/>
            <a:ext cx="2810933" cy="3378178"/>
            <a:chOff x="3147632" y="1765728"/>
            <a:chExt cx="2810933" cy="3378178"/>
          </a:xfrm>
        </p:grpSpPr>
        <p:grpSp>
          <p:nvGrpSpPr>
            <p:cNvPr id="15" name="Group 14"/>
            <p:cNvGrpSpPr/>
            <p:nvPr/>
          </p:nvGrpSpPr>
          <p:grpSpPr>
            <a:xfrm>
              <a:off x="3147632" y="1772352"/>
              <a:ext cx="2810933" cy="3371554"/>
              <a:chOff x="2225678" y="1772352"/>
              <a:chExt cx="2810933" cy="3371554"/>
            </a:xfrm>
          </p:grpSpPr>
          <p:sp>
            <p:nvSpPr>
              <p:cNvPr id="11" name="Oval 10"/>
              <p:cNvSpPr/>
              <p:nvPr/>
            </p:nvSpPr>
            <p:spPr bwMode="auto">
              <a:xfrm>
                <a:off x="4086578" y="1772352"/>
                <a:ext cx="338666" cy="793750"/>
              </a:xfrm>
              <a:prstGeom prst="ellipse">
                <a:avLst/>
              </a:prstGeom>
              <a:noFill/>
              <a:ln w="28575" cap="flat" cmpd="sng" algn="ctr">
                <a:solidFill>
                  <a:srgbClr val="0033CC"/>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3" name="Straight Arrow Connector 12"/>
              <p:cNvCxnSpPr>
                <a:stCxn id="11" idx="4"/>
              </p:cNvCxnSpPr>
              <p:nvPr/>
            </p:nvCxnSpPr>
            <p:spPr bwMode="auto">
              <a:xfrm flipH="1">
                <a:off x="4247368" y="2566102"/>
                <a:ext cx="8543" cy="1746807"/>
              </a:xfrm>
              <a:prstGeom prst="straightConnector1">
                <a:avLst/>
              </a:prstGeom>
              <a:noFill/>
              <a:ln w="38100" cap="flat" cmpd="sng" algn="ctr">
                <a:solidFill>
                  <a:srgbClr val="0033CC"/>
                </a:solidFill>
                <a:prstDash val="solid"/>
                <a:round/>
                <a:headEnd type="none" w="med" len="med"/>
                <a:tailEnd type="arrow" w="med" len="med"/>
              </a:ln>
              <a:effectLst/>
            </p:spPr>
          </p:cxnSp>
          <p:sp>
            <p:nvSpPr>
              <p:cNvPr id="14" name="TextBox 13"/>
              <p:cNvSpPr txBox="1"/>
              <p:nvPr/>
            </p:nvSpPr>
            <p:spPr>
              <a:xfrm>
                <a:off x="2225678" y="4312909"/>
                <a:ext cx="2810933" cy="830997"/>
              </a:xfrm>
              <a:prstGeom prst="rect">
                <a:avLst/>
              </a:prstGeom>
              <a:noFill/>
              <a:ln>
                <a:solidFill>
                  <a:srgbClr val="0033CC"/>
                </a:solidFill>
              </a:ln>
            </p:spPr>
            <p:txBody>
              <a:bodyPr wrap="square" rtlCol="0">
                <a:spAutoFit/>
              </a:bodyPr>
              <a:lstStyle/>
              <a:p>
                <a:pPr algn="l"/>
                <a:r>
                  <a:rPr lang="en-US" sz="2400" i="0" dirty="0">
                    <a:solidFill>
                      <a:srgbClr val="0033CC"/>
                    </a:solidFill>
                  </a:rPr>
                  <a:t>Expectations that we cannot compute</a:t>
                </a:r>
              </a:p>
            </p:txBody>
          </p:sp>
        </p:grpSp>
        <p:sp>
          <p:nvSpPr>
            <p:cNvPr id="21" name="Oval 20"/>
            <p:cNvSpPr/>
            <p:nvPr/>
          </p:nvSpPr>
          <p:spPr bwMode="auto">
            <a:xfrm>
              <a:off x="3680001" y="1765728"/>
              <a:ext cx="338666" cy="793750"/>
            </a:xfrm>
            <a:prstGeom prst="ellipse">
              <a:avLst/>
            </a:prstGeom>
            <a:noFill/>
            <a:ln w="28575" cap="flat" cmpd="sng" algn="ctr">
              <a:solidFill>
                <a:srgbClr val="0033CC"/>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2" name="Straight Arrow Connector 21"/>
            <p:cNvCxnSpPr>
              <a:stCxn id="21" idx="4"/>
            </p:cNvCxnSpPr>
            <p:nvPr/>
          </p:nvCxnSpPr>
          <p:spPr bwMode="auto">
            <a:xfrm flipH="1">
              <a:off x="3840791" y="2559478"/>
              <a:ext cx="8543" cy="1746807"/>
            </a:xfrm>
            <a:prstGeom prst="straightConnector1">
              <a:avLst/>
            </a:prstGeom>
            <a:noFill/>
            <a:ln w="38100" cap="flat" cmpd="sng" algn="ctr">
              <a:solidFill>
                <a:srgbClr val="0033CC"/>
              </a:solidFill>
              <a:prstDash val="solid"/>
              <a:round/>
              <a:headEnd type="none" w="med" len="med"/>
              <a:tailEnd type="arrow" w="med" len="med"/>
            </a:ln>
            <a:effectLst/>
          </p:spPr>
        </p:cxnSp>
      </p:grpSp>
      <p:grpSp>
        <p:nvGrpSpPr>
          <p:cNvPr id="16" name="Group 15"/>
          <p:cNvGrpSpPr/>
          <p:nvPr/>
        </p:nvGrpSpPr>
        <p:grpSpPr>
          <a:xfrm>
            <a:off x="1859334" y="1800573"/>
            <a:ext cx="3114506" cy="2286799"/>
            <a:chOff x="2932098" y="1772352"/>
            <a:chExt cx="3114506" cy="2286799"/>
          </a:xfrm>
        </p:grpSpPr>
        <p:sp>
          <p:nvSpPr>
            <p:cNvPr id="17" name="Oval 16"/>
            <p:cNvSpPr/>
            <p:nvPr/>
          </p:nvSpPr>
          <p:spPr bwMode="auto">
            <a:xfrm>
              <a:off x="5191343" y="1772352"/>
              <a:ext cx="855261" cy="793750"/>
            </a:xfrm>
            <a:prstGeom prst="ellipse">
              <a:avLst/>
            </a:prstGeom>
            <a:noFill/>
            <a:ln w="28575" cap="flat" cmpd="sng" algn="ctr">
              <a:solidFill>
                <a:srgbClr val="0033CC"/>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8" name="Straight Arrow Connector 17"/>
            <p:cNvCxnSpPr>
              <a:stCxn id="17" idx="4"/>
            </p:cNvCxnSpPr>
            <p:nvPr/>
          </p:nvCxnSpPr>
          <p:spPr bwMode="auto">
            <a:xfrm flipH="1">
              <a:off x="5614536" y="2566102"/>
              <a:ext cx="4438" cy="662052"/>
            </a:xfrm>
            <a:prstGeom prst="straightConnector1">
              <a:avLst/>
            </a:prstGeom>
            <a:noFill/>
            <a:ln w="38100" cap="flat" cmpd="sng" algn="ctr">
              <a:solidFill>
                <a:srgbClr val="0033CC"/>
              </a:solidFill>
              <a:prstDash val="solid"/>
              <a:round/>
              <a:headEnd type="none" w="med" len="med"/>
              <a:tailEnd type="arrow" w="med" len="med"/>
            </a:ln>
            <a:effectLst/>
          </p:spPr>
        </p:cxnSp>
        <p:sp>
          <p:nvSpPr>
            <p:cNvPr id="19" name="TextBox 18"/>
            <p:cNvSpPr txBox="1"/>
            <p:nvPr/>
          </p:nvSpPr>
          <p:spPr>
            <a:xfrm>
              <a:off x="2932098" y="3228154"/>
              <a:ext cx="2964389" cy="830997"/>
            </a:xfrm>
            <a:prstGeom prst="rect">
              <a:avLst/>
            </a:prstGeom>
            <a:solidFill>
              <a:schemeClr val="bg1"/>
            </a:solidFill>
            <a:ln>
              <a:solidFill>
                <a:srgbClr val="0033CC"/>
              </a:solidFill>
            </a:ln>
          </p:spPr>
          <p:txBody>
            <a:bodyPr wrap="square" rtlCol="0">
              <a:spAutoFit/>
            </a:bodyPr>
            <a:lstStyle/>
            <a:p>
              <a:pPr algn="l"/>
              <a:r>
                <a:rPr lang="en-US" sz="2400" i="0" dirty="0">
                  <a:solidFill>
                    <a:srgbClr val="0033CC"/>
                  </a:solidFill>
                </a:rPr>
                <a:t>Maximization that we cannot compute</a:t>
              </a:r>
            </a:p>
          </p:txBody>
        </p:sp>
      </p:grpSp>
    </p:spTree>
    <p:extLst>
      <p:ext uri="{BB962C8B-B14F-4D97-AF65-F5344CB8AC3E}">
        <p14:creationId xmlns:p14="http://schemas.microsoft.com/office/powerpoint/2010/main" val="75512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dirty="0"/>
              <a:t>The ultimate </a:t>
            </a:r>
            <a:r>
              <a:rPr lang="en-US" dirty="0" err="1"/>
              <a:t>lookahead</a:t>
            </a:r>
            <a:r>
              <a:rPr lang="en-US" dirty="0"/>
              <a:t> policy is optimal</a:t>
            </a:r>
          </a:p>
          <a:p>
            <a:pPr marL="0" indent="0">
              <a:buNone/>
            </a:pPr>
            <a:endParaRPr lang="en-US" dirty="0"/>
          </a:p>
          <a:p>
            <a:pPr marL="0" indent="0">
              <a:buNone/>
            </a:pPr>
            <a:endParaRPr lang="en-US" dirty="0"/>
          </a:p>
          <a:p>
            <a:pPr marL="457200" lvl="1" indent="0">
              <a:buNone/>
            </a:pPr>
            <a:r>
              <a:rPr lang="en-US" dirty="0"/>
              <a:t>4) Instead, we have to create an approximation called the </a:t>
            </a:r>
            <a:r>
              <a:rPr lang="en-US" i="1" dirty="0" err="1"/>
              <a:t>lookahead</a:t>
            </a:r>
            <a:r>
              <a:rPr lang="en-US" i="1" dirty="0"/>
              <a:t> model:</a:t>
            </a:r>
          </a:p>
          <a:p>
            <a:endParaRPr lang="en-US" i="1" dirty="0"/>
          </a:p>
          <a:p>
            <a:pPr marL="457200" lvl="1" indent="0">
              <a:buNone/>
            </a:pPr>
            <a:endParaRPr lang="en-US" i="1" dirty="0"/>
          </a:p>
          <a:p>
            <a:pPr lvl="1"/>
            <a:r>
              <a:rPr lang="en-US" i="1" dirty="0"/>
              <a:t>A direct lookahead policy </a:t>
            </a:r>
            <a:r>
              <a:rPr lang="en-US" dirty="0"/>
              <a:t>(DLA)</a:t>
            </a:r>
            <a:r>
              <a:rPr lang="en-US" i="1" dirty="0"/>
              <a:t> </a:t>
            </a:r>
            <a:r>
              <a:rPr lang="en-US" dirty="0"/>
              <a:t>works by solving the </a:t>
            </a:r>
            <a:r>
              <a:rPr lang="en-US" i="1" dirty="0"/>
              <a:t>lookahead model</a:t>
            </a:r>
            <a:r>
              <a:rPr lang="en-US" dirty="0"/>
              <a:t>:</a:t>
            </a:r>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graphicFrame>
        <p:nvGraphicFramePr>
          <p:cNvPr id="9" name="Object 8"/>
          <p:cNvGraphicFramePr>
            <a:graphicFrameLocks noChangeAspect="1"/>
          </p:cNvGraphicFramePr>
          <p:nvPr>
            <p:extLst/>
          </p:nvPr>
        </p:nvGraphicFramePr>
        <p:xfrm>
          <a:off x="343735" y="1700945"/>
          <a:ext cx="8691563" cy="909637"/>
        </p:xfrm>
        <a:graphic>
          <a:graphicData uri="http://schemas.openxmlformats.org/presentationml/2006/ole">
            <mc:AlternateContent xmlns:mc="http://schemas.openxmlformats.org/markup-compatibility/2006">
              <mc:Choice xmlns:v="urn:schemas-microsoft-com:vml" Requires="v">
                <p:oleObj spid="_x0000_s9224" name="Equation" r:id="rId3" imgW="4851360" imgH="507960" progId="Equation.DSMT4">
                  <p:embed/>
                </p:oleObj>
              </mc:Choice>
              <mc:Fallback>
                <p:oleObj name="Equation" r:id="rId3" imgW="4851360" imgH="507960" progId="Equation.DSMT4">
                  <p:embed/>
                  <p:pic>
                    <p:nvPicPr>
                      <p:cNvPr id="9" name="Object 8"/>
                      <p:cNvPicPr>
                        <a:picLocks noChangeAspect="1" noChangeArrowheads="1"/>
                      </p:cNvPicPr>
                      <p:nvPr/>
                    </p:nvPicPr>
                    <p:blipFill>
                      <a:blip r:embed="rId4"/>
                      <a:srcRect/>
                      <a:stretch>
                        <a:fillRect/>
                      </a:stretch>
                    </p:blipFill>
                    <p:spPr bwMode="auto">
                      <a:xfrm>
                        <a:off x="343735" y="1700945"/>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nvPr>
        </p:nvGraphicFramePr>
        <p:xfrm>
          <a:off x="53975" y="5421313"/>
          <a:ext cx="9124950" cy="909637"/>
        </p:xfrm>
        <a:graphic>
          <a:graphicData uri="http://schemas.openxmlformats.org/presentationml/2006/ole">
            <mc:AlternateContent xmlns:mc="http://schemas.openxmlformats.org/markup-compatibility/2006">
              <mc:Choice xmlns:v="urn:schemas-microsoft-com:vml" Requires="v">
                <p:oleObj spid="_x0000_s9225" name="Equation" r:id="rId5" imgW="5092560" imgH="507960" progId="Equation.DSMT4">
                  <p:embed/>
                </p:oleObj>
              </mc:Choice>
              <mc:Fallback>
                <p:oleObj name="Equation" r:id="rId5" imgW="5092560" imgH="507960" progId="Equation.DSMT4">
                  <p:embed/>
                  <p:pic>
                    <p:nvPicPr>
                      <p:cNvPr id="10" name="Object 9"/>
                      <p:cNvPicPr>
                        <a:picLocks noChangeAspect="1" noChangeArrowheads="1"/>
                      </p:cNvPicPr>
                      <p:nvPr/>
                    </p:nvPicPr>
                    <p:blipFill>
                      <a:blip r:embed="rId6"/>
                      <a:srcRect/>
                      <a:stretch>
                        <a:fillRect/>
                      </a:stretch>
                    </p:blipFill>
                    <p:spPr bwMode="auto">
                      <a:xfrm>
                        <a:off x="53975" y="5421313"/>
                        <a:ext cx="912495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nvPr>
        </p:nvGraphicFramePr>
        <p:xfrm>
          <a:off x="1196975" y="3709988"/>
          <a:ext cx="6238875" cy="619125"/>
        </p:xfrm>
        <a:graphic>
          <a:graphicData uri="http://schemas.openxmlformats.org/presentationml/2006/ole">
            <mc:AlternateContent xmlns:mc="http://schemas.openxmlformats.org/markup-compatibility/2006">
              <mc:Choice xmlns:v="urn:schemas-microsoft-com:vml" Requires="v">
                <p:oleObj spid="_x0000_s9226" name="Equation" r:id="rId7" imgW="3060360" imgH="304560" progId="Equation.DSMT4">
                  <p:embed/>
                </p:oleObj>
              </mc:Choice>
              <mc:Fallback>
                <p:oleObj name="Equation" r:id="rId7" imgW="3060360" imgH="304560" progId="Equation.DSMT4">
                  <p:embed/>
                  <p:pic>
                    <p:nvPicPr>
                      <p:cNvPr id="6" name="Object 5"/>
                      <p:cNvPicPr/>
                      <p:nvPr/>
                    </p:nvPicPr>
                    <p:blipFill>
                      <a:blip r:embed="rId8"/>
                      <a:stretch>
                        <a:fillRect/>
                      </a:stretch>
                    </p:blipFill>
                    <p:spPr>
                      <a:xfrm>
                        <a:off x="1196975" y="3709988"/>
                        <a:ext cx="6238875" cy="619125"/>
                      </a:xfrm>
                      <a:prstGeom prst="rect">
                        <a:avLst/>
                      </a:prstGeom>
                    </p:spPr>
                  </p:pic>
                </p:oleObj>
              </mc:Fallback>
            </mc:AlternateContent>
          </a:graphicData>
        </a:graphic>
      </p:graphicFrame>
    </p:spTree>
    <p:extLst>
      <p:ext uri="{BB962C8B-B14F-4D97-AF65-F5344CB8AC3E}">
        <p14:creationId xmlns:p14="http://schemas.microsoft.com/office/powerpoint/2010/main" val="1594375013"/>
      </p:ext>
    </p:extLst>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3" name="Rectangle 3"/>
          <p:cNvSpPr>
            <a:spLocks noGrp="1" noChangeArrowheads="1"/>
          </p:cNvSpPr>
          <p:nvPr>
            <p:ph type="body" idx="1"/>
          </p:nvPr>
        </p:nvSpPr>
        <p:spPr>
          <a:xfrm>
            <a:off x="685800" y="1143000"/>
            <a:ext cx="8249194" cy="4953000"/>
          </a:xfrm>
        </p:spPr>
        <p:txBody>
          <a:bodyPr/>
          <a:lstStyle/>
          <a:p>
            <a:pPr marL="0" indent="0">
              <a:buNone/>
            </a:pPr>
            <a:r>
              <a:rPr lang="en-US" sz="2000" dirty="0"/>
              <a:t>1) </a:t>
            </a:r>
            <a:r>
              <a:rPr lang="en-US" sz="2000" b="1" dirty="0"/>
              <a:t>Policy function approximations (PFAs)</a:t>
            </a:r>
          </a:p>
          <a:p>
            <a:pPr lvl="1"/>
            <a:r>
              <a:rPr lang="en-US" sz="1800" b="1" i="1" dirty="0"/>
              <a:t> </a:t>
            </a:r>
            <a:r>
              <a:rPr lang="en-US" sz="1800" dirty="0"/>
              <a:t>Lookup tables, rules, parametric/nonparametric functions</a:t>
            </a:r>
            <a:endParaRPr lang="en-US" sz="1800" b="1" i="1" dirty="0"/>
          </a:p>
          <a:p>
            <a:pPr marL="0" indent="0">
              <a:buNone/>
            </a:pPr>
            <a:r>
              <a:rPr lang="en-US" sz="2000" dirty="0"/>
              <a:t>2) </a:t>
            </a:r>
            <a:r>
              <a:rPr lang="en-US" sz="2000" b="1" dirty="0"/>
              <a:t>Cost function approximation (CFAs)</a:t>
            </a:r>
          </a:p>
          <a:p>
            <a:pPr lvl="1"/>
            <a:r>
              <a:rPr lang="en-US" sz="1800" b="1" i="1" dirty="0"/>
              <a:t> </a:t>
            </a:r>
          </a:p>
          <a:p>
            <a:pPr marL="0" indent="0">
              <a:buNone/>
            </a:pPr>
            <a:r>
              <a:rPr lang="en-US" sz="2000" dirty="0"/>
              <a:t>3</a:t>
            </a:r>
            <a:r>
              <a:rPr lang="en-US" sz="2000" b="1" dirty="0"/>
              <a:t>) Policies based on value function approximations (VFAs)</a:t>
            </a:r>
          </a:p>
          <a:p>
            <a:pPr lvl="1"/>
            <a:r>
              <a:rPr lang="en-US" sz="1800" b="1" i="1" dirty="0"/>
              <a:t> </a:t>
            </a:r>
          </a:p>
          <a:p>
            <a:pPr marL="0" indent="0">
              <a:buNone/>
            </a:pPr>
            <a:r>
              <a:rPr lang="en-US" sz="2000" dirty="0"/>
              <a:t>4) </a:t>
            </a:r>
            <a:r>
              <a:rPr lang="en-US" sz="2000" b="1" dirty="0"/>
              <a:t>Direct </a:t>
            </a:r>
            <a:r>
              <a:rPr lang="en-US" sz="2000" b="1" dirty="0" err="1"/>
              <a:t>lookahead</a:t>
            </a:r>
            <a:r>
              <a:rPr lang="en-US" sz="2000" b="1" dirty="0"/>
              <a:t> policies (DLAs)</a:t>
            </a:r>
          </a:p>
          <a:p>
            <a:pPr lvl="1"/>
            <a:r>
              <a:rPr lang="en-US" sz="1800" i="1" dirty="0"/>
              <a:t>Deterministic </a:t>
            </a:r>
            <a:r>
              <a:rPr lang="en-US" sz="1800" i="1" dirty="0" err="1"/>
              <a:t>lookahead</a:t>
            </a:r>
            <a:r>
              <a:rPr lang="en-US" sz="1800" i="1" dirty="0"/>
              <a:t>/rolling horizon proc./model predictive control</a:t>
            </a:r>
          </a:p>
          <a:p>
            <a:pPr lvl="2"/>
            <a:endParaRPr lang="en-US" sz="1400" b="1" i="1" dirty="0"/>
          </a:p>
          <a:p>
            <a:pPr lvl="2"/>
            <a:endParaRPr lang="en-US" sz="1400" b="1" i="1" dirty="0"/>
          </a:p>
          <a:p>
            <a:pPr lvl="1"/>
            <a:r>
              <a:rPr lang="en-US" sz="1800" i="1" dirty="0"/>
              <a:t>Chance constrained programming</a:t>
            </a:r>
          </a:p>
          <a:p>
            <a:pPr lvl="1"/>
            <a:endParaRPr lang="en-US" sz="1800" i="1" dirty="0"/>
          </a:p>
          <a:p>
            <a:pPr lvl="1"/>
            <a:r>
              <a:rPr lang="en-US" sz="1800" i="1" dirty="0"/>
              <a:t>Stochastic </a:t>
            </a:r>
            <a:r>
              <a:rPr lang="en-US" sz="1800" i="1" dirty="0" err="1"/>
              <a:t>lookahead</a:t>
            </a:r>
            <a:r>
              <a:rPr lang="en-US" sz="1800" i="1" dirty="0"/>
              <a:t> /stochastic </a:t>
            </a:r>
            <a:r>
              <a:rPr lang="en-US" sz="1800" i="1" dirty="0" err="1"/>
              <a:t>prog</a:t>
            </a:r>
            <a:r>
              <a:rPr lang="en-US" sz="1800" i="1" dirty="0"/>
              <a:t>/Monte Carlo tree search</a:t>
            </a:r>
          </a:p>
          <a:p>
            <a:pPr lvl="1"/>
            <a:endParaRPr lang="en-US" sz="1800" b="1" i="1" dirty="0"/>
          </a:p>
          <a:p>
            <a:pPr lvl="2"/>
            <a:endParaRPr lang="en-US" sz="1400" b="1" i="1" dirty="0"/>
          </a:p>
          <a:p>
            <a:pPr lvl="1"/>
            <a:r>
              <a:rPr lang="en-US" sz="1800" i="1" dirty="0"/>
              <a:t>“Robust optimization”</a:t>
            </a:r>
          </a:p>
        </p:txBody>
      </p:sp>
      <p:sp>
        <p:nvSpPr>
          <p:cNvPr id="471042" name="Rectangle 2"/>
          <p:cNvSpPr>
            <a:spLocks noGrp="1" noChangeArrowheads="1"/>
          </p:cNvSpPr>
          <p:nvPr>
            <p:ph type="title"/>
          </p:nvPr>
        </p:nvSpPr>
        <p:spPr/>
        <p:txBody>
          <a:bodyPr/>
          <a:lstStyle/>
          <a:p>
            <a:r>
              <a:rPr lang="en-US" dirty="0"/>
              <a:t>Designing policies</a:t>
            </a:r>
          </a:p>
        </p:txBody>
      </p:sp>
      <p:graphicFrame>
        <p:nvGraphicFramePr>
          <p:cNvPr id="2" name="Object 1"/>
          <p:cNvGraphicFramePr>
            <a:graphicFrameLocks noChangeAspect="1"/>
          </p:cNvGraphicFramePr>
          <p:nvPr>
            <p:extLst/>
          </p:nvPr>
        </p:nvGraphicFramePr>
        <p:xfrm>
          <a:off x="1416050" y="2205038"/>
          <a:ext cx="4430713" cy="481012"/>
        </p:xfrm>
        <a:graphic>
          <a:graphicData uri="http://schemas.openxmlformats.org/presentationml/2006/ole">
            <mc:AlternateContent xmlns:mc="http://schemas.openxmlformats.org/markup-compatibility/2006">
              <mc:Choice xmlns:v="urn:schemas-microsoft-com:vml" Requires="v">
                <p:oleObj spid="_x0000_s10256" name="Equation" r:id="rId4" imgW="2577960" imgH="279360" progId="Equation.DSMT4">
                  <p:embed/>
                </p:oleObj>
              </mc:Choice>
              <mc:Fallback>
                <p:oleObj name="Equation" r:id="rId4" imgW="2577960" imgH="279360" progId="Equation.DSMT4">
                  <p:embed/>
                  <p:pic>
                    <p:nvPicPr>
                      <p:cNvPr id="2" name="Object 1"/>
                      <p:cNvPicPr>
                        <a:picLocks noChangeAspect="1" noChangeArrowheads="1"/>
                      </p:cNvPicPr>
                      <p:nvPr/>
                    </p:nvPicPr>
                    <p:blipFill>
                      <a:blip r:embed="rId5"/>
                      <a:srcRect/>
                      <a:stretch>
                        <a:fillRect/>
                      </a:stretch>
                    </p:blipFill>
                    <p:spPr bwMode="auto">
                      <a:xfrm>
                        <a:off x="1416050" y="2205038"/>
                        <a:ext cx="4430713"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nvPr>
        </p:nvGraphicFramePr>
        <p:xfrm>
          <a:off x="1401763" y="2878138"/>
          <a:ext cx="5108575" cy="523875"/>
        </p:xfrm>
        <a:graphic>
          <a:graphicData uri="http://schemas.openxmlformats.org/presentationml/2006/ole">
            <mc:AlternateContent xmlns:mc="http://schemas.openxmlformats.org/markup-compatibility/2006">
              <mc:Choice xmlns:v="urn:schemas-microsoft-com:vml" Requires="v">
                <p:oleObj spid="_x0000_s10257" name="Equation" r:id="rId6" imgW="2971800" imgH="304560" progId="Equation.DSMT4">
                  <p:embed/>
                </p:oleObj>
              </mc:Choice>
              <mc:Fallback>
                <p:oleObj name="Equation" r:id="rId6" imgW="2971800" imgH="304560" progId="Equation.DSMT4">
                  <p:embed/>
                  <p:pic>
                    <p:nvPicPr>
                      <p:cNvPr id="7" name="Object 6"/>
                      <p:cNvPicPr>
                        <a:picLocks noChangeAspect="1" noChangeArrowheads="1"/>
                      </p:cNvPicPr>
                      <p:nvPr/>
                    </p:nvPicPr>
                    <p:blipFill>
                      <a:blip r:embed="rId7"/>
                      <a:srcRect/>
                      <a:stretch>
                        <a:fillRect/>
                      </a:stretch>
                    </p:blipFill>
                    <p:spPr bwMode="auto">
                      <a:xfrm>
                        <a:off x="1401763" y="2878138"/>
                        <a:ext cx="51085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8" name="Group 17"/>
          <p:cNvGrpSpPr/>
          <p:nvPr/>
        </p:nvGrpSpPr>
        <p:grpSpPr>
          <a:xfrm>
            <a:off x="1558925" y="5219700"/>
            <a:ext cx="6570663" cy="792870"/>
            <a:chOff x="1690143" y="5423442"/>
            <a:chExt cx="6570663" cy="792870"/>
          </a:xfrm>
        </p:grpSpPr>
        <p:graphicFrame>
          <p:nvGraphicFramePr>
            <p:cNvPr id="6" name="Object 5"/>
            <p:cNvGraphicFramePr>
              <a:graphicFrameLocks noChangeAspect="1"/>
            </p:cNvGraphicFramePr>
            <p:nvPr>
              <p:extLst/>
            </p:nvPr>
          </p:nvGraphicFramePr>
          <p:xfrm>
            <a:off x="1690143" y="5423442"/>
            <a:ext cx="6570663" cy="787400"/>
          </p:xfrm>
          <a:graphic>
            <a:graphicData uri="http://schemas.openxmlformats.org/presentationml/2006/ole">
              <mc:AlternateContent xmlns:mc="http://schemas.openxmlformats.org/markup-compatibility/2006">
                <mc:Choice xmlns:v="urn:schemas-microsoft-com:vml" Requires="v">
                  <p:oleObj spid="_x0000_s10258" name="Equation" r:id="rId8" imgW="3822480" imgH="457200" progId="Equation.DSMT4">
                    <p:embed/>
                  </p:oleObj>
                </mc:Choice>
                <mc:Fallback>
                  <p:oleObj name="Equation" r:id="rId8" imgW="3822480" imgH="457200" progId="Equation.DSMT4">
                    <p:embed/>
                    <p:pic>
                      <p:nvPicPr>
                        <p:cNvPr id="6" name="Object 5"/>
                        <p:cNvPicPr>
                          <a:picLocks noChangeAspect="1" noChangeArrowheads="1"/>
                        </p:cNvPicPr>
                        <p:nvPr/>
                      </p:nvPicPr>
                      <p:blipFill>
                        <a:blip r:embed="rId9"/>
                        <a:srcRect/>
                        <a:stretch>
                          <a:fillRect/>
                        </a:stretch>
                      </p:blipFill>
                      <p:spPr bwMode="auto">
                        <a:xfrm>
                          <a:off x="1690143" y="5423442"/>
                          <a:ext cx="6570663"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5"/>
            <p:cNvGraphicFramePr>
              <a:graphicFrameLocks noChangeAspect="1"/>
            </p:cNvGraphicFramePr>
            <p:nvPr>
              <p:extLst/>
            </p:nvPr>
          </p:nvGraphicFramePr>
          <p:xfrm>
            <a:off x="2876896" y="5830550"/>
            <a:ext cx="1392238" cy="385762"/>
          </p:xfrm>
          <a:graphic>
            <a:graphicData uri="http://schemas.openxmlformats.org/presentationml/2006/ole">
              <mc:AlternateContent xmlns:mc="http://schemas.openxmlformats.org/markup-compatibility/2006">
                <mc:Choice xmlns:v="urn:schemas-microsoft-com:vml" Requires="v">
                  <p:oleObj spid="_x0000_s10259" name="Equation" r:id="rId10" imgW="813600" imgH="219240" progId="Equation.DSMT4">
                    <p:embed/>
                  </p:oleObj>
                </mc:Choice>
                <mc:Fallback>
                  <p:oleObj name="Equation" r:id="rId10" imgW="813600" imgH="219240" progId="Equation.DSMT4">
                    <p:embed/>
                    <p:pic>
                      <p:nvPicPr>
                        <p:cNvPr id="16"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76896" y="5830550"/>
                          <a:ext cx="139223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5" name="Object 4"/>
          <p:cNvGraphicFramePr>
            <a:graphicFrameLocks noChangeAspect="1"/>
          </p:cNvGraphicFramePr>
          <p:nvPr>
            <p:extLst/>
          </p:nvPr>
        </p:nvGraphicFramePr>
        <p:xfrm>
          <a:off x="1580672" y="6090391"/>
          <a:ext cx="6648450" cy="766763"/>
        </p:xfrm>
        <a:graphic>
          <a:graphicData uri="http://schemas.openxmlformats.org/presentationml/2006/ole">
            <mc:AlternateContent xmlns:mc="http://schemas.openxmlformats.org/markup-compatibility/2006">
              <mc:Choice xmlns:v="urn:schemas-microsoft-com:vml" Requires="v">
                <p:oleObj spid="_x0000_s10260" name="Equation" r:id="rId12" imgW="3848040" imgH="431640" progId="Equation.DSMT4">
                  <p:embed/>
                </p:oleObj>
              </mc:Choice>
              <mc:Fallback>
                <p:oleObj name="Equation" r:id="rId12" imgW="3848040" imgH="431640" progId="Equation.DSMT4">
                  <p:embed/>
                  <p:pic>
                    <p:nvPicPr>
                      <p:cNvPr id="5" name="Object 4"/>
                      <p:cNvPicPr>
                        <a:picLocks noChangeAspect="1" noChangeArrowheads="1"/>
                      </p:cNvPicPr>
                      <p:nvPr/>
                    </p:nvPicPr>
                    <p:blipFill>
                      <a:blip r:embed="rId13"/>
                      <a:srcRect/>
                      <a:stretch>
                        <a:fillRect/>
                      </a:stretch>
                    </p:blipFill>
                    <p:spPr bwMode="auto">
                      <a:xfrm>
                        <a:off x="1580672" y="6090391"/>
                        <a:ext cx="6648450" cy="76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nvPr>
        </p:nvGraphicFramePr>
        <p:xfrm>
          <a:off x="1812428" y="4692066"/>
          <a:ext cx="2375770" cy="385260"/>
        </p:xfrm>
        <a:graphic>
          <a:graphicData uri="http://schemas.openxmlformats.org/presentationml/2006/ole">
            <mc:AlternateContent xmlns:mc="http://schemas.openxmlformats.org/markup-compatibility/2006">
              <mc:Choice xmlns:v="urn:schemas-microsoft-com:vml" Requires="v">
                <p:oleObj spid="_x0000_s10261" name="Equation" r:id="rId14" imgW="1409400" imgH="228600" progId="Equation.DSMT4">
                  <p:embed/>
                </p:oleObj>
              </mc:Choice>
              <mc:Fallback>
                <p:oleObj name="Equation" r:id="rId14" imgW="1409400" imgH="228600" progId="Equation.DSMT4">
                  <p:embed/>
                  <p:pic>
                    <p:nvPicPr>
                      <p:cNvPr id="4" name="Object 3"/>
                      <p:cNvPicPr/>
                      <p:nvPr/>
                    </p:nvPicPr>
                    <p:blipFill>
                      <a:blip r:embed="rId15"/>
                      <a:stretch>
                        <a:fillRect/>
                      </a:stretch>
                    </p:blipFill>
                    <p:spPr>
                      <a:xfrm>
                        <a:off x="1812428" y="4692066"/>
                        <a:ext cx="2375770" cy="385260"/>
                      </a:xfrm>
                      <a:prstGeom prst="rect">
                        <a:avLst/>
                      </a:prstGeom>
                    </p:spPr>
                  </p:pic>
                </p:oleObj>
              </mc:Fallback>
            </mc:AlternateContent>
          </a:graphicData>
        </a:graphic>
      </p:graphicFrame>
      <p:grpSp>
        <p:nvGrpSpPr>
          <p:cNvPr id="10" name="Group 9"/>
          <p:cNvGrpSpPr/>
          <p:nvPr/>
        </p:nvGrpSpPr>
        <p:grpSpPr>
          <a:xfrm>
            <a:off x="171003" y="1178149"/>
            <a:ext cx="8631919" cy="1556836"/>
            <a:chOff x="178255" y="1161143"/>
            <a:chExt cx="8631919" cy="1556836"/>
          </a:xfrm>
        </p:grpSpPr>
        <p:sp>
          <p:nvSpPr>
            <p:cNvPr id="8" name="Rectangle 7"/>
            <p:cNvSpPr/>
            <p:nvPr/>
          </p:nvSpPr>
          <p:spPr>
            <a:xfrm>
              <a:off x="595088" y="1161143"/>
              <a:ext cx="8215086" cy="1422400"/>
            </a:xfrm>
            <a:prstGeom prst="rect">
              <a:avLst/>
            </a:prstGeom>
            <a:solidFill>
              <a:srgbClr val="FFC000">
                <a:alpha val="29020"/>
              </a:srgbClr>
            </a:solidFill>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TextBox 8"/>
            <p:cNvSpPr txBox="1"/>
            <p:nvPr/>
          </p:nvSpPr>
          <p:spPr>
            <a:xfrm rot="16200000">
              <a:off x="-400108" y="1739506"/>
              <a:ext cx="1556836" cy="400110"/>
            </a:xfrm>
            <a:prstGeom prst="rect">
              <a:avLst/>
            </a:prstGeom>
            <a:noFill/>
          </p:spPr>
          <p:txBody>
            <a:bodyPr wrap="none" rtlCol="0">
              <a:spAutoFit/>
            </a:bodyPr>
            <a:lstStyle/>
            <a:p>
              <a:pPr algn="l"/>
              <a:r>
                <a:rPr lang="en-US" sz="2000" i="0" dirty="0"/>
                <a:t>Policy search</a:t>
              </a:r>
            </a:p>
          </p:txBody>
        </p:sp>
      </p:grpSp>
      <p:graphicFrame>
        <p:nvGraphicFramePr>
          <p:cNvPr id="20" name="Object 19"/>
          <p:cNvGraphicFramePr>
            <a:graphicFrameLocks noChangeAspect="1"/>
          </p:cNvGraphicFramePr>
          <p:nvPr>
            <p:extLst/>
          </p:nvPr>
        </p:nvGraphicFramePr>
        <p:xfrm>
          <a:off x="1600200" y="3761440"/>
          <a:ext cx="5197475" cy="741362"/>
        </p:xfrm>
        <a:graphic>
          <a:graphicData uri="http://schemas.openxmlformats.org/presentationml/2006/ole">
            <mc:AlternateContent xmlns:mc="http://schemas.openxmlformats.org/markup-compatibility/2006">
              <mc:Choice xmlns:v="urn:schemas-microsoft-com:vml" Requires="v">
                <p:oleObj spid="_x0000_s10262" name="Equation" r:id="rId16" imgW="3022560" imgH="431640" progId="Equation.DSMT4">
                  <p:embed/>
                </p:oleObj>
              </mc:Choice>
              <mc:Fallback>
                <p:oleObj name="Equation" r:id="rId16" imgW="3022560" imgH="431640" progId="Equation.DSMT4">
                  <p:embed/>
                  <p:pic>
                    <p:nvPicPr>
                      <p:cNvPr id="20" name="Object 19"/>
                      <p:cNvPicPr>
                        <a:picLocks noChangeAspect="1" noChangeArrowheads="1"/>
                      </p:cNvPicPr>
                      <p:nvPr/>
                    </p:nvPicPr>
                    <p:blipFill>
                      <a:blip r:embed="rId17"/>
                      <a:srcRect/>
                      <a:stretch>
                        <a:fillRect/>
                      </a:stretch>
                    </p:blipFill>
                    <p:spPr bwMode="auto">
                      <a:xfrm>
                        <a:off x="1600200" y="3761440"/>
                        <a:ext cx="5197475" cy="741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5" name="Group 14"/>
          <p:cNvGrpSpPr/>
          <p:nvPr/>
        </p:nvGrpSpPr>
        <p:grpSpPr>
          <a:xfrm>
            <a:off x="171002" y="2620179"/>
            <a:ext cx="8631916" cy="4238197"/>
            <a:chOff x="178258" y="1161142"/>
            <a:chExt cx="8631916" cy="4238197"/>
          </a:xfrm>
        </p:grpSpPr>
        <p:sp>
          <p:nvSpPr>
            <p:cNvPr id="17" name="Rectangle 16"/>
            <p:cNvSpPr/>
            <p:nvPr/>
          </p:nvSpPr>
          <p:spPr>
            <a:xfrm>
              <a:off x="595088" y="1161142"/>
              <a:ext cx="8215086" cy="4238197"/>
            </a:xfrm>
            <a:prstGeom prst="rect">
              <a:avLst/>
            </a:prstGeom>
            <a:solidFill>
              <a:srgbClr val="FFC000">
                <a:alpha val="29020"/>
              </a:srgbClr>
            </a:solidFill>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9" name="TextBox 18"/>
            <p:cNvSpPr txBox="1"/>
            <p:nvPr/>
          </p:nvSpPr>
          <p:spPr>
            <a:xfrm rot="16200000">
              <a:off x="-1111839" y="3031252"/>
              <a:ext cx="2980303" cy="400110"/>
            </a:xfrm>
            <a:prstGeom prst="rect">
              <a:avLst/>
            </a:prstGeom>
            <a:noFill/>
          </p:spPr>
          <p:txBody>
            <a:bodyPr wrap="none" rtlCol="0">
              <a:spAutoFit/>
            </a:bodyPr>
            <a:lstStyle/>
            <a:p>
              <a:pPr algn="l"/>
              <a:r>
                <a:rPr lang="en-US" sz="2000" i="0" dirty="0" err="1"/>
                <a:t>Lookahead</a:t>
              </a:r>
              <a:r>
                <a:rPr lang="en-US" sz="2000" i="0" dirty="0"/>
                <a:t> approximations</a:t>
              </a:r>
            </a:p>
          </p:txBody>
        </p:sp>
      </p:grpSp>
    </p:spTree>
    <p:extLst>
      <p:ext uri="{BB962C8B-B14F-4D97-AF65-F5344CB8AC3E}">
        <p14:creationId xmlns:p14="http://schemas.microsoft.com/office/powerpoint/2010/main" val="21702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3" name="Rectangle 3"/>
          <p:cNvSpPr>
            <a:spLocks noGrp="1" noChangeArrowheads="1"/>
          </p:cNvSpPr>
          <p:nvPr>
            <p:ph type="body" idx="1"/>
          </p:nvPr>
        </p:nvSpPr>
        <p:spPr>
          <a:xfrm>
            <a:off x="685800" y="1143000"/>
            <a:ext cx="8249194" cy="4953000"/>
          </a:xfrm>
        </p:spPr>
        <p:txBody>
          <a:bodyPr/>
          <a:lstStyle/>
          <a:p>
            <a:pPr marL="0" indent="0">
              <a:buNone/>
            </a:pPr>
            <a:r>
              <a:rPr lang="en-US" sz="2000" dirty="0"/>
              <a:t>1) </a:t>
            </a:r>
            <a:r>
              <a:rPr lang="en-US" sz="2000" b="1" dirty="0"/>
              <a:t>Policy function approximations (PFAs)</a:t>
            </a:r>
          </a:p>
          <a:p>
            <a:pPr lvl="1"/>
            <a:r>
              <a:rPr lang="en-US" sz="1800" b="1" i="1" dirty="0"/>
              <a:t> </a:t>
            </a:r>
            <a:r>
              <a:rPr lang="en-US" sz="1800" dirty="0"/>
              <a:t>Lookup tables, rules, parametric/nonparametric functions</a:t>
            </a:r>
            <a:endParaRPr lang="en-US" sz="1800" b="1" i="1" dirty="0"/>
          </a:p>
          <a:p>
            <a:pPr marL="0" indent="0">
              <a:buNone/>
            </a:pPr>
            <a:r>
              <a:rPr lang="en-US" sz="2000" dirty="0"/>
              <a:t>2) </a:t>
            </a:r>
            <a:r>
              <a:rPr lang="en-US" sz="2000" b="1" dirty="0"/>
              <a:t>Cost function approximation (CFAs)</a:t>
            </a:r>
          </a:p>
          <a:p>
            <a:pPr lvl="1"/>
            <a:r>
              <a:rPr lang="en-US" sz="1800" b="1" i="1" dirty="0"/>
              <a:t> </a:t>
            </a:r>
          </a:p>
          <a:p>
            <a:pPr marL="0" indent="0">
              <a:buNone/>
            </a:pPr>
            <a:r>
              <a:rPr lang="en-US" sz="2000" dirty="0"/>
              <a:t>3</a:t>
            </a:r>
            <a:r>
              <a:rPr lang="en-US" sz="2000" b="1" dirty="0"/>
              <a:t>) Policies based on value function approximations (VFAs)</a:t>
            </a:r>
          </a:p>
          <a:p>
            <a:pPr lvl="1"/>
            <a:r>
              <a:rPr lang="en-US" sz="1800" b="1" i="1" dirty="0"/>
              <a:t> </a:t>
            </a:r>
          </a:p>
          <a:p>
            <a:pPr marL="0" indent="0">
              <a:buNone/>
            </a:pPr>
            <a:r>
              <a:rPr lang="en-US" sz="2000" dirty="0"/>
              <a:t>4) </a:t>
            </a:r>
            <a:r>
              <a:rPr lang="en-US" sz="2000" b="1" dirty="0"/>
              <a:t>Direct </a:t>
            </a:r>
            <a:r>
              <a:rPr lang="en-US" sz="2000" b="1" dirty="0" err="1"/>
              <a:t>lookahead</a:t>
            </a:r>
            <a:r>
              <a:rPr lang="en-US" sz="2000" b="1" dirty="0"/>
              <a:t> policies (DLAs)</a:t>
            </a:r>
          </a:p>
          <a:p>
            <a:pPr lvl="1"/>
            <a:r>
              <a:rPr lang="en-US" sz="1800" i="1" dirty="0"/>
              <a:t>Deterministic </a:t>
            </a:r>
            <a:r>
              <a:rPr lang="en-US" sz="1800" i="1" dirty="0" err="1"/>
              <a:t>lookahead</a:t>
            </a:r>
            <a:r>
              <a:rPr lang="en-US" sz="1800" i="1" dirty="0"/>
              <a:t>/rolling horizon proc./model predictive control</a:t>
            </a:r>
          </a:p>
          <a:p>
            <a:pPr lvl="2"/>
            <a:endParaRPr lang="en-US" sz="1400" b="1" i="1" dirty="0"/>
          </a:p>
          <a:p>
            <a:pPr lvl="2"/>
            <a:endParaRPr lang="en-US" sz="1400" b="1" i="1" dirty="0"/>
          </a:p>
          <a:p>
            <a:pPr lvl="1"/>
            <a:r>
              <a:rPr lang="en-US" sz="1800" i="1" dirty="0"/>
              <a:t>Chance constrained programming</a:t>
            </a:r>
          </a:p>
          <a:p>
            <a:pPr lvl="1"/>
            <a:endParaRPr lang="en-US" sz="1800" i="1" dirty="0"/>
          </a:p>
          <a:p>
            <a:pPr lvl="1"/>
            <a:r>
              <a:rPr lang="en-US" sz="1800" i="1" dirty="0"/>
              <a:t>Stochastic </a:t>
            </a:r>
            <a:r>
              <a:rPr lang="en-US" sz="1800" i="1" dirty="0" err="1"/>
              <a:t>lookahead</a:t>
            </a:r>
            <a:r>
              <a:rPr lang="en-US" sz="1800" i="1" dirty="0"/>
              <a:t> /stochastic </a:t>
            </a:r>
            <a:r>
              <a:rPr lang="en-US" sz="1800" i="1" dirty="0" err="1"/>
              <a:t>prog</a:t>
            </a:r>
            <a:r>
              <a:rPr lang="en-US" sz="1800" i="1" dirty="0"/>
              <a:t>/Monte Carlo tree search</a:t>
            </a:r>
          </a:p>
          <a:p>
            <a:pPr lvl="1"/>
            <a:endParaRPr lang="en-US" sz="1800" b="1" i="1" dirty="0"/>
          </a:p>
          <a:p>
            <a:pPr lvl="2"/>
            <a:endParaRPr lang="en-US" sz="1400" b="1" i="1" dirty="0"/>
          </a:p>
          <a:p>
            <a:pPr lvl="1"/>
            <a:r>
              <a:rPr lang="en-US" sz="1800" i="1" dirty="0"/>
              <a:t>“Robust optimization”</a:t>
            </a:r>
          </a:p>
        </p:txBody>
      </p:sp>
      <p:sp>
        <p:nvSpPr>
          <p:cNvPr id="471042" name="Rectangle 2"/>
          <p:cNvSpPr>
            <a:spLocks noGrp="1" noChangeArrowheads="1"/>
          </p:cNvSpPr>
          <p:nvPr>
            <p:ph type="title"/>
          </p:nvPr>
        </p:nvSpPr>
        <p:spPr/>
        <p:txBody>
          <a:bodyPr/>
          <a:lstStyle/>
          <a:p>
            <a:r>
              <a:rPr lang="en-US" dirty="0"/>
              <a:t>Designing policies</a:t>
            </a:r>
          </a:p>
        </p:txBody>
      </p:sp>
      <p:graphicFrame>
        <p:nvGraphicFramePr>
          <p:cNvPr id="2" name="Object 1"/>
          <p:cNvGraphicFramePr>
            <a:graphicFrameLocks noChangeAspect="1"/>
          </p:cNvGraphicFramePr>
          <p:nvPr>
            <p:extLst/>
          </p:nvPr>
        </p:nvGraphicFramePr>
        <p:xfrm>
          <a:off x="1416050" y="2205038"/>
          <a:ext cx="4430713" cy="481012"/>
        </p:xfrm>
        <a:graphic>
          <a:graphicData uri="http://schemas.openxmlformats.org/presentationml/2006/ole">
            <mc:AlternateContent xmlns:mc="http://schemas.openxmlformats.org/markup-compatibility/2006">
              <mc:Choice xmlns:v="urn:schemas-microsoft-com:vml" Requires="v">
                <p:oleObj spid="_x0000_s11280" name="Equation" r:id="rId4" imgW="2577960" imgH="279360" progId="Equation.DSMT4">
                  <p:embed/>
                </p:oleObj>
              </mc:Choice>
              <mc:Fallback>
                <p:oleObj name="Equation" r:id="rId4" imgW="2577960" imgH="279360" progId="Equation.DSMT4">
                  <p:embed/>
                  <p:pic>
                    <p:nvPicPr>
                      <p:cNvPr id="2" name="Object 1"/>
                      <p:cNvPicPr>
                        <a:picLocks noChangeAspect="1" noChangeArrowheads="1"/>
                      </p:cNvPicPr>
                      <p:nvPr/>
                    </p:nvPicPr>
                    <p:blipFill>
                      <a:blip r:embed="rId5"/>
                      <a:srcRect/>
                      <a:stretch>
                        <a:fillRect/>
                      </a:stretch>
                    </p:blipFill>
                    <p:spPr bwMode="auto">
                      <a:xfrm>
                        <a:off x="1416050" y="2205038"/>
                        <a:ext cx="4430713"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 name="Object 2"/>
          <p:cNvGraphicFramePr>
            <a:graphicFrameLocks noChangeAspect="1"/>
          </p:cNvGraphicFramePr>
          <p:nvPr>
            <p:extLst/>
          </p:nvPr>
        </p:nvGraphicFramePr>
        <p:xfrm>
          <a:off x="1600200" y="3761440"/>
          <a:ext cx="5197475" cy="741362"/>
        </p:xfrm>
        <a:graphic>
          <a:graphicData uri="http://schemas.openxmlformats.org/presentationml/2006/ole">
            <mc:AlternateContent xmlns:mc="http://schemas.openxmlformats.org/markup-compatibility/2006">
              <mc:Choice xmlns:v="urn:schemas-microsoft-com:vml" Requires="v">
                <p:oleObj spid="_x0000_s11281" name="Equation" r:id="rId6" imgW="3022560" imgH="431640" progId="Equation.DSMT4">
                  <p:embed/>
                </p:oleObj>
              </mc:Choice>
              <mc:Fallback>
                <p:oleObj name="Equation" r:id="rId6" imgW="3022560" imgH="431640" progId="Equation.DSMT4">
                  <p:embed/>
                  <p:pic>
                    <p:nvPicPr>
                      <p:cNvPr id="3" name="Object 2"/>
                      <p:cNvPicPr>
                        <a:picLocks noChangeAspect="1" noChangeArrowheads="1"/>
                      </p:cNvPicPr>
                      <p:nvPr/>
                    </p:nvPicPr>
                    <p:blipFill>
                      <a:blip r:embed="rId7"/>
                      <a:srcRect/>
                      <a:stretch>
                        <a:fillRect/>
                      </a:stretch>
                    </p:blipFill>
                    <p:spPr bwMode="auto">
                      <a:xfrm>
                        <a:off x="1600200" y="3761440"/>
                        <a:ext cx="5197475" cy="741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nvPr>
        </p:nvGraphicFramePr>
        <p:xfrm>
          <a:off x="1401763" y="2878138"/>
          <a:ext cx="5108575" cy="523875"/>
        </p:xfrm>
        <a:graphic>
          <a:graphicData uri="http://schemas.openxmlformats.org/presentationml/2006/ole">
            <mc:AlternateContent xmlns:mc="http://schemas.openxmlformats.org/markup-compatibility/2006">
              <mc:Choice xmlns:v="urn:schemas-microsoft-com:vml" Requires="v">
                <p:oleObj spid="_x0000_s11282" name="Equation" r:id="rId8" imgW="2971800" imgH="304560" progId="Equation.DSMT4">
                  <p:embed/>
                </p:oleObj>
              </mc:Choice>
              <mc:Fallback>
                <p:oleObj name="Equation" r:id="rId8" imgW="2971800" imgH="304560" progId="Equation.DSMT4">
                  <p:embed/>
                  <p:pic>
                    <p:nvPicPr>
                      <p:cNvPr id="7" name="Object 6"/>
                      <p:cNvPicPr>
                        <a:picLocks noChangeAspect="1" noChangeArrowheads="1"/>
                      </p:cNvPicPr>
                      <p:nvPr/>
                    </p:nvPicPr>
                    <p:blipFill>
                      <a:blip r:embed="rId9"/>
                      <a:srcRect/>
                      <a:stretch>
                        <a:fillRect/>
                      </a:stretch>
                    </p:blipFill>
                    <p:spPr bwMode="auto">
                      <a:xfrm>
                        <a:off x="1401763" y="2878138"/>
                        <a:ext cx="51085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8" name="Group 17"/>
          <p:cNvGrpSpPr/>
          <p:nvPr/>
        </p:nvGrpSpPr>
        <p:grpSpPr>
          <a:xfrm>
            <a:off x="1558925" y="5219700"/>
            <a:ext cx="6570663" cy="792870"/>
            <a:chOff x="1690143" y="5423442"/>
            <a:chExt cx="6570663" cy="792870"/>
          </a:xfrm>
        </p:grpSpPr>
        <p:graphicFrame>
          <p:nvGraphicFramePr>
            <p:cNvPr id="6" name="Object 5"/>
            <p:cNvGraphicFramePr>
              <a:graphicFrameLocks noChangeAspect="1"/>
            </p:cNvGraphicFramePr>
            <p:nvPr>
              <p:extLst/>
            </p:nvPr>
          </p:nvGraphicFramePr>
          <p:xfrm>
            <a:off x="1690143" y="5423442"/>
            <a:ext cx="6570663" cy="787400"/>
          </p:xfrm>
          <a:graphic>
            <a:graphicData uri="http://schemas.openxmlformats.org/presentationml/2006/ole">
              <mc:AlternateContent xmlns:mc="http://schemas.openxmlformats.org/markup-compatibility/2006">
                <mc:Choice xmlns:v="urn:schemas-microsoft-com:vml" Requires="v">
                  <p:oleObj spid="_x0000_s11283" name="Equation" r:id="rId10" imgW="3822480" imgH="457200" progId="Equation.DSMT4">
                    <p:embed/>
                  </p:oleObj>
                </mc:Choice>
                <mc:Fallback>
                  <p:oleObj name="Equation" r:id="rId10" imgW="3822480" imgH="457200" progId="Equation.DSMT4">
                    <p:embed/>
                    <p:pic>
                      <p:nvPicPr>
                        <p:cNvPr id="6" name="Object 5"/>
                        <p:cNvPicPr>
                          <a:picLocks noChangeAspect="1" noChangeArrowheads="1"/>
                        </p:cNvPicPr>
                        <p:nvPr/>
                      </p:nvPicPr>
                      <p:blipFill>
                        <a:blip r:embed="rId11"/>
                        <a:srcRect/>
                        <a:stretch>
                          <a:fillRect/>
                        </a:stretch>
                      </p:blipFill>
                      <p:spPr bwMode="auto">
                        <a:xfrm>
                          <a:off x="1690143" y="5423442"/>
                          <a:ext cx="6570663"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5"/>
            <p:cNvGraphicFramePr>
              <a:graphicFrameLocks noChangeAspect="1"/>
            </p:cNvGraphicFramePr>
            <p:nvPr>
              <p:extLst/>
            </p:nvPr>
          </p:nvGraphicFramePr>
          <p:xfrm>
            <a:off x="2876896" y="5830550"/>
            <a:ext cx="1392238" cy="385762"/>
          </p:xfrm>
          <a:graphic>
            <a:graphicData uri="http://schemas.openxmlformats.org/presentationml/2006/ole">
              <mc:AlternateContent xmlns:mc="http://schemas.openxmlformats.org/markup-compatibility/2006">
                <mc:Choice xmlns:v="urn:schemas-microsoft-com:vml" Requires="v">
                  <p:oleObj spid="_x0000_s11284" name="Equation" r:id="rId12" imgW="813600" imgH="219240" progId="Equation.DSMT4">
                    <p:embed/>
                  </p:oleObj>
                </mc:Choice>
                <mc:Fallback>
                  <p:oleObj name="Equation" r:id="rId12" imgW="813600" imgH="219240" progId="Equation.DSMT4">
                    <p:embed/>
                    <p:pic>
                      <p:nvPicPr>
                        <p:cNvPr id="16" name="Object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76896" y="5830550"/>
                          <a:ext cx="139223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5" name="Object 4"/>
          <p:cNvGraphicFramePr>
            <a:graphicFrameLocks noChangeAspect="1"/>
          </p:cNvGraphicFramePr>
          <p:nvPr>
            <p:extLst/>
          </p:nvPr>
        </p:nvGraphicFramePr>
        <p:xfrm>
          <a:off x="1580672" y="6090391"/>
          <a:ext cx="6648450" cy="766763"/>
        </p:xfrm>
        <a:graphic>
          <a:graphicData uri="http://schemas.openxmlformats.org/presentationml/2006/ole">
            <mc:AlternateContent xmlns:mc="http://schemas.openxmlformats.org/markup-compatibility/2006">
              <mc:Choice xmlns:v="urn:schemas-microsoft-com:vml" Requires="v">
                <p:oleObj spid="_x0000_s11285" name="Equation" r:id="rId14" imgW="3848040" imgH="431640" progId="Equation.DSMT4">
                  <p:embed/>
                </p:oleObj>
              </mc:Choice>
              <mc:Fallback>
                <p:oleObj name="Equation" r:id="rId14" imgW="3848040" imgH="431640" progId="Equation.DSMT4">
                  <p:embed/>
                  <p:pic>
                    <p:nvPicPr>
                      <p:cNvPr id="5" name="Object 4"/>
                      <p:cNvPicPr>
                        <a:picLocks noChangeAspect="1" noChangeArrowheads="1"/>
                      </p:cNvPicPr>
                      <p:nvPr/>
                    </p:nvPicPr>
                    <p:blipFill>
                      <a:blip r:embed="rId15"/>
                      <a:srcRect/>
                      <a:stretch>
                        <a:fillRect/>
                      </a:stretch>
                    </p:blipFill>
                    <p:spPr bwMode="auto">
                      <a:xfrm>
                        <a:off x="1580672" y="6090391"/>
                        <a:ext cx="6648450" cy="76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nvPr>
        </p:nvGraphicFramePr>
        <p:xfrm>
          <a:off x="1812428" y="4692066"/>
          <a:ext cx="2375770" cy="385260"/>
        </p:xfrm>
        <a:graphic>
          <a:graphicData uri="http://schemas.openxmlformats.org/presentationml/2006/ole">
            <mc:AlternateContent xmlns:mc="http://schemas.openxmlformats.org/markup-compatibility/2006">
              <mc:Choice xmlns:v="urn:schemas-microsoft-com:vml" Requires="v">
                <p:oleObj spid="_x0000_s11286" name="Equation" r:id="rId16" imgW="1409400" imgH="228600" progId="Equation.DSMT4">
                  <p:embed/>
                </p:oleObj>
              </mc:Choice>
              <mc:Fallback>
                <p:oleObj name="Equation" r:id="rId16" imgW="1409400" imgH="228600" progId="Equation.DSMT4">
                  <p:embed/>
                  <p:pic>
                    <p:nvPicPr>
                      <p:cNvPr id="4" name="Object 3"/>
                      <p:cNvPicPr/>
                      <p:nvPr/>
                    </p:nvPicPr>
                    <p:blipFill>
                      <a:blip r:embed="rId17"/>
                      <a:stretch>
                        <a:fillRect/>
                      </a:stretch>
                    </p:blipFill>
                    <p:spPr>
                      <a:xfrm>
                        <a:off x="1812428" y="4692066"/>
                        <a:ext cx="2375770" cy="385260"/>
                      </a:xfrm>
                      <a:prstGeom prst="rect">
                        <a:avLst/>
                      </a:prstGeom>
                    </p:spPr>
                  </p:pic>
                </p:oleObj>
              </mc:Fallback>
            </mc:AlternateContent>
          </a:graphicData>
        </a:graphic>
      </p:graphicFrame>
      <p:grpSp>
        <p:nvGrpSpPr>
          <p:cNvPr id="10" name="Group 9"/>
          <p:cNvGrpSpPr/>
          <p:nvPr/>
        </p:nvGrpSpPr>
        <p:grpSpPr>
          <a:xfrm>
            <a:off x="171006" y="1178149"/>
            <a:ext cx="8631916" cy="2106472"/>
            <a:chOff x="178258" y="1161143"/>
            <a:chExt cx="8631916" cy="2106472"/>
          </a:xfrm>
        </p:grpSpPr>
        <p:sp>
          <p:nvSpPr>
            <p:cNvPr id="8" name="Rectangle 7"/>
            <p:cNvSpPr/>
            <p:nvPr/>
          </p:nvSpPr>
          <p:spPr>
            <a:xfrm>
              <a:off x="595088" y="1161143"/>
              <a:ext cx="8215086" cy="2106472"/>
            </a:xfrm>
            <a:prstGeom prst="rect">
              <a:avLst/>
            </a:prstGeom>
            <a:solidFill>
              <a:srgbClr val="FFC000">
                <a:alpha val="29020"/>
              </a:srgbClr>
            </a:solidFill>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TextBox 8"/>
            <p:cNvSpPr txBox="1"/>
            <p:nvPr/>
          </p:nvSpPr>
          <p:spPr>
            <a:xfrm rot="16200000">
              <a:off x="-589260" y="2004210"/>
              <a:ext cx="1935145" cy="400110"/>
            </a:xfrm>
            <a:prstGeom prst="rect">
              <a:avLst/>
            </a:prstGeom>
            <a:noFill/>
          </p:spPr>
          <p:txBody>
            <a:bodyPr wrap="none" rtlCol="0">
              <a:spAutoFit/>
            </a:bodyPr>
            <a:lstStyle/>
            <a:p>
              <a:pPr algn="l"/>
              <a:r>
                <a:rPr lang="en-US" sz="2000" i="0" dirty="0"/>
                <a:t>Function approx.</a:t>
              </a:r>
            </a:p>
          </p:txBody>
        </p:sp>
      </p:grpSp>
    </p:spTree>
    <p:extLst>
      <p:ext uri="{BB962C8B-B14F-4D97-AF65-F5344CB8AC3E}">
        <p14:creationId xmlns:p14="http://schemas.microsoft.com/office/powerpoint/2010/main" val="931508152"/>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3" name="Rectangle 3"/>
          <p:cNvSpPr>
            <a:spLocks noGrp="1" noChangeArrowheads="1"/>
          </p:cNvSpPr>
          <p:nvPr>
            <p:ph type="body" idx="1"/>
          </p:nvPr>
        </p:nvSpPr>
        <p:spPr>
          <a:xfrm>
            <a:off x="685800" y="1143000"/>
            <a:ext cx="8249194" cy="4953000"/>
          </a:xfrm>
        </p:spPr>
        <p:txBody>
          <a:bodyPr/>
          <a:lstStyle/>
          <a:p>
            <a:pPr marL="0" indent="0">
              <a:buNone/>
            </a:pPr>
            <a:r>
              <a:rPr lang="en-US" sz="2000" dirty="0"/>
              <a:t>1) </a:t>
            </a:r>
            <a:r>
              <a:rPr lang="en-US" sz="2000" b="1" dirty="0"/>
              <a:t>Policy function approximations (PFAs)</a:t>
            </a:r>
          </a:p>
          <a:p>
            <a:pPr lvl="1"/>
            <a:r>
              <a:rPr lang="en-US" sz="1800" b="1" i="1" dirty="0"/>
              <a:t> </a:t>
            </a:r>
            <a:r>
              <a:rPr lang="en-US" sz="1800" dirty="0"/>
              <a:t>Lookup tables, rules, parametric/nonparametric functions</a:t>
            </a:r>
            <a:endParaRPr lang="en-US" sz="1800" b="1" i="1" dirty="0"/>
          </a:p>
          <a:p>
            <a:pPr marL="0" indent="0">
              <a:buNone/>
            </a:pPr>
            <a:r>
              <a:rPr lang="en-US" sz="2000" dirty="0"/>
              <a:t>2) </a:t>
            </a:r>
            <a:r>
              <a:rPr lang="en-US" sz="2000" b="1" dirty="0"/>
              <a:t>Cost function approximation (CFAs)</a:t>
            </a:r>
          </a:p>
          <a:p>
            <a:pPr lvl="1"/>
            <a:r>
              <a:rPr lang="en-US" sz="1800" b="1" i="1" dirty="0"/>
              <a:t> </a:t>
            </a:r>
          </a:p>
          <a:p>
            <a:pPr marL="0" indent="0">
              <a:buNone/>
            </a:pPr>
            <a:r>
              <a:rPr lang="en-US" sz="2000" dirty="0"/>
              <a:t>3</a:t>
            </a:r>
            <a:r>
              <a:rPr lang="en-US" sz="2000" b="1" dirty="0"/>
              <a:t>) Policies based on value function approximations (VFAs)</a:t>
            </a:r>
          </a:p>
          <a:p>
            <a:pPr lvl="1"/>
            <a:r>
              <a:rPr lang="en-US" sz="1800" b="1" i="1" dirty="0"/>
              <a:t> </a:t>
            </a:r>
          </a:p>
          <a:p>
            <a:pPr marL="0" indent="0">
              <a:buNone/>
            </a:pPr>
            <a:r>
              <a:rPr lang="en-US" sz="2000" dirty="0"/>
              <a:t>4) </a:t>
            </a:r>
            <a:r>
              <a:rPr lang="en-US" sz="2000" b="1" dirty="0"/>
              <a:t>Direct </a:t>
            </a:r>
            <a:r>
              <a:rPr lang="en-US" sz="2000" b="1" dirty="0" err="1"/>
              <a:t>lookahead</a:t>
            </a:r>
            <a:r>
              <a:rPr lang="en-US" sz="2000" b="1" dirty="0"/>
              <a:t> policies (DLAs)</a:t>
            </a:r>
          </a:p>
          <a:p>
            <a:pPr lvl="1"/>
            <a:r>
              <a:rPr lang="en-US" sz="1800" i="1" dirty="0"/>
              <a:t>Deterministic </a:t>
            </a:r>
            <a:r>
              <a:rPr lang="en-US" sz="1800" i="1" dirty="0" err="1"/>
              <a:t>lookahead</a:t>
            </a:r>
            <a:r>
              <a:rPr lang="en-US" sz="1800" i="1" dirty="0"/>
              <a:t>/rolling horizon proc./model predictive control</a:t>
            </a:r>
          </a:p>
          <a:p>
            <a:pPr lvl="2"/>
            <a:endParaRPr lang="en-US" sz="1400" b="1" i="1" dirty="0"/>
          </a:p>
          <a:p>
            <a:pPr lvl="2"/>
            <a:endParaRPr lang="en-US" sz="1400" b="1" i="1" dirty="0"/>
          </a:p>
          <a:p>
            <a:pPr lvl="1"/>
            <a:r>
              <a:rPr lang="en-US" sz="1800" i="1" dirty="0"/>
              <a:t>Chance constrained programming</a:t>
            </a:r>
          </a:p>
          <a:p>
            <a:pPr lvl="1"/>
            <a:endParaRPr lang="en-US" sz="1800" i="1" dirty="0"/>
          </a:p>
          <a:p>
            <a:pPr lvl="1"/>
            <a:r>
              <a:rPr lang="en-US" sz="1800" i="1" dirty="0"/>
              <a:t>Stochastic </a:t>
            </a:r>
            <a:r>
              <a:rPr lang="en-US" sz="1800" i="1" dirty="0" err="1"/>
              <a:t>lookahead</a:t>
            </a:r>
            <a:r>
              <a:rPr lang="en-US" sz="1800" i="1" dirty="0"/>
              <a:t> /stochastic </a:t>
            </a:r>
            <a:r>
              <a:rPr lang="en-US" sz="1800" i="1" dirty="0" err="1"/>
              <a:t>prog</a:t>
            </a:r>
            <a:r>
              <a:rPr lang="en-US" sz="1800" i="1" dirty="0"/>
              <a:t>/Monte Carlo tree search</a:t>
            </a:r>
          </a:p>
          <a:p>
            <a:pPr lvl="1"/>
            <a:endParaRPr lang="en-US" sz="1800" b="1" i="1" dirty="0"/>
          </a:p>
          <a:p>
            <a:pPr lvl="2"/>
            <a:endParaRPr lang="en-US" sz="1400" b="1" i="1" dirty="0"/>
          </a:p>
          <a:p>
            <a:pPr lvl="1"/>
            <a:r>
              <a:rPr lang="en-US" sz="1800" i="1" dirty="0"/>
              <a:t>“Robust optimization”</a:t>
            </a:r>
          </a:p>
        </p:txBody>
      </p:sp>
      <p:sp>
        <p:nvSpPr>
          <p:cNvPr id="471042" name="Rectangle 2"/>
          <p:cNvSpPr>
            <a:spLocks noGrp="1" noChangeArrowheads="1"/>
          </p:cNvSpPr>
          <p:nvPr>
            <p:ph type="title"/>
          </p:nvPr>
        </p:nvSpPr>
        <p:spPr/>
        <p:txBody>
          <a:bodyPr/>
          <a:lstStyle/>
          <a:p>
            <a:r>
              <a:rPr lang="en-US" dirty="0"/>
              <a:t>Designing policies</a:t>
            </a:r>
          </a:p>
        </p:txBody>
      </p:sp>
      <p:graphicFrame>
        <p:nvGraphicFramePr>
          <p:cNvPr id="2" name="Object 1"/>
          <p:cNvGraphicFramePr>
            <a:graphicFrameLocks noChangeAspect="1"/>
          </p:cNvGraphicFramePr>
          <p:nvPr>
            <p:extLst/>
          </p:nvPr>
        </p:nvGraphicFramePr>
        <p:xfrm>
          <a:off x="1416050" y="2205038"/>
          <a:ext cx="4430713" cy="481012"/>
        </p:xfrm>
        <a:graphic>
          <a:graphicData uri="http://schemas.openxmlformats.org/presentationml/2006/ole">
            <mc:AlternateContent xmlns:mc="http://schemas.openxmlformats.org/markup-compatibility/2006">
              <mc:Choice xmlns:v="urn:schemas-microsoft-com:vml" Requires="v">
                <p:oleObj spid="_x0000_s12304" name="Equation" r:id="rId4" imgW="2577960" imgH="279360" progId="Equation.DSMT4">
                  <p:embed/>
                </p:oleObj>
              </mc:Choice>
              <mc:Fallback>
                <p:oleObj name="Equation" r:id="rId4" imgW="2577960" imgH="279360" progId="Equation.DSMT4">
                  <p:embed/>
                  <p:pic>
                    <p:nvPicPr>
                      <p:cNvPr id="2" name="Object 1"/>
                      <p:cNvPicPr>
                        <a:picLocks noChangeAspect="1" noChangeArrowheads="1"/>
                      </p:cNvPicPr>
                      <p:nvPr/>
                    </p:nvPicPr>
                    <p:blipFill>
                      <a:blip r:embed="rId5"/>
                      <a:srcRect/>
                      <a:stretch>
                        <a:fillRect/>
                      </a:stretch>
                    </p:blipFill>
                    <p:spPr bwMode="auto">
                      <a:xfrm>
                        <a:off x="1416050" y="2205038"/>
                        <a:ext cx="4430713"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 name="Object 2"/>
          <p:cNvGraphicFramePr>
            <a:graphicFrameLocks noChangeAspect="1"/>
          </p:cNvGraphicFramePr>
          <p:nvPr>
            <p:extLst/>
          </p:nvPr>
        </p:nvGraphicFramePr>
        <p:xfrm>
          <a:off x="1600200" y="3761440"/>
          <a:ext cx="5197475" cy="741362"/>
        </p:xfrm>
        <a:graphic>
          <a:graphicData uri="http://schemas.openxmlformats.org/presentationml/2006/ole">
            <mc:AlternateContent xmlns:mc="http://schemas.openxmlformats.org/markup-compatibility/2006">
              <mc:Choice xmlns:v="urn:schemas-microsoft-com:vml" Requires="v">
                <p:oleObj spid="_x0000_s12305" name="Equation" r:id="rId6" imgW="3022560" imgH="431640" progId="Equation.DSMT4">
                  <p:embed/>
                </p:oleObj>
              </mc:Choice>
              <mc:Fallback>
                <p:oleObj name="Equation" r:id="rId6" imgW="3022560" imgH="431640" progId="Equation.DSMT4">
                  <p:embed/>
                  <p:pic>
                    <p:nvPicPr>
                      <p:cNvPr id="3" name="Object 2"/>
                      <p:cNvPicPr>
                        <a:picLocks noChangeAspect="1" noChangeArrowheads="1"/>
                      </p:cNvPicPr>
                      <p:nvPr/>
                    </p:nvPicPr>
                    <p:blipFill>
                      <a:blip r:embed="rId7"/>
                      <a:srcRect/>
                      <a:stretch>
                        <a:fillRect/>
                      </a:stretch>
                    </p:blipFill>
                    <p:spPr bwMode="auto">
                      <a:xfrm>
                        <a:off x="1600200" y="3761440"/>
                        <a:ext cx="5197475" cy="741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nvPr>
        </p:nvGraphicFramePr>
        <p:xfrm>
          <a:off x="1401763" y="2878138"/>
          <a:ext cx="5108575" cy="523875"/>
        </p:xfrm>
        <a:graphic>
          <a:graphicData uri="http://schemas.openxmlformats.org/presentationml/2006/ole">
            <mc:AlternateContent xmlns:mc="http://schemas.openxmlformats.org/markup-compatibility/2006">
              <mc:Choice xmlns:v="urn:schemas-microsoft-com:vml" Requires="v">
                <p:oleObj spid="_x0000_s12306" name="Equation" r:id="rId8" imgW="2971800" imgH="304560" progId="Equation.DSMT4">
                  <p:embed/>
                </p:oleObj>
              </mc:Choice>
              <mc:Fallback>
                <p:oleObj name="Equation" r:id="rId8" imgW="2971800" imgH="304560" progId="Equation.DSMT4">
                  <p:embed/>
                  <p:pic>
                    <p:nvPicPr>
                      <p:cNvPr id="7" name="Object 6"/>
                      <p:cNvPicPr>
                        <a:picLocks noChangeAspect="1" noChangeArrowheads="1"/>
                      </p:cNvPicPr>
                      <p:nvPr/>
                    </p:nvPicPr>
                    <p:blipFill>
                      <a:blip r:embed="rId9"/>
                      <a:srcRect/>
                      <a:stretch>
                        <a:fillRect/>
                      </a:stretch>
                    </p:blipFill>
                    <p:spPr bwMode="auto">
                      <a:xfrm>
                        <a:off x="1401763" y="2878138"/>
                        <a:ext cx="51085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8" name="Group 17"/>
          <p:cNvGrpSpPr/>
          <p:nvPr/>
        </p:nvGrpSpPr>
        <p:grpSpPr>
          <a:xfrm>
            <a:off x="1558925" y="5219700"/>
            <a:ext cx="6570663" cy="792870"/>
            <a:chOff x="1690143" y="5423442"/>
            <a:chExt cx="6570663" cy="792870"/>
          </a:xfrm>
        </p:grpSpPr>
        <p:graphicFrame>
          <p:nvGraphicFramePr>
            <p:cNvPr id="6" name="Object 5"/>
            <p:cNvGraphicFramePr>
              <a:graphicFrameLocks noChangeAspect="1"/>
            </p:cNvGraphicFramePr>
            <p:nvPr>
              <p:extLst/>
            </p:nvPr>
          </p:nvGraphicFramePr>
          <p:xfrm>
            <a:off x="1690143" y="5423442"/>
            <a:ext cx="6570663" cy="787400"/>
          </p:xfrm>
          <a:graphic>
            <a:graphicData uri="http://schemas.openxmlformats.org/presentationml/2006/ole">
              <mc:AlternateContent xmlns:mc="http://schemas.openxmlformats.org/markup-compatibility/2006">
                <mc:Choice xmlns:v="urn:schemas-microsoft-com:vml" Requires="v">
                  <p:oleObj spid="_x0000_s12307" name="Equation" r:id="rId10" imgW="3822480" imgH="457200" progId="Equation.DSMT4">
                    <p:embed/>
                  </p:oleObj>
                </mc:Choice>
                <mc:Fallback>
                  <p:oleObj name="Equation" r:id="rId10" imgW="3822480" imgH="457200" progId="Equation.DSMT4">
                    <p:embed/>
                    <p:pic>
                      <p:nvPicPr>
                        <p:cNvPr id="6" name="Object 5"/>
                        <p:cNvPicPr>
                          <a:picLocks noChangeAspect="1" noChangeArrowheads="1"/>
                        </p:cNvPicPr>
                        <p:nvPr/>
                      </p:nvPicPr>
                      <p:blipFill>
                        <a:blip r:embed="rId11"/>
                        <a:srcRect/>
                        <a:stretch>
                          <a:fillRect/>
                        </a:stretch>
                      </p:blipFill>
                      <p:spPr bwMode="auto">
                        <a:xfrm>
                          <a:off x="1690143" y="5423442"/>
                          <a:ext cx="6570663"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5"/>
            <p:cNvGraphicFramePr>
              <a:graphicFrameLocks noChangeAspect="1"/>
            </p:cNvGraphicFramePr>
            <p:nvPr>
              <p:extLst/>
            </p:nvPr>
          </p:nvGraphicFramePr>
          <p:xfrm>
            <a:off x="2876896" y="5830550"/>
            <a:ext cx="1392238" cy="385762"/>
          </p:xfrm>
          <a:graphic>
            <a:graphicData uri="http://schemas.openxmlformats.org/presentationml/2006/ole">
              <mc:AlternateContent xmlns:mc="http://schemas.openxmlformats.org/markup-compatibility/2006">
                <mc:Choice xmlns:v="urn:schemas-microsoft-com:vml" Requires="v">
                  <p:oleObj spid="_x0000_s12308" name="Equation" r:id="rId12" imgW="813600" imgH="219240" progId="Equation.DSMT4">
                    <p:embed/>
                  </p:oleObj>
                </mc:Choice>
                <mc:Fallback>
                  <p:oleObj name="Equation" r:id="rId12" imgW="813600" imgH="219240" progId="Equation.DSMT4">
                    <p:embed/>
                    <p:pic>
                      <p:nvPicPr>
                        <p:cNvPr id="16" name="Object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76896" y="5830550"/>
                          <a:ext cx="139223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5" name="Object 4"/>
          <p:cNvGraphicFramePr>
            <a:graphicFrameLocks noChangeAspect="1"/>
          </p:cNvGraphicFramePr>
          <p:nvPr>
            <p:extLst/>
          </p:nvPr>
        </p:nvGraphicFramePr>
        <p:xfrm>
          <a:off x="1580672" y="6090391"/>
          <a:ext cx="6648450" cy="766763"/>
        </p:xfrm>
        <a:graphic>
          <a:graphicData uri="http://schemas.openxmlformats.org/presentationml/2006/ole">
            <mc:AlternateContent xmlns:mc="http://schemas.openxmlformats.org/markup-compatibility/2006">
              <mc:Choice xmlns:v="urn:schemas-microsoft-com:vml" Requires="v">
                <p:oleObj spid="_x0000_s12309" name="Equation" r:id="rId14" imgW="3848040" imgH="431640" progId="Equation.DSMT4">
                  <p:embed/>
                </p:oleObj>
              </mc:Choice>
              <mc:Fallback>
                <p:oleObj name="Equation" r:id="rId14" imgW="3848040" imgH="431640" progId="Equation.DSMT4">
                  <p:embed/>
                  <p:pic>
                    <p:nvPicPr>
                      <p:cNvPr id="5" name="Object 4"/>
                      <p:cNvPicPr>
                        <a:picLocks noChangeAspect="1" noChangeArrowheads="1"/>
                      </p:cNvPicPr>
                      <p:nvPr/>
                    </p:nvPicPr>
                    <p:blipFill>
                      <a:blip r:embed="rId15"/>
                      <a:srcRect/>
                      <a:stretch>
                        <a:fillRect/>
                      </a:stretch>
                    </p:blipFill>
                    <p:spPr bwMode="auto">
                      <a:xfrm>
                        <a:off x="1580672" y="6090391"/>
                        <a:ext cx="6648450" cy="76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nvPr>
        </p:nvGraphicFramePr>
        <p:xfrm>
          <a:off x="1812428" y="4692066"/>
          <a:ext cx="2375770" cy="385260"/>
        </p:xfrm>
        <a:graphic>
          <a:graphicData uri="http://schemas.openxmlformats.org/presentationml/2006/ole">
            <mc:AlternateContent xmlns:mc="http://schemas.openxmlformats.org/markup-compatibility/2006">
              <mc:Choice xmlns:v="urn:schemas-microsoft-com:vml" Requires="v">
                <p:oleObj spid="_x0000_s12310" name="Equation" r:id="rId16" imgW="1409400" imgH="228600" progId="Equation.DSMT4">
                  <p:embed/>
                </p:oleObj>
              </mc:Choice>
              <mc:Fallback>
                <p:oleObj name="Equation" r:id="rId16" imgW="1409400" imgH="228600" progId="Equation.DSMT4">
                  <p:embed/>
                  <p:pic>
                    <p:nvPicPr>
                      <p:cNvPr id="4" name="Object 3"/>
                      <p:cNvPicPr/>
                      <p:nvPr/>
                    </p:nvPicPr>
                    <p:blipFill>
                      <a:blip r:embed="rId17"/>
                      <a:stretch>
                        <a:fillRect/>
                      </a:stretch>
                    </p:blipFill>
                    <p:spPr>
                      <a:xfrm>
                        <a:off x="1812428" y="4692066"/>
                        <a:ext cx="2375770" cy="385260"/>
                      </a:xfrm>
                      <a:prstGeom prst="rect">
                        <a:avLst/>
                      </a:prstGeom>
                    </p:spPr>
                  </p:pic>
                </p:oleObj>
              </mc:Fallback>
            </mc:AlternateContent>
          </a:graphicData>
        </a:graphic>
      </p:graphicFrame>
      <p:grpSp>
        <p:nvGrpSpPr>
          <p:cNvPr id="10" name="Group 9"/>
          <p:cNvGrpSpPr/>
          <p:nvPr/>
        </p:nvGrpSpPr>
        <p:grpSpPr>
          <a:xfrm>
            <a:off x="171006" y="1861434"/>
            <a:ext cx="8631916" cy="4995720"/>
            <a:chOff x="178258" y="1161143"/>
            <a:chExt cx="8631916" cy="2106472"/>
          </a:xfrm>
        </p:grpSpPr>
        <p:sp>
          <p:nvSpPr>
            <p:cNvPr id="8" name="Rectangle 7"/>
            <p:cNvSpPr/>
            <p:nvPr/>
          </p:nvSpPr>
          <p:spPr>
            <a:xfrm>
              <a:off x="595088" y="1161143"/>
              <a:ext cx="8215086" cy="2106472"/>
            </a:xfrm>
            <a:prstGeom prst="rect">
              <a:avLst/>
            </a:prstGeom>
            <a:solidFill>
              <a:srgbClr val="FFC000">
                <a:alpha val="29020"/>
              </a:srgbClr>
            </a:solidFill>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TextBox 8"/>
            <p:cNvSpPr txBox="1"/>
            <p:nvPr/>
          </p:nvSpPr>
          <p:spPr>
            <a:xfrm rot="16200000">
              <a:off x="-314260" y="1729210"/>
              <a:ext cx="1385145" cy="400110"/>
            </a:xfrm>
            <a:prstGeom prst="rect">
              <a:avLst/>
            </a:prstGeom>
            <a:noFill/>
          </p:spPr>
          <p:txBody>
            <a:bodyPr wrap="square" rtlCol="0">
              <a:spAutoFit/>
            </a:bodyPr>
            <a:lstStyle/>
            <a:p>
              <a:pPr algn="l"/>
              <a:r>
                <a:rPr lang="en-US" sz="2000" i="0" dirty="0"/>
                <a:t>Imbedded optimization</a:t>
              </a:r>
            </a:p>
          </p:txBody>
        </p:sp>
      </p:grpSp>
    </p:spTree>
    <p:extLst>
      <p:ext uri="{BB962C8B-B14F-4D97-AF65-F5344CB8AC3E}">
        <p14:creationId xmlns:p14="http://schemas.microsoft.com/office/powerpoint/2010/main" val="2171158573"/>
      </p:ext>
    </p:extLst>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90537" y="6256419"/>
            <a:ext cx="3664978" cy="400110"/>
          </a:xfrm>
          <a:prstGeom prst="rect">
            <a:avLst/>
          </a:prstGeom>
          <a:noFill/>
        </p:spPr>
        <p:txBody>
          <a:bodyPr wrap="none" rtlCol="0">
            <a:spAutoFit/>
          </a:bodyPr>
          <a:lstStyle/>
          <a:p>
            <a:pPr algn="l"/>
            <a:r>
              <a:rPr lang="en-US" sz="2000" i="0" dirty="0"/>
              <a:t>Available at </a:t>
            </a:r>
            <a:r>
              <a:rPr lang="en-US" sz="2000" b="1" dirty="0">
                <a:solidFill>
                  <a:srgbClr val="0000FF"/>
                </a:solidFill>
              </a:rPr>
              <a:t>jungle.princeton.edu</a:t>
            </a:r>
          </a:p>
        </p:txBody>
      </p:sp>
      <p:pic>
        <p:nvPicPr>
          <p:cNvPr id="2" name="Picture 1"/>
          <p:cNvPicPr>
            <a:picLocks noChangeAspect="1"/>
          </p:cNvPicPr>
          <p:nvPr/>
        </p:nvPicPr>
        <p:blipFill>
          <a:blip r:embed="rId2"/>
          <a:stretch>
            <a:fillRect/>
          </a:stretch>
        </p:blipFill>
        <p:spPr>
          <a:xfrm>
            <a:off x="0" y="813682"/>
            <a:ext cx="9144000" cy="5124659"/>
          </a:xfrm>
          <a:prstGeom prst="rect">
            <a:avLst/>
          </a:prstGeom>
          <a:ln w="9525">
            <a:solidFill>
              <a:schemeClr val="tx1"/>
            </a:solidFill>
          </a:ln>
        </p:spPr>
      </p:pic>
    </p:spTree>
    <p:extLst>
      <p:ext uri="{BB962C8B-B14F-4D97-AF65-F5344CB8AC3E}">
        <p14:creationId xmlns:p14="http://schemas.microsoft.com/office/powerpoint/2010/main" val="2313669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3C8A3-6257-4BA4-AB39-B1723F2598F7}"/>
              </a:ext>
            </a:extLst>
          </p:cNvPr>
          <p:cNvSpPr>
            <a:spLocks noGrp="1"/>
          </p:cNvSpPr>
          <p:nvPr>
            <p:ph type="title"/>
          </p:nvPr>
        </p:nvSpPr>
        <p:spPr/>
        <p:txBody>
          <a:bodyPr/>
          <a:lstStyle/>
          <a:p>
            <a:r>
              <a:rPr lang="en-US" dirty="0"/>
              <a:t>Designing policies</a:t>
            </a:r>
          </a:p>
        </p:txBody>
      </p:sp>
      <p:sp>
        <p:nvSpPr>
          <p:cNvPr id="3" name="Content Placeholder 2">
            <a:extLst>
              <a:ext uri="{FF2B5EF4-FFF2-40B4-BE49-F238E27FC236}">
                <a16:creationId xmlns:a16="http://schemas.microsoft.com/office/drawing/2014/main" id="{8CF7C1BA-EFAF-45F5-BE09-4CF015345640}"/>
              </a:ext>
            </a:extLst>
          </p:cNvPr>
          <p:cNvSpPr>
            <a:spLocks noGrp="1"/>
          </p:cNvSpPr>
          <p:nvPr>
            <p:ph idx="1"/>
          </p:nvPr>
        </p:nvSpPr>
        <p:spPr/>
        <p:txBody>
          <a:bodyPr/>
          <a:lstStyle/>
          <a:p>
            <a:r>
              <a:rPr lang="en-US" dirty="0"/>
              <a:t>Notes:</a:t>
            </a:r>
          </a:p>
          <a:p>
            <a:pPr lvl="2"/>
            <a:endParaRPr lang="en-US" dirty="0"/>
          </a:p>
          <a:p>
            <a:pPr lvl="1"/>
            <a:r>
              <a:rPr lang="en-US" dirty="0"/>
              <a:t>Policies in the lookahead class are most popular in the academic community, but they can be hard to compute (sometimes very hard).</a:t>
            </a:r>
          </a:p>
          <a:p>
            <a:pPr lvl="2"/>
            <a:endParaRPr lang="en-US" dirty="0"/>
          </a:p>
          <a:p>
            <a:pPr lvl="1"/>
            <a:r>
              <a:rPr lang="en-US" dirty="0"/>
              <a:t>Policies in the “policy search class” are simpler, and as a result this is what you are most likely going to see (and use) in practice.</a:t>
            </a:r>
          </a:p>
          <a:p>
            <a:pPr lvl="2"/>
            <a:endParaRPr lang="en-US" dirty="0"/>
          </a:p>
          <a:p>
            <a:pPr lvl="1"/>
            <a:r>
              <a:rPr lang="en-US" dirty="0"/>
              <a:t>“</a:t>
            </a:r>
            <a:r>
              <a:rPr lang="en-US" i="1" dirty="0"/>
              <a:t>The price of simplicity is tunable parameters</a:t>
            </a:r>
            <a:r>
              <a:rPr lang="en-US" dirty="0"/>
              <a:t>”</a:t>
            </a:r>
          </a:p>
          <a:p>
            <a:pPr lvl="2"/>
            <a:endParaRPr lang="en-US" dirty="0"/>
          </a:p>
          <a:p>
            <a:pPr lvl="1"/>
            <a:r>
              <a:rPr lang="en-US" i="1" dirty="0"/>
              <a:t>… and tuning is hard!</a:t>
            </a:r>
          </a:p>
          <a:p>
            <a:pPr lvl="2"/>
            <a:endParaRPr lang="en-US" i="1" dirty="0"/>
          </a:p>
          <a:p>
            <a:pPr marL="914400" lvl="2" indent="0">
              <a:buNone/>
            </a:pPr>
            <a:endParaRPr lang="en-US" i="1" dirty="0"/>
          </a:p>
        </p:txBody>
      </p:sp>
    </p:spTree>
    <p:extLst>
      <p:ext uri="{BB962C8B-B14F-4D97-AF65-F5344CB8AC3E}">
        <p14:creationId xmlns:p14="http://schemas.microsoft.com/office/powerpoint/2010/main" val="1586976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Designing policies</a:t>
            </a:r>
          </a:p>
        </p:txBody>
      </p:sp>
      <p:sp>
        <p:nvSpPr>
          <p:cNvPr id="4101" name="Rectangle 5"/>
          <p:cNvSpPr>
            <a:spLocks noGrp="1" noChangeArrowheads="1"/>
          </p:cNvSpPr>
          <p:nvPr>
            <p:ph type="subTitle" idx="1"/>
          </p:nvPr>
        </p:nvSpPr>
        <p:spPr/>
        <p:txBody>
          <a:bodyPr/>
          <a:lstStyle/>
          <a:p>
            <a:endParaRPr lang="en-US" dirty="0"/>
          </a:p>
        </p:txBody>
      </p:sp>
      <p:sp>
        <p:nvSpPr>
          <p:cNvPr id="6" name="Slide Number Placeholder 5">
            <a:extLst>
              <a:ext uri="{FF2B5EF4-FFF2-40B4-BE49-F238E27FC236}">
                <a16:creationId xmlns:a16="http://schemas.microsoft.com/office/drawing/2014/main" id="{FF6DECB0-4583-4D04-8CDB-0936A91F5964}"/>
              </a:ext>
            </a:extLst>
          </p:cNvPr>
          <p:cNvSpPr>
            <a:spLocks noGrp="1"/>
          </p:cNvSpPr>
          <p:nvPr>
            <p:ph type="sldNum" sz="quarter" idx="12"/>
          </p:nvPr>
        </p:nvSpPr>
        <p:spPr/>
        <p:txBody>
          <a:bodyPr/>
          <a:lstStyle/>
          <a:p>
            <a:pPr>
              <a:defRPr/>
            </a:pPr>
            <a:r>
              <a:rPr lang="en-US"/>
              <a:t>Slide </a:t>
            </a:r>
            <a:fld id="{6AA0165E-294E-4057-A6C5-8F6B42A2F28C}" type="slidenum">
              <a:rPr lang="en-US" smtClean="0"/>
              <a:pPr>
                <a:defRPr/>
              </a:pPr>
              <a:t>2</a:t>
            </a:fld>
            <a:endParaRPr lang="en-US"/>
          </a:p>
        </p:txBody>
      </p:sp>
    </p:spTree>
    <p:extLst>
      <p:ext uri="{BB962C8B-B14F-4D97-AF65-F5344CB8AC3E}">
        <p14:creationId xmlns:p14="http://schemas.microsoft.com/office/powerpoint/2010/main" val="2173150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problems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Classes of machine learning problems in stochastic optimization</a:t>
                </a:r>
              </a:p>
              <a:p>
                <a:pPr marL="457200" lvl="1" indent="0">
                  <a:buNone/>
                </a:pPr>
                <a:r>
                  <a:rPr lang="en-US" dirty="0"/>
                  <a:t>1) Approximating the objective</a:t>
                </a:r>
              </a:p>
              <a:p>
                <a:pPr marL="457200" lvl="1" indent="0">
                  <a:buNone/>
                </a:pPr>
                <a:r>
                  <a:rPr lang="en-US" dirty="0"/>
                  <a:t>               </a:t>
                </a:r>
                <a14:m>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𝐹</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𝔼</m:t>
                    </m:r>
                    <m:r>
                      <a:rPr lang="en-US" b="0" i="1" smtClean="0">
                        <a:latin typeface="Cambria Math" panose="02040503050406030204" pitchFamily="18" charset="0"/>
                        <a:ea typeface="Cambria Math" panose="02040503050406030204" pitchFamily="18" charset="0"/>
                      </a:rPr>
                      <m:t>𝐹</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𝑊</m:t>
                    </m:r>
                    <m:r>
                      <a:rPr lang="en-US" b="0" i="1" smtClean="0">
                        <a:latin typeface="Cambria Math" panose="02040503050406030204" pitchFamily="18" charset="0"/>
                        <a:ea typeface="Cambria Math" panose="02040503050406030204" pitchFamily="18" charset="0"/>
                      </a:rPr>
                      <m:t>)</m:t>
                    </m:r>
                  </m:oMath>
                </a14:m>
                <a:r>
                  <a:rPr lang="en-US" dirty="0"/>
                  <a:t>.</a:t>
                </a:r>
              </a:p>
              <a:p>
                <a:pPr marL="457200" lvl="1" indent="0">
                  <a:buNone/>
                </a:pPr>
                <a:r>
                  <a:rPr lang="en-US" dirty="0"/>
                  <a:t>2) Designing a policy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𝑆</m:t>
                        </m:r>
                      </m:e>
                      <m:e>
                        <m:r>
                          <a:rPr lang="en-US" b="0" i="1" smtClean="0">
                            <a:latin typeface="Cambria Math" panose="02040503050406030204" pitchFamily="18" charset="0"/>
                          </a:rPr>
                          <m:t>𝜃</m:t>
                        </m:r>
                      </m:e>
                    </m:d>
                  </m:oMath>
                </a14:m>
                <a:r>
                  <a:rPr lang="en-US" dirty="0"/>
                  <a:t>.</a:t>
                </a:r>
              </a:p>
              <a:p>
                <a:pPr marL="457200" lvl="1" indent="0">
                  <a:buNone/>
                </a:pPr>
                <a:r>
                  <a:rPr lang="en-US" dirty="0"/>
                  <a:t>3) A value function approximation </a:t>
                </a:r>
              </a:p>
              <a:p>
                <a:pPr marL="457200" lvl="1" indent="0">
                  <a:buNone/>
                </a:pPr>
                <a:r>
                  <a:rPr lang="en-US" b="0" dirty="0"/>
                  <a:t>               </a:t>
                </a:r>
                <a14:m>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𝑉</m:t>
                                </m:r>
                              </m:e>
                            </m:acc>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r>
                          <a:rPr lang="en-US" b="0" i="1" smtClean="0">
                            <a:latin typeface="Cambria Math" panose="02040503050406030204" pitchFamily="18" charset="0"/>
                          </a:rPr>
                          <m:t>𝑉</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a:t>
                </a:r>
              </a:p>
              <a:p>
                <a:pPr marL="457200" lvl="1" indent="0">
                  <a:buNone/>
                </a:pPr>
                <a:r>
                  <a:rPr lang="en-US" dirty="0"/>
                  <a:t>4) Designing a cost function approximation:</a:t>
                </a:r>
              </a:p>
              <a:p>
                <a:pPr lvl="2"/>
                <a:r>
                  <a:rPr lang="en-US" dirty="0"/>
                  <a:t>The objective function </a:t>
                </a:r>
                <a14:m>
                  <m:oMath xmlns:m="http://schemas.openxmlformats.org/officeDocument/2006/math">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𝐶</m:t>
                            </m:r>
                          </m:e>
                        </m:acc>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𝜃</m:t>
                        </m:r>
                      </m:e>
                    </m:d>
                  </m:oMath>
                </a14:m>
                <a:r>
                  <a:rPr lang="en-US" dirty="0"/>
                  <a:t>.</a:t>
                </a:r>
              </a:p>
              <a:p>
                <a:pPr lvl="2"/>
                <a:r>
                  <a:rPr lang="en-US" dirty="0"/>
                  <a:t>The constraints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 </m:t>
                    </m:r>
                  </m:oMath>
                </a14:m>
                <a:endParaRPr lang="en-US" dirty="0"/>
              </a:p>
              <a:p>
                <a:pPr marL="457200" lvl="1" indent="0">
                  <a:buNone/>
                </a:pPr>
                <a:r>
                  <a:rPr lang="en-US" dirty="0"/>
                  <a:t>5) Approximating the transition function</a:t>
                </a:r>
              </a:p>
              <a:p>
                <a:pPr marL="457200" lvl="1" indent="0">
                  <a:buNone/>
                </a:pPr>
                <a:r>
                  <a:rPr lang="en-US" dirty="0"/>
                  <a:t>         </a:t>
                </a:r>
                <a14:m>
                  <m:oMath xmlns:m="http://schemas.openxmlformats.org/officeDocument/2006/math">
                    <m:sSup>
                      <m:sSupPr>
                        <m:ctrlPr>
                          <a:rPr lang="en-US" b="0" i="1" smtClean="0">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𝑆</m:t>
                            </m:r>
                          </m:e>
                        </m:acc>
                      </m:e>
                      <m:sup>
                        <m:r>
                          <a:rPr lang="en-US" b="0" i="1" smtClean="0">
                            <a:latin typeface="Cambria Math" panose="02040503050406030204" pitchFamily="18" charset="0"/>
                          </a:rPr>
                          <m:t>𝑀</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𝜃</m:t>
                    </m:r>
                    <m:r>
                      <a:rPr lang="en-US" b="0" i="1" smtClean="0">
                        <a:latin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𝑆</m:t>
                        </m:r>
                      </m:e>
                      <m:sup>
                        <m:r>
                          <a:rPr lang="en-US" b="0" i="1" smtClean="0">
                            <a:latin typeface="Cambria Math" panose="02040503050406030204" pitchFamily="18" charset="0"/>
                            <a:ea typeface="Cambria Math" panose="02040503050406030204" pitchFamily="18" charset="0"/>
                          </a:rPr>
                          <m:t>𝑀</m:t>
                        </m:r>
                      </m:sup>
                    </m:sSup>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𝑆</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𝑊</m:t>
                        </m:r>
                      </m:e>
                      <m:sub>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b="-4187"/>
                </a:stretch>
              </a:blipFill>
            </p:spPr>
            <p:txBody>
              <a:bodyPr/>
              <a:lstStyle/>
              <a:p>
                <a:r>
                  <a:rPr lang="en-US">
                    <a:noFill/>
                  </a:rPr>
                  <a:t> </a:t>
                </a:r>
              </a:p>
            </p:txBody>
          </p:sp>
        </mc:Fallback>
      </mc:AlternateContent>
    </p:spTree>
    <p:extLst>
      <p:ext uri="{BB962C8B-B14F-4D97-AF65-F5344CB8AC3E}">
        <p14:creationId xmlns:p14="http://schemas.microsoft.com/office/powerpoint/2010/main" val="662503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a:xfrm>
            <a:off x="685800" y="2130426"/>
            <a:ext cx="7772400" cy="683502"/>
          </a:xfrm>
        </p:spPr>
        <p:txBody>
          <a:bodyPr/>
          <a:lstStyle/>
          <a:p>
            <a:r>
              <a:rPr lang="en-US" dirty="0"/>
              <a:t>The four classes of policies:</a:t>
            </a:r>
            <a:br>
              <a:rPr lang="en-US" dirty="0"/>
            </a:br>
            <a:endParaRPr lang="en-US" dirty="0"/>
          </a:p>
        </p:txBody>
      </p:sp>
      <p:sp>
        <p:nvSpPr>
          <p:cNvPr id="4101" name="Rectangle 5"/>
          <p:cNvSpPr>
            <a:spLocks noGrp="1" noChangeArrowheads="1"/>
          </p:cNvSpPr>
          <p:nvPr>
            <p:ph type="subTitle" idx="1"/>
          </p:nvPr>
        </p:nvSpPr>
        <p:spPr/>
        <p:txBody>
          <a:bodyPr/>
          <a:lstStyle/>
          <a:p>
            <a:r>
              <a:rPr lang="en-US" dirty="0"/>
              <a:t> </a:t>
            </a:r>
          </a:p>
        </p:txBody>
      </p:sp>
      <p:sp>
        <p:nvSpPr>
          <p:cNvPr id="7" name="Rectangle 5"/>
          <p:cNvSpPr txBox="1">
            <a:spLocks noChangeArrowheads="1"/>
          </p:cNvSpPr>
          <p:nvPr/>
        </p:nvSpPr>
        <p:spPr bwMode="auto">
          <a:xfrm>
            <a:off x="1055077" y="2609201"/>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pPr marL="457200" indent="-457200" algn="l">
              <a:buFont typeface="Courier New" panose="02070309020205020404" pitchFamily="49" charset="0"/>
              <a:buChar char="o"/>
            </a:pPr>
            <a:r>
              <a:rPr lang="en-US" i="0" kern="0" dirty="0"/>
              <a:t>Policy function approximations (PFAs)</a:t>
            </a:r>
          </a:p>
          <a:p>
            <a:pPr marL="457200" indent="-457200" algn="l">
              <a:buFont typeface="Courier New" panose="02070309020205020404" pitchFamily="49" charset="0"/>
              <a:buChar char="o"/>
            </a:pPr>
            <a:r>
              <a:rPr lang="en-US" i="0" kern="0" dirty="0"/>
              <a:t>Cost function approximations (CFAs)</a:t>
            </a:r>
          </a:p>
          <a:p>
            <a:pPr marL="457200" indent="-457200" algn="l">
              <a:buFont typeface="Courier New" panose="02070309020205020404" pitchFamily="49" charset="0"/>
              <a:buChar char="o"/>
            </a:pPr>
            <a:r>
              <a:rPr lang="en-US" i="0" kern="0" dirty="0"/>
              <a:t>Value function approximations (VFAs)</a:t>
            </a:r>
          </a:p>
          <a:p>
            <a:pPr marL="457200" indent="-457200" algn="l">
              <a:buFont typeface="Courier New" panose="02070309020205020404" pitchFamily="49" charset="0"/>
              <a:buChar char="o"/>
            </a:pPr>
            <a:r>
              <a:rPr lang="en-US" i="0" kern="0" dirty="0"/>
              <a:t>Direct lookaheads (DLAs)</a:t>
            </a:r>
          </a:p>
        </p:txBody>
      </p:sp>
      <p:sp>
        <p:nvSpPr>
          <p:cNvPr id="6" name="Slide Number Placeholder 5">
            <a:extLst>
              <a:ext uri="{FF2B5EF4-FFF2-40B4-BE49-F238E27FC236}">
                <a16:creationId xmlns:a16="http://schemas.microsoft.com/office/drawing/2014/main" id="{B7DA8076-3CE9-4F57-B8CA-7B95EFED15B6}"/>
              </a:ext>
            </a:extLst>
          </p:cNvPr>
          <p:cNvSpPr>
            <a:spLocks noGrp="1"/>
          </p:cNvSpPr>
          <p:nvPr>
            <p:ph type="sldNum" sz="quarter" idx="12"/>
          </p:nvPr>
        </p:nvSpPr>
        <p:spPr/>
        <p:txBody>
          <a:bodyPr/>
          <a:lstStyle/>
          <a:p>
            <a:pPr>
              <a:defRPr/>
            </a:pPr>
            <a:r>
              <a:rPr lang="en-US"/>
              <a:t>Slide </a:t>
            </a:r>
            <a:fld id="{6AA0165E-294E-4057-A6C5-8F6B42A2F28C}" type="slidenum">
              <a:rPr lang="en-US" smtClean="0"/>
              <a:pPr>
                <a:defRPr/>
              </a:pPr>
              <a:t>21</a:t>
            </a:fld>
            <a:endParaRPr lang="en-US"/>
          </a:p>
        </p:txBody>
      </p:sp>
    </p:spTree>
    <p:extLst>
      <p:ext uri="{BB962C8B-B14F-4D97-AF65-F5344CB8AC3E}">
        <p14:creationId xmlns:p14="http://schemas.microsoft.com/office/powerpoint/2010/main" val="1700867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a:xfrm>
            <a:off x="685800" y="2130426"/>
            <a:ext cx="7772400" cy="683502"/>
          </a:xfrm>
        </p:spPr>
        <p:txBody>
          <a:bodyPr/>
          <a:lstStyle/>
          <a:p>
            <a:r>
              <a:rPr lang="en-US" dirty="0"/>
              <a:t>The four classes of policies:</a:t>
            </a:r>
            <a:br>
              <a:rPr lang="en-US" dirty="0"/>
            </a:br>
            <a:endParaRPr lang="en-US" dirty="0"/>
          </a:p>
        </p:txBody>
      </p:sp>
      <p:sp>
        <p:nvSpPr>
          <p:cNvPr id="4101" name="Rectangle 5"/>
          <p:cNvSpPr>
            <a:spLocks noGrp="1" noChangeArrowheads="1"/>
          </p:cNvSpPr>
          <p:nvPr>
            <p:ph type="subTitle" idx="1"/>
          </p:nvPr>
        </p:nvSpPr>
        <p:spPr/>
        <p:txBody>
          <a:bodyPr/>
          <a:lstStyle/>
          <a:p>
            <a:r>
              <a:rPr lang="en-US" dirty="0"/>
              <a:t> </a:t>
            </a:r>
          </a:p>
        </p:txBody>
      </p:sp>
      <p:sp>
        <p:nvSpPr>
          <p:cNvPr id="7" name="Rectangle 5"/>
          <p:cNvSpPr txBox="1">
            <a:spLocks noChangeArrowheads="1"/>
          </p:cNvSpPr>
          <p:nvPr/>
        </p:nvSpPr>
        <p:spPr bwMode="auto">
          <a:xfrm>
            <a:off x="1055077" y="2609201"/>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pPr marL="457200" indent="-457200" algn="l">
              <a:buFont typeface="Courier New" panose="02070309020205020404" pitchFamily="49" charset="0"/>
              <a:buChar char="o"/>
            </a:pPr>
            <a:r>
              <a:rPr lang="en-US" i="0" kern="0" dirty="0"/>
              <a:t>Policy function approximations (PFAs)</a:t>
            </a:r>
          </a:p>
          <a:p>
            <a:pPr marL="457200" indent="-457200" algn="l">
              <a:buFont typeface="Courier New" panose="02070309020205020404" pitchFamily="49" charset="0"/>
              <a:buChar char="o"/>
            </a:pPr>
            <a:r>
              <a:rPr lang="en-US" i="0" kern="0" dirty="0">
                <a:solidFill>
                  <a:schemeClr val="bg1">
                    <a:lumMod val="65000"/>
                  </a:schemeClr>
                </a:solidFill>
              </a:rPr>
              <a:t>Cost function approximations (CFAs)</a:t>
            </a:r>
          </a:p>
          <a:p>
            <a:pPr marL="457200" indent="-457200" algn="l">
              <a:buFont typeface="Courier New" panose="02070309020205020404" pitchFamily="49" charset="0"/>
              <a:buChar char="o"/>
            </a:pPr>
            <a:r>
              <a:rPr lang="en-US" i="0" kern="0" dirty="0">
                <a:solidFill>
                  <a:schemeClr val="bg1">
                    <a:lumMod val="65000"/>
                  </a:schemeClr>
                </a:solidFill>
              </a:rPr>
              <a:t>Value function approximations (VFAs)</a:t>
            </a:r>
          </a:p>
          <a:p>
            <a:pPr marL="457200" indent="-457200" algn="l">
              <a:buFont typeface="Courier New" panose="02070309020205020404" pitchFamily="49" charset="0"/>
              <a:buChar char="o"/>
            </a:pPr>
            <a:r>
              <a:rPr lang="en-US" i="0" kern="0" dirty="0">
                <a:solidFill>
                  <a:schemeClr val="bg1">
                    <a:lumMod val="65000"/>
                  </a:schemeClr>
                </a:solidFill>
              </a:rPr>
              <a:t>Direct lookaheads (DLAs)</a:t>
            </a:r>
          </a:p>
        </p:txBody>
      </p:sp>
      <p:sp>
        <p:nvSpPr>
          <p:cNvPr id="6" name="Slide Number Placeholder 5">
            <a:extLst>
              <a:ext uri="{FF2B5EF4-FFF2-40B4-BE49-F238E27FC236}">
                <a16:creationId xmlns:a16="http://schemas.microsoft.com/office/drawing/2014/main" id="{34697570-25BB-4374-9259-8660C8803E55}"/>
              </a:ext>
            </a:extLst>
          </p:cNvPr>
          <p:cNvSpPr>
            <a:spLocks noGrp="1"/>
          </p:cNvSpPr>
          <p:nvPr>
            <p:ph type="sldNum" sz="quarter" idx="12"/>
          </p:nvPr>
        </p:nvSpPr>
        <p:spPr/>
        <p:txBody>
          <a:bodyPr/>
          <a:lstStyle/>
          <a:p>
            <a:pPr>
              <a:defRPr/>
            </a:pPr>
            <a:r>
              <a:rPr lang="en-US"/>
              <a:t>Slide </a:t>
            </a:r>
            <a:fld id="{6AA0165E-294E-4057-A6C5-8F6B42A2F28C}" type="slidenum">
              <a:rPr lang="en-US" smtClean="0"/>
              <a:pPr>
                <a:defRPr/>
              </a:pPr>
              <a:t>22</a:t>
            </a:fld>
            <a:endParaRPr lang="en-US"/>
          </a:p>
        </p:txBody>
      </p:sp>
    </p:spTree>
    <p:extLst>
      <p:ext uri="{BB962C8B-B14F-4D97-AF65-F5344CB8AC3E}">
        <p14:creationId xmlns:p14="http://schemas.microsoft.com/office/powerpoint/2010/main" val="859630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Policy function approximations</a:t>
            </a:r>
          </a:p>
        </p:txBody>
      </p:sp>
      <p:sp>
        <p:nvSpPr>
          <p:cNvPr id="3" name="Content Placeholder 2"/>
          <p:cNvSpPr>
            <a:spLocks noGrp="1"/>
          </p:cNvSpPr>
          <p:nvPr>
            <p:ph idx="1"/>
          </p:nvPr>
        </p:nvSpPr>
        <p:spPr/>
        <p:txBody>
          <a:bodyPr/>
          <a:lstStyle/>
          <a:p>
            <a:r>
              <a:rPr lang="en-US" dirty="0"/>
              <a:t>PFAs map state to action</a:t>
            </a:r>
          </a:p>
          <a:p>
            <a:pPr lvl="1"/>
            <a:r>
              <a:rPr lang="en-US" dirty="0"/>
              <a:t>Linear decision rules (“affine policies”)</a:t>
            </a:r>
          </a:p>
          <a:p>
            <a:pPr lvl="1"/>
            <a:endParaRPr lang="en-US" dirty="0"/>
          </a:p>
          <a:p>
            <a:pPr lvl="1"/>
            <a:endParaRPr lang="en-US" dirty="0"/>
          </a:p>
          <a:p>
            <a:pPr lvl="1"/>
            <a:r>
              <a:rPr lang="en-US" dirty="0"/>
              <a:t>Neural networks</a:t>
            </a:r>
          </a:p>
          <a:p>
            <a:pPr lvl="1"/>
            <a:endParaRPr lang="en-US" dirty="0"/>
          </a:p>
          <a:p>
            <a:pPr lvl="1"/>
            <a:endParaRPr lang="en-US" dirty="0"/>
          </a:p>
          <a:p>
            <a:pPr lvl="1"/>
            <a:endParaRPr lang="en-US" dirty="0"/>
          </a:p>
        </p:txBody>
      </p:sp>
      <p:graphicFrame>
        <p:nvGraphicFramePr>
          <p:cNvPr id="11" name="Object 10"/>
          <p:cNvGraphicFramePr>
            <a:graphicFrameLocks noChangeAspect="1"/>
          </p:cNvGraphicFramePr>
          <p:nvPr>
            <p:extLst/>
          </p:nvPr>
        </p:nvGraphicFramePr>
        <p:xfrm>
          <a:off x="1709738" y="2301875"/>
          <a:ext cx="6919912" cy="490538"/>
        </p:xfrm>
        <a:graphic>
          <a:graphicData uri="http://schemas.openxmlformats.org/presentationml/2006/ole">
            <mc:AlternateContent xmlns:mc="http://schemas.openxmlformats.org/markup-compatibility/2006">
              <mc:Choice xmlns:v="urn:schemas-microsoft-com:vml" Requires="v">
                <p:oleObj spid="_x0000_s13320" name="Equation" r:id="rId3" imgW="3403440" imgH="241200" progId="Equation.DSMT4">
                  <p:embed/>
                </p:oleObj>
              </mc:Choice>
              <mc:Fallback>
                <p:oleObj name="Equation" r:id="rId3" imgW="3403440" imgH="241200" progId="Equation.DSMT4">
                  <p:embed/>
                  <p:pic>
                    <p:nvPicPr>
                      <p:cNvPr id="11" name="Object 10"/>
                      <p:cNvPicPr/>
                      <p:nvPr/>
                    </p:nvPicPr>
                    <p:blipFill>
                      <a:blip r:embed="rId4"/>
                      <a:stretch>
                        <a:fillRect/>
                      </a:stretch>
                    </p:blipFill>
                    <p:spPr>
                      <a:xfrm>
                        <a:off x="1709738" y="2301875"/>
                        <a:ext cx="6919912" cy="490538"/>
                      </a:xfrm>
                      <a:prstGeom prst="rect">
                        <a:avLst/>
                      </a:prstGeom>
                    </p:spPr>
                  </p:pic>
                </p:oleObj>
              </mc:Fallback>
            </mc:AlternateContent>
          </a:graphicData>
        </a:graphic>
      </p:graphicFrame>
      <p:pic>
        <p:nvPicPr>
          <p:cNvPr id="12" name="Picture 11"/>
          <p:cNvPicPr>
            <a:picLocks noChangeAspect="1"/>
          </p:cNvPicPr>
          <p:nvPr/>
        </p:nvPicPr>
        <p:blipFill>
          <a:blip r:embed="rId5"/>
          <a:stretch>
            <a:fillRect/>
          </a:stretch>
        </p:blipFill>
        <p:spPr>
          <a:xfrm>
            <a:off x="1928819" y="3614996"/>
            <a:ext cx="4770045" cy="2302288"/>
          </a:xfrm>
          <a:prstGeom prst="rect">
            <a:avLst/>
          </a:prstGeom>
        </p:spPr>
      </p:pic>
      <p:graphicFrame>
        <p:nvGraphicFramePr>
          <p:cNvPr id="4" name="Object 3">
            <a:extLst>
              <a:ext uri="{FF2B5EF4-FFF2-40B4-BE49-F238E27FC236}">
                <a16:creationId xmlns:a16="http://schemas.microsoft.com/office/drawing/2014/main" id="{0A96B109-FEAE-4A2C-B1E1-3882E4710D1F}"/>
              </a:ext>
            </a:extLst>
          </p:cNvPr>
          <p:cNvGraphicFramePr>
            <a:graphicFrameLocks noChangeAspect="1"/>
          </p:cNvGraphicFramePr>
          <p:nvPr>
            <p:extLst/>
          </p:nvPr>
        </p:nvGraphicFramePr>
        <p:xfrm>
          <a:off x="1226484" y="3482921"/>
          <a:ext cx="607365" cy="2496014"/>
        </p:xfrm>
        <a:graphic>
          <a:graphicData uri="http://schemas.openxmlformats.org/presentationml/2006/ole">
            <mc:AlternateContent xmlns:mc="http://schemas.openxmlformats.org/markup-compatibility/2006">
              <mc:Choice xmlns:v="urn:schemas-microsoft-com:vml" Requires="v">
                <p:oleObj spid="_x0000_s13321" name="Equation" r:id="rId6" imgW="228600" imgH="914400" progId="Equation.DSMT4">
                  <p:embed/>
                </p:oleObj>
              </mc:Choice>
              <mc:Fallback>
                <p:oleObj name="Equation" r:id="rId6" imgW="228600" imgH="914400" progId="Equation.DSMT4">
                  <p:embed/>
                  <p:pic>
                    <p:nvPicPr>
                      <p:cNvPr id="4" name="Object 3">
                        <a:extLst>
                          <a:ext uri="{FF2B5EF4-FFF2-40B4-BE49-F238E27FC236}">
                            <a16:creationId xmlns:a16="http://schemas.microsoft.com/office/drawing/2014/main" id="{0A96B109-FEAE-4A2C-B1E1-3882E4710D1F}"/>
                          </a:ext>
                        </a:extLst>
                      </p:cNvPr>
                      <p:cNvPicPr/>
                      <p:nvPr/>
                    </p:nvPicPr>
                    <p:blipFill>
                      <a:blip r:embed="rId7"/>
                      <a:stretch>
                        <a:fillRect/>
                      </a:stretch>
                    </p:blipFill>
                    <p:spPr>
                      <a:xfrm>
                        <a:off x="1226484" y="3482921"/>
                        <a:ext cx="607365" cy="2496014"/>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14D33EF8-F315-42D5-82D4-B1F99AB47F73}"/>
              </a:ext>
            </a:extLst>
          </p:cNvPr>
          <p:cNvGraphicFramePr>
            <a:graphicFrameLocks noChangeAspect="1"/>
          </p:cNvGraphicFramePr>
          <p:nvPr>
            <p:extLst/>
          </p:nvPr>
        </p:nvGraphicFramePr>
        <p:xfrm>
          <a:off x="6793834" y="4345697"/>
          <a:ext cx="464470" cy="696705"/>
        </p:xfrm>
        <a:graphic>
          <a:graphicData uri="http://schemas.openxmlformats.org/presentationml/2006/ole">
            <mc:AlternateContent xmlns:mc="http://schemas.openxmlformats.org/markup-compatibility/2006">
              <mc:Choice xmlns:v="urn:schemas-microsoft-com:vml" Requires="v">
                <p:oleObj spid="_x0000_s13322" name="Equation" r:id="rId8" imgW="152280" imgH="228600" progId="Equation.DSMT4">
                  <p:embed/>
                </p:oleObj>
              </mc:Choice>
              <mc:Fallback>
                <p:oleObj name="Equation" r:id="rId8" imgW="152280" imgH="228600" progId="Equation.DSMT4">
                  <p:embed/>
                  <p:pic>
                    <p:nvPicPr>
                      <p:cNvPr id="5" name="Object 4">
                        <a:extLst>
                          <a:ext uri="{FF2B5EF4-FFF2-40B4-BE49-F238E27FC236}">
                            <a16:creationId xmlns:a16="http://schemas.microsoft.com/office/drawing/2014/main" id="{14D33EF8-F315-42D5-82D4-B1F99AB47F73}"/>
                          </a:ext>
                        </a:extLst>
                      </p:cNvPr>
                      <p:cNvPicPr/>
                      <p:nvPr/>
                    </p:nvPicPr>
                    <p:blipFill>
                      <a:blip r:embed="rId9"/>
                      <a:stretch>
                        <a:fillRect/>
                      </a:stretch>
                    </p:blipFill>
                    <p:spPr>
                      <a:xfrm>
                        <a:off x="6793834" y="4345697"/>
                        <a:ext cx="464470" cy="696705"/>
                      </a:xfrm>
                      <a:prstGeom prst="rect">
                        <a:avLst/>
                      </a:prstGeom>
                    </p:spPr>
                  </p:pic>
                </p:oleObj>
              </mc:Fallback>
            </mc:AlternateContent>
          </a:graphicData>
        </a:graphic>
      </p:graphicFrame>
    </p:spTree>
    <p:extLst>
      <p:ext uri="{BB962C8B-B14F-4D97-AF65-F5344CB8AC3E}">
        <p14:creationId xmlns:p14="http://schemas.microsoft.com/office/powerpoint/2010/main" val="1607168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Policy function approximations</a:t>
            </a:r>
          </a:p>
        </p:txBody>
      </p:sp>
      <p:sp>
        <p:nvSpPr>
          <p:cNvPr id="43011" name="Rectangle 3"/>
          <p:cNvSpPr>
            <a:spLocks noGrp="1" noChangeArrowheads="1"/>
          </p:cNvSpPr>
          <p:nvPr>
            <p:ph type="body" idx="1"/>
          </p:nvPr>
        </p:nvSpPr>
        <p:spPr/>
        <p:txBody>
          <a:bodyPr/>
          <a:lstStyle/>
          <a:p>
            <a:r>
              <a:rPr lang="en-US" dirty="0"/>
              <a:t>Battery arbitrage – When to charge, when to discharge, given volatile LMPs</a:t>
            </a:r>
          </a:p>
        </p:txBody>
      </p:sp>
      <p:pic>
        <p:nvPicPr>
          <p:cNvPr id="138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896" y="2138005"/>
            <a:ext cx="3151734" cy="209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1971"/>
          <a:stretch/>
        </p:blipFill>
        <p:spPr bwMode="auto">
          <a:xfrm>
            <a:off x="1071534" y="4273120"/>
            <a:ext cx="2677296" cy="23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bwMode="auto">
          <a:xfrm>
            <a:off x="3942786" y="5495037"/>
            <a:ext cx="1365813" cy="398214"/>
          </a:xfrm>
          <a:prstGeom prst="rightArrow">
            <a:avLst>
              <a:gd name="adj1" fmla="val 50000"/>
              <a:gd name="adj2" fmla="val 73253"/>
            </a:avLst>
          </a:prstGeom>
          <a:solidFill>
            <a:srgbClr val="00B0F0"/>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Right Arrow 14"/>
          <p:cNvSpPr/>
          <p:nvPr/>
        </p:nvSpPr>
        <p:spPr bwMode="auto">
          <a:xfrm rot="10800000">
            <a:off x="3944711" y="5068687"/>
            <a:ext cx="1365813" cy="398214"/>
          </a:xfrm>
          <a:prstGeom prst="rightArrow">
            <a:avLst>
              <a:gd name="adj1" fmla="val 50000"/>
              <a:gd name="adj2" fmla="val 73253"/>
            </a:avLst>
          </a:prstGeom>
          <a:solidFill>
            <a:srgbClr val="00B0F0"/>
          </a:solidFill>
          <a:ln w="28575" cap="flat" cmpd="sng" algn="ctr">
            <a:no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34915"/>
          <a:stretch/>
        </p:blipFill>
        <p:spPr>
          <a:xfrm>
            <a:off x="5542568" y="4273120"/>
            <a:ext cx="3131532" cy="2387563"/>
          </a:xfrm>
          <a:prstGeom prst="rect">
            <a:avLst/>
          </a:prstGeom>
        </p:spPr>
      </p:pic>
    </p:spTree>
    <p:extLst>
      <p:ext uri="{BB962C8B-B14F-4D97-AF65-F5344CB8AC3E}">
        <p14:creationId xmlns:p14="http://schemas.microsoft.com/office/powerpoint/2010/main" val="4184742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CECD-31E3-45DE-B815-120B37D5B953}"/>
              </a:ext>
            </a:extLst>
          </p:cNvPr>
          <p:cNvSpPr>
            <a:spLocks noGrp="1"/>
          </p:cNvSpPr>
          <p:nvPr>
            <p:ph type="title"/>
          </p:nvPr>
        </p:nvSpPr>
        <p:spPr/>
        <p:txBody>
          <a:bodyPr/>
          <a:lstStyle/>
          <a:p>
            <a:r>
              <a:rPr lang="en-US" dirty="0"/>
              <a:t>Optimization problems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FE4815E-B9D5-4BA9-867E-AE07422691E5}"/>
                  </a:ext>
                </a:extLst>
              </p:cNvPr>
              <p:cNvSpPr>
                <a:spLocks noGrp="1"/>
              </p:cNvSpPr>
              <p:nvPr>
                <p:ph idx="1"/>
              </p:nvPr>
            </p:nvSpPr>
            <p:spPr/>
            <p:txBody>
              <a:bodyPr/>
              <a:lstStyle/>
              <a:p>
                <a:r>
                  <a:rPr lang="en-US" dirty="0"/>
                  <a:t>We have two sequential decision problems:</a:t>
                </a:r>
              </a:p>
              <a:p>
                <a:pPr lvl="1"/>
                <a:r>
                  <a:rPr lang="en-US" dirty="0"/>
                  <a:t>The energy problem – Finding the best policy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𝑋</m:t>
                        </m:r>
                      </m:e>
                      <m:sup>
                        <m:r>
                          <a:rPr lang="en-US" i="1">
                            <a:latin typeface="Cambria Math" panose="02040503050406030204" pitchFamily="18" charset="0"/>
                          </a:rPr>
                          <m:t>𝜋</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𝑡</m:t>
                            </m:r>
                          </m:sub>
                        </m:sSub>
                      </m:e>
                      <m:e>
                        <m:r>
                          <a:rPr lang="en-US" b="0" i="1" smtClean="0">
                            <a:latin typeface="Cambria Math" panose="02040503050406030204" pitchFamily="18" charset="0"/>
                          </a:rPr>
                          <m:t>𝜌</m:t>
                        </m:r>
                      </m:e>
                    </m:d>
                    <m:r>
                      <a:rPr lang="en-US" i="1">
                        <a:latin typeface="Cambria Math" panose="02040503050406030204" pitchFamily="18" charset="0"/>
                      </a:rPr>
                      <m:t> </m:t>
                    </m:r>
                  </m:oMath>
                </a14:m>
                <a:r>
                  <a:rPr lang="en-US" dirty="0"/>
                  <a:t>to buy-sell energy.</a:t>
                </a:r>
              </a:p>
              <a:p>
                <a:pPr marL="457200" lvl="1"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𝜌</m:t>
                              </m:r>
                            </m:lim>
                          </m:limLow>
                        </m:fName>
                        <m:e>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𝜌</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𝔼</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𝔼</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𝑁</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sub>
                          </m:sSub>
                          <m:d>
                            <m:dPr>
                              <m:begChr m:val="{"/>
                              <m:endChr m:val="}"/>
                              <m:ctrlPr>
                                <a:rPr lang="en-US" b="0" i="1" smtClean="0">
                                  <a:latin typeface="Cambria Math" panose="02040503050406030204" pitchFamily="18" charset="0"/>
                                </a:rPr>
                              </m:ctrlPr>
                            </m:dPr>
                            <m:e>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𝑡</m:t>
                                  </m:r>
                                  <m:r>
                                    <a:rPr lang="en-US" b="0" i="1" smtClean="0">
                                      <a:latin typeface="Cambria Math" panose="02040503050406030204" pitchFamily="18" charset="0"/>
                                    </a:rPr>
                                    <m:t>=0</m:t>
                                  </m:r>
                                </m:sub>
                                <m:sup>
                                  <m:r>
                                    <a:rPr lang="en-US" b="0" i="1" smtClean="0">
                                      <a:latin typeface="Cambria Math" panose="02040503050406030204" pitchFamily="18" charset="0"/>
                                    </a:rPr>
                                    <m:t>𝑇</m:t>
                                  </m:r>
                                </m:sup>
                                <m:e>
                                  <m:r>
                                    <a:rPr lang="en-US" b="0" i="1" smtClean="0">
                                      <a:latin typeface="Cambria Math" panose="02040503050406030204" pitchFamily="18" charset="0"/>
                                    </a:rPr>
                                    <m:t>𝐶</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𝑋</m:t>
                                          </m:r>
                                        </m:e>
                                        <m:sub>
                                          <m:r>
                                            <a:rPr lang="en-US" b="0" i="1" smtClean="0">
                                              <a:latin typeface="Cambria Math" panose="02040503050406030204" pitchFamily="18" charset="0"/>
                                            </a:rPr>
                                            <m:t>𝑡</m:t>
                                          </m:r>
                                        </m:sub>
                                        <m:sup>
                                          <m:r>
                                            <a:rPr lang="en-US" b="0" i="1" smtClean="0">
                                              <a:latin typeface="Cambria Math" panose="02040503050406030204" pitchFamily="18" charset="0"/>
                                            </a:rPr>
                                            <m:t>𝜋</m:t>
                                          </m:r>
                                        </m:sup>
                                      </m:sSub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e>
                                        <m:e>
                                          <m:r>
                                            <a:rPr lang="en-US" b="0" i="1" smtClean="0">
                                              <a:latin typeface="Cambria Math" panose="02040503050406030204" pitchFamily="18" charset="0"/>
                                            </a:rPr>
                                            <m:t>𝜌</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e>
                              </m:nary>
                            </m:e>
                          </m:d>
                          <m:r>
                            <a:rPr lang="en-US" b="0" i="1" smtClean="0">
                              <a:latin typeface="Cambria Math" panose="02040503050406030204" pitchFamily="18" charset="0"/>
                            </a:rPr>
                            <m:t> </m:t>
                          </m:r>
                        </m:e>
                      </m:func>
                    </m:oMath>
                  </m:oMathPara>
                </a14:m>
                <a:endParaRPr lang="en-US" dirty="0"/>
              </a:p>
              <a:p>
                <a:pPr marL="457200" lvl="1" indent="0">
                  <a:buNone/>
                </a:pPr>
                <a:r>
                  <a:rPr lang="en-US" dirty="0"/>
                  <a:t>     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𝑀</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e>
                    </m:d>
                    <m:r>
                      <a:rPr lang="en-US" b="0" i="1" smtClean="0">
                        <a:latin typeface="Cambria Math" panose="02040503050406030204" pitchFamily="18" charset="0"/>
                      </a:rPr>
                      <m:t>.</m:t>
                    </m:r>
                  </m:oMath>
                </a14:m>
                <a:endParaRPr lang="en-US" dirty="0"/>
              </a:p>
              <a:p>
                <a:pPr marL="457200" lvl="1" indent="0">
                  <a:buNone/>
                </a:pPr>
                <a:endParaRPr lang="en-US" sz="1200" dirty="0"/>
              </a:p>
              <a:p>
                <a:pPr lvl="1"/>
                <a:r>
                  <a:rPr lang="en-US" dirty="0">
                    <a:solidFill>
                      <a:schemeClr val="bg1">
                        <a:lumMod val="50000"/>
                      </a:schemeClr>
                    </a:solidFill>
                  </a:rPr>
                  <a:t>The policy search problem – Finding the best “policy” (algorithm) </a:t>
                </a:r>
                <a14:m>
                  <m:oMath xmlns:m="http://schemas.openxmlformats.org/officeDocument/2006/math">
                    <m:sSup>
                      <m:sSupPr>
                        <m:ctrlPr>
                          <a:rPr lang="en-US" sz="3200" b="0" i="1" smtClean="0">
                            <a:solidFill>
                              <a:schemeClr val="bg1">
                                <a:lumMod val="50000"/>
                              </a:schemeClr>
                            </a:solidFill>
                            <a:latin typeface="Cambria Math" panose="02040503050406030204" pitchFamily="18" charset="0"/>
                          </a:rPr>
                        </m:ctrlPr>
                      </m:sSupPr>
                      <m:e>
                        <m:r>
                          <a:rPr lang="en-US" sz="3200" b="0" i="1" smtClean="0">
                            <a:solidFill>
                              <a:schemeClr val="bg1">
                                <a:lumMod val="50000"/>
                              </a:schemeClr>
                            </a:solidFill>
                            <a:latin typeface="Cambria Math" panose="02040503050406030204" pitchFamily="18" charset="0"/>
                          </a:rPr>
                          <m:t>𝜌</m:t>
                        </m:r>
                      </m:e>
                      <m:sup>
                        <m:r>
                          <a:rPr lang="en-US" sz="3200" b="0" i="1" smtClean="0">
                            <a:solidFill>
                              <a:schemeClr val="bg1">
                                <a:lumMod val="50000"/>
                              </a:schemeClr>
                            </a:solidFill>
                            <a:latin typeface="Cambria Math" panose="02040503050406030204" pitchFamily="18" charset="0"/>
                          </a:rPr>
                          <m:t>𝜋</m:t>
                        </m:r>
                      </m:sup>
                    </m:sSup>
                    <m:r>
                      <a:rPr lang="en-US" sz="2000" b="0" i="1" smtClean="0">
                        <a:solidFill>
                          <a:schemeClr val="bg1">
                            <a:lumMod val="50000"/>
                          </a:schemeClr>
                        </a:solidFill>
                        <a:latin typeface="Cambria Math" panose="02040503050406030204" pitchFamily="18" charset="0"/>
                      </a:rPr>
                      <m:t>(</m:t>
                    </m:r>
                    <m:sSup>
                      <m:sSupPr>
                        <m:ctrlPr>
                          <a:rPr lang="en-US" sz="2000" b="0" i="1" smtClean="0">
                            <a:solidFill>
                              <a:schemeClr val="bg1">
                                <a:lumMod val="50000"/>
                              </a:schemeClr>
                            </a:solidFill>
                            <a:latin typeface="Cambria Math" panose="02040503050406030204" pitchFamily="18" charset="0"/>
                          </a:rPr>
                        </m:ctrlPr>
                      </m:sSupPr>
                      <m:e>
                        <m:r>
                          <a:rPr lang="en-US" sz="2000" b="0" i="1" smtClean="0">
                            <a:solidFill>
                              <a:schemeClr val="bg1">
                                <a:lumMod val="50000"/>
                              </a:schemeClr>
                            </a:solidFill>
                            <a:latin typeface="Cambria Math" panose="02040503050406030204" pitchFamily="18" charset="0"/>
                          </a:rPr>
                          <m:t>𝑆</m:t>
                        </m:r>
                      </m:e>
                      <m:sup>
                        <m:r>
                          <a:rPr lang="en-US" sz="2000" b="0" i="1" smtClean="0">
                            <a:solidFill>
                              <a:schemeClr val="bg1">
                                <a:lumMod val="50000"/>
                              </a:schemeClr>
                            </a:solidFill>
                            <a:latin typeface="Cambria Math" panose="02040503050406030204" pitchFamily="18" charset="0"/>
                          </a:rPr>
                          <m:t>𝑛</m:t>
                        </m:r>
                      </m:sup>
                    </m:sSup>
                    <m:r>
                      <a:rPr lang="en-US" sz="2000" b="0" i="1" smtClean="0">
                        <a:solidFill>
                          <a:schemeClr val="bg1">
                            <a:lumMod val="50000"/>
                          </a:schemeClr>
                        </a:solidFill>
                        <a:latin typeface="Cambria Math" panose="02040503050406030204" pitchFamily="18" charset="0"/>
                      </a:rPr>
                      <m:t>)</m:t>
                    </m:r>
                  </m:oMath>
                </a14:m>
                <a:r>
                  <a:rPr lang="en-US" dirty="0">
                    <a:solidFill>
                      <a:schemeClr val="bg1">
                        <a:lumMod val="50000"/>
                      </a:schemeClr>
                    </a:solidFill>
                  </a:rPr>
                  <a:t> for determining the next </a:t>
                </a:r>
                <a14:m>
                  <m:oMath xmlns:m="http://schemas.openxmlformats.org/officeDocument/2006/math">
                    <m:r>
                      <a:rPr lang="en-US" b="0" i="1" smtClean="0">
                        <a:solidFill>
                          <a:schemeClr val="bg1">
                            <a:lumMod val="50000"/>
                          </a:schemeClr>
                        </a:solidFill>
                        <a:latin typeface="Cambria Math" panose="02040503050406030204" pitchFamily="18" charset="0"/>
                      </a:rPr>
                      <m:t>𝜌</m:t>
                    </m:r>
                    <m:r>
                      <a:rPr lang="en-US" b="0" i="1" smtClean="0">
                        <a:solidFill>
                          <a:schemeClr val="bg1">
                            <a:lumMod val="50000"/>
                          </a:schemeClr>
                        </a:solidFill>
                        <a:latin typeface="Cambria Math" panose="02040503050406030204" pitchFamily="18" charset="0"/>
                      </a:rPr>
                      <m:t>:</m:t>
                    </m:r>
                  </m:oMath>
                </a14:m>
                <a:endParaRPr lang="en-US" dirty="0">
                  <a:solidFill>
                    <a:schemeClr val="bg1">
                      <a:lumMod val="50000"/>
                    </a:schemeClr>
                  </a:solidFill>
                </a:endParaRPr>
              </a:p>
              <a:p>
                <a:pPr marL="457200" lvl="1" indent="0">
                  <a:buNone/>
                </a:pPr>
                <a14:m>
                  <m:oMathPara xmlns:m="http://schemas.openxmlformats.org/officeDocument/2006/math">
                    <m:oMathParaPr>
                      <m:jc m:val="centerGroup"/>
                    </m:oMathParaPr>
                    <m:oMath xmlns:m="http://schemas.openxmlformats.org/officeDocument/2006/math">
                      <m:func>
                        <m:funcPr>
                          <m:ctrlPr>
                            <a:rPr lang="en-US" i="1">
                              <a:solidFill>
                                <a:schemeClr val="bg1">
                                  <a:lumMod val="50000"/>
                                </a:schemeClr>
                              </a:solidFill>
                              <a:latin typeface="Cambria Math" panose="02040503050406030204" pitchFamily="18" charset="0"/>
                            </a:rPr>
                          </m:ctrlPr>
                        </m:funcPr>
                        <m:fName>
                          <m:limLow>
                            <m:limLowPr>
                              <m:ctrlPr>
                                <a:rPr lang="en-US" i="1">
                                  <a:solidFill>
                                    <a:schemeClr val="bg1">
                                      <a:lumMod val="50000"/>
                                    </a:schemeClr>
                                  </a:solidFill>
                                  <a:latin typeface="Cambria Math" panose="02040503050406030204" pitchFamily="18" charset="0"/>
                                </a:rPr>
                              </m:ctrlPr>
                            </m:limLowPr>
                            <m:e>
                              <m:r>
                                <m:rPr>
                                  <m:sty m:val="p"/>
                                </m:rPr>
                                <a:rPr lang="en-US">
                                  <a:solidFill>
                                    <a:schemeClr val="bg1">
                                      <a:lumMod val="50000"/>
                                    </a:schemeClr>
                                  </a:solidFill>
                                  <a:latin typeface="Cambria Math" panose="02040503050406030204" pitchFamily="18" charset="0"/>
                                </a:rPr>
                                <m:t>max</m:t>
                              </m:r>
                            </m:e>
                            <m:lim>
                              <m:sSup>
                                <m:sSupPr>
                                  <m:ctrlPr>
                                    <a:rPr lang="en-US" b="0" i="1" smtClean="0">
                                      <a:solidFill>
                                        <a:schemeClr val="bg1">
                                          <a:lumMod val="50000"/>
                                        </a:schemeClr>
                                      </a:solidFill>
                                      <a:latin typeface="Cambria Math" panose="02040503050406030204" pitchFamily="18" charset="0"/>
                                    </a:rPr>
                                  </m:ctrlPr>
                                </m:sSupPr>
                                <m:e>
                                  <m:r>
                                    <a:rPr lang="en-US" b="0" i="1" smtClean="0">
                                      <a:solidFill>
                                        <a:schemeClr val="bg1">
                                          <a:lumMod val="50000"/>
                                        </a:schemeClr>
                                      </a:solidFill>
                                      <a:latin typeface="Cambria Math" panose="02040503050406030204" pitchFamily="18" charset="0"/>
                                    </a:rPr>
                                    <m:t>𝜌</m:t>
                                  </m:r>
                                </m:e>
                                <m:sup>
                                  <m:r>
                                    <a:rPr lang="en-US" b="0" i="1" smtClean="0">
                                      <a:solidFill>
                                        <a:schemeClr val="bg1">
                                          <a:lumMod val="50000"/>
                                        </a:schemeClr>
                                      </a:solidFill>
                                      <a:latin typeface="Cambria Math" panose="02040503050406030204" pitchFamily="18" charset="0"/>
                                    </a:rPr>
                                    <m:t>𝜋</m:t>
                                  </m:r>
                                </m:sup>
                              </m:sSup>
                            </m:lim>
                          </m:limLow>
                        </m:fName>
                        <m:e>
                          <m:sSub>
                            <m:sSubPr>
                              <m:ctrlPr>
                                <a:rPr lang="en-US" i="1">
                                  <a:solidFill>
                                    <a:schemeClr val="bg1">
                                      <a:lumMod val="50000"/>
                                    </a:schemeClr>
                                  </a:solidFill>
                                  <a:latin typeface="Cambria Math" panose="02040503050406030204" pitchFamily="18" charset="0"/>
                                </a:rPr>
                              </m:ctrlPr>
                            </m:sSubPr>
                            <m:e>
                              <m:r>
                                <a:rPr lang="en-US" i="1">
                                  <a:solidFill>
                                    <a:schemeClr val="bg1">
                                      <a:lumMod val="50000"/>
                                    </a:schemeClr>
                                  </a:solidFill>
                                  <a:latin typeface="Cambria Math" panose="02040503050406030204" pitchFamily="18" charset="0"/>
                                </a:rPr>
                                <m:t>𝔼</m:t>
                              </m:r>
                            </m:e>
                            <m:sub>
                              <m:sSup>
                                <m:sSupPr>
                                  <m:ctrlPr>
                                    <a:rPr lang="en-US" b="0" i="1" smtClean="0">
                                      <a:solidFill>
                                        <a:schemeClr val="bg1">
                                          <a:lumMod val="50000"/>
                                        </a:schemeClr>
                                      </a:solidFill>
                                      <a:latin typeface="Cambria Math" panose="02040503050406030204" pitchFamily="18" charset="0"/>
                                    </a:rPr>
                                  </m:ctrlPr>
                                </m:sSupPr>
                                <m:e>
                                  <m:r>
                                    <a:rPr lang="en-US" b="0" i="1" smtClean="0">
                                      <a:solidFill>
                                        <a:schemeClr val="bg1">
                                          <a:lumMod val="50000"/>
                                        </a:schemeClr>
                                      </a:solidFill>
                                      <a:latin typeface="Cambria Math" panose="02040503050406030204" pitchFamily="18" charset="0"/>
                                    </a:rPr>
                                    <m:t>𝑆</m:t>
                                  </m:r>
                                </m:e>
                                <m:sup>
                                  <m:r>
                                    <a:rPr lang="en-US" b="0" i="1" smtClean="0">
                                      <a:solidFill>
                                        <a:schemeClr val="bg1">
                                          <a:lumMod val="50000"/>
                                        </a:schemeClr>
                                      </a:solidFill>
                                      <a:latin typeface="Cambria Math" panose="02040503050406030204" pitchFamily="18" charset="0"/>
                                    </a:rPr>
                                    <m:t>0</m:t>
                                  </m:r>
                                </m:sup>
                              </m:sSup>
                            </m:sub>
                          </m:sSub>
                          <m:sSub>
                            <m:sSubPr>
                              <m:ctrlPr>
                                <a:rPr lang="en-US" i="1">
                                  <a:solidFill>
                                    <a:schemeClr val="bg1">
                                      <a:lumMod val="50000"/>
                                    </a:schemeClr>
                                  </a:solidFill>
                                  <a:latin typeface="Cambria Math" panose="02040503050406030204" pitchFamily="18" charset="0"/>
                                </a:rPr>
                              </m:ctrlPr>
                            </m:sSubPr>
                            <m:e>
                              <m:r>
                                <a:rPr lang="en-US" i="1">
                                  <a:solidFill>
                                    <a:schemeClr val="bg1">
                                      <a:lumMod val="50000"/>
                                    </a:schemeClr>
                                  </a:solidFill>
                                  <a:latin typeface="Cambria Math" panose="02040503050406030204" pitchFamily="18" charset="0"/>
                                </a:rPr>
                                <m:t>𝔼</m:t>
                              </m:r>
                            </m:e>
                            <m:sub>
                              <m:sSup>
                                <m:sSupPr>
                                  <m:ctrlPr>
                                    <a:rPr lang="en-US" i="1">
                                      <a:solidFill>
                                        <a:schemeClr val="bg1">
                                          <a:lumMod val="50000"/>
                                        </a:schemeClr>
                                      </a:solidFill>
                                      <a:latin typeface="Cambria Math" panose="02040503050406030204" pitchFamily="18" charset="0"/>
                                    </a:rPr>
                                  </m:ctrlPr>
                                </m:sSupPr>
                                <m:e>
                                  <m:r>
                                    <a:rPr lang="en-US" i="1">
                                      <a:solidFill>
                                        <a:schemeClr val="bg1">
                                          <a:lumMod val="50000"/>
                                        </a:schemeClr>
                                      </a:solidFill>
                                      <a:latin typeface="Cambria Math" panose="02040503050406030204" pitchFamily="18" charset="0"/>
                                    </a:rPr>
                                    <m:t>𝑊</m:t>
                                  </m:r>
                                </m:e>
                                <m:sup>
                                  <m:r>
                                    <a:rPr lang="en-US" i="1">
                                      <a:solidFill>
                                        <a:schemeClr val="bg1">
                                          <a:lumMod val="50000"/>
                                        </a:schemeClr>
                                      </a:solidFill>
                                      <a:latin typeface="Cambria Math" panose="02040503050406030204" pitchFamily="18" charset="0"/>
                                    </a:rPr>
                                    <m:t>1</m:t>
                                  </m:r>
                                </m:sup>
                              </m:sSup>
                              <m:r>
                                <a:rPr lang="en-US" i="1">
                                  <a:solidFill>
                                    <a:schemeClr val="bg1">
                                      <a:lumMod val="50000"/>
                                    </a:schemeClr>
                                  </a:solidFill>
                                  <a:latin typeface="Cambria Math" panose="02040503050406030204" pitchFamily="18" charset="0"/>
                                </a:rPr>
                                <m:t>,….,</m:t>
                              </m:r>
                              <m:sSup>
                                <m:sSupPr>
                                  <m:ctrlPr>
                                    <a:rPr lang="en-US" i="1">
                                      <a:solidFill>
                                        <a:schemeClr val="bg1">
                                          <a:lumMod val="50000"/>
                                        </a:schemeClr>
                                      </a:solidFill>
                                      <a:latin typeface="Cambria Math" panose="02040503050406030204" pitchFamily="18" charset="0"/>
                                    </a:rPr>
                                  </m:ctrlPr>
                                </m:sSupPr>
                                <m:e>
                                  <m:r>
                                    <a:rPr lang="en-US" i="1">
                                      <a:solidFill>
                                        <a:schemeClr val="bg1">
                                          <a:lumMod val="50000"/>
                                        </a:schemeClr>
                                      </a:solidFill>
                                      <a:latin typeface="Cambria Math" panose="02040503050406030204" pitchFamily="18" charset="0"/>
                                    </a:rPr>
                                    <m:t>𝑊</m:t>
                                  </m:r>
                                </m:e>
                                <m:sup>
                                  <m:r>
                                    <a:rPr lang="en-US" i="1">
                                      <a:solidFill>
                                        <a:schemeClr val="bg1">
                                          <a:lumMod val="50000"/>
                                        </a:schemeClr>
                                      </a:solidFill>
                                      <a:latin typeface="Cambria Math" panose="02040503050406030204" pitchFamily="18" charset="0"/>
                                    </a:rPr>
                                    <m:t>𝑁</m:t>
                                  </m:r>
                                </m:sup>
                              </m:sSup>
                              <m:r>
                                <a:rPr lang="en-US" i="1">
                                  <a:solidFill>
                                    <a:schemeClr val="bg1">
                                      <a:lumMod val="50000"/>
                                    </a:schemeClr>
                                  </a:solidFill>
                                  <a:latin typeface="Cambria Math" panose="02040503050406030204" pitchFamily="18" charset="0"/>
                                </a:rPr>
                                <m:t> |</m:t>
                              </m:r>
                              <m:sSup>
                                <m:sSupPr>
                                  <m:ctrlPr>
                                    <a:rPr lang="en-US" b="0" i="1" smtClean="0">
                                      <a:solidFill>
                                        <a:schemeClr val="bg1">
                                          <a:lumMod val="50000"/>
                                        </a:schemeClr>
                                      </a:solidFill>
                                      <a:latin typeface="Cambria Math" panose="02040503050406030204" pitchFamily="18" charset="0"/>
                                    </a:rPr>
                                  </m:ctrlPr>
                                </m:sSupPr>
                                <m:e>
                                  <m:r>
                                    <a:rPr lang="en-US" b="0" i="1" smtClean="0">
                                      <a:solidFill>
                                        <a:schemeClr val="bg1">
                                          <a:lumMod val="50000"/>
                                        </a:schemeClr>
                                      </a:solidFill>
                                      <a:latin typeface="Cambria Math" panose="02040503050406030204" pitchFamily="18" charset="0"/>
                                    </a:rPr>
                                    <m:t>𝑆</m:t>
                                  </m:r>
                                </m:e>
                                <m:sup>
                                  <m:r>
                                    <a:rPr lang="en-US" b="0" i="1" smtClean="0">
                                      <a:solidFill>
                                        <a:schemeClr val="bg1">
                                          <a:lumMod val="50000"/>
                                        </a:schemeClr>
                                      </a:solidFill>
                                      <a:latin typeface="Cambria Math" panose="02040503050406030204" pitchFamily="18" charset="0"/>
                                    </a:rPr>
                                    <m:t>0</m:t>
                                  </m:r>
                                </m:sup>
                              </m:sSup>
                            </m:sub>
                          </m:sSub>
                          <m:sSub>
                            <m:sSubPr>
                              <m:ctrlPr>
                                <a:rPr lang="en-US" i="1">
                                  <a:solidFill>
                                    <a:schemeClr val="bg1">
                                      <a:lumMod val="50000"/>
                                    </a:schemeClr>
                                  </a:solidFill>
                                  <a:latin typeface="Cambria Math" panose="02040503050406030204" pitchFamily="18" charset="0"/>
                                </a:rPr>
                              </m:ctrlPr>
                            </m:sSubPr>
                            <m:e>
                              <m:r>
                                <a:rPr lang="en-US" i="1">
                                  <a:solidFill>
                                    <a:schemeClr val="bg1">
                                      <a:lumMod val="50000"/>
                                    </a:schemeClr>
                                  </a:solidFill>
                                  <a:latin typeface="Cambria Math" panose="02040503050406030204" pitchFamily="18" charset="0"/>
                                </a:rPr>
                                <m:t>𝔼</m:t>
                              </m:r>
                            </m:e>
                            <m:sub>
                              <m:acc>
                                <m:accPr>
                                  <m:chr m:val="̂"/>
                                  <m:ctrlPr>
                                    <a:rPr lang="en-US" i="1">
                                      <a:solidFill>
                                        <a:schemeClr val="bg1">
                                          <a:lumMod val="50000"/>
                                        </a:schemeClr>
                                      </a:solidFill>
                                      <a:latin typeface="Cambria Math" panose="02040503050406030204" pitchFamily="18" charset="0"/>
                                    </a:rPr>
                                  </m:ctrlPr>
                                </m:accPr>
                                <m:e>
                                  <m:r>
                                    <a:rPr lang="en-US" i="1">
                                      <a:solidFill>
                                        <a:schemeClr val="bg1">
                                          <a:lumMod val="50000"/>
                                        </a:schemeClr>
                                      </a:solidFill>
                                      <a:latin typeface="Cambria Math" panose="02040503050406030204" pitchFamily="18" charset="0"/>
                                    </a:rPr>
                                    <m:t>𝑊</m:t>
                                  </m:r>
                                </m:e>
                              </m:acc>
                            </m:sub>
                          </m:sSub>
                          <m:r>
                            <a:rPr lang="en-US" i="1">
                              <a:solidFill>
                                <a:schemeClr val="bg1">
                                  <a:lumMod val="50000"/>
                                </a:schemeClr>
                              </a:solidFill>
                              <a:latin typeface="Cambria Math" panose="02040503050406030204" pitchFamily="18" charset="0"/>
                            </a:rPr>
                            <m:t>𝐹</m:t>
                          </m:r>
                          <m:r>
                            <a:rPr lang="en-US" i="1">
                              <a:solidFill>
                                <a:schemeClr val="bg1">
                                  <a:lumMod val="50000"/>
                                </a:schemeClr>
                              </a:solidFill>
                              <a:latin typeface="Cambria Math" panose="02040503050406030204" pitchFamily="18" charset="0"/>
                            </a:rPr>
                            <m:t>(</m:t>
                          </m:r>
                          <m:sSup>
                            <m:sSupPr>
                              <m:ctrlPr>
                                <a:rPr lang="en-US" i="1">
                                  <a:solidFill>
                                    <a:schemeClr val="bg1">
                                      <a:lumMod val="50000"/>
                                    </a:schemeClr>
                                  </a:solidFill>
                                  <a:latin typeface="Cambria Math" panose="02040503050406030204" pitchFamily="18" charset="0"/>
                                </a:rPr>
                              </m:ctrlPr>
                            </m:sSupPr>
                            <m:e>
                              <m:r>
                                <a:rPr lang="en-US" b="0" i="1" smtClean="0">
                                  <a:solidFill>
                                    <a:schemeClr val="bg1">
                                      <a:lumMod val="50000"/>
                                    </a:schemeClr>
                                  </a:solidFill>
                                  <a:latin typeface="Cambria Math" panose="02040503050406030204" pitchFamily="18" charset="0"/>
                                </a:rPr>
                                <m:t>𝜌</m:t>
                              </m:r>
                            </m:e>
                            <m:sup>
                              <m:r>
                                <a:rPr lang="en-US" i="1">
                                  <a:solidFill>
                                    <a:schemeClr val="bg1">
                                      <a:lumMod val="50000"/>
                                    </a:schemeClr>
                                  </a:solidFill>
                                  <a:latin typeface="Cambria Math" panose="02040503050406030204" pitchFamily="18" charset="0"/>
                                </a:rPr>
                                <m:t>𝜋</m:t>
                              </m:r>
                              <m:r>
                                <a:rPr lang="en-US" i="1">
                                  <a:solidFill>
                                    <a:schemeClr val="bg1">
                                      <a:lumMod val="50000"/>
                                    </a:schemeClr>
                                  </a:solidFill>
                                  <a:latin typeface="Cambria Math" panose="02040503050406030204" pitchFamily="18" charset="0"/>
                                </a:rPr>
                                <m:t>,</m:t>
                              </m:r>
                              <m:r>
                                <a:rPr lang="en-US" i="1">
                                  <a:solidFill>
                                    <a:schemeClr val="bg1">
                                      <a:lumMod val="50000"/>
                                    </a:schemeClr>
                                  </a:solidFill>
                                  <a:latin typeface="Cambria Math" panose="02040503050406030204" pitchFamily="18" charset="0"/>
                                </a:rPr>
                                <m:t>𝑁</m:t>
                              </m:r>
                            </m:sup>
                          </m:sSup>
                          <m:r>
                            <a:rPr lang="en-US" i="1">
                              <a:solidFill>
                                <a:schemeClr val="bg1">
                                  <a:lumMod val="50000"/>
                                </a:schemeClr>
                              </a:solidFill>
                              <a:latin typeface="Cambria Math" panose="02040503050406030204" pitchFamily="18" charset="0"/>
                            </a:rPr>
                            <m:t>,</m:t>
                          </m:r>
                          <m:acc>
                            <m:accPr>
                              <m:chr m:val="̂"/>
                              <m:ctrlPr>
                                <a:rPr lang="en-US" i="1">
                                  <a:solidFill>
                                    <a:schemeClr val="bg1">
                                      <a:lumMod val="50000"/>
                                    </a:schemeClr>
                                  </a:solidFill>
                                  <a:latin typeface="Cambria Math" panose="02040503050406030204" pitchFamily="18" charset="0"/>
                                </a:rPr>
                              </m:ctrlPr>
                            </m:accPr>
                            <m:e>
                              <m:r>
                                <a:rPr lang="en-US" i="1">
                                  <a:solidFill>
                                    <a:schemeClr val="bg1">
                                      <a:lumMod val="50000"/>
                                    </a:schemeClr>
                                  </a:solidFill>
                                  <a:latin typeface="Cambria Math" panose="02040503050406030204" pitchFamily="18" charset="0"/>
                                </a:rPr>
                                <m:t>𝑊</m:t>
                              </m:r>
                            </m:e>
                          </m:acc>
                          <m:r>
                            <a:rPr lang="en-US" i="1">
                              <a:solidFill>
                                <a:schemeClr val="bg1">
                                  <a:lumMod val="50000"/>
                                </a:schemeClr>
                              </a:solidFill>
                              <a:latin typeface="Cambria Math" panose="02040503050406030204" pitchFamily="18" charset="0"/>
                            </a:rPr>
                            <m:t>)</m:t>
                          </m:r>
                        </m:e>
                      </m:func>
                    </m:oMath>
                  </m:oMathPara>
                </a14:m>
                <a:endParaRPr lang="en-US" dirty="0">
                  <a:solidFill>
                    <a:schemeClr val="bg1">
                      <a:lumMod val="50000"/>
                    </a:schemeClr>
                  </a:solidFill>
                </a:endParaRPr>
              </a:p>
              <a:p>
                <a:pPr marL="457200" lvl="1" indent="0">
                  <a:buNone/>
                </a:pPr>
                <a:r>
                  <a:rPr lang="en-US" dirty="0">
                    <a:solidFill>
                      <a:schemeClr val="bg1">
                        <a:lumMod val="50000"/>
                      </a:schemeClr>
                    </a:solidFill>
                  </a:rPr>
                  <a:t>    where </a:t>
                </a:r>
                <a14:m>
                  <m:oMath xmlns:m="http://schemas.openxmlformats.org/officeDocument/2006/math">
                    <m:sSup>
                      <m:sSupPr>
                        <m:ctrlPr>
                          <a:rPr lang="en-US" b="0" i="1" smtClean="0">
                            <a:solidFill>
                              <a:schemeClr val="bg1">
                                <a:lumMod val="50000"/>
                              </a:schemeClr>
                            </a:solidFill>
                            <a:latin typeface="Cambria Math" panose="02040503050406030204" pitchFamily="18" charset="0"/>
                          </a:rPr>
                        </m:ctrlPr>
                      </m:sSupPr>
                      <m:e>
                        <m:r>
                          <a:rPr lang="en-US" b="0" i="1" smtClean="0">
                            <a:solidFill>
                              <a:schemeClr val="bg1">
                                <a:lumMod val="50000"/>
                              </a:schemeClr>
                            </a:solidFill>
                            <a:latin typeface="Cambria Math" panose="02040503050406030204" pitchFamily="18" charset="0"/>
                          </a:rPr>
                          <m:t>𝜌</m:t>
                        </m:r>
                      </m:e>
                      <m:sup>
                        <m:r>
                          <a:rPr lang="en-US" b="0" i="1" smtClean="0">
                            <a:solidFill>
                              <a:schemeClr val="bg1">
                                <a:lumMod val="50000"/>
                              </a:schemeClr>
                            </a:solidFill>
                            <a:latin typeface="Cambria Math" panose="02040503050406030204" pitchFamily="18" charset="0"/>
                          </a:rPr>
                          <m:t>𝑛</m:t>
                        </m:r>
                        <m:r>
                          <a:rPr lang="en-US" b="0" i="1" smtClean="0">
                            <a:solidFill>
                              <a:schemeClr val="bg1">
                                <a:lumMod val="50000"/>
                              </a:schemeClr>
                            </a:solidFill>
                            <a:latin typeface="Cambria Math" panose="02040503050406030204" pitchFamily="18" charset="0"/>
                          </a:rPr>
                          <m:t>+1</m:t>
                        </m:r>
                      </m:sup>
                    </m:sSup>
                    <m:r>
                      <a:rPr lang="en-US" b="0" i="1" smtClean="0">
                        <a:solidFill>
                          <a:schemeClr val="bg1">
                            <a:lumMod val="50000"/>
                          </a:schemeClr>
                        </a:solidFill>
                        <a:latin typeface="Cambria Math" panose="02040503050406030204" pitchFamily="18" charset="0"/>
                      </a:rPr>
                      <m:t>=</m:t>
                    </m:r>
                    <m:sSup>
                      <m:sSupPr>
                        <m:ctrlPr>
                          <a:rPr lang="en-US" sz="3600" i="1">
                            <a:solidFill>
                              <a:schemeClr val="bg1">
                                <a:lumMod val="50000"/>
                              </a:schemeClr>
                            </a:solidFill>
                            <a:latin typeface="Cambria Math" panose="02040503050406030204" pitchFamily="18" charset="0"/>
                          </a:rPr>
                        </m:ctrlPr>
                      </m:sSupPr>
                      <m:e>
                        <m:r>
                          <a:rPr lang="en-US" sz="3600" i="1">
                            <a:solidFill>
                              <a:schemeClr val="bg1">
                                <a:lumMod val="50000"/>
                              </a:schemeClr>
                            </a:solidFill>
                            <a:latin typeface="Cambria Math" panose="02040503050406030204" pitchFamily="18" charset="0"/>
                          </a:rPr>
                          <m:t>𝜌</m:t>
                        </m:r>
                      </m:e>
                      <m:sup>
                        <m:r>
                          <a:rPr lang="en-US" sz="3600" i="1">
                            <a:solidFill>
                              <a:schemeClr val="bg1">
                                <a:lumMod val="50000"/>
                              </a:schemeClr>
                            </a:solidFill>
                            <a:latin typeface="Cambria Math" panose="02040503050406030204" pitchFamily="18" charset="0"/>
                          </a:rPr>
                          <m:t>𝜋</m:t>
                        </m:r>
                      </m:sup>
                    </m:sSup>
                    <m:r>
                      <a:rPr lang="en-US" i="1">
                        <a:solidFill>
                          <a:schemeClr val="bg1">
                            <a:lumMod val="50000"/>
                          </a:schemeClr>
                        </a:solidFill>
                        <a:latin typeface="Cambria Math" panose="02040503050406030204" pitchFamily="18" charset="0"/>
                      </a:rPr>
                      <m:t>(</m:t>
                    </m:r>
                    <m:sSup>
                      <m:sSupPr>
                        <m:ctrlPr>
                          <a:rPr lang="en-US" sz="3600" b="0" i="1" smtClean="0">
                            <a:solidFill>
                              <a:schemeClr val="bg1">
                                <a:lumMod val="50000"/>
                              </a:schemeClr>
                            </a:solidFill>
                            <a:latin typeface="Cambria Math" panose="02040503050406030204" pitchFamily="18" charset="0"/>
                          </a:rPr>
                        </m:ctrlPr>
                      </m:sSupPr>
                      <m:e>
                        <m:r>
                          <a:rPr lang="en-US" b="0" i="1" smtClean="0">
                            <a:solidFill>
                              <a:schemeClr val="bg1">
                                <a:lumMod val="50000"/>
                              </a:schemeClr>
                            </a:solidFill>
                            <a:latin typeface="Cambria Math" panose="02040503050406030204" pitchFamily="18" charset="0"/>
                          </a:rPr>
                          <m:t>𝑆</m:t>
                        </m:r>
                      </m:e>
                      <m:sup>
                        <m:r>
                          <a:rPr lang="en-US" b="0" i="1" smtClean="0">
                            <a:solidFill>
                              <a:schemeClr val="bg1">
                                <a:lumMod val="50000"/>
                              </a:schemeClr>
                            </a:solidFill>
                            <a:latin typeface="Cambria Math" panose="02040503050406030204" pitchFamily="18" charset="0"/>
                          </a:rPr>
                          <m:t>𝑛</m:t>
                        </m:r>
                      </m:sup>
                    </m:sSup>
                    <m:r>
                      <a:rPr lang="en-US" i="1">
                        <a:solidFill>
                          <a:schemeClr val="bg1">
                            <a:lumMod val="50000"/>
                          </a:schemeClr>
                        </a:solidFill>
                        <a:latin typeface="Cambria Math" panose="02040503050406030204" pitchFamily="18" charset="0"/>
                      </a:rPr>
                      <m:t>)</m:t>
                    </m:r>
                  </m:oMath>
                </a14:m>
                <a:endParaRPr lang="en-US" dirty="0">
                  <a:solidFill>
                    <a:schemeClr val="bg1">
                      <a:lumMod val="50000"/>
                    </a:schemeClr>
                  </a:solidFill>
                </a:endParaRPr>
              </a:p>
              <a:p>
                <a:pPr lvl="1"/>
                <a:endParaRPr lang="en-US" dirty="0"/>
              </a:p>
            </p:txBody>
          </p:sp>
        </mc:Choice>
        <mc:Fallback xmlns="">
          <p:sp>
            <p:nvSpPr>
              <p:cNvPr id="3" name="Content Placeholder 2">
                <a:extLst>
                  <a:ext uri="{FF2B5EF4-FFF2-40B4-BE49-F238E27FC236}">
                    <a16:creationId xmlns:a16="http://schemas.microsoft.com/office/drawing/2014/main" id="{3FE4815E-B9D5-4BA9-867E-AE07422691E5}"/>
                  </a:ext>
                </a:extLst>
              </p:cNvPr>
              <p:cNvSpPr>
                <a:spLocks noGrp="1" noRot="1" noChangeAspect="1" noMove="1" noResize="1" noEditPoints="1" noAdjustHandles="1" noChangeArrowheads="1" noChangeShapeType="1" noTextEdit="1"/>
              </p:cNvSpPr>
              <p:nvPr>
                <p:ph idx="1"/>
              </p:nvPr>
            </p:nvSpPr>
            <p:spPr>
              <a:blipFill>
                <a:blip r:embed="rId2"/>
                <a:stretch>
                  <a:fillRect t="-1355" r="-3608" b="-5419"/>
                </a:stretch>
              </a:blipFill>
            </p:spPr>
            <p:txBody>
              <a:bodyPr/>
              <a:lstStyle/>
              <a:p>
                <a:r>
                  <a:rPr lang="en-US">
                    <a:noFill/>
                  </a:rPr>
                  <a:t> </a:t>
                </a:r>
              </a:p>
            </p:txBody>
          </p:sp>
        </mc:Fallback>
      </mc:AlternateContent>
    </p:spTree>
    <p:extLst>
      <p:ext uri="{BB962C8B-B14F-4D97-AF65-F5344CB8AC3E}">
        <p14:creationId xmlns:p14="http://schemas.microsoft.com/office/powerpoint/2010/main" val="1306855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Modeling the energy control problems:</a:t>
                </a:r>
              </a:p>
              <a:p>
                <a:pPr lvl="1"/>
                <a:r>
                  <a:rPr lang="en-US" dirty="0"/>
                  <a:t>State variables</a:t>
                </a:r>
                <a:endParaRPr lang="en-US" sz="1600" dirty="0"/>
              </a:p>
              <a:p>
                <a:pPr lvl="1"/>
                <a:r>
                  <a:rPr lang="en-US" dirty="0"/>
                  <a:t>Decision variables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𝜌</m:t>
                    </m:r>
                    <m:r>
                      <a:rPr lang="en-US" b="0" i="1" smtClean="0">
                        <a:latin typeface="Cambria Math" panose="02040503050406030204" pitchFamily="18" charset="0"/>
                      </a:rPr>
                      <m:t>)</m:t>
                    </m:r>
                  </m:oMath>
                </a14:m>
                <a:endParaRPr lang="en-US" dirty="0"/>
              </a:p>
              <a:p>
                <a:pPr lvl="2"/>
                <a:r>
                  <a:rPr lang="en-US" dirty="0"/>
                  <a:t>How much energy to buy or sell</a:t>
                </a:r>
              </a:p>
              <a:p>
                <a:pPr lvl="1"/>
                <a:r>
                  <a:rPr lang="en-US" dirty="0"/>
                  <a:t>Exogenous information </a:t>
                </a:r>
                <a14:m>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𝑝</m:t>
                            </m:r>
                          </m:e>
                        </m:acc>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endParaRPr lang="en-US" sz="2000" dirty="0"/>
              </a:p>
              <a:p>
                <a:pPr lvl="2"/>
                <a:r>
                  <a:rPr lang="en-US" dirty="0"/>
                  <a:t>The change in the price</a:t>
                </a:r>
              </a:p>
              <a:p>
                <a:pPr lvl="1"/>
                <a:r>
                  <a:rPr lang="en-US" dirty="0"/>
                  <a:t>Transition function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𝑀</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a:p>
              <a:p>
                <a:pPr lvl="2"/>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a14:m>
                <a:endParaRPr lang="en-US" b="0" dirty="0"/>
              </a:p>
              <a:p>
                <a:pPr lvl="2"/>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𝑝</m:t>
                            </m:r>
                          </m:e>
                        </m:acc>
                      </m:e>
                      <m:sub>
                        <m:r>
                          <a:rPr lang="en-US" i="1">
                            <a:latin typeface="Cambria Math" panose="02040503050406030204" pitchFamily="18" charset="0"/>
                          </a:rPr>
                          <m:t>𝑡</m:t>
                        </m:r>
                        <m:r>
                          <a:rPr lang="en-US" i="1">
                            <a:latin typeface="Cambria Math" panose="02040503050406030204" pitchFamily="18" charset="0"/>
                          </a:rPr>
                          <m:t>+1</m:t>
                        </m:r>
                      </m:sub>
                    </m:sSub>
                  </m:oMath>
                </a14:m>
                <a:endParaRPr lang="en-US" dirty="0"/>
              </a:p>
              <a:p>
                <a:pPr lvl="1"/>
                <a:r>
                  <a:rPr lang="en-US" dirty="0"/>
                  <a:t>Objective function</a:t>
                </a:r>
                <a:endParaRPr lang="en-US" b="0" i="1" dirty="0">
                  <a:latin typeface="Cambria Math" panose="02040503050406030204" pitchFamily="18" charset="0"/>
                </a:endParaRPr>
              </a:p>
              <a:p>
                <a:pPr marL="914400" lvl="2"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𝜋</m:t>
                              </m:r>
                            </m:lim>
                          </m:limLow>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𝔼</m:t>
                              </m:r>
                            </m:e>
                            <m:sub>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0</m:t>
                                  </m:r>
                                </m:sub>
                              </m:sSub>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𝔼</m:t>
                              </m:r>
                            </m:e>
                            <m:sub>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1</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𝑁</m:t>
                                  </m:r>
                                </m:sup>
                              </m:sSup>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sub>
                          </m:sSub>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𝑡</m:t>
                              </m:r>
                              <m:r>
                                <a:rPr lang="en-US" b="0" i="1" smtClean="0">
                                  <a:latin typeface="Cambria Math" panose="02040503050406030204" pitchFamily="18" charset="0"/>
                                </a:rPr>
                                <m:t>=0</m:t>
                              </m:r>
                            </m:sub>
                            <m:sup>
                              <m:r>
                                <a:rPr lang="en-US" b="0" i="1" smtClean="0">
                                  <a:latin typeface="Cambria Math" panose="02040503050406030204" pitchFamily="18" charset="0"/>
                                </a:rPr>
                                <m:t>𝑇</m:t>
                              </m:r>
                            </m:sup>
                            <m:e>
                              <m:r>
                                <a:rPr lang="en-US" b="0" i="1" smtClean="0">
                                  <a:latin typeface="Cambria Math" panose="02040503050406030204" pitchFamily="18" charset="0"/>
                                </a:rPr>
                                <m:t>𝐶</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𝜋</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e>
                                <m:e>
                                  <m:r>
                                    <a:rPr lang="en-US" b="0" i="1" smtClean="0">
                                      <a:latin typeface="Cambria Math" panose="02040503050406030204" pitchFamily="18" charset="0"/>
                                    </a:rPr>
                                    <m:t>𝜌</m:t>
                                  </m:r>
                                </m:e>
                              </m:d>
                              <m:r>
                                <a:rPr lang="en-US" b="0" i="1" smtClean="0">
                                  <a:latin typeface="Cambria Math" panose="02040503050406030204" pitchFamily="18" charset="0"/>
                                </a:rPr>
                                <m:t>)</m:t>
                              </m:r>
                            </m:e>
                          </m:nary>
                        </m:e>
                      </m:func>
                    </m:oMath>
                  </m:oMathPara>
                </a14:m>
                <a:endParaRPr lang="en-US" dirty="0"/>
              </a:p>
              <a:p>
                <a:pPr marL="914400" lvl="2"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t="-1355"/>
                </a:stretch>
              </a:blipFill>
            </p:spPr>
            <p:txBody>
              <a:bodyPr/>
              <a:lstStyle/>
              <a:p>
                <a:r>
                  <a:rPr lang="en-US">
                    <a:noFill/>
                  </a:rPr>
                  <a:t> </a:t>
                </a:r>
              </a:p>
            </p:txBody>
          </p:sp>
        </mc:Fallback>
      </mc:AlternateContent>
      <p:sp>
        <p:nvSpPr>
          <p:cNvPr id="5" name="Rectangle 2"/>
          <p:cNvSpPr>
            <a:spLocks noGrp="1" noChangeArrowheads="1"/>
          </p:cNvSpPr>
          <p:nvPr>
            <p:ph type="title"/>
          </p:nvPr>
        </p:nvSpPr>
        <p:spPr>
          <a:xfrm>
            <a:off x="246888" y="304800"/>
            <a:ext cx="7772400" cy="609600"/>
          </a:xfrm>
        </p:spPr>
        <p:txBody>
          <a:bodyPr/>
          <a:lstStyle/>
          <a:p>
            <a:r>
              <a:rPr lang="en-US" dirty="0"/>
              <a:t>Elements of a dynamic model</a:t>
            </a:r>
          </a:p>
        </p:txBody>
      </p:sp>
      <p:graphicFrame>
        <p:nvGraphicFramePr>
          <p:cNvPr id="4" name="Object 3">
            <a:extLst>
              <a:ext uri="{FF2B5EF4-FFF2-40B4-BE49-F238E27FC236}">
                <a16:creationId xmlns:a16="http://schemas.microsoft.com/office/drawing/2014/main" id="{B8A843A1-472D-4E74-9804-56F2F6452354}"/>
              </a:ext>
            </a:extLst>
          </p:cNvPr>
          <p:cNvGraphicFramePr>
            <a:graphicFrameLocks noChangeAspect="1"/>
          </p:cNvGraphicFramePr>
          <p:nvPr>
            <p:extLst/>
          </p:nvPr>
        </p:nvGraphicFramePr>
        <p:xfrm>
          <a:off x="3391333" y="1641677"/>
          <a:ext cx="1670050" cy="500063"/>
        </p:xfrm>
        <a:graphic>
          <a:graphicData uri="http://schemas.openxmlformats.org/presentationml/2006/ole">
            <mc:AlternateContent xmlns:mc="http://schemas.openxmlformats.org/markup-compatibility/2006">
              <mc:Choice xmlns:v="urn:schemas-microsoft-com:vml" Requires="v">
                <p:oleObj spid="_x0000_s14340" name="Equation" r:id="rId5" imgW="761760" imgH="228600" progId="Equation.DSMT4">
                  <p:embed/>
                </p:oleObj>
              </mc:Choice>
              <mc:Fallback>
                <p:oleObj name="Equation" r:id="rId5" imgW="761760" imgH="228600" progId="Equation.DSMT4">
                  <p:embed/>
                  <p:pic>
                    <p:nvPicPr>
                      <p:cNvPr id="4" name="Object 3">
                        <a:extLst>
                          <a:ext uri="{FF2B5EF4-FFF2-40B4-BE49-F238E27FC236}">
                            <a16:creationId xmlns:a16="http://schemas.microsoft.com/office/drawing/2014/main" id="{B8A843A1-472D-4E74-9804-56F2F6452354}"/>
                          </a:ext>
                        </a:extLst>
                      </p:cNvPr>
                      <p:cNvPicPr/>
                      <p:nvPr/>
                    </p:nvPicPr>
                    <p:blipFill>
                      <a:blip r:embed="rId6"/>
                      <a:stretch>
                        <a:fillRect/>
                      </a:stretch>
                    </p:blipFill>
                    <p:spPr>
                      <a:xfrm>
                        <a:off x="3391333" y="1641677"/>
                        <a:ext cx="1670050" cy="500063"/>
                      </a:xfrm>
                      <a:prstGeom prst="rect">
                        <a:avLst/>
                      </a:prstGeom>
                    </p:spPr>
                  </p:pic>
                </p:oleObj>
              </mc:Fallback>
            </mc:AlternateContent>
          </a:graphicData>
        </a:graphic>
      </p:graphicFrame>
    </p:spTree>
    <p:extLst>
      <p:ext uri="{BB962C8B-B14F-4D97-AF65-F5344CB8AC3E}">
        <p14:creationId xmlns:p14="http://schemas.microsoft.com/office/powerpoint/2010/main" val="1629487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extLst/>
          </p:nvPr>
        </p:nvGraphicFramePr>
        <p:xfrm>
          <a:off x="1235581" y="2344330"/>
          <a:ext cx="6852213" cy="2905245"/>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sp>
            <p:nvSpPr>
              <p:cNvPr id="46083" name="Content Placeholder 2"/>
              <p:cNvSpPr>
                <a:spLocks noGrp="1"/>
              </p:cNvSpPr>
              <p:nvPr>
                <p:ph idx="1"/>
              </p:nvPr>
            </p:nvSpPr>
            <p:spPr>
              <a:xfrm>
                <a:off x="685800" y="1143000"/>
                <a:ext cx="8296275" cy="4953000"/>
              </a:xfrm>
            </p:spPr>
            <p:txBody>
              <a:bodyPr/>
              <a:lstStyle/>
              <a:p>
                <a:r>
                  <a:rPr lang="en-US" dirty="0"/>
                  <a:t>Grid operators require that batteries bid charge and discharge prices, an hour in advance.</a:t>
                </a:r>
              </a:p>
              <a:p>
                <a:endParaRPr lang="en-US" dirty="0"/>
              </a:p>
              <a:p>
                <a:endParaRPr lang="en-US" dirty="0"/>
              </a:p>
              <a:p>
                <a:endParaRPr lang="en-US" dirty="0"/>
              </a:p>
              <a:p>
                <a:endParaRPr lang="en-US" dirty="0"/>
              </a:p>
              <a:p>
                <a:pPr lvl="1"/>
                <a:endParaRPr lang="en-US" dirty="0"/>
              </a:p>
              <a:p>
                <a:pPr lvl="1"/>
                <a:endParaRPr lang="en-US" dirty="0"/>
              </a:p>
              <a:p>
                <a:pPr lvl="1"/>
                <a:endParaRPr lang="en-US" dirty="0"/>
              </a:p>
              <a:p>
                <a:r>
                  <a:rPr lang="en-US" dirty="0"/>
                  <a:t>We have to search for the best values for the policy parameters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𝜌</m:t>
                        </m:r>
                      </m:e>
                      <m:sup>
                        <m:r>
                          <a:rPr lang="en-US" b="0" i="1" smtClean="0">
                            <a:latin typeface="Cambria Math" panose="02040503050406030204" pitchFamily="18" charset="0"/>
                          </a:rPr>
                          <m:t>𝑐h𝑎𝑟𝑔𝑒</m:t>
                        </m:r>
                      </m:sup>
                    </m:sSup>
                  </m:oMath>
                </a14:m>
                <a:r>
                  <a:rPr lang="en-US" dirty="0"/>
                  <a:t> and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𝜌</m:t>
                        </m:r>
                      </m:e>
                      <m:sup>
                        <m:r>
                          <a:rPr lang="en-US" b="0" i="1" smtClean="0">
                            <a:latin typeface="Cambria Math" panose="02040503050406030204" pitchFamily="18" charset="0"/>
                          </a:rPr>
                          <m:t>𝑑𝑖𝑠𝑐h𝑎𝑟𝑔𝑒</m:t>
                        </m:r>
                      </m:sup>
                    </m:sSup>
                  </m:oMath>
                </a14:m>
                <a:r>
                  <a:rPr lang="en-US" dirty="0"/>
                  <a:t>.</a:t>
                </a:r>
              </a:p>
            </p:txBody>
          </p:sp>
        </mc:Choice>
        <mc:Fallback xmlns="">
          <p:sp>
            <p:nvSpPr>
              <p:cNvPr id="46083" name="Content Placeholder 2"/>
              <p:cNvSpPr>
                <a:spLocks noGrp="1" noRot="1" noChangeAspect="1" noMove="1" noResize="1" noEditPoints="1" noAdjustHandles="1" noChangeArrowheads="1" noChangeShapeType="1" noTextEdit="1"/>
              </p:cNvSpPr>
              <p:nvPr>
                <p:ph idx="1"/>
              </p:nvPr>
            </p:nvSpPr>
            <p:spPr>
              <a:xfrm>
                <a:off x="685800" y="1143000"/>
                <a:ext cx="8296275" cy="4953000"/>
              </a:xfrm>
              <a:blipFill>
                <a:blip r:embed="rId5"/>
                <a:stretch>
                  <a:fillRect t="-1355" b="-9729"/>
                </a:stretch>
              </a:blipFill>
            </p:spPr>
            <p:txBody>
              <a:bodyPr/>
              <a:lstStyle/>
              <a:p>
                <a:r>
                  <a:rPr lang="en-US">
                    <a:noFill/>
                  </a:rPr>
                  <a:t> </a:t>
                </a:r>
              </a:p>
            </p:txBody>
          </p:sp>
        </mc:Fallback>
      </mc:AlternateContent>
      <p:grpSp>
        <p:nvGrpSpPr>
          <p:cNvPr id="2" name="Group 5"/>
          <p:cNvGrpSpPr>
            <a:grpSpLocks/>
          </p:cNvGrpSpPr>
          <p:nvPr/>
        </p:nvGrpSpPr>
        <p:grpSpPr bwMode="auto">
          <a:xfrm>
            <a:off x="459856" y="3861328"/>
            <a:ext cx="7646988" cy="396875"/>
            <a:chOff x="571" y="2169"/>
            <a:chExt cx="4817" cy="250"/>
          </a:xfrm>
        </p:grpSpPr>
        <p:sp>
          <p:nvSpPr>
            <p:cNvPr id="46089" name="Line 6"/>
            <p:cNvSpPr>
              <a:spLocks noChangeShapeType="1"/>
            </p:cNvSpPr>
            <p:nvPr/>
          </p:nvSpPr>
          <p:spPr bwMode="auto">
            <a:xfrm>
              <a:off x="1290" y="2294"/>
              <a:ext cx="4098" cy="0"/>
            </a:xfrm>
            <a:prstGeom prst="line">
              <a:avLst/>
            </a:prstGeom>
            <a:noFill/>
            <a:ln w="38100">
              <a:solidFill>
                <a:schemeClr val="accent2"/>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aphicFrame>
          <p:nvGraphicFramePr>
            <p:cNvPr id="46090" name="Object 7"/>
            <p:cNvGraphicFramePr>
              <a:graphicFrameLocks noChangeAspect="1"/>
            </p:cNvGraphicFramePr>
            <p:nvPr>
              <p:extLst/>
            </p:nvPr>
          </p:nvGraphicFramePr>
          <p:xfrm>
            <a:off x="571" y="2169"/>
            <a:ext cx="552" cy="250"/>
          </p:xfrm>
          <a:graphic>
            <a:graphicData uri="http://schemas.openxmlformats.org/presentationml/2006/ole">
              <mc:AlternateContent xmlns:mc="http://schemas.openxmlformats.org/markup-compatibility/2006">
                <mc:Choice xmlns:v="urn:schemas-microsoft-com:vml" Requires="v">
                  <p:oleObj spid="_x0000_s15366" name="Equation" r:id="rId6" imgW="507960" imgH="228600" progId="Equation.DSMT4">
                    <p:embed/>
                  </p:oleObj>
                </mc:Choice>
                <mc:Fallback>
                  <p:oleObj name="Equation" r:id="rId6" imgW="507960" imgH="228600" progId="Equation.DSMT4">
                    <p:embed/>
                    <p:pic>
                      <p:nvPicPr>
                        <p:cNvPr id="46090" name="Object 7"/>
                        <p:cNvPicPr>
                          <a:picLocks noChangeAspect="1" noChangeArrowheads="1"/>
                        </p:cNvPicPr>
                        <p:nvPr/>
                      </p:nvPicPr>
                      <p:blipFill>
                        <a:blip r:embed="rId7"/>
                        <a:srcRect/>
                        <a:stretch>
                          <a:fillRect/>
                        </a:stretch>
                      </p:blipFill>
                      <p:spPr bwMode="auto">
                        <a:xfrm>
                          <a:off x="571" y="2169"/>
                          <a:ext cx="55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 name="Group 8"/>
          <p:cNvGrpSpPr>
            <a:grpSpLocks/>
          </p:cNvGrpSpPr>
          <p:nvPr/>
        </p:nvGrpSpPr>
        <p:grpSpPr bwMode="auto">
          <a:xfrm>
            <a:off x="459856" y="4242941"/>
            <a:ext cx="7627938" cy="396875"/>
            <a:chOff x="571" y="2717"/>
            <a:chExt cx="4805" cy="250"/>
          </a:xfrm>
        </p:grpSpPr>
        <p:sp>
          <p:nvSpPr>
            <p:cNvPr id="46092" name="Line 9"/>
            <p:cNvSpPr>
              <a:spLocks noChangeShapeType="1"/>
            </p:cNvSpPr>
            <p:nvPr/>
          </p:nvSpPr>
          <p:spPr bwMode="auto">
            <a:xfrm>
              <a:off x="1278" y="2842"/>
              <a:ext cx="4098" cy="0"/>
            </a:xfrm>
            <a:prstGeom prst="line">
              <a:avLst/>
            </a:prstGeom>
            <a:noFill/>
            <a:ln w="38100">
              <a:solidFill>
                <a:schemeClr val="accent2"/>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graphicFrame>
          <p:nvGraphicFramePr>
            <p:cNvPr id="46093" name="Object 6"/>
            <p:cNvGraphicFramePr>
              <a:graphicFrameLocks noChangeAspect="1"/>
            </p:cNvGraphicFramePr>
            <p:nvPr>
              <p:extLst/>
            </p:nvPr>
          </p:nvGraphicFramePr>
          <p:xfrm>
            <a:off x="571" y="2717"/>
            <a:ext cx="442" cy="250"/>
          </p:xfrm>
          <a:graphic>
            <a:graphicData uri="http://schemas.openxmlformats.org/presentationml/2006/ole">
              <mc:AlternateContent xmlns:mc="http://schemas.openxmlformats.org/markup-compatibility/2006">
                <mc:Choice xmlns:v="urn:schemas-microsoft-com:vml" Requires="v">
                  <p:oleObj spid="_x0000_s15367" name="Equation" r:id="rId8" imgW="406080" imgH="228600" progId="Equation.DSMT4">
                    <p:embed/>
                  </p:oleObj>
                </mc:Choice>
                <mc:Fallback>
                  <p:oleObj name="Equation" r:id="rId8" imgW="406080" imgH="228600" progId="Equation.DSMT4">
                    <p:embed/>
                    <p:pic>
                      <p:nvPicPr>
                        <p:cNvPr id="46093" name="Object 6"/>
                        <p:cNvPicPr>
                          <a:picLocks noChangeAspect="1" noChangeArrowheads="1"/>
                        </p:cNvPicPr>
                        <p:nvPr/>
                      </p:nvPicPr>
                      <p:blipFill>
                        <a:blip r:embed="rId9"/>
                        <a:srcRect/>
                        <a:stretch>
                          <a:fillRect/>
                        </a:stretch>
                      </p:blipFill>
                      <p:spPr bwMode="auto">
                        <a:xfrm>
                          <a:off x="571" y="2717"/>
                          <a:ext cx="44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14" name="Rectangle 2"/>
          <p:cNvSpPr>
            <a:spLocks noGrp="1" noChangeArrowheads="1"/>
          </p:cNvSpPr>
          <p:nvPr>
            <p:ph type="title"/>
          </p:nvPr>
        </p:nvSpPr>
        <p:spPr>
          <a:xfrm>
            <a:off x="685800" y="304800"/>
            <a:ext cx="7772400" cy="609600"/>
          </a:xfrm>
        </p:spPr>
        <p:txBody>
          <a:bodyPr/>
          <a:lstStyle/>
          <a:p>
            <a:r>
              <a:rPr lang="en-US" sz="3200" dirty="0"/>
              <a:t>Policy function approximations</a:t>
            </a:r>
          </a:p>
        </p:txBody>
      </p:sp>
    </p:spTree>
    <p:extLst>
      <p:ext uri="{BB962C8B-B14F-4D97-AF65-F5344CB8AC3E}">
        <p14:creationId xmlns:p14="http://schemas.microsoft.com/office/powerpoint/2010/main" val="990387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Policy function approximations</a:t>
            </a:r>
          </a:p>
        </p:txBody>
      </p:sp>
      <p:sp>
        <p:nvSpPr>
          <p:cNvPr id="3" name="Content Placeholder 2"/>
          <p:cNvSpPr>
            <a:spLocks noGrp="1"/>
          </p:cNvSpPr>
          <p:nvPr>
            <p:ph idx="1"/>
          </p:nvPr>
        </p:nvSpPr>
        <p:spPr/>
        <p:txBody>
          <a:bodyPr/>
          <a:lstStyle/>
          <a:p>
            <a:r>
              <a:rPr lang="en-US" dirty="0"/>
              <a:t>Our policy function might be the parametric model (this is nonlinear in the parameters):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342900" lvl="1" indent="-342900">
              <a:buSzPct val="80000"/>
              <a:buBlip>
                <a:blip r:embed="rId3"/>
              </a:buBlip>
            </a:pPr>
            <a:endParaRPr lang="en-US" dirty="0"/>
          </a:p>
          <a:p>
            <a:pPr marL="0" lvl="1" indent="0">
              <a:buSzPct val="80000"/>
              <a:buNone/>
            </a:pPr>
            <a:endParaRPr lang="en-US" dirty="0"/>
          </a:p>
        </p:txBody>
      </p:sp>
      <p:graphicFrame>
        <p:nvGraphicFramePr>
          <p:cNvPr id="4" name="Object 3"/>
          <p:cNvGraphicFramePr>
            <a:graphicFrameLocks noChangeAspect="1"/>
          </p:cNvGraphicFramePr>
          <p:nvPr>
            <p:extLst/>
          </p:nvPr>
        </p:nvGraphicFramePr>
        <p:xfrm>
          <a:off x="1443038" y="2017713"/>
          <a:ext cx="5529262" cy="1579562"/>
        </p:xfrm>
        <a:graphic>
          <a:graphicData uri="http://schemas.openxmlformats.org/presentationml/2006/ole">
            <mc:AlternateContent xmlns:mc="http://schemas.openxmlformats.org/markup-compatibility/2006">
              <mc:Choice xmlns:v="urn:schemas-microsoft-com:vml" Requires="v">
                <p:oleObj spid="_x0000_s16388" name="Equation" r:id="rId4" imgW="2577960" imgH="736560" progId="Equation.DSMT4">
                  <p:embed/>
                </p:oleObj>
              </mc:Choice>
              <mc:Fallback>
                <p:oleObj name="Equation" r:id="rId4" imgW="2577960" imgH="736560" progId="Equation.DSMT4">
                  <p:embed/>
                  <p:pic>
                    <p:nvPicPr>
                      <p:cNvPr id="4" name="Object 3"/>
                      <p:cNvPicPr/>
                      <p:nvPr/>
                    </p:nvPicPr>
                    <p:blipFill>
                      <a:blip r:embed="rId5"/>
                      <a:stretch>
                        <a:fillRect/>
                      </a:stretch>
                    </p:blipFill>
                    <p:spPr>
                      <a:xfrm>
                        <a:off x="1443038" y="2017713"/>
                        <a:ext cx="5529262" cy="1579562"/>
                      </a:xfrm>
                      <a:prstGeom prst="rect">
                        <a:avLst/>
                      </a:prstGeom>
                    </p:spPr>
                  </p:pic>
                </p:oleObj>
              </mc:Fallback>
            </mc:AlternateContent>
          </a:graphicData>
        </a:graphic>
      </p:graphicFrame>
      <p:pic>
        <p:nvPicPr>
          <p:cNvPr id="11" name="Picture 2" descr="Energy shifting"/>
          <p:cNvPicPr>
            <a:picLocks noChangeAspect="1" noChangeArrowheads="1"/>
          </p:cNvPicPr>
          <p:nvPr/>
        </p:nvPicPr>
        <p:blipFill rotWithShape="1">
          <a:blip r:embed="rId6">
            <a:extLst>
              <a:ext uri="{28A0092B-C50C-407E-A947-70E740481C1C}">
                <a14:useLocalDpi xmlns:a14="http://schemas.microsoft.com/office/drawing/2010/main" val="0"/>
              </a:ext>
            </a:extLst>
          </a:blip>
          <a:srcRect b="4276"/>
          <a:stretch/>
        </p:blipFill>
        <p:spPr bwMode="auto">
          <a:xfrm>
            <a:off x="0" y="3604702"/>
            <a:ext cx="9144000" cy="32495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6093" y="3725614"/>
            <a:ext cx="2057166" cy="400110"/>
          </a:xfrm>
          <a:prstGeom prst="rect">
            <a:avLst/>
          </a:prstGeom>
          <a:noFill/>
        </p:spPr>
        <p:txBody>
          <a:bodyPr wrap="none" rtlCol="0">
            <a:spAutoFit/>
          </a:bodyPr>
          <a:lstStyle/>
          <a:p>
            <a:pPr algn="l"/>
            <a:r>
              <a:rPr lang="en-US" sz="2000" i="0" dirty="0">
                <a:solidFill>
                  <a:srgbClr val="008000"/>
                </a:solidFill>
              </a:rPr>
              <a:t>Energy in storage:</a:t>
            </a:r>
          </a:p>
        </p:txBody>
      </p:sp>
      <p:sp>
        <p:nvSpPr>
          <p:cNvPr id="7" name="TextBox 6"/>
          <p:cNvSpPr txBox="1"/>
          <p:nvPr/>
        </p:nvSpPr>
        <p:spPr>
          <a:xfrm>
            <a:off x="545365" y="5094695"/>
            <a:ext cx="2143536" cy="400110"/>
          </a:xfrm>
          <a:prstGeom prst="rect">
            <a:avLst/>
          </a:prstGeom>
          <a:solidFill>
            <a:schemeClr val="bg1"/>
          </a:solidFill>
        </p:spPr>
        <p:txBody>
          <a:bodyPr wrap="none" rtlCol="0">
            <a:spAutoFit/>
          </a:bodyPr>
          <a:lstStyle/>
          <a:p>
            <a:pPr algn="l"/>
            <a:r>
              <a:rPr lang="en-US" sz="2000" i="0" dirty="0">
                <a:solidFill>
                  <a:srgbClr val="CC0066"/>
                </a:solidFill>
              </a:rPr>
              <a:t>Price of electricity:</a:t>
            </a:r>
          </a:p>
        </p:txBody>
      </p:sp>
    </p:spTree>
    <p:extLst>
      <p:ext uri="{BB962C8B-B14F-4D97-AF65-F5344CB8AC3E}">
        <p14:creationId xmlns:p14="http://schemas.microsoft.com/office/powerpoint/2010/main" val="2331405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61" name="Rectangle 2"/>
          <p:cNvSpPr>
            <a:spLocks noGrp="1" noChangeArrowheads="1"/>
          </p:cNvSpPr>
          <p:nvPr>
            <p:ph type="title" idx="4294967295"/>
          </p:nvPr>
        </p:nvSpPr>
        <p:spPr/>
        <p:txBody>
          <a:bodyPr/>
          <a:lstStyle/>
          <a:p>
            <a:r>
              <a:rPr lang="en-US" sz="3200" dirty="0"/>
              <a:t>Policy function approximations</a:t>
            </a:r>
          </a:p>
        </p:txBody>
      </p:sp>
      <p:sp>
        <p:nvSpPr>
          <p:cNvPr id="821262" name="Rectangle 3"/>
          <p:cNvSpPr>
            <a:spLocks noGrp="1" noChangeArrowheads="1"/>
          </p:cNvSpPr>
          <p:nvPr>
            <p:ph type="body" idx="4294967295"/>
          </p:nvPr>
        </p:nvSpPr>
        <p:spPr>
          <a:xfrm>
            <a:off x="685800" y="1143000"/>
            <a:ext cx="8267700" cy="1962150"/>
          </a:xfrm>
        </p:spPr>
        <p:txBody>
          <a:bodyPr/>
          <a:lstStyle/>
          <a:p>
            <a:r>
              <a:rPr lang="en-US" dirty="0"/>
              <a:t>Finding the best policy</a:t>
            </a:r>
          </a:p>
          <a:p>
            <a:pPr lvl="1"/>
            <a:r>
              <a:rPr lang="en-US" dirty="0"/>
              <a:t>We need to maximize</a:t>
            </a:r>
          </a:p>
          <a:p>
            <a:pPr lvl="1"/>
            <a:endParaRPr lang="en-US" dirty="0"/>
          </a:p>
          <a:p>
            <a:pPr lvl="1"/>
            <a:endParaRPr lang="en-US" dirty="0"/>
          </a:p>
          <a:p>
            <a:pPr lvl="1"/>
            <a:r>
              <a:rPr lang="en-US" dirty="0"/>
              <a:t>We cannot compute the expectation, so we run simulations:</a:t>
            </a:r>
          </a:p>
          <a:p>
            <a:endParaRPr lang="en-US" dirty="0"/>
          </a:p>
          <a:p>
            <a:endParaRPr lang="en-US" dirty="0"/>
          </a:p>
        </p:txBody>
      </p:sp>
      <p:pic>
        <p:nvPicPr>
          <p:cNvPr id="55"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8425" y="3358667"/>
            <a:ext cx="5781675" cy="299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Line 5"/>
          <p:cNvSpPr>
            <a:spLocks noChangeShapeType="1"/>
          </p:cNvSpPr>
          <p:nvPr/>
        </p:nvSpPr>
        <p:spPr bwMode="auto">
          <a:xfrm flipH="1" flipV="1">
            <a:off x="2070099" y="5692074"/>
            <a:ext cx="1971674" cy="658810"/>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Line 6"/>
          <p:cNvSpPr>
            <a:spLocks noChangeShapeType="1"/>
          </p:cNvSpPr>
          <p:nvPr/>
        </p:nvSpPr>
        <p:spPr bwMode="auto">
          <a:xfrm flipV="1">
            <a:off x="4259263" y="5793673"/>
            <a:ext cx="2636838" cy="557211"/>
          </a:xfrm>
          <a:prstGeom prst="line">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59" name="Object 6"/>
          <p:cNvGraphicFramePr>
            <a:graphicFrameLocks noChangeAspect="1"/>
          </p:cNvGraphicFramePr>
          <p:nvPr>
            <p:extLst/>
          </p:nvPr>
        </p:nvGraphicFramePr>
        <p:xfrm>
          <a:off x="6389688" y="5910263"/>
          <a:ext cx="1317625" cy="592137"/>
        </p:xfrm>
        <a:graphic>
          <a:graphicData uri="http://schemas.openxmlformats.org/presentationml/2006/ole">
            <mc:AlternateContent xmlns:mc="http://schemas.openxmlformats.org/markup-compatibility/2006">
              <mc:Choice xmlns:v="urn:schemas-microsoft-com:vml" Requires="v">
                <p:oleObj spid="_x0000_s17416" name="Equation" r:id="rId5" imgW="507960" imgH="228600" progId="Equation.DSMT4">
                  <p:embed/>
                </p:oleObj>
              </mc:Choice>
              <mc:Fallback>
                <p:oleObj name="Equation" r:id="rId5" imgW="507960" imgH="228600" progId="Equation.DSMT4">
                  <p:embed/>
                  <p:pic>
                    <p:nvPicPr>
                      <p:cNvPr id="59" name="Object 6"/>
                      <p:cNvPicPr>
                        <a:picLocks noChangeAspect="1" noChangeArrowheads="1"/>
                      </p:cNvPicPr>
                      <p:nvPr/>
                    </p:nvPicPr>
                    <p:blipFill>
                      <a:blip r:embed="rId6"/>
                      <a:srcRect/>
                      <a:stretch>
                        <a:fillRect/>
                      </a:stretch>
                    </p:blipFill>
                    <p:spPr bwMode="auto">
                      <a:xfrm>
                        <a:off x="6389688" y="5910263"/>
                        <a:ext cx="1317625" cy="592137"/>
                      </a:xfrm>
                      <a:prstGeom prst="rect">
                        <a:avLst/>
                      </a:prstGeom>
                      <a:noFill/>
                      <a:ln>
                        <a:noFill/>
                      </a:ln>
                      <a:effectLst/>
                      <a:extLst/>
                    </p:spPr>
                  </p:pic>
                </p:oleObj>
              </mc:Fallback>
            </mc:AlternateContent>
          </a:graphicData>
        </a:graphic>
      </p:graphicFrame>
      <p:graphicFrame>
        <p:nvGraphicFramePr>
          <p:cNvPr id="60" name="Object 6"/>
          <p:cNvGraphicFramePr>
            <a:graphicFrameLocks noChangeAspect="1"/>
          </p:cNvGraphicFramePr>
          <p:nvPr>
            <p:extLst/>
          </p:nvPr>
        </p:nvGraphicFramePr>
        <p:xfrm>
          <a:off x="1843088" y="5965825"/>
          <a:ext cx="954087" cy="538163"/>
        </p:xfrm>
        <a:graphic>
          <a:graphicData uri="http://schemas.openxmlformats.org/presentationml/2006/ole">
            <mc:AlternateContent xmlns:mc="http://schemas.openxmlformats.org/markup-compatibility/2006">
              <mc:Choice xmlns:v="urn:schemas-microsoft-com:vml" Requires="v">
                <p:oleObj spid="_x0000_s17417" name="Equation" r:id="rId7" imgW="406080" imgH="228600" progId="Equation.DSMT4">
                  <p:embed/>
                </p:oleObj>
              </mc:Choice>
              <mc:Fallback>
                <p:oleObj name="Equation" r:id="rId7" imgW="406080" imgH="228600" progId="Equation.DSMT4">
                  <p:embed/>
                  <p:pic>
                    <p:nvPicPr>
                      <p:cNvPr id="60" name="Object 6"/>
                      <p:cNvPicPr>
                        <a:picLocks noChangeAspect="1" noChangeArrowheads="1"/>
                      </p:cNvPicPr>
                      <p:nvPr/>
                    </p:nvPicPr>
                    <p:blipFill>
                      <a:blip r:embed="rId8"/>
                      <a:srcRect/>
                      <a:stretch>
                        <a:fillRect/>
                      </a:stretch>
                    </p:blipFill>
                    <p:spPr bwMode="auto">
                      <a:xfrm>
                        <a:off x="1843088" y="5965825"/>
                        <a:ext cx="954087" cy="538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Line 6"/>
          <p:cNvSpPr>
            <a:spLocks noChangeShapeType="1"/>
          </p:cNvSpPr>
          <p:nvPr/>
        </p:nvSpPr>
        <p:spPr bwMode="auto">
          <a:xfrm flipV="1">
            <a:off x="3255963" y="5502366"/>
            <a:ext cx="1277937" cy="278606"/>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6"/>
          <p:cNvSpPr>
            <a:spLocks noChangeShapeType="1"/>
          </p:cNvSpPr>
          <p:nvPr/>
        </p:nvSpPr>
        <p:spPr bwMode="auto">
          <a:xfrm flipH="1" flipV="1">
            <a:off x="4508500" y="5502365"/>
            <a:ext cx="762000" cy="278607"/>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6"/>
          <p:cNvSpPr>
            <a:spLocks noChangeShapeType="1"/>
          </p:cNvSpPr>
          <p:nvPr/>
        </p:nvSpPr>
        <p:spPr bwMode="auto">
          <a:xfrm flipH="1" flipV="1">
            <a:off x="4533900" y="4854775"/>
            <a:ext cx="0" cy="660289"/>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Oval 3"/>
          <p:cNvSpPr/>
          <p:nvPr/>
        </p:nvSpPr>
        <p:spPr bwMode="auto">
          <a:xfrm>
            <a:off x="4508499" y="4831638"/>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7" name="Oval 16"/>
          <p:cNvSpPr/>
          <p:nvPr/>
        </p:nvSpPr>
        <p:spPr bwMode="auto">
          <a:xfrm>
            <a:off x="4510896" y="4984038"/>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8" name="Oval 17"/>
          <p:cNvSpPr/>
          <p:nvPr/>
        </p:nvSpPr>
        <p:spPr bwMode="auto">
          <a:xfrm>
            <a:off x="4508515" y="4748319"/>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9" name="Oval 18"/>
          <p:cNvSpPr/>
          <p:nvPr/>
        </p:nvSpPr>
        <p:spPr bwMode="auto">
          <a:xfrm>
            <a:off x="4508531" y="4593570"/>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20" name="Oval 19"/>
          <p:cNvSpPr/>
          <p:nvPr/>
        </p:nvSpPr>
        <p:spPr bwMode="auto">
          <a:xfrm>
            <a:off x="4508547" y="5145978"/>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21" name="Oval 20"/>
          <p:cNvSpPr/>
          <p:nvPr/>
        </p:nvSpPr>
        <p:spPr bwMode="auto">
          <a:xfrm>
            <a:off x="4506166" y="4376915"/>
            <a:ext cx="45719" cy="45719"/>
          </a:xfrm>
          <a:prstGeom prst="ellipse">
            <a:avLst/>
          </a:prstGeom>
          <a:solidFill>
            <a:schemeClr val="tx1"/>
          </a:solidFill>
          <a:ln w="28575" cap="flat" cmpd="sng" algn="ctr">
            <a:solidFill>
              <a:schemeClr val="tx1"/>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graphicFrame>
        <p:nvGraphicFramePr>
          <p:cNvPr id="2" name="Object 1"/>
          <p:cNvGraphicFramePr>
            <a:graphicFrameLocks noChangeAspect="1"/>
          </p:cNvGraphicFramePr>
          <p:nvPr>
            <p:extLst/>
          </p:nvPr>
        </p:nvGraphicFramePr>
        <p:xfrm>
          <a:off x="2008188" y="2043113"/>
          <a:ext cx="4643437" cy="903287"/>
        </p:xfrm>
        <a:graphic>
          <a:graphicData uri="http://schemas.openxmlformats.org/presentationml/2006/ole">
            <mc:AlternateContent xmlns:mc="http://schemas.openxmlformats.org/markup-compatibility/2006">
              <mc:Choice xmlns:v="urn:schemas-microsoft-com:vml" Requires="v">
                <p:oleObj spid="_x0000_s17418" name="Equation" r:id="rId9" imgW="1892160" imgH="368280" progId="Equation.DSMT4">
                  <p:embed/>
                </p:oleObj>
              </mc:Choice>
              <mc:Fallback>
                <p:oleObj name="Equation" r:id="rId9" imgW="1892160" imgH="368280" progId="Equation.DSMT4">
                  <p:embed/>
                  <p:pic>
                    <p:nvPicPr>
                      <p:cNvPr id="2" name="Object 1"/>
                      <p:cNvPicPr>
                        <a:picLocks noChangeAspect="1" noChangeArrowheads="1"/>
                      </p:cNvPicPr>
                      <p:nvPr/>
                    </p:nvPicPr>
                    <p:blipFill>
                      <a:blip r:embed="rId10"/>
                      <a:srcRect/>
                      <a:stretch>
                        <a:fillRect/>
                      </a:stretch>
                    </p:blipFill>
                    <p:spPr bwMode="auto">
                      <a:xfrm>
                        <a:off x="2008188" y="2043113"/>
                        <a:ext cx="4643437"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Slide Number Placeholder 5">
            <a:extLst>
              <a:ext uri="{FF2B5EF4-FFF2-40B4-BE49-F238E27FC236}">
                <a16:creationId xmlns:a16="http://schemas.microsoft.com/office/drawing/2014/main" id="{969766A6-84D4-46FC-BEE6-2E6A382E97C3}"/>
              </a:ext>
            </a:extLst>
          </p:cNvPr>
          <p:cNvSpPr>
            <a:spLocks noGrp="1"/>
          </p:cNvSpPr>
          <p:nvPr>
            <p:ph type="sldNum" sz="quarter" idx="12"/>
          </p:nvPr>
        </p:nvSpPr>
        <p:spPr/>
        <p:txBody>
          <a:bodyPr/>
          <a:lstStyle/>
          <a:p>
            <a:pPr>
              <a:defRPr/>
            </a:pPr>
            <a:r>
              <a:rPr lang="en-US"/>
              <a:t>Slide </a:t>
            </a:r>
            <a:fld id="{CA1BF554-DF22-475E-92F9-B7E92000597D}" type="slidenum">
              <a:rPr lang="en-US" smtClean="0"/>
              <a:pPr>
                <a:defRPr/>
              </a:pPr>
              <a:t>29</a:t>
            </a:fld>
            <a:endParaRPr lang="en-US"/>
          </a:p>
        </p:txBody>
      </p:sp>
    </p:spTree>
    <p:extLst>
      <p:ext uri="{BB962C8B-B14F-4D97-AF65-F5344CB8AC3E}">
        <p14:creationId xmlns:p14="http://schemas.microsoft.com/office/powerpoint/2010/main" val="58034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2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200"/>
                            </p:stCondLst>
                            <p:childTnLst>
                              <p:par>
                                <p:cTn id="23" presetID="1" presetClass="entr" presetSubtype="0" fill="hold" grpId="0" nodeType="afterEffect">
                                  <p:stCondLst>
                                    <p:cond delay="20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400"/>
                            </p:stCondLst>
                            <p:childTnLst>
                              <p:par>
                                <p:cTn id="26" presetID="1" presetClass="entr" presetSubtype="0" fill="hold" grpId="0" nodeType="afterEffect">
                                  <p:stCondLst>
                                    <p:cond delay="200"/>
                                  </p:stCondLst>
                                  <p:childTnLst>
                                    <p:set>
                                      <p:cBhvr>
                                        <p:cTn id="27" dur="1" fill="hold">
                                          <p:stCondLst>
                                            <p:cond delay="0"/>
                                          </p:stCondLst>
                                        </p:cTn>
                                        <p:tgtEl>
                                          <p:spTgt spid="20"/>
                                        </p:tgtEl>
                                        <p:attrNameLst>
                                          <p:attrName>style.visibility</p:attrName>
                                        </p:attrNameLst>
                                      </p:cBhvr>
                                      <p:to>
                                        <p:strVal val="visible"/>
                                      </p:to>
                                    </p:set>
                                  </p:childTnLst>
                                </p:cTn>
                              </p:par>
                            </p:childTnLst>
                          </p:cTn>
                        </p:par>
                        <p:par>
                          <p:cTn id="28" fill="hold">
                            <p:stCondLst>
                              <p:cond delay="600"/>
                            </p:stCondLst>
                            <p:childTnLst>
                              <p:par>
                                <p:cTn id="29" presetID="1" presetClass="entr" presetSubtype="0" fill="hold" grpId="0" nodeType="afterEffect">
                                  <p:stCondLst>
                                    <p:cond delay="200"/>
                                  </p:stCondLst>
                                  <p:childTnLst>
                                    <p:set>
                                      <p:cBhvr>
                                        <p:cTn id="30" dur="1" fill="hold">
                                          <p:stCondLst>
                                            <p:cond delay="0"/>
                                          </p:stCondLst>
                                        </p:cTn>
                                        <p:tgtEl>
                                          <p:spTgt spid="21"/>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grpId="0" nodeType="afterEffect">
                                  <p:stCondLst>
                                    <p:cond delay="20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4" grpId="0" animBg="1"/>
      <p:bldP spid="17" grpId="0" animBg="1"/>
      <p:bldP spid="18" grpId="0" animBg="1"/>
      <p:bldP spid="19"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General strategies</a:t>
            </a:r>
          </a:p>
        </p:txBody>
      </p:sp>
      <p:sp>
        <p:nvSpPr>
          <p:cNvPr id="4101" name="Rectangle 5"/>
          <p:cNvSpPr>
            <a:spLocks noGrp="1" noChangeArrowheads="1"/>
          </p:cNvSpPr>
          <p:nvPr>
            <p:ph type="subTitle" idx="1"/>
          </p:nvPr>
        </p:nvSpPr>
        <p:spPr/>
        <p:txBody>
          <a:bodyPr/>
          <a:lstStyle/>
          <a:p>
            <a:r>
              <a:rPr lang="en-US" dirty="0"/>
              <a:t> </a:t>
            </a:r>
          </a:p>
        </p:txBody>
      </p:sp>
      <p:sp>
        <p:nvSpPr>
          <p:cNvPr id="7" name="Rectangle 5"/>
          <p:cNvSpPr txBox="1">
            <a:spLocks noChangeArrowheads="1"/>
          </p:cNvSpPr>
          <p:nvPr/>
        </p:nvSpPr>
        <p:spPr bwMode="auto">
          <a:xfrm>
            <a:off x="1055077" y="3978275"/>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endParaRPr lang="en-US" i="0" kern="0" dirty="0"/>
          </a:p>
        </p:txBody>
      </p:sp>
      <p:sp>
        <p:nvSpPr>
          <p:cNvPr id="6" name="Slide Number Placeholder 5">
            <a:extLst>
              <a:ext uri="{FF2B5EF4-FFF2-40B4-BE49-F238E27FC236}">
                <a16:creationId xmlns:a16="http://schemas.microsoft.com/office/drawing/2014/main" id="{A4183700-25E3-4D88-8C66-5B41BA7D141F}"/>
              </a:ext>
            </a:extLst>
          </p:cNvPr>
          <p:cNvSpPr>
            <a:spLocks noGrp="1"/>
          </p:cNvSpPr>
          <p:nvPr>
            <p:ph type="sldNum" sz="quarter" idx="12"/>
          </p:nvPr>
        </p:nvSpPr>
        <p:spPr/>
        <p:txBody>
          <a:bodyPr/>
          <a:lstStyle/>
          <a:p>
            <a:pPr>
              <a:defRPr/>
            </a:pPr>
            <a:r>
              <a:rPr lang="en-US"/>
              <a:t>Slide </a:t>
            </a:r>
            <a:fld id="{6AA0165E-294E-4057-A6C5-8F6B42A2F28C}" type="slidenum">
              <a:rPr lang="en-US" smtClean="0"/>
              <a:pPr>
                <a:defRPr/>
              </a:pPr>
              <a:t>3</a:t>
            </a:fld>
            <a:endParaRPr lang="en-US"/>
          </a:p>
        </p:txBody>
      </p:sp>
    </p:spTree>
    <p:extLst>
      <p:ext uri="{BB962C8B-B14F-4D97-AF65-F5344CB8AC3E}">
        <p14:creationId xmlns:p14="http://schemas.microsoft.com/office/powerpoint/2010/main" val="3703857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Policy function approximations</a:t>
            </a:r>
          </a:p>
        </p:txBody>
      </p:sp>
      <p:sp>
        <p:nvSpPr>
          <p:cNvPr id="3" name="Content Placeholder 2"/>
          <p:cNvSpPr>
            <a:spLocks noGrp="1"/>
          </p:cNvSpPr>
          <p:nvPr>
            <p:ph idx="1"/>
          </p:nvPr>
        </p:nvSpPr>
        <p:spPr/>
        <p:txBody>
          <a:bodyPr/>
          <a:lstStyle/>
          <a:p>
            <a:endParaRPr lang="en-US"/>
          </a:p>
        </p:txBody>
      </p:sp>
      <p:pic>
        <p:nvPicPr>
          <p:cNvPr id="861186"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144588"/>
            <a:ext cx="9066213" cy="553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21895" y="2117558"/>
            <a:ext cx="2923673" cy="517358"/>
          </a:xfrm>
          <a:prstGeom prst="rect">
            <a:avLst/>
          </a:prstGeom>
          <a:ln w="571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 name="Oval 7"/>
          <p:cNvSpPr/>
          <p:nvPr/>
        </p:nvSpPr>
        <p:spPr>
          <a:xfrm>
            <a:off x="7363335" y="4680290"/>
            <a:ext cx="1383631" cy="348911"/>
          </a:xfrm>
          <a:prstGeom prst="ellipse">
            <a:avLst/>
          </a:prstGeom>
          <a:ln w="3810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0" name="Straight Arrow Connector 9"/>
          <p:cNvCxnSpPr>
            <a:stCxn id="5" idx="3"/>
            <a:endCxn id="8" idx="2"/>
          </p:cNvCxnSpPr>
          <p:nvPr/>
        </p:nvCxnSpPr>
        <p:spPr bwMode="auto">
          <a:xfrm>
            <a:off x="3645568" y="2376237"/>
            <a:ext cx="3717767" cy="2478509"/>
          </a:xfrm>
          <a:prstGeom prst="straightConnector1">
            <a:avLst/>
          </a:prstGeom>
          <a:noFill/>
          <a:ln w="38100" cap="flat" cmpd="sng" algn="ctr">
            <a:solidFill>
              <a:srgbClr val="0033CC"/>
            </a:solidFill>
            <a:prstDash val="solid"/>
            <a:round/>
            <a:headEnd type="none" w="med" len="med"/>
            <a:tailEnd type="arrow"/>
          </a:ln>
          <a:effectLst/>
        </p:spPr>
      </p:cxnSp>
    </p:spTree>
    <p:extLst>
      <p:ext uri="{BB962C8B-B14F-4D97-AF65-F5344CB8AC3E}">
        <p14:creationId xmlns:p14="http://schemas.microsoft.com/office/powerpoint/2010/main" val="330530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1AD4B-B9A0-4F8E-9247-3B5787125181}"/>
              </a:ext>
            </a:extLst>
          </p:cNvPr>
          <p:cNvSpPr>
            <a:spLocks noGrp="1"/>
          </p:cNvSpPr>
          <p:nvPr>
            <p:ph type="title"/>
          </p:nvPr>
        </p:nvSpPr>
        <p:spPr/>
        <p:txBody>
          <a:bodyPr/>
          <a:lstStyle/>
          <a:p>
            <a:r>
              <a:rPr lang="en-US" dirty="0"/>
              <a:t>Policy function approximations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567B836-5BD9-4279-A87E-80A116D8FB01}"/>
                  </a:ext>
                </a:extLst>
              </p:cNvPr>
              <p:cNvSpPr>
                <a:spLocks noGrp="1"/>
              </p:cNvSpPr>
              <p:nvPr>
                <p:ph idx="1"/>
              </p:nvPr>
            </p:nvSpPr>
            <p:spPr/>
            <p:txBody>
              <a:bodyPr/>
              <a:lstStyle/>
              <a:p>
                <a:r>
                  <a:rPr lang="en-US" dirty="0"/>
                  <a:t>Notes:</a:t>
                </a:r>
              </a:p>
              <a:p>
                <a:pPr lvl="2"/>
                <a:endParaRPr lang="en-US" dirty="0"/>
              </a:p>
              <a:p>
                <a:pPr lvl="1"/>
                <a:r>
                  <a:rPr lang="en-US" dirty="0"/>
                  <a:t>Our problem of optimizing “policies” for derivative-free stochastic search means finding the best </a:t>
                </a:r>
                <a:r>
                  <a:rPr lang="en-US" dirty="0" err="1"/>
                  <a:t>stepsize</a:t>
                </a:r>
                <a:r>
                  <a:rPr lang="en-US" dirty="0"/>
                  <a:t> rule.</a:t>
                </a:r>
              </a:p>
              <a:p>
                <a:pPr lvl="2"/>
                <a:endParaRPr lang="en-US" dirty="0"/>
              </a:p>
              <a:p>
                <a:pPr lvl="1"/>
                <a:r>
                  <a:rPr lang="en-US" dirty="0"/>
                  <a:t>These experiments show that the best </a:t>
                </a:r>
                <a:r>
                  <a:rPr lang="en-US" dirty="0" err="1"/>
                  <a:t>stepsize</a:t>
                </a:r>
                <a:r>
                  <a:rPr lang="en-US" dirty="0"/>
                  <a:t> policy (the tunable parameter </a:t>
                </a:r>
                <a14:m>
                  <m:oMath xmlns:m="http://schemas.openxmlformats.org/officeDocument/2006/math">
                    <m:r>
                      <a:rPr lang="en-US" b="0" i="1" smtClean="0">
                        <a:latin typeface="Cambria Math" panose="02040503050406030204" pitchFamily="18" charset="0"/>
                      </a:rPr>
                      <m:t>𝜃</m:t>
                    </m:r>
                    <m:r>
                      <a:rPr lang="en-US" b="0" i="1" smtClean="0">
                        <a:latin typeface="Cambria Math" panose="02040503050406030204" pitchFamily="18" charset="0"/>
                      </a:rPr>
                      <m:t>)</m:t>
                    </m:r>
                  </m:oMath>
                </a14:m>
                <a:r>
                  <a:rPr lang="en-US" dirty="0"/>
                  <a:t> depend on the starting point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0</m:t>
                        </m:r>
                      </m:sup>
                    </m:sSup>
                  </m:oMath>
                </a14:m>
                <a:r>
                  <a:rPr lang="en-US" dirty="0"/>
                  <a:t>.</a:t>
                </a:r>
              </a:p>
              <a:p>
                <a:pPr lvl="2"/>
                <a:endParaRPr lang="en-US" dirty="0"/>
              </a:p>
              <a:p>
                <a:pPr lvl="1"/>
                <a:r>
                  <a:rPr lang="en-US" dirty="0"/>
                  <a:t>In other words, the “policy search” problem (finding the best </a:t>
                </a:r>
                <a:r>
                  <a:rPr lang="en-US" dirty="0" err="1"/>
                  <a:t>stepsize</a:t>
                </a:r>
                <a:r>
                  <a:rPr lang="en-US" dirty="0"/>
                  <a:t> rule) matters!</a:t>
                </a:r>
              </a:p>
            </p:txBody>
          </p:sp>
        </mc:Choice>
        <mc:Fallback xmlns="">
          <p:sp>
            <p:nvSpPr>
              <p:cNvPr id="3" name="Content Placeholder 2">
                <a:extLst>
                  <a:ext uri="{FF2B5EF4-FFF2-40B4-BE49-F238E27FC236}">
                    <a16:creationId xmlns:a16="http://schemas.microsoft.com/office/drawing/2014/main" id="{8567B836-5BD9-4279-A87E-80A116D8FB01}"/>
                  </a:ext>
                </a:extLst>
              </p:cNvPr>
              <p:cNvSpPr>
                <a:spLocks noGrp="1" noRot="1" noChangeAspect="1" noMove="1" noResize="1" noEditPoints="1" noAdjustHandles="1" noChangeArrowheads="1" noChangeShapeType="1" noTextEdit="1"/>
              </p:cNvSpPr>
              <p:nvPr>
                <p:ph idx="1"/>
              </p:nvPr>
            </p:nvSpPr>
            <p:spPr>
              <a:blipFill>
                <a:blip r:embed="rId2"/>
                <a:stretch>
                  <a:fillRect t="-1355"/>
                </a:stretch>
              </a:blipFill>
            </p:spPr>
            <p:txBody>
              <a:bodyPr/>
              <a:lstStyle/>
              <a:p>
                <a:r>
                  <a:rPr lang="en-US">
                    <a:noFill/>
                  </a:rPr>
                  <a:t> </a:t>
                </a:r>
              </a:p>
            </p:txBody>
          </p:sp>
        </mc:Fallback>
      </mc:AlternateContent>
      <p:sp>
        <p:nvSpPr>
          <p:cNvPr id="4" name="Slide Number Placeholder 5">
            <a:extLst>
              <a:ext uri="{FF2B5EF4-FFF2-40B4-BE49-F238E27FC236}">
                <a16:creationId xmlns:a16="http://schemas.microsoft.com/office/drawing/2014/main" id="{FFE7A208-5340-4049-BFAD-1A7D88D41F78}"/>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31</a:t>
            </a:fld>
            <a:endParaRPr lang="en-US"/>
          </a:p>
        </p:txBody>
      </p:sp>
    </p:spTree>
    <p:extLst>
      <p:ext uri="{BB962C8B-B14F-4D97-AF65-F5344CB8AC3E}">
        <p14:creationId xmlns:p14="http://schemas.microsoft.com/office/powerpoint/2010/main" val="18233356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a:xfrm>
            <a:off x="685800" y="2130426"/>
            <a:ext cx="7772400" cy="683502"/>
          </a:xfrm>
        </p:spPr>
        <p:txBody>
          <a:bodyPr/>
          <a:lstStyle/>
          <a:p>
            <a:r>
              <a:rPr lang="en-US" dirty="0"/>
              <a:t>The four classes of policies:</a:t>
            </a:r>
            <a:br>
              <a:rPr lang="en-US" dirty="0"/>
            </a:br>
            <a:endParaRPr lang="en-US" dirty="0"/>
          </a:p>
        </p:txBody>
      </p:sp>
      <p:sp>
        <p:nvSpPr>
          <p:cNvPr id="4101" name="Rectangle 5"/>
          <p:cNvSpPr>
            <a:spLocks noGrp="1" noChangeArrowheads="1"/>
          </p:cNvSpPr>
          <p:nvPr>
            <p:ph type="subTitle" idx="1"/>
          </p:nvPr>
        </p:nvSpPr>
        <p:spPr/>
        <p:txBody>
          <a:bodyPr/>
          <a:lstStyle/>
          <a:p>
            <a:r>
              <a:rPr lang="en-US" dirty="0"/>
              <a:t> </a:t>
            </a:r>
          </a:p>
        </p:txBody>
      </p:sp>
      <p:sp>
        <p:nvSpPr>
          <p:cNvPr id="7" name="Rectangle 5"/>
          <p:cNvSpPr txBox="1">
            <a:spLocks noChangeArrowheads="1"/>
          </p:cNvSpPr>
          <p:nvPr/>
        </p:nvSpPr>
        <p:spPr bwMode="auto">
          <a:xfrm>
            <a:off x="1055077" y="2609201"/>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pPr marL="457200" indent="-457200" algn="l">
              <a:buFont typeface="Courier New" panose="02070309020205020404" pitchFamily="49" charset="0"/>
              <a:buChar char="o"/>
            </a:pPr>
            <a:r>
              <a:rPr lang="en-US" i="0" kern="0" dirty="0">
                <a:solidFill>
                  <a:schemeClr val="bg1">
                    <a:lumMod val="65000"/>
                  </a:schemeClr>
                </a:solidFill>
              </a:rPr>
              <a:t>Policy function approximations (PFAs)</a:t>
            </a:r>
          </a:p>
          <a:p>
            <a:pPr marL="457200" indent="-457200" algn="l">
              <a:buFont typeface="Courier New" panose="02070309020205020404" pitchFamily="49" charset="0"/>
              <a:buChar char="o"/>
            </a:pPr>
            <a:r>
              <a:rPr lang="en-US" i="0" kern="0" dirty="0"/>
              <a:t>Cost function approximations (CFAs)</a:t>
            </a:r>
          </a:p>
          <a:p>
            <a:pPr marL="457200" indent="-457200" algn="l">
              <a:buFont typeface="Courier New" panose="02070309020205020404" pitchFamily="49" charset="0"/>
              <a:buChar char="o"/>
            </a:pPr>
            <a:r>
              <a:rPr lang="en-US" i="0" kern="0" dirty="0">
                <a:solidFill>
                  <a:schemeClr val="bg1">
                    <a:lumMod val="65000"/>
                  </a:schemeClr>
                </a:solidFill>
              </a:rPr>
              <a:t>Value function approximations (VFAs)</a:t>
            </a:r>
          </a:p>
          <a:p>
            <a:pPr marL="457200" indent="-457200" algn="l">
              <a:buFont typeface="Courier New" panose="02070309020205020404" pitchFamily="49" charset="0"/>
              <a:buChar char="o"/>
            </a:pPr>
            <a:r>
              <a:rPr lang="en-US" i="0" kern="0" dirty="0">
                <a:solidFill>
                  <a:schemeClr val="bg1">
                    <a:lumMod val="65000"/>
                  </a:schemeClr>
                </a:solidFill>
              </a:rPr>
              <a:t>Direct lookaheads (DLAs)</a:t>
            </a:r>
          </a:p>
        </p:txBody>
      </p:sp>
    </p:spTree>
    <p:extLst>
      <p:ext uri="{BB962C8B-B14F-4D97-AF65-F5344CB8AC3E}">
        <p14:creationId xmlns:p14="http://schemas.microsoft.com/office/powerpoint/2010/main" val="1992020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188" t="8273" r="6581" b="3264"/>
          <a:stretch/>
        </p:blipFill>
        <p:spPr>
          <a:xfrm>
            <a:off x="-7796" y="905494"/>
            <a:ext cx="9151796" cy="5283200"/>
          </a:xfrm>
        </p:spPr>
      </p:pic>
      <p:sp>
        <p:nvSpPr>
          <p:cNvPr id="5" name="Text Box 3"/>
          <p:cNvSpPr txBox="1">
            <a:spLocks noChangeArrowheads="1"/>
          </p:cNvSpPr>
          <p:nvPr/>
        </p:nvSpPr>
        <p:spPr bwMode="auto">
          <a:xfrm>
            <a:off x="152400" y="152400"/>
            <a:ext cx="4567238" cy="749300"/>
          </a:xfrm>
          <a:prstGeom prst="rect">
            <a:avLst/>
          </a:prstGeom>
          <a:gradFill rotWithShape="0">
            <a:gsLst>
              <a:gs pos="0">
                <a:srgbClr val="000000"/>
              </a:gs>
              <a:gs pos="50000">
                <a:srgbClr val="CC3300"/>
              </a:gs>
              <a:gs pos="100000">
                <a:srgbClr val="000000"/>
              </a:gs>
            </a:gsLst>
            <a:lin ang="5400000" scaled="1"/>
          </a:gradFill>
          <a:ln>
            <a:noFill/>
          </a:ln>
          <a:extLst>
            <a:ext uri="{91240B29-F687-4F45-9708-019B960494DF}">
              <a14:hiddenLine xmlns:a14="http://schemas.microsoft.com/office/drawing/2010/main" w="38100">
                <a:solidFill>
                  <a:srgbClr val="000000"/>
                </a:solidFill>
                <a:miter lim="800000"/>
                <a:headEnd type="none" w="lg" len="lg"/>
                <a:tailEnd type="none" w="lg" len="lg"/>
              </a14:hiddenLine>
            </a:ext>
          </a:extLst>
        </p:spPr>
        <p:txBody>
          <a:bodyPr lIns="90488" tIns="44450" rIns="90488" bIns="44450" anchor="ctr"/>
          <a:lstStyle>
            <a:lvl1pPr>
              <a:defRPr i="1">
                <a:solidFill>
                  <a:schemeClr val="tx1"/>
                </a:solidFill>
                <a:latin typeface="Times New Roman" pitchFamily="18" charset="0"/>
              </a:defRPr>
            </a:lvl1pPr>
            <a:lvl2pPr marL="742950" indent="-285750">
              <a:defRPr i="1">
                <a:solidFill>
                  <a:schemeClr val="tx1"/>
                </a:solidFill>
                <a:latin typeface="Times New Roman" pitchFamily="18" charset="0"/>
              </a:defRPr>
            </a:lvl2pPr>
            <a:lvl3pPr marL="1143000" indent="-228600">
              <a:defRPr i="1">
                <a:solidFill>
                  <a:schemeClr val="tx1"/>
                </a:solidFill>
                <a:latin typeface="Times New Roman" pitchFamily="18" charset="0"/>
              </a:defRPr>
            </a:lvl3pPr>
            <a:lvl4pPr marL="1600200" indent="-228600">
              <a:defRPr i="1">
                <a:solidFill>
                  <a:schemeClr val="tx1"/>
                </a:solidFill>
                <a:latin typeface="Times New Roman" pitchFamily="18" charset="0"/>
              </a:defRPr>
            </a:lvl4pPr>
            <a:lvl5pPr marL="2057400" indent="-228600">
              <a:defRPr i="1">
                <a:solidFill>
                  <a:schemeClr val="tx1"/>
                </a:solidFill>
                <a:latin typeface="Times New Roman" pitchFamily="18" charset="0"/>
              </a:defRPr>
            </a:lvl5pPr>
            <a:lvl6pPr marL="2514600" indent="-228600" algn="ctr" eaLnBrk="0" fontAlgn="base" hangingPunct="0">
              <a:spcBef>
                <a:spcPct val="0"/>
              </a:spcBef>
              <a:spcAft>
                <a:spcPct val="0"/>
              </a:spcAft>
              <a:defRPr i="1">
                <a:solidFill>
                  <a:schemeClr val="tx1"/>
                </a:solidFill>
                <a:latin typeface="Times New Roman" pitchFamily="18" charset="0"/>
              </a:defRPr>
            </a:lvl6pPr>
            <a:lvl7pPr marL="2971800" indent="-228600" algn="ctr" eaLnBrk="0" fontAlgn="base" hangingPunct="0">
              <a:spcBef>
                <a:spcPct val="0"/>
              </a:spcBef>
              <a:spcAft>
                <a:spcPct val="0"/>
              </a:spcAft>
              <a:defRPr i="1">
                <a:solidFill>
                  <a:schemeClr val="tx1"/>
                </a:solidFill>
                <a:latin typeface="Times New Roman" pitchFamily="18" charset="0"/>
              </a:defRPr>
            </a:lvl7pPr>
            <a:lvl8pPr marL="3429000" indent="-228600" algn="ctr" eaLnBrk="0" fontAlgn="base" hangingPunct="0">
              <a:spcBef>
                <a:spcPct val="0"/>
              </a:spcBef>
              <a:spcAft>
                <a:spcPct val="0"/>
              </a:spcAft>
              <a:defRPr i="1">
                <a:solidFill>
                  <a:schemeClr val="tx1"/>
                </a:solidFill>
                <a:latin typeface="Times New Roman" pitchFamily="18" charset="0"/>
              </a:defRPr>
            </a:lvl8pPr>
            <a:lvl9pPr marL="3886200" indent="-228600" algn="ctr" eaLnBrk="0" fontAlgn="base" hangingPunct="0">
              <a:spcBef>
                <a:spcPct val="0"/>
              </a:spcBef>
              <a:spcAft>
                <a:spcPct val="0"/>
              </a:spcAft>
              <a:defRPr i="1">
                <a:solidFill>
                  <a:schemeClr val="tx1"/>
                </a:solidFill>
                <a:latin typeface="Times New Roman" pitchFamily="18" charset="0"/>
              </a:defRPr>
            </a:lvl9pPr>
          </a:lstStyle>
          <a:p>
            <a:r>
              <a:rPr lang="en-US" sz="2800" i="0">
                <a:solidFill>
                  <a:schemeClr val="bg1"/>
                </a:solidFill>
              </a:rPr>
              <a:t>Schneider National</a:t>
            </a:r>
          </a:p>
        </p:txBody>
      </p:sp>
      <p:pic>
        <p:nvPicPr>
          <p:cNvPr id="6" name="Picture 5" descr="Schneider subproblem with l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3838" y="1709738"/>
            <a:ext cx="3432175"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14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idx="4294967295"/>
          </p:nvPr>
        </p:nvSpPr>
        <p:spPr/>
        <p:txBody>
          <a:bodyPr/>
          <a:lstStyle/>
          <a:p>
            <a:endParaRPr lang="en-US"/>
          </a:p>
        </p:txBody>
      </p:sp>
      <p:sp>
        <p:nvSpPr>
          <p:cNvPr id="4100" name="Rectangle 3"/>
          <p:cNvSpPr>
            <a:spLocks noGrp="1" noChangeArrowheads="1"/>
          </p:cNvSpPr>
          <p:nvPr>
            <p:ph type="body" idx="4294967295"/>
          </p:nvPr>
        </p:nvSpPr>
        <p:spPr/>
        <p:txBody>
          <a:bodyPr/>
          <a:lstStyle/>
          <a:p>
            <a:endParaRPr lang="en-US"/>
          </a:p>
        </p:txBody>
      </p:sp>
      <p:pic>
        <p:nvPicPr>
          <p:cNvPr id="41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med" len="lg"/>
              </a14:hiddenLine>
            </a:ext>
          </a:extLst>
        </p:spPr>
      </p:pic>
    </p:spTree>
    <p:extLst>
      <p:ext uri="{BB962C8B-B14F-4D97-AF65-F5344CB8AC3E}">
        <p14:creationId xmlns:p14="http://schemas.microsoft.com/office/powerpoint/2010/main" val="106758743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4338" name="Rectangle 2"/>
          <p:cNvSpPr>
            <a:spLocks noGrp="1" noChangeArrowheads="1"/>
          </p:cNvSpPr>
          <p:nvPr>
            <p:ph type="title"/>
          </p:nvPr>
        </p:nvSpPr>
        <p:spPr/>
        <p:txBody>
          <a:bodyPr/>
          <a:lstStyle/>
          <a:p>
            <a:r>
              <a:rPr lang="en-US" dirty="0"/>
              <a:t>Cost function approximations</a:t>
            </a:r>
          </a:p>
        </p:txBody>
      </p:sp>
      <p:grpSp>
        <p:nvGrpSpPr>
          <p:cNvPr id="3854339" name="Group 3"/>
          <p:cNvGrpSpPr>
            <a:grpSpLocks/>
          </p:cNvGrpSpPr>
          <p:nvPr/>
        </p:nvGrpSpPr>
        <p:grpSpPr bwMode="auto">
          <a:xfrm>
            <a:off x="2187575" y="2755900"/>
            <a:ext cx="1511300" cy="2720975"/>
            <a:chOff x="1378" y="1736"/>
            <a:chExt cx="952" cy="1714"/>
          </a:xfrm>
        </p:grpSpPr>
        <p:sp>
          <p:nvSpPr>
            <p:cNvPr id="3854340" name="Oval 4"/>
            <p:cNvSpPr>
              <a:spLocks noChangeArrowheads="1"/>
            </p:cNvSpPr>
            <p:nvPr/>
          </p:nvSpPr>
          <p:spPr bwMode="auto">
            <a:xfrm>
              <a:off x="1392" y="1736"/>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1"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2" name="Oval 6"/>
            <p:cNvSpPr>
              <a:spLocks noChangeArrowheads="1"/>
            </p:cNvSpPr>
            <p:nvPr/>
          </p:nvSpPr>
          <p:spPr bwMode="auto">
            <a:xfrm>
              <a:off x="1385" y="2761"/>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3"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4" name="Rectangle 8"/>
            <p:cNvSpPr>
              <a:spLocks noChangeArrowheads="1"/>
            </p:cNvSpPr>
            <p:nvPr/>
          </p:nvSpPr>
          <p:spPr bwMode="auto">
            <a:xfrm>
              <a:off x="2168" y="1864"/>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5"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46" name="Rectangle 10"/>
            <p:cNvSpPr>
              <a:spLocks noChangeArrowheads="1"/>
            </p:cNvSpPr>
            <p:nvPr/>
          </p:nvSpPr>
          <p:spPr bwMode="auto">
            <a:xfrm>
              <a:off x="2170" y="3106"/>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4347" name="AutoShape 11"/>
            <p:cNvCxnSpPr>
              <a:cxnSpLocks noChangeShapeType="1"/>
              <a:stCxn id="3854340" idx="6"/>
              <a:endCxn id="3854344" idx="1"/>
            </p:cNvCxnSpPr>
            <p:nvPr/>
          </p:nvCxnSpPr>
          <p:spPr bwMode="auto">
            <a:xfrm>
              <a:off x="1550" y="1812"/>
              <a:ext cx="612" cy="13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48" name="AutoShape 12"/>
            <p:cNvCxnSpPr>
              <a:cxnSpLocks noChangeShapeType="1"/>
              <a:stCxn id="3854340" idx="6"/>
              <a:endCxn id="3854345" idx="1"/>
            </p:cNvCxnSpPr>
            <p:nvPr/>
          </p:nvCxnSpPr>
          <p:spPr bwMode="auto">
            <a:xfrm>
              <a:off x="1550" y="1812"/>
              <a:ext cx="613" cy="7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49" name="AutoShape 13"/>
            <p:cNvCxnSpPr>
              <a:cxnSpLocks noChangeShapeType="1"/>
              <a:stCxn id="3854341" idx="6"/>
              <a:endCxn id="3854344" idx="1"/>
            </p:cNvCxnSpPr>
            <p:nvPr/>
          </p:nvCxnSpPr>
          <p:spPr bwMode="auto">
            <a:xfrm flipV="1">
              <a:off x="1543" y="1944"/>
              <a:ext cx="619" cy="40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0" name="AutoShape 14"/>
            <p:cNvCxnSpPr>
              <a:cxnSpLocks noChangeShapeType="1"/>
              <a:stCxn id="3854341" idx="6"/>
              <a:endCxn id="3854345" idx="1"/>
            </p:cNvCxnSpPr>
            <p:nvPr/>
          </p:nvCxnSpPr>
          <p:spPr bwMode="auto">
            <a:xfrm>
              <a:off x="1543" y="2349"/>
              <a:ext cx="620" cy="17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1" name="AutoShape 15"/>
            <p:cNvCxnSpPr>
              <a:cxnSpLocks noChangeShapeType="1"/>
              <a:stCxn id="3854341" idx="6"/>
              <a:endCxn id="3854346" idx="1"/>
            </p:cNvCxnSpPr>
            <p:nvPr/>
          </p:nvCxnSpPr>
          <p:spPr bwMode="auto">
            <a:xfrm>
              <a:off x="1543" y="2349"/>
              <a:ext cx="621" cy="8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2" name="AutoShape 16"/>
            <p:cNvCxnSpPr>
              <a:cxnSpLocks noChangeShapeType="1"/>
              <a:stCxn id="3854342" idx="6"/>
              <a:endCxn id="3854346" idx="1"/>
            </p:cNvCxnSpPr>
            <p:nvPr/>
          </p:nvCxnSpPr>
          <p:spPr bwMode="auto">
            <a:xfrm>
              <a:off x="1543" y="2837"/>
              <a:ext cx="621" cy="3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3" name="AutoShape 17"/>
            <p:cNvCxnSpPr>
              <a:cxnSpLocks noChangeShapeType="1"/>
              <a:stCxn id="3854342" idx="6"/>
              <a:endCxn id="3854345" idx="1"/>
            </p:cNvCxnSpPr>
            <p:nvPr/>
          </p:nvCxnSpPr>
          <p:spPr bwMode="auto">
            <a:xfrm flipV="1">
              <a:off x="1543" y="2521"/>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4" name="AutoShape 18"/>
            <p:cNvCxnSpPr>
              <a:cxnSpLocks noChangeShapeType="1"/>
              <a:stCxn id="3854343" idx="6"/>
              <a:endCxn id="3854346" idx="1"/>
            </p:cNvCxnSpPr>
            <p:nvPr/>
          </p:nvCxnSpPr>
          <p:spPr bwMode="auto">
            <a:xfrm flipV="1">
              <a:off x="1536" y="3186"/>
              <a:ext cx="628" cy="18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4355" name="AutoShape 19"/>
            <p:cNvCxnSpPr>
              <a:cxnSpLocks noChangeShapeType="1"/>
              <a:stCxn id="3854343" idx="6"/>
              <a:endCxn id="3854345" idx="1"/>
            </p:cNvCxnSpPr>
            <p:nvPr/>
          </p:nvCxnSpPr>
          <p:spPr bwMode="auto">
            <a:xfrm flipV="1">
              <a:off x="1536" y="2521"/>
              <a:ext cx="627" cy="85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4360" name="Group 24"/>
          <p:cNvGrpSpPr>
            <a:grpSpLocks/>
          </p:cNvGrpSpPr>
          <p:nvPr/>
        </p:nvGrpSpPr>
        <p:grpSpPr bwMode="auto">
          <a:xfrm>
            <a:off x="2522538" y="1298575"/>
            <a:ext cx="1404937" cy="5029200"/>
            <a:chOff x="1589" y="818"/>
            <a:chExt cx="885" cy="3168"/>
          </a:xfrm>
        </p:grpSpPr>
        <p:sp>
          <p:nvSpPr>
            <p:cNvPr id="3854361" name="Oval 25"/>
            <p:cNvSpPr>
              <a:spLocks noChangeArrowheads="1"/>
            </p:cNvSpPr>
            <p:nvPr/>
          </p:nvSpPr>
          <p:spPr bwMode="auto">
            <a:xfrm>
              <a:off x="2063" y="1042"/>
              <a:ext cx="411" cy="2944"/>
            </a:xfrm>
            <a:prstGeom prst="ellipse">
              <a:avLst/>
            </a:prstGeom>
            <a:noFill/>
            <a:ln w="38100">
              <a:solidFill>
                <a:schemeClr val="accent2"/>
              </a:solidFill>
              <a:round/>
              <a:headEnd type="none" w="med"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4362" name="Text Box 26"/>
            <p:cNvSpPr txBox="1">
              <a:spLocks noChangeArrowheads="1"/>
            </p:cNvSpPr>
            <p:nvPr/>
          </p:nvSpPr>
          <p:spPr bwMode="auto">
            <a:xfrm>
              <a:off x="1589" y="818"/>
              <a:ext cx="84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0">
                  <a:solidFill>
                    <a:srgbClr val="0000FF"/>
                  </a:solidFill>
                </a:rPr>
                <a:t>Demands</a:t>
              </a:r>
            </a:p>
          </p:txBody>
        </p:sp>
      </p:grpSp>
      <p:grpSp>
        <p:nvGrpSpPr>
          <p:cNvPr id="3" name="Group 2"/>
          <p:cNvGrpSpPr/>
          <p:nvPr/>
        </p:nvGrpSpPr>
        <p:grpSpPr>
          <a:xfrm>
            <a:off x="596901" y="1255713"/>
            <a:ext cx="2058988" cy="5072062"/>
            <a:chOff x="596901" y="1255713"/>
            <a:chExt cx="2058988" cy="5072062"/>
          </a:xfrm>
        </p:grpSpPr>
        <p:sp>
          <p:nvSpPr>
            <p:cNvPr id="3854364" name="Oval 28"/>
            <p:cNvSpPr>
              <a:spLocks noChangeArrowheads="1"/>
            </p:cNvSpPr>
            <p:nvPr/>
          </p:nvSpPr>
          <p:spPr bwMode="auto">
            <a:xfrm>
              <a:off x="2003426" y="1654175"/>
              <a:ext cx="652463" cy="4673600"/>
            </a:xfrm>
            <a:prstGeom prst="ellipse">
              <a:avLst/>
            </a:prstGeom>
            <a:noFill/>
            <a:ln w="38100">
              <a:solidFill>
                <a:schemeClr val="accent2"/>
              </a:solidFill>
              <a:round/>
              <a:headEnd type="none" w="med" len="lg"/>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 name="Group 1"/>
            <p:cNvGrpSpPr/>
            <p:nvPr/>
          </p:nvGrpSpPr>
          <p:grpSpPr>
            <a:xfrm>
              <a:off x="596901" y="1255713"/>
              <a:ext cx="1107996" cy="4647015"/>
              <a:chOff x="596901" y="1255713"/>
              <a:chExt cx="1107996" cy="4647015"/>
            </a:xfrm>
          </p:grpSpPr>
          <p:sp>
            <p:nvSpPr>
              <p:cNvPr id="3854366" name="Text Box 30"/>
              <p:cNvSpPr txBox="1">
                <a:spLocks noChangeArrowheads="1"/>
              </p:cNvSpPr>
              <p:nvPr/>
            </p:nvSpPr>
            <p:spPr bwMode="auto">
              <a:xfrm>
                <a:off x="596901" y="1255713"/>
                <a:ext cx="11079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type="none" w="med" len="lg"/>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0" dirty="0">
                    <a:solidFill>
                      <a:srgbClr val="0000FF"/>
                    </a:solidFill>
                  </a:rPr>
                  <a:t>Drivers</a:t>
                </a:r>
              </a:p>
            </p:txBody>
          </p:sp>
          <p:grpSp>
            <p:nvGrpSpPr>
              <p:cNvPr id="3854368" name="Group 32"/>
              <p:cNvGrpSpPr>
                <a:grpSpLocks/>
              </p:cNvGrpSpPr>
              <p:nvPr/>
            </p:nvGrpSpPr>
            <p:grpSpPr bwMode="auto">
              <a:xfrm>
                <a:off x="1039813" y="2206625"/>
                <a:ext cx="216181" cy="669925"/>
                <a:chOff x="2803" y="1278"/>
                <a:chExt cx="342" cy="956"/>
              </a:xfrm>
            </p:grpSpPr>
            <p:grpSp>
              <p:nvGrpSpPr>
                <p:cNvPr id="3854369" name="Group 33"/>
                <p:cNvGrpSpPr>
                  <a:grpSpLocks/>
                </p:cNvGrpSpPr>
                <p:nvPr/>
              </p:nvGrpSpPr>
              <p:grpSpPr bwMode="auto">
                <a:xfrm>
                  <a:off x="2803" y="1401"/>
                  <a:ext cx="342" cy="833"/>
                  <a:chOff x="2803" y="1401"/>
                  <a:chExt cx="342" cy="833"/>
                </a:xfrm>
              </p:grpSpPr>
              <p:grpSp>
                <p:nvGrpSpPr>
                  <p:cNvPr id="3854370" name="Group 34"/>
                  <p:cNvGrpSpPr>
                    <a:grpSpLocks/>
                  </p:cNvGrpSpPr>
                  <p:nvPr/>
                </p:nvGrpSpPr>
                <p:grpSpPr bwMode="auto">
                  <a:xfrm>
                    <a:off x="2815" y="2143"/>
                    <a:ext cx="301" cy="91"/>
                    <a:chOff x="2815" y="2143"/>
                    <a:chExt cx="301" cy="91"/>
                  </a:xfrm>
                </p:grpSpPr>
                <p:sp>
                  <p:nvSpPr>
                    <p:cNvPr id="3854371" name="Freeform 35"/>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72" name="Freeform 36"/>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854373" name="Group 37"/>
                  <p:cNvGrpSpPr>
                    <a:grpSpLocks/>
                  </p:cNvGrpSpPr>
                  <p:nvPr/>
                </p:nvGrpSpPr>
                <p:grpSpPr bwMode="auto">
                  <a:xfrm>
                    <a:off x="2803" y="1401"/>
                    <a:ext cx="342" cy="785"/>
                    <a:chOff x="2803" y="1401"/>
                    <a:chExt cx="342" cy="785"/>
                  </a:xfrm>
                </p:grpSpPr>
                <p:grpSp>
                  <p:nvGrpSpPr>
                    <p:cNvPr id="3854374" name="Group 38"/>
                    <p:cNvGrpSpPr>
                      <a:grpSpLocks/>
                    </p:cNvGrpSpPr>
                    <p:nvPr/>
                  </p:nvGrpSpPr>
                  <p:grpSpPr bwMode="auto">
                    <a:xfrm>
                      <a:off x="2844" y="1401"/>
                      <a:ext cx="220" cy="253"/>
                      <a:chOff x="2844" y="1401"/>
                      <a:chExt cx="220" cy="253"/>
                    </a:xfrm>
                  </p:grpSpPr>
                  <p:sp>
                    <p:nvSpPr>
                      <p:cNvPr id="3854375" name="Freeform 39"/>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76" name="Freeform 40"/>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77" name="Freeform 41"/>
                      <p:cNvSpPr>
                        <a:spLocks/>
                      </p:cNvSpPr>
                      <p:nvPr/>
                    </p:nvSpPr>
                    <p:spPr bwMode="auto">
                      <a:xfrm>
                        <a:off x="2937" y="1428"/>
                        <a:ext cx="52" cy="27"/>
                      </a:xfrm>
                      <a:custGeom>
                        <a:avLst/>
                        <a:gdLst>
                          <a:gd name="T0" fmla="*/ 0 w 52"/>
                          <a:gd name="T1" fmla="*/ 27 h 27"/>
                          <a:gd name="T2" fmla="*/ 29 w 52"/>
                          <a:gd name="T3" fmla="*/ 0 h 27"/>
                          <a:gd name="T4" fmla="*/ 52 w 52"/>
                          <a:gd name="T5" fmla="*/ 22 h 27"/>
                        </a:gdLst>
                        <a:ahLst/>
                        <a:cxnLst>
                          <a:cxn ang="0">
                            <a:pos x="T0" y="T1"/>
                          </a:cxn>
                          <a:cxn ang="0">
                            <a:pos x="T2" y="T3"/>
                          </a:cxn>
                          <a:cxn ang="0">
                            <a:pos x="T4" y="T5"/>
                          </a:cxn>
                        </a:cxnLst>
                        <a:rect l="0" t="0" r="r" b="b"/>
                        <a:pathLst>
                          <a:path w="52" h="27">
                            <a:moveTo>
                              <a:pt x="0" y="27"/>
                            </a:moveTo>
                            <a:lnTo>
                              <a:pt x="29" y="0"/>
                            </a:lnTo>
                            <a:lnTo>
                              <a:pt x="52" y="2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854378" name="Group 42"/>
                    <p:cNvGrpSpPr>
                      <a:grpSpLocks/>
                    </p:cNvGrpSpPr>
                    <p:nvPr/>
                  </p:nvGrpSpPr>
                  <p:grpSpPr bwMode="auto">
                    <a:xfrm>
                      <a:off x="2803" y="1412"/>
                      <a:ext cx="342" cy="774"/>
                      <a:chOff x="2803" y="1412"/>
                      <a:chExt cx="342" cy="774"/>
                    </a:xfrm>
                  </p:grpSpPr>
                  <p:sp>
                    <p:nvSpPr>
                      <p:cNvPr id="3854379" name="Freeform 43"/>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80" name="Freeform 44"/>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81" name="Freeform 45"/>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Lst>
                        <a:ahLst/>
                        <a:cxnLst>
                          <a:cxn ang="0">
                            <a:pos x="T0" y="T1"/>
                          </a:cxn>
                          <a:cxn ang="0">
                            <a:pos x="T2" y="T3"/>
                          </a:cxn>
                          <a:cxn ang="0">
                            <a:pos x="T4" y="T5"/>
                          </a:cxn>
                          <a:cxn ang="0">
                            <a:pos x="T6" y="T7"/>
                          </a:cxn>
                        </a:cxnLst>
                        <a:rect l="0" t="0" r="r" b="b"/>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3854382" name="Group 46"/>
                <p:cNvGrpSpPr>
                  <a:grpSpLocks/>
                </p:cNvGrpSpPr>
                <p:nvPr/>
              </p:nvGrpSpPr>
              <p:grpSpPr bwMode="auto">
                <a:xfrm>
                  <a:off x="2896" y="1278"/>
                  <a:ext cx="186" cy="386"/>
                  <a:chOff x="2896" y="1278"/>
                  <a:chExt cx="186" cy="386"/>
                </a:xfrm>
              </p:grpSpPr>
              <p:grpSp>
                <p:nvGrpSpPr>
                  <p:cNvPr id="3854383" name="Group 47"/>
                  <p:cNvGrpSpPr>
                    <a:grpSpLocks/>
                  </p:cNvGrpSpPr>
                  <p:nvPr/>
                </p:nvGrpSpPr>
                <p:grpSpPr bwMode="auto">
                  <a:xfrm>
                    <a:off x="2896" y="1278"/>
                    <a:ext cx="110" cy="150"/>
                    <a:chOff x="2896" y="1278"/>
                    <a:chExt cx="110" cy="150"/>
                  </a:xfrm>
                </p:grpSpPr>
                <p:grpSp>
                  <p:nvGrpSpPr>
                    <p:cNvPr id="3854384" name="Group 48"/>
                    <p:cNvGrpSpPr>
                      <a:grpSpLocks/>
                    </p:cNvGrpSpPr>
                    <p:nvPr/>
                  </p:nvGrpSpPr>
                  <p:grpSpPr bwMode="auto">
                    <a:xfrm>
                      <a:off x="2902" y="1283"/>
                      <a:ext cx="99" cy="145"/>
                      <a:chOff x="2902" y="1283"/>
                      <a:chExt cx="99" cy="145"/>
                    </a:xfrm>
                  </p:grpSpPr>
                  <p:sp>
                    <p:nvSpPr>
                      <p:cNvPr id="3854385" name="Freeform 49"/>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854386" name="Group 50"/>
                      <p:cNvGrpSpPr>
                        <a:grpSpLocks/>
                      </p:cNvGrpSpPr>
                      <p:nvPr/>
                    </p:nvGrpSpPr>
                    <p:grpSpPr bwMode="auto">
                      <a:xfrm>
                        <a:off x="2914" y="1331"/>
                        <a:ext cx="81" cy="70"/>
                        <a:chOff x="2914" y="1331"/>
                        <a:chExt cx="81" cy="70"/>
                      </a:xfrm>
                    </p:grpSpPr>
                    <p:sp>
                      <p:nvSpPr>
                        <p:cNvPr id="3854387" name="Freeform 51"/>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1">
                              <a:moveTo>
                                <a:pt x="0" y="0"/>
                              </a:moveTo>
                              <a:lnTo>
                                <a:pt x="17" y="0"/>
                              </a:lnTo>
                              <a:lnTo>
                                <a:pt x="23" y="0"/>
                              </a:lnTo>
                              <a:lnTo>
                                <a:pt x="29" y="6"/>
                              </a:lnTo>
                              <a:lnTo>
                                <a:pt x="34" y="6"/>
                              </a:lnTo>
                              <a:lnTo>
                                <a:pt x="29" y="6"/>
                              </a:lnTo>
                              <a:lnTo>
                                <a:pt x="29" y="11"/>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88" name="Freeform 52"/>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Lst>
                          <a:ahLst/>
                          <a:cxnLst>
                            <a:cxn ang="0">
                              <a:pos x="T0" y="T1"/>
                            </a:cxn>
                            <a:cxn ang="0">
                              <a:pos x="T2" y="T3"/>
                            </a:cxn>
                            <a:cxn ang="0">
                              <a:pos x="T4" y="T5"/>
                            </a:cxn>
                            <a:cxn ang="0">
                              <a:pos x="T6" y="T7"/>
                            </a:cxn>
                          </a:cxnLst>
                          <a:rect l="0" t="0" r="r" b="b"/>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54389" name="Freeform 53"/>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3854390" name="Freeform 54"/>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854391" name="Freeform 55"/>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62" name="Group 32"/>
              <p:cNvGrpSpPr>
                <a:grpSpLocks/>
              </p:cNvGrpSpPr>
              <p:nvPr/>
            </p:nvGrpSpPr>
            <p:grpSpPr bwMode="auto">
              <a:xfrm>
                <a:off x="1047073" y="3273407"/>
                <a:ext cx="216181" cy="669925"/>
                <a:chOff x="2803" y="1278"/>
                <a:chExt cx="342" cy="956"/>
              </a:xfrm>
            </p:grpSpPr>
            <p:grpSp>
              <p:nvGrpSpPr>
                <p:cNvPr id="63" name="Group 33"/>
                <p:cNvGrpSpPr>
                  <a:grpSpLocks/>
                </p:cNvGrpSpPr>
                <p:nvPr/>
              </p:nvGrpSpPr>
              <p:grpSpPr bwMode="auto">
                <a:xfrm>
                  <a:off x="2803" y="1401"/>
                  <a:ext cx="342" cy="833"/>
                  <a:chOff x="2803" y="1401"/>
                  <a:chExt cx="342" cy="833"/>
                </a:xfrm>
              </p:grpSpPr>
              <p:grpSp>
                <p:nvGrpSpPr>
                  <p:cNvPr id="74" name="Group 34"/>
                  <p:cNvGrpSpPr>
                    <a:grpSpLocks/>
                  </p:cNvGrpSpPr>
                  <p:nvPr/>
                </p:nvGrpSpPr>
                <p:grpSpPr bwMode="auto">
                  <a:xfrm>
                    <a:off x="2815" y="2143"/>
                    <a:ext cx="301" cy="91"/>
                    <a:chOff x="2815" y="2143"/>
                    <a:chExt cx="301" cy="91"/>
                  </a:xfrm>
                </p:grpSpPr>
                <p:sp>
                  <p:nvSpPr>
                    <p:cNvPr id="84" name="Freeform 35"/>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 name="Freeform 36"/>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5" name="Group 37"/>
                  <p:cNvGrpSpPr>
                    <a:grpSpLocks/>
                  </p:cNvGrpSpPr>
                  <p:nvPr/>
                </p:nvGrpSpPr>
                <p:grpSpPr bwMode="auto">
                  <a:xfrm>
                    <a:off x="2803" y="1401"/>
                    <a:ext cx="342" cy="785"/>
                    <a:chOff x="2803" y="1401"/>
                    <a:chExt cx="342" cy="785"/>
                  </a:xfrm>
                </p:grpSpPr>
                <p:grpSp>
                  <p:nvGrpSpPr>
                    <p:cNvPr id="76" name="Group 38"/>
                    <p:cNvGrpSpPr>
                      <a:grpSpLocks/>
                    </p:cNvGrpSpPr>
                    <p:nvPr/>
                  </p:nvGrpSpPr>
                  <p:grpSpPr bwMode="auto">
                    <a:xfrm>
                      <a:off x="2844" y="1401"/>
                      <a:ext cx="220" cy="253"/>
                      <a:chOff x="2844" y="1401"/>
                      <a:chExt cx="220" cy="253"/>
                    </a:xfrm>
                  </p:grpSpPr>
                  <p:sp>
                    <p:nvSpPr>
                      <p:cNvPr id="81" name="Freeform 39"/>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 name="Freeform 40"/>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 name="Freeform 41"/>
                      <p:cNvSpPr>
                        <a:spLocks/>
                      </p:cNvSpPr>
                      <p:nvPr/>
                    </p:nvSpPr>
                    <p:spPr bwMode="auto">
                      <a:xfrm>
                        <a:off x="2937" y="1428"/>
                        <a:ext cx="52" cy="27"/>
                      </a:xfrm>
                      <a:custGeom>
                        <a:avLst/>
                        <a:gdLst>
                          <a:gd name="T0" fmla="*/ 0 w 52"/>
                          <a:gd name="T1" fmla="*/ 27 h 27"/>
                          <a:gd name="T2" fmla="*/ 29 w 52"/>
                          <a:gd name="T3" fmla="*/ 0 h 27"/>
                          <a:gd name="T4" fmla="*/ 52 w 52"/>
                          <a:gd name="T5" fmla="*/ 22 h 27"/>
                        </a:gdLst>
                        <a:ahLst/>
                        <a:cxnLst>
                          <a:cxn ang="0">
                            <a:pos x="T0" y="T1"/>
                          </a:cxn>
                          <a:cxn ang="0">
                            <a:pos x="T2" y="T3"/>
                          </a:cxn>
                          <a:cxn ang="0">
                            <a:pos x="T4" y="T5"/>
                          </a:cxn>
                        </a:cxnLst>
                        <a:rect l="0" t="0" r="r" b="b"/>
                        <a:pathLst>
                          <a:path w="52" h="27">
                            <a:moveTo>
                              <a:pt x="0" y="27"/>
                            </a:moveTo>
                            <a:lnTo>
                              <a:pt x="29" y="0"/>
                            </a:lnTo>
                            <a:lnTo>
                              <a:pt x="52" y="2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7" name="Group 42"/>
                    <p:cNvGrpSpPr>
                      <a:grpSpLocks/>
                    </p:cNvGrpSpPr>
                    <p:nvPr/>
                  </p:nvGrpSpPr>
                  <p:grpSpPr bwMode="auto">
                    <a:xfrm>
                      <a:off x="2803" y="1412"/>
                      <a:ext cx="342" cy="774"/>
                      <a:chOff x="2803" y="1412"/>
                      <a:chExt cx="342" cy="774"/>
                    </a:xfrm>
                  </p:grpSpPr>
                  <p:sp>
                    <p:nvSpPr>
                      <p:cNvPr id="78" name="Freeform 43"/>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 name="Freeform 44"/>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 name="Freeform 45"/>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Lst>
                        <a:ahLst/>
                        <a:cxnLst>
                          <a:cxn ang="0">
                            <a:pos x="T0" y="T1"/>
                          </a:cxn>
                          <a:cxn ang="0">
                            <a:pos x="T2" y="T3"/>
                          </a:cxn>
                          <a:cxn ang="0">
                            <a:pos x="T4" y="T5"/>
                          </a:cxn>
                          <a:cxn ang="0">
                            <a:pos x="T6" y="T7"/>
                          </a:cxn>
                        </a:cxnLst>
                        <a:rect l="0" t="0" r="r" b="b"/>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64" name="Group 46"/>
                <p:cNvGrpSpPr>
                  <a:grpSpLocks/>
                </p:cNvGrpSpPr>
                <p:nvPr/>
              </p:nvGrpSpPr>
              <p:grpSpPr bwMode="auto">
                <a:xfrm>
                  <a:off x="2896" y="1278"/>
                  <a:ext cx="186" cy="386"/>
                  <a:chOff x="2896" y="1278"/>
                  <a:chExt cx="186" cy="386"/>
                </a:xfrm>
              </p:grpSpPr>
              <p:grpSp>
                <p:nvGrpSpPr>
                  <p:cNvPr id="65" name="Group 47"/>
                  <p:cNvGrpSpPr>
                    <a:grpSpLocks/>
                  </p:cNvGrpSpPr>
                  <p:nvPr/>
                </p:nvGrpSpPr>
                <p:grpSpPr bwMode="auto">
                  <a:xfrm>
                    <a:off x="2896" y="1278"/>
                    <a:ext cx="110" cy="150"/>
                    <a:chOff x="2896" y="1278"/>
                    <a:chExt cx="110" cy="150"/>
                  </a:xfrm>
                </p:grpSpPr>
                <p:grpSp>
                  <p:nvGrpSpPr>
                    <p:cNvPr id="67" name="Group 48"/>
                    <p:cNvGrpSpPr>
                      <a:grpSpLocks/>
                    </p:cNvGrpSpPr>
                    <p:nvPr/>
                  </p:nvGrpSpPr>
                  <p:grpSpPr bwMode="auto">
                    <a:xfrm>
                      <a:off x="2902" y="1283"/>
                      <a:ext cx="99" cy="145"/>
                      <a:chOff x="2902" y="1283"/>
                      <a:chExt cx="99" cy="145"/>
                    </a:xfrm>
                  </p:grpSpPr>
                  <p:sp>
                    <p:nvSpPr>
                      <p:cNvPr id="69" name="Freeform 49"/>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70" name="Group 50"/>
                      <p:cNvGrpSpPr>
                        <a:grpSpLocks/>
                      </p:cNvGrpSpPr>
                      <p:nvPr/>
                    </p:nvGrpSpPr>
                    <p:grpSpPr bwMode="auto">
                      <a:xfrm>
                        <a:off x="2914" y="1331"/>
                        <a:ext cx="81" cy="70"/>
                        <a:chOff x="2914" y="1331"/>
                        <a:chExt cx="81" cy="70"/>
                      </a:xfrm>
                    </p:grpSpPr>
                    <p:sp>
                      <p:nvSpPr>
                        <p:cNvPr id="71" name="Freeform 51"/>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1">
                              <a:moveTo>
                                <a:pt x="0" y="0"/>
                              </a:moveTo>
                              <a:lnTo>
                                <a:pt x="17" y="0"/>
                              </a:lnTo>
                              <a:lnTo>
                                <a:pt x="23" y="0"/>
                              </a:lnTo>
                              <a:lnTo>
                                <a:pt x="29" y="6"/>
                              </a:lnTo>
                              <a:lnTo>
                                <a:pt x="34" y="6"/>
                              </a:lnTo>
                              <a:lnTo>
                                <a:pt x="29" y="6"/>
                              </a:lnTo>
                              <a:lnTo>
                                <a:pt x="29" y="11"/>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 name="Freeform 52"/>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Lst>
                          <a:ahLst/>
                          <a:cxnLst>
                            <a:cxn ang="0">
                              <a:pos x="T0" y="T1"/>
                            </a:cxn>
                            <a:cxn ang="0">
                              <a:pos x="T2" y="T3"/>
                            </a:cxn>
                            <a:cxn ang="0">
                              <a:pos x="T4" y="T5"/>
                            </a:cxn>
                            <a:cxn ang="0">
                              <a:pos x="T6" y="T7"/>
                            </a:cxn>
                          </a:cxnLst>
                          <a:rect l="0" t="0" r="r" b="b"/>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 name="Freeform 53"/>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68" name="Freeform 54"/>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6" name="Freeform 55"/>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86" name="Group 32"/>
              <p:cNvGrpSpPr>
                <a:grpSpLocks/>
              </p:cNvGrpSpPr>
              <p:nvPr/>
            </p:nvGrpSpPr>
            <p:grpSpPr bwMode="auto">
              <a:xfrm>
                <a:off x="1054333" y="4180535"/>
                <a:ext cx="216181" cy="669925"/>
                <a:chOff x="2803" y="1278"/>
                <a:chExt cx="342" cy="956"/>
              </a:xfrm>
            </p:grpSpPr>
            <p:grpSp>
              <p:nvGrpSpPr>
                <p:cNvPr id="87" name="Group 33"/>
                <p:cNvGrpSpPr>
                  <a:grpSpLocks/>
                </p:cNvGrpSpPr>
                <p:nvPr/>
              </p:nvGrpSpPr>
              <p:grpSpPr bwMode="auto">
                <a:xfrm>
                  <a:off x="2803" y="1401"/>
                  <a:ext cx="342" cy="833"/>
                  <a:chOff x="2803" y="1401"/>
                  <a:chExt cx="342" cy="833"/>
                </a:xfrm>
              </p:grpSpPr>
              <p:grpSp>
                <p:nvGrpSpPr>
                  <p:cNvPr id="98" name="Group 34"/>
                  <p:cNvGrpSpPr>
                    <a:grpSpLocks/>
                  </p:cNvGrpSpPr>
                  <p:nvPr/>
                </p:nvGrpSpPr>
                <p:grpSpPr bwMode="auto">
                  <a:xfrm>
                    <a:off x="2815" y="2143"/>
                    <a:ext cx="301" cy="91"/>
                    <a:chOff x="2815" y="2143"/>
                    <a:chExt cx="301" cy="91"/>
                  </a:xfrm>
                </p:grpSpPr>
                <p:sp>
                  <p:nvSpPr>
                    <p:cNvPr id="108" name="Freeform 35"/>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 name="Freeform 36"/>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9" name="Group 37"/>
                  <p:cNvGrpSpPr>
                    <a:grpSpLocks/>
                  </p:cNvGrpSpPr>
                  <p:nvPr/>
                </p:nvGrpSpPr>
                <p:grpSpPr bwMode="auto">
                  <a:xfrm>
                    <a:off x="2803" y="1401"/>
                    <a:ext cx="342" cy="785"/>
                    <a:chOff x="2803" y="1401"/>
                    <a:chExt cx="342" cy="785"/>
                  </a:xfrm>
                </p:grpSpPr>
                <p:grpSp>
                  <p:nvGrpSpPr>
                    <p:cNvPr id="100" name="Group 38"/>
                    <p:cNvGrpSpPr>
                      <a:grpSpLocks/>
                    </p:cNvGrpSpPr>
                    <p:nvPr/>
                  </p:nvGrpSpPr>
                  <p:grpSpPr bwMode="auto">
                    <a:xfrm>
                      <a:off x="2844" y="1401"/>
                      <a:ext cx="220" cy="253"/>
                      <a:chOff x="2844" y="1401"/>
                      <a:chExt cx="220" cy="253"/>
                    </a:xfrm>
                  </p:grpSpPr>
                  <p:sp>
                    <p:nvSpPr>
                      <p:cNvPr id="105" name="Freeform 39"/>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 name="Freeform 40"/>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 name="Freeform 41"/>
                      <p:cNvSpPr>
                        <a:spLocks/>
                      </p:cNvSpPr>
                      <p:nvPr/>
                    </p:nvSpPr>
                    <p:spPr bwMode="auto">
                      <a:xfrm>
                        <a:off x="2937" y="1428"/>
                        <a:ext cx="52" cy="27"/>
                      </a:xfrm>
                      <a:custGeom>
                        <a:avLst/>
                        <a:gdLst>
                          <a:gd name="T0" fmla="*/ 0 w 52"/>
                          <a:gd name="T1" fmla="*/ 27 h 27"/>
                          <a:gd name="T2" fmla="*/ 29 w 52"/>
                          <a:gd name="T3" fmla="*/ 0 h 27"/>
                          <a:gd name="T4" fmla="*/ 52 w 52"/>
                          <a:gd name="T5" fmla="*/ 22 h 27"/>
                        </a:gdLst>
                        <a:ahLst/>
                        <a:cxnLst>
                          <a:cxn ang="0">
                            <a:pos x="T0" y="T1"/>
                          </a:cxn>
                          <a:cxn ang="0">
                            <a:pos x="T2" y="T3"/>
                          </a:cxn>
                          <a:cxn ang="0">
                            <a:pos x="T4" y="T5"/>
                          </a:cxn>
                        </a:cxnLst>
                        <a:rect l="0" t="0" r="r" b="b"/>
                        <a:pathLst>
                          <a:path w="52" h="27">
                            <a:moveTo>
                              <a:pt x="0" y="27"/>
                            </a:moveTo>
                            <a:lnTo>
                              <a:pt x="29" y="0"/>
                            </a:lnTo>
                            <a:lnTo>
                              <a:pt x="52" y="2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1" name="Group 42"/>
                    <p:cNvGrpSpPr>
                      <a:grpSpLocks/>
                    </p:cNvGrpSpPr>
                    <p:nvPr/>
                  </p:nvGrpSpPr>
                  <p:grpSpPr bwMode="auto">
                    <a:xfrm>
                      <a:off x="2803" y="1412"/>
                      <a:ext cx="342" cy="774"/>
                      <a:chOff x="2803" y="1412"/>
                      <a:chExt cx="342" cy="774"/>
                    </a:xfrm>
                  </p:grpSpPr>
                  <p:sp>
                    <p:nvSpPr>
                      <p:cNvPr id="102" name="Freeform 43"/>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 name="Freeform 44"/>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 name="Freeform 45"/>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Lst>
                        <a:ahLst/>
                        <a:cxnLst>
                          <a:cxn ang="0">
                            <a:pos x="T0" y="T1"/>
                          </a:cxn>
                          <a:cxn ang="0">
                            <a:pos x="T2" y="T3"/>
                          </a:cxn>
                          <a:cxn ang="0">
                            <a:pos x="T4" y="T5"/>
                          </a:cxn>
                          <a:cxn ang="0">
                            <a:pos x="T6" y="T7"/>
                          </a:cxn>
                        </a:cxnLst>
                        <a:rect l="0" t="0" r="r" b="b"/>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88" name="Group 46"/>
                <p:cNvGrpSpPr>
                  <a:grpSpLocks/>
                </p:cNvGrpSpPr>
                <p:nvPr/>
              </p:nvGrpSpPr>
              <p:grpSpPr bwMode="auto">
                <a:xfrm>
                  <a:off x="2896" y="1278"/>
                  <a:ext cx="186" cy="386"/>
                  <a:chOff x="2896" y="1278"/>
                  <a:chExt cx="186" cy="386"/>
                </a:xfrm>
              </p:grpSpPr>
              <p:grpSp>
                <p:nvGrpSpPr>
                  <p:cNvPr id="89" name="Group 47"/>
                  <p:cNvGrpSpPr>
                    <a:grpSpLocks/>
                  </p:cNvGrpSpPr>
                  <p:nvPr/>
                </p:nvGrpSpPr>
                <p:grpSpPr bwMode="auto">
                  <a:xfrm>
                    <a:off x="2896" y="1278"/>
                    <a:ext cx="110" cy="150"/>
                    <a:chOff x="2896" y="1278"/>
                    <a:chExt cx="110" cy="150"/>
                  </a:xfrm>
                </p:grpSpPr>
                <p:grpSp>
                  <p:nvGrpSpPr>
                    <p:cNvPr id="91" name="Group 48"/>
                    <p:cNvGrpSpPr>
                      <a:grpSpLocks/>
                    </p:cNvGrpSpPr>
                    <p:nvPr/>
                  </p:nvGrpSpPr>
                  <p:grpSpPr bwMode="auto">
                    <a:xfrm>
                      <a:off x="2902" y="1283"/>
                      <a:ext cx="99" cy="145"/>
                      <a:chOff x="2902" y="1283"/>
                      <a:chExt cx="99" cy="145"/>
                    </a:xfrm>
                  </p:grpSpPr>
                  <p:sp>
                    <p:nvSpPr>
                      <p:cNvPr id="93" name="Freeform 49"/>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4" name="Group 50"/>
                      <p:cNvGrpSpPr>
                        <a:grpSpLocks/>
                      </p:cNvGrpSpPr>
                      <p:nvPr/>
                    </p:nvGrpSpPr>
                    <p:grpSpPr bwMode="auto">
                      <a:xfrm>
                        <a:off x="2914" y="1331"/>
                        <a:ext cx="81" cy="70"/>
                        <a:chOff x="2914" y="1331"/>
                        <a:chExt cx="81" cy="70"/>
                      </a:xfrm>
                    </p:grpSpPr>
                    <p:sp>
                      <p:nvSpPr>
                        <p:cNvPr id="95" name="Freeform 51"/>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1">
                              <a:moveTo>
                                <a:pt x="0" y="0"/>
                              </a:moveTo>
                              <a:lnTo>
                                <a:pt x="17" y="0"/>
                              </a:lnTo>
                              <a:lnTo>
                                <a:pt x="23" y="0"/>
                              </a:lnTo>
                              <a:lnTo>
                                <a:pt x="29" y="6"/>
                              </a:lnTo>
                              <a:lnTo>
                                <a:pt x="34" y="6"/>
                              </a:lnTo>
                              <a:lnTo>
                                <a:pt x="29" y="6"/>
                              </a:lnTo>
                              <a:lnTo>
                                <a:pt x="29" y="11"/>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 name="Freeform 52"/>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Lst>
                          <a:ahLst/>
                          <a:cxnLst>
                            <a:cxn ang="0">
                              <a:pos x="T0" y="T1"/>
                            </a:cxn>
                            <a:cxn ang="0">
                              <a:pos x="T2" y="T3"/>
                            </a:cxn>
                            <a:cxn ang="0">
                              <a:pos x="T4" y="T5"/>
                            </a:cxn>
                            <a:cxn ang="0">
                              <a:pos x="T6" y="T7"/>
                            </a:cxn>
                          </a:cxnLst>
                          <a:rect l="0" t="0" r="r" b="b"/>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 name="Freeform 53"/>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92" name="Freeform 54"/>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90" name="Freeform 55"/>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10" name="Group 32"/>
              <p:cNvGrpSpPr>
                <a:grpSpLocks/>
              </p:cNvGrpSpPr>
              <p:nvPr/>
            </p:nvGrpSpPr>
            <p:grpSpPr bwMode="auto">
              <a:xfrm>
                <a:off x="1076107" y="5232803"/>
                <a:ext cx="216181" cy="669925"/>
                <a:chOff x="2803" y="1278"/>
                <a:chExt cx="342" cy="956"/>
              </a:xfrm>
            </p:grpSpPr>
            <p:grpSp>
              <p:nvGrpSpPr>
                <p:cNvPr id="111" name="Group 33"/>
                <p:cNvGrpSpPr>
                  <a:grpSpLocks/>
                </p:cNvGrpSpPr>
                <p:nvPr/>
              </p:nvGrpSpPr>
              <p:grpSpPr bwMode="auto">
                <a:xfrm>
                  <a:off x="2803" y="1401"/>
                  <a:ext cx="342" cy="833"/>
                  <a:chOff x="2803" y="1401"/>
                  <a:chExt cx="342" cy="833"/>
                </a:xfrm>
              </p:grpSpPr>
              <p:grpSp>
                <p:nvGrpSpPr>
                  <p:cNvPr id="122" name="Group 34"/>
                  <p:cNvGrpSpPr>
                    <a:grpSpLocks/>
                  </p:cNvGrpSpPr>
                  <p:nvPr/>
                </p:nvGrpSpPr>
                <p:grpSpPr bwMode="auto">
                  <a:xfrm>
                    <a:off x="2815" y="2143"/>
                    <a:ext cx="301" cy="91"/>
                    <a:chOff x="2815" y="2143"/>
                    <a:chExt cx="301" cy="91"/>
                  </a:xfrm>
                </p:grpSpPr>
                <p:sp>
                  <p:nvSpPr>
                    <p:cNvPr id="132" name="Freeform 35"/>
                    <p:cNvSpPr>
                      <a:spLocks/>
                    </p:cNvSpPr>
                    <p:nvPr/>
                  </p:nvSpPr>
                  <p:spPr bwMode="auto">
                    <a:xfrm>
                      <a:off x="2815" y="2164"/>
                      <a:ext cx="93" cy="70"/>
                    </a:xfrm>
                    <a:custGeom>
                      <a:avLst/>
                      <a:gdLst>
                        <a:gd name="T0" fmla="*/ 35 w 93"/>
                        <a:gd name="T1" fmla="*/ 11 h 70"/>
                        <a:gd name="T2" fmla="*/ 12 w 93"/>
                        <a:gd name="T3" fmla="*/ 32 h 70"/>
                        <a:gd name="T4" fmla="*/ 0 w 93"/>
                        <a:gd name="T5" fmla="*/ 48 h 70"/>
                        <a:gd name="T6" fmla="*/ 0 w 93"/>
                        <a:gd name="T7" fmla="*/ 65 h 70"/>
                        <a:gd name="T8" fmla="*/ 12 w 93"/>
                        <a:gd name="T9" fmla="*/ 70 h 70"/>
                        <a:gd name="T10" fmla="*/ 41 w 93"/>
                        <a:gd name="T11" fmla="*/ 65 h 70"/>
                        <a:gd name="T12" fmla="*/ 58 w 93"/>
                        <a:gd name="T13" fmla="*/ 59 h 70"/>
                        <a:gd name="T14" fmla="*/ 70 w 93"/>
                        <a:gd name="T15" fmla="*/ 43 h 70"/>
                        <a:gd name="T16" fmla="*/ 93 w 93"/>
                        <a:gd name="T17" fmla="*/ 32 h 70"/>
                        <a:gd name="T18" fmla="*/ 93 w 93"/>
                        <a:gd name="T19" fmla="*/ 16 h 70"/>
                        <a:gd name="T20" fmla="*/ 87 w 93"/>
                        <a:gd name="T21" fmla="*/ 0 h 70"/>
                        <a:gd name="T22" fmla="*/ 64 w 93"/>
                        <a:gd name="T23" fmla="*/ 11 h 70"/>
                        <a:gd name="T24" fmla="*/ 35 w 93"/>
                        <a:gd name="T25" fmla="*/ 1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70">
                          <a:moveTo>
                            <a:pt x="35" y="11"/>
                          </a:moveTo>
                          <a:lnTo>
                            <a:pt x="12" y="32"/>
                          </a:lnTo>
                          <a:lnTo>
                            <a:pt x="0" y="48"/>
                          </a:lnTo>
                          <a:lnTo>
                            <a:pt x="0" y="65"/>
                          </a:lnTo>
                          <a:lnTo>
                            <a:pt x="12" y="70"/>
                          </a:lnTo>
                          <a:lnTo>
                            <a:pt x="41" y="65"/>
                          </a:lnTo>
                          <a:lnTo>
                            <a:pt x="58" y="59"/>
                          </a:lnTo>
                          <a:lnTo>
                            <a:pt x="70" y="43"/>
                          </a:lnTo>
                          <a:lnTo>
                            <a:pt x="93" y="32"/>
                          </a:lnTo>
                          <a:lnTo>
                            <a:pt x="93" y="16"/>
                          </a:lnTo>
                          <a:lnTo>
                            <a:pt x="87" y="0"/>
                          </a:lnTo>
                          <a:lnTo>
                            <a:pt x="64" y="11"/>
                          </a:lnTo>
                          <a:lnTo>
                            <a:pt x="3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36"/>
                    <p:cNvSpPr>
                      <a:spLocks/>
                    </p:cNvSpPr>
                    <p:nvPr/>
                  </p:nvSpPr>
                  <p:spPr bwMode="auto">
                    <a:xfrm>
                      <a:off x="3012" y="2143"/>
                      <a:ext cx="104" cy="75"/>
                    </a:xfrm>
                    <a:custGeom>
                      <a:avLst/>
                      <a:gdLst>
                        <a:gd name="T0" fmla="*/ 0 w 104"/>
                        <a:gd name="T1" fmla="*/ 5 h 75"/>
                        <a:gd name="T2" fmla="*/ 0 w 104"/>
                        <a:gd name="T3" fmla="*/ 32 h 75"/>
                        <a:gd name="T4" fmla="*/ 12 w 104"/>
                        <a:gd name="T5" fmla="*/ 43 h 75"/>
                        <a:gd name="T6" fmla="*/ 29 w 104"/>
                        <a:gd name="T7" fmla="*/ 48 h 75"/>
                        <a:gd name="T8" fmla="*/ 41 w 104"/>
                        <a:gd name="T9" fmla="*/ 53 h 75"/>
                        <a:gd name="T10" fmla="*/ 58 w 104"/>
                        <a:gd name="T11" fmla="*/ 64 h 75"/>
                        <a:gd name="T12" fmla="*/ 87 w 104"/>
                        <a:gd name="T13" fmla="*/ 75 h 75"/>
                        <a:gd name="T14" fmla="*/ 99 w 104"/>
                        <a:gd name="T15" fmla="*/ 69 h 75"/>
                        <a:gd name="T16" fmla="*/ 104 w 104"/>
                        <a:gd name="T17" fmla="*/ 64 h 75"/>
                        <a:gd name="T18" fmla="*/ 104 w 104"/>
                        <a:gd name="T19" fmla="*/ 59 h 75"/>
                        <a:gd name="T20" fmla="*/ 93 w 104"/>
                        <a:gd name="T21" fmla="*/ 43 h 75"/>
                        <a:gd name="T22" fmla="*/ 70 w 104"/>
                        <a:gd name="T23" fmla="*/ 26 h 75"/>
                        <a:gd name="T24" fmla="*/ 52 w 104"/>
                        <a:gd name="T25" fmla="*/ 10 h 75"/>
                        <a:gd name="T26" fmla="*/ 46 w 104"/>
                        <a:gd name="T27" fmla="*/ 0 h 75"/>
                        <a:gd name="T28" fmla="*/ 0 w 104"/>
                        <a:gd name="T29" fmla="*/ 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75">
                          <a:moveTo>
                            <a:pt x="0" y="5"/>
                          </a:moveTo>
                          <a:lnTo>
                            <a:pt x="0" y="32"/>
                          </a:lnTo>
                          <a:lnTo>
                            <a:pt x="12" y="43"/>
                          </a:lnTo>
                          <a:lnTo>
                            <a:pt x="29" y="48"/>
                          </a:lnTo>
                          <a:lnTo>
                            <a:pt x="41" y="53"/>
                          </a:lnTo>
                          <a:lnTo>
                            <a:pt x="58" y="64"/>
                          </a:lnTo>
                          <a:lnTo>
                            <a:pt x="87" y="75"/>
                          </a:lnTo>
                          <a:lnTo>
                            <a:pt x="99" y="69"/>
                          </a:lnTo>
                          <a:lnTo>
                            <a:pt x="104" y="64"/>
                          </a:lnTo>
                          <a:lnTo>
                            <a:pt x="104" y="59"/>
                          </a:lnTo>
                          <a:lnTo>
                            <a:pt x="93" y="43"/>
                          </a:lnTo>
                          <a:lnTo>
                            <a:pt x="70" y="26"/>
                          </a:lnTo>
                          <a:lnTo>
                            <a:pt x="52" y="10"/>
                          </a:lnTo>
                          <a:lnTo>
                            <a:pt x="46"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23" name="Group 37"/>
                  <p:cNvGrpSpPr>
                    <a:grpSpLocks/>
                  </p:cNvGrpSpPr>
                  <p:nvPr/>
                </p:nvGrpSpPr>
                <p:grpSpPr bwMode="auto">
                  <a:xfrm>
                    <a:off x="2803" y="1401"/>
                    <a:ext cx="342" cy="785"/>
                    <a:chOff x="2803" y="1401"/>
                    <a:chExt cx="342" cy="785"/>
                  </a:xfrm>
                </p:grpSpPr>
                <p:grpSp>
                  <p:nvGrpSpPr>
                    <p:cNvPr id="124" name="Group 38"/>
                    <p:cNvGrpSpPr>
                      <a:grpSpLocks/>
                    </p:cNvGrpSpPr>
                    <p:nvPr/>
                  </p:nvGrpSpPr>
                  <p:grpSpPr bwMode="auto">
                    <a:xfrm>
                      <a:off x="2844" y="1401"/>
                      <a:ext cx="220" cy="253"/>
                      <a:chOff x="2844" y="1401"/>
                      <a:chExt cx="220" cy="253"/>
                    </a:xfrm>
                  </p:grpSpPr>
                  <p:sp>
                    <p:nvSpPr>
                      <p:cNvPr id="129" name="Freeform 39"/>
                      <p:cNvSpPr>
                        <a:spLocks/>
                      </p:cNvSpPr>
                      <p:nvPr/>
                    </p:nvSpPr>
                    <p:spPr bwMode="auto">
                      <a:xfrm>
                        <a:off x="2844" y="1417"/>
                        <a:ext cx="220" cy="237"/>
                      </a:xfrm>
                      <a:custGeom>
                        <a:avLst/>
                        <a:gdLst>
                          <a:gd name="T0" fmla="*/ 0 w 220"/>
                          <a:gd name="T1" fmla="*/ 43 h 237"/>
                          <a:gd name="T2" fmla="*/ 70 w 220"/>
                          <a:gd name="T3" fmla="*/ 0 h 237"/>
                          <a:gd name="T4" fmla="*/ 139 w 220"/>
                          <a:gd name="T5" fmla="*/ 102 h 237"/>
                          <a:gd name="T6" fmla="*/ 151 w 220"/>
                          <a:gd name="T7" fmla="*/ 6 h 237"/>
                          <a:gd name="T8" fmla="*/ 197 w 220"/>
                          <a:gd name="T9" fmla="*/ 17 h 237"/>
                          <a:gd name="T10" fmla="*/ 220 w 220"/>
                          <a:gd name="T11" fmla="*/ 54 h 237"/>
                          <a:gd name="T12" fmla="*/ 214 w 220"/>
                          <a:gd name="T13" fmla="*/ 237 h 237"/>
                          <a:gd name="T14" fmla="*/ 23 w 220"/>
                          <a:gd name="T15" fmla="*/ 237 h 237"/>
                          <a:gd name="T16" fmla="*/ 0 w 220"/>
                          <a:gd name="T17" fmla="*/ 4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37">
                            <a:moveTo>
                              <a:pt x="0" y="43"/>
                            </a:moveTo>
                            <a:lnTo>
                              <a:pt x="70" y="0"/>
                            </a:lnTo>
                            <a:lnTo>
                              <a:pt x="139" y="102"/>
                            </a:lnTo>
                            <a:lnTo>
                              <a:pt x="151" y="6"/>
                            </a:lnTo>
                            <a:lnTo>
                              <a:pt x="197" y="17"/>
                            </a:lnTo>
                            <a:lnTo>
                              <a:pt x="220" y="54"/>
                            </a:lnTo>
                            <a:lnTo>
                              <a:pt x="214" y="237"/>
                            </a:lnTo>
                            <a:lnTo>
                              <a:pt x="23" y="237"/>
                            </a:lnTo>
                            <a:lnTo>
                              <a:pt x="0" y="43"/>
                            </a:lnTo>
                            <a:close/>
                          </a:path>
                        </a:pathLst>
                      </a:custGeom>
                      <a:solidFill>
                        <a:srgbClr val="7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40"/>
                      <p:cNvSpPr>
                        <a:spLocks/>
                      </p:cNvSpPr>
                      <p:nvPr/>
                    </p:nvSpPr>
                    <p:spPr bwMode="auto">
                      <a:xfrm>
                        <a:off x="2908" y="1401"/>
                        <a:ext cx="87" cy="140"/>
                      </a:xfrm>
                      <a:custGeom>
                        <a:avLst/>
                        <a:gdLst>
                          <a:gd name="T0" fmla="*/ 0 w 87"/>
                          <a:gd name="T1" fmla="*/ 16 h 140"/>
                          <a:gd name="T2" fmla="*/ 6 w 87"/>
                          <a:gd name="T3" fmla="*/ 0 h 140"/>
                          <a:gd name="T4" fmla="*/ 64 w 87"/>
                          <a:gd name="T5" fmla="*/ 27 h 140"/>
                          <a:gd name="T6" fmla="*/ 75 w 87"/>
                          <a:gd name="T7" fmla="*/ 11 h 140"/>
                          <a:gd name="T8" fmla="*/ 81 w 87"/>
                          <a:gd name="T9" fmla="*/ 16 h 140"/>
                          <a:gd name="T10" fmla="*/ 87 w 87"/>
                          <a:gd name="T11" fmla="*/ 97 h 140"/>
                          <a:gd name="T12" fmla="*/ 87 w 87"/>
                          <a:gd name="T13" fmla="*/ 140 h 140"/>
                          <a:gd name="T14" fmla="*/ 0 w 87"/>
                          <a:gd name="T15" fmla="*/ 1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40">
                            <a:moveTo>
                              <a:pt x="0" y="16"/>
                            </a:moveTo>
                            <a:lnTo>
                              <a:pt x="6" y="0"/>
                            </a:lnTo>
                            <a:lnTo>
                              <a:pt x="64" y="27"/>
                            </a:lnTo>
                            <a:lnTo>
                              <a:pt x="75" y="11"/>
                            </a:lnTo>
                            <a:lnTo>
                              <a:pt x="81" y="16"/>
                            </a:lnTo>
                            <a:lnTo>
                              <a:pt x="87" y="97"/>
                            </a:lnTo>
                            <a:lnTo>
                              <a:pt x="87" y="140"/>
                            </a:lnTo>
                            <a:lnTo>
                              <a:pt x="0" y="16"/>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41"/>
                      <p:cNvSpPr>
                        <a:spLocks/>
                      </p:cNvSpPr>
                      <p:nvPr/>
                    </p:nvSpPr>
                    <p:spPr bwMode="auto">
                      <a:xfrm>
                        <a:off x="2937" y="1428"/>
                        <a:ext cx="52" cy="27"/>
                      </a:xfrm>
                      <a:custGeom>
                        <a:avLst/>
                        <a:gdLst>
                          <a:gd name="T0" fmla="*/ 0 w 52"/>
                          <a:gd name="T1" fmla="*/ 27 h 27"/>
                          <a:gd name="T2" fmla="*/ 29 w 52"/>
                          <a:gd name="T3" fmla="*/ 0 h 27"/>
                          <a:gd name="T4" fmla="*/ 52 w 52"/>
                          <a:gd name="T5" fmla="*/ 22 h 27"/>
                        </a:gdLst>
                        <a:ahLst/>
                        <a:cxnLst>
                          <a:cxn ang="0">
                            <a:pos x="T0" y="T1"/>
                          </a:cxn>
                          <a:cxn ang="0">
                            <a:pos x="T2" y="T3"/>
                          </a:cxn>
                          <a:cxn ang="0">
                            <a:pos x="T4" y="T5"/>
                          </a:cxn>
                        </a:cxnLst>
                        <a:rect l="0" t="0" r="r" b="b"/>
                        <a:pathLst>
                          <a:path w="52" h="27">
                            <a:moveTo>
                              <a:pt x="0" y="27"/>
                            </a:moveTo>
                            <a:lnTo>
                              <a:pt x="29" y="0"/>
                            </a:lnTo>
                            <a:lnTo>
                              <a:pt x="52" y="2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5" name="Group 42"/>
                    <p:cNvGrpSpPr>
                      <a:grpSpLocks/>
                    </p:cNvGrpSpPr>
                    <p:nvPr/>
                  </p:nvGrpSpPr>
                  <p:grpSpPr bwMode="auto">
                    <a:xfrm>
                      <a:off x="2803" y="1412"/>
                      <a:ext cx="342" cy="774"/>
                      <a:chOff x="2803" y="1412"/>
                      <a:chExt cx="342" cy="774"/>
                    </a:xfrm>
                  </p:grpSpPr>
                  <p:sp>
                    <p:nvSpPr>
                      <p:cNvPr id="126" name="Freeform 43"/>
                      <p:cNvSpPr>
                        <a:spLocks/>
                      </p:cNvSpPr>
                      <p:nvPr/>
                    </p:nvSpPr>
                    <p:spPr bwMode="auto">
                      <a:xfrm>
                        <a:off x="2803" y="1412"/>
                        <a:ext cx="342" cy="774"/>
                      </a:xfrm>
                      <a:custGeom>
                        <a:avLst/>
                        <a:gdLst>
                          <a:gd name="T0" fmla="*/ 105 w 342"/>
                          <a:gd name="T1" fmla="*/ 0 h 774"/>
                          <a:gd name="T2" fmla="*/ 24 w 342"/>
                          <a:gd name="T3" fmla="*/ 59 h 774"/>
                          <a:gd name="T4" fmla="*/ 0 w 342"/>
                          <a:gd name="T5" fmla="*/ 242 h 774"/>
                          <a:gd name="T6" fmla="*/ 64 w 342"/>
                          <a:gd name="T7" fmla="*/ 360 h 774"/>
                          <a:gd name="T8" fmla="*/ 64 w 342"/>
                          <a:gd name="T9" fmla="*/ 381 h 774"/>
                          <a:gd name="T10" fmla="*/ 70 w 342"/>
                          <a:gd name="T11" fmla="*/ 414 h 774"/>
                          <a:gd name="T12" fmla="*/ 76 w 342"/>
                          <a:gd name="T13" fmla="*/ 430 h 774"/>
                          <a:gd name="T14" fmla="*/ 64 w 342"/>
                          <a:gd name="T15" fmla="*/ 559 h 774"/>
                          <a:gd name="T16" fmla="*/ 47 w 342"/>
                          <a:gd name="T17" fmla="*/ 768 h 774"/>
                          <a:gd name="T18" fmla="*/ 64 w 342"/>
                          <a:gd name="T19" fmla="*/ 774 h 774"/>
                          <a:gd name="T20" fmla="*/ 105 w 342"/>
                          <a:gd name="T21" fmla="*/ 763 h 774"/>
                          <a:gd name="T22" fmla="*/ 128 w 342"/>
                          <a:gd name="T23" fmla="*/ 618 h 774"/>
                          <a:gd name="T24" fmla="*/ 140 w 342"/>
                          <a:gd name="T25" fmla="*/ 569 h 774"/>
                          <a:gd name="T26" fmla="*/ 180 w 342"/>
                          <a:gd name="T27" fmla="*/ 430 h 774"/>
                          <a:gd name="T28" fmla="*/ 186 w 342"/>
                          <a:gd name="T29" fmla="*/ 575 h 774"/>
                          <a:gd name="T30" fmla="*/ 203 w 342"/>
                          <a:gd name="T31" fmla="*/ 747 h 774"/>
                          <a:gd name="T32" fmla="*/ 261 w 342"/>
                          <a:gd name="T33" fmla="*/ 752 h 774"/>
                          <a:gd name="T34" fmla="*/ 267 w 342"/>
                          <a:gd name="T35" fmla="*/ 564 h 774"/>
                          <a:gd name="T36" fmla="*/ 261 w 342"/>
                          <a:gd name="T37" fmla="*/ 376 h 774"/>
                          <a:gd name="T38" fmla="*/ 261 w 342"/>
                          <a:gd name="T39" fmla="*/ 285 h 774"/>
                          <a:gd name="T40" fmla="*/ 273 w 342"/>
                          <a:gd name="T41" fmla="*/ 252 h 774"/>
                          <a:gd name="T42" fmla="*/ 279 w 342"/>
                          <a:gd name="T43" fmla="*/ 258 h 774"/>
                          <a:gd name="T44" fmla="*/ 337 w 342"/>
                          <a:gd name="T45" fmla="*/ 226 h 774"/>
                          <a:gd name="T46" fmla="*/ 342 w 342"/>
                          <a:gd name="T47" fmla="*/ 167 h 774"/>
                          <a:gd name="T48" fmla="*/ 250 w 342"/>
                          <a:gd name="T49" fmla="*/ 22 h 774"/>
                          <a:gd name="T50" fmla="*/ 186 w 342"/>
                          <a:gd name="T51" fmla="*/ 0 h 774"/>
                          <a:gd name="T52" fmla="*/ 198 w 342"/>
                          <a:gd name="T53" fmla="*/ 97 h 774"/>
                          <a:gd name="T54" fmla="*/ 186 w 342"/>
                          <a:gd name="T55" fmla="*/ 193 h 774"/>
                          <a:gd name="T56" fmla="*/ 157 w 342"/>
                          <a:gd name="T57" fmla="*/ 102 h 774"/>
                          <a:gd name="T58" fmla="*/ 105 w 342"/>
                          <a:gd name="T59"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2" h="774">
                            <a:moveTo>
                              <a:pt x="105" y="0"/>
                            </a:moveTo>
                            <a:lnTo>
                              <a:pt x="24" y="59"/>
                            </a:lnTo>
                            <a:lnTo>
                              <a:pt x="0" y="242"/>
                            </a:lnTo>
                            <a:lnTo>
                              <a:pt x="64" y="360"/>
                            </a:lnTo>
                            <a:lnTo>
                              <a:pt x="64" y="381"/>
                            </a:lnTo>
                            <a:lnTo>
                              <a:pt x="70" y="414"/>
                            </a:lnTo>
                            <a:lnTo>
                              <a:pt x="76" y="430"/>
                            </a:lnTo>
                            <a:lnTo>
                              <a:pt x="64" y="559"/>
                            </a:lnTo>
                            <a:lnTo>
                              <a:pt x="47" y="768"/>
                            </a:lnTo>
                            <a:lnTo>
                              <a:pt x="64" y="774"/>
                            </a:lnTo>
                            <a:lnTo>
                              <a:pt x="105" y="763"/>
                            </a:lnTo>
                            <a:lnTo>
                              <a:pt x="128" y="618"/>
                            </a:lnTo>
                            <a:lnTo>
                              <a:pt x="140" y="569"/>
                            </a:lnTo>
                            <a:lnTo>
                              <a:pt x="180" y="430"/>
                            </a:lnTo>
                            <a:lnTo>
                              <a:pt x="186" y="575"/>
                            </a:lnTo>
                            <a:lnTo>
                              <a:pt x="203" y="747"/>
                            </a:lnTo>
                            <a:lnTo>
                              <a:pt x="261" y="752"/>
                            </a:lnTo>
                            <a:lnTo>
                              <a:pt x="267" y="564"/>
                            </a:lnTo>
                            <a:lnTo>
                              <a:pt x="261" y="376"/>
                            </a:lnTo>
                            <a:lnTo>
                              <a:pt x="261" y="285"/>
                            </a:lnTo>
                            <a:lnTo>
                              <a:pt x="273" y="252"/>
                            </a:lnTo>
                            <a:lnTo>
                              <a:pt x="279" y="258"/>
                            </a:lnTo>
                            <a:lnTo>
                              <a:pt x="337" y="226"/>
                            </a:lnTo>
                            <a:lnTo>
                              <a:pt x="342" y="167"/>
                            </a:lnTo>
                            <a:lnTo>
                              <a:pt x="250" y="22"/>
                            </a:lnTo>
                            <a:lnTo>
                              <a:pt x="186" y="0"/>
                            </a:lnTo>
                            <a:lnTo>
                              <a:pt x="198" y="97"/>
                            </a:lnTo>
                            <a:lnTo>
                              <a:pt x="186" y="193"/>
                            </a:lnTo>
                            <a:lnTo>
                              <a:pt x="157" y="102"/>
                            </a:lnTo>
                            <a:lnTo>
                              <a:pt x="105" y="0"/>
                            </a:lnTo>
                            <a:close/>
                          </a:path>
                        </a:pathLst>
                      </a:custGeom>
                      <a:solidFill>
                        <a:srgbClr val="5F3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 name="Freeform 44"/>
                      <p:cNvSpPr>
                        <a:spLocks/>
                      </p:cNvSpPr>
                      <p:nvPr/>
                    </p:nvSpPr>
                    <p:spPr bwMode="auto">
                      <a:xfrm>
                        <a:off x="2821" y="1498"/>
                        <a:ext cx="87" cy="199"/>
                      </a:xfrm>
                      <a:custGeom>
                        <a:avLst/>
                        <a:gdLst>
                          <a:gd name="T0" fmla="*/ 40 w 87"/>
                          <a:gd name="T1" fmla="*/ 0 h 199"/>
                          <a:gd name="T2" fmla="*/ 52 w 87"/>
                          <a:gd name="T3" fmla="*/ 48 h 199"/>
                          <a:gd name="T4" fmla="*/ 46 w 87"/>
                          <a:gd name="T5" fmla="*/ 118 h 199"/>
                          <a:gd name="T6" fmla="*/ 0 w 87"/>
                          <a:gd name="T7" fmla="*/ 129 h 199"/>
                          <a:gd name="T8" fmla="*/ 46 w 87"/>
                          <a:gd name="T9" fmla="*/ 134 h 199"/>
                          <a:gd name="T10" fmla="*/ 58 w 87"/>
                          <a:gd name="T11" fmla="*/ 177 h 199"/>
                          <a:gd name="T12" fmla="*/ 87 w 87"/>
                          <a:gd name="T13" fmla="*/ 199 h 199"/>
                          <a:gd name="T14" fmla="*/ 75 w 87"/>
                          <a:gd name="T15" fmla="*/ 161 h 199"/>
                          <a:gd name="T16" fmla="*/ 69 w 87"/>
                          <a:gd name="T17" fmla="*/ 145 h 199"/>
                          <a:gd name="T18" fmla="*/ 64 w 87"/>
                          <a:gd name="T19" fmla="*/ 97 h 199"/>
                          <a:gd name="T20" fmla="*/ 40 w 87"/>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9">
                            <a:moveTo>
                              <a:pt x="40" y="0"/>
                            </a:moveTo>
                            <a:lnTo>
                              <a:pt x="52" y="48"/>
                            </a:lnTo>
                            <a:lnTo>
                              <a:pt x="46" y="118"/>
                            </a:lnTo>
                            <a:lnTo>
                              <a:pt x="0" y="129"/>
                            </a:lnTo>
                            <a:lnTo>
                              <a:pt x="46" y="134"/>
                            </a:lnTo>
                            <a:lnTo>
                              <a:pt x="58" y="177"/>
                            </a:lnTo>
                            <a:lnTo>
                              <a:pt x="87" y="199"/>
                            </a:lnTo>
                            <a:lnTo>
                              <a:pt x="75" y="161"/>
                            </a:lnTo>
                            <a:lnTo>
                              <a:pt x="69" y="145"/>
                            </a:lnTo>
                            <a:lnTo>
                              <a:pt x="64" y="97"/>
                            </a:lnTo>
                            <a:lnTo>
                              <a:pt x="40" y="0"/>
                            </a:lnTo>
                            <a:close/>
                          </a:path>
                        </a:pathLst>
                      </a:custGeom>
                      <a:solidFill>
                        <a:srgbClr val="3F1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45"/>
                      <p:cNvSpPr>
                        <a:spLocks/>
                      </p:cNvSpPr>
                      <p:nvPr/>
                    </p:nvSpPr>
                    <p:spPr bwMode="auto">
                      <a:xfrm>
                        <a:off x="2902" y="1509"/>
                        <a:ext cx="29" cy="27"/>
                      </a:xfrm>
                      <a:custGeom>
                        <a:avLst/>
                        <a:gdLst>
                          <a:gd name="T0" fmla="*/ 0 w 29"/>
                          <a:gd name="T1" fmla="*/ 27 h 27"/>
                          <a:gd name="T2" fmla="*/ 6 w 29"/>
                          <a:gd name="T3" fmla="*/ 0 h 27"/>
                          <a:gd name="T4" fmla="*/ 29 w 29"/>
                          <a:gd name="T5" fmla="*/ 21 h 27"/>
                          <a:gd name="T6" fmla="*/ 0 w 29"/>
                          <a:gd name="T7" fmla="*/ 27 h 27"/>
                        </a:gdLst>
                        <a:ahLst/>
                        <a:cxnLst>
                          <a:cxn ang="0">
                            <a:pos x="T0" y="T1"/>
                          </a:cxn>
                          <a:cxn ang="0">
                            <a:pos x="T2" y="T3"/>
                          </a:cxn>
                          <a:cxn ang="0">
                            <a:pos x="T4" y="T5"/>
                          </a:cxn>
                          <a:cxn ang="0">
                            <a:pos x="T6" y="T7"/>
                          </a:cxn>
                        </a:cxnLst>
                        <a:rect l="0" t="0" r="r" b="b"/>
                        <a:pathLst>
                          <a:path w="29" h="27">
                            <a:moveTo>
                              <a:pt x="0" y="27"/>
                            </a:moveTo>
                            <a:lnTo>
                              <a:pt x="6" y="0"/>
                            </a:lnTo>
                            <a:lnTo>
                              <a:pt x="29" y="21"/>
                            </a:lnTo>
                            <a:lnTo>
                              <a:pt x="0" y="27"/>
                            </a:lnTo>
                            <a:close/>
                          </a:path>
                        </a:pathLst>
                      </a:custGeom>
                      <a:solidFill>
                        <a:srgbClr val="FFD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112" name="Group 46"/>
                <p:cNvGrpSpPr>
                  <a:grpSpLocks/>
                </p:cNvGrpSpPr>
                <p:nvPr/>
              </p:nvGrpSpPr>
              <p:grpSpPr bwMode="auto">
                <a:xfrm>
                  <a:off x="2896" y="1278"/>
                  <a:ext cx="186" cy="386"/>
                  <a:chOff x="2896" y="1278"/>
                  <a:chExt cx="186" cy="386"/>
                </a:xfrm>
              </p:grpSpPr>
              <p:grpSp>
                <p:nvGrpSpPr>
                  <p:cNvPr id="113" name="Group 47"/>
                  <p:cNvGrpSpPr>
                    <a:grpSpLocks/>
                  </p:cNvGrpSpPr>
                  <p:nvPr/>
                </p:nvGrpSpPr>
                <p:grpSpPr bwMode="auto">
                  <a:xfrm>
                    <a:off x="2896" y="1278"/>
                    <a:ext cx="110" cy="150"/>
                    <a:chOff x="2896" y="1278"/>
                    <a:chExt cx="110" cy="150"/>
                  </a:xfrm>
                </p:grpSpPr>
                <p:grpSp>
                  <p:nvGrpSpPr>
                    <p:cNvPr id="115" name="Group 48"/>
                    <p:cNvGrpSpPr>
                      <a:grpSpLocks/>
                    </p:cNvGrpSpPr>
                    <p:nvPr/>
                  </p:nvGrpSpPr>
                  <p:grpSpPr bwMode="auto">
                    <a:xfrm>
                      <a:off x="2902" y="1283"/>
                      <a:ext cx="99" cy="145"/>
                      <a:chOff x="2902" y="1283"/>
                      <a:chExt cx="99" cy="145"/>
                    </a:xfrm>
                  </p:grpSpPr>
                  <p:sp>
                    <p:nvSpPr>
                      <p:cNvPr id="117" name="Freeform 49"/>
                      <p:cNvSpPr>
                        <a:spLocks/>
                      </p:cNvSpPr>
                      <p:nvPr/>
                    </p:nvSpPr>
                    <p:spPr bwMode="auto">
                      <a:xfrm>
                        <a:off x="2902" y="1283"/>
                        <a:ext cx="99" cy="145"/>
                      </a:xfrm>
                      <a:custGeom>
                        <a:avLst/>
                        <a:gdLst>
                          <a:gd name="T0" fmla="*/ 93 w 99"/>
                          <a:gd name="T1" fmla="*/ 22 h 145"/>
                          <a:gd name="T2" fmla="*/ 99 w 99"/>
                          <a:gd name="T3" fmla="*/ 48 h 145"/>
                          <a:gd name="T4" fmla="*/ 93 w 99"/>
                          <a:gd name="T5" fmla="*/ 54 h 145"/>
                          <a:gd name="T6" fmla="*/ 99 w 99"/>
                          <a:gd name="T7" fmla="*/ 65 h 145"/>
                          <a:gd name="T8" fmla="*/ 93 w 99"/>
                          <a:gd name="T9" fmla="*/ 70 h 145"/>
                          <a:gd name="T10" fmla="*/ 93 w 99"/>
                          <a:gd name="T11" fmla="*/ 86 h 145"/>
                          <a:gd name="T12" fmla="*/ 93 w 99"/>
                          <a:gd name="T13" fmla="*/ 97 h 145"/>
                          <a:gd name="T14" fmla="*/ 93 w 99"/>
                          <a:gd name="T15" fmla="*/ 108 h 145"/>
                          <a:gd name="T16" fmla="*/ 87 w 99"/>
                          <a:gd name="T17" fmla="*/ 118 h 145"/>
                          <a:gd name="T18" fmla="*/ 81 w 99"/>
                          <a:gd name="T19" fmla="*/ 124 h 145"/>
                          <a:gd name="T20" fmla="*/ 81 w 99"/>
                          <a:gd name="T21" fmla="*/ 129 h 145"/>
                          <a:gd name="T22" fmla="*/ 64 w 99"/>
                          <a:gd name="T23" fmla="*/ 145 h 145"/>
                          <a:gd name="T24" fmla="*/ 12 w 99"/>
                          <a:gd name="T25" fmla="*/ 124 h 145"/>
                          <a:gd name="T26" fmla="*/ 12 w 99"/>
                          <a:gd name="T27" fmla="*/ 91 h 145"/>
                          <a:gd name="T28" fmla="*/ 12 w 99"/>
                          <a:gd name="T29" fmla="*/ 86 h 145"/>
                          <a:gd name="T30" fmla="*/ 6 w 99"/>
                          <a:gd name="T31" fmla="*/ 81 h 145"/>
                          <a:gd name="T32" fmla="*/ 0 w 99"/>
                          <a:gd name="T33" fmla="*/ 70 h 145"/>
                          <a:gd name="T34" fmla="*/ 0 w 99"/>
                          <a:gd name="T35" fmla="*/ 54 h 145"/>
                          <a:gd name="T36" fmla="*/ 6 w 99"/>
                          <a:gd name="T37" fmla="*/ 48 h 145"/>
                          <a:gd name="T38" fmla="*/ 6 w 99"/>
                          <a:gd name="T39" fmla="*/ 43 h 145"/>
                          <a:gd name="T40" fmla="*/ 6 w 99"/>
                          <a:gd name="T41" fmla="*/ 32 h 145"/>
                          <a:gd name="T42" fmla="*/ 6 w 99"/>
                          <a:gd name="T43" fmla="*/ 27 h 145"/>
                          <a:gd name="T44" fmla="*/ 12 w 99"/>
                          <a:gd name="T45" fmla="*/ 16 h 145"/>
                          <a:gd name="T46" fmla="*/ 12 w 99"/>
                          <a:gd name="T47" fmla="*/ 11 h 145"/>
                          <a:gd name="T48" fmla="*/ 23 w 99"/>
                          <a:gd name="T49" fmla="*/ 0 h 145"/>
                          <a:gd name="T50" fmla="*/ 35 w 99"/>
                          <a:gd name="T51" fmla="*/ 0 h 145"/>
                          <a:gd name="T52" fmla="*/ 46 w 99"/>
                          <a:gd name="T53" fmla="*/ 0 h 145"/>
                          <a:gd name="T54" fmla="*/ 58 w 99"/>
                          <a:gd name="T55" fmla="*/ 0 h 145"/>
                          <a:gd name="T56" fmla="*/ 64 w 99"/>
                          <a:gd name="T57" fmla="*/ 0 h 145"/>
                          <a:gd name="T58" fmla="*/ 75 w 99"/>
                          <a:gd name="T59" fmla="*/ 0 h 145"/>
                          <a:gd name="T60" fmla="*/ 87 w 99"/>
                          <a:gd name="T61" fmla="*/ 5 h 145"/>
                          <a:gd name="T62" fmla="*/ 87 w 99"/>
                          <a:gd name="T63" fmla="*/ 11 h 145"/>
                          <a:gd name="T64" fmla="*/ 93 w 99"/>
                          <a:gd name="T65" fmla="*/ 16 h 145"/>
                          <a:gd name="T66" fmla="*/ 93 w 99"/>
                          <a:gd name="T67" fmla="*/ 2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145">
                            <a:moveTo>
                              <a:pt x="93" y="22"/>
                            </a:moveTo>
                            <a:lnTo>
                              <a:pt x="99" y="48"/>
                            </a:lnTo>
                            <a:lnTo>
                              <a:pt x="93" y="54"/>
                            </a:lnTo>
                            <a:lnTo>
                              <a:pt x="99" y="65"/>
                            </a:lnTo>
                            <a:lnTo>
                              <a:pt x="93" y="70"/>
                            </a:lnTo>
                            <a:lnTo>
                              <a:pt x="93" y="86"/>
                            </a:lnTo>
                            <a:lnTo>
                              <a:pt x="93" y="97"/>
                            </a:lnTo>
                            <a:lnTo>
                              <a:pt x="93" y="108"/>
                            </a:lnTo>
                            <a:lnTo>
                              <a:pt x="87" y="118"/>
                            </a:lnTo>
                            <a:lnTo>
                              <a:pt x="81" y="124"/>
                            </a:lnTo>
                            <a:lnTo>
                              <a:pt x="81" y="129"/>
                            </a:lnTo>
                            <a:lnTo>
                              <a:pt x="64" y="145"/>
                            </a:lnTo>
                            <a:lnTo>
                              <a:pt x="12" y="124"/>
                            </a:lnTo>
                            <a:lnTo>
                              <a:pt x="12" y="91"/>
                            </a:lnTo>
                            <a:lnTo>
                              <a:pt x="12" y="86"/>
                            </a:lnTo>
                            <a:lnTo>
                              <a:pt x="6" y="81"/>
                            </a:lnTo>
                            <a:lnTo>
                              <a:pt x="0" y="70"/>
                            </a:lnTo>
                            <a:lnTo>
                              <a:pt x="0" y="54"/>
                            </a:lnTo>
                            <a:lnTo>
                              <a:pt x="6" y="48"/>
                            </a:lnTo>
                            <a:lnTo>
                              <a:pt x="6" y="43"/>
                            </a:lnTo>
                            <a:lnTo>
                              <a:pt x="6" y="32"/>
                            </a:lnTo>
                            <a:lnTo>
                              <a:pt x="6" y="27"/>
                            </a:lnTo>
                            <a:lnTo>
                              <a:pt x="12" y="16"/>
                            </a:lnTo>
                            <a:lnTo>
                              <a:pt x="12" y="11"/>
                            </a:lnTo>
                            <a:lnTo>
                              <a:pt x="23" y="0"/>
                            </a:lnTo>
                            <a:lnTo>
                              <a:pt x="35" y="0"/>
                            </a:lnTo>
                            <a:lnTo>
                              <a:pt x="46" y="0"/>
                            </a:lnTo>
                            <a:lnTo>
                              <a:pt x="58" y="0"/>
                            </a:lnTo>
                            <a:lnTo>
                              <a:pt x="64" y="0"/>
                            </a:lnTo>
                            <a:lnTo>
                              <a:pt x="75" y="0"/>
                            </a:lnTo>
                            <a:lnTo>
                              <a:pt x="87" y="5"/>
                            </a:lnTo>
                            <a:lnTo>
                              <a:pt x="87" y="11"/>
                            </a:lnTo>
                            <a:lnTo>
                              <a:pt x="93" y="16"/>
                            </a:lnTo>
                            <a:lnTo>
                              <a:pt x="93" y="22"/>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8" name="Group 50"/>
                      <p:cNvGrpSpPr>
                        <a:grpSpLocks/>
                      </p:cNvGrpSpPr>
                      <p:nvPr/>
                    </p:nvGrpSpPr>
                    <p:grpSpPr bwMode="auto">
                      <a:xfrm>
                        <a:off x="2914" y="1331"/>
                        <a:ext cx="81" cy="70"/>
                        <a:chOff x="2914" y="1331"/>
                        <a:chExt cx="81" cy="70"/>
                      </a:xfrm>
                    </p:grpSpPr>
                    <p:sp>
                      <p:nvSpPr>
                        <p:cNvPr id="119" name="Freeform 51"/>
                        <p:cNvSpPr>
                          <a:spLocks/>
                        </p:cNvSpPr>
                        <p:nvPr/>
                      </p:nvSpPr>
                      <p:spPr bwMode="auto">
                        <a:xfrm>
                          <a:off x="2943" y="1331"/>
                          <a:ext cx="34" cy="11"/>
                        </a:xfrm>
                        <a:custGeom>
                          <a:avLst/>
                          <a:gdLst>
                            <a:gd name="T0" fmla="*/ 0 w 34"/>
                            <a:gd name="T1" fmla="*/ 0 h 11"/>
                            <a:gd name="T2" fmla="*/ 17 w 34"/>
                            <a:gd name="T3" fmla="*/ 0 h 11"/>
                            <a:gd name="T4" fmla="*/ 23 w 34"/>
                            <a:gd name="T5" fmla="*/ 0 h 11"/>
                            <a:gd name="T6" fmla="*/ 29 w 34"/>
                            <a:gd name="T7" fmla="*/ 6 h 11"/>
                            <a:gd name="T8" fmla="*/ 34 w 34"/>
                            <a:gd name="T9" fmla="*/ 6 h 11"/>
                            <a:gd name="T10" fmla="*/ 29 w 34"/>
                            <a:gd name="T11" fmla="*/ 6 h 11"/>
                            <a:gd name="T12" fmla="*/ 29 w 34"/>
                            <a:gd name="T13" fmla="*/ 11 h 11"/>
                            <a:gd name="T14" fmla="*/ 29 w 34"/>
                            <a:gd name="T15" fmla="*/ 11 h 11"/>
                            <a:gd name="T16" fmla="*/ 17 w 34"/>
                            <a:gd name="T17" fmla="*/ 11 h 11"/>
                            <a:gd name="T18" fmla="*/ 5 w 34"/>
                            <a:gd name="T19" fmla="*/ 11 h 11"/>
                            <a:gd name="T20" fmla="*/ 11 w 34"/>
                            <a:gd name="T21" fmla="*/ 11 h 11"/>
                            <a:gd name="T22" fmla="*/ 5 w 34"/>
                            <a:gd name="T23" fmla="*/ 6 h 11"/>
                            <a:gd name="T24" fmla="*/ 0 w 34"/>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1">
                              <a:moveTo>
                                <a:pt x="0" y="0"/>
                              </a:moveTo>
                              <a:lnTo>
                                <a:pt x="17" y="0"/>
                              </a:lnTo>
                              <a:lnTo>
                                <a:pt x="23" y="0"/>
                              </a:lnTo>
                              <a:lnTo>
                                <a:pt x="29" y="6"/>
                              </a:lnTo>
                              <a:lnTo>
                                <a:pt x="34" y="6"/>
                              </a:lnTo>
                              <a:lnTo>
                                <a:pt x="29" y="6"/>
                              </a:lnTo>
                              <a:lnTo>
                                <a:pt x="29" y="11"/>
                              </a:lnTo>
                              <a:lnTo>
                                <a:pt x="29" y="11"/>
                              </a:lnTo>
                              <a:lnTo>
                                <a:pt x="17" y="11"/>
                              </a:lnTo>
                              <a:lnTo>
                                <a:pt x="5" y="11"/>
                              </a:lnTo>
                              <a:lnTo>
                                <a:pt x="11" y="11"/>
                              </a:lnTo>
                              <a:lnTo>
                                <a:pt x="5" y="6"/>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52"/>
                        <p:cNvSpPr>
                          <a:spLocks/>
                        </p:cNvSpPr>
                        <p:nvPr/>
                      </p:nvSpPr>
                      <p:spPr bwMode="auto">
                        <a:xfrm>
                          <a:off x="2983" y="1364"/>
                          <a:ext cx="12" cy="10"/>
                        </a:xfrm>
                        <a:custGeom>
                          <a:avLst/>
                          <a:gdLst>
                            <a:gd name="T0" fmla="*/ 0 w 12"/>
                            <a:gd name="T1" fmla="*/ 0 h 10"/>
                            <a:gd name="T2" fmla="*/ 12 w 12"/>
                            <a:gd name="T3" fmla="*/ 0 h 10"/>
                            <a:gd name="T4" fmla="*/ 12 w 12"/>
                            <a:gd name="T5" fmla="*/ 10 h 10"/>
                            <a:gd name="T6" fmla="*/ 0 w 12"/>
                            <a:gd name="T7" fmla="*/ 0 h 10"/>
                          </a:gdLst>
                          <a:ahLst/>
                          <a:cxnLst>
                            <a:cxn ang="0">
                              <a:pos x="T0" y="T1"/>
                            </a:cxn>
                            <a:cxn ang="0">
                              <a:pos x="T2" y="T3"/>
                            </a:cxn>
                            <a:cxn ang="0">
                              <a:pos x="T4" y="T5"/>
                            </a:cxn>
                            <a:cxn ang="0">
                              <a:pos x="T6" y="T7"/>
                            </a:cxn>
                          </a:cxnLst>
                          <a:rect l="0" t="0" r="r" b="b"/>
                          <a:pathLst>
                            <a:path w="12" h="10">
                              <a:moveTo>
                                <a:pt x="0" y="0"/>
                              </a:moveTo>
                              <a:lnTo>
                                <a:pt x="12" y="0"/>
                              </a:lnTo>
                              <a:lnTo>
                                <a:pt x="12" y="10"/>
                              </a:lnTo>
                              <a:lnTo>
                                <a:pt x="0" y="0"/>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 name="Freeform 53"/>
                        <p:cNvSpPr>
                          <a:spLocks/>
                        </p:cNvSpPr>
                        <p:nvPr/>
                      </p:nvSpPr>
                      <p:spPr bwMode="auto">
                        <a:xfrm>
                          <a:off x="2914" y="1364"/>
                          <a:ext cx="52" cy="37"/>
                        </a:xfrm>
                        <a:custGeom>
                          <a:avLst/>
                          <a:gdLst>
                            <a:gd name="T0" fmla="*/ 0 w 52"/>
                            <a:gd name="T1" fmla="*/ 5 h 37"/>
                            <a:gd name="T2" fmla="*/ 5 w 52"/>
                            <a:gd name="T3" fmla="*/ 5 h 37"/>
                            <a:gd name="T4" fmla="*/ 23 w 52"/>
                            <a:gd name="T5" fmla="*/ 27 h 37"/>
                            <a:gd name="T6" fmla="*/ 52 w 52"/>
                            <a:gd name="T7" fmla="*/ 37 h 37"/>
                            <a:gd name="T8" fmla="*/ 17 w 52"/>
                            <a:gd name="T9" fmla="*/ 32 h 37"/>
                            <a:gd name="T10" fmla="*/ 5 w 52"/>
                            <a:gd name="T11" fmla="*/ 21 h 37"/>
                            <a:gd name="T12" fmla="*/ 0 w 52"/>
                            <a:gd name="T13" fmla="*/ 21 h 37"/>
                            <a:gd name="T14" fmla="*/ 0 w 52"/>
                            <a:gd name="T15" fmla="*/ 0 h 37"/>
                            <a:gd name="T16" fmla="*/ 0 w 52"/>
                            <a:gd name="T17"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37">
                              <a:moveTo>
                                <a:pt x="0" y="5"/>
                              </a:moveTo>
                              <a:lnTo>
                                <a:pt x="5" y="5"/>
                              </a:lnTo>
                              <a:lnTo>
                                <a:pt x="23" y="27"/>
                              </a:lnTo>
                              <a:lnTo>
                                <a:pt x="52" y="37"/>
                              </a:lnTo>
                              <a:lnTo>
                                <a:pt x="17" y="32"/>
                              </a:lnTo>
                              <a:lnTo>
                                <a:pt x="5" y="21"/>
                              </a:lnTo>
                              <a:lnTo>
                                <a:pt x="0" y="21"/>
                              </a:lnTo>
                              <a:lnTo>
                                <a:pt x="0" y="0"/>
                              </a:lnTo>
                              <a:lnTo>
                                <a:pt x="0" y="5"/>
                              </a:lnTo>
                              <a:close/>
                            </a:path>
                          </a:pathLst>
                        </a:custGeom>
                        <a:solidFill>
                          <a:srgbClr val="7F5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16" name="Freeform 54"/>
                    <p:cNvSpPr>
                      <a:spLocks/>
                    </p:cNvSpPr>
                    <p:nvPr/>
                  </p:nvSpPr>
                  <p:spPr bwMode="auto">
                    <a:xfrm>
                      <a:off x="2896" y="1278"/>
                      <a:ext cx="110" cy="96"/>
                    </a:xfrm>
                    <a:custGeom>
                      <a:avLst/>
                      <a:gdLst>
                        <a:gd name="T0" fmla="*/ 18 w 110"/>
                        <a:gd name="T1" fmla="*/ 96 h 96"/>
                        <a:gd name="T2" fmla="*/ 12 w 110"/>
                        <a:gd name="T3" fmla="*/ 86 h 96"/>
                        <a:gd name="T4" fmla="*/ 6 w 110"/>
                        <a:gd name="T5" fmla="*/ 70 h 96"/>
                        <a:gd name="T6" fmla="*/ 0 w 110"/>
                        <a:gd name="T7" fmla="*/ 53 h 96"/>
                        <a:gd name="T8" fmla="*/ 0 w 110"/>
                        <a:gd name="T9" fmla="*/ 32 h 96"/>
                        <a:gd name="T10" fmla="*/ 6 w 110"/>
                        <a:gd name="T11" fmla="*/ 16 h 96"/>
                        <a:gd name="T12" fmla="*/ 18 w 110"/>
                        <a:gd name="T13" fmla="*/ 10 h 96"/>
                        <a:gd name="T14" fmla="*/ 29 w 110"/>
                        <a:gd name="T15" fmla="*/ 5 h 96"/>
                        <a:gd name="T16" fmla="*/ 52 w 110"/>
                        <a:gd name="T17" fmla="*/ 0 h 96"/>
                        <a:gd name="T18" fmla="*/ 76 w 110"/>
                        <a:gd name="T19" fmla="*/ 5 h 96"/>
                        <a:gd name="T20" fmla="*/ 93 w 110"/>
                        <a:gd name="T21" fmla="*/ 10 h 96"/>
                        <a:gd name="T22" fmla="*/ 105 w 110"/>
                        <a:gd name="T23" fmla="*/ 10 h 96"/>
                        <a:gd name="T24" fmla="*/ 110 w 110"/>
                        <a:gd name="T25" fmla="*/ 10 h 96"/>
                        <a:gd name="T26" fmla="*/ 105 w 110"/>
                        <a:gd name="T27" fmla="*/ 16 h 96"/>
                        <a:gd name="T28" fmla="*/ 99 w 110"/>
                        <a:gd name="T29" fmla="*/ 27 h 96"/>
                        <a:gd name="T30" fmla="*/ 99 w 110"/>
                        <a:gd name="T31" fmla="*/ 32 h 96"/>
                        <a:gd name="T32" fmla="*/ 93 w 110"/>
                        <a:gd name="T33" fmla="*/ 27 h 96"/>
                        <a:gd name="T34" fmla="*/ 76 w 110"/>
                        <a:gd name="T35" fmla="*/ 21 h 96"/>
                        <a:gd name="T36" fmla="*/ 64 w 110"/>
                        <a:gd name="T37" fmla="*/ 21 h 96"/>
                        <a:gd name="T38" fmla="*/ 52 w 110"/>
                        <a:gd name="T39" fmla="*/ 21 h 96"/>
                        <a:gd name="T40" fmla="*/ 41 w 110"/>
                        <a:gd name="T41" fmla="*/ 21 h 96"/>
                        <a:gd name="T42" fmla="*/ 47 w 110"/>
                        <a:gd name="T43" fmla="*/ 27 h 96"/>
                        <a:gd name="T44" fmla="*/ 47 w 110"/>
                        <a:gd name="T45" fmla="*/ 32 h 96"/>
                        <a:gd name="T46" fmla="*/ 41 w 110"/>
                        <a:gd name="T47" fmla="*/ 37 h 96"/>
                        <a:gd name="T48" fmla="*/ 35 w 110"/>
                        <a:gd name="T49" fmla="*/ 48 h 96"/>
                        <a:gd name="T50" fmla="*/ 29 w 110"/>
                        <a:gd name="T51" fmla="*/ 59 h 96"/>
                        <a:gd name="T52" fmla="*/ 29 w 110"/>
                        <a:gd name="T53" fmla="*/ 70 h 96"/>
                        <a:gd name="T54" fmla="*/ 23 w 110"/>
                        <a:gd name="T55" fmla="*/ 64 h 96"/>
                        <a:gd name="T56" fmla="*/ 23 w 110"/>
                        <a:gd name="T57" fmla="*/ 59 h 96"/>
                        <a:gd name="T58" fmla="*/ 18 w 110"/>
                        <a:gd name="T59" fmla="*/ 53 h 96"/>
                        <a:gd name="T60" fmla="*/ 6 w 110"/>
                        <a:gd name="T61" fmla="*/ 59 h 96"/>
                        <a:gd name="T62" fmla="*/ 6 w 110"/>
                        <a:gd name="T63" fmla="*/ 59 h 96"/>
                        <a:gd name="T64" fmla="*/ 12 w 110"/>
                        <a:gd name="T65" fmla="*/ 80 h 96"/>
                        <a:gd name="T66" fmla="*/ 12 w 110"/>
                        <a:gd name="T67" fmla="*/ 86 h 96"/>
                        <a:gd name="T68" fmla="*/ 18 w 110"/>
                        <a:gd name="T6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 h="96">
                          <a:moveTo>
                            <a:pt x="18" y="96"/>
                          </a:moveTo>
                          <a:lnTo>
                            <a:pt x="12" y="86"/>
                          </a:lnTo>
                          <a:lnTo>
                            <a:pt x="6" y="70"/>
                          </a:lnTo>
                          <a:lnTo>
                            <a:pt x="0" y="53"/>
                          </a:lnTo>
                          <a:lnTo>
                            <a:pt x="0" y="32"/>
                          </a:lnTo>
                          <a:lnTo>
                            <a:pt x="6" y="16"/>
                          </a:lnTo>
                          <a:lnTo>
                            <a:pt x="18" y="10"/>
                          </a:lnTo>
                          <a:lnTo>
                            <a:pt x="29" y="5"/>
                          </a:lnTo>
                          <a:lnTo>
                            <a:pt x="52" y="0"/>
                          </a:lnTo>
                          <a:lnTo>
                            <a:pt x="76" y="5"/>
                          </a:lnTo>
                          <a:lnTo>
                            <a:pt x="93" y="10"/>
                          </a:lnTo>
                          <a:lnTo>
                            <a:pt x="105" y="10"/>
                          </a:lnTo>
                          <a:lnTo>
                            <a:pt x="110" y="10"/>
                          </a:lnTo>
                          <a:lnTo>
                            <a:pt x="105" y="16"/>
                          </a:lnTo>
                          <a:lnTo>
                            <a:pt x="99" y="27"/>
                          </a:lnTo>
                          <a:lnTo>
                            <a:pt x="99" y="32"/>
                          </a:lnTo>
                          <a:lnTo>
                            <a:pt x="93" y="27"/>
                          </a:lnTo>
                          <a:lnTo>
                            <a:pt x="76" y="21"/>
                          </a:lnTo>
                          <a:lnTo>
                            <a:pt x="64" y="21"/>
                          </a:lnTo>
                          <a:lnTo>
                            <a:pt x="52" y="21"/>
                          </a:lnTo>
                          <a:lnTo>
                            <a:pt x="41" y="21"/>
                          </a:lnTo>
                          <a:lnTo>
                            <a:pt x="47" y="27"/>
                          </a:lnTo>
                          <a:lnTo>
                            <a:pt x="47" y="32"/>
                          </a:lnTo>
                          <a:lnTo>
                            <a:pt x="41" y="37"/>
                          </a:lnTo>
                          <a:lnTo>
                            <a:pt x="35" y="48"/>
                          </a:lnTo>
                          <a:lnTo>
                            <a:pt x="29" y="59"/>
                          </a:lnTo>
                          <a:lnTo>
                            <a:pt x="29" y="70"/>
                          </a:lnTo>
                          <a:lnTo>
                            <a:pt x="23" y="64"/>
                          </a:lnTo>
                          <a:lnTo>
                            <a:pt x="23" y="59"/>
                          </a:lnTo>
                          <a:lnTo>
                            <a:pt x="18" y="53"/>
                          </a:lnTo>
                          <a:lnTo>
                            <a:pt x="6" y="59"/>
                          </a:lnTo>
                          <a:lnTo>
                            <a:pt x="6" y="59"/>
                          </a:lnTo>
                          <a:lnTo>
                            <a:pt x="12" y="80"/>
                          </a:lnTo>
                          <a:lnTo>
                            <a:pt x="12" y="86"/>
                          </a:lnTo>
                          <a:lnTo>
                            <a:pt x="18" y="96"/>
                          </a:lnTo>
                          <a:close/>
                        </a:path>
                      </a:pathLst>
                    </a:custGeom>
                    <a:solidFill>
                      <a:srgbClr val="BF7F1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4" name="Freeform 55"/>
                  <p:cNvSpPr>
                    <a:spLocks/>
                  </p:cNvSpPr>
                  <p:nvPr/>
                </p:nvSpPr>
                <p:spPr bwMode="auto">
                  <a:xfrm>
                    <a:off x="2989" y="1622"/>
                    <a:ext cx="93" cy="42"/>
                  </a:xfrm>
                  <a:custGeom>
                    <a:avLst/>
                    <a:gdLst>
                      <a:gd name="T0" fmla="*/ 93 w 93"/>
                      <a:gd name="T1" fmla="*/ 37 h 42"/>
                      <a:gd name="T2" fmla="*/ 69 w 93"/>
                      <a:gd name="T3" fmla="*/ 42 h 42"/>
                      <a:gd name="T4" fmla="*/ 40 w 93"/>
                      <a:gd name="T5" fmla="*/ 42 h 42"/>
                      <a:gd name="T6" fmla="*/ 17 w 93"/>
                      <a:gd name="T7" fmla="*/ 32 h 42"/>
                      <a:gd name="T8" fmla="*/ 0 w 93"/>
                      <a:gd name="T9" fmla="*/ 5 h 42"/>
                      <a:gd name="T10" fmla="*/ 40 w 93"/>
                      <a:gd name="T11" fmla="*/ 10 h 42"/>
                      <a:gd name="T12" fmla="*/ 40 w 93"/>
                      <a:gd name="T13" fmla="*/ 0 h 42"/>
                      <a:gd name="T14" fmla="*/ 58 w 93"/>
                      <a:gd name="T15" fmla="*/ 0 h 42"/>
                      <a:gd name="T16" fmla="*/ 81 w 93"/>
                      <a:gd name="T17" fmla="*/ 10 h 42"/>
                      <a:gd name="T18" fmla="*/ 87 w 93"/>
                      <a:gd name="T19" fmla="*/ 10 h 42"/>
                      <a:gd name="T20" fmla="*/ 93 w 93"/>
                      <a:gd name="T21"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2">
                        <a:moveTo>
                          <a:pt x="93" y="37"/>
                        </a:moveTo>
                        <a:lnTo>
                          <a:pt x="69" y="42"/>
                        </a:lnTo>
                        <a:lnTo>
                          <a:pt x="40" y="42"/>
                        </a:lnTo>
                        <a:lnTo>
                          <a:pt x="17" y="32"/>
                        </a:lnTo>
                        <a:lnTo>
                          <a:pt x="0" y="5"/>
                        </a:lnTo>
                        <a:lnTo>
                          <a:pt x="40" y="10"/>
                        </a:lnTo>
                        <a:lnTo>
                          <a:pt x="40" y="0"/>
                        </a:lnTo>
                        <a:lnTo>
                          <a:pt x="58" y="0"/>
                        </a:lnTo>
                        <a:lnTo>
                          <a:pt x="81" y="10"/>
                        </a:lnTo>
                        <a:lnTo>
                          <a:pt x="87" y="10"/>
                        </a:lnTo>
                        <a:lnTo>
                          <a:pt x="93" y="37"/>
                        </a:lnTo>
                        <a:close/>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sp>
        <p:nvSpPr>
          <p:cNvPr id="134" name="Slide Number Placeholder 5">
            <a:extLst>
              <a:ext uri="{FF2B5EF4-FFF2-40B4-BE49-F238E27FC236}">
                <a16:creationId xmlns:a16="http://schemas.microsoft.com/office/drawing/2014/main" id="{9E13B1E5-6590-418F-8557-68EE5D522C5A}"/>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35</a:t>
            </a:fld>
            <a:endParaRPr lang="en-US"/>
          </a:p>
        </p:txBody>
      </p:sp>
    </p:spTree>
    <p:extLst>
      <p:ext uri="{BB962C8B-B14F-4D97-AF65-F5344CB8AC3E}">
        <p14:creationId xmlns:p14="http://schemas.microsoft.com/office/powerpoint/2010/main" val="1601536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854360"/>
                                        </p:tgtEl>
                                        <p:attrNameLst>
                                          <p:attrName>style.visibility</p:attrName>
                                        </p:attrNameLst>
                                      </p:cBhvr>
                                      <p:to>
                                        <p:strVal val="visible"/>
                                      </p:to>
                                    </p:set>
                                    <p:animEffect transition="in" filter="wipe(up)">
                                      <p:cBhvr>
                                        <p:cTn id="7" dur="500"/>
                                        <p:tgtEl>
                                          <p:spTgt spid="38543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6386" name="Rectangle 2"/>
          <p:cNvSpPr>
            <a:spLocks noGrp="1" noChangeArrowheads="1"/>
          </p:cNvSpPr>
          <p:nvPr>
            <p:ph type="title"/>
          </p:nvPr>
        </p:nvSpPr>
        <p:spPr/>
        <p:txBody>
          <a:bodyPr/>
          <a:lstStyle/>
          <a:p>
            <a:r>
              <a:rPr lang="en-US" dirty="0"/>
              <a:t>Cost function approximations</a:t>
            </a:r>
          </a:p>
        </p:txBody>
      </p:sp>
      <p:grpSp>
        <p:nvGrpSpPr>
          <p:cNvPr id="3856387" name="Group 3"/>
          <p:cNvGrpSpPr>
            <a:grpSpLocks/>
          </p:cNvGrpSpPr>
          <p:nvPr/>
        </p:nvGrpSpPr>
        <p:grpSpPr bwMode="auto">
          <a:xfrm>
            <a:off x="2187575" y="2755900"/>
            <a:ext cx="1511300" cy="2720975"/>
            <a:chOff x="1378" y="1736"/>
            <a:chExt cx="952" cy="1714"/>
          </a:xfrm>
        </p:grpSpPr>
        <p:sp>
          <p:nvSpPr>
            <p:cNvPr id="3856388" name="Oval 4"/>
            <p:cNvSpPr>
              <a:spLocks noChangeArrowheads="1"/>
            </p:cNvSpPr>
            <p:nvPr/>
          </p:nvSpPr>
          <p:spPr bwMode="auto">
            <a:xfrm>
              <a:off x="1392" y="1736"/>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89" name="Oval 5"/>
            <p:cNvSpPr>
              <a:spLocks noChangeArrowheads="1"/>
            </p:cNvSpPr>
            <p:nvPr/>
          </p:nvSpPr>
          <p:spPr bwMode="auto">
            <a:xfrm>
              <a:off x="1385" y="2273"/>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90" name="Oval 6"/>
            <p:cNvSpPr>
              <a:spLocks noChangeArrowheads="1"/>
            </p:cNvSpPr>
            <p:nvPr/>
          </p:nvSpPr>
          <p:spPr bwMode="auto">
            <a:xfrm>
              <a:off x="1385" y="2761"/>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91" name="Oval 7"/>
            <p:cNvSpPr>
              <a:spLocks noChangeArrowheads="1"/>
            </p:cNvSpPr>
            <p:nvPr/>
          </p:nvSpPr>
          <p:spPr bwMode="auto">
            <a:xfrm>
              <a:off x="1378" y="3298"/>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92" name="Rectangle 8"/>
            <p:cNvSpPr>
              <a:spLocks noChangeArrowheads="1"/>
            </p:cNvSpPr>
            <p:nvPr/>
          </p:nvSpPr>
          <p:spPr bwMode="auto">
            <a:xfrm>
              <a:off x="2168" y="1864"/>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93" name="Rectangle 9"/>
            <p:cNvSpPr>
              <a:spLocks noChangeArrowheads="1"/>
            </p:cNvSpPr>
            <p:nvPr/>
          </p:nvSpPr>
          <p:spPr bwMode="auto">
            <a:xfrm>
              <a:off x="2169" y="244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394" name="Rectangle 10"/>
            <p:cNvSpPr>
              <a:spLocks noChangeArrowheads="1"/>
            </p:cNvSpPr>
            <p:nvPr/>
          </p:nvSpPr>
          <p:spPr bwMode="auto">
            <a:xfrm>
              <a:off x="2170" y="3106"/>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6395" name="AutoShape 11"/>
            <p:cNvCxnSpPr>
              <a:cxnSpLocks noChangeShapeType="1"/>
              <a:stCxn id="3856388" idx="6"/>
              <a:endCxn id="3856392" idx="1"/>
            </p:cNvCxnSpPr>
            <p:nvPr/>
          </p:nvCxnSpPr>
          <p:spPr bwMode="auto">
            <a:xfrm>
              <a:off x="1550" y="1812"/>
              <a:ext cx="612" cy="13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396" name="AutoShape 12"/>
            <p:cNvCxnSpPr>
              <a:cxnSpLocks noChangeShapeType="1"/>
              <a:stCxn id="3856388" idx="6"/>
              <a:endCxn id="3856393" idx="1"/>
            </p:cNvCxnSpPr>
            <p:nvPr/>
          </p:nvCxnSpPr>
          <p:spPr bwMode="auto">
            <a:xfrm>
              <a:off x="1550" y="1812"/>
              <a:ext cx="613" cy="70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397" name="AutoShape 13"/>
            <p:cNvCxnSpPr>
              <a:cxnSpLocks noChangeShapeType="1"/>
              <a:stCxn id="3856389" idx="6"/>
              <a:endCxn id="3856392" idx="1"/>
            </p:cNvCxnSpPr>
            <p:nvPr/>
          </p:nvCxnSpPr>
          <p:spPr bwMode="auto">
            <a:xfrm flipV="1">
              <a:off x="1543" y="1944"/>
              <a:ext cx="619" cy="40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398" name="AutoShape 14"/>
            <p:cNvCxnSpPr>
              <a:cxnSpLocks noChangeShapeType="1"/>
              <a:stCxn id="3856389" idx="6"/>
              <a:endCxn id="3856393" idx="1"/>
            </p:cNvCxnSpPr>
            <p:nvPr/>
          </p:nvCxnSpPr>
          <p:spPr bwMode="auto">
            <a:xfrm>
              <a:off x="1543" y="2349"/>
              <a:ext cx="620" cy="172"/>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399" name="AutoShape 15"/>
            <p:cNvCxnSpPr>
              <a:cxnSpLocks noChangeShapeType="1"/>
              <a:stCxn id="3856389" idx="6"/>
              <a:endCxn id="3856394" idx="1"/>
            </p:cNvCxnSpPr>
            <p:nvPr/>
          </p:nvCxnSpPr>
          <p:spPr bwMode="auto">
            <a:xfrm>
              <a:off x="1543" y="2349"/>
              <a:ext cx="621" cy="837"/>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00" name="AutoShape 16"/>
            <p:cNvCxnSpPr>
              <a:cxnSpLocks noChangeShapeType="1"/>
              <a:stCxn id="3856390" idx="6"/>
              <a:endCxn id="3856394" idx="1"/>
            </p:cNvCxnSpPr>
            <p:nvPr/>
          </p:nvCxnSpPr>
          <p:spPr bwMode="auto">
            <a:xfrm>
              <a:off x="1543" y="2837"/>
              <a:ext cx="621" cy="3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01" name="AutoShape 17"/>
            <p:cNvCxnSpPr>
              <a:cxnSpLocks noChangeShapeType="1"/>
              <a:stCxn id="3856390" idx="6"/>
              <a:endCxn id="3856393" idx="1"/>
            </p:cNvCxnSpPr>
            <p:nvPr/>
          </p:nvCxnSpPr>
          <p:spPr bwMode="auto">
            <a:xfrm flipV="1">
              <a:off x="1543" y="2521"/>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02" name="AutoShape 18"/>
            <p:cNvCxnSpPr>
              <a:cxnSpLocks noChangeShapeType="1"/>
              <a:stCxn id="3856391" idx="6"/>
              <a:endCxn id="3856394" idx="1"/>
            </p:cNvCxnSpPr>
            <p:nvPr/>
          </p:nvCxnSpPr>
          <p:spPr bwMode="auto">
            <a:xfrm flipV="1">
              <a:off x="1536" y="3186"/>
              <a:ext cx="628" cy="188"/>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03" name="AutoShape 19"/>
            <p:cNvCxnSpPr>
              <a:cxnSpLocks noChangeShapeType="1"/>
              <a:stCxn id="3856391" idx="6"/>
              <a:endCxn id="3856393" idx="1"/>
            </p:cNvCxnSpPr>
            <p:nvPr/>
          </p:nvCxnSpPr>
          <p:spPr bwMode="auto">
            <a:xfrm flipV="1">
              <a:off x="1536" y="2521"/>
              <a:ext cx="627" cy="85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6404" name="Group 20"/>
          <p:cNvGrpSpPr>
            <a:grpSpLocks/>
          </p:cNvGrpSpPr>
          <p:nvPr/>
        </p:nvGrpSpPr>
        <p:grpSpPr bwMode="auto">
          <a:xfrm>
            <a:off x="4284663" y="2379663"/>
            <a:ext cx="1512887" cy="3365500"/>
            <a:chOff x="2699" y="1499"/>
            <a:chExt cx="953" cy="2120"/>
          </a:xfrm>
        </p:grpSpPr>
        <p:sp>
          <p:nvSpPr>
            <p:cNvPr id="3856405" name="Oval 21"/>
            <p:cNvSpPr>
              <a:spLocks noChangeArrowheads="1"/>
            </p:cNvSpPr>
            <p:nvPr/>
          </p:nvSpPr>
          <p:spPr bwMode="auto">
            <a:xfrm>
              <a:off x="2713" y="1905"/>
              <a:ext cx="152" cy="152"/>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06" name="Oval 22"/>
            <p:cNvSpPr>
              <a:spLocks noChangeArrowheads="1"/>
            </p:cNvSpPr>
            <p:nvPr/>
          </p:nvSpPr>
          <p:spPr bwMode="auto">
            <a:xfrm>
              <a:off x="2706" y="2442"/>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07" name="Oval 23"/>
            <p:cNvSpPr>
              <a:spLocks noChangeArrowheads="1"/>
            </p:cNvSpPr>
            <p:nvPr/>
          </p:nvSpPr>
          <p:spPr bwMode="auto">
            <a:xfrm>
              <a:off x="2706" y="2930"/>
              <a:ext cx="152" cy="152"/>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08" name="Oval 24"/>
            <p:cNvSpPr>
              <a:spLocks noChangeArrowheads="1"/>
            </p:cNvSpPr>
            <p:nvPr/>
          </p:nvSpPr>
          <p:spPr bwMode="auto">
            <a:xfrm>
              <a:off x="2699" y="3467"/>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09" name="Rectangle 25"/>
            <p:cNvSpPr>
              <a:spLocks noChangeArrowheads="1"/>
            </p:cNvSpPr>
            <p:nvPr/>
          </p:nvSpPr>
          <p:spPr bwMode="auto">
            <a:xfrm>
              <a:off x="3489" y="2033"/>
              <a:ext cx="160" cy="160"/>
            </a:xfrm>
            <a:prstGeom prst="rect">
              <a:avLst/>
            </a:prstGeom>
            <a:solidFill>
              <a:srgbClr val="FFA7C4"/>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10" name="Rectangle 26"/>
            <p:cNvSpPr>
              <a:spLocks noChangeArrowheads="1"/>
            </p:cNvSpPr>
            <p:nvPr/>
          </p:nvSpPr>
          <p:spPr bwMode="auto">
            <a:xfrm>
              <a:off x="3490" y="2514"/>
              <a:ext cx="160" cy="160"/>
            </a:xfrm>
            <a:prstGeom prst="rect">
              <a:avLst/>
            </a:prstGeom>
            <a:solidFill>
              <a:srgbClr val="FFA7C4"/>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11" name="Rectangle 27"/>
            <p:cNvSpPr>
              <a:spLocks noChangeArrowheads="1"/>
            </p:cNvSpPr>
            <p:nvPr/>
          </p:nvSpPr>
          <p:spPr bwMode="auto">
            <a:xfrm>
              <a:off x="3491" y="3019"/>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6412" name="AutoShape 28"/>
            <p:cNvCxnSpPr>
              <a:cxnSpLocks noChangeShapeType="1"/>
              <a:stCxn id="3856405" idx="6"/>
              <a:endCxn id="3856409" idx="1"/>
            </p:cNvCxnSpPr>
            <p:nvPr/>
          </p:nvCxnSpPr>
          <p:spPr bwMode="auto">
            <a:xfrm>
              <a:off x="2871" y="1981"/>
              <a:ext cx="612" cy="132"/>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3" name="AutoShape 29"/>
            <p:cNvCxnSpPr>
              <a:cxnSpLocks noChangeShapeType="1"/>
              <a:stCxn id="3856405" idx="6"/>
              <a:endCxn id="3856410" idx="1"/>
            </p:cNvCxnSpPr>
            <p:nvPr/>
          </p:nvCxnSpPr>
          <p:spPr bwMode="auto">
            <a:xfrm>
              <a:off x="2871" y="1981"/>
              <a:ext cx="613" cy="613"/>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4" name="AutoShape 30"/>
            <p:cNvCxnSpPr>
              <a:cxnSpLocks noChangeShapeType="1"/>
              <a:stCxn id="3856406" idx="6"/>
              <a:endCxn id="3856409" idx="1"/>
            </p:cNvCxnSpPr>
            <p:nvPr/>
          </p:nvCxnSpPr>
          <p:spPr bwMode="auto">
            <a:xfrm flipV="1">
              <a:off x="2864" y="2113"/>
              <a:ext cx="619" cy="405"/>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5" name="AutoShape 31"/>
            <p:cNvCxnSpPr>
              <a:cxnSpLocks noChangeShapeType="1"/>
              <a:stCxn id="3856406" idx="6"/>
              <a:endCxn id="3856410" idx="1"/>
            </p:cNvCxnSpPr>
            <p:nvPr/>
          </p:nvCxnSpPr>
          <p:spPr bwMode="auto">
            <a:xfrm>
              <a:off x="2864" y="2518"/>
              <a:ext cx="620" cy="76"/>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6" name="AutoShape 32"/>
            <p:cNvCxnSpPr>
              <a:cxnSpLocks noChangeShapeType="1"/>
              <a:stCxn id="3856406" idx="6"/>
              <a:endCxn id="3856411" idx="1"/>
            </p:cNvCxnSpPr>
            <p:nvPr/>
          </p:nvCxnSpPr>
          <p:spPr bwMode="auto">
            <a:xfrm>
              <a:off x="2864" y="2518"/>
              <a:ext cx="621" cy="581"/>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7" name="AutoShape 33"/>
            <p:cNvCxnSpPr>
              <a:cxnSpLocks noChangeShapeType="1"/>
              <a:stCxn id="3856407" idx="6"/>
              <a:endCxn id="3856411" idx="1"/>
            </p:cNvCxnSpPr>
            <p:nvPr/>
          </p:nvCxnSpPr>
          <p:spPr bwMode="auto">
            <a:xfrm>
              <a:off x="2864" y="3006"/>
              <a:ext cx="621" cy="93"/>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8" name="AutoShape 34"/>
            <p:cNvCxnSpPr>
              <a:cxnSpLocks noChangeShapeType="1"/>
              <a:stCxn id="3856407" idx="6"/>
              <a:endCxn id="3856410" idx="1"/>
            </p:cNvCxnSpPr>
            <p:nvPr/>
          </p:nvCxnSpPr>
          <p:spPr bwMode="auto">
            <a:xfrm flipV="1">
              <a:off x="2864" y="2594"/>
              <a:ext cx="620" cy="412"/>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19" name="AutoShape 35"/>
            <p:cNvCxnSpPr>
              <a:cxnSpLocks noChangeShapeType="1"/>
              <a:stCxn id="3856408" idx="6"/>
              <a:endCxn id="3856411" idx="1"/>
            </p:cNvCxnSpPr>
            <p:nvPr/>
          </p:nvCxnSpPr>
          <p:spPr bwMode="auto">
            <a:xfrm flipV="1">
              <a:off x="2857" y="3099"/>
              <a:ext cx="628" cy="444"/>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20" name="AutoShape 36"/>
            <p:cNvCxnSpPr>
              <a:cxnSpLocks noChangeShapeType="1"/>
              <a:stCxn id="3856408" idx="6"/>
              <a:endCxn id="3856410" idx="1"/>
            </p:cNvCxnSpPr>
            <p:nvPr/>
          </p:nvCxnSpPr>
          <p:spPr bwMode="auto">
            <a:xfrm flipV="1">
              <a:off x="2857" y="2594"/>
              <a:ext cx="627" cy="949"/>
            </a:xfrm>
            <a:prstGeom prst="straightConnector1">
              <a:avLst/>
            </a:prstGeom>
            <a:noFill/>
            <a:ln w="127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56421" name="Rectangle 37"/>
            <p:cNvSpPr>
              <a:spLocks noChangeArrowheads="1"/>
            </p:cNvSpPr>
            <p:nvPr/>
          </p:nvSpPr>
          <p:spPr bwMode="auto">
            <a:xfrm>
              <a:off x="3492" y="1668"/>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22" name="Oval 38"/>
            <p:cNvSpPr>
              <a:spLocks noChangeArrowheads="1"/>
            </p:cNvSpPr>
            <p:nvPr/>
          </p:nvSpPr>
          <p:spPr bwMode="auto">
            <a:xfrm>
              <a:off x="2699" y="1499"/>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6423" name="AutoShape 39"/>
            <p:cNvCxnSpPr>
              <a:cxnSpLocks noChangeShapeType="1"/>
              <a:stCxn id="3856422" idx="6"/>
              <a:endCxn id="3856421" idx="1"/>
            </p:cNvCxnSpPr>
            <p:nvPr/>
          </p:nvCxnSpPr>
          <p:spPr bwMode="auto">
            <a:xfrm>
              <a:off x="2857" y="1575"/>
              <a:ext cx="629" cy="173"/>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24" name="AutoShape 40"/>
            <p:cNvCxnSpPr>
              <a:cxnSpLocks noChangeShapeType="1"/>
              <a:stCxn id="3856406" idx="6"/>
              <a:endCxn id="3856421" idx="1"/>
            </p:cNvCxnSpPr>
            <p:nvPr/>
          </p:nvCxnSpPr>
          <p:spPr bwMode="auto">
            <a:xfrm flipV="1">
              <a:off x="2864" y="1748"/>
              <a:ext cx="622" cy="770"/>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25" name="AutoShape 41"/>
            <p:cNvCxnSpPr>
              <a:cxnSpLocks noChangeShapeType="1"/>
              <a:stCxn id="3856422" idx="6"/>
              <a:endCxn id="3856411" idx="1"/>
            </p:cNvCxnSpPr>
            <p:nvPr/>
          </p:nvCxnSpPr>
          <p:spPr bwMode="auto">
            <a:xfrm>
              <a:off x="2857" y="1575"/>
              <a:ext cx="628" cy="1524"/>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6426" name="Group 42"/>
          <p:cNvGrpSpPr>
            <a:grpSpLocks/>
          </p:cNvGrpSpPr>
          <p:nvPr/>
        </p:nvGrpSpPr>
        <p:grpSpPr bwMode="auto">
          <a:xfrm>
            <a:off x="6389688" y="2325688"/>
            <a:ext cx="1514475" cy="3178175"/>
            <a:chOff x="4025" y="1465"/>
            <a:chExt cx="954" cy="2002"/>
          </a:xfrm>
        </p:grpSpPr>
        <p:sp>
          <p:nvSpPr>
            <p:cNvPr id="3856427" name="Oval 43"/>
            <p:cNvSpPr>
              <a:spLocks noChangeArrowheads="1"/>
            </p:cNvSpPr>
            <p:nvPr/>
          </p:nvSpPr>
          <p:spPr bwMode="auto">
            <a:xfrm>
              <a:off x="4025" y="1465"/>
              <a:ext cx="152" cy="152"/>
            </a:xfrm>
            <a:prstGeom prst="ellipse">
              <a:avLst/>
            </a:prstGeom>
            <a:solidFill>
              <a:schemeClr val="accent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28" name="Oval 44"/>
            <p:cNvSpPr>
              <a:spLocks noChangeArrowheads="1"/>
            </p:cNvSpPr>
            <p:nvPr/>
          </p:nvSpPr>
          <p:spPr bwMode="auto">
            <a:xfrm>
              <a:off x="4034" y="2050"/>
              <a:ext cx="152" cy="152"/>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29" name="Oval 45"/>
            <p:cNvSpPr>
              <a:spLocks noChangeArrowheads="1"/>
            </p:cNvSpPr>
            <p:nvPr/>
          </p:nvSpPr>
          <p:spPr bwMode="auto">
            <a:xfrm>
              <a:off x="4026" y="2586"/>
              <a:ext cx="152" cy="152"/>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30" name="Oval 46"/>
            <p:cNvSpPr>
              <a:spLocks noChangeArrowheads="1"/>
            </p:cNvSpPr>
            <p:nvPr/>
          </p:nvSpPr>
          <p:spPr bwMode="auto">
            <a:xfrm>
              <a:off x="4027" y="3315"/>
              <a:ext cx="152" cy="152"/>
            </a:xfrm>
            <a:prstGeom prst="ellipse">
              <a:avLst/>
            </a:prstGeom>
            <a:solidFill>
              <a:srgbClr val="91BE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31" name="Rectangle 47"/>
            <p:cNvSpPr>
              <a:spLocks noChangeArrowheads="1"/>
            </p:cNvSpPr>
            <p:nvPr/>
          </p:nvSpPr>
          <p:spPr bwMode="auto">
            <a:xfrm>
              <a:off x="4817" y="1881"/>
              <a:ext cx="160" cy="160"/>
            </a:xfrm>
            <a:prstGeom prst="rect">
              <a:avLst/>
            </a:prstGeom>
            <a:solidFill>
              <a:srgbClr val="990033"/>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32" name="Rectangle 48"/>
            <p:cNvSpPr>
              <a:spLocks noChangeArrowheads="1"/>
            </p:cNvSpPr>
            <p:nvPr/>
          </p:nvSpPr>
          <p:spPr bwMode="auto">
            <a:xfrm>
              <a:off x="4818" y="2362"/>
              <a:ext cx="160" cy="160"/>
            </a:xfrm>
            <a:prstGeom prst="rect">
              <a:avLst/>
            </a:prstGeom>
            <a:solidFill>
              <a:srgbClr val="FFA7C4"/>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56433" name="Rectangle 49"/>
            <p:cNvSpPr>
              <a:spLocks noChangeArrowheads="1"/>
            </p:cNvSpPr>
            <p:nvPr/>
          </p:nvSpPr>
          <p:spPr bwMode="auto">
            <a:xfrm>
              <a:off x="4819" y="2867"/>
              <a:ext cx="160" cy="160"/>
            </a:xfrm>
            <a:prstGeom prst="rect">
              <a:avLst/>
            </a:prstGeom>
            <a:solidFill>
              <a:srgbClr val="FFA7C4"/>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56434" name="AutoShape 50"/>
            <p:cNvCxnSpPr>
              <a:cxnSpLocks noChangeShapeType="1"/>
              <a:stCxn id="3856427" idx="6"/>
              <a:endCxn id="3856431" idx="1"/>
            </p:cNvCxnSpPr>
            <p:nvPr/>
          </p:nvCxnSpPr>
          <p:spPr bwMode="auto">
            <a:xfrm>
              <a:off x="4183" y="1541"/>
              <a:ext cx="628" cy="420"/>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35" name="AutoShape 51"/>
            <p:cNvCxnSpPr>
              <a:cxnSpLocks noChangeShapeType="1"/>
              <a:stCxn id="3856427" idx="6"/>
              <a:endCxn id="3856432" idx="1"/>
            </p:cNvCxnSpPr>
            <p:nvPr/>
          </p:nvCxnSpPr>
          <p:spPr bwMode="auto">
            <a:xfrm>
              <a:off x="4183" y="1541"/>
              <a:ext cx="629" cy="901"/>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36" name="AutoShape 52"/>
            <p:cNvCxnSpPr>
              <a:cxnSpLocks noChangeShapeType="1"/>
              <a:stCxn id="3856428" idx="6"/>
              <a:endCxn id="3856431" idx="1"/>
            </p:cNvCxnSpPr>
            <p:nvPr/>
          </p:nvCxnSpPr>
          <p:spPr bwMode="auto">
            <a:xfrm flipV="1">
              <a:off x="4192" y="1961"/>
              <a:ext cx="619" cy="16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37" name="AutoShape 53"/>
            <p:cNvCxnSpPr>
              <a:cxnSpLocks noChangeShapeType="1"/>
              <a:stCxn id="3856428" idx="6"/>
              <a:endCxn id="3856432" idx="1"/>
            </p:cNvCxnSpPr>
            <p:nvPr/>
          </p:nvCxnSpPr>
          <p:spPr bwMode="auto">
            <a:xfrm>
              <a:off x="4192" y="2126"/>
              <a:ext cx="620" cy="316"/>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38" name="AutoShape 54"/>
            <p:cNvCxnSpPr>
              <a:cxnSpLocks noChangeShapeType="1"/>
              <a:stCxn id="3856428" idx="6"/>
              <a:endCxn id="3856433" idx="1"/>
            </p:cNvCxnSpPr>
            <p:nvPr/>
          </p:nvCxnSpPr>
          <p:spPr bwMode="auto">
            <a:xfrm>
              <a:off x="4192" y="2126"/>
              <a:ext cx="621" cy="821"/>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39" name="AutoShape 55"/>
            <p:cNvCxnSpPr>
              <a:cxnSpLocks noChangeShapeType="1"/>
              <a:stCxn id="3856429" idx="6"/>
              <a:endCxn id="3856433" idx="1"/>
            </p:cNvCxnSpPr>
            <p:nvPr/>
          </p:nvCxnSpPr>
          <p:spPr bwMode="auto">
            <a:xfrm>
              <a:off x="4184" y="2662"/>
              <a:ext cx="629" cy="285"/>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0" name="AutoShape 56"/>
            <p:cNvCxnSpPr>
              <a:cxnSpLocks noChangeShapeType="1"/>
              <a:stCxn id="3856429" idx="6"/>
              <a:endCxn id="3856432" idx="1"/>
            </p:cNvCxnSpPr>
            <p:nvPr/>
          </p:nvCxnSpPr>
          <p:spPr bwMode="auto">
            <a:xfrm flipV="1">
              <a:off x="4184" y="2442"/>
              <a:ext cx="628" cy="220"/>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1" name="AutoShape 57"/>
            <p:cNvCxnSpPr>
              <a:cxnSpLocks noChangeShapeType="1"/>
              <a:stCxn id="3856430" idx="6"/>
              <a:endCxn id="3856433" idx="1"/>
            </p:cNvCxnSpPr>
            <p:nvPr/>
          </p:nvCxnSpPr>
          <p:spPr bwMode="auto">
            <a:xfrm flipV="1">
              <a:off x="4185" y="2947"/>
              <a:ext cx="628" cy="444"/>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2" name="AutoShape 58"/>
            <p:cNvCxnSpPr>
              <a:cxnSpLocks noChangeShapeType="1"/>
              <a:stCxn id="3856430" idx="6"/>
              <a:endCxn id="3856432" idx="1"/>
            </p:cNvCxnSpPr>
            <p:nvPr/>
          </p:nvCxnSpPr>
          <p:spPr bwMode="auto">
            <a:xfrm flipV="1">
              <a:off x="4185" y="2442"/>
              <a:ext cx="627" cy="949"/>
            </a:xfrm>
            <a:prstGeom prst="straightConnector1">
              <a:avLst/>
            </a:prstGeom>
            <a:noFill/>
            <a:ln w="381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6443" name="Group 59"/>
          <p:cNvGrpSpPr>
            <a:grpSpLocks/>
          </p:cNvGrpSpPr>
          <p:nvPr/>
        </p:nvGrpSpPr>
        <p:grpSpPr bwMode="auto">
          <a:xfrm>
            <a:off x="2438400" y="2500313"/>
            <a:ext cx="3095625" cy="3124200"/>
            <a:chOff x="1536" y="1575"/>
            <a:chExt cx="1950" cy="1968"/>
          </a:xfrm>
        </p:grpSpPr>
        <p:cxnSp>
          <p:nvCxnSpPr>
            <p:cNvPr id="3856444" name="AutoShape 60"/>
            <p:cNvCxnSpPr>
              <a:cxnSpLocks noChangeShapeType="1"/>
              <a:stCxn id="3856392" idx="3"/>
              <a:endCxn id="3856421" idx="1"/>
            </p:cNvCxnSpPr>
            <p:nvPr/>
          </p:nvCxnSpPr>
          <p:spPr bwMode="auto">
            <a:xfrm flipV="1">
              <a:off x="2334" y="1748"/>
              <a:ext cx="1152" cy="196"/>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5" name="AutoShape 61"/>
            <p:cNvCxnSpPr>
              <a:cxnSpLocks noChangeShapeType="1"/>
              <a:stCxn id="3856394" idx="3"/>
              <a:endCxn id="3856411" idx="1"/>
            </p:cNvCxnSpPr>
            <p:nvPr/>
          </p:nvCxnSpPr>
          <p:spPr bwMode="auto">
            <a:xfrm flipV="1">
              <a:off x="2336" y="3099"/>
              <a:ext cx="1149" cy="87"/>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6" name="AutoShape 62"/>
            <p:cNvCxnSpPr>
              <a:cxnSpLocks noChangeShapeType="1"/>
              <a:stCxn id="3856388" idx="6"/>
              <a:endCxn id="3856422" idx="2"/>
            </p:cNvCxnSpPr>
            <p:nvPr/>
          </p:nvCxnSpPr>
          <p:spPr bwMode="auto">
            <a:xfrm flipV="1">
              <a:off x="1550" y="1575"/>
              <a:ext cx="1143" cy="237"/>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7" name="AutoShape 63"/>
            <p:cNvCxnSpPr>
              <a:cxnSpLocks noChangeShapeType="1"/>
              <a:stCxn id="3856389" idx="6"/>
              <a:endCxn id="3856406" idx="2"/>
            </p:cNvCxnSpPr>
            <p:nvPr/>
          </p:nvCxnSpPr>
          <p:spPr bwMode="auto">
            <a:xfrm>
              <a:off x="1543" y="2349"/>
              <a:ext cx="1157" cy="169"/>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48" name="AutoShape 64"/>
            <p:cNvCxnSpPr>
              <a:cxnSpLocks noChangeShapeType="1"/>
              <a:stCxn id="3856391" idx="6"/>
              <a:endCxn id="3856408" idx="2"/>
            </p:cNvCxnSpPr>
            <p:nvPr/>
          </p:nvCxnSpPr>
          <p:spPr bwMode="auto">
            <a:xfrm>
              <a:off x="1536" y="3374"/>
              <a:ext cx="1157" cy="169"/>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56449" name="Group 65"/>
          <p:cNvGrpSpPr>
            <a:grpSpLocks/>
          </p:cNvGrpSpPr>
          <p:nvPr/>
        </p:nvGrpSpPr>
        <p:grpSpPr bwMode="auto">
          <a:xfrm>
            <a:off x="4535488" y="2446338"/>
            <a:ext cx="3101975" cy="666750"/>
            <a:chOff x="2857" y="1541"/>
            <a:chExt cx="1954" cy="420"/>
          </a:xfrm>
        </p:grpSpPr>
        <p:cxnSp>
          <p:nvCxnSpPr>
            <p:cNvPr id="3856450" name="AutoShape 66"/>
            <p:cNvCxnSpPr>
              <a:cxnSpLocks noChangeShapeType="1"/>
              <a:stCxn id="3856422" idx="6"/>
              <a:endCxn id="3856427" idx="2"/>
            </p:cNvCxnSpPr>
            <p:nvPr/>
          </p:nvCxnSpPr>
          <p:spPr bwMode="auto">
            <a:xfrm flipV="1">
              <a:off x="2857" y="1541"/>
              <a:ext cx="1162" cy="34"/>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56451" name="AutoShape 67"/>
            <p:cNvCxnSpPr>
              <a:cxnSpLocks noChangeShapeType="1"/>
              <a:stCxn id="3856421" idx="3"/>
              <a:endCxn id="3856431" idx="1"/>
            </p:cNvCxnSpPr>
            <p:nvPr/>
          </p:nvCxnSpPr>
          <p:spPr bwMode="auto">
            <a:xfrm>
              <a:off x="3658" y="1748"/>
              <a:ext cx="1153" cy="213"/>
            </a:xfrm>
            <a:prstGeom prst="straightConnector1">
              <a:avLst/>
            </a:prstGeom>
            <a:noFill/>
            <a:ln w="3810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856452" name="Text Box 68"/>
          <p:cNvSpPr txBox="1">
            <a:spLocks noChangeArrowheads="1"/>
          </p:cNvSpPr>
          <p:nvPr/>
        </p:nvSpPr>
        <p:spPr bwMode="auto">
          <a:xfrm>
            <a:off x="2819400" y="1504950"/>
            <a:ext cx="311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a:t>t</a:t>
            </a:r>
          </a:p>
        </p:txBody>
      </p:sp>
      <p:sp>
        <p:nvSpPr>
          <p:cNvPr id="3856453" name="Text Box 69"/>
          <p:cNvSpPr txBox="1">
            <a:spLocks noChangeArrowheads="1"/>
          </p:cNvSpPr>
          <p:nvPr/>
        </p:nvSpPr>
        <p:spPr bwMode="auto">
          <a:xfrm>
            <a:off x="4572000" y="1493838"/>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a:t>t+1</a:t>
            </a:r>
          </a:p>
        </p:txBody>
      </p:sp>
      <p:sp>
        <p:nvSpPr>
          <p:cNvPr id="3856454" name="Text Box 70"/>
          <p:cNvSpPr txBox="1">
            <a:spLocks noChangeArrowheads="1"/>
          </p:cNvSpPr>
          <p:nvPr/>
        </p:nvSpPr>
        <p:spPr bwMode="auto">
          <a:xfrm>
            <a:off x="6846888" y="1495425"/>
            <a:ext cx="847725"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a:t>t+2</a:t>
            </a:r>
          </a:p>
        </p:txBody>
      </p:sp>
      <p:sp>
        <p:nvSpPr>
          <p:cNvPr id="2" name="TextBox 1"/>
          <p:cNvSpPr txBox="1"/>
          <p:nvPr/>
        </p:nvSpPr>
        <p:spPr>
          <a:xfrm>
            <a:off x="1030511" y="5965375"/>
            <a:ext cx="7281160" cy="707886"/>
          </a:xfrm>
          <a:prstGeom prst="rect">
            <a:avLst/>
          </a:prstGeom>
          <a:noFill/>
        </p:spPr>
        <p:txBody>
          <a:bodyPr wrap="square" rtlCol="0">
            <a:spAutoFit/>
          </a:bodyPr>
          <a:lstStyle/>
          <a:p>
            <a:pPr algn="l"/>
            <a:r>
              <a:rPr lang="en-US" sz="2000" i="0" dirty="0"/>
              <a:t>The assignment of drivers to loads evolves over time, with new loads being called in, along with updates to the status of a driver.</a:t>
            </a:r>
          </a:p>
        </p:txBody>
      </p:sp>
      <p:sp>
        <p:nvSpPr>
          <p:cNvPr id="72" name="Slide Number Placeholder 5">
            <a:extLst>
              <a:ext uri="{FF2B5EF4-FFF2-40B4-BE49-F238E27FC236}">
                <a16:creationId xmlns:a16="http://schemas.microsoft.com/office/drawing/2014/main" id="{12B5C820-F04C-4269-B723-5FADAF81D43C}"/>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36</a:t>
            </a:fld>
            <a:endParaRPr lang="en-US"/>
          </a:p>
        </p:txBody>
      </p:sp>
    </p:spTree>
    <p:extLst>
      <p:ext uri="{BB962C8B-B14F-4D97-AF65-F5344CB8AC3E}">
        <p14:creationId xmlns:p14="http://schemas.microsoft.com/office/powerpoint/2010/main" val="3877401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856443"/>
                                        </p:tgtEl>
                                        <p:attrNameLst>
                                          <p:attrName>style.visibility</p:attrName>
                                        </p:attrNameLst>
                                      </p:cBhvr>
                                      <p:to>
                                        <p:strVal val="visible"/>
                                      </p:to>
                                    </p:set>
                                    <p:animEffect transition="in" filter="wipe(left)">
                                      <p:cBhvr>
                                        <p:cTn id="7" dur="500"/>
                                        <p:tgtEl>
                                          <p:spTgt spid="385644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856453"/>
                                        </p:tgtEl>
                                        <p:attrNameLst>
                                          <p:attrName>style.visibility</p:attrName>
                                        </p:attrNameLst>
                                      </p:cBhvr>
                                      <p:to>
                                        <p:strVal val="visible"/>
                                      </p:to>
                                    </p:set>
                                    <p:animEffect transition="in" filter="dissolve">
                                      <p:cBhvr>
                                        <p:cTn id="10" dur="500"/>
                                        <p:tgtEl>
                                          <p:spTgt spid="3856453"/>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3856404"/>
                                        </p:tgtEl>
                                        <p:attrNameLst>
                                          <p:attrName>style.visibility</p:attrName>
                                        </p:attrNameLst>
                                      </p:cBhvr>
                                      <p:to>
                                        <p:strVal val="visible"/>
                                      </p:to>
                                    </p:set>
                                    <p:animEffect transition="in" filter="dissolve">
                                      <p:cBhvr>
                                        <p:cTn id="14" dur="500"/>
                                        <p:tgtEl>
                                          <p:spTgt spid="38564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3856449"/>
                                        </p:tgtEl>
                                        <p:attrNameLst>
                                          <p:attrName>style.visibility</p:attrName>
                                        </p:attrNameLst>
                                      </p:cBhvr>
                                      <p:to>
                                        <p:strVal val="visible"/>
                                      </p:to>
                                    </p:set>
                                    <p:animEffect transition="in" filter="wipe(left)">
                                      <p:cBhvr>
                                        <p:cTn id="19" dur="500"/>
                                        <p:tgtEl>
                                          <p:spTgt spid="385644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856454"/>
                                        </p:tgtEl>
                                        <p:attrNameLst>
                                          <p:attrName>style.visibility</p:attrName>
                                        </p:attrNameLst>
                                      </p:cBhvr>
                                      <p:to>
                                        <p:strVal val="visible"/>
                                      </p:to>
                                    </p:set>
                                    <p:animEffect transition="in" filter="dissolve">
                                      <p:cBhvr>
                                        <p:cTn id="22" dur="500"/>
                                        <p:tgtEl>
                                          <p:spTgt spid="3856454"/>
                                        </p:tgtEl>
                                      </p:cBhvr>
                                    </p:animEffect>
                                  </p:childTnLst>
                                </p:cTn>
                              </p:par>
                            </p:childTnLst>
                          </p:cTn>
                        </p:par>
                        <p:par>
                          <p:cTn id="23" fill="hold" nodeType="afterGroup">
                            <p:stCondLst>
                              <p:cond delay="500"/>
                            </p:stCondLst>
                            <p:childTnLst>
                              <p:par>
                                <p:cTn id="24" presetID="9" presetClass="entr" presetSubtype="0" fill="hold" nodeType="afterEffect">
                                  <p:stCondLst>
                                    <p:cond delay="0"/>
                                  </p:stCondLst>
                                  <p:childTnLst>
                                    <p:set>
                                      <p:cBhvr>
                                        <p:cTn id="25" dur="1" fill="hold">
                                          <p:stCondLst>
                                            <p:cond delay="0"/>
                                          </p:stCondLst>
                                        </p:cTn>
                                        <p:tgtEl>
                                          <p:spTgt spid="3856426"/>
                                        </p:tgtEl>
                                        <p:attrNameLst>
                                          <p:attrName>style.visibility</p:attrName>
                                        </p:attrNameLst>
                                      </p:cBhvr>
                                      <p:to>
                                        <p:strVal val="visible"/>
                                      </p:to>
                                    </p:set>
                                    <p:animEffect transition="in" filter="dissolve">
                                      <p:cBhvr>
                                        <p:cTn id="26" dur="500"/>
                                        <p:tgtEl>
                                          <p:spTgt spid="3856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6453" grpId="0"/>
      <p:bldP spid="385645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p:txBody>
          <a:bodyPr/>
          <a:lstStyle/>
          <a:p>
            <a:r>
              <a:rPr lang="en-US" dirty="0"/>
              <a:t>A purely myopic policy would solve this problem using</a:t>
            </a:r>
          </a:p>
          <a:p>
            <a:endParaRPr lang="en-US" dirty="0"/>
          </a:p>
          <a:p>
            <a:endParaRPr lang="en-US" dirty="0"/>
          </a:p>
          <a:p>
            <a:pPr marL="457200" lvl="1" indent="0">
              <a:buNone/>
            </a:pPr>
            <a:r>
              <a:rPr lang="en-US" dirty="0"/>
              <a:t>where</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r>
              <a:rPr lang="en-US" dirty="0"/>
              <a:t>What if a load it not assigned to any driver, and has been delayed for a while?  This model ignores the fact that we eventually have to assign someone to the load.</a:t>
            </a:r>
          </a:p>
        </p:txBody>
      </p:sp>
      <p:graphicFrame>
        <p:nvGraphicFramePr>
          <p:cNvPr id="5" name="Object 4"/>
          <p:cNvGraphicFramePr>
            <a:graphicFrameLocks noChangeAspect="1"/>
          </p:cNvGraphicFramePr>
          <p:nvPr>
            <p:extLst/>
          </p:nvPr>
        </p:nvGraphicFramePr>
        <p:xfrm>
          <a:off x="2211204" y="3681412"/>
          <a:ext cx="5706608" cy="1326017"/>
        </p:xfrm>
        <a:graphic>
          <a:graphicData uri="http://schemas.openxmlformats.org/presentationml/2006/ole">
            <mc:AlternateContent xmlns:mc="http://schemas.openxmlformats.org/markup-compatibility/2006">
              <mc:Choice xmlns:v="urn:schemas-microsoft-com:vml" Requires="v">
                <p:oleObj spid="_x0000_s18438" name="Equation" r:id="rId4" imgW="3060360" imgH="711000" progId="Equation.DSMT4">
                  <p:embed/>
                </p:oleObj>
              </mc:Choice>
              <mc:Fallback>
                <p:oleObj name="Equation" r:id="rId4" imgW="3060360" imgH="711000" progId="Equation.DSMT4">
                  <p:embed/>
                  <p:pic>
                    <p:nvPicPr>
                      <p:cNvPr id="5" name="Object 4"/>
                      <p:cNvPicPr/>
                      <p:nvPr/>
                    </p:nvPicPr>
                    <p:blipFill>
                      <a:blip r:embed="rId5"/>
                      <a:stretch>
                        <a:fillRect/>
                      </a:stretch>
                    </p:blipFill>
                    <p:spPr>
                      <a:xfrm>
                        <a:off x="2211204" y="3681412"/>
                        <a:ext cx="5706608" cy="1326017"/>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3206750" y="2089150"/>
          <a:ext cx="2773363" cy="1095375"/>
        </p:xfrm>
        <a:graphic>
          <a:graphicData uri="http://schemas.openxmlformats.org/presentationml/2006/ole">
            <mc:AlternateContent xmlns:mc="http://schemas.openxmlformats.org/markup-compatibility/2006">
              <mc:Choice xmlns:v="urn:schemas-microsoft-com:vml" Requires="v">
                <p:oleObj spid="_x0000_s18439" name="Equation" r:id="rId6" imgW="1091726" imgH="431613" progId="Equation.DSMT4">
                  <p:embed/>
                </p:oleObj>
              </mc:Choice>
              <mc:Fallback>
                <p:oleObj name="Equation" r:id="rId6" imgW="1091726" imgH="431613" progId="Equation.DSMT4">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6750" y="2089150"/>
                        <a:ext cx="2773363"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Slide Number Placeholder 5">
            <a:extLst>
              <a:ext uri="{FF2B5EF4-FFF2-40B4-BE49-F238E27FC236}">
                <a16:creationId xmlns:a16="http://schemas.microsoft.com/office/drawing/2014/main" id="{DD121563-6BE8-4AC6-851E-2A5E8EFFDCEA}"/>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37</a:t>
            </a:fld>
            <a:endParaRPr lang="en-US"/>
          </a:p>
        </p:txBody>
      </p:sp>
    </p:spTree>
    <p:extLst>
      <p:ext uri="{BB962C8B-B14F-4D97-AF65-F5344CB8AC3E}">
        <p14:creationId xmlns:p14="http://schemas.microsoft.com/office/powerpoint/2010/main" val="3666458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p:txBody>
          <a:bodyPr/>
          <a:lstStyle/>
          <a:p>
            <a:r>
              <a:rPr lang="en-US" dirty="0"/>
              <a:t>We can minimize delayed loads by solving a modified objective function:</a:t>
            </a:r>
          </a:p>
          <a:p>
            <a:endParaRPr lang="en-US" dirty="0"/>
          </a:p>
          <a:p>
            <a:endParaRPr lang="en-US" dirty="0"/>
          </a:p>
          <a:p>
            <a:pPr marL="457200" lvl="1" indent="0">
              <a:buNone/>
            </a:pPr>
            <a:r>
              <a:rPr lang="en-US" dirty="0"/>
              <a:t>where</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r>
              <a:rPr lang="en-US" dirty="0"/>
              <a:t>We refer to our modified objective function as a </a:t>
            </a:r>
            <a:r>
              <a:rPr lang="en-US" i="1" dirty="0"/>
              <a:t>cost function approximation</a:t>
            </a:r>
            <a:r>
              <a:rPr lang="en-US" dirty="0"/>
              <a:t>.</a:t>
            </a:r>
          </a:p>
        </p:txBody>
      </p:sp>
      <p:graphicFrame>
        <p:nvGraphicFramePr>
          <p:cNvPr id="7" name="Object 6"/>
          <p:cNvGraphicFramePr>
            <a:graphicFrameLocks noChangeAspect="1"/>
          </p:cNvGraphicFramePr>
          <p:nvPr>
            <p:extLst/>
          </p:nvPr>
        </p:nvGraphicFramePr>
        <p:xfrm>
          <a:off x="2170177" y="3776510"/>
          <a:ext cx="5564188" cy="850900"/>
        </p:xfrm>
        <a:graphic>
          <a:graphicData uri="http://schemas.openxmlformats.org/presentationml/2006/ole">
            <mc:AlternateContent xmlns:mc="http://schemas.openxmlformats.org/markup-compatibility/2006">
              <mc:Choice xmlns:v="urn:schemas-microsoft-com:vml" Requires="v">
                <p:oleObj spid="_x0000_s19462" name="Equation" r:id="rId4" imgW="2984400" imgH="457200" progId="Equation.DSMT4">
                  <p:embed/>
                </p:oleObj>
              </mc:Choice>
              <mc:Fallback>
                <p:oleObj name="Equation" r:id="rId4" imgW="2984400" imgH="457200" progId="Equation.DSMT4">
                  <p:embed/>
                  <p:pic>
                    <p:nvPicPr>
                      <p:cNvPr id="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0177" y="3776510"/>
                        <a:ext cx="55641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nvPr>
        </p:nvGraphicFramePr>
        <p:xfrm>
          <a:off x="3205163" y="2089150"/>
          <a:ext cx="4030662" cy="1095375"/>
        </p:xfrm>
        <a:graphic>
          <a:graphicData uri="http://schemas.openxmlformats.org/presentationml/2006/ole">
            <mc:AlternateContent xmlns:mc="http://schemas.openxmlformats.org/markup-compatibility/2006">
              <mc:Choice xmlns:v="urn:schemas-microsoft-com:vml" Requires="v">
                <p:oleObj spid="_x0000_s19463" name="Equation" r:id="rId6" imgW="1587500" imgH="431800" progId="Equation.DSMT4">
                  <p:embed/>
                </p:oleObj>
              </mc:Choice>
              <mc:Fallback>
                <p:oleObj name="Equation" r:id="rId6" imgW="1587500" imgH="431800" progId="Equation.DSMT4">
                  <p:embed/>
                  <p:pic>
                    <p:nvPicPr>
                      <p:cNvPr id="9"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5163" y="2089150"/>
                        <a:ext cx="403066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Slide Number Placeholder 5">
            <a:extLst>
              <a:ext uri="{FF2B5EF4-FFF2-40B4-BE49-F238E27FC236}">
                <a16:creationId xmlns:a16="http://schemas.microsoft.com/office/drawing/2014/main" id="{EC8D3FE8-BE6F-4E1D-AD0D-25CA8BEC5EF6}"/>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38</a:t>
            </a:fld>
            <a:endParaRPr lang="en-US"/>
          </a:p>
        </p:txBody>
      </p:sp>
    </p:spTree>
    <p:extLst>
      <p:ext uri="{BB962C8B-B14F-4D97-AF65-F5344CB8AC3E}">
        <p14:creationId xmlns:p14="http://schemas.microsoft.com/office/powerpoint/2010/main" val="3040450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p:txBody>
          <a:bodyPr/>
          <a:lstStyle/>
          <a:p>
            <a:r>
              <a:rPr lang="en-US" dirty="0"/>
              <a:t>We now have to tune our policy, which we define as:</a:t>
            </a:r>
          </a:p>
          <a:p>
            <a:endParaRPr lang="en-US" dirty="0"/>
          </a:p>
          <a:p>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r>
              <a:rPr lang="en-US" dirty="0"/>
              <a:t>We can now optimize    , another form of  </a:t>
            </a:r>
            <a:r>
              <a:rPr lang="en-US" i="1" dirty="0"/>
              <a:t>policy search, </a:t>
            </a:r>
            <a:r>
              <a:rPr lang="en-US" dirty="0"/>
              <a:t>by solving</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p:txBody>
      </p:sp>
      <p:graphicFrame>
        <p:nvGraphicFramePr>
          <p:cNvPr id="4" name="Object 3"/>
          <p:cNvGraphicFramePr>
            <a:graphicFrameLocks noChangeAspect="1"/>
          </p:cNvGraphicFramePr>
          <p:nvPr>
            <p:extLst/>
          </p:nvPr>
        </p:nvGraphicFramePr>
        <p:xfrm>
          <a:off x="723900" y="2089150"/>
          <a:ext cx="6513513" cy="1095375"/>
        </p:xfrm>
        <a:graphic>
          <a:graphicData uri="http://schemas.openxmlformats.org/presentationml/2006/ole">
            <mc:AlternateContent xmlns:mc="http://schemas.openxmlformats.org/markup-compatibility/2006">
              <mc:Choice xmlns:v="urn:schemas-microsoft-com:vml" Requires="v">
                <p:oleObj spid="_x0000_s20492" name="Equation" r:id="rId4" imgW="2565400" imgH="431800" progId="Equation.DSMT4">
                  <p:embed/>
                </p:oleObj>
              </mc:Choice>
              <mc:Fallback>
                <p:oleObj name="Equation" r:id="rId4" imgW="2565400" imgH="431800" progId="Equation.DSMT4">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 y="2089150"/>
                        <a:ext cx="6513513"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nvPr>
        </p:nvGraphicFramePr>
        <p:xfrm>
          <a:off x="1743075" y="5253934"/>
          <a:ext cx="4775200" cy="931862"/>
        </p:xfrm>
        <a:graphic>
          <a:graphicData uri="http://schemas.openxmlformats.org/presentationml/2006/ole">
            <mc:AlternateContent xmlns:mc="http://schemas.openxmlformats.org/markup-compatibility/2006">
              <mc:Choice xmlns:v="urn:schemas-microsoft-com:vml" Requires="v">
                <p:oleObj spid="_x0000_s20493" name="Equation" r:id="rId6" imgW="2209680" imgH="431640" progId="Equation.DSMT4">
                  <p:embed/>
                </p:oleObj>
              </mc:Choice>
              <mc:Fallback>
                <p:oleObj name="Equation" r:id="rId6" imgW="2209680" imgH="431640" progId="Equation.DSMT4">
                  <p:embed/>
                  <p:pic>
                    <p:nvPicPr>
                      <p:cNvPr id="8" name="Object 7"/>
                      <p:cNvPicPr>
                        <a:picLocks noChangeAspect="1" noChangeArrowheads="1"/>
                      </p:cNvPicPr>
                      <p:nvPr/>
                    </p:nvPicPr>
                    <p:blipFill>
                      <a:blip r:embed="rId7"/>
                      <a:srcRect/>
                      <a:stretch>
                        <a:fillRect/>
                      </a:stretch>
                    </p:blipFill>
                    <p:spPr bwMode="auto">
                      <a:xfrm>
                        <a:off x="1743075" y="5253934"/>
                        <a:ext cx="4775200" cy="931862"/>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nvPr>
        </p:nvGraphicFramePr>
        <p:xfrm>
          <a:off x="3992563" y="4508682"/>
          <a:ext cx="236537" cy="331787"/>
        </p:xfrm>
        <a:graphic>
          <a:graphicData uri="http://schemas.openxmlformats.org/presentationml/2006/ole">
            <mc:AlternateContent xmlns:mc="http://schemas.openxmlformats.org/markup-compatibility/2006">
              <mc:Choice xmlns:v="urn:schemas-microsoft-com:vml" Requires="v">
                <p:oleObj spid="_x0000_s20494" name="Equation" r:id="rId8" imgW="126725" imgH="177415" progId="Equation.DSMT4">
                  <p:embed/>
                </p:oleObj>
              </mc:Choice>
              <mc:Fallback>
                <p:oleObj name="Equation" r:id="rId8" imgW="126725" imgH="177415" progId="Equation.DSMT4">
                  <p:embed/>
                  <p:pic>
                    <p:nvPicPr>
                      <p:cNvPr id="9"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2563" y="4508682"/>
                        <a:ext cx="236537"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oup 6"/>
          <p:cNvGrpSpPr/>
          <p:nvPr/>
        </p:nvGrpSpPr>
        <p:grpSpPr>
          <a:xfrm>
            <a:off x="3992800" y="2215407"/>
            <a:ext cx="3345573" cy="1717322"/>
            <a:chOff x="3992800" y="2215407"/>
            <a:chExt cx="3345573" cy="1717322"/>
          </a:xfrm>
        </p:grpSpPr>
        <p:graphicFrame>
          <p:nvGraphicFramePr>
            <p:cNvPr id="5" name="Object 4"/>
            <p:cNvGraphicFramePr>
              <a:graphicFrameLocks noChangeAspect="1"/>
            </p:cNvGraphicFramePr>
            <p:nvPr>
              <p:extLst/>
            </p:nvPr>
          </p:nvGraphicFramePr>
          <p:xfrm>
            <a:off x="3992800" y="2215407"/>
            <a:ext cx="3345573" cy="1701138"/>
          </p:xfrm>
          <a:graphic>
            <a:graphicData uri="http://schemas.openxmlformats.org/presentationml/2006/ole">
              <mc:AlternateContent xmlns:mc="http://schemas.openxmlformats.org/markup-compatibility/2006">
                <mc:Choice xmlns:v="urn:schemas-microsoft-com:vml" Requires="v">
                  <p:oleObj spid="_x0000_s20495" name="Equation" r:id="rId10" imgW="749160" imgH="380880" progId="Equation.DSMT4">
                    <p:embed/>
                  </p:oleObj>
                </mc:Choice>
                <mc:Fallback>
                  <p:oleObj name="Equation" r:id="rId10" imgW="749160" imgH="380880" progId="Equation.DSMT4">
                    <p:embed/>
                    <p:pic>
                      <p:nvPicPr>
                        <p:cNvPr id="5" name="Object 4"/>
                        <p:cNvPicPr/>
                        <p:nvPr/>
                      </p:nvPicPr>
                      <p:blipFill>
                        <a:blip r:embed="rId11"/>
                        <a:stretch>
                          <a:fillRect/>
                        </a:stretch>
                      </p:blipFill>
                      <p:spPr>
                        <a:xfrm>
                          <a:off x="3992800" y="2215407"/>
                          <a:ext cx="3345573" cy="1701138"/>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4802615" y="3442411"/>
            <a:ext cx="1651597" cy="490318"/>
          </p:xfrm>
          <a:graphic>
            <a:graphicData uri="http://schemas.openxmlformats.org/presentationml/2006/ole">
              <mc:AlternateContent xmlns:mc="http://schemas.openxmlformats.org/markup-compatibility/2006">
                <mc:Choice xmlns:v="urn:schemas-microsoft-com:vml" Requires="v">
                  <p:oleObj spid="_x0000_s20496" name="Equation" r:id="rId12" imgW="812520" imgH="241200" progId="Equation.DSMT4">
                    <p:embed/>
                  </p:oleObj>
                </mc:Choice>
                <mc:Fallback>
                  <p:oleObj name="Equation" r:id="rId12" imgW="812520" imgH="241200" progId="Equation.DSMT4">
                    <p:embed/>
                    <p:pic>
                      <p:nvPicPr>
                        <p:cNvPr id="6" name="Object 5"/>
                        <p:cNvPicPr/>
                        <p:nvPr/>
                      </p:nvPicPr>
                      <p:blipFill>
                        <a:blip r:embed="rId13"/>
                        <a:stretch>
                          <a:fillRect/>
                        </a:stretch>
                      </p:blipFill>
                      <p:spPr>
                        <a:xfrm>
                          <a:off x="4802615" y="3442411"/>
                          <a:ext cx="1651597" cy="490318"/>
                        </a:xfrm>
                        <a:prstGeom prst="rect">
                          <a:avLst/>
                        </a:prstGeom>
                      </p:spPr>
                    </p:pic>
                  </p:oleObj>
                </mc:Fallback>
              </mc:AlternateContent>
            </a:graphicData>
          </a:graphic>
        </p:graphicFrame>
      </p:grpSp>
      <p:sp>
        <p:nvSpPr>
          <p:cNvPr id="10" name="Slide Number Placeholder 5">
            <a:extLst>
              <a:ext uri="{FF2B5EF4-FFF2-40B4-BE49-F238E27FC236}">
                <a16:creationId xmlns:a16="http://schemas.microsoft.com/office/drawing/2014/main" id="{664D56DD-B1AB-440E-8DA1-495575F89F70}"/>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39</a:t>
            </a:fld>
            <a:endParaRPr lang="en-US"/>
          </a:p>
        </p:txBody>
      </p:sp>
    </p:spTree>
    <p:extLst>
      <p:ext uri="{BB962C8B-B14F-4D97-AF65-F5344CB8AC3E}">
        <p14:creationId xmlns:p14="http://schemas.microsoft.com/office/powerpoint/2010/main" val="34023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799" y="1143000"/>
            <a:ext cx="7928811" cy="4953000"/>
          </a:xfrm>
        </p:spPr>
        <p:txBody>
          <a:bodyPr/>
          <a:lstStyle/>
          <a:p>
            <a:r>
              <a:rPr lang="en-US" dirty="0"/>
              <a:t>We have to start by describing what we mean by a policy.</a:t>
            </a:r>
          </a:p>
          <a:p>
            <a:pPr lvl="1"/>
            <a:r>
              <a:rPr lang="en-US" dirty="0"/>
              <a:t>Definition:</a:t>
            </a:r>
          </a:p>
          <a:p>
            <a:pPr lvl="1" indent="0">
              <a:buNone/>
            </a:pPr>
            <a:endParaRPr lang="en-US" i="1" dirty="0"/>
          </a:p>
          <a:p>
            <a:pPr lvl="1" indent="0">
              <a:buNone/>
            </a:pPr>
            <a:r>
              <a:rPr lang="en-US" i="1" dirty="0"/>
              <a:t>A policy is a mapping from a state to an action.  </a:t>
            </a:r>
          </a:p>
          <a:p>
            <a:pPr lvl="1" indent="0">
              <a:buNone/>
            </a:pPr>
            <a:r>
              <a:rPr lang="en-US" i="1" dirty="0"/>
              <a:t>… any mapping.</a:t>
            </a:r>
          </a:p>
          <a:p>
            <a:pPr lvl="2"/>
            <a:endParaRPr lang="en-US" i="1" dirty="0"/>
          </a:p>
          <a:p>
            <a:pPr marL="914400" lvl="2" indent="0">
              <a:buNone/>
            </a:pPr>
            <a:endParaRPr lang="en-US" i="1" dirty="0"/>
          </a:p>
          <a:p>
            <a:r>
              <a:rPr lang="en-US" dirty="0"/>
              <a:t>How do we search over an arbitrary space of policies?</a:t>
            </a:r>
          </a:p>
        </p:txBody>
      </p:sp>
    </p:spTree>
    <p:extLst>
      <p:ext uri="{BB962C8B-B14F-4D97-AF65-F5344CB8AC3E}">
        <p14:creationId xmlns:p14="http://schemas.microsoft.com/office/powerpoint/2010/main" val="3392559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a:xfrm>
            <a:off x="685800" y="1143000"/>
            <a:ext cx="3940908" cy="4953000"/>
          </a:xfrm>
        </p:spPr>
        <p:txBody>
          <a:bodyPr/>
          <a:lstStyle/>
          <a:p>
            <a:r>
              <a:rPr lang="en-US" dirty="0"/>
              <a:t>Inventory management</a:t>
            </a:r>
          </a:p>
          <a:p>
            <a:pPr lvl="1"/>
            <a:endParaRPr lang="en-US" dirty="0"/>
          </a:p>
          <a:p>
            <a:pPr lvl="1"/>
            <a:r>
              <a:rPr lang="en-US" dirty="0"/>
              <a:t>How much product should I order to anticipate future demands?</a:t>
            </a:r>
          </a:p>
          <a:p>
            <a:pPr lvl="1"/>
            <a:endParaRPr lang="en-US" dirty="0"/>
          </a:p>
          <a:p>
            <a:pPr lvl="1"/>
            <a:r>
              <a:rPr lang="en-US" dirty="0"/>
              <a:t>Need to accommodate different sources of uncertainty.</a:t>
            </a:r>
          </a:p>
          <a:p>
            <a:pPr lvl="2"/>
            <a:r>
              <a:rPr lang="en-US" dirty="0"/>
              <a:t>Market behavior</a:t>
            </a:r>
          </a:p>
          <a:p>
            <a:pPr lvl="2"/>
            <a:r>
              <a:rPr lang="en-US" dirty="0"/>
              <a:t>Transit times</a:t>
            </a:r>
          </a:p>
          <a:p>
            <a:pPr lvl="2"/>
            <a:r>
              <a:rPr lang="en-US" dirty="0"/>
              <a:t>Supplier uncertainty</a:t>
            </a:r>
          </a:p>
          <a:p>
            <a:pPr lvl="2"/>
            <a:r>
              <a:rPr lang="en-US" dirty="0"/>
              <a:t>Product quality</a:t>
            </a:r>
          </a:p>
        </p:txBody>
      </p:sp>
      <p:pic>
        <p:nvPicPr>
          <p:cNvPr id="1211394" name="Picture 2" descr="http://i01.i.aliimg.com/photo/v0/137439705/RFID_Warehouse_Management_Software.jpg"/>
          <p:cNvPicPr>
            <a:picLocks noChangeAspect="1" noChangeArrowheads="1"/>
          </p:cNvPicPr>
          <p:nvPr/>
        </p:nvPicPr>
        <p:blipFill rotWithShape="1">
          <a:blip r:embed="rId2">
            <a:extLst>
              <a:ext uri="{28A0092B-C50C-407E-A947-70E740481C1C}">
                <a14:useLocalDpi xmlns:a14="http://schemas.microsoft.com/office/drawing/2010/main" val="0"/>
              </a:ext>
            </a:extLst>
          </a:blip>
          <a:srcRect r="43077"/>
          <a:stretch/>
        </p:blipFill>
        <p:spPr bwMode="auto">
          <a:xfrm>
            <a:off x="4806462" y="1800225"/>
            <a:ext cx="4337538" cy="505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321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p:txBody>
          <a:bodyPr/>
          <a:lstStyle/>
          <a:p>
            <a:r>
              <a:rPr lang="en-US" dirty="0"/>
              <a:t>Imagine that we want to purchase parts from different suppliers.  Let      be the amount of product we purchase at time </a:t>
            </a:r>
            <a:r>
              <a:rPr lang="en-US" i="1" dirty="0"/>
              <a:t>t</a:t>
            </a:r>
            <a:r>
              <a:rPr lang="en-US" dirty="0"/>
              <a:t> from supplier </a:t>
            </a:r>
            <a:r>
              <a:rPr lang="en-US" i="1" dirty="0"/>
              <a:t>p</a:t>
            </a:r>
            <a:r>
              <a:rPr lang="en-US" dirty="0"/>
              <a:t> to meet forecasted demand      .  We would solve </a:t>
            </a:r>
          </a:p>
          <a:p>
            <a:endParaRPr lang="en-US" dirty="0"/>
          </a:p>
          <a:p>
            <a:endParaRPr lang="en-US" dirty="0"/>
          </a:p>
          <a:p>
            <a:endParaRPr lang="en-US" dirty="0"/>
          </a:p>
          <a:p>
            <a:endParaRPr lang="en-US" dirty="0"/>
          </a:p>
          <a:p>
            <a:endParaRPr lang="en-US" dirty="0"/>
          </a:p>
          <a:p>
            <a:endParaRPr lang="en-US" dirty="0"/>
          </a:p>
          <a:p>
            <a:pPr lvl="1"/>
            <a:r>
              <a:rPr lang="en-US" dirty="0"/>
              <a:t>This assumes our demand forecast      is accurate.  </a:t>
            </a:r>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p:txBody>
      </p:sp>
      <p:graphicFrame>
        <p:nvGraphicFramePr>
          <p:cNvPr id="8" name="Object 7"/>
          <p:cNvGraphicFramePr>
            <a:graphicFrameLocks noChangeAspect="1"/>
          </p:cNvGraphicFramePr>
          <p:nvPr>
            <p:extLst/>
          </p:nvPr>
        </p:nvGraphicFramePr>
        <p:xfrm>
          <a:off x="4631454" y="2429794"/>
          <a:ext cx="476250" cy="571500"/>
        </p:xfrm>
        <a:graphic>
          <a:graphicData uri="http://schemas.openxmlformats.org/presentationml/2006/ole">
            <mc:AlternateContent xmlns:mc="http://schemas.openxmlformats.org/markup-compatibility/2006">
              <mc:Choice xmlns:v="urn:schemas-microsoft-com:vml" Requires="v">
                <p:oleObj spid="_x0000_s21518" name="Equation" r:id="rId3" imgW="190440" imgH="228600" progId="Equation.DSMT4">
                  <p:embed/>
                </p:oleObj>
              </mc:Choice>
              <mc:Fallback>
                <p:oleObj name="Equation" r:id="rId3" imgW="190440" imgH="228600" progId="Equation.DSMT4">
                  <p:embed/>
                  <p:pic>
                    <p:nvPicPr>
                      <p:cNvPr id="8" name="Object 7"/>
                      <p:cNvPicPr>
                        <a:picLocks noChangeAspect="1" noChangeArrowheads="1"/>
                      </p:cNvPicPr>
                      <p:nvPr/>
                    </p:nvPicPr>
                    <p:blipFill>
                      <a:blip r:embed="rId4"/>
                      <a:srcRect/>
                      <a:stretch>
                        <a:fillRect/>
                      </a:stretch>
                    </p:blipFill>
                    <p:spPr bwMode="auto">
                      <a:xfrm>
                        <a:off x="4631454" y="2429794"/>
                        <a:ext cx="476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nvPr>
        </p:nvGraphicFramePr>
        <p:xfrm>
          <a:off x="4476775" y="1571860"/>
          <a:ext cx="475901" cy="586011"/>
        </p:xfrm>
        <a:graphic>
          <a:graphicData uri="http://schemas.openxmlformats.org/presentationml/2006/ole">
            <mc:AlternateContent xmlns:mc="http://schemas.openxmlformats.org/markup-compatibility/2006">
              <mc:Choice xmlns:v="urn:schemas-microsoft-com:vml" Requires="v">
                <p:oleObj spid="_x0000_s21519" name="Equation" r:id="rId5" imgW="164880" imgH="203040" progId="Equation.DSMT4">
                  <p:embed/>
                </p:oleObj>
              </mc:Choice>
              <mc:Fallback>
                <p:oleObj name="Equation" r:id="rId5" imgW="164880" imgH="203040" progId="Equation.DSMT4">
                  <p:embed/>
                  <p:pic>
                    <p:nvPicPr>
                      <p:cNvPr id="4" name="Object 3"/>
                      <p:cNvPicPr>
                        <a:picLocks noChangeAspect="1" noChangeArrowheads="1"/>
                      </p:cNvPicPr>
                      <p:nvPr/>
                    </p:nvPicPr>
                    <p:blipFill>
                      <a:blip r:embed="rId6"/>
                      <a:srcRect/>
                      <a:stretch>
                        <a:fillRect/>
                      </a:stretch>
                    </p:blipFill>
                    <p:spPr bwMode="auto">
                      <a:xfrm>
                        <a:off x="4476775" y="1571860"/>
                        <a:ext cx="475901" cy="586011"/>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nvPr>
        </p:nvGraphicFramePr>
        <p:xfrm>
          <a:off x="5712652" y="6051537"/>
          <a:ext cx="347730" cy="417276"/>
        </p:xfrm>
        <a:graphic>
          <a:graphicData uri="http://schemas.openxmlformats.org/presentationml/2006/ole">
            <mc:AlternateContent xmlns:mc="http://schemas.openxmlformats.org/markup-compatibility/2006">
              <mc:Choice xmlns:v="urn:schemas-microsoft-com:vml" Requires="v">
                <p:oleObj spid="_x0000_s21520" name="Equation" r:id="rId7" imgW="190440" imgH="228600" progId="Equation.DSMT4">
                  <p:embed/>
                </p:oleObj>
              </mc:Choice>
              <mc:Fallback>
                <p:oleObj name="Equation" r:id="rId7" imgW="190440" imgH="228600" progId="Equation.DSMT4">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2652" y="6051537"/>
                        <a:ext cx="347730" cy="417276"/>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nvPr>
        </p:nvGraphicFramePr>
        <p:xfrm>
          <a:off x="1565275" y="2871788"/>
          <a:ext cx="3725863" cy="801687"/>
        </p:xfrm>
        <a:graphic>
          <a:graphicData uri="http://schemas.openxmlformats.org/presentationml/2006/ole">
            <mc:AlternateContent xmlns:mc="http://schemas.openxmlformats.org/markup-compatibility/2006">
              <mc:Choice xmlns:v="urn:schemas-microsoft-com:vml" Requires="v">
                <p:oleObj spid="_x0000_s21521" name="Equation" r:id="rId9" imgW="1765080" imgH="380880" progId="Equation.DSMT4">
                  <p:embed/>
                </p:oleObj>
              </mc:Choice>
              <mc:Fallback>
                <p:oleObj name="Equation" r:id="rId9" imgW="1765080" imgH="380880" progId="Equation.DSMT4">
                  <p:embed/>
                  <p:pic>
                    <p:nvPicPr>
                      <p:cNvPr id="9" name="Object 8"/>
                      <p:cNvPicPr>
                        <a:picLocks noChangeAspect="1" noChangeArrowheads="1"/>
                      </p:cNvPicPr>
                      <p:nvPr/>
                    </p:nvPicPr>
                    <p:blipFill>
                      <a:blip r:embed="rId10"/>
                      <a:srcRect/>
                      <a:stretch>
                        <a:fillRect/>
                      </a:stretch>
                    </p:blipFill>
                    <p:spPr bwMode="auto">
                      <a:xfrm>
                        <a:off x="1565275" y="2871788"/>
                        <a:ext cx="3725863"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nvPr>
        </p:nvGraphicFramePr>
        <p:xfrm>
          <a:off x="1263650" y="3706813"/>
          <a:ext cx="2117725" cy="2060575"/>
        </p:xfrm>
        <a:graphic>
          <a:graphicData uri="http://schemas.openxmlformats.org/presentationml/2006/ole">
            <mc:AlternateContent xmlns:mc="http://schemas.openxmlformats.org/markup-compatibility/2006">
              <mc:Choice xmlns:v="urn:schemas-microsoft-com:vml" Requires="v">
                <p:oleObj spid="_x0000_s21522" name="Equation" r:id="rId11" imgW="1002865" imgH="977476" progId="Equation.DSMT4">
                  <p:embed/>
                </p:oleObj>
              </mc:Choice>
              <mc:Fallback>
                <p:oleObj name="Equation" r:id="rId11" imgW="1002865" imgH="977476" progId="Equation.DSMT4">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63650" y="3706813"/>
                        <a:ext cx="21177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nvPr>
        </p:nvGraphicFramePr>
        <p:xfrm>
          <a:off x="3838575" y="4251325"/>
          <a:ext cx="828675" cy="1606550"/>
        </p:xfrm>
        <a:graphic>
          <a:graphicData uri="http://schemas.openxmlformats.org/presentationml/2006/ole">
            <mc:AlternateContent xmlns:mc="http://schemas.openxmlformats.org/markup-compatibility/2006">
              <mc:Choice xmlns:v="urn:schemas-microsoft-com:vml" Requires="v">
                <p:oleObj spid="_x0000_s21523" name="Equation" r:id="rId13" imgW="355446" imgH="685502" progId="Equation.DSMT4">
                  <p:embed/>
                </p:oleObj>
              </mc:Choice>
              <mc:Fallback>
                <p:oleObj name="Equation" r:id="rId13" imgW="355446" imgH="685502" progId="Equation.DSMT4">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38575" y="4251325"/>
                        <a:ext cx="82867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Slide Number Placeholder 5">
            <a:extLst>
              <a:ext uri="{FF2B5EF4-FFF2-40B4-BE49-F238E27FC236}">
                <a16:creationId xmlns:a16="http://schemas.microsoft.com/office/drawing/2014/main" id="{0478BE8C-8B78-44E4-95BA-E06A53E5139C}"/>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41</a:t>
            </a:fld>
            <a:endParaRPr lang="en-US"/>
          </a:p>
        </p:txBody>
      </p:sp>
    </p:spTree>
    <p:extLst>
      <p:ext uri="{BB962C8B-B14F-4D97-AF65-F5344CB8AC3E}">
        <p14:creationId xmlns:p14="http://schemas.microsoft.com/office/powerpoint/2010/main" val="1703147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Imagine that we want to purchase parts from different suppliers.  Let      be the amount of product we purchase at time </a:t>
            </a:r>
            <a:r>
              <a:rPr lang="en-US" i="1" dirty="0"/>
              <a:t>t</a:t>
            </a:r>
            <a:r>
              <a:rPr lang="en-US" dirty="0"/>
              <a:t> from supplier </a:t>
            </a:r>
            <a:r>
              <a:rPr lang="en-US" i="1" dirty="0"/>
              <a:t>p</a:t>
            </a:r>
            <a:r>
              <a:rPr lang="en-US" dirty="0"/>
              <a:t> to meet forecasted demand      .  We would solve </a:t>
            </a:r>
          </a:p>
          <a:p>
            <a:endParaRPr lang="en-US" dirty="0"/>
          </a:p>
          <a:p>
            <a:endParaRPr lang="en-US" dirty="0"/>
          </a:p>
          <a:p>
            <a:endParaRPr lang="en-US" dirty="0"/>
          </a:p>
          <a:p>
            <a:endParaRPr lang="en-US" dirty="0"/>
          </a:p>
          <a:p>
            <a:endParaRPr lang="en-US" dirty="0"/>
          </a:p>
          <a:p>
            <a:endParaRPr lang="en-US" dirty="0"/>
          </a:p>
          <a:p>
            <a:pPr lvl="1"/>
            <a:r>
              <a:rPr lang="en-US" dirty="0">
                <a:solidFill>
                  <a:srgbClr val="0033CC"/>
                </a:solidFill>
              </a:rPr>
              <a:t>This is a “parametric cost function approximation”</a:t>
            </a:r>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p:txBody>
      </p:sp>
      <p:graphicFrame>
        <p:nvGraphicFramePr>
          <p:cNvPr id="7" name="Object 6"/>
          <p:cNvGraphicFramePr>
            <a:graphicFrameLocks noChangeAspect="1"/>
          </p:cNvGraphicFramePr>
          <p:nvPr>
            <p:extLst/>
          </p:nvPr>
        </p:nvGraphicFramePr>
        <p:xfrm>
          <a:off x="1254125" y="2878138"/>
          <a:ext cx="4584700" cy="2917825"/>
        </p:xfrm>
        <a:graphic>
          <a:graphicData uri="http://schemas.openxmlformats.org/presentationml/2006/ole">
            <mc:AlternateContent xmlns:mc="http://schemas.openxmlformats.org/markup-compatibility/2006">
              <mc:Choice xmlns:v="urn:schemas-microsoft-com:vml" Requires="v">
                <p:oleObj spid="_x0000_s22538" name="Equation" r:id="rId3" imgW="2171520" imgH="1384200" progId="Equation.DSMT4">
                  <p:embed/>
                </p:oleObj>
              </mc:Choice>
              <mc:Fallback>
                <p:oleObj name="Equation" r:id="rId3" imgW="2171520" imgH="1384200" progId="Equation.DSMT4">
                  <p:embed/>
                  <p:pic>
                    <p:nvPicPr>
                      <p:cNvPr id="7" name="Object 6"/>
                      <p:cNvPicPr>
                        <a:picLocks noChangeAspect="1" noChangeArrowheads="1"/>
                      </p:cNvPicPr>
                      <p:nvPr/>
                    </p:nvPicPr>
                    <p:blipFill>
                      <a:blip r:embed="rId4"/>
                      <a:srcRect/>
                      <a:stretch>
                        <a:fillRect/>
                      </a:stretch>
                    </p:blipFill>
                    <p:spPr bwMode="auto">
                      <a:xfrm>
                        <a:off x="1254125" y="2878138"/>
                        <a:ext cx="45847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nvPr>
        </p:nvGraphicFramePr>
        <p:xfrm>
          <a:off x="3844504" y="4243388"/>
          <a:ext cx="1420813" cy="1606550"/>
        </p:xfrm>
        <a:graphic>
          <a:graphicData uri="http://schemas.openxmlformats.org/presentationml/2006/ole">
            <mc:AlternateContent xmlns:mc="http://schemas.openxmlformats.org/markup-compatibility/2006">
              <mc:Choice xmlns:v="urn:schemas-microsoft-com:vml" Requires="v">
                <p:oleObj spid="_x0000_s22539" name="Equation" r:id="rId5" imgW="609480" imgH="685800" progId="Equation.DSMT4">
                  <p:embed/>
                </p:oleObj>
              </mc:Choice>
              <mc:Fallback>
                <p:oleObj name="Equation" r:id="rId5" imgW="609480" imgH="685800" progId="Equation.DSMT4">
                  <p:embed/>
                  <p:pic>
                    <p:nvPicPr>
                      <p:cNvPr id="12" name="Object 11"/>
                      <p:cNvPicPr>
                        <a:picLocks noChangeAspect="1" noChangeArrowheads="1"/>
                      </p:cNvPicPr>
                      <p:nvPr/>
                    </p:nvPicPr>
                    <p:blipFill>
                      <a:blip r:embed="rId6"/>
                      <a:srcRect/>
                      <a:stretch>
                        <a:fillRect/>
                      </a:stretch>
                    </p:blipFill>
                    <p:spPr bwMode="auto">
                      <a:xfrm>
                        <a:off x="3844504" y="4243388"/>
                        <a:ext cx="1420813" cy="1606550"/>
                      </a:xfrm>
                      <a:prstGeom prst="rect">
                        <a:avLst/>
                      </a:prstGeom>
                      <a:noFill/>
                      <a:ln>
                        <a:noFill/>
                      </a:ln>
                      <a:extLst/>
                    </p:spPr>
                  </p:pic>
                </p:oleObj>
              </mc:Fallback>
            </mc:AlternateContent>
          </a:graphicData>
        </a:graphic>
      </p:graphicFrame>
      <p:sp>
        <p:nvSpPr>
          <p:cNvPr id="2" name="Title 1"/>
          <p:cNvSpPr>
            <a:spLocks noGrp="1"/>
          </p:cNvSpPr>
          <p:nvPr>
            <p:ph type="title"/>
          </p:nvPr>
        </p:nvSpPr>
        <p:spPr/>
        <p:txBody>
          <a:bodyPr/>
          <a:lstStyle/>
          <a:p>
            <a:r>
              <a:rPr lang="en-US" dirty="0"/>
              <a:t>Cost function approximations</a:t>
            </a:r>
          </a:p>
        </p:txBody>
      </p:sp>
      <p:graphicFrame>
        <p:nvGraphicFramePr>
          <p:cNvPr id="8" name="Object 7"/>
          <p:cNvGraphicFramePr>
            <a:graphicFrameLocks noChangeAspect="1"/>
          </p:cNvGraphicFramePr>
          <p:nvPr>
            <p:extLst/>
          </p:nvPr>
        </p:nvGraphicFramePr>
        <p:xfrm>
          <a:off x="4631454" y="2429794"/>
          <a:ext cx="476250" cy="571500"/>
        </p:xfrm>
        <a:graphic>
          <a:graphicData uri="http://schemas.openxmlformats.org/presentationml/2006/ole">
            <mc:AlternateContent xmlns:mc="http://schemas.openxmlformats.org/markup-compatibility/2006">
              <mc:Choice xmlns:v="urn:schemas-microsoft-com:vml" Requires="v">
                <p:oleObj spid="_x0000_s22540" name="Equation" r:id="rId7" imgW="190440" imgH="228600" progId="Equation.DSMT4">
                  <p:embed/>
                </p:oleObj>
              </mc:Choice>
              <mc:Fallback>
                <p:oleObj name="Equation" r:id="rId7" imgW="190440" imgH="228600" progId="Equation.DSMT4">
                  <p:embed/>
                  <p:pic>
                    <p:nvPicPr>
                      <p:cNvPr id="8" name="Object 7"/>
                      <p:cNvPicPr>
                        <a:picLocks noChangeAspect="1" noChangeArrowheads="1"/>
                      </p:cNvPicPr>
                      <p:nvPr/>
                    </p:nvPicPr>
                    <p:blipFill>
                      <a:blip r:embed="rId8"/>
                      <a:srcRect/>
                      <a:stretch>
                        <a:fillRect/>
                      </a:stretch>
                    </p:blipFill>
                    <p:spPr bwMode="auto">
                      <a:xfrm>
                        <a:off x="4631454" y="2429794"/>
                        <a:ext cx="476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nvPr>
        </p:nvGraphicFramePr>
        <p:xfrm>
          <a:off x="4476775" y="1571860"/>
          <a:ext cx="475901" cy="586011"/>
        </p:xfrm>
        <a:graphic>
          <a:graphicData uri="http://schemas.openxmlformats.org/presentationml/2006/ole">
            <mc:AlternateContent xmlns:mc="http://schemas.openxmlformats.org/markup-compatibility/2006">
              <mc:Choice xmlns:v="urn:schemas-microsoft-com:vml" Requires="v">
                <p:oleObj spid="_x0000_s22541" name="Equation" r:id="rId9" imgW="164880" imgH="203040" progId="Equation.DSMT4">
                  <p:embed/>
                </p:oleObj>
              </mc:Choice>
              <mc:Fallback>
                <p:oleObj name="Equation" r:id="rId9" imgW="164880" imgH="203040" progId="Equation.DSMT4">
                  <p:embed/>
                  <p:pic>
                    <p:nvPicPr>
                      <p:cNvPr id="4" name="Object 3"/>
                      <p:cNvPicPr>
                        <a:picLocks noChangeAspect="1" noChangeArrowheads="1"/>
                      </p:cNvPicPr>
                      <p:nvPr/>
                    </p:nvPicPr>
                    <p:blipFill>
                      <a:blip r:embed="rId10"/>
                      <a:srcRect/>
                      <a:stretch>
                        <a:fillRect/>
                      </a:stretch>
                    </p:blipFill>
                    <p:spPr bwMode="auto">
                      <a:xfrm>
                        <a:off x="4476775" y="1571860"/>
                        <a:ext cx="475901" cy="586011"/>
                      </a:xfrm>
                      <a:prstGeom prst="rect">
                        <a:avLst/>
                      </a:prstGeom>
                      <a:noFill/>
                      <a:ln>
                        <a:noFill/>
                      </a:ln>
                    </p:spPr>
                  </p:pic>
                </p:oleObj>
              </mc:Fallback>
            </mc:AlternateContent>
          </a:graphicData>
        </a:graphic>
      </p:graphicFrame>
      <p:grpSp>
        <p:nvGrpSpPr>
          <p:cNvPr id="15" name="Group 14"/>
          <p:cNvGrpSpPr/>
          <p:nvPr/>
        </p:nvGrpSpPr>
        <p:grpSpPr>
          <a:xfrm>
            <a:off x="3022812" y="4012780"/>
            <a:ext cx="2746663" cy="733031"/>
            <a:chOff x="3423333" y="4012780"/>
            <a:chExt cx="2746663" cy="733031"/>
          </a:xfrm>
        </p:grpSpPr>
        <p:sp>
          <p:nvSpPr>
            <p:cNvPr id="9" name="Oval 8"/>
            <p:cNvSpPr/>
            <p:nvPr/>
          </p:nvSpPr>
          <p:spPr>
            <a:xfrm>
              <a:off x="3423333" y="4201705"/>
              <a:ext cx="748143" cy="544106"/>
            </a:xfrm>
            <a:prstGeom prst="ellipse">
              <a:avLst/>
            </a:prstGeom>
            <a:ln w="1270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0" name="TextBox 9"/>
            <p:cNvSpPr txBox="1"/>
            <p:nvPr/>
          </p:nvSpPr>
          <p:spPr>
            <a:xfrm>
              <a:off x="4994674" y="4012780"/>
              <a:ext cx="1175322" cy="461665"/>
            </a:xfrm>
            <a:prstGeom prst="rect">
              <a:avLst/>
            </a:prstGeom>
            <a:noFill/>
            <a:ln>
              <a:solidFill>
                <a:srgbClr val="0033CC"/>
              </a:solidFill>
            </a:ln>
          </p:spPr>
          <p:txBody>
            <a:bodyPr wrap="none" rtlCol="0">
              <a:spAutoFit/>
            </a:bodyPr>
            <a:lstStyle/>
            <a:p>
              <a:pPr algn="l"/>
              <a:r>
                <a:rPr lang="en-US" sz="2400" i="0" dirty="0">
                  <a:solidFill>
                    <a:srgbClr val="0033CC"/>
                  </a:solidFill>
                </a:rPr>
                <a:t>Reserve</a:t>
              </a:r>
            </a:p>
          </p:txBody>
        </p:sp>
        <p:cxnSp>
          <p:nvCxnSpPr>
            <p:cNvPr id="13" name="Straight Arrow Connector 12"/>
            <p:cNvCxnSpPr>
              <a:stCxn id="10" idx="1"/>
              <a:endCxn id="9" idx="6"/>
            </p:cNvCxnSpPr>
            <p:nvPr/>
          </p:nvCxnSpPr>
          <p:spPr bwMode="auto">
            <a:xfrm flipH="1">
              <a:off x="4171476" y="4243613"/>
              <a:ext cx="823198" cy="230145"/>
            </a:xfrm>
            <a:prstGeom prst="straightConnector1">
              <a:avLst/>
            </a:prstGeom>
            <a:noFill/>
            <a:ln w="19050" cap="flat" cmpd="sng" algn="ctr">
              <a:solidFill>
                <a:srgbClr val="0033CC"/>
              </a:solidFill>
              <a:prstDash val="solid"/>
              <a:round/>
              <a:headEnd type="none" w="med" len="med"/>
              <a:tailEnd type="arrow"/>
            </a:ln>
            <a:effectLst/>
          </p:spPr>
        </p:cxnSp>
      </p:grpSp>
      <p:grpSp>
        <p:nvGrpSpPr>
          <p:cNvPr id="14" name="Group 13"/>
          <p:cNvGrpSpPr/>
          <p:nvPr/>
        </p:nvGrpSpPr>
        <p:grpSpPr>
          <a:xfrm>
            <a:off x="2986287" y="5321401"/>
            <a:ext cx="3279694" cy="665704"/>
            <a:chOff x="3423333" y="4201705"/>
            <a:chExt cx="3279694" cy="665704"/>
          </a:xfrm>
        </p:grpSpPr>
        <p:sp>
          <p:nvSpPr>
            <p:cNvPr id="16" name="Oval 15"/>
            <p:cNvSpPr/>
            <p:nvPr/>
          </p:nvSpPr>
          <p:spPr>
            <a:xfrm>
              <a:off x="3423333" y="4201705"/>
              <a:ext cx="542844" cy="544106"/>
            </a:xfrm>
            <a:prstGeom prst="ellipse">
              <a:avLst/>
            </a:prstGeom>
            <a:ln w="1270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7" name="TextBox 16"/>
            <p:cNvSpPr txBox="1"/>
            <p:nvPr/>
          </p:nvSpPr>
          <p:spPr>
            <a:xfrm>
              <a:off x="4994674" y="4405744"/>
              <a:ext cx="1708353" cy="461665"/>
            </a:xfrm>
            <a:prstGeom prst="rect">
              <a:avLst/>
            </a:prstGeom>
            <a:noFill/>
            <a:ln>
              <a:solidFill>
                <a:srgbClr val="0033CC"/>
              </a:solidFill>
            </a:ln>
          </p:spPr>
          <p:txBody>
            <a:bodyPr wrap="none" rtlCol="0">
              <a:spAutoFit/>
            </a:bodyPr>
            <a:lstStyle/>
            <a:p>
              <a:pPr algn="l"/>
              <a:r>
                <a:rPr lang="en-US" sz="2400" i="0" dirty="0">
                  <a:solidFill>
                    <a:srgbClr val="0033CC"/>
                  </a:solidFill>
                </a:rPr>
                <a:t>Buffer stock</a:t>
              </a:r>
            </a:p>
          </p:txBody>
        </p:sp>
        <p:cxnSp>
          <p:nvCxnSpPr>
            <p:cNvPr id="18" name="Straight Arrow Connector 17"/>
            <p:cNvCxnSpPr>
              <a:stCxn id="17" idx="1"/>
              <a:endCxn id="16" idx="6"/>
            </p:cNvCxnSpPr>
            <p:nvPr/>
          </p:nvCxnSpPr>
          <p:spPr bwMode="auto">
            <a:xfrm flipH="1" flipV="1">
              <a:off x="3966177" y="4473758"/>
              <a:ext cx="1028497" cy="162819"/>
            </a:xfrm>
            <a:prstGeom prst="straightConnector1">
              <a:avLst/>
            </a:prstGeom>
            <a:noFill/>
            <a:ln w="19050" cap="flat" cmpd="sng" algn="ctr">
              <a:solidFill>
                <a:srgbClr val="0033CC"/>
              </a:solidFill>
              <a:prstDash val="solid"/>
              <a:round/>
              <a:headEnd type="none" w="med" len="med"/>
              <a:tailEnd type="arrow"/>
            </a:ln>
            <a:effectLst/>
          </p:spPr>
        </p:cxnSp>
      </p:grpSp>
      <p:sp>
        <p:nvSpPr>
          <p:cNvPr id="19" name="Slide Number Placeholder 5">
            <a:extLst>
              <a:ext uri="{FF2B5EF4-FFF2-40B4-BE49-F238E27FC236}">
                <a16:creationId xmlns:a16="http://schemas.microsoft.com/office/drawing/2014/main" id="{8B167CDE-C6C7-4640-AB04-AF6C6A7B0AF1}"/>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42</a:t>
            </a:fld>
            <a:endParaRPr lang="en-US"/>
          </a:p>
        </p:txBody>
      </p:sp>
    </p:spTree>
    <p:extLst>
      <p:ext uri="{BB962C8B-B14F-4D97-AF65-F5344CB8AC3E}">
        <p14:creationId xmlns:p14="http://schemas.microsoft.com/office/powerpoint/2010/main" val="256325344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143000"/>
            <a:ext cx="7964905" cy="5715000"/>
          </a:xfrm>
        </p:spPr>
        <p:txBody>
          <a:bodyPr/>
          <a:lstStyle/>
          <a:p>
            <a:r>
              <a:rPr lang="en-US" dirty="0"/>
              <a:t>An even more general CFA model:</a:t>
            </a:r>
          </a:p>
          <a:p>
            <a:pPr lvl="1"/>
            <a:r>
              <a:rPr lang="en-US" dirty="0"/>
              <a:t>Define our policy:</a:t>
            </a:r>
          </a:p>
          <a:p>
            <a:pPr lvl="1"/>
            <a:endParaRPr lang="en-US" dirty="0"/>
          </a:p>
          <a:p>
            <a:pPr lvl="1"/>
            <a:endParaRPr lang="en-US" dirty="0"/>
          </a:p>
          <a:p>
            <a:pPr marL="457200" lvl="1" indent="0">
              <a:buNone/>
            </a:pPr>
            <a:r>
              <a:rPr lang="en-US" dirty="0"/>
              <a:t>	subject to</a:t>
            </a:r>
          </a:p>
          <a:p>
            <a:pPr lvl="1"/>
            <a:endParaRPr lang="en-US" dirty="0"/>
          </a:p>
          <a:p>
            <a:pPr lvl="1"/>
            <a:endParaRPr lang="en-US" dirty="0"/>
          </a:p>
          <a:p>
            <a:pPr lvl="1"/>
            <a:endParaRPr lang="en-US" dirty="0"/>
          </a:p>
          <a:p>
            <a:pPr lvl="1"/>
            <a:r>
              <a:rPr lang="en-US" dirty="0"/>
              <a:t>We tune     by optimizing:</a:t>
            </a:r>
          </a:p>
          <a:p>
            <a:pPr marL="457200" lvl="1" indent="0">
              <a:buNone/>
            </a:pPr>
            <a:endParaRPr lang="en-US" dirty="0"/>
          </a:p>
        </p:txBody>
      </p:sp>
      <p:sp>
        <p:nvSpPr>
          <p:cNvPr id="2" name="Title 1"/>
          <p:cNvSpPr>
            <a:spLocks noGrp="1"/>
          </p:cNvSpPr>
          <p:nvPr>
            <p:ph type="title"/>
          </p:nvPr>
        </p:nvSpPr>
        <p:spPr/>
        <p:txBody>
          <a:bodyPr/>
          <a:lstStyle/>
          <a:p>
            <a:r>
              <a:rPr lang="en-US" dirty="0"/>
              <a:t>Cost function approximations</a:t>
            </a:r>
          </a:p>
        </p:txBody>
      </p:sp>
      <p:graphicFrame>
        <p:nvGraphicFramePr>
          <p:cNvPr id="4" name="Object 3"/>
          <p:cNvGraphicFramePr>
            <a:graphicFrameLocks noChangeAspect="1"/>
          </p:cNvGraphicFramePr>
          <p:nvPr>
            <p:extLst/>
          </p:nvPr>
        </p:nvGraphicFramePr>
        <p:xfrm>
          <a:off x="2025650" y="2333625"/>
          <a:ext cx="4300538" cy="536575"/>
        </p:xfrm>
        <a:graphic>
          <a:graphicData uri="http://schemas.openxmlformats.org/presentationml/2006/ole">
            <mc:AlternateContent xmlns:mc="http://schemas.openxmlformats.org/markup-compatibility/2006">
              <mc:Choice xmlns:v="urn:schemas-microsoft-com:vml" Requires="v">
                <p:oleObj spid="_x0000_s23562" name="Equation" r:id="rId4" imgW="1930320" imgH="241200" progId="Equation.DSMT4">
                  <p:embed/>
                </p:oleObj>
              </mc:Choice>
              <mc:Fallback>
                <p:oleObj name="Equation" r:id="rId4" imgW="1930320" imgH="241200" progId="Equation.DSMT4">
                  <p:embed/>
                  <p:pic>
                    <p:nvPicPr>
                      <p:cNvPr id="4" name="Object 3"/>
                      <p:cNvPicPr/>
                      <p:nvPr/>
                    </p:nvPicPr>
                    <p:blipFill>
                      <a:blip r:embed="rId5"/>
                      <a:stretch>
                        <a:fillRect/>
                      </a:stretch>
                    </p:blipFill>
                    <p:spPr>
                      <a:xfrm>
                        <a:off x="2025650" y="2333625"/>
                        <a:ext cx="4300538" cy="536575"/>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2609622" y="4805936"/>
          <a:ext cx="236537" cy="331787"/>
        </p:xfrm>
        <a:graphic>
          <a:graphicData uri="http://schemas.openxmlformats.org/presentationml/2006/ole">
            <mc:AlternateContent xmlns:mc="http://schemas.openxmlformats.org/markup-compatibility/2006">
              <mc:Choice xmlns:v="urn:schemas-microsoft-com:vml" Requires="v">
                <p:oleObj spid="_x0000_s23563" name="Equation" r:id="rId6" imgW="126720" imgH="177480" progId="Equation.DSMT4">
                  <p:embed/>
                </p:oleObj>
              </mc:Choice>
              <mc:Fallback>
                <p:oleObj name="Equation" r:id="rId6" imgW="126720" imgH="177480" progId="Equation.DSMT4">
                  <p:embed/>
                  <p:pic>
                    <p:nvPicPr>
                      <p:cNvPr id="8" name="Object 7"/>
                      <p:cNvPicPr>
                        <a:picLocks noChangeAspect="1" noChangeArrowheads="1"/>
                      </p:cNvPicPr>
                      <p:nvPr/>
                    </p:nvPicPr>
                    <p:blipFill>
                      <a:blip r:embed="rId7"/>
                      <a:srcRect/>
                      <a:stretch>
                        <a:fillRect/>
                      </a:stretch>
                    </p:blipFill>
                    <p:spPr bwMode="auto">
                      <a:xfrm>
                        <a:off x="2609622" y="4805936"/>
                        <a:ext cx="236537"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nvPr>
        </p:nvGraphicFramePr>
        <p:xfrm>
          <a:off x="1862634" y="5133189"/>
          <a:ext cx="3997364" cy="859532"/>
        </p:xfrm>
        <a:graphic>
          <a:graphicData uri="http://schemas.openxmlformats.org/presentationml/2006/ole">
            <mc:AlternateContent xmlns:mc="http://schemas.openxmlformats.org/markup-compatibility/2006">
              <mc:Choice xmlns:v="urn:schemas-microsoft-com:vml" Requires="v">
                <p:oleObj spid="_x0000_s23564" name="Equation" r:id="rId8" imgW="2006280" imgH="431640" progId="Equation.DSMT4">
                  <p:embed/>
                </p:oleObj>
              </mc:Choice>
              <mc:Fallback>
                <p:oleObj name="Equation" r:id="rId8" imgW="2006280" imgH="431640" progId="Equation.DSMT4">
                  <p:embed/>
                  <p:pic>
                    <p:nvPicPr>
                      <p:cNvPr id="10" name="Object 9"/>
                      <p:cNvPicPr>
                        <a:picLocks noChangeAspect="1" noChangeArrowheads="1"/>
                      </p:cNvPicPr>
                      <p:nvPr/>
                    </p:nvPicPr>
                    <p:blipFill>
                      <a:blip r:embed="rId9"/>
                      <a:srcRect/>
                      <a:stretch>
                        <a:fillRect/>
                      </a:stretch>
                    </p:blipFill>
                    <p:spPr bwMode="auto">
                      <a:xfrm>
                        <a:off x="1862634" y="5133189"/>
                        <a:ext cx="3997364" cy="859532"/>
                      </a:xfrm>
                      <a:prstGeom prst="rect">
                        <a:avLst/>
                      </a:prstGeom>
                      <a:noFill/>
                      <a:ln>
                        <a:noFill/>
                      </a:ln>
                      <a:extLst/>
                    </p:spPr>
                  </p:pic>
                </p:oleObj>
              </mc:Fallback>
            </mc:AlternateContent>
          </a:graphicData>
        </a:graphic>
      </p:graphicFrame>
      <p:graphicFrame>
        <p:nvGraphicFramePr>
          <p:cNvPr id="9" name="Object 8"/>
          <p:cNvGraphicFramePr>
            <a:graphicFrameLocks noChangeAspect="1"/>
          </p:cNvGraphicFramePr>
          <p:nvPr>
            <p:extLst/>
          </p:nvPr>
        </p:nvGraphicFramePr>
        <p:xfrm>
          <a:off x="2622550" y="3617913"/>
          <a:ext cx="1641475" cy="509587"/>
        </p:xfrm>
        <a:graphic>
          <a:graphicData uri="http://schemas.openxmlformats.org/presentationml/2006/ole">
            <mc:AlternateContent xmlns:mc="http://schemas.openxmlformats.org/markup-compatibility/2006">
              <mc:Choice xmlns:v="urn:schemas-microsoft-com:vml" Requires="v">
                <p:oleObj spid="_x0000_s23565" name="Equation" r:id="rId10" imgW="736560" imgH="228600" progId="Equation.DSMT4">
                  <p:embed/>
                </p:oleObj>
              </mc:Choice>
              <mc:Fallback>
                <p:oleObj name="Equation" r:id="rId10" imgW="736560" imgH="228600" progId="Equation.DSMT4">
                  <p:embed/>
                  <p:pic>
                    <p:nvPicPr>
                      <p:cNvPr id="9" name="Object 8"/>
                      <p:cNvPicPr>
                        <a:picLocks noChangeAspect="1" noChangeArrowheads="1"/>
                      </p:cNvPicPr>
                      <p:nvPr/>
                    </p:nvPicPr>
                    <p:blipFill>
                      <a:blip r:embed="rId11"/>
                      <a:srcRect/>
                      <a:stretch>
                        <a:fillRect/>
                      </a:stretch>
                    </p:blipFill>
                    <p:spPr bwMode="auto">
                      <a:xfrm>
                        <a:off x="2622550" y="3617913"/>
                        <a:ext cx="1641475" cy="509587"/>
                      </a:xfrm>
                      <a:prstGeom prst="rect">
                        <a:avLst/>
                      </a:prstGeom>
                      <a:noFill/>
                      <a:ln>
                        <a:noFill/>
                      </a:ln>
                    </p:spPr>
                  </p:pic>
                </p:oleObj>
              </mc:Fallback>
            </mc:AlternateContent>
          </a:graphicData>
        </a:graphic>
      </p:graphicFrame>
      <p:grpSp>
        <p:nvGrpSpPr>
          <p:cNvPr id="15" name="Group 14"/>
          <p:cNvGrpSpPr/>
          <p:nvPr/>
        </p:nvGrpSpPr>
        <p:grpSpPr>
          <a:xfrm>
            <a:off x="4446106" y="2179985"/>
            <a:ext cx="3889655" cy="914400"/>
            <a:chOff x="4446106" y="2179985"/>
            <a:chExt cx="3889655" cy="914400"/>
          </a:xfrm>
        </p:grpSpPr>
        <p:sp>
          <p:nvSpPr>
            <p:cNvPr id="12" name="Oval 11"/>
            <p:cNvSpPr/>
            <p:nvPr/>
          </p:nvSpPr>
          <p:spPr>
            <a:xfrm>
              <a:off x="4446106" y="2179985"/>
              <a:ext cx="1891083" cy="914400"/>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3" name="TextBox 12"/>
            <p:cNvSpPr txBox="1"/>
            <p:nvPr/>
          </p:nvSpPr>
          <p:spPr>
            <a:xfrm>
              <a:off x="6623433" y="2282049"/>
              <a:ext cx="1712328" cy="707886"/>
            </a:xfrm>
            <a:prstGeom prst="rect">
              <a:avLst/>
            </a:prstGeom>
            <a:noFill/>
            <a:ln>
              <a:solidFill>
                <a:srgbClr val="0033CC"/>
              </a:solidFill>
            </a:ln>
          </p:spPr>
          <p:txBody>
            <a:bodyPr wrap="none" rtlCol="0">
              <a:spAutoFit/>
            </a:bodyPr>
            <a:lstStyle/>
            <a:p>
              <a:pPr algn="l"/>
              <a:r>
                <a:rPr lang="en-US" sz="2000" i="0" dirty="0">
                  <a:solidFill>
                    <a:srgbClr val="0033CC"/>
                  </a:solidFill>
                </a:rPr>
                <a:t>Parametrically</a:t>
              </a:r>
            </a:p>
            <a:p>
              <a:pPr algn="l"/>
              <a:r>
                <a:rPr lang="en-US" sz="2000" i="0" dirty="0">
                  <a:solidFill>
                    <a:srgbClr val="0033CC"/>
                  </a:solidFill>
                </a:rPr>
                <a:t>modified costs</a:t>
              </a:r>
            </a:p>
          </p:txBody>
        </p:sp>
      </p:grpSp>
      <p:grpSp>
        <p:nvGrpSpPr>
          <p:cNvPr id="16" name="Group 15"/>
          <p:cNvGrpSpPr/>
          <p:nvPr/>
        </p:nvGrpSpPr>
        <p:grpSpPr>
          <a:xfrm>
            <a:off x="3339562" y="3450868"/>
            <a:ext cx="3648732" cy="914400"/>
            <a:chOff x="3339562" y="3450868"/>
            <a:chExt cx="3648732" cy="914400"/>
          </a:xfrm>
        </p:grpSpPr>
        <p:sp>
          <p:nvSpPr>
            <p:cNvPr id="11" name="Oval 10"/>
            <p:cNvSpPr/>
            <p:nvPr/>
          </p:nvSpPr>
          <p:spPr>
            <a:xfrm>
              <a:off x="3339562" y="3450868"/>
              <a:ext cx="914400" cy="914400"/>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sp>
          <p:nvSpPr>
            <p:cNvPr id="14" name="TextBox 13"/>
            <p:cNvSpPr txBox="1"/>
            <p:nvPr/>
          </p:nvSpPr>
          <p:spPr>
            <a:xfrm>
              <a:off x="4708503" y="3577978"/>
              <a:ext cx="2279791" cy="707886"/>
            </a:xfrm>
            <a:prstGeom prst="rect">
              <a:avLst/>
            </a:prstGeom>
            <a:noFill/>
            <a:ln>
              <a:solidFill>
                <a:srgbClr val="0033CC"/>
              </a:solidFill>
            </a:ln>
          </p:spPr>
          <p:txBody>
            <a:bodyPr wrap="none" rtlCol="0">
              <a:spAutoFit/>
            </a:bodyPr>
            <a:lstStyle/>
            <a:p>
              <a:pPr algn="l"/>
              <a:r>
                <a:rPr lang="en-US" sz="2000" i="0" dirty="0">
                  <a:solidFill>
                    <a:srgbClr val="0033CC"/>
                  </a:solidFill>
                </a:rPr>
                <a:t>Parametrically</a:t>
              </a:r>
            </a:p>
            <a:p>
              <a:pPr algn="l"/>
              <a:r>
                <a:rPr lang="en-US" sz="2000" i="0" dirty="0">
                  <a:solidFill>
                    <a:srgbClr val="0033CC"/>
                  </a:solidFill>
                </a:rPr>
                <a:t>modified constraints</a:t>
              </a:r>
            </a:p>
          </p:txBody>
        </p:sp>
      </p:grpSp>
      <p:sp>
        <p:nvSpPr>
          <p:cNvPr id="17" name="Slide Number Placeholder 5">
            <a:extLst>
              <a:ext uri="{FF2B5EF4-FFF2-40B4-BE49-F238E27FC236}">
                <a16:creationId xmlns:a16="http://schemas.microsoft.com/office/drawing/2014/main" id="{788A51E3-72B3-4E42-8317-DD014C419E93}"/>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43</a:t>
            </a:fld>
            <a:endParaRPr lang="en-US"/>
          </a:p>
        </p:txBody>
      </p:sp>
    </p:spTree>
    <p:extLst>
      <p:ext uri="{BB962C8B-B14F-4D97-AF65-F5344CB8AC3E}">
        <p14:creationId xmlns:p14="http://schemas.microsoft.com/office/powerpoint/2010/main" val="276990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function approximations</a:t>
            </a:r>
          </a:p>
        </p:txBody>
      </p:sp>
      <p:sp>
        <p:nvSpPr>
          <p:cNvPr id="3" name="Content Placeholder 2"/>
          <p:cNvSpPr>
            <a:spLocks noGrp="1"/>
          </p:cNvSpPr>
          <p:nvPr>
            <p:ph idx="1"/>
          </p:nvPr>
        </p:nvSpPr>
        <p:spPr/>
        <p:txBody>
          <a:bodyPr/>
          <a:lstStyle/>
          <a:p>
            <a:r>
              <a:rPr lang="en-US" dirty="0"/>
              <a:t>Other applications</a:t>
            </a:r>
          </a:p>
          <a:p>
            <a:pPr lvl="2"/>
            <a:endParaRPr lang="en-US" dirty="0"/>
          </a:p>
          <a:p>
            <a:pPr lvl="1"/>
            <a:r>
              <a:rPr lang="en-US" dirty="0"/>
              <a:t>Airlines optimizing schedules with schedule slack to handle weather uncertainty.</a:t>
            </a:r>
          </a:p>
          <a:p>
            <a:pPr lvl="2"/>
            <a:endParaRPr lang="en-US" dirty="0"/>
          </a:p>
          <a:p>
            <a:pPr lvl="1"/>
            <a:r>
              <a:rPr lang="en-US" dirty="0"/>
              <a:t>Manufacturers using buffer stocks to hedge against production delays and quality problems.</a:t>
            </a:r>
          </a:p>
          <a:p>
            <a:pPr lvl="2"/>
            <a:endParaRPr lang="en-US" dirty="0"/>
          </a:p>
          <a:p>
            <a:pPr lvl="1"/>
            <a:r>
              <a:rPr lang="en-US" dirty="0"/>
              <a:t>Grid operators scheduling extra generation capacity in case of outages.</a:t>
            </a:r>
          </a:p>
          <a:p>
            <a:pPr lvl="2"/>
            <a:endParaRPr lang="en-US" dirty="0"/>
          </a:p>
          <a:p>
            <a:pPr lvl="1"/>
            <a:r>
              <a:rPr lang="en-US" dirty="0"/>
              <a:t>Adding time to a trip planned by Google maps to account for uncertain congestion.</a:t>
            </a:r>
          </a:p>
        </p:txBody>
      </p:sp>
      <p:sp>
        <p:nvSpPr>
          <p:cNvPr id="4" name="Slide Number Placeholder 5">
            <a:extLst>
              <a:ext uri="{FF2B5EF4-FFF2-40B4-BE49-F238E27FC236}">
                <a16:creationId xmlns:a16="http://schemas.microsoft.com/office/drawing/2014/main" id="{80E4A869-5428-4513-A8B9-B21A01A27035}"/>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44</a:t>
            </a:fld>
            <a:endParaRPr lang="en-US"/>
          </a:p>
        </p:txBody>
      </p:sp>
    </p:spTree>
    <p:extLst>
      <p:ext uri="{BB962C8B-B14F-4D97-AF65-F5344CB8AC3E}">
        <p14:creationId xmlns:p14="http://schemas.microsoft.com/office/powerpoint/2010/main" val="37138287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a:xfrm>
            <a:off x="685800" y="2130426"/>
            <a:ext cx="7772400" cy="683502"/>
          </a:xfrm>
        </p:spPr>
        <p:txBody>
          <a:bodyPr/>
          <a:lstStyle/>
          <a:p>
            <a:r>
              <a:rPr lang="en-US" dirty="0"/>
              <a:t>The four classes of policies:</a:t>
            </a:r>
            <a:br>
              <a:rPr lang="en-US" dirty="0"/>
            </a:br>
            <a:endParaRPr lang="en-US" dirty="0"/>
          </a:p>
        </p:txBody>
      </p:sp>
      <p:sp>
        <p:nvSpPr>
          <p:cNvPr id="4101" name="Rectangle 5"/>
          <p:cNvSpPr>
            <a:spLocks noGrp="1" noChangeArrowheads="1"/>
          </p:cNvSpPr>
          <p:nvPr>
            <p:ph type="subTitle" idx="1"/>
          </p:nvPr>
        </p:nvSpPr>
        <p:spPr/>
        <p:txBody>
          <a:bodyPr/>
          <a:lstStyle/>
          <a:p>
            <a:r>
              <a:rPr lang="en-US" dirty="0"/>
              <a:t> </a:t>
            </a:r>
          </a:p>
        </p:txBody>
      </p:sp>
      <p:sp>
        <p:nvSpPr>
          <p:cNvPr id="7" name="Rectangle 5"/>
          <p:cNvSpPr txBox="1">
            <a:spLocks noChangeArrowheads="1"/>
          </p:cNvSpPr>
          <p:nvPr/>
        </p:nvSpPr>
        <p:spPr bwMode="auto">
          <a:xfrm>
            <a:off x="1055077" y="2609201"/>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pPr marL="457200" indent="-457200" algn="l">
              <a:buFont typeface="Courier New" panose="02070309020205020404" pitchFamily="49" charset="0"/>
              <a:buChar char="o"/>
            </a:pPr>
            <a:r>
              <a:rPr lang="en-US" i="0" kern="0" dirty="0">
                <a:solidFill>
                  <a:schemeClr val="bg1">
                    <a:lumMod val="65000"/>
                  </a:schemeClr>
                </a:solidFill>
              </a:rPr>
              <a:t>Policy function approximations (PFAs)</a:t>
            </a:r>
          </a:p>
          <a:p>
            <a:pPr marL="457200" indent="-457200" algn="l">
              <a:buFont typeface="Courier New" panose="02070309020205020404" pitchFamily="49" charset="0"/>
              <a:buChar char="o"/>
            </a:pPr>
            <a:r>
              <a:rPr lang="en-US" i="0" kern="0" dirty="0">
                <a:solidFill>
                  <a:schemeClr val="bg1">
                    <a:lumMod val="65000"/>
                  </a:schemeClr>
                </a:solidFill>
              </a:rPr>
              <a:t>Cost function approximations (CFAs)</a:t>
            </a:r>
          </a:p>
          <a:p>
            <a:pPr marL="457200" indent="-457200" algn="l">
              <a:buFont typeface="Courier New" panose="02070309020205020404" pitchFamily="49" charset="0"/>
              <a:buChar char="o"/>
            </a:pPr>
            <a:r>
              <a:rPr lang="en-US" i="0" kern="0" dirty="0"/>
              <a:t>Value function approximations (VFAs)</a:t>
            </a:r>
          </a:p>
          <a:p>
            <a:pPr marL="457200" indent="-457200" algn="l">
              <a:buFont typeface="Courier New" panose="02070309020205020404" pitchFamily="49" charset="0"/>
              <a:buChar char="o"/>
            </a:pPr>
            <a:r>
              <a:rPr lang="en-US" i="0" kern="0" dirty="0">
                <a:solidFill>
                  <a:schemeClr val="bg1">
                    <a:lumMod val="65000"/>
                  </a:schemeClr>
                </a:solidFill>
              </a:rPr>
              <a:t>Direct lookaheads (DLAs)</a:t>
            </a:r>
          </a:p>
        </p:txBody>
      </p:sp>
    </p:spTree>
    <p:extLst>
      <p:ext uri="{BB962C8B-B14F-4D97-AF65-F5344CB8AC3E}">
        <p14:creationId xmlns:p14="http://schemas.microsoft.com/office/powerpoint/2010/main" val="3272844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body" idx="1"/>
          </p:nvPr>
        </p:nvSpPr>
        <p:spPr/>
        <p:txBody>
          <a:bodyPr/>
          <a:lstStyle/>
          <a:p>
            <a:r>
              <a:rPr lang="en-US"/>
              <a:t>Pre-decision state: we see the demands</a:t>
            </a:r>
          </a:p>
        </p:txBody>
      </p:sp>
      <p:grpSp>
        <p:nvGrpSpPr>
          <p:cNvPr id="34821" name="Group 3"/>
          <p:cNvGrpSpPr>
            <a:grpSpLocks/>
          </p:cNvGrpSpPr>
          <p:nvPr/>
        </p:nvGrpSpPr>
        <p:grpSpPr bwMode="auto">
          <a:xfrm>
            <a:off x="8097838" y="2501900"/>
            <a:ext cx="538162" cy="728663"/>
            <a:chOff x="4816" y="1931"/>
            <a:chExt cx="256" cy="359"/>
          </a:xfrm>
        </p:grpSpPr>
        <p:sp>
          <p:nvSpPr>
            <p:cNvPr id="34939"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34940"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34941"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34942"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4822" name="Group 8"/>
          <p:cNvGrpSpPr>
            <a:grpSpLocks/>
          </p:cNvGrpSpPr>
          <p:nvPr/>
        </p:nvGrpSpPr>
        <p:grpSpPr bwMode="auto">
          <a:xfrm>
            <a:off x="4392613" y="5108575"/>
            <a:ext cx="2482850" cy="1165225"/>
            <a:chOff x="3052" y="3215"/>
            <a:chExt cx="1182" cy="574"/>
          </a:xfrm>
        </p:grpSpPr>
        <p:sp>
          <p:nvSpPr>
            <p:cNvPr id="34925"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4926"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34927"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28"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4929"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30"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31"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34932"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4933"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4934"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35"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34936"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34937"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38"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34823" name="Group 23"/>
          <p:cNvGrpSpPr>
            <a:grpSpLocks/>
          </p:cNvGrpSpPr>
          <p:nvPr/>
        </p:nvGrpSpPr>
        <p:grpSpPr bwMode="auto">
          <a:xfrm>
            <a:off x="6607175" y="4217988"/>
            <a:ext cx="838200" cy="1020762"/>
            <a:chOff x="4106" y="2776"/>
            <a:chExt cx="399" cy="503"/>
          </a:xfrm>
        </p:grpSpPr>
        <p:sp>
          <p:nvSpPr>
            <p:cNvPr id="34919"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4920"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34921"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34922"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4923"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34924"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4824"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34825"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4826"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4827"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34828"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34829"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4830"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34831"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34832"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34833" name="Group 39"/>
          <p:cNvGrpSpPr>
            <a:grpSpLocks/>
          </p:cNvGrpSpPr>
          <p:nvPr/>
        </p:nvGrpSpPr>
        <p:grpSpPr bwMode="auto">
          <a:xfrm>
            <a:off x="635000" y="2033588"/>
            <a:ext cx="3790950" cy="4064000"/>
            <a:chOff x="1263" y="1700"/>
            <a:chExt cx="1805" cy="2002"/>
          </a:xfrm>
        </p:grpSpPr>
        <p:sp>
          <p:nvSpPr>
            <p:cNvPr id="34903"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04"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34905"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06"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34907"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08"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34909"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34910"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11"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4912"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13"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34914"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4915"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16"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4917"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4918"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4834" name="Group 56"/>
          <p:cNvGrpSpPr>
            <a:grpSpLocks/>
          </p:cNvGrpSpPr>
          <p:nvPr/>
        </p:nvGrpSpPr>
        <p:grpSpPr bwMode="auto">
          <a:xfrm>
            <a:off x="5080000" y="1984375"/>
            <a:ext cx="1409700" cy="1230313"/>
            <a:chOff x="3379" y="1676"/>
            <a:chExt cx="671" cy="606"/>
          </a:xfrm>
        </p:grpSpPr>
        <p:sp>
          <p:nvSpPr>
            <p:cNvPr id="34895"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4896"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34897"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34898"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4899"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34900"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34901"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34902"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4835"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34836"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34837"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34838"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34839"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34840"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34841"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4842"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4843"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34844"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4845"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4846"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4847"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4848"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34849"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34850"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34851"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34852"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34853"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34854"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4855"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34856"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34857"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4858"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34859"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4860"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4861"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34862"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34863"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34864"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34865"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4866"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34867"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34868"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34869"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4870"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34871"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34872"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4873"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34874"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4875"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34876"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34877"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34878"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34879"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34880"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34881"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34882"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34883"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34884" name="Line 114"/>
          <p:cNvSpPr>
            <a:spLocks noChangeShapeType="1"/>
          </p:cNvSpPr>
          <p:nvPr/>
        </p:nvSpPr>
        <p:spPr bwMode="auto">
          <a:xfrm flipH="1" flipV="1">
            <a:off x="2870200" y="3441700"/>
            <a:ext cx="1117600" cy="11811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85" name="Line 115"/>
          <p:cNvSpPr>
            <a:spLocks noChangeShapeType="1"/>
          </p:cNvSpPr>
          <p:nvPr/>
        </p:nvSpPr>
        <p:spPr bwMode="auto">
          <a:xfrm flipV="1">
            <a:off x="4000500" y="2387600"/>
            <a:ext cx="990600" cy="22225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86" name="Line 116"/>
          <p:cNvSpPr>
            <a:spLocks noChangeShapeType="1"/>
          </p:cNvSpPr>
          <p:nvPr/>
        </p:nvSpPr>
        <p:spPr bwMode="auto">
          <a:xfrm flipV="1">
            <a:off x="4000500" y="3340100"/>
            <a:ext cx="3543300" cy="12700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87" name="Line 117"/>
          <p:cNvSpPr>
            <a:spLocks noChangeShapeType="1"/>
          </p:cNvSpPr>
          <p:nvPr/>
        </p:nvSpPr>
        <p:spPr bwMode="auto">
          <a:xfrm flipH="1" flipV="1">
            <a:off x="1654175" y="4497388"/>
            <a:ext cx="2349500" cy="119062"/>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88" name="Text Box 118"/>
          <p:cNvSpPr txBox="1">
            <a:spLocks noChangeArrowheads="1"/>
          </p:cNvSpPr>
          <p:nvPr/>
        </p:nvSpPr>
        <p:spPr bwMode="auto">
          <a:xfrm>
            <a:off x="2422525" y="41925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$300</a:t>
            </a:r>
          </a:p>
        </p:txBody>
      </p:sp>
      <p:sp>
        <p:nvSpPr>
          <p:cNvPr id="34889" name="Text Box 119"/>
          <p:cNvSpPr txBox="1">
            <a:spLocks noChangeArrowheads="1"/>
          </p:cNvSpPr>
          <p:nvPr/>
        </p:nvSpPr>
        <p:spPr bwMode="auto">
          <a:xfrm>
            <a:off x="3146425" y="35321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$150</a:t>
            </a:r>
          </a:p>
        </p:txBody>
      </p:sp>
      <p:sp>
        <p:nvSpPr>
          <p:cNvPr id="34890" name="Text Box 120"/>
          <p:cNvSpPr txBox="1">
            <a:spLocks noChangeArrowheads="1"/>
          </p:cNvSpPr>
          <p:nvPr/>
        </p:nvSpPr>
        <p:spPr bwMode="auto">
          <a:xfrm>
            <a:off x="3946525" y="2947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$350</a:t>
            </a:r>
          </a:p>
        </p:txBody>
      </p:sp>
      <p:sp>
        <p:nvSpPr>
          <p:cNvPr id="34891" name="Text Box 121"/>
          <p:cNvSpPr txBox="1">
            <a:spLocks noChangeArrowheads="1"/>
          </p:cNvSpPr>
          <p:nvPr/>
        </p:nvSpPr>
        <p:spPr bwMode="auto">
          <a:xfrm>
            <a:off x="5572125" y="39258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$450</a:t>
            </a:r>
          </a:p>
        </p:txBody>
      </p:sp>
      <p:graphicFrame>
        <p:nvGraphicFramePr>
          <p:cNvPr id="34892" name="Object 122"/>
          <p:cNvGraphicFramePr>
            <a:graphicFrameLocks noChangeAspect="1"/>
          </p:cNvGraphicFramePr>
          <p:nvPr/>
        </p:nvGraphicFramePr>
        <p:xfrm>
          <a:off x="3600450" y="5049838"/>
          <a:ext cx="917575" cy="276225"/>
        </p:xfrm>
        <a:graphic>
          <a:graphicData uri="http://schemas.openxmlformats.org/presentationml/2006/ole">
            <mc:AlternateContent xmlns:mc="http://schemas.openxmlformats.org/markup-compatibility/2006">
              <mc:Choice xmlns:v="urn:schemas-microsoft-com:vml" Requires="v">
                <p:oleObj spid="_x0000_s24580" name="Clip" r:id="rId4" imgW="7034213" imgH="2111375" progId="MS_ClipArt_Gallery.2">
                  <p:embed/>
                </p:oleObj>
              </mc:Choice>
              <mc:Fallback>
                <p:oleObj name="Clip" r:id="rId4" imgW="7034213" imgH="2111375" progId="MS_ClipArt_Gallery.2">
                  <p:embed/>
                  <p:pic>
                    <p:nvPicPr>
                      <p:cNvPr id="34892" name="Object 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50498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93" name="Text Box 123"/>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a:t>Nomadic trucker illustration</a:t>
            </a:r>
          </a:p>
        </p:txBody>
      </p:sp>
      <p:sp>
        <p:nvSpPr>
          <p:cNvPr id="124" name="Slide Number Placeholder 5">
            <a:extLst>
              <a:ext uri="{FF2B5EF4-FFF2-40B4-BE49-F238E27FC236}">
                <a16:creationId xmlns:a16="http://schemas.microsoft.com/office/drawing/2014/main" id="{1177ACBD-56A4-4E51-883E-68F42DC6C411}"/>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Grp="1" noChangeArrowheads="1"/>
          </p:cNvSpPr>
          <p:nvPr>
            <p:ph type="body" idx="1"/>
          </p:nvPr>
        </p:nvSpPr>
        <p:spPr/>
        <p:txBody>
          <a:bodyPr/>
          <a:lstStyle/>
          <a:p>
            <a:r>
              <a:rPr lang="en-US"/>
              <a:t>We use initial value function approximations…</a:t>
            </a:r>
          </a:p>
        </p:txBody>
      </p:sp>
      <p:grpSp>
        <p:nvGrpSpPr>
          <p:cNvPr id="35845" name="Group 3"/>
          <p:cNvGrpSpPr>
            <a:grpSpLocks/>
          </p:cNvGrpSpPr>
          <p:nvPr/>
        </p:nvGrpSpPr>
        <p:grpSpPr bwMode="auto">
          <a:xfrm>
            <a:off x="8097838" y="2501900"/>
            <a:ext cx="538162" cy="728663"/>
            <a:chOff x="4816" y="1931"/>
            <a:chExt cx="256" cy="359"/>
          </a:xfrm>
        </p:grpSpPr>
        <p:sp>
          <p:nvSpPr>
            <p:cNvPr id="35967"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35968"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35969"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35970"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5846" name="Group 8"/>
          <p:cNvGrpSpPr>
            <a:grpSpLocks/>
          </p:cNvGrpSpPr>
          <p:nvPr/>
        </p:nvGrpSpPr>
        <p:grpSpPr bwMode="auto">
          <a:xfrm>
            <a:off x="4392613" y="5108575"/>
            <a:ext cx="2482850" cy="1165225"/>
            <a:chOff x="3052" y="3215"/>
            <a:chExt cx="1182" cy="574"/>
          </a:xfrm>
        </p:grpSpPr>
        <p:sp>
          <p:nvSpPr>
            <p:cNvPr id="35953"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5954"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35955"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56"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5957"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58"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59"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35960"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5961"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5962"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63"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35964"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35965"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66"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35847" name="Group 23"/>
          <p:cNvGrpSpPr>
            <a:grpSpLocks/>
          </p:cNvGrpSpPr>
          <p:nvPr/>
        </p:nvGrpSpPr>
        <p:grpSpPr bwMode="auto">
          <a:xfrm>
            <a:off x="6607175" y="4217988"/>
            <a:ext cx="838200" cy="1020762"/>
            <a:chOff x="4106" y="2776"/>
            <a:chExt cx="399" cy="503"/>
          </a:xfrm>
        </p:grpSpPr>
        <p:sp>
          <p:nvSpPr>
            <p:cNvPr id="35947"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5948"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35949"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35950"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5951"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35952"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5848"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35849"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5850"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5851"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35852"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35853"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5854"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35855"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35856"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35857" name="Group 39"/>
          <p:cNvGrpSpPr>
            <a:grpSpLocks/>
          </p:cNvGrpSpPr>
          <p:nvPr/>
        </p:nvGrpSpPr>
        <p:grpSpPr bwMode="auto">
          <a:xfrm>
            <a:off x="635000" y="2033588"/>
            <a:ext cx="3790950" cy="4064000"/>
            <a:chOff x="1263" y="1700"/>
            <a:chExt cx="1805" cy="2002"/>
          </a:xfrm>
        </p:grpSpPr>
        <p:sp>
          <p:nvSpPr>
            <p:cNvPr id="35931"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32"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35933"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34"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35935"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36"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35937"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35938"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39"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5940"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41"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35942"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5943"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44"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5945"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5946"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5858" name="Group 56"/>
          <p:cNvGrpSpPr>
            <a:grpSpLocks/>
          </p:cNvGrpSpPr>
          <p:nvPr/>
        </p:nvGrpSpPr>
        <p:grpSpPr bwMode="auto">
          <a:xfrm>
            <a:off x="5080000" y="1984375"/>
            <a:ext cx="1409700" cy="1230313"/>
            <a:chOff x="3379" y="1676"/>
            <a:chExt cx="671" cy="606"/>
          </a:xfrm>
        </p:grpSpPr>
        <p:sp>
          <p:nvSpPr>
            <p:cNvPr id="35923"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5924"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35925"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35926"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5927"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35928"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35929"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35930"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5859"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35860"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35861"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35862"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35863"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35864"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35865"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5866"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5867"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35868"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5869"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5870"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5871"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5872"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35873"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35874"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35875"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35876"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35877"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35878"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5879"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35880"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35881"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5882"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35883"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5884"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5885"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35886"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35887"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35888"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35889"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5890"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35891"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35892"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35893"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5894"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35895"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35896"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5897"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35898"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5899"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35900"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35901"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35902"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35903"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35904"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35905"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35906"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35907"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35908" name="Line 114"/>
          <p:cNvSpPr>
            <a:spLocks noChangeShapeType="1"/>
          </p:cNvSpPr>
          <p:nvPr/>
        </p:nvSpPr>
        <p:spPr bwMode="auto">
          <a:xfrm flipH="1" flipV="1">
            <a:off x="2870200" y="3441700"/>
            <a:ext cx="1117600" cy="11811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909" name="Line 115"/>
          <p:cNvSpPr>
            <a:spLocks noChangeShapeType="1"/>
          </p:cNvSpPr>
          <p:nvPr/>
        </p:nvSpPr>
        <p:spPr bwMode="auto">
          <a:xfrm flipV="1">
            <a:off x="4000500" y="2387600"/>
            <a:ext cx="990600" cy="22225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910" name="Line 116"/>
          <p:cNvSpPr>
            <a:spLocks noChangeShapeType="1"/>
          </p:cNvSpPr>
          <p:nvPr/>
        </p:nvSpPr>
        <p:spPr bwMode="auto">
          <a:xfrm flipV="1">
            <a:off x="4000500" y="3340100"/>
            <a:ext cx="3543300" cy="12700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911" name="Line 117"/>
          <p:cNvSpPr>
            <a:spLocks noChangeShapeType="1"/>
          </p:cNvSpPr>
          <p:nvPr/>
        </p:nvSpPr>
        <p:spPr bwMode="auto">
          <a:xfrm flipH="1" flipV="1">
            <a:off x="1654175" y="4497388"/>
            <a:ext cx="2349500" cy="119062"/>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35912" name="Object 118"/>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25612" name="Equation" r:id="rId4" imgW="761669" imgH="228501" progId="Equation.DSMT4">
                  <p:embed/>
                </p:oleObj>
              </mc:Choice>
              <mc:Fallback>
                <p:oleObj name="Equation" r:id="rId4" imgW="761669" imgH="228501" progId="Equation.DSMT4">
                  <p:embed/>
                  <p:pic>
                    <p:nvPicPr>
                      <p:cNvPr id="35912" name="Object 1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913" name="Object 11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25613" name="Equation" r:id="rId6" imgW="800100" imgH="228600" progId="Equation.DSMT4">
                  <p:embed/>
                </p:oleObj>
              </mc:Choice>
              <mc:Fallback>
                <p:oleObj name="Equation" r:id="rId6" imgW="800100" imgH="228600" progId="Equation.DSMT4">
                  <p:embed/>
                  <p:pic>
                    <p:nvPicPr>
                      <p:cNvPr id="35913" name="Object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914" name="Text Box 120"/>
          <p:cNvSpPr txBox="1">
            <a:spLocks noChangeArrowheads="1"/>
          </p:cNvSpPr>
          <p:nvPr/>
        </p:nvSpPr>
        <p:spPr bwMode="auto">
          <a:xfrm>
            <a:off x="2422525" y="41925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$300</a:t>
            </a:r>
          </a:p>
        </p:txBody>
      </p:sp>
      <p:sp>
        <p:nvSpPr>
          <p:cNvPr id="35915" name="Text Box 121"/>
          <p:cNvSpPr txBox="1">
            <a:spLocks noChangeArrowheads="1"/>
          </p:cNvSpPr>
          <p:nvPr/>
        </p:nvSpPr>
        <p:spPr bwMode="auto">
          <a:xfrm>
            <a:off x="3146425" y="35321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$150</a:t>
            </a:r>
          </a:p>
        </p:txBody>
      </p:sp>
      <p:sp>
        <p:nvSpPr>
          <p:cNvPr id="35916" name="Text Box 122"/>
          <p:cNvSpPr txBox="1">
            <a:spLocks noChangeArrowheads="1"/>
          </p:cNvSpPr>
          <p:nvPr/>
        </p:nvSpPr>
        <p:spPr bwMode="auto">
          <a:xfrm>
            <a:off x="3946525" y="2947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$350</a:t>
            </a:r>
          </a:p>
        </p:txBody>
      </p:sp>
      <p:sp>
        <p:nvSpPr>
          <p:cNvPr id="35917" name="Text Box 123"/>
          <p:cNvSpPr txBox="1">
            <a:spLocks noChangeArrowheads="1"/>
          </p:cNvSpPr>
          <p:nvPr/>
        </p:nvSpPr>
        <p:spPr bwMode="auto">
          <a:xfrm>
            <a:off x="5572125" y="39258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$450</a:t>
            </a:r>
          </a:p>
        </p:txBody>
      </p:sp>
      <p:graphicFrame>
        <p:nvGraphicFramePr>
          <p:cNvPr id="35918" name="Object 124"/>
          <p:cNvGraphicFramePr>
            <a:graphicFrameLocks noChangeAspect="1"/>
          </p:cNvGraphicFramePr>
          <p:nvPr/>
        </p:nvGraphicFramePr>
        <p:xfrm>
          <a:off x="3600450" y="5049838"/>
          <a:ext cx="917575" cy="276225"/>
        </p:xfrm>
        <a:graphic>
          <a:graphicData uri="http://schemas.openxmlformats.org/presentationml/2006/ole">
            <mc:AlternateContent xmlns:mc="http://schemas.openxmlformats.org/markup-compatibility/2006">
              <mc:Choice xmlns:v="urn:schemas-microsoft-com:vml" Requires="v">
                <p:oleObj spid="_x0000_s25614" name="Clip" r:id="rId8" imgW="7034213" imgH="2111375" progId="MS_ClipArt_Gallery.2">
                  <p:embed/>
                </p:oleObj>
              </mc:Choice>
              <mc:Fallback>
                <p:oleObj name="Clip" r:id="rId8" imgW="7034213" imgH="2111375" progId="MS_ClipArt_Gallery.2">
                  <p:embed/>
                  <p:pic>
                    <p:nvPicPr>
                      <p:cNvPr id="35918" name="Object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0450" y="50498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919" name="Object 125"/>
          <p:cNvGraphicFramePr>
            <a:graphicFrameLocks noChangeAspect="1"/>
          </p:cNvGraphicFramePr>
          <p:nvPr/>
        </p:nvGraphicFramePr>
        <p:xfrm>
          <a:off x="977900" y="3786188"/>
          <a:ext cx="1085850" cy="336550"/>
        </p:xfrm>
        <a:graphic>
          <a:graphicData uri="http://schemas.openxmlformats.org/presentationml/2006/ole">
            <mc:AlternateContent xmlns:mc="http://schemas.openxmlformats.org/markup-compatibility/2006">
              <mc:Choice xmlns:v="urn:schemas-microsoft-com:vml" Requires="v">
                <p:oleObj spid="_x0000_s25615" name="Equation" r:id="rId10" imgW="736600" imgH="228600" progId="Equation.DSMT4">
                  <p:embed/>
                </p:oleObj>
              </mc:Choice>
              <mc:Fallback>
                <p:oleObj name="Equation" r:id="rId10" imgW="736600" imgH="228600" progId="Equation.DSMT4">
                  <p:embed/>
                  <p:pic>
                    <p:nvPicPr>
                      <p:cNvPr id="35919" name="Object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7900" y="3786188"/>
                        <a:ext cx="10858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920" name="Object 126"/>
          <p:cNvGraphicFramePr>
            <a:graphicFrameLocks noChangeAspect="1"/>
          </p:cNvGraphicFramePr>
          <p:nvPr/>
        </p:nvGraphicFramePr>
        <p:xfrm>
          <a:off x="6965950" y="2844800"/>
          <a:ext cx="1123950" cy="338138"/>
        </p:xfrm>
        <a:graphic>
          <a:graphicData uri="http://schemas.openxmlformats.org/presentationml/2006/ole">
            <mc:AlternateContent xmlns:mc="http://schemas.openxmlformats.org/markup-compatibility/2006">
              <mc:Choice xmlns:v="urn:schemas-microsoft-com:vml" Requires="v">
                <p:oleObj spid="_x0000_s25616" name="Equation" r:id="rId12" imgW="761669" imgH="228501" progId="Equation.DSMT4">
                  <p:embed/>
                </p:oleObj>
              </mc:Choice>
              <mc:Fallback>
                <p:oleObj name="Equation" r:id="rId12" imgW="761669" imgH="228501" progId="Equation.DSMT4">
                  <p:embed/>
                  <p:pic>
                    <p:nvPicPr>
                      <p:cNvPr id="35920" name="Object 1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65950" y="2844800"/>
                        <a:ext cx="1123950"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921" name="Text Box 127"/>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a:t>Nomadic trucker illustration</a:t>
            </a:r>
          </a:p>
        </p:txBody>
      </p:sp>
      <p:sp>
        <p:nvSpPr>
          <p:cNvPr id="128" name="Slide Number Placeholder 5">
            <a:extLst>
              <a:ext uri="{FF2B5EF4-FFF2-40B4-BE49-F238E27FC236}">
                <a16:creationId xmlns:a16="http://schemas.microsoft.com/office/drawing/2014/main" id="{1C644440-384F-46A9-B5CA-E86B25A1A2A9}"/>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body" idx="1"/>
          </p:nvPr>
        </p:nvSpPr>
        <p:spPr/>
        <p:txBody>
          <a:bodyPr/>
          <a:lstStyle/>
          <a:p>
            <a:r>
              <a:rPr lang="en-US"/>
              <a:t>… and make our first choice:  </a:t>
            </a:r>
          </a:p>
        </p:txBody>
      </p:sp>
      <p:grpSp>
        <p:nvGrpSpPr>
          <p:cNvPr id="36869" name="Group 3"/>
          <p:cNvGrpSpPr>
            <a:grpSpLocks/>
          </p:cNvGrpSpPr>
          <p:nvPr/>
        </p:nvGrpSpPr>
        <p:grpSpPr bwMode="auto">
          <a:xfrm>
            <a:off x="8097838" y="2501900"/>
            <a:ext cx="538162" cy="728663"/>
            <a:chOff x="4816" y="1931"/>
            <a:chExt cx="256" cy="359"/>
          </a:xfrm>
        </p:grpSpPr>
        <p:sp>
          <p:nvSpPr>
            <p:cNvPr id="36992"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36993"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36994"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36995"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6870" name="Group 8"/>
          <p:cNvGrpSpPr>
            <a:grpSpLocks/>
          </p:cNvGrpSpPr>
          <p:nvPr/>
        </p:nvGrpSpPr>
        <p:grpSpPr bwMode="auto">
          <a:xfrm>
            <a:off x="4392613" y="5108575"/>
            <a:ext cx="2482850" cy="1165225"/>
            <a:chOff x="3052" y="3215"/>
            <a:chExt cx="1182" cy="574"/>
          </a:xfrm>
        </p:grpSpPr>
        <p:sp>
          <p:nvSpPr>
            <p:cNvPr id="36978"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6979"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36980"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81"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6982"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83"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84"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36985"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6986"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6987"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88"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36989"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36990"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91"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36871" name="Group 23"/>
          <p:cNvGrpSpPr>
            <a:grpSpLocks/>
          </p:cNvGrpSpPr>
          <p:nvPr/>
        </p:nvGrpSpPr>
        <p:grpSpPr bwMode="auto">
          <a:xfrm>
            <a:off x="6607175" y="4217988"/>
            <a:ext cx="838200" cy="1020762"/>
            <a:chOff x="4106" y="2776"/>
            <a:chExt cx="399" cy="503"/>
          </a:xfrm>
        </p:grpSpPr>
        <p:sp>
          <p:nvSpPr>
            <p:cNvPr id="36972"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6973"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36974"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36975"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6976"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36977"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6872"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36873"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6874"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6875"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36876"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36877"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6878"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36879"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36880"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36881" name="Group 39"/>
          <p:cNvGrpSpPr>
            <a:grpSpLocks/>
          </p:cNvGrpSpPr>
          <p:nvPr/>
        </p:nvGrpSpPr>
        <p:grpSpPr bwMode="auto">
          <a:xfrm>
            <a:off x="635000" y="2033588"/>
            <a:ext cx="3790950" cy="4064000"/>
            <a:chOff x="1263" y="1700"/>
            <a:chExt cx="1805" cy="2002"/>
          </a:xfrm>
        </p:grpSpPr>
        <p:sp>
          <p:nvSpPr>
            <p:cNvPr id="36956"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57"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36958"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59"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36960"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61"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36962"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36963"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64"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6965"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66"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36967"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6968"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69"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6970"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6971"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6882" name="Group 56"/>
          <p:cNvGrpSpPr>
            <a:grpSpLocks/>
          </p:cNvGrpSpPr>
          <p:nvPr/>
        </p:nvGrpSpPr>
        <p:grpSpPr bwMode="auto">
          <a:xfrm>
            <a:off x="5080000" y="1984375"/>
            <a:ext cx="1409700" cy="1230313"/>
            <a:chOff x="3379" y="1676"/>
            <a:chExt cx="671" cy="606"/>
          </a:xfrm>
        </p:grpSpPr>
        <p:sp>
          <p:nvSpPr>
            <p:cNvPr id="36948"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6949"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36950"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36951"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6952"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36953"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36954"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36955"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6883"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36884"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36885"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36886"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36887"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36888"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36889"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6890"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6891"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36892"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6893"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6894"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6895"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6896"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36897"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36898"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36899"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36900"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36901"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36902"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6903"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36904"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36905"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6906"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36907"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6908"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6909"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36910"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36911"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36912"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36913"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6914"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36915"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36916"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36917"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6918"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36919"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36920"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6921"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36922"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6923"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36924"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36925"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36926"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36927"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36928"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36929"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36930"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36931"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36932" name="Line 114"/>
          <p:cNvSpPr>
            <a:spLocks noChangeShapeType="1"/>
          </p:cNvSpPr>
          <p:nvPr/>
        </p:nvSpPr>
        <p:spPr bwMode="auto">
          <a:xfrm flipH="1" flipV="1">
            <a:off x="2870200" y="3441700"/>
            <a:ext cx="1117600" cy="11811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33" name="Line 115"/>
          <p:cNvSpPr>
            <a:spLocks noChangeShapeType="1"/>
          </p:cNvSpPr>
          <p:nvPr/>
        </p:nvSpPr>
        <p:spPr bwMode="auto">
          <a:xfrm flipV="1">
            <a:off x="4000500" y="2387600"/>
            <a:ext cx="990600" cy="22225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34" name="Line 116"/>
          <p:cNvSpPr>
            <a:spLocks noChangeShapeType="1"/>
          </p:cNvSpPr>
          <p:nvPr/>
        </p:nvSpPr>
        <p:spPr bwMode="auto">
          <a:xfrm flipV="1">
            <a:off x="4000500" y="3340100"/>
            <a:ext cx="3543300" cy="127000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35" name="Line 117"/>
          <p:cNvSpPr>
            <a:spLocks noChangeShapeType="1"/>
          </p:cNvSpPr>
          <p:nvPr/>
        </p:nvSpPr>
        <p:spPr bwMode="auto">
          <a:xfrm flipH="1" flipV="1">
            <a:off x="1651000" y="4495800"/>
            <a:ext cx="2349500" cy="1143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36" name="Text Box 118"/>
          <p:cNvSpPr txBox="1">
            <a:spLocks noChangeArrowheads="1"/>
          </p:cNvSpPr>
          <p:nvPr/>
        </p:nvSpPr>
        <p:spPr bwMode="auto">
          <a:xfrm>
            <a:off x="2422525" y="41925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$300</a:t>
            </a:r>
          </a:p>
        </p:txBody>
      </p:sp>
      <p:sp>
        <p:nvSpPr>
          <p:cNvPr id="36937" name="Text Box 119"/>
          <p:cNvSpPr txBox="1">
            <a:spLocks noChangeArrowheads="1"/>
          </p:cNvSpPr>
          <p:nvPr/>
        </p:nvSpPr>
        <p:spPr bwMode="auto">
          <a:xfrm>
            <a:off x="3146425" y="35321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$150</a:t>
            </a:r>
          </a:p>
        </p:txBody>
      </p:sp>
      <p:sp>
        <p:nvSpPr>
          <p:cNvPr id="36938" name="Text Box 120"/>
          <p:cNvSpPr txBox="1">
            <a:spLocks noChangeArrowheads="1"/>
          </p:cNvSpPr>
          <p:nvPr/>
        </p:nvSpPr>
        <p:spPr bwMode="auto">
          <a:xfrm>
            <a:off x="3946525" y="2947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$350</a:t>
            </a:r>
          </a:p>
        </p:txBody>
      </p:sp>
      <p:sp>
        <p:nvSpPr>
          <p:cNvPr id="36939" name="Text Box 121"/>
          <p:cNvSpPr txBox="1">
            <a:spLocks noChangeArrowheads="1"/>
          </p:cNvSpPr>
          <p:nvPr/>
        </p:nvSpPr>
        <p:spPr bwMode="auto">
          <a:xfrm>
            <a:off x="5572125" y="39258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$450</a:t>
            </a:r>
          </a:p>
        </p:txBody>
      </p:sp>
      <p:graphicFrame>
        <p:nvGraphicFramePr>
          <p:cNvPr id="36940" name="Object 122"/>
          <p:cNvGraphicFramePr>
            <a:graphicFrameLocks noChangeAspect="1"/>
          </p:cNvGraphicFramePr>
          <p:nvPr/>
        </p:nvGraphicFramePr>
        <p:xfrm>
          <a:off x="3600450" y="5049838"/>
          <a:ext cx="917575" cy="276225"/>
        </p:xfrm>
        <a:graphic>
          <a:graphicData uri="http://schemas.openxmlformats.org/presentationml/2006/ole">
            <mc:AlternateContent xmlns:mc="http://schemas.openxmlformats.org/markup-compatibility/2006">
              <mc:Choice xmlns:v="urn:schemas-microsoft-com:vml" Requires="v">
                <p:oleObj spid="_x0000_s26638" name="Clip" r:id="rId4" imgW="7034213" imgH="2111375" progId="MS_ClipArt_Gallery.2">
                  <p:embed/>
                </p:oleObj>
              </mc:Choice>
              <mc:Fallback>
                <p:oleObj name="Clip" r:id="rId4" imgW="7034213" imgH="2111375" progId="MS_ClipArt_Gallery.2">
                  <p:embed/>
                  <p:pic>
                    <p:nvPicPr>
                      <p:cNvPr id="36940" name="Object 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50498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941" name="Object 123"/>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26639" name="Equation" r:id="rId6" imgW="761669" imgH="228501" progId="Equation.DSMT4">
                  <p:embed/>
                </p:oleObj>
              </mc:Choice>
              <mc:Fallback>
                <p:oleObj name="Equation" r:id="rId6" imgW="761669" imgH="228501" progId="Equation.DSMT4">
                  <p:embed/>
                  <p:pic>
                    <p:nvPicPr>
                      <p:cNvPr id="36941" name="Object 1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942" name="Object 124"/>
          <p:cNvGraphicFramePr>
            <a:graphicFrameLocks noChangeAspect="1"/>
          </p:cNvGraphicFramePr>
          <p:nvPr/>
        </p:nvGraphicFramePr>
        <p:xfrm>
          <a:off x="977900" y="3786188"/>
          <a:ext cx="1085850" cy="336550"/>
        </p:xfrm>
        <a:graphic>
          <a:graphicData uri="http://schemas.openxmlformats.org/presentationml/2006/ole">
            <mc:AlternateContent xmlns:mc="http://schemas.openxmlformats.org/markup-compatibility/2006">
              <mc:Choice xmlns:v="urn:schemas-microsoft-com:vml" Requires="v">
                <p:oleObj spid="_x0000_s26640" name="Equation" r:id="rId8" imgW="736600" imgH="228600" progId="Equation.DSMT4">
                  <p:embed/>
                </p:oleObj>
              </mc:Choice>
              <mc:Fallback>
                <p:oleObj name="Equation" r:id="rId8" imgW="736600" imgH="228600" progId="Equation.DSMT4">
                  <p:embed/>
                  <p:pic>
                    <p:nvPicPr>
                      <p:cNvPr id="36942" name="Object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7900" y="3786188"/>
                        <a:ext cx="10858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943" name="Object 125"/>
          <p:cNvGraphicFramePr>
            <a:graphicFrameLocks noChangeAspect="1"/>
          </p:cNvGraphicFramePr>
          <p:nvPr/>
        </p:nvGraphicFramePr>
        <p:xfrm>
          <a:off x="6965950" y="2844800"/>
          <a:ext cx="1123950" cy="338138"/>
        </p:xfrm>
        <a:graphic>
          <a:graphicData uri="http://schemas.openxmlformats.org/presentationml/2006/ole">
            <mc:AlternateContent xmlns:mc="http://schemas.openxmlformats.org/markup-compatibility/2006">
              <mc:Choice xmlns:v="urn:schemas-microsoft-com:vml" Requires="v">
                <p:oleObj spid="_x0000_s26641" name="Equation" r:id="rId10" imgW="761669" imgH="228501" progId="Equation.DSMT4">
                  <p:embed/>
                </p:oleObj>
              </mc:Choice>
              <mc:Fallback>
                <p:oleObj name="Equation" r:id="rId10" imgW="761669" imgH="228501" progId="Equation.DSMT4">
                  <p:embed/>
                  <p:pic>
                    <p:nvPicPr>
                      <p:cNvPr id="36943" name="Object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5950" y="2844800"/>
                        <a:ext cx="1123950"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944" name="Text Box 126"/>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a:t>Nomadic trucker illustration</a:t>
            </a:r>
          </a:p>
        </p:txBody>
      </p:sp>
      <p:graphicFrame>
        <p:nvGraphicFramePr>
          <p:cNvPr id="36945" name="Object 127"/>
          <p:cNvGraphicFramePr>
            <a:graphicFrameLocks noChangeAspect="1"/>
          </p:cNvGraphicFramePr>
          <p:nvPr/>
        </p:nvGraphicFramePr>
        <p:xfrm>
          <a:off x="5276850" y="1060450"/>
          <a:ext cx="447675" cy="550863"/>
        </p:xfrm>
        <a:graphic>
          <a:graphicData uri="http://schemas.openxmlformats.org/presentationml/2006/ole">
            <mc:AlternateContent xmlns:mc="http://schemas.openxmlformats.org/markup-compatibility/2006">
              <mc:Choice xmlns:v="urn:schemas-microsoft-com:vml" Requires="v">
                <p:oleObj spid="_x0000_s26642" name="Equation" r:id="rId12" imgW="164957" imgH="203024" progId="Equation.DSMT4">
                  <p:embed/>
                </p:oleObj>
              </mc:Choice>
              <mc:Fallback>
                <p:oleObj name="Equation" r:id="rId12" imgW="164957" imgH="203024" progId="Equation.DSMT4">
                  <p:embed/>
                  <p:pic>
                    <p:nvPicPr>
                      <p:cNvPr id="36945" name="Object 1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76850" y="1060450"/>
                        <a:ext cx="447675"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947" name="Object 12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26643" name="Equation" r:id="rId14" imgW="800100" imgH="228600" progId="Equation.DSMT4">
                  <p:embed/>
                </p:oleObj>
              </mc:Choice>
              <mc:Fallback>
                <p:oleObj name="Equation" r:id="rId14" imgW="800100" imgH="228600" progId="Equation.DSMT4">
                  <p:embed/>
                  <p:pic>
                    <p:nvPicPr>
                      <p:cNvPr id="36947" name="Object 12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9" name="Slide Number Placeholder 5">
            <a:extLst>
              <a:ext uri="{FF2B5EF4-FFF2-40B4-BE49-F238E27FC236}">
                <a16:creationId xmlns:a16="http://schemas.microsoft.com/office/drawing/2014/main" id="{733CEF76-D2CF-4DFC-966C-7B9EC52DD142}"/>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p:cNvSpPr>
            <a:spLocks noGrp="1" noChangeArrowheads="1"/>
          </p:cNvSpPr>
          <p:nvPr>
            <p:ph type="body" idx="1"/>
          </p:nvPr>
        </p:nvSpPr>
        <p:spPr/>
        <p:txBody>
          <a:bodyPr/>
          <a:lstStyle/>
          <a:p>
            <a:r>
              <a:rPr lang="en-US"/>
              <a:t>Update the value of being in Texas.</a:t>
            </a:r>
          </a:p>
        </p:txBody>
      </p:sp>
      <p:grpSp>
        <p:nvGrpSpPr>
          <p:cNvPr id="37893" name="Group 3"/>
          <p:cNvGrpSpPr>
            <a:grpSpLocks/>
          </p:cNvGrpSpPr>
          <p:nvPr/>
        </p:nvGrpSpPr>
        <p:grpSpPr bwMode="auto">
          <a:xfrm>
            <a:off x="8097838" y="2501900"/>
            <a:ext cx="538162" cy="728663"/>
            <a:chOff x="4816" y="1931"/>
            <a:chExt cx="256" cy="359"/>
          </a:xfrm>
        </p:grpSpPr>
        <p:sp>
          <p:nvSpPr>
            <p:cNvPr id="38016"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38017"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38018"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38019"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7894" name="Group 8"/>
          <p:cNvGrpSpPr>
            <a:grpSpLocks/>
          </p:cNvGrpSpPr>
          <p:nvPr/>
        </p:nvGrpSpPr>
        <p:grpSpPr bwMode="auto">
          <a:xfrm>
            <a:off x="4392613" y="5108575"/>
            <a:ext cx="2482850" cy="1165225"/>
            <a:chOff x="3052" y="3215"/>
            <a:chExt cx="1182" cy="574"/>
          </a:xfrm>
        </p:grpSpPr>
        <p:sp>
          <p:nvSpPr>
            <p:cNvPr id="38002"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8003"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38004"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8005"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8006"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8007"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8008"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38009"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8010"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8011"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8012"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38013"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38014"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8015"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37895" name="Group 23"/>
          <p:cNvGrpSpPr>
            <a:grpSpLocks/>
          </p:cNvGrpSpPr>
          <p:nvPr/>
        </p:nvGrpSpPr>
        <p:grpSpPr bwMode="auto">
          <a:xfrm>
            <a:off x="6607175" y="4217988"/>
            <a:ext cx="838200" cy="1020762"/>
            <a:chOff x="4106" y="2776"/>
            <a:chExt cx="399" cy="503"/>
          </a:xfrm>
        </p:grpSpPr>
        <p:sp>
          <p:nvSpPr>
            <p:cNvPr id="37996"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7997"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37998"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37999"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8000"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38001"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7896"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37897"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7898"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7899"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37900"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37901"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7902"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37903"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37904"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37905" name="Group 39"/>
          <p:cNvGrpSpPr>
            <a:grpSpLocks/>
          </p:cNvGrpSpPr>
          <p:nvPr/>
        </p:nvGrpSpPr>
        <p:grpSpPr bwMode="auto">
          <a:xfrm>
            <a:off x="635000" y="2033588"/>
            <a:ext cx="3790950" cy="4064000"/>
            <a:chOff x="1263" y="1700"/>
            <a:chExt cx="1805" cy="2002"/>
          </a:xfrm>
        </p:grpSpPr>
        <p:sp>
          <p:nvSpPr>
            <p:cNvPr id="37980"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7981"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37982"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7983"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37984"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7985"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37986"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37987"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7988"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7989"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7990"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37991"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7992"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7993"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7994"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7995"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7906" name="Group 56"/>
          <p:cNvGrpSpPr>
            <a:grpSpLocks/>
          </p:cNvGrpSpPr>
          <p:nvPr/>
        </p:nvGrpSpPr>
        <p:grpSpPr bwMode="auto">
          <a:xfrm>
            <a:off x="5080000" y="1984375"/>
            <a:ext cx="1409700" cy="1230313"/>
            <a:chOff x="3379" y="1676"/>
            <a:chExt cx="671" cy="606"/>
          </a:xfrm>
        </p:grpSpPr>
        <p:sp>
          <p:nvSpPr>
            <p:cNvPr id="37972"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7973"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37974"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37975"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7976"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37977"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37978"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37979"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7907"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37908"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37909"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37910"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37911"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37912"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37913"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7914"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7915"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37916"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7917"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7918"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7919"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7920"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37921"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37922"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37923"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37924"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37925"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37926"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7927"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37928"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37929"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7930"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37931"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7932"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7933"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37934"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37935"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37936"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37937"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7938"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37939"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37940"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37941"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7942"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37943"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37944"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7945"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37946"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7947"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37948"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37949"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37950"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37951"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37952"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37953"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37954"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37955"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37956" name="Line 114"/>
          <p:cNvSpPr>
            <a:spLocks noChangeShapeType="1"/>
          </p:cNvSpPr>
          <p:nvPr/>
        </p:nvSpPr>
        <p:spPr bwMode="auto">
          <a:xfrm flipH="1" flipV="1">
            <a:off x="2870200" y="3441700"/>
            <a:ext cx="1117600" cy="11811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57" name="Line 115"/>
          <p:cNvSpPr>
            <a:spLocks noChangeShapeType="1"/>
          </p:cNvSpPr>
          <p:nvPr/>
        </p:nvSpPr>
        <p:spPr bwMode="auto">
          <a:xfrm flipV="1">
            <a:off x="4000500" y="2387600"/>
            <a:ext cx="990600" cy="22225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58" name="Line 116"/>
          <p:cNvSpPr>
            <a:spLocks noChangeShapeType="1"/>
          </p:cNvSpPr>
          <p:nvPr/>
        </p:nvSpPr>
        <p:spPr bwMode="auto">
          <a:xfrm flipV="1">
            <a:off x="4000500" y="3340100"/>
            <a:ext cx="3543300" cy="127000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59" name="Line 117"/>
          <p:cNvSpPr>
            <a:spLocks noChangeShapeType="1"/>
          </p:cNvSpPr>
          <p:nvPr/>
        </p:nvSpPr>
        <p:spPr bwMode="auto">
          <a:xfrm flipH="1" flipV="1">
            <a:off x="1651000" y="4495800"/>
            <a:ext cx="2349500" cy="1143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37960" name="Object 118"/>
          <p:cNvGraphicFramePr>
            <a:graphicFrameLocks noChangeAspect="1"/>
          </p:cNvGraphicFramePr>
          <p:nvPr/>
        </p:nvGraphicFramePr>
        <p:xfrm>
          <a:off x="3532188" y="4637088"/>
          <a:ext cx="1311275" cy="336550"/>
        </p:xfrm>
        <a:graphic>
          <a:graphicData uri="http://schemas.openxmlformats.org/presentationml/2006/ole">
            <mc:AlternateContent xmlns:mc="http://schemas.openxmlformats.org/markup-compatibility/2006">
              <mc:Choice xmlns:v="urn:schemas-microsoft-com:vml" Requires="v">
                <p:oleObj spid="_x0000_s27662" name="Equation" r:id="rId4" imgW="889000" imgH="228600" progId="Equation.DSMT4">
                  <p:embed/>
                </p:oleObj>
              </mc:Choice>
              <mc:Fallback>
                <p:oleObj name="Equation" r:id="rId4" imgW="889000" imgH="228600" progId="Equation.DSMT4">
                  <p:embed/>
                  <p:pic>
                    <p:nvPicPr>
                      <p:cNvPr id="37960" name="Object 1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2188" y="46370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961" name="Text Box 119"/>
          <p:cNvSpPr txBox="1">
            <a:spLocks noChangeArrowheads="1"/>
          </p:cNvSpPr>
          <p:nvPr/>
        </p:nvSpPr>
        <p:spPr bwMode="auto">
          <a:xfrm>
            <a:off x="2422525" y="41925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$300</a:t>
            </a:r>
          </a:p>
        </p:txBody>
      </p:sp>
      <p:sp>
        <p:nvSpPr>
          <p:cNvPr id="37962" name="Text Box 120"/>
          <p:cNvSpPr txBox="1">
            <a:spLocks noChangeArrowheads="1"/>
          </p:cNvSpPr>
          <p:nvPr/>
        </p:nvSpPr>
        <p:spPr bwMode="auto">
          <a:xfrm>
            <a:off x="3146425" y="35321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$150</a:t>
            </a:r>
          </a:p>
        </p:txBody>
      </p:sp>
      <p:sp>
        <p:nvSpPr>
          <p:cNvPr id="37963" name="Text Box 121"/>
          <p:cNvSpPr txBox="1">
            <a:spLocks noChangeArrowheads="1"/>
          </p:cNvSpPr>
          <p:nvPr/>
        </p:nvSpPr>
        <p:spPr bwMode="auto">
          <a:xfrm>
            <a:off x="3946525" y="2947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$350</a:t>
            </a:r>
          </a:p>
        </p:txBody>
      </p:sp>
      <p:sp>
        <p:nvSpPr>
          <p:cNvPr id="37964" name="Text Box 122"/>
          <p:cNvSpPr txBox="1">
            <a:spLocks noChangeArrowheads="1"/>
          </p:cNvSpPr>
          <p:nvPr/>
        </p:nvSpPr>
        <p:spPr bwMode="auto">
          <a:xfrm>
            <a:off x="5572125" y="39258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$450</a:t>
            </a:r>
          </a:p>
        </p:txBody>
      </p:sp>
      <p:graphicFrame>
        <p:nvGraphicFramePr>
          <p:cNvPr id="37965" name="Object 123"/>
          <p:cNvGraphicFramePr>
            <a:graphicFrameLocks noChangeAspect="1"/>
          </p:cNvGraphicFramePr>
          <p:nvPr/>
        </p:nvGraphicFramePr>
        <p:xfrm>
          <a:off x="3600450" y="5049838"/>
          <a:ext cx="917575" cy="276225"/>
        </p:xfrm>
        <a:graphic>
          <a:graphicData uri="http://schemas.openxmlformats.org/presentationml/2006/ole">
            <mc:AlternateContent xmlns:mc="http://schemas.openxmlformats.org/markup-compatibility/2006">
              <mc:Choice xmlns:v="urn:schemas-microsoft-com:vml" Requires="v">
                <p:oleObj spid="_x0000_s27663" name="Clip" r:id="rId6" imgW="7034213" imgH="2111375" progId="MS_ClipArt_Gallery.2">
                  <p:embed/>
                </p:oleObj>
              </mc:Choice>
              <mc:Fallback>
                <p:oleObj name="Clip" r:id="rId6" imgW="7034213" imgH="2111375" progId="MS_ClipArt_Gallery.2">
                  <p:embed/>
                  <p:pic>
                    <p:nvPicPr>
                      <p:cNvPr id="37965" name="Object 1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0450" y="50498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966" name="Object 124"/>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27664" name="Equation" r:id="rId8" imgW="761669" imgH="228501" progId="Equation.DSMT4">
                  <p:embed/>
                </p:oleObj>
              </mc:Choice>
              <mc:Fallback>
                <p:oleObj name="Equation" r:id="rId8" imgW="761669" imgH="228501" progId="Equation.DSMT4">
                  <p:embed/>
                  <p:pic>
                    <p:nvPicPr>
                      <p:cNvPr id="37966" name="Object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967" name="Object 125"/>
          <p:cNvGraphicFramePr>
            <a:graphicFrameLocks noChangeAspect="1"/>
          </p:cNvGraphicFramePr>
          <p:nvPr/>
        </p:nvGraphicFramePr>
        <p:xfrm>
          <a:off x="977900" y="3786188"/>
          <a:ext cx="1085850" cy="336550"/>
        </p:xfrm>
        <a:graphic>
          <a:graphicData uri="http://schemas.openxmlformats.org/presentationml/2006/ole">
            <mc:AlternateContent xmlns:mc="http://schemas.openxmlformats.org/markup-compatibility/2006">
              <mc:Choice xmlns:v="urn:schemas-microsoft-com:vml" Requires="v">
                <p:oleObj spid="_x0000_s27665" name="Equation" r:id="rId10" imgW="736600" imgH="228600" progId="Equation.DSMT4">
                  <p:embed/>
                </p:oleObj>
              </mc:Choice>
              <mc:Fallback>
                <p:oleObj name="Equation" r:id="rId10" imgW="736600" imgH="228600" progId="Equation.DSMT4">
                  <p:embed/>
                  <p:pic>
                    <p:nvPicPr>
                      <p:cNvPr id="37967" name="Object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7900" y="3786188"/>
                        <a:ext cx="10858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968" name="Object 126"/>
          <p:cNvGraphicFramePr>
            <a:graphicFrameLocks noChangeAspect="1"/>
          </p:cNvGraphicFramePr>
          <p:nvPr/>
        </p:nvGraphicFramePr>
        <p:xfrm>
          <a:off x="6965950" y="2844800"/>
          <a:ext cx="1123950" cy="338138"/>
        </p:xfrm>
        <a:graphic>
          <a:graphicData uri="http://schemas.openxmlformats.org/presentationml/2006/ole">
            <mc:AlternateContent xmlns:mc="http://schemas.openxmlformats.org/markup-compatibility/2006">
              <mc:Choice xmlns:v="urn:schemas-microsoft-com:vml" Requires="v">
                <p:oleObj spid="_x0000_s27666" name="Equation" r:id="rId12" imgW="761669" imgH="228501" progId="Equation.DSMT4">
                  <p:embed/>
                </p:oleObj>
              </mc:Choice>
              <mc:Fallback>
                <p:oleObj name="Equation" r:id="rId12" imgW="761669" imgH="228501" progId="Equation.DSMT4">
                  <p:embed/>
                  <p:pic>
                    <p:nvPicPr>
                      <p:cNvPr id="37968" name="Object 1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65950" y="2844800"/>
                        <a:ext cx="1123950"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969" name="Text Box 127"/>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a:t>Nomadic trucker illustration</a:t>
            </a:r>
          </a:p>
        </p:txBody>
      </p:sp>
      <p:graphicFrame>
        <p:nvGraphicFramePr>
          <p:cNvPr id="37971" name="Object 12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27667" name="Equation" r:id="rId14" imgW="800100" imgH="228600" progId="Equation.DSMT4">
                  <p:embed/>
                </p:oleObj>
              </mc:Choice>
              <mc:Fallback>
                <p:oleObj name="Equation" r:id="rId14" imgW="800100" imgH="228600" progId="Equation.DSMT4">
                  <p:embed/>
                  <p:pic>
                    <p:nvPicPr>
                      <p:cNvPr id="37971" name="Object 12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9" name="Slide Number Placeholder 5">
            <a:extLst>
              <a:ext uri="{FF2B5EF4-FFF2-40B4-BE49-F238E27FC236}">
                <a16:creationId xmlns:a16="http://schemas.microsoft.com/office/drawing/2014/main" id="{77A73BB9-72BC-4EA8-B971-633DF5394F27}"/>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800" y="1143000"/>
            <a:ext cx="7772400" cy="577516"/>
          </a:xfrm>
        </p:spPr>
        <p:txBody>
          <a:bodyPr/>
          <a:lstStyle/>
          <a:p>
            <a:r>
              <a:rPr lang="en-US" dirty="0"/>
              <a:t>“Policies” and the English language</a:t>
            </a:r>
          </a:p>
        </p:txBody>
      </p:sp>
      <p:graphicFrame>
        <p:nvGraphicFramePr>
          <p:cNvPr id="8" name="Table 7"/>
          <p:cNvGraphicFramePr>
            <a:graphicFrameLocks noGrp="1"/>
          </p:cNvGraphicFramePr>
          <p:nvPr>
            <p:extLst/>
          </p:nvPr>
        </p:nvGraphicFramePr>
        <p:xfrm>
          <a:off x="1490390" y="1912480"/>
          <a:ext cx="5469022" cy="4339590"/>
        </p:xfrm>
        <a:graphic>
          <a:graphicData uri="http://schemas.openxmlformats.org/drawingml/2006/table">
            <a:tbl>
              <a:tblPr>
                <a:tableStyleId>{5C22544A-7EE6-4342-B048-85BDC9FD1C3A}</a:tableStyleId>
              </a:tblPr>
              <a:tblGrid>
                <a:gridCol w="1789496">
                  <a:extLst>
                    <a:ext uri="{9D8B030D-6E8A-4147-A177-3AD203B41FA5}">
                      <a16:colId xmlns:a16="http://schemas.microsoft.com/office/drawing/2014/main" val="20000"/>
                    </a:ext>
                  </a:extLst>
                </a:gridCol>
                <a:gridCol w="1809603">
                  <a:extLst>
                    <a:ext uri="{9D8B030D-6E8A-4147-A177-3AD203B41FA5}">
                      <a16:colId xmlns:a16="http://schemas.microsoft.com/office/drawing/2014/main" val="20001"/>
                    </a:ext>
                  </a:extLst>
                </a:gridCol>
                <a:gridCol w="1869923">
                  <a:extLst>
                    <a:ext uri="{9D8B030D-6E8A-4147-A177-3AD203B41FA5}">
                      <a16:colId xmlns:a16="http://schemas.microsoft.com/office/drawing/2014/main" val="20002"/>
                    </a:ext>
                  </a:extLst>
                </a:gridCol>
              </a:tblGrid>
              <a:tr h="287979">
                <a:tc>
                  <a:txBody>
                    <a:bodyPr/>
                    <a:lstStyle/>
                    <a:p>
                      <a:pPr algn="l" fontAlgn="ctr"/>
                      <a:r>
                        <a:rPr lang="en-US" sz="2000" u="none" strike="noStrike" dirty="0">
                          <a:effectLst/>
                        </a:rPr>
                        <a:t>Behavior</a:t>
                      </a:r>
                      <a:endParaRPr lang="en-US" sz="2000" b="0" i="0" u="none" strike="noStrike" dirty="0">
                        <a:solidFill>
                          <a:srgbClr val="000000"/>
                        </a:solidFill>
                        <a:effectLst/>
                        <a:latin typeface="Times New Roman"/>
                      </a:endParaRPr>
                    </a:p>
                  </a:txBody>
                  <a:tcPr marL="9525" marR="9525" marT="9525" marB="0" anchor="ctr"/>
                </a:tc>
                <a:tc>
                  <a:txBody>
                    <a:bodyPr/>
                    <a:lstStyle/>
                    <a:p>
                      <a:r>
                        <a:rPr lang="en-US" dirty="0"/>
                        <a:t>Formula</a:t>
                      </a:r>
                    </a:p>
                  </a:txBody>
                  <a:tcPr marL="9525" marR="9525" marT="9525" marB="0" anchor="ctr"/>
                </a:tc>
                <a:tc>
                  <a:txBody>
                    <a:bodyPr/>
                    <a:lstStyle/>
                    <a:p>
                      <a:r>
                        <a:rPr lang="en-US" dirty="0"/>
                        <a:t>Principle</a:t>
                      </a:r>
                    </a:p>
                  </a:txBody>
                  <a:tcPr marL="9525" marR="9525" marT="9525" marB="0" anchor="ctr"/>
                </a:tc>
                <a:extLst>
                  <a:ext uri="{0D108BD9-81ED-4DB2-BD59-A6C34878D82A}">
                    <a16:rowId xmlns:a16="http://schemas.microsoft.com/office/drawing/2014/main" val="10000"/>
                  </a:ext>
                </a:extLst>
              </a:tr>
              <a:tr h="287979">
                <a:tc>
                  <a:txBody>
                    <a:bodyPr/>
                    <a:lstStyle/>
                    <a:p>
                      <a:pPr algn="l" fontAlgn="ctr"/>
                      <a:r>
                        <a:rPr lang="en-US" sz="2000" u="none" strike="noStrike">
                          <a:effectLst/>
                        </a:rPr>
                        <a:t>Belief</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Habit</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Procedure</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1"/>
                  </a:ext>
                </a:extLst>
              </a:tr>
              <a:tr h="287979">
                <a:tc>
                  <a:txBody>
                    <a:bodyPr/>
                    <a:lstStyle/>
                    <a:p>
                      <a:pPr algn="l" fontAlgn="ctr"/>
                      <a:r>
                        <a:rPr lang="en-US" sz="2000" u="none" strike="noStrike">
                          <a:effectLst/>
                        </a:rPr>
                        <a:t>Bias</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Laws/bylaws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Process</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2"/>
                  </a:ext>
                </a:extLst>
              </a:tr>
              <a:tr h="287979">
                <a:tc>
                  <a:txBody>
                    <a:bodyPr/>
                    <a:lstStyle/>
                    <a:p>
                      <a:pPr algn="l" fontAlgn="ctr"/>
                      <a:r>
                        <a:rPr lang="en-US" sz="2000" u="none" strike="noStrike">
                          <a:effectLst/>
                        </a:rPr>
                        <a:t>Commandment</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Manner</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Protocols</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3"/>
                  </a:ext>
                </a:extLst>
              </a:tr>
              <a:tr h="287979">
                <a:tc>
                  <a:txBody>
                    <a:bodyPr/>
                    <a:lstStyle/>
                    <a:p>
                      <a:pPr algn="l" fontAlgn="ctr"/>
                      <a:r>
                        <a:rPr lang="en-US" sz="2000" u="none" strike="noStrike">
                          <a:effectLst/>
                        </a:rPr>
                        <a:t>Conduct</a:t>
                      </a:r>
                      <a:endParaRPr lang="en-US" sz="2000" b="0" i="0" u="none" strike="noStrike">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Method</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b="0" i="0" u="none" strike="noStrike" dirty="0">
                          <a:solidFill>
                            <a:srgbClr val="000000"/>
                          </a:solidFill>
                          <a:effectLst/>
                          <a:latin typeface="Times New Roman"/>
                        </a:rPr>
                        <a:t>Recipe</a:t>
                      </a:r>
                    </a:p>
                  </a:txBody>
                  <a:tcPr marL="9525" marR="9525" marT="9525" marB="0" anchor="ctr"/>
                </a:tc>
                <a:extLst>
                  <a:ext uri="{0D108BD9-81ED-4DB2-BD59-A6C34878D82A}">
                    <a16:rowId xmlns:a16="http://schemas.microsoft.com/office/drawing/2014/main" val="10004"/>
                  </a:ext>
                </a:extLst>
              </a:tr>
              <a:tr h="287979">
                <a:tc>
                  <a:txBody>
                    <a:bodyPr/>
                    <a:lstStyle/>
                    <a:p>
                      <a:r>
                        <a:rPr lang="en-US" dirty="0"/>
                        <a:t>Control law</a:t>
                      </a:r>
                    </a:p>
                  </a:txBody>
                  <a:tcPr marL="9525" marR="9525" marT="9525" marB="0" anchor="ctr"/>
                </a:tc>
                <a:tc>
                  <a:txBody>
                    <a:bodyPr/>
                    <a:lstStyle/>
                    <a:p>
                      <a:pPr algn="l" fontAlgn="ctr"/>
                      <a:r>
                        <a:rPr lang="en-US" sz="2000" u="none" strike="noStrike" dirty="0">
                          <a:effectLst/>
                        </a:rPr>
                        <a:t>Mode</a:t>
                      </a:r>
                      <a:endParaRPr lang="en-US" sz="2000" b="0" i="0" u="none" strike="noStrike" dirty="0">
                        <a:solidFill>
                          <a:srgbClr val="000000"/>
                        </a:solidFill>
                        <a:effectLst/>
                        <a:latin typeface="Times New Roman"/>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u="none" strike="noStrike" dirty="0">
                          <a:effectLst/>
                        </a:rPr>
                        <a:t>Ritual</a:t>
                      </a:r>
                      <a:endParaRPr lang="en-US" sz="18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5"/>
                  </a:ext>
                </a:extLst>
              </a:tr>
              <a:tr h="287979">
                <a:tc>
                  <a:txBody>
                    <a:bodyPr/>
                    <a:lstStyle/>
                    <a:p>
                      <a:pPr algn="l" fontAlgn="ctr"/>
                      <a:r>
                        <a:rPr lang="en-US" sz="2000" u="none" strike="noStrike" dirty="0">
                          <a:effectLst/>
                        </a:rPr>
                        <a:t>Convention</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Mores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Rule</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6"/>
                  </a:ext>
                </a:extLst>
              </a:tr>
              <a:tr h="287979">
                <a:tc>
                  <a:txBody>
                    <a:bodyPr/>
                    <a:lstStyle/>
                    <a:p>
                      <a:pPr algn="l" fontAlgn="ctr"/>
                      <a:r>
                        <a:rPr lang="en-US" sz="2000" u="none" strike="noStrike" dirty="0">
                          <a:effectLst/>
                        </a:rPr>
                        <a:t>Culture</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Patterns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Style</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7"/>
                  </a:ext>
                </a:extLst>
              </a:tr>
              <a:tr h="287979">
                <a:tc>
                  <a:txBody>
                    <a:bodyPr/>
                    <a:lstStyle/>
                    <a:p>
                      <a:pPr algn="l" fontAlgn="ctr"/>
                      <a:r>
                        <a:rPr lang="en-US" sz="2000" u="none" strike="noStrike" dirty="0">
                          <a:effectLst/>
                        </a:rPr>
                        <a:t>Customs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Plans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Technique</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8"/>
                  </a:ext>
                </a:extLst>
              </a:tr>
              <a:tr h="287979">
                <a:tc>
                  <a:txBody>
                    <a:bodyPr/>
                    <a:lstStyle/>
                    <a:p>
                      <a:pPr algn="l" fontAlgn="ctr"/>
                      <a:r>
                        <a:rPr lang="en-US" sz="2000" u="none" strike="noStrike" dirty="0">
                          <a:effectLst/>
                        </a:rPr>
                        <a:t>Dogma</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Policies</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Tenet</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9"/>
                  </a:ext>
                </a:extLst>
              </a:tr>
              <a:tr h="287979">
                <a:tc>
                  <a:txBody>
                    <a:bodyPr/>
                    <a:lstStyle/>
                    <a:p>
                      <a:pPr algn="l" fontAlgn="ctr"/>
                      <a:r>
                        <a:rPr lang="en-US" sz="2000" u="none" strike="noStrike" dirty="0">
                          <a:effectLst/>
                        </a:rPr>
                        <a:t>Etiquette</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Practice</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Tradition</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10"/>
                  </a:ext>
                </a:extLst>
              </a:tr>
              <a:tr h="287979">
                <a:tc>
                  <a:txBody>
                    <a:bodyPr/>
                    <a:lstStyle/>
                    <a:p>
                      <a:pPr algn="l" fontAlgn="ctr"/>
                      <a:r>
                        <a:rPr lang="en-US" sz="2000" u="none" strike="noStrike" dirty="0">
                          <a:effectLst/>
                        </a:rPr>
                        <a:t>Fashion</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Prejudice</a:t>
                      </a:r>
                      <a:endParaRPr lang="en-US" sz="2000" b="0" i="0" u="none" strike="noStrike" dirty="0">
                        <a:solidFill>
                          <a:srgbClr val="000000"/>
                        </a:solidFill>
                        <a:effectLst/>
                        <a:latin typeface="Times New Roman"/>
                      </a:endParaRPr>
                    </a:p>
                  </a:txBody>
                  <a:tcPr marL="9525" marR="9525" marT="9525" marB="0" anchor="ctr"/>
                </a:tc>
                <a:tc>
                  <a:txBody>
                    <a:bodyPr/>
                    <a:lstStyle/>
                    <a:p>
                      <a:pPr algn="l" fontAlgn="ctr"/>
                      <a:r>
                        <a:rPr lang="en-US" sz="2000" u="none" strike="noStrike" dirty="0">
                          <a:effectLst/>
                        </a:rPr>
                        <a:t>Way of life</a:t>
                      </a:r>
                      <a:endParaRPr lang="en-US" sz="20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11"/>
                  </a:ext>
                </a:extLst>
              </a:tr>
              <a:tr h="260054">
                <a:tc>
                  <a:txBody>
                    <a:bodyPr/>
                    <a:lstStyle/>
                    <a:p>
                      <a:endParaRPr lang="en-US"/>
                    </a:p>
                  </a:txBody>
                  <a:tcPr marL="9525" marR="9525" marT="9525" marB="0" anchor="ctr"/>
                </a:tc>
                <a:tc>
                  <a:txBody>
                    <a:bodyPr/>
                    <a:lstStyle/>
                    <a:p>
                      <a:endParaRPr lang="en-US"/>
                    </a:p>
                  </a:txBody>
                  <a:tcPr marL="9525" marR="9525" marT="9525" marB="0" anchor="ctr"/>
                </a:tc>
                <a:tc>
                  <a:txBody>
                    <a:bodyPr/>
                    <a:lstStyle/>
                    <a:p>
                      <a:pPr algn="l" fontAlgn="b"/>
                      <a:r>
                        <a:rPr lang="en-US" sz="1800" u="none" strike="noStrike">
                          <a:effectLst/>
                        </a:rPr>
                        <a:t> </a:t>
                      </a:r>
                      <a:endParaRPr lang="en-US" sz="1800" b="0" i="0" u="none" strike="noStrike">
                        <a:solidFill>
                          <a:srgbClr val="000000"/>
                        </a:solidFill>
                        <a:effectLst/>
                        <a:latin typeface="Calibri"/>
                      </a:endParaRPr>
                    </a:p>
                  </a:txBody>
                  <a:tcPr marL="9525" marR="9525" marT="9525" marB="0" anchor="b"/>
                </a:tc>
                <a:extLst>
                  <a:ext uri="{0D108BD9-81ED-4DB2-BD59-A6C34878D82A}">
                    <a16:rowId xmlns:a16="http://schemas.microsoft.com/office/drawing/2014/main" val="10012"/>
                  </a:ext>
                </a:extLst>
              </a:tr>
              <a:tr h="260054">
                <a:tc>
                  <a:txBody>
                    <a:bodyPr/>
                    <a:lstStyle/>
                    <a:p>
                      <a:endParaRPr lang="en-US" dirty="0"/>
                    </a:p>
                  </a:txBody>
                  <a:tcPr marL="9525" marR="9525" marT="9525" marB="0" anchor="ctr"/>
                </a:tc>
                <a:tc>
                  <a:txBody>
                    <a:bodyPr/>
                    <a:lstStyle/>
                    <a:p>
                      <a:endParaRPr lang="en-US" dirty="0"/>
                    </a:p>
                  </a:txBody>
                  <a:tcPr marL="9525" marR="9525" marT="9525" marB="0" anchor="ctr"/>
                </a:tc>
                <a:tc>
                  <a:txBody>
                    <a:bodyPr/>
                    <a:lstStyle/>
                    <a:p>
                      <a:pPr algn="l" fontAlgn="b"/>
                      <a:r>
                        <a:rPr lang="en-US" sz="1800" u="none" strike="noStrike" dirty="0">
                          <a:effectLst/>
                        </a:rPr>
                        <a:t> </a:t>
                      </a:r>
                      <a:endParaRPr lang="en-US" sz="18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13"/>
                  </a:ext>
                </a:extLst>
              </a:tr>
            </a:tbl>
          </a:graphicData>
        </a:graphic>
      </p:graphicFrame>
      <p:sp>
        <p:nvSpPr>
          <p:cNvPr id="4" name="Rectangle 3"/>
          <p:cNvSpPr/>
          <p:nvPr/>
        </p:nvSpPr>
        <p:spPr>
          <a:xfrm>
            <a:off x="1336431" y="5667270"/>
            <a:ext cx="5998866" cy="743578"/>
          </a:xfrm>
          <a:prstGeom prst="rect">
            <a:avLst/>
          </a:prstGeom>
          <a:solidFill>
            <a:schemeClr val="bg1"/>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264675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body" idx="1"/>
          </p:nvPr>
        </p:nvSpPr>
        <p:spPr>
          <a:xfrm>
            <a:off x="685800" y="1054100"/>
            <a:ext cx="7772400" cy="4953000"/>
          </a:xfrm>
        </p:spPr>
        <p:txBody>
          <a:bodyPr/>
          <a:lstStyle/>
          <a:p>
            <a:r>
              <a:rPr lang="en-US" sz="2000"/>
              <a:t>Now move to the next state, sample new demands and make a new decision</a:t>
            </a:r>
          </a:p>
        </p:txBody>
      </p:sp>
      <p:grpSp>
        <p:nvGrpSpPr>
          <p:cNvPr id="38917" name="Group 3"/>
          <p:cNvGrpSpPr>
            <a:grpSpLocks/>
          </p:cNvGrpSpPr>
          <p:nvPr/>
        </p:nvGrpSpPr>
        <p:grpSpPr bwMode="auto">
          <a:xfrm>
            <a:off x="8097838" y="2501900"/>
            <a:ext cx="538162" cy="728663"/>
            <a:chOff x="4816" y="1931"/>
            <a:chExt cx="256" cy="359"/>
          </a:xfrm>
        </p:grpSpPr>
        <p:sp>
          <p:nvSpPr>
            <p:cNvPr id="39040"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39041"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39042"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39043"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8918" name="Group 8"/>
          <p:cNvGrpSpPr>
            <a:grpSpLocks/>
          </p:cNvGrpSpPr>
          <p:nvPr/>
        </p:nvGrpSpPr>
        <p:grpSpPr bwMode="auto">
          <a:xfrm>
            <a:off x="4392613" y="5108575"/>
            <a:ext cx="2482850" cy="1165225"/>
            <a:chOff x="3052" y="3215"/>
            <a:chExt cx="1182" cy="574"/>
          </a:xfrm>
        </p:grpSpPr>
        <p:sp>
          <p:nvSpPr>
            <p:cNvPr id="39026"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9027"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39028"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29"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9030"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31"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32"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39033"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9034"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9035"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36"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39037"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39038"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39"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38919" name="Group 23"/>
          <p:cNvGrpSpPr>
            <a:grpSpLocks/>
          </p:cNvGrpSpPr>
          <p:nvPr/>
        </p:nvGrpSpPr>
        <p:grpSpPr bwMode="auto">
          <a:xfrm>
            <a:off x="6607175" y="4217988"/>
            <a:ext cx="838200" cy="1020762"/>
            <a:chOff x="4106" y="2776"/>
            <a:chExt cx="399" cy="503"/>
          </a:xfrm>
        </p:grpSpPr>
        <p:sp>
          <p:nvSpPr>
            <p:cNvPr id="39020"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9021"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39022"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39023"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9024"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39025"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8920"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38921"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8922"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8923"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38924"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38925"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8926"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38927"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38928"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38929" name="Group 39"/>
          <p:cNvGrpSpPr>
            <a:grpSpLocks/>
          </p:cNvGrpSpPr>
          <p:nvPr/>
        </p:nvGrpSpPr>
        <p:grpSpPr bwMode="auto">
          <a:xfrm>
            <a:off x="635000" y="2033588"/>
            <a:ext cx="3790950" cy="4064000"/>
            <a:chOff x="1263" y="1700"/>
            <a:chExt cx="1805" cy="2002"/>
          </a:xfrm>
        </p:grpSpPr>
        <p:sp>
          <p:nvSpPr>
            <p:cNvPr id="39004"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05"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39006"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07"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39008"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09"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39010"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39011"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12"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9013"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14"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39015"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39016"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17"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39018"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9019"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8930" name="Group 56"/>
          <p:cNvGrpSpPr>
            <a:grpSpLocks/>
          </p:cNvGrpSpPr>
          <p:nvPr/>
        </p:nvGrpSpPr>
        <p:grpSpPr bwMode="auto">
          <a:xfrm>
            <a:off x="5080000" y="1984375"/>
            <a:ext cx="1409700" cy="1230313"/>
            <a:chOff x="3379" y="1676"/>
            <a:chExt cx="671" cy="606"/>
          </a:xfrm>
        </p:grpSpPr>
        <p:sp>
          <p:nvSpPr>
            <p:cNvPr id="38996"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38997"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38998"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38999"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9000"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39001"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39002"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39003"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8931"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38932"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38933"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38934"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38935"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38936"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38937"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8938"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8939"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38940"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8941"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8942"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8943"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8944"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38945"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38946"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38947"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38948"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38949"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38950"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8951"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38952"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38953"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8954"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38955"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8956"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8957"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38958"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38959"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38960"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38961"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8962"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38963"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38964"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38965"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8966"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38967"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38968"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8969"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38970"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8971"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38972"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38973"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38974"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38975"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38976"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38977"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38978"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38979"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38980" name="Line 114"/>
          <p:cNvSpPr>
            <a:spLocks noChangeShapeType="1"/>
          </p:cNvSpPr>
          <p:nvPr/>
        </p:nvSpPr>
        <p:spPr bwMode="auto">
          <a:xfrm flipH="1">
            <a:off x="2870200" y="3327400"/>
            <a:ext cx="4673600" cy="1143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81" name="Line 115"/>
          <p:cNvSpPr>
            <a:spLocks noChangeShapeType="1"/>
          </p:cNvSpPr>
          <p:nvPr/>
        </p:nvSpPr>
        <p:spPr bwMode="auto">
          <a:xfrm flipH="1" flipV="1">
            <a:off x="4991100" y="2387600"/>
            <a:ext cx="2552700" cy="9398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82" name="Line 116"/>
          <p:cNvSpPr>
            <a:spLocks noChangeShapeType="1"/>
          </p:cNvSpPr>
          <p:nvPr/>
        </p:nvSpPr>
        <p:spPr bwMode="auto">
          <a:xfrm flipV="1">
            <a:off x="4000500" y="3340100"/>
            <a:ext cx="3543300" cy="1270000"/>
          </a:xfrm>
          <a:prstGeom prst="line">
            <a:avLst/>
          </a:prstGeom>
          <a:noFill/>
          <a:ln w="28575">
            <a:solidFill>
              <a:schemeClr val="tx1"/>
            </a:solidFill>
            <a:round/>
            <a:headEnd type="triangle" w="med"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83" name="Line 117"/>
          <p:cNvSpPr>
            <a:spLocks noChangeShapeType="1"/>
          </p:cNvSpPr>
          <p:nvPr/>
        </p:nvSpPr>
        <p:spPr bwMode="auto">
          <a:xfrm flipH="1">
            <a:off x="1651000" y="3340100"/>
            <a:ext cx="5880100" cy="115570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84" name="Text Box 118"/>
          <p:cNvSpPr txBox="1">
            <a:spLocks noChangeArrowheads="1"/>
          </p:cNvSpPr>
          <p:nvPr/>
        </p:nvSpPr>
        <p:spPr bwMode="auto">
          <a:xfrm>
            <a:off x="3921125" y="36337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$600</a:t>
            </a:r>
          </a:p>
        </p:txBody>
      </p:sp>
      <p:sp>
        <p:nvSpPr>
          <p:cNvPr id="38985" name="Text Box 119"/>
          <p:cNvSpPr txBox="1">
            <a:spLocks noChangeArrowheads="1"/>
          </p:cNvSpPr>
          <p:nvPr/>
        </p:nvSpPr>
        <p:spPr bwMode="auto">
          <a:xfrm>
            <a:off x="3908425" y="30495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$400</a:t>
            </a:r>
          </a:p>
        </p:txBody>
      </p:sp>
      <p:sp>
        <p:nvSpPr>
          <p:cNvPr id="38986" name="Text Box 120"/>
          <p:cNvSpPr txBox="1">
            <a:spLocks noChangeArrowheads="1"/>
          </p:cNvSpPr>
          <p:nvPr/>
        </p:nvSpPr>
        <p:spPr bwMode="auto">
          <a:xfrm>
            <a:off x="6296025" y="2566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$180</a:t>
            </a:r>
          </a:p>
        </p:txBody>
      </p:sp>
      <p:sp>
        <p:nvSpPr>
          <p:cNvPr id="38987" name="Text Box 121"/>
          <p:cNvSpPr txBox="1">
            <a:spLocks noChangeArrowheads="1"/>
          </p:cNvSpPr>
          <p:nvPr/>
        </p:nvSpPr>
        <p:spPr bwMode="auto">
          <a:xfrm>
            <a:off x="5572125" y="39258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$125</a:t>
            </a:r>
          </a:p>
        </p:txBody>
      </p:sp>
      <p:graphicFrame>
        <p:nvGraphicFramePr>
          <p:cNvPr id="38988" name="Object 122"/>
          <p:cNvGraphicFramePr>
            <a:graphicFrameLocks noChangeAspect="1"/>
          </p:cNvGraphicFramePr>
          <p:nvPr/>
        </p:nvGraphicFramePr>
        <p:xfrm>
          <a:off x="7245350" y="3424238"/>
          <a:ext cx="917575" cy="276225"/>
        </p:xfrm>
        <a:graphic>
          <a:graphicData uri="http://schemas.openxmlformats.org/presentationml/2006/ole">
            <mc:AlternateContent xmlns:mc="http://schemas.openxmlformats.org/markup-compatibility/2006">
              <mc:Choice xmlns:v="urn:schemas-microsoft-com:vml" Requires="v">
                <p:oleObj spid="_x0000_s28686" name="Clip" r:id="rId4" imgW="7034213" imgH="2111375" progId="MS_ClipArt_Gallery.2">
                  <p:embed/>
                </p:oleObj>
              </mc:Choice>
              <mc:Fallback>
                <p:oleObj name="Clip" r:id="rId4" imgW="7034213" imgH="2111375" progId="MS_ClipArt_Gallery.2">
                  <p:embed/>
                  <p:pic>
                    <p:nvPicPr>
                      <p:cNvPr id="38988" name="Object 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5350" y="34242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989" name="Object 123"/>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28687" name="Equation" r:id="rId6" imgW="761669" imgH="228501" progId="Equation.DSMT4">
                  <p:embed/>
                </p:oleObj>
              </mc:Choice>
              <mc:Fallback>
                <p:oleObj name="Equation" r:id="rId6" imgW="761669" imgH="228501" progId="Equation.DSMT4">
                  <p:embed/>
                  <p:pic>
                    <p:nvPicPr>
                      <p:cNvPr id="38989" name="Object 1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990" name="Object 124"/>
          <p:cNvGraphicFramePr>
            <a:graphicFrameLocks noChangeAspect="1"/>
          </p:cNvGraphicFramePr>
          <p:nvPr/>
        </p:nvGraphicFramePr>
        <p:xfrm>
          <a:off x="977900" y="3786188"/>
          <a:ext cx="1085850" cy="336550"/>
        </p:xfrm>
        <a:graphic>
          <a:graphicData uri="http://schemas.openxmlformats.org/presentationml/2006/ole">
            <mc:AlternateContent xmlns:mc="http://schemas.openxmlformats.org/markup-compatibility/2006">
              <mc:Choice xmlns:v="urn:schemas-microsoft-com:vml" Requires="v">
                <p:oleObj spid="_x0000_s28688" name="Equation" r:id="rId8" imgW="736600" imgH="228600" progId="Equation.DSMT4">
                  <p:embed/>
                </p:oleObj>
              </mc:Choice>
              <mc:Fallback>
                <p:oleObj name="Equation" r:id="rId8" imgW="736600" imgH="228600" progId="Equation.DSMT4">
                  <p:embed/>
                  <p:pic>
                    <p:nvPicPr>
                      <p:cNvPr id="38990" name="Object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7900" y="3786188"/>
                        <a:ext cx="10858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991" name="Object 125"/>
          <p:cNvGraphicFramePr>
            <a:graphicFrameLocks noChangeAspect="1"/>
          </p:cNvGraphicFramePr>
          <p:nvPr/>
        </p:nvGraphicFramePr>
        <p:xfrm>
          <a:off x="6965950" y="2844800"/>
          <a:ext cx="1123950" cy="338138"/>
        </p:xfrm>
        <a:graphic>
          <a:graphicData uri="http://schemas.openxmlformats.org/presentationml/2006/ole">
            <mc:AlternateContent xmlns:mc="http://schemas.openxmlformats.org/markup-compatibility/2006">
              <mc:Choice xmlns:v="urn:schemas-microsoft-com:vml" Requires="v">
                <p:oleObj spid="_x0000_s28689" name="Equation" r:id="rId10" imgW="761669" imgH="228501" progId="Equation.DSMT4">
                  <p:embed/>
                </p:oleObj>
              </mc:Choice>
              <mc:Fallback>
                <p:oleObj name="Equation" r:id="rId10" imgW="761669" imgH="228501" progId="Equation.DSMT4">
                  <p:embed/>
                  <p:pic>
                    <p:nvPicPr>
                      <p:cNvPr id="38991" name="Object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5950" y="2844800"/>
                        <a:ext cx="1123950"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992" name="Object 126"/>
          <p:cNvGraphicFramePr>
            <a:graphicFrameLocks noChangeAspect="1"/>
          </p:cNvGraphicFramePr>
          <p:nvPr/>
        </p:nvGraphicFramePr>
        <p:xfrm>
          <a:off x="3532188" y="4637088"/>
          <a:ext cx="1311275" cy="336550"/>
        </p:xfrm>
        <a:graphic>
          <a:graphicData uri="http://schemas.openxmlformats.org/presentationml/2006/ole">
            <mc:AlternateContent xmlns:mc="http://schemas.openxmlformats.org/markup-compatibility/2006">
              <mc:Choice xmlns:v="urn:schemas-microsoft-com:vml" Requires="v">
                <p:oleObj spid="_x0000_s28690" name="Equation" r:id="rId12" imgW="889000" imgH="228600" progId="Equation.DSMT4">
                  <p:embed/>
                </p:oleObj>
              </mc:Choice>
              <mc:Fallback>
                <p:oleObj name="Equation" r:id="rId12" imgW="889000" imgH="228600" progId="Equation.DSMT4">
                  <p:embed/>
                  <p:pic>
                    <p:nvPicPr>
                      <p:cNvPr id="38992" name="Object 1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2188" y="46370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93" name="Text Box 127"/>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a:t>Nomadic trucker illustration</a:t>
            </a:r>
          </a:p>
        </p:txBody>
      </p:sp>
      <p:graphicFrame>
        <p:nvGraphicFramePr>
          <p:cNvPr id="38995" name="Object 12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28691" name="Equation" r:id="rId14" imgW="800100" imgH="228600" progId="Equation.DSMT4">
                  <p:embed/>
                </p:oleObj>
              </mc:Choice>
              <mc:Fallback>
                <p:oleObj name="Equation" r:id="rId14" imgW="800100" imgH="228600" progId="Equation.DSMT4">
                  <p:embed/>
                  <p:pic>
                    <p:nvPicPr>
                      <p:cNvPr id="38995" name="Object 12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9" name="Slide Number Placeholder 5">
            <a:extLst>
              <a:ext uri="{FF2B5EF4-FFF2-40B4-BE49-F238E27FC236}">
                <a16:creationId xmlns:a16="http://schemas.microsoft.com/office/drawing/2014/main" id="{E8EBC36F-8435-40A6-825B-9CC15F69118F}"/>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2"/>
          <p:cNvSpPr>
            <a:spLocks noGrp="1" noChangeArrowheads="1"/>
          </p:cNvSpPr>
          <p:nvPr>
            <p:ph type="body" idx="1"/>
          </p:nvPr>
        </p:nvSpPr>
        <p:spPr/>
        <p:txBody>
          <a:bodyPr/>
          <a:lstStyle/>
          <a:p>
            <a:r>
              <a:rPr lang="en-US"/>
              <a:t>Update value of being in NY</a:t>
            </a:r>
          </a:p>
        </p:txBody>
      </p:sp>
      <p:grpSp>
        <p:nvGrpSpPr>
          <p:cNvPr id="39941" name="Group 3"/>
          <p:cNvGrpSpPr>
            <a:grpSpLocks/>
          </p:cNvGrpSpPr>
          <p:nvPr/>
        </p:nvGrpSpPr>
        <p:grpSpPr bwMode="auto">
          <a:xfrm>
            <a:off x="8097838" y="2501900"/>
            <a:ext cx="538162" cy="728663"/>
            <a:chOff x="4816" y="1931"/>
            <a:chExt cx="256" cy="359"/>
          </a:xfrm>
        </p:grpSpPr>
        <p:sp>
          <p:nvSpPr>
            <p:cNvPr id="40064"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40065"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40066"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40067"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9942" name="Group 8"/>
          <p:cNvGrpSpPr>
            <a:grpSpLocks/>
          </p:cNvGrpSpPr>
          <p:nvPr/>
        </p:nvGrpSpPr>
        <p:grpSpPr bwMode="auto">
          <a:xfrm>
            <a:off x="4392613" y="5108575"/>
            <a:ext cx="2482850" cy="1165225"/>
            <a:chOff x="3052" y="3215"/>
            <a:chExt cx="1182" cy="574"/>
          </a:xfrm>
        </p:grpSpPr>
        <p:sp>
          <p:nvSpPr>
            <p:cNvPr id="40050"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0051"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40052"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53"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0054"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55"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56"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40057"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0058"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40059"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60"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40061"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40062"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63"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39943" name="Group 23"/>
          <p:cNvGrpSpPr>
            <a:grpSpLocks/>
          </p:cNvGrpSpPr>
          <p:nvPr/>
        </p:nvGrpSpPr>
        <p:grpSpPr bwMode="auto">
          <a:xfrm>
            <a:off x="6607175" y="4217988"/>
            <a:ext cx="838200" cy="1020762"/>
            <a:chOff x="4106" y="2776"/>
            <a:chExt cx="399" cy="503"/>
          </a:xfrm>
        </p:grpSpPr>
        <p:sp>
          <p:nvSpPr>
            <p:cNvPr id="40044"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0045"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40046"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40047"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40048"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40049"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9944"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39945"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9946"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39947"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39948"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39949"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39950"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39951"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39952"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39953" name="Group 39"/>
          <p:cNvGrpSpPr>
            <a:grpSpLocks/>
          </p:cNvGrpSpPr>
          <p:nvPr/>
        </p:nvGrpSpPr>
        <p:grpSpPr bwMode="auto">
          <a:xfrm>
            <a:off x="635000" y="2033588"/>
            <a:ext cx="3790950" cy="4064000"/>
            <a:chOff x="1263" y="1700"/>
            <a:chExt cx="1805" cy="2002"/>
          </a:xfrm>
        </p:grpSpPr>
        <p:sp>
          <p:nvSpPr>
            <p:cNvPr id="40028"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29"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40030"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31"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40032"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33"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40034"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40035"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36"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40037"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38"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40039"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40040"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41"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0042"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0043"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39954" name="Group 56"/>
          <p:cNvGrpSpPr>
            <a:grpSpLocks/>
          </p:cNvGrpSpPr>
          <p:nvPr/>
        </p:nvGrpSpPr>
        <p:grpSpPr bwMode="auto">
          <a:xfrm>
            <a:off x="5080000" y="1984375"/>
            <a:ext cx="1409700" cy="1230313"/>
            <a:chOff x="3379" y="1676"/>
            <a:chExt cx="671" cy="606"/>
          </a:xfrm>
        </p:grpSpPr>
        <p:sp>
          <p:nvSpPr>
            <p:cNvPr id="40020"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0021"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40022"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40023"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40024"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40025"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40026"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40027"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39955"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39956"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39957"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39958"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39959"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39960"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39961"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9962"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39963"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39964"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39965"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9966"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9967"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9968"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39969"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39970"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39971"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39972"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39973"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39974"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39975"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39976"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39977"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9978"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39979"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39980"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39981"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39982"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39983"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39984"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39985"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9986"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39987"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39988"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39989"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9990"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39991"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39992"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39993"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39994"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39995"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39996"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39997"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39998"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39999"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40000"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40001"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40002"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40003"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40004" name="Line 114"/>
          <p:cNvSpPr>
            <a:spLocks noChangeShapeType="1"/>
          </p:cNvSpPr>
          <p:nvPr/>
        </p:nvSpPr>
        <p:spPr bwMode="auto">
          <a:xfrm flipH="1">
            <a:off x="2870200" y="3327400"/>
            <a:ext cx="4673600" cy="1143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05" name="Line 115"/>
          <p:cNvSpPr>
            <a:spLocks noChangeShapeType="1"/>
          </p:cNvSpPr>
          <p:nvPr/>
        </p:nvSpPr>
        <p:spPr bwMode="auto">
          <a:xfrm flipH="1" flipV="1">
            <a:off x="4991100" y="2387600"/>
            <a:ext cx="2552700" cy="9398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06" name="Line 116"/>
          <p:cNvSpPr>
            <a:spLocks noChangeShapeType="1"/>
          </p:cNvSpPr>
          <p:nvPr/>
        </p:nvSpPr>
        <p:spPr bwMode="auto">
          <a:xfrm flipV="1">
            <a:off x="4000500" y="3340100"/>
            <a:ext cx="3543300" cy="1270000"/>
          </a:xfrm>
          <a:prstGeom prst="line">
            <a:avLst/>
          </a:prstGeom>
          <a:noFill/>
          <a:ln w="28575">
            <a:solidFill>
              <a:schemeClr val="tx1"/>
            </a:solidFill>
            <a:round/>
            <a:headEnd type="triangle" w="med"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07" name="Line 117"/>
          <p:cNvSpPr>
            <a:spLocks noChangeShapeType="1"/>
          </p:cNvSpPr>
          <p:nvPr/>
        </p:nvSpPr>
        <p:spPr bwMode="auto">
          <a:xfrm flipH="1">
            <a:off x="1651000" y="3340100"/>
            <a:ext cx="5880100" cy="115570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40008" name="Object 118"/>
          <p:cNvGraphicFramePr>
            <a:graphicFrameLocks noChangeAspect="1"/>
          </p:cNvGraphicFramePr>
          <p:nvPr/>
        </p:nvGraphicFramePr>
        <p:xfrm>
          <a:off x="6827838" y="2859088"/>
          <a:ext cx="1349375" cy="336550"/>
        </p:xfrm>
        <a:graphic>
          <a:graphicData uri="http://schemas.openxmlformats.org/presentationml/2006/ole">
            <mc:AlternateContent xmlns:mc="http://schemas.openxmlformats.org/markup-compatibility/2006">
              <mc:Choice xmlns:v="urn:schemas-microsoft-com:vml" Requires="v">
                <p:oleObj spid="_x0000_s29710" name="Equation" r:id="rId4" imgW="914400" imgH="228600" progId="Equation.DSMT4">
                  <p:embed/>
                </p:oleObj>
              </mc:Choice>
              <mc:Fallback>
                <p:oleObj name="Equation" r:id="rId4" imgW="914400" imgH="228600" progId="Equation.DSMT4">
                  <p:embed/>
                  <p:pic>
                    <p:nvPicPr>
                      <p:cNvPr id="40008" name="Object 1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7838" y="2859088"/>
                        <a:ext cx="13493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009" name="Text Box 119"/>
          <p:cNvSpPr txBox="1">
            <a:spLocks noChangeArrowheads="1"/>
          </p:cNvSpPr>
          <p:nvPr/>
        </p:nvSpPr>
        <p:spPr bwMode="auto">
          <a:xfrm>
            <a:off x="3921125" y="36337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$600</a:t>
            </a:r>
          </a:p>
        </p:txBody>
      </p:sp>
      <p:sp>
        <p:nvSpPr>
          <p:cNvPr id="40010" name="Text Box 120"/>
          <p:cNvSpPr txBox="1">
            <a:spLocks noChangeArrowheads="1"/>
          </p:cNvSpPr>
          <p:nvPr/>
        </p:nvSpPr>
        <p:spPr bwMode="auto">
          <a:xfrm>
            <a:off x="3908425" y="30495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$400</a:t>
            </a:r>
          </a:p>
        </p:txBody>
      </p:sp>
      <p:sp>
        <p:nvSpPr>
          <p:cNvPr id="40011" name="Text Box 121"/>
          <p:cNvSpPr txBox="1">
            <a:spLocks noChangeArrowheads="1"/>
          </p:cNvSpPr>
          <p:nvPr/>
        </p:nvSpPr>
        <p:spPr bwMode="auto">
          <a:xfrm>
            <a:off x="6296025" y="2566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$180</a:t>
            </a:r>
          </a:p>
        </p:txBody>
      </p:sp>
      <p:graphicFrame>
        <p:nvGraphicFramePr>
          <p:cNvPr id="40012" name="Object 122"/>
          <p:cNvGraphicFramePr>
            <a:graphicFrameLocks noChangeAspect="1"/>
          </p:cNvGraphicFramePr>
          <p:nvPr/>
        </p:nvGraphicFramePr>
        <p:xfrm>
          <a:off x="7245350" y="3424238"/>
          <a:ext cx="917575" cy="276225"/>
        </p:xfrm>
        <a:graphic>
          <a:graphicData uri="http://schemas.openxmlformats.org/presentationml/2006/ole">
            <mc:AlternateContent xmlns:mc="http://schemas.openxmlformats.org/markup-compatibility/2006">
              <mc:Choice xmlns:v="urn:schemas-microsoft-com:vml" Requires="v">
                <p:oleObj spid="_x0000_s29711" name="Clip" r:id="rId6" imgW="7034213" imgH="2111375" progId="MS_ClipArt_Gallery.2">
                  <p:embed/>
                </p:oleObj>
              </mc:Choice>
              <mc:Fallback>
                <p:oleObj name="Clip" r:id="rId6" imgW="7034213" imgH="2111375" progId="MS_ClipArt_Gallery.2">
                  <p:embed/>
                  <p:pic>
                    <p:nvPicPr>
                      <p:cNvPr id="40012" name="Object 1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5350" y="34242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013" name="Text Box 123"/>
          <p:cNvSpPr txBox="1">
            <a:spLocks noChangeArrowheads="1"/>
          </p:cNvSpPr>
          <p:nvPr/>
        </p:nvSpPr>
        <p:spPr bwMode="auto">
          <a:xfrm>
            <a:off x="5572125" y="39258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$125</a:t>
            </a:r>
          </a:p>
        </p:txBody>
      </p:sp>
      <p:graphicFrame>
        <p:nvGraphicFramePr>
          <p:cNvPr id="40014" name="Object 124"/>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29712" name="Equation" r:id="rId8" imgW="761669" imgH="228501" progId="Equation.DSMT4">
                  <p:embed/>
                </p:oleObj>
              </mc:Choice>
              <mc:Fallback>
                <p:oleObj name="Equation" r:id="rId8" imgW="761669" imgH="228501" progId="Equation.DSMT4">
                  <p:embed/>
                  <p:pic>
                    <p:nvPicPr>
                      <p:cNvPr id="40014" name="Object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015" name="Object 125"/>
          <p:cNvGraphicFramePr>
            <a:graphicFrameLocks noChangeAspect="1"/>
          </p:cNvGraphicFramePr>
          <p:nvPr/>
        </p:nvGraphicFramePr>
        <p:xfrm>
          <a:off x="977900" y="3786188"/>
          <a:ext cx="1085850" cy="336550"/>
        </p:xfrm>
        <a:graphic>
          <a:graphicData uri="http://schemas.openxmlformats.org/presentationml/2006/ole">
            <mc:AlternateContent xmlns:mc="http://schemas.openxmlformats.org/markup-compatibility/2006">
              <mc:Choice xmlns:v="urn:schemas-microsoft-com:vml" Requires="v">
                <p:oleObj spid="_x0000_s29713" name="Equation" r:id="rId10" imgW="736600" imgH="228600" progId="Equation.DSMT4">
                  <p:embed/>
                </p:oleObj>
              </mc:Choice>
              <mc:Fallback>
                <p:oleObj name="Equation" r:id="rId10" imgW="736600" imgH="228600" progId="Equation.DSMT4">
                  <p:embed/>
                  <p:pic>
                    <p:nvPicPr>
                      <p:cNvPr id="40015" name="Object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7900" y="3786188"/>
                        <a:ext cx="10858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0016" name="Object 126"/>
          <p:cNvGraphicFramePr>
            <a:graphicFrameLocks noChangeAspect="1"/>
          </p:cNvGraphicFramePr>
          <p:nvPr/>
        </p:nvGraphicFramePr>
        <p:xfrm>
          <a:off x="3532188" y="4637088"/>
          <a:ext cx="1311275" cy="336550"/>
        </p:xfrm>
        <a:graphic>
          <a:graphicData uri="http://schemas.openxmlformats.org/presentationml/2006/ole">
            <mc:AlternateContent xmlns:mc="http://schemas.openxmlformats.org/markup-compatibility/2006">
              <mc:Choice xmlns:v="urn:schemas-microsoft-com:vml" Requires="v">
                <p:oleObj spid="_x0000_s29714" name="Equation" r:id="rId12" imgW="889000" imgH="228600" progId="Equation.DSMT4">
                  <p:embed/>
                </p:oleObj>
              </mc:Choice>
              <mc:Fallback>
                <p:oleObj name="Equation" r:id="rId12" imgW="889000" imgH="228600" progId="Equation.DSMT4">
                  <p:embed/>
                  <p:pic>
                    <p:nvPicPr>
                      <p:cNvPr id="40016" name="Object 1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2188" y="46370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017" name="Text Box 127"/>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a:t>Nomadic trucker illustration</a:t>
            </a:r>
          </a:p>
        </p:txBody>
      </p:sp>
      <p:graphicFrame>
        <p:nvGraphicFramePr>
          <p:cNvPr id="40019" name="Object 12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29715" name="Equation" r:id="rId14" imgW="800100" imgH="228600" progId="Equation.DSMT4">
                  <p:embed/>
                </p:oleObj>
              </mc:Choice>
              <mc:Fallback>
                <p:oleObj name="Equation" r:id="rId14" imgW="800100" imgH="228600" progId="Equation.DSMT4">
                  <p:embed/>
                  <p:pic>
                    <p:nvPicPr>
                      <p:cNvPr id="40019" name="Object 12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9" name="Slide Number Placeholder 5">
            <a:extLst>
              <a:ext uri="{FF2B5EF4-FFF2-40B4-BE49-F238E27FC236}">
                <a16:creationId xmlns:a16="http://schemas.microsoft.com/office/drawing/2014/main" id="{4469C070-3320-4B98-8056-2FD90F562D38}"/>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body" idx="1"/>
          </p:nvPr>
        </p:nvSpPr>
        <p:spPr/>
        <p:txBody>
          <a:bodyPr/>
          <a:lstStyle/>
          <a:p>
            <a:r>
              <a:rPr lang="en-US"/>
              <a:t>Move to California.</a:t>
            </a:r>
          </a:p>
        </p:txBody>
      </p:sp>
      <p:grpSp>
        <p:nvGrpSpPr>
          <p:cNvPr id="40965" name="Group 3"/>
          <p:cNvGrpSpPr>
            <a:grpSpLocks/>
          </p:cNvGrpSpPr>
          <p:nvPr/>
        </p:nvGrpSpPr>
        <p:grpSpPr bwMode="auto">
          <a:xfrm>
            <a:off x="8097838" y="2501900"/>
            <a:ext cx="538162" cy="728663"/>
            <a:chOff x="4816" y="1931"/>
            <a:chExt cx="256" cy="359"/>
          </a:xfrm>
        </p:grpSpPr>
        <p:sp>
          <p:nvSpPr>
            <p:cNvPr id="41088"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41089"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41090"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41091"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40966" name="Group 8"/>
          <p:cNvGrpSpPr>
            <a:grpSpLocks/>
          </p:cNvGrpSpPr>
          <p:nvPr/>
        </p:nvGrpSpPr>
        <p:grpSpPr bwMode="auto">
          <a:xfrm>
            <a:off x="4392613" y="5108575"/>
            <a:ext cx="2482850" cy="1165225"/>
            <a:chOff x="3052" y="3215"/>
            <a:chExt cx="1182" cy="574"/>
          </a:xfrm>
        </p:grpSpPr>
        <p:sp>
          <p:nvSpPr>
            <p:cNvPr id="41074"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1075"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41076"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77"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1078"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79"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80"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41081"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1082"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41083"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84"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41085"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41086"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87"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40967" name="Group 23"/>
          <p:cNvGrpSpPr>
            <a:grpSpLocks/>
          </p:cNvGrpSpPr>
          <p:nvPr/>
        </p:nvGrpSpPr>
        <p:grpSpPr bwMode="auto">
          <a:xfrm>
            <a:off x="6607175" y="4217988"/>
            <a:ext cx="838200" cy="1020762"/>
            <a:chOff x="4106" y="2776"/>
            <a:chExt cx="399" cy="503"/>
          </a:xfrm>
        </p:grpSpPr>
        <p:sp>
          <p:nvSpPr>
            <p:cNvPr id="41068"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1069"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41070"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41071"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41072"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41073"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40968"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40969"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40970"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40971"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40972"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40973"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40974"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40975"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40976"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40977" name="Group 39"/>
          <p:cNvGrpSpPr>
            <a:grpSpLocks/>
          </p:cNvGrpSpPr>
          <p:nvPr/>
        </p:nvGrpSpPr>
        <p:grpSpPr bwMode="auto">
          <a:xfrm>
            <a:off x="635000" y="2033588"/>
            <a:ext cx="3790950" cy="4064000"/>
            <a:chOff x="1263" y="1700"/>
            <a:chExt cx="1805" cy="2002"/>
          </a:xfrm>
        </p:grpSpPr>
        <p:sp>
          <p:nvSpPr>
            <p:cNvPr id="41052"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53"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41054"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55"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41056"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57"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41058"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41059"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60"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41061"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62"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41063"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41064"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65"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1066"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1067"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40978" name="Group 56"/>
          <p:cNvGrpSpPr>
            <a:grpSpLocks/>
          </p:cNvGrpSpPr>
          <p:nvPr/>
        </p:nvGrpSpPr>
        <p:grpSpPr bwMode="auto">
          <a:xfrm>
            <a:off x="5080000" y="1984375"/>
            <a:ext cx="1409700" cy="1230313"/>
            <a:chOff x="3379" y="1676"/>
            <a:chExt cx="671" cy="606"/>
          </a:xfrm>
        </p:grpSpPr>
        <p:sp>
          <p:nvSpPr>
            <p:cNvPr id="41044"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1045"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41046"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41047"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41048"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41049"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41050"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41051"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40979"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40980"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40981"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40982"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40983"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40984"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40985"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40986"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40987"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40988"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40989"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0990"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40991"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40992"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40993"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40994"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40995"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40996"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40997"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40998"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40999"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41000"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41001"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1002"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41003"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1004"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41005"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41006"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41007"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41008"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41009"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41010"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41011"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41012"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41013"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41014"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41015"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41016"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41017"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41018"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41019"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41020"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41021"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41022"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41023"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41024"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41025"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41026"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41027"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41028" name="Line 114"/>
          <p:cNvSpPr>
            <a:spLocks noChangeShapeType="1"/>
          </p:cNvSpPr>
          <p:nvPr/>
        </p:nvSpPr>
        <p:spPr bwMode="auto">
          <a:xfrm flipV="1">
            <a:off x="1651000" y="3441700"/>
            <a:ext cx="1219200" cy="10541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29" name="Line 115"/>
          <p:cNvSpPr>
            <a:spLocks noChangeShapeType="1"/>
          </p:cNvSpPr>
          <p:nvPr/>
        </p:nvSpPr>
        <p:spPr bwMode="auto">
          <a:xfrm flipV="1">
            <a:off x="1651000" y="2387600"/>
            <a:ext cx="3340100" cy="21209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0" name="Line 116"/>
          <p:cNvSpPr>
            <a:spLocks noChangeShapeType="1"/>
          </p:cNvSpPr>
          <p:nvPr/>
        </p:nvSpPr>
        <p:spPr bwMode="auto">
          <a:xfrm flipH="1" flipV="1">
            <a:off x="1638300" y="4508500"/>
            <a:ext cx="2362200" cy="101600"/>
          </a:xfrm>
          <a:prstGeom prst="line">
            <a:avLst/>
          </a:prstGeom>
          <a:noFill/>
          <a:ln w="28575">
            <a:solidFill>
              <a:schemeClr val="tx1"/>
            </a:solidFill>
            <a:round/>
            <a:headEnd type="triangle" w="med"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1" name="Line 117"/>
          <p:cNvSpPr>
            <a:spLocks noChangeShapeType="1"/>
          </p:cNvSpPr>
          <p:nvPr/>
        </p:nvSpPr>
        <p:spPr bwMode="auto">
          <a:xfrm flipH="1">
            <a:off x="1651000" y="3340100"/>
            <a:ext cx="5880100" cy="1155700"/>
          </a:xfrm>
          <a:prstGeom prst="line">
            <a:avLst/>
          </a:prstGeom>
          <a:noFill/>
          <a:ln w="28575">
            <a:solidFill>
              <a:schemeClr val="tx1"/>
            </a:solidFill>
            <a:round/>
            <a:headEnd type="triangle" w="med"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32" name="Text Box 118"/>
          <p:cNvSpPr txBox="1">
            <a:spLocks noChangeArrowheads="1"/>
          </p:cNvSpPr>
          <p:nvPr/>
        </p:nvSpPr>
        <p:spPr bwMode="auto">
          <a:xfrm>
            <a:off x="3921125" y="36337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$150</a:t>
            </a:r>
          </a:p>
        </p:txBody>
      </p:sp>
      <p:sp>
        <p:nvSpPr>
          <p:cNvPr id="41033" name="Text Box 119"/>
          <p:cNvSpPr txBox="1">
            <a:spLocks noChangeArrowheads="1"/>
          </p:cNvSpPr>
          <p:nvPr/>
        </p:nvSpPr>
        <p:spPr bwMode="auto">
          <a:xfrm>
            <a:off x="3514725" y="26431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$400</a:t>
            </a:r>
          </a:p>
        </p:txBody>
      </p:sp>
      <p:sp>
        <p:nvSpPr>
          <p:cNvPr id="41034" name="Text Box 120"/>
          <p:cNvSpPr txBox="1">
            <a:spLocks noChangeArrowheads="1"/>
          </p:cNvSpPr>
          <p:nvPr/>
        </p:nvSpPr>
        <p:spPr bwMode="auto">
          <a:xfrm>
            <a:off x="1939925" y="3455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$200</a:t>
            </a:r>
          </a:p>
        </p:txBody>
      </p:sp>
      <p:sp>
        <p:nvSpPr>
          <p:cNvPr id="41035" name="Text Box 121"/>
          <p:cNvSpPr txBox="1">
            <a:spLocks noChangeArrowheads="1"/>
          </p:cNvSpPr>
          <p:nvPr/>
        </p:nvSpPr>
        <p:spPr bwMode="auto">
          <a:xfrm>
            <a:off x="2778125" y="4217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$350</a:t>
            </a:r>
          </a:p>
        </p:txBody>
      </p:sp>
      <p:graphicFrame>
        <p:nvGraphicFramePr>
          <p:cNvPr id="41036" name="Object 122"/>
          <p:cNvGraphicFramePr>
            <a:graphicFrameLocks noChangeAspect="1"/>
          </p:cNvGraphicFramePr>
          <p:nvPr/>
        </p:nvGraphicFramePr>
        <p:xfrm>
          <a:off x="1098550" y="4554538"/>
          <a:ext cx="917575" cy="276225"/>
        </p:xfrm>
        <a:graphic>
          <a:graphicData uri="http://schemas.openxmlformats.org/presentationml/2006/ole">
            <mc:AlternateContent xmlns:mc="http://schemas.openxmlformats.org/markup-compatibility/2006">
              <mc:Choice xmlns:v="urn:schemas-microsoft-com:vml" Requires="v">
                <p:oleObj spid="_x0000_s30734" name="Clip" r:id="rId4" imgW="7034213" imgH="2111375" progId="MS_ClipArt_Gallery.2">
                  <p:embed/>
                </p:oleObj>
              </mc:Choice>
              <mc:Fallback>
                <p:oleObj name="Clip" r:id="rId4" imgW="7034213" imgH="2111375" progId="MS_ClipArt_Gallery.2">
                  <p:embed/>
                  <p:pic>
                    <p:nvPicPr>
                      <p:cNvPr id="41036" name="Object 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550" y="45545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37" name="Object 123"/>
          <p:cNvGraphicFramePr>
            <a:graphicFrameLocks noChangeAspect="1"/>
          </p:cNvGraphicFramePr>
          <p:nvPr/>
        </p:nvGraphicFramePr>
        <p:xfrm>
          <a:off x="977900" y="3786188"/>
          <a:ext cx="1085850" cy="336550"/>
        </p:xfrm>
        <a:graphic>
          <a:graphicData uri="http://schemas.openxmlformats.org/presentationml/2006/ole">
            <mc:AlternateContent xmlns:mc="http://schemas.openxmlformats.org/markup-compatibility/2006">
              <mc:Choice xmlns:v="urn:schemas-microsoft-com:vml" Requires="v">
                <p:oleObj spid="_x0000_s30735" name="Equation" r:id="rId6" imgW="736600" imgH="228600" progId="Equation.DSMT4">
                  <p:embed/>
                </p:oleObj>
              </mc:Choice>
              <mc:Fallback>
                <p:oleObj name="Equation" r:id="rId6" imgW="736600" imgH="228600" progId="Equation.DSMT4">
                  <p:embed/>
                  <p:pic>
                    <p:nvPicPr>
                      <p:cNvPr id="41037" name="Object 1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900" y="3786188"/>
                        <a:ext cx="10858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38" name="Object 124"/>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30736" name="Equation" r:id="rId8" imgW="761669" imgH="228501" progId="Equation.DSMT4">
                  <p:embed/>
                </p:oleObj>
              </mc:Choice>
              <mc:Fallback>
                <p:oleObj name="Equation" r:id="rId8" imgW="761669" imgH="228501" progId="Equation.DSMT4">
                  <p:embed/>
                  <p:pic>
                    <p:nvPicPr>
                      <p:cNvPr id="41038" name="Object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39" name="Object 125"/>
          <p:cNvGraphicFramePr>
            <a:graphicFrameLocks noChangeAspect="1"/>
          </p:cNvGraphicFramePr>
          <p:nvPr/>
        </p:nvGraphicFramePr>
        <p:xfrm>
          <a:off x="3532188" y="4637088"/>
          <a:ext cx="1311275" cy="336550"/>
        </p:xfrm>
        <a:graphic>
          <a:graphicData uri="http://schemas.openxmlformats.org/presentationml/2006/ole">
            <mc:AlternateContent xmlns:mc="http://schemas.openxmlformats.org/markup-compatibility/2006">
              <mc:Choice xmlns:v="urn:schemas-microsoft-com:vml" Requires="v">
                <p:oleObj spid="_x0000_s30737" name="Equation" r:id="rId10" imgW="889000" imgH="228600" progId="Equation.DSMT4">
                  <p:embed/>
                </p:oleObj>
              </mc:Choice>
              <mc:Fallback>
                <p:oleObj name="Equation" r:id="rId10" imgW="889000" imgH="228600" progId="Equation.DSMT4">
                  <p:embed/>
                  <p:pic>
                    <p:nvPicPr>
                      <p:cNvPr id="41039" name="Object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32188" y="46370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40" name="Text Box 126"/>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a:t>Nomadic trucker illustration</a:t>
            </a:r>
          </a:p>
        </p:txBody>
      </p:sp>
      <p:graphicFrame>
        <p:nvGraphicFramePr>
          <p:cNvPr id="41041" name="Object 127"/>
          <p:cNvGraphicFramePr>
            <a:graphicFrameLocks noChangeAspect="1"/>
          </p:cNvGraphicFramePr>
          <p:nvPr/>
        </p:nvGraphicFramePr>
        <p:xfrm>
          <a:off x="6827838" y="2859088"/>
          <a:ext cx="1349375" cy="336550"/>
        </p:xfrm>
        <a:graphic>
          <a:graphicData uri="http://schemas.openxmlformats.org/presentationml/2006/ole">
            <mc:AlternateContent xmlns:mc="http://schemas.openxmlformats.org/markup-compatibility/2006">
              <mc:Choice xmlns:v="urn:schemas-microsoft-com:vml" Requires="v">
                <p:oleObj spid="_x0000_s30738" name="Equation" r:id="rId12" imgW="914400" imgH="228600" progId="Equation.DSMT4">
                  <p:embed/>
                </p:oleObj>
              </mc:Choice>
              <mc:Fallback>
                <p:oleObj name="Equation" r:id="rId12" imgW="914400" imgH="228600" progId="Equation.DSMT4">
                  <p:embed/>
                  <p:pic>
                    <p:nvPicPr>
                      <p:cNvPr id="41041" name="Object 1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27838" y="2859088"/>
                        <a:ext cx="13493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43" name="Object 12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30739" name="Equation" r:id="rId14" imgW="800100" imgH="228600" progId="Equation.DSMT4">
                  <p:embed/>
                </p:oleObj>
              </mc:Choice>
              <mc:Fallback>
                <p:oleObj name="Equation" r:id="rId14" imgW="800100" imgH="228600" progId="Equation.DSMT4">
                  <p:embed/>
                  <p:pic>
                    <p:nvPicPr>
                      <p:cNvPr id="41043" name="Object 12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9" name="Slide Number Placeholder 5">
            <a:extLst>
              <a:ext uri="{FF2B5EF4-FFF2-40B4-BE49-F238E27FC236}">
                <a16:creationId xmlns:a16="http://schemas.microsoft.com/office/drawing/2014/main" id="{D0F1B10F-49B3-408F-91D1-BEBC39FBC4D3}"/>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body" idx="1"/>
          </p:nvPr>
        </p:nvSpPr>
        <p:spPr>
          <a:xfrm>
            <a:off x="685800" y="1054100"/>
            <a:ext cx="7772400" cy="4953000"/>
          </a:xfrm>
        </p:spPr>
        <p:txBody>
          <a:bodyPr/>
          <a:lstStyle/>
          <a:p>
            <a:r>
              <a:rPr lang="en-US" sz="2000"/>
              <a:t>Make decision to return to TX and update value of being in CA</a:t>
            </a:r>
          </a:p>
        </p:txBody>
      </p:sp>
      <p:grpSp>
        <p:nvGrpSpPr>
          <p:cNvPr id="41989" name="Group 3"/>
          <p:cNvGrpSpPr>
            <a:grpSpLocks/>
          </p:cNvGrpSpPr>
          <p:nvPr/>
        </p:nvGrpSpPr>
        <p:grpSpPr bwMode="auto">
          <a:xfrm>
            <a:off x="8097838" y="2501900"/>
            <a:ext cx="538162" cy="728663"/>
            <a:chOff x="4816" y="1931"/>
            <a:chExt cx="256" cy="359"/>
          </a:xfrm>
        </p:grpSpPr>
        <p:sp>
          <p:nvSpPr>
            <p:cNvPr id="42112" name="Freeform 4"/>
            <p:cNvSpPr>
              <a:spLocks/>
            </p:cNvSpPr>
            <p:nvPr/>
          </p:nvSpPr>
          <p:spPr bwMode="auto">
            <a:xfrm>
              <a:off x="4896" y="1931"/>
              <a:ext cx="176" cy="295"/>
            </a:xfrm>
            <a:custGeom>
              <a:avLst/>
              <a:gdLst>
                <a:gd name="T0" fmla="*/ 176 w 176"/>
                <a:gd name="T1" fmla="*/ 0 h 295"/>
                <a:gd name="T2" fmla="*/ 0 w 176"/>
                <a:gd name="T3" fmla="*/ 144 h 295"/>
                <a:gd name="T4" fmla="*/ 0 w 176"/>
                <a:gd name="T5" fmla="*/ 295 h 295"/>
                <a:gd name="T6" fmla="*/ 176 w 176"/>
                <a:gd name="T7" fmla="*/ 159 h 295"/>
                <a:gd name="T8" fmla="*/ 176 w 176"/>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95">
                  <a:moveTo>
                    <a:pt x="176" y="0"/>
                  </a:moveTo>
                  <a:lnTo>
                    <a:pt x="0" y="144"/>
                  </a:lnTo>
                  <a:lnTo>
                    <a:pt x="0" y="295"/>
                  </a:lnTo>
                  <a:lnTo>
                    <a:pt x="176" y="159"/>
                  </a:lnTo>
                  <a:lnTo>
                    <a:pt x="176" y="0"/>
                  </a:lnTo>
                  <a:close/>
                </a:path>
              </a:pathLst>
            </a:custGeom>
            <a:solidFill>
              <a:srgbClr val="5FC000"/>
            </a:solidFill>
            <a:ln w="12700">
              <a:solidFill>
                <a:srgbClr val="000000"/>
              </a:solidFill>
              <a:prstDash val="solid"/>
              <a:round/>
              <a:headEnd/>
              <a:tailEnd/>
            </a:ln>
          </p:spPr>
          <p:txBody>
            <a:bodyPr/>
            <a:lstStyle/>
            <a:p>
              <a:endParaRPr lang="en-US"/>
            </a:p>
          </p:txBody>
        </p:sp>
        <p:sp>
          <p:nvSpPr>
            <p:cNvPr id="42113" name="Freeform 5"/>
            <p:cNvSpPr>
              <a:spLocks/>
            </p:cNvSpPr>
            <p:nvPr/>
          </p:nvSpPr>
          <p:spPr bwMode="auto">
            <a:xfrm>
              <a:off x="4832" y="2075"/>
              <a:ext cx="64" cy="215"/>
            </a:xfrm>
            <a:custGeom>
              <a:avLst/>
              <a:gdLst>
                <a:gd name="T0" fmla="*/ 0 w 64"/>
                <a:gd name="T1" fmla="*/ 55 h 215"/>
                <a:gd name="T2" fmla="*/ 56 w 64"/>
                <a:gd name="T3" fmla="*/ 23 h 215"/>
                <a:gd name="T4" fmla="*/ 64 w 64"/>
                <a:gd name="T5" fmla="*/ 0 h 215"/>
                <a:gd name="T6" fmla="*/ 64 w 64"/>
                <a:gd name="T7" fmla="*/ 151 h 215"/>
                <a:gd name="T8" fmla="*/ 56 w 64"/>
                <a:gd name="T9" fmla="*/ 183 h 215"/>
                <a:gd name="T10" fmla="*/ 0 w 64"/>
                <a:gd name="T11" fmla="*/ 215 h 215"/>
                <a:gd name="T12" fmla="*/ 0 w 64"/>
                <a:gd name="T13" fmla="*/ 55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215">
                  <a:moveTo>
                    <a:pt x="0" y="55"/>
                  </a:moveTo>
                  <a:lnTo>
                    <a:pt x="56" y="23"/>
                  </a:lnTo>
                  <a:lnTo>
                    <a:pt x="64" y="0"/>
                  </a:lnTo>
                  <a:lnTo>
                    <a:pt x="64" y="151"/>
                  </a:lnTo>
                  <a:lnTo>
                    <a:pt x="56" y="183"/>
                  </a:lnTo>
                  <a:lnTo>
                    <a:pt x="0" y="215"/>
                  </a:lnTo>
                  <a:lnTo>
                    <a:pt x="0" y="55"/>
                  </a:lnTo>
                  <a:close/>
                </a:path>
              </a:pathLst>
            </a:custGeom>
            <a:solidFill>
              <a:srgbClr val="3F5F00"/>
            </a:solidFill>
            <a:ln w="12700">
              <a:solidFill>
                <a:srgbClr val="000000"/>
              </a:solidFill>
              <a:prstDash val="solid"/>
              <a:round/>
              <a:headEnd/>
              <a:tailEnd/>
            </a:ln>
          </p:spPr>
          <p:txBody>
            <a:bodyPr/>
            <a:lstStyle/>
            <a:p>
              <a:endParaRPr lang="en-US"/>
            </a:p>
          </p:txBody>
        </p:sp>
        <p:sp>
          <p:nvSpPr>
            <p:cNvPr id="42114" name="Freeform 6"/>
            <p:cNvSpPr>
              <a:spLocks/>
            </p:cNvSpPr>
            <p:nvPr/>
          </p:nvSpPr>
          <p:spPr bwMode="auto">
            <a:xfrm>
              <a:off x="4816" y="2178"/>
              <a:ext cx="24" cy="56"/>
            </a:xfrm>
            <a:custGeom>
              <a:avLst/>
              <a:gdLst>
                <a:gd name="T0" fmla="*/ 24 w 24"/>
                <a:gd name="T1" fmla="*/ 0 h 56"/>
                <a:gd name="T2" fmla="*/ 0 w 24"/>
                <a:gd name="T3" fmla="*/ 24 h 56"/>
                <a:gd name="T4" fmla="*/ 24 w 24"/>
                <a:gd name="T5" fmla="*/ 56 h 56"/>
                <a:gd name="T6" fmla="*/ 24 w 24"/>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6">
                  <a:moveTo>
                    <a:pt x="24" y="0"/>
                  </a:moveTo>
                  <a:lnTo>
                    <a:pt x="0" y="24"/>
                  </a:lnTo>
                  <a:lnTo>
                    <a:pt x="24" y="56"/>
                  </a:lnTo>
                  <a:lnTo>
                    <a:pt x="24" y="0"/>
                  </a:lnTo>
                  <a:close/>
                </a:path>
              </a:pathLst>
            </a:custGeom>
            <a:solidFill>
              <a:srgbClr val="008000"/>
            </a:solidFill>
            <a:ln w="12700">
              <a:solidFill>
                <a:srgbClr val="000000"/>
              </a:solidFill>
              <a:prstDash val="solid"/>
              <a:round/>
              <a:headEnd/>
              <a:tailEnd/>
            </a:ln>
          </p:spPr>
          <p:txBody>
            <a:bodyPr/>
            <a:lstStyle/>
            <a:p>
              <a:endParaRPr lang="en-US"/>
            </a:p>
          </p:txBody>
        </p:sp>
        <p:sp>
          <p:nvSpPr>
            <p:cNvPr id="42115" name="Freeform 7"/>
            <p:cNvSpPr>
              <a:spLocks/>
            </p:cNvSpPr>
            <p:nvPr/>
          </p:nvSpPr>
          <p:spPr bwMode="auto">
            <a:xfrm>
              <a:off x="4888" y="2075"/>
              <a:ext cx="8" cy="183"/>
            </a:xfrm>
            <a:custGeom>
              <a:avLst/>
              <a:gdLst>
                <a:gd name="T0" fmla="*/ 8 w 8"/>
                <a:gd name="T1" fmla="*/ 0 h 183"/>
                <a:gd name="T2" fmla="*/ 0 w 8"/>
                <a:gd name="T3" fmla="*/ 23 h 183"/>
                <a:gd name="T4" fmla="*/ 0 w 8"/>
                <a:gd name="T5" fmla="*/ 183 h 183"/>
                <a:gd name="T6" fmla="*/ 8 w 8"/>
                <a:gd name="T7" fmla="*/ 151 h 183"/>
                <a:gd name="T8" fmla="*/ 8 w 8"/>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83">
                  <a:moveTo>
                    <a:pt x="8" y="0"/>
                  </a:moveTo>
                  <a:lnTo>
                    <a:pt x="0" y="23"/>
                  </a:lnTo>
                  <a:lnTo>
                    <a:pt x="0" y="183"/>
                  </a:lnTo>
                  <a:lnTo>
                    <a:pt x="8" y="151"/>
                  </a:lnTo>
                  <a:lnTo>
                    <a:pt x="8"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41990" name="Group 8"/>
          <p:cNvGrpSpPr>
            <a:grpSpLocks/>
          </p:cNvGrpSpPr>
          <p:nvPr/>
        </p:nvGrpSpPr>
        <p:grpSpPr bwMode="auto">
          <a:xfrm>
            <a:off x="4392613" y="5108575"/>
            <a:ext cx="2482850" cy="1165225"/>
            <a:chOff x="3052" y="3215"/>
            <a:chExt cx="1182" cy="574"/>
          </a:xfrm>
        </p:grpSpPr>
        <p:sp>
          <p:nvSpPr>
            <p:cNvPr id="42098" name="Freeform 9"/>
            <p:cNvSpPr>
              <a:spLocks/>
            </p:cNvSpPr>
            <p:nvPr/>
          </p:nvSpPr>
          <p:spPr bwMode="auto">
            <a:xfrm>
              <a:off x="3579" y="3223"/>
              <a:ext cx="48" cy="167"/>
            </a:xfrm>
            <a:custGeom>
              <a:avLst/>
              <a:gdLst>
                <a:gd name="T0" fmla="*/ 0 w 48"/>
                <a:gd name="T1" fmla="*/ 24 h 167"/>
                <a:gd name="T2" fmla="*/ 24 w 48"/>
                <a:gd name="T3" fmla="*/ 96 h 167"/>
                <a:gd name="T4" fmla="*/ 24 w 48"/>
                <a:gd name="T5" fmla="*/ 167 h 167"/>
                <a:gd name="T6" fmla="*/ 48 w 48"/>
                <a:gd name="T7" fmla="*/ 152 h 167"/>
                <a:gd name="T8" fmla="*/ 48 w 48"/>
                <a:gd name="T9" fmla="*/ 0 h 167"/>
                <a:gd name="T10" fmla="*/ 0 w 48"/>
                <a:gd name="T11" fmla="*/ 24 h 1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167">
                  <a:moveTo>
                    <a:pt x="0" y="24"/>
                  </a:moveTo>
                  <a:lnTo>
                    <a:pt x="24" y="96"/>
                  </a:lnTo>
                  <a:lnTo>
                    <a:pt x="24" y="167"/>
                  </a:lnTo>
                  <a:lnTo>
                    <a:pt x="48" y="152"/>
                  </a:lnTo>
                  <a:lnTo>
                    <a:pt x="4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2099" name="Freeform 10"/>
            <p:cNvSpPr>
              <a:spLocks/>
            </p:cNvSpPr>
            <p:nvPr/>
          </p:nvSpPr>
          <p:spPr bwMode="auto">
            <a:xfrm>
              <a:off x="3627" y="3215"/>
              <a:ext cx="151" cy="160"/>
            </a:xfrm>
            <a:custGeom>
              <a:avLst/>
              <a:gdLst>
                <a:gd name="T0" fmla="*/ 0 w 151"/>
                <a:gd name="T1" fmla="*/ 8 h 160"/>
                <a:gd name="T2" fmla="*/ 64 w 151"/>
                <a:gd name="T3" fmla="*/ 0 h 160"/>
                <a:gd name="T4" fmla="*/ 151 w 151"/>
                <a:gd name="T5" fmla="*/ 0 h 160"/>
                <a:gd name="T6" fmla="*/ 151 w 151"/>
                <a:gd name="T7" fmla="*/ 152 h 160"/>
                <a:gd name="T8" fmla="*/ 64 w 151"/>
                <a:gd name="T9" fmla="*/ 152 h 160"/>
                <a:gd name="T10" fmla="*/ 0 w 151"/>
                <a:gd name="T11" fmla="*/ 160 h 160"/>
                <a:gd name="T12" fmla="*/ 0 w 151"/>
                <a:gd name="T13" fmla="*/ 8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160">
                  <a:moveTo>
                    <a:pt x="0" y="8"/>
                  </a:moveTo>
                  <a:lnTo>
                    <a:pt x="64" y="0"/>
                  </a:lnTo>
                  <a:lnTo>
                    <a:pt x="151" y="0"/>
                  </a:lnTo>
                  <a:lnTo>
                    <a:pt x="151" y="152"/>
                  </a:lnTo>
                  <a:lnTo>
                    <a:pt x="64" y="152"/>
                  </a:lnTo>
                  <a:lnTo>
                    <a:pt x="0" y="160"/>
                  </a:lnTo>
                  <a:lnTo>
                    <a:pt x="0" y="8"/>
                  </a:lnTo>
                  <a:close/>
                </a:path>
              </a:pathLst>
            </a:custGeom>
            <a:solidFill>
              <a:srgbClr val="008000"/>
            </a:solidFill>
            <a:ln w="12700">
              <a:solidFill>
                <a:srgbClr val="000000"/>
              </a:solidFill>
              <a:prstDash val="solid"/>
              <a:round/>
              <a:headEnd/>
              <a:tailEnd/>
            </a:ln>
          </p:spPr>
          <p:txBody>
            <a:bodyPr/>
            <a:lstStyle/>
            <a:p>
              <a:endParaRPr lang="en-US"/>
            </a:p>
          </p:txBody>
        </p:sp>
        <p:sp>
          <p:nvSpPr>
            <p:cNvPr id="42100" name="Freeform 11"/>
            <p:cNvSpPr>
              <a:spLocks/>
            </p:cNvSpPr>
            <p:nvPr/>
          </p:nvSpPr>
          <p:spPr bwMode="auto">
            <a:xfrm>
              <a:off x="3778" y="3215"/>
              <a:ext cx="72" cy="215"/>
            </a:xfrm>
            <a:custGeom>
              <a:avLst/>
              <a:gdLst>
                <a:gd name="T0" fmla="*/ 0 w 72"/>
                <a:gd name="T1" fmla="*/ 0 h 215"/>
                <a:gd name="T2" fmla="*/ 0 w 72"/>
                <a:gd name="T3" fmla="*/ 152 h 215"/>
                <a:gd name="T4" fmla="*/ 72 w 72"/>
                <a:gd name="T5" fmla="*/ 215 h 215"/>
                <a:gd name="T6" fmla="*/ 72 w 72"/>
                <a:gd name="T7" fmla="*/ 64 h 215"/>
                <a:gd name="T8" fmla="*/ 0 w 72"/>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15">
                  <a:moveTo>
                    <a:pt x="0" y="0"/>
                  </a:moveTo>
                  <a:lnTo>
                    <a:pt x="0" y="152"/>
                  </a:lnTo>
                  <a:lnTo>
                    <a:pt x="72" y="215"/>
                  </a:lnTo>
                  <a:lnTo>
                    <a:pt x="72" y="6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101" name="Freeform 12"/>
            <p:cNvSpPr>
              <a:spLocks/>
            </p:cNvSpPr>
            <p:nvPr/>
          </p:nvSpPr>
          <p:spPr bwMode="auto">
            <a:xfrm>
              <a:off x="3850" y="3255"/>
              <a:ext cx="88" cy="175"/>
            </a:xfrm>
            <a:custGeom>
              <a:avLst/>
              <a:gdLst>
                <a:gd name="T0" fmla="*/ 0 w 88"/>
                <a:gd name="T1" fmla="*/ 24 h 175"/>
                <a:gd name="T2" fmla="*/ 88 w 88"/>
                <a:gd name="T3" fmla="*/ 0 h 175"/>
                <a:gd name="T4" fmla="*/ 88 w 88"/>
                <a:gd name="T5" fmla="*/ 151 h 175"/>
                <a:gd name="T6" fmla="*/ 0 w 88"/>
                <a:gd name="T7" fmla="*/ 175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88" y="0"/>
                  </a:lnTo>
                  <a:lnTo>
                    <a:pt x="88" y="151"/>
                  </a:lnTo>
                  <a:lnTo>
                    <a:pt x="0" y="175"/>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2102" name="Freeform 13"/>
            <p:cNvSpPr>
              <a:spLocks/>
            </p:cNvSpPr>
            <p:nvPr/>
          </p:nvSpPr>
          <p:spPr bwMode="auto">
            <a:xfrm>
              <a:off x="3994" y="3406"/>
              <a:ext cx="56" cy="240"/>
            </a:xfrm>
            <a:custGeom>
              <a:avLst/>
              <a:gdLst>
                <a:gd name="T0" fmla="*/ 0 w 56"/>
                <a:gd name="T1" fmla="*/ 0 h 240"/>
                <a:gd name="T2" fmla="*/ 56 w 56"/>
                <a:gd name="T3" fmla="*/ 88 h 240"/>
                <a:gd name="T4" fmla="*/ 56 w 56"/>
                <a:gd name="T5" fmla="*/ 240 h 240"/>
                <a:gd name="T6" fmla="*/ 0 w 56"/>
                <a:gd name="T7" fmla="*/ 152 h 240"/>
                <a:gd name="T8" fmla="*/ 0 w 56"/>
                <a:gd name="T9" fmla="*/ 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0">
                  <a:moveTo>
                    <a:pt x="0" y="0"/>
                  </a:moveTo>
                  <a:lnTo>
                    <a:pt x="56" y="88"/>
                  </a:lnTo>
                  <a:lnTo>
                    <a:pt x="56" y="240"/>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103" name="Freeform 14"/>
            <p:cNvSpPr>
              <a:spLocks/>
            </p:cNvSpPr>
            <p:nvPr/>
          </p:nvSpPr>
          <p:spPr bwMode="auto">
            <a:xfrm>
              <a:off x="3938" y="3255"/>
              <a:ext cx="72" cy="223"/>
            </a:xfrm>
            <a:custGeom>
              <a:avLst/>
              <a:gdLst>
                <a:gd name="T0" fmla="*/ 0 w 72"/>
                <a:gd name="T1" fmla="*/ 0 h 223"/>
                <a:gd name="T2" fmla="*/ 72 w 72"/>
                <a:gd name="T3" fmla="*/ 80 h 223"/>
                <a:gd name="T4" fmla="*/ 56 w 72"/>
                <a:gd name="T5" fmla="*/ 151 h 223"/>
                <a:gd name="T6" fmla="*/ 56 w 72"/>
                <a:gd name="T7" fmla="*/ 223 h 223"/>
                <a:gd name="T8" fmla="*/ 0 w 72"/>
                <a:gd name="T9" fmla="*/ 151 h 223"/>
                <a:gd name="T10" fmla="*/ 0 w 72"/>
                <a:gd name="T11" fmla="*/ 0 h 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23">
                  <a:moveTo>
                    <a:pt x="0" y="0"/>
                  </a:moveTo>
                  <a:lnTo>
                    <a:pt x="72" y="80"/>
                  </a:lnTo>
                  <a:lnTo>
                    <a:pt x="56" y="151"/>
                  </a:lnTo>
                  <a:lnTo>
                    <a:pt x="56" y="22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104" name="Freeform 15"/>
            <p:cNvSpPr>
              <a:spLocks/>
            </p:cNvSpPr>
            <p:nvPr/>
          </p:nvSpPr>
          <p:spPr bwMode="auto">
            <a:xfrm>
              <a:off x="3052" y="3279"/>
              <a:ext cx="151" cy="271"/>
            </a:xfrm>
            <a:custGeom>
              <a:avLst/>
              <a:gdLst>
                <a:gd name="T0" fmla="*/ 16 w 151"/>
                <a:gd name="T1" fmla="*/ 271 h 271"/>
                <a:gd name="T2" fmla="*/ 0 w 151"/>
                <a:gd name="T3" fmla="*/ 183 h 271"/>
                <a:gd name="T4" fmla="*/ 32 w 151"/>
                <a:gd name="T5" fmla="*/ 96 h 271"/>
                <a:gd name="T6" fmla="*/ 151 w 151"/>
                <a:gd name="T7" fmla="*/ 0 h 271"/>
                <a:gd name="T8" fmla="*/ 151 w 151"/>
                <a:gd name="T9" fmla="*/ 151 h 271"/>
                <a:gd name="T10" fmla="*/ 32 w 151"/>
                <a:gd name="T11" fmla="*/ 247 h 271"/>
                <a:gd name="T12" fmla="*/ 16 w 151"/>
                <a:gd name="T13" fmla="*/ 271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271">
                  <a:moveTo>
                    <a:pt x="16" y="271"/>
                  </a:moveTo>
                  <a:lnTo>
                    <a:pt x="0" y="183"/>
                  </a:lnTo>
                  <a:lnTo>
                    <a:pt x="32" y="96"/>
                  </a:lnTo>
                  <a:lnTo>
                    <a:pt x="151" y="0"/>
                  </a:lnTo>
                  <a:lnTo>
                    <a:pt x="151" y="151"/>
                  </a:lnTo>
                  <a:lnTo>
                    <a:pt x="32" y="247"/>
                  </a:lnTo>
                  <a:lnTo>
                    <a:pt x="16" y="271"/>
                  </a:lnTo>
                  <a:close/>
                </a:path>
              </a:pathLst>
            </a:custGeom>
            <a:solidFill>
              <a:srgbClr val="008000"/>
            </a:solidFill>
            <a:ln w="12700">
              <a:solidFill>
                <a:srgbClr val="000000"/>
              </a:solidFill>
              <a:prstDash val="solid"/>
              <a:round/>
              <a:headEnd/>
              <a:tailEnd/>
            </a:ln>
          </p:spPr>
          <p:txBody>
            <a:bodyPr/>
            <a:lstStyle/>
            <a:p>
              <a:endParaRPr lang="en-US"/>
            </a:p>
          </p:txBody>
        </p:sp>
        <p:sp>
          <p:nvSpPr>
            <p:cNvPr id="42105" name="Freeform 16"/>
            <p:cNvSpPr>
              <a:spLocks/>
            </p:cNvSpPr>
            <p:nvPr/>
          </p:nvSpPr>
          <p:spPr bwMode="auto">
            <a:xfrm>
              <a:off x="3203" y="3255"/>
              <a:ext cx="88" cy="175"/>
            </a:xfrm>
            <a:custGeom>
              <a:avLst/>
              <a:gdLst>
                <a:gd name="T0" fmla="*/ 0 w 88"/>
                <a:gd name="T1" fmla="*/ 24 h 175"/>
                <a:gd name="T2" fmla="*/ 0 w 88"/>
                <a:gd name="T3" fmla="*/ 175 h 175"/>
                <a:gd name="T4" fmla="*/ 88 w 88"/>
                <a:gd name="T5" fmla="*/ 151 h 175"/>
                <a:gd name="T6" fmla="*/ 88 w 88"/>
                <a:gd name="T7" fmla="*/ 0 h 175"/>
                <a:gd name="T8" fmla="*/ 0 w 88"/>
                <a:gd name="T9" fmla="*/ 24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24"/>
                  </a:moveTo>
                  <a:lnTo>
                    <a:pt x="0" y="175"/>
                  </a:lnTo>
                  <a:lnTo>
                    <a:pt x="88" y="151"/>
                  </a:lnTo>
                  <a:lnTo>
                    <a:pt x="88" y="0"/>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2106" name="Freeform 17"/>
            <p:cNvSpPr>
              <a:spLocks/>
            </p:cNvSpPr>
            <p:nvPr/>
          </p:nvSpPr>
          <p:spPr bwMode="auto">
            <a:xfrm>
              <a:off x="3291" y="3255"/>
              <a:ext cx="176" cy="215"/>
            </a:xfrm>
            <a:custGeom>
              <a:avLst/>
              <a:gdLst>
                <a:gd name="T0" fmla="*/ 0 w 176"/>
                <a:gd name="T1" fmla="*/ 0 h 215"/>
                <a:gd name="T2" fmla="*/ 176 w 176"/>
                <a:gd name="T3" fmla="*/ 56 h 215"/>
                <a:gd name="T4" fmla="*/ 176 w 176"/>
                <a:gd name="T5" fmla="*/ 215 h 215"/>
                <a:gd name="T6" fmla="*/ 0 w 176"/>
                <a:gd name="T7" fmla="*/ 151 h 215"/>
                <a:gd name="T8" fmla="*/ 0 w 176"/>
                <a:gd name="T9" fmla="*/ 0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 h="215">
                  <a:moveTo>
                    <a:pt x="0" y="0"/>
                  </a:moveTo>
                  <a:lnTo>
                    <a:pt x="176" y="56"/>
                  </a:lnTo>
                  <a:lnTo>
                    <a:pt x="176" y="215"/>
                  </a:lnTo>
                  <a:lnTo>
                    <a:pt x="0" y="151"/>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42107" name="Freeform 18"/>
            <p:cNvSpPr>
              <a:spLocks/>
            </p:cNvSpPr>
            <p:nvPr/>
          </p:nvSpPr>
          <p:spPr bwMode="auto">
            <a:xfrm>
              <a:off x="3467" y="3311"/>
              <a:ext cx="136" cy="159"/>
            </a:xfrm>
            <a:custGeom>
              <a:avLst/>
              <a:gdLst>
                <a:gd name="T0" fmla="*/ 0 w 136"/>
                <a:gd name="T1" fmla="*/ 0 h 159"/>
                <a:gd name="T2" fmla="*/ 0 w 136"/>
                <a:gd name="T3" fmla="*/ 159 h 159"/>
                <a:gd name="T4" fmla="*/ 136 w 136"/>
                <a:gd name="T5" fmla="*/ 159 h 159"/>
                <a:gd name="T6" fmla="*/ 136 w 136"/>
                <a:gd name="T7" fmla="*/ 8 h 159"/>
                <a:gd name="T8" fmla="*/ 0 w 136"/>
                <a:gd name="T9" fmla="*/ 0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159">
                  <a:moveTo>
                    <a:pt x="0" y="0"/>
                  </a:moveTo>
                  <a:lnTo>
                    <a:pt x="0" y="159"/>
                  </a:lnTo>
                  <a:lnTo>
                    <a:pt x="136" y="159"/>
                  </a:lnTo>
                  <a:lnTo>
                    <a:pt x="136" y="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108" name="Freeform 19"/>
            <p:cNvSpPr>
              <a:spLocks/>
            </p:cNvSpPr>
            <p:nvPr/>
          </p:nvSpPr>
          <p:spPr bwMode="auto">
            <a:xfrm>
              <a:off x="4154" y="3558"/>
              <a:ext cx="80" cy="231"/>
            </a:xfrm>
            <a:custGeom>
              <a:avLst/>
              <a:gdLst>
                <a:gd name="T0" fmla="*/ 0 w 80"/>
                <a:gd name="T1" fmla="*/ 80 h 231"/>
                <a:gd name="T2" fmla="*/ 80 w 80"/>
                <a:gd name="T3" fmla="*/ 0 h 231"/>
                <a:gd name="T4" fmla="*/ 80 w 80"/>
                <a:gd name="T5" fmla="*/ 151 h 231"/>
                <a:gd name="T6" fmla="*/ 0 w 80"/>
                <a:gd name="T7" fmla="*/ 231 h 231"/>
                <a:gd name="T8" fmla="*/ 0 w 80"/>
                <a:gd name="T9" fmla="*/ 8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231">
                  <a:moveTo>
                    <a:pt x="0" y="80"/>
                  </a:moveTo>
                  <a:lnTo>
                    <a:pt x="80" y="0"/>
                  </a:lnTo>
                  <a:lnTo>
                    <a:pt x="80" y="151"/>
                  </a:lnTo>
                  <a:lnTo>
                    <a:pt x="0" y="231"/>
                  </a:lnTo>
                  <a:lnTo>
                    <a:pt x="0" y="80"/>
                  </a:lnTo>
                  <a:close/>
                </a:path>
              </a:pathLst>
            </a:custGeom>
            <a:solidFill>
              <a:srgbClr val="008000"/>
            </a:solidFill>
            <a:ln w="12700">
              <a:solidFill>
                <a:srgbClr val="000000"/>
              </a:solidFill>
              <a:prstDash val="solid"/>
              <a:round/>
              <a:headEnd/>
              <a:tailEnd/>
            </a:ln>
          </p:spPr>
          <p:txBody>
            <a:bodyPr/>
            <a:lstStyle/>
            <a:p>
              <a:endParaRPr lang="en-US"/>
            </a:p>
          </p:txBody>
        </p:sp>
        <p:sp>
          <p:nvSpPr>
            <p:cNvPr id="42109" name="Rectangle 20"/>
            <p:cNvSpPr>
              <a:spLocks noChangeArrowheads="1"/>
            </p:cNvSpPr>
            <p:nvPr/>
          </p:nvSpPr>
          <p:spPr bwMode="auto">
            <a:xfrm>
              <a:off x="4054" y="3498"/>
              <a:ext cx="16" cy="144"/>
            </a:xfrm>
            <a:prstGeom prst="rect">
              <a:avLst/>
            </a:prstGeom>
            <a:solidFill>
              <a:srgbClr val="00FF00"/>
            </a:solidFill>
            <a:ln w="12700">
              <a:solidFill>
                <a:srgbClr val="000000"/>
              </a:solidFill>
              <a:miter lim="800000"/>
              <a:headEnd/>
              <a:tailEnd/>
            </a:ln>
          </p:spPr>
          <p:txBody>
            <a:bodyPr/>
            <a:lstStyle/>
            <a:p>
              <a:endParaRPr lang="en-US"/>
            </a:p>
          </p:txBody>
        </p:sp>
        <p:sp>
          <p:nvSpPr>
            <p:cNvPr id="42110" name="Freeform 21"/>
            <p:cNvSpPr>
              <a:spLocks/>
            </p:cNvSpPr>
            <p:nvPr/>
          </p:nvSpPr>
          <p:spPr bwMode="auto">
            <a:xfrm>
              <a:off x="4098" y="3638"/>
              <a:ext cx="56" cy="151"/>
            </a:xfrm>
            <a:custGeom>
              <a:avLst/>
              <a:gdLst>
                <a:gd name="T0" fmla="*/ 0 w 56"/>
                <a:gd name="T1" fmla="*/ 0 h 151"/>
                <a:gd name="T2" fmla="*/ 56 w 56"/>
                <a:gd name="T3" fmla="*/ 0 h 151"/>
                <a:gd name="T4" fmla="*/ 56 w 56"/>
                <a:gd name="T5" fmla="*/ 143 h 151"/>
                <a:gd name="T6" fmla="*/ 0 w 56"/>
                <a:gd name="T7" fmla="*/ 151 h 151"/>
                <a:gd name="T8" fmla="*/ 0 w 56"/>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51">
                  <a:moveTo>
                    <a:pt x="0" y="0"/>
                  </a:moveTo>
                  <a:lnTo>
                    <a:pt x="56" y="0"/>
                  </a:lnTo>
                  <a:lnTo>
                    <a:pt x="56" y="143"/>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111" name="Freeform 22"/>
            <p:cNvSpPr>
              <a:spLocks/>
            </p:cNvSpPr>
            <p:nvPr/>
          </p:nvSpPr>
          <p:spPr bwMode="auto">
            <a:xfrm>
              <a:off x="4074" y="3494"/>
              <a:ext cx="24" cy="295"/>
            </a:xfrm>
            <a:custGeom>
              <a:avLst/>
              <a:gdLst>
                <a:gd name="T0" fmla="*/ 0 w 24"/>
                <a:gd name="T1" fmla="*/ 0 h 295"/>
                <a:gd name="T2" fmla="*/ 24 w 24"/>
                <a:gd name="T3" fmla="*/ 152 h 295"/>
                <a:gd name="T4" fmla="*/ 24 w 24"/>
                <a:gd name="T5" fmla="*/ 295 h 295"/>
                <a:gd name="T6" fmla="*/ 0 w 24"/>
                <a:gd name="T7" fmla="*/ 152 h 295"/>
                <a:gd name="T8" fmla="*/ 0 w 24"/>
                <a:gd name="T9" fmla="*/ 0 h 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5">
                  <a:moveTo>
                    <a:pt x="0" y="0"/>
                  </a:moveTo>
                  <a:lnTo>
                    <a:pt x="24" y="152"/>
                  </a:lnTo>
                  <a:lnTo>
                    <a:pt x="24" y="295"/>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grpSp>
      <p:grpSp>
        <p:nvGrpSpPr>
          <p:cNvPr id="41991" name="Group 23"/>
          <p:cNvGrpSpPr>
            <a:grpSpLocks/>
          </p:cNvGrpSpPr>
          <p:nvPr/>
        </p:nvGrpSpPr>
        <p:grpSpPr bwMode="auto">
          <a:xfrm>
            <a:off x="6607175" y="4217988"/>
            <a:ext cx="838200" cy="1020762"/>
            <a:chOff x="4106" y="2776"/>
            <a:chExt cx="399" cy="503"/>
          </a:xfrm>
        </p:grpSpPr>
        <p:sp>
          <p:nvSpPr>
            <p:cNvPr id="42092" name="Freeform 24"/>
            <p:cNvSpPr>
              <a:spLocks/>
            </p:cNvSpPr>
            <p:nvPr/>
          </p:nvSpPr>
          <p:spPr bwMode="auto">
            <a:xfrm>
              <a:off x="4154" y="3024"/>
              <a:ext cx="64" cy="183"/>
            </a:xfrm>
            <a:custGeom>
              <a:avLst/>
              <a:gdLst>
                <a:gd name="T0" fmla="*/ 0 w 64"/>
                <a:gd name="T1" fmla="*/ 24 h 183"/>
                <a:gd name="T2" fmla="*/ 64 w 64"/>
                <a:gd name="T3" fmla="*/ 0 h 183"/>
                <a:gd name="T4" fmla="*/ 64 w 64"/>
                <a:gd name="T5" fmla="*/ 159 h 183"/>
                <a:gd name="T6" fmla="*/ 0 w 64"/>
                <a:gd name="T7" fmla="*/ 183 h 183"/>
                <a:gd name="T8" fmla="*/ 0 w 64"/>
                <a:gd name="T9" fmla="*/ 24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183">
                  <a:moveTo>
                    <a:pt x="0" y="24"/>
                  </a:moveTo>
                  <a:lnTo>
                    <a:pt x="64" y="0"/>
                  </a:lnTo>
                  <a:lnTo>
                    <a:pt x="64" y="159"/>
                  </a:lnTo>
                  <a:lnTo>
                    <a:pt x="0" y="183"/>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2093" name="Freeform 25"/>
            <p:cNvSpPr>
              <a:spLocks/>
            </p:cNvSpPr>
            <p:nvPr/>
          </p:nvSpPr>
          <p:spPr bwMode="auto">
            <a:xfrm>
              <a:off x="4218" y="2936"/>
              <a:ext cx="87" cy="247"/>
            </a:xfrm>
            <a:custGeom>
              <a:avLst/>
              <a:gdLst>
                <a:gd name="T0" fmla="*/ 0 w 87"/>
                <a:gd name="T1" fmla="*/ 88 h 247"/>
                <a:gd name="T2" fmla="*/ 87 w 87"/>
                <a:gd name="T3" fmla="*/ 0 h 247"/>
                <a:gd name="T4" fmla="*/ 87 w 87"/>
                <a:gd name="T5" fmla="*/ 159 h 247"/>
                <a:gd name="T6" fmla="*/ 0 w 87"/>
                <a:gd name="T7" fmla="*/ 247 h 247"/>
                <a:gd name="T8" fmla="*/ 0 w 87"/>
                <a:gd name="T9" fmla="*/ 88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7">
                  <a:moveTo>
                    <a:pt x="0" y="88"/>
                  </a:moveTo>
                  <a:lnTo>
                    <a:pt x="87" y="0"/>
                  </a:lnTo>
                  <a:lnTo>
                    <a:pt x="87" y="159"/>
                  </a:lnTo>
                  <a:lnTo>
                    <a:pt x="0" y="247"/>
                  </a:lnTo>
                  <a:lnTo>
                    <a:pt x="0" y="88"/>
                  </a:lnTo>
                  <a:close/>
                </a:path>
              </a:pathLst>
            </a:custGeom>
            <a:solidFill>
              <a:srgbClr val="5FC000"/>
            </a:solidFill>
            <a:ln w="12700">
              <a:solidFill>
                <a:srgbClr val="000000"/>
              </a:solidFill>
              <a:prstDash val="solid"/>
              <a:round/>
              <a:headEnd/>
              <a:tailEnd/>
            </a:ln>
          </p:spPr>
          <p:txBody>
            <a:bodyPr/>
            <a:lstStyle/>
            <a:p>
              <a:endParaRPr lang="en-US"/>
            </a:p>
          </p:txBody>
        </p:sp>
        <p:sp>
          <p:nvSpPr>
            <p:cNvPr id="42094" name="Freeform 26"/>
            <p:cNvSpPr>
              <a:spLocks/>
            </p:cNvSpPr>
            <p:nvPr/>
          </p:nvSpPr>
          <p:spPr bwMode="auto">
            <a:xfrm>
              <a:off x="4305" y="2880"/>
              <a:ext cx="40" cy="215"/>
            </a:xfrm>
            <a:custGeom>
              <a:avLst/>
              <a:gdLst>
                <a:gd name="T0" fmla="*/ 0 w 40"/>
                <a:gd name="T1" fmla="*/ 64 h 215"/>
                <a:gd name="T2" fmla="*/ 0 w 40"/>
                <a:gd name="T3" fmla="*/ 215 h 215"/>
                <a:gd name="T4" fmla="*/ 40 w 40"/>
                <a:gd name="T5" fmla="*/ 152 h 215"/>
                <a:gd name="T6" fmla="*/ 40 w 40"/>
                <a:gd name="T7" fmla="*/ 0 h 215"/>
                <a:gd name="T8" fmla="*/ 0 w 40"/>
                <a:gd name="T9" fmla="*/ 64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5">
                  <a:moveTo>
                    <a:pt x="0" y="64"/>
                  </a:moveTo>
                  <a:lnTo>
                    <a:pt x="0" y="215"/>
                  </a:lnTo>
                  <a:lnTo>
                    <a:pt x="40" y="152"/>
                  </a:lnTo>
                  <a:lnTo>
                    <a:pt x="40" y="0"/>
                  </a:lnTo>
                  <a:lnTo>
                    <a:pt x="0" y="64"/>
                  </a:lnTo>
                  <a:close/>
                </a:path>
              </a:pathLst>
            </a:custGeom>
            <a:solidFill>
              <a:srgbClr val="008000"/>
            </a:solidFill>
            <a:ln w="12700">
              <a:solidFill>
                <a:srgbClr val="000000"/>
              </a:solidFill>
              <a:prstDash val="solid"/>
              <a:round/>
              <a:headEnd/>
              <a:tailEnd/>
            </a:ln>
          </p:spPr>
          <p:txBody>
            <a:bodyPr/>
            <a:lstStyle/>
            <a:p>
              <a:endParaRPr lang="en-US"/>
            </a:p>
          </p:txBody>
        </p:sp>
        <p:sp>
          <p:nvSpPr>
            <p:cNvPr id="42095" name="Freeform 27"/>
            <p:cNvSpPr>
              <a:spLocks/>
            </p:cNvSpPr>
            <p:nvPr/>
          </p:nvSpPr>
          <p:spPr bwMode="auto">
            <a:xfrm>
              <a:off x="4106" y="3048"/>
              <a:ext cx="48" cy="231"/>
            </a:xfrm>
            <a:custGeom>
              <a:avLst/>
              <a:gdLst>
                <a:gd name="T0" fmla="*/ 48 w 48"/>
                <a:gd name="T1" fmla="*/ 0 h 231"/>
                <a:gd name="T2" fmla="*/ 48 w 48"/>
                <a:gd name="T3" fmla="*/ 159 h 231"/>
                <a:gd name="T4" fmla="*/ 40 w 48"/>
                <a:gd name="T5" fmla="*/ 207 h 231"/>
                <a:gd name="T6" fmla="*/ 32 w 48"/>
                <a:gd name="T7" fmla="*/ 231 h 231"/>
                <a:gd name="T8" fmla="*/ 16 w 48"/>
                <a:gd name="T9" fmla="*/ 207 h 231"/>
                <a:gd name="T10" fmla="*/ 0 w 48"/>
                <a:gd name="T11" fmla="*/ 151 h 231"/>
                <a:gd name="T12" fmla="*/ 40 w 48"/>
                <a:gd name="T13" fmla="*/ 55 h 231"/>
                <a:gd name="T14" fmla="*/ 48 w 48"/>
                <a:gd name="T15" fmla="*/ 0 h 2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231">
                  <a:moveTo>
                    <a:pt x="48" y="0"/>
                  </a:moveTo>
                  <a:lnTo>
                    <a:pt x="48" y="159"/>
                  </a:lnTo>
                  <a:lnTo>
                    <a:pt x="40" y="207"/>
                  </a:lnTo>
                  <a:lnTo>
                    <a:pt x="32" y="231"/>
                  </a:lnTo>
                  <a:lnTo>
                    <a:pt x="16" y="207"/>
                  </a:lnTo>
                  <a:lnTo>
                    <a:pt x="0" y="151"/>
                  </a:lnTo>
                  <a:lnTo>
                    <a:pt x="40" y="55"/>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42096" name="Freeform 28"/>
            <p:cNvSpPr>
              <a:spLocks/>
            </p:cNvSpPr>
            <p:nvPr/>
          </p:nvSpPr>
          <p:spPr bwMode="auto">
            <a:xfrm>
              <a:off x="4345" y="2848"/>
              <a:ext cx="96" cy="184"/>
            </a:xfrm>
            <a:custGeom>
              <a:avLst/>
              <a:gdLst>
                <a:gd name="T0" fmla="*/ 0 w 96"/>
                <a:gd name="T1" fmla="*/ 32 h 184"/>
                <a:gd name="T2" fmla="*/ 96 w 96"/>
                <a:gd name="T3" fmla="*/ 0 h 184"/>
                <a:gd name="T4" fmla="*/ 96 w 96"/>
                <a:gd name="T5" fmla="*/ 152 h 184"/>
                <a:gd name="T6" fmla="*/ 0 w 96"/>
                <a:gd name="T7" fmla="*/ 184 h 184"/>
                <a:gd name="T8" fmla="*/ 0 w 96"/>
                <a:gd name="T9" fmla="*/ 32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184">
                  <a:moveTo>
                    <a:pt x="0" y="32"/>
                  </a:moveTo>
                  <a:lnTo>
                    <a:pt x="96" y="0"/>
                  </a:lnTo>
                  <a:lnTo>
                    <a:pt x="96" y="152"/>
                  </a:lnTo>
                  <a:lnTo>
                    <a:pt x="0" y="184"/>
                  </a:lnTo>
                  <a:lnTo>
                    <a:pt x="0" y="32"/>
                  </a:lnTo>
                  <a:close/>
                </a:path>
              </a:pathLst>
            </a:custGeom>
            <a:solidFill>
              <a:srgbClr val="5FC000"/>
            </a:solidFill>
            <a:ln w="12700">
              <a:solidFill>
                <a:srgbClr val="000000"/>
              </a:solidFill>
              <a:prstDash val="solid"/>
              <a:round/>
              <a:headEnd/>
              <a:tailEnd/>
            </a:ln>
          </p:spPr>
          <p:txBody>
            <a:bodyPr/>
            <a:lstStyle/>
            <a:p>
              <a:endParaRPr lang="en-US"/>
            </a:p>
          </p:txBody>
        </p:sp>
        <p:sp>
          <p:nvSpPr>
            <p:cNvPr id="42097" name="Freeform 29"/>
            <p:cNvSpPr>
              <a:spLocks/>
            </p:cNvSpPr>
            <p:nvPr/>
          </p:nvSpPr>
          <p:spPr bwMode="auto">
            <a:xfrm>
              <a:off x="4441" y="2776"/>
              <a:ext cx="64" cy="232"/>
            </a:xfrm>
            <a:custGeom>
              <a:avLst/>
              <a:gdLst>
                <a:gd name="T0" fmla="*/ 0 w 64"/>
                <a:gd name="T1" fmla="*/ 72 h 232"/>
                <a:gd name="T2" fmla="*/ 0 w 64"/>
                <a:gd name="T3" fmla="*/ 232 h 232"/>
                <a:gd name="T4" fmla="*/ 64 w 64"/>
                <a:gd name="T5" fmla="*/ 160 h 232"/>
                <a:gd name="T6" fmla="*/ 64 w 64"/>
                <a:gd name="T7" fmla="*/ 0 h 232"/>
                <a:gd name="T8" fmla="*/ 0 w 64"/>
                <a:gd name="T9" fmla="*/ 72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232">
                  <a:moveTo>
                    <a:pt x="0" y="72"/>
                  </a:moveTo>
                  <a:lnTo>
                    <a:pt x="0" y="232"/>
                  </a:lnTo>
                  <a:lnTo>
                    <a:pt x="64" y="160"/>
                  </a:lnTo>
                  <a:lnTo>
                    <a:pt x="64" y="0"/>
                  </a:lnTo>
                  <a:lnTo>
                    <a:pt x="0" y="72"/>
                  </a:lnTo>
                  <a:close/>
                </a:path>
              </a:pathLst>
            </a:custGeom>
            <a:solidFill>
              <a:srgbClr val="008000"/>
            </a:solidFill>
            <a:ln w="12700">
              <a:solidFill>
                <a:srgbClr val="000000"/>
              </a:solidFill>
              <a:prstDash val="solid"/>
              <a:round/>
              <a:headEnd/>
              <a:tailEnd/>
            </a:ln>
          </p:spPr>
          <p:txBody>
            <a:bodyPr/>
            <a:lstStyle/>
            <a:p>
              <a:endParaRPr lang="en-US"/>
            </a:p>
          </p:txBody>
        </p:sp>
      </p:grpSp>
      <p:sp>
        <p:nvSpPr>
          <p:cNvPr id="41992" name="Freeform 30"/>
          <p:cNvSpPr>
            <a:spLocks/>
          </p:cNvSpPr>
          <p:nvPr/>
        </p:nvSpPr>
        <p:spPr bwMode="auto">
          <a:xfrm>
            <a:off x="7529513" y="3521075"/>
            <a:ext cx="100012" cy="438150"/>
          </a:xfrm>
          <a:custGeom>
            <a:avLst/>
            <a:gdLst>
              <a:gd name="T0" fmla="*/ 0 w 48"/>
              <a:gd name="T1" fmla="*/ 2147483647 h 216"/>
              <a:gd name="T2" fmla="*/ 2147483647 w 48"/>
              <a:gd name="T3" fmla="*/ 0 h 216"/>
              <a:gd name="T4" fmla="*/ 2147483647 w 48"/>
              <a:gd name="T5" fmla="*/ 2147483647 h 216"/>
              <a:gd name="T6" fmla="*/ 0 w 48"/>
              <a:gd name="T7" fmla="*/ 2147483647 h 216"/>
              <a:gd name="T8" fmla="*/ 0 w 48"/>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6">
                <a:moveTo>
                  <a:pt x="0" y="64"/>
                </a:moveTo>
                <a:lnTo>
                  <a:pt x="48" y="0"/>
                </a:lnTo>
                <a:lnTo>
                  <a:pt x="48" y="152"/>
                </a:lnTo>
                <a:lnTo>
                  <a:pt x="0" y="216"/>
                </a:lnTo>
                <a:lnTo>
                  <a:pt x="0" y="64"/>
                </a:lnTo>
                <a:close/>
              </a:path>
            </a:pathLst>
          </a:custGeom>
          <a:solidFill>
            <a:srgbClr val="5FC000"/>
          </a:solidFill>
          <a:ln w="12700">
            <a:solidFill>
              <a:srgbClr val="000000"/>
            </a:solidFill>
            <a:prstDash val="solid"/>
            <a:round/>
            <a:headEnd/>
            <a:tailEnd/>
          </a:ln>
        </p:spPr>
        <p:txBody>
          <a:bodyPr/>
          <a:lstStyle/>
          <a:p>
            <a:endParaRPr lang="en-US"/>
          </a:p>
        </p:txBody>
      </p:sp>
      <p:sp>
        <p:nvSpPr>
          <p:cNvPr id="41993" name="Freeform 31"/>
          <p:cNvSpPr>
            <a:spLocks/>
          </p:cNvSpPr>
          <p:nvPr/>
        </p:nvSpPr>
        <p:spPr bwMode="auto">
          <a:xfrm>
            <a:off x="7445375" y="3536950"/>
            <a:ext cx="84138" cy="438150"/>
          </a:xfrm>
          <a:custGeom>
            <a:avLst/>
            <a:gdLst>
              <a:gd name="T0" fmla="*/ 0 w 40"/>
              <a:gd name="T1" fmla="*/ 0 h 216"/>
              <a:gd name="T2" fmla="*/ 2147483647 w 40"/>
              <a:gd name="T3" fmla="*/ 2147483647 h 216"/>
              <a:gd name="T4" fmla="*/ 2147483647 w 40"/>
              <a:gd name="T5" fmla="*/ 2147483647 h 216"/>
              <a:gd name="T6" fmla="*/ 0 w 40"/>
              <a:gd name="T7" fmla="*/ 2147483647 h 216"/>
              <a:gd name="T8" fmla="*/ 0 w 4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16">
                <a:moveTo>
                  <a:pt x="0" y="0"/>
                </a:moveTo>
                <a:lnTo>
                  <a:pt x="40" y="56"/>
                </a:lnTo>
                <a:lnTo>
                  <a:pt x="40" y="216"/>
                </a:lnTo>
                <a:lnTo>
                  <a:pt x="0" y="160"/>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41994" name="Freeform 32"/>
          <p:cNvSpPr>
            <a:spLocks/>
          </p:cNvSpPr>
          <p:nvPr/>
        </p:nvSpPr>
        <p:spPr bwMode="auto">
          <a:xfrm>
            <a:off x="7410450" y="3698875"/>
            <a:ext cx="101600" cy="501650"/>
          </a:xfrm>
          <a:custGeom>
            <a:avLst/>
            <a:gdLst>
              <a:gd name="T0" fmla="*/ 2147483647 w 48"/>
              <a:gd name="T1" fmla="*/ 0 h 247"/>
              <a:gd name="T2" fmla="*/ 0 w 48"/>
              <a:gd name="T3" fmla="*/ 2147483647 h 247"/>
              <a:gd name="T4" fmla="*/ 0 w 48"/>
              <a:gd name="T5" fmla="*/ 2147483647 h 247"/>
              <a:gd name="T6" fmla="*/ 2147483647 w 48"/>
              <a:gd name="T7" fmla="*/ 2147483647 h 247"/>
              <a:gd name="T8" fmla="*/ 2147483647 w 48"/>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47">
                <a:moveTo>
                  <a:pt x="48" y="0"/>
                </a:moveTo>
                <a:lnTo>
                  <a:pt x="0" y="96"/>
                </a:lnTo>
                <a:lnTo>
                  <a:pt x="0" y="247"/>
                </a:lnTo>
                <a:lnTo>
                  <a:pt x="48" y="152"/>
                </a:lnTo>
                <a:lnTo>
                  <a:pt x="48" y="0"/>
                </a:lnTo>
                <a:close/>
              </a:path>
            </a:pathLst>
          </a:custGeom>
          <a:solidFill>
            <a:srgbClr val="008000"/>
          </a:solidFill>
          <a:ln w="12700">
            <a:solidFill>
              <a:srgbClr val="000000"/>
            </a:solidFill>
            <a:prstDash val="solid"/>
            <a:round/>
            <a:headEnd/>
            <a:tailEnd/>
          </a:ln>
        </p:spPr>
        <p:txBody>
          <a:bodyPr/>
          <a:lstStyle/>
          <a:p>
            <a:endParaRPr lang="en-US"/>
          </a:p>
        </p:txBody>
      </p:sp>
      <p:sp>
        <p:nvSpPr>
          <p:cNvPr id="41995" name="Freeform 33"/>
          <p:cNvSpPr>
            <a:spLocks/>
          </p:cNvSpPr>
          <p:nvPr/>
        </p:nvSpPr>
        <p:spPr bwMode="auto">
          <a:xfrm>
            <a:off x="7343775" y="3894138"/>
            <a:ext cx="66675" cy="227012"/>
          </a:xfrm>
          <a:custGeom>
            <a:avLst/>
            <a:gdLst>
              <a:gd name="T0" fmla="*/ 2147483647 w 32"/>
              <a:gd name="T1" fmla="*/ 0 h 112"/>
              <a:gd name="T2" fmla="*/ 0 w 32"/>
              <a:gd name="T3" fmla="*/ 2147483647 h 112"/>
              <a:gd name="T4" fmla="*/ 2147483647 w 32"/>
              <a:gd name="T5" fmla="*/ 2147483647 h 112"/>
              <a:gd name="T6" fmla="*/ 2147483647 w 32"/>
              <a:gd name="T7" fmla="*/ 0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112">
                <a:moveTo>
                  <a:pt x="32" y="0"/>
                </a:moveTo>
                <a:lnTo>
                  <a:pt x="0" y="32"/>
                </a:lnTo>
                <a:lnTo>
                  <a:pt x="32" y="112"/>
                </a:lnTo>
                <a:lnTo>
                  <a:pt x="32" y="0"/>
                </a:lnTo>
                <a:close/>
              </a:path>
            </a:pathLst>
          </a:custGeom>
          <a:solidFill>
            <a:srgbClr val="008000"/>
          </a:solidFill>
          <a:ln w="12700">
            <a:solidFill>
              <a:srgbClr val="000000"/>
            </a:solidFill>
            <a:prstDash val="solid"/>
            <a:round/>
            <a:headEnd/>
            <a:tailEnd/>
          </a:ln>
        </p:spPr>
        <p:txBody>
          <a:bodyPr/>
          <a:lstStyle/>
          <a:p>
            <a:endParaRPr lang="en-US"/>
          </a:p>
        </p:txBody>
      </p:sp>
      <p:sp>
        <p:nvSpPr>
          <p:cNvPr id="41996" name="Freeform 34"/>
          <p:cNvSpPr>
            <a:spLocks/>
          </p:cNvSpPr>
          <p:nvPr/>
        </p:nvSpPr>
        <p:spPr bwMode="auto">
          <a:xfrm>
            <a:off x="8132763" y="3165475"/>
            <a:ext cx="117475" cy="355600"/>
          </a:xfrm>
          <a:custGeom>
            <a:avLst/>
            <a:gdLst>
              <a:gd name="T0" fmla="*/ 0 w 56"/>
              <a:gd name="T1" fmla="*/ 2147483647 h 175"/>
              <a:gd name="T2" fmla="*/ 2147483647 w 56"/>
              <a:gd name="T3" fmla="*/ 0 h 175"/>
              <a:gd name="T4" fmla="*/ 2147483647 w 56"/>
              <a:gd name="T5" fmla="*/ 2147483647 h 175"/>
              <a:gd name="T6" fmla="*/ 0 w 56"/>
              <a:gd name="T7" fmla="*/ 2147483647 h 175"/>
              <a:gd name="T8" fmla="*/ 0 w 56"/>
              <a:gd name="T9" fmla="*/ 214748364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75">
                <a:moveTo>
                  <a:pt x="0" y="16"/>
                </a:moveTo>
                <a:lnTo>
                  <a:pt x="56" y="0"/>
                </a:lnTo>
                <a:lnTo>
                  <a:pt x="56" y="151"/>
                </a:lnTo>
                <a:lnTo>
                  <a:pt x="0" y="175"/>
                </a:lnTo>
                <a:lnTo>
                  <a:pt x="0" y="16"/>
                </a:lnTo>
                <a:close/>
              </a:path>
            </a:pathLst>
          </a:custGeom>
          <a:solidFill>
            <a:srgbClr val="5FC000"/>
          </a:solidFill>
          <a:ln w="12700">
            <a:solidFill>
              <a:srgbClr val="000000"/>
            </a:solidFill>
            <a:prstDash val="solid"/>
            <a:round/>
            <a:headEnd/>
            <a:tailEnd/>
          </a:ln>
        </p:spPr>
        <p:txBody>
          <a:bodyPr/>
          <a:lstStyle/>
          <a:p>
            <a:endParaRPr lang="en-US"/>
          </a:p>
        </p:txBody>
      </p:sp>
      <p:sp>
        <p:nvSpPr>
          <p:cNvPr id="41997" name="Freeform 35"/>
          <p:cNvSpPr>
            <a:spLocks/>
          </p:cNvSpPr>
          <p:nvPr/>
        </p:nvSpPr>
        <p:spPr bwMode="auto">
          <a:xfrm>
            <a:off x="8067675" y="3149600"/>
            <a:ext cx="65088" cy="355600"/>
          </a:xfrm>
          <a:custGeom>
            <a:avLst/>
            <a:gdLst>
              <a:gd name="T0" fmla="*/ 0 w 31"/>
              <a:gd name="T1" fmla="*/ 0 h 175"/>
              <a:gd name="T2" fmla="*/ 2147483647 w 31"/>
              <a:gd name="T3" fmla="*/ 2147483647 h 175"/>
              <a:gd name="T4" fmla="*/ 2147483647 w 31"/>
              <a:gd name="T5" fmla="*/ 2147483647 h 175"/>
              <a:gd name="T6" fmla="*/ 0 w 31"/>
              <a:gd name="T7" fmla="*/ 2147483647 h 175"/>
              <a:gd name="T8" fmla="*/ 0 w 31"/>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5">
                <a:moveTo>
                  <a:pt x="0" y="0"/>
                </a:moveTo>
                <a:lnTo>
                  <a:pt x="31" y="32"/>
                </a:lnTo>
                <a:lnTo>
                  <a:pt x="31" y="175"/>
                </a:lnTo>
                <a:lnTo>
                  <a:pt x="0" y="152"/>
                </a:lnTo>
                <a:lnTo>
                  <a:pt x="0" y="0"/>
                </a:lnTo>
                <a:close/>
              </a:path>
            </a:pathLst>
          </a:custGeom>
          <a:solidFill>
            <a:srgbClr val="3F5F00"/>
          </a:solidFill>
          <a:ln w="12700">
            <a:solidFill>
              <a:srgbClr val="000000"/>
            </a:solidFill>
            <a:prstDash val="solid"/>
            <a:round/>
            <a:headEnd/>
            <a:tailEnd/>
          </a:ln>
        </p:spPr>
        <p:txBody>
          <a:bodyPr/>
          <a:lstStyle/>
          <a:p>
            <a:endParaRPr lang="en-US"/>
          </a:p>
        </p:txBody>
      </p:sp>
      <p:sp>
        <p:nvSpPr>
          <p:cNvPr id="41998" name="Freeform 36"/>
          <p:cNvSpPr>
            <a:spLocks/>
          </p:cNvSpPr>
          <p:nvPr/>
        </p:nvSpPr>
        <p:spPr bwMode="auto">
          <a:xfrm>
            <a:off x="8034338" y="3165475"/>
            <a:ext cx="33337" cy="371475"/>
          </a:xfrm>
          <a:custGeom>
            <a:avLst/>
            <a:gdLst>
              <a:gd name="T0" fmla="*/ 2147483647 w 16"/>
              <a:gd name="T1" fmla="*/ 0 h 183"/>
              <a:gd name="T2" fmla="*/ 2147483647 w 16"/>
              <a:gd name="T3" fmla="*/ 2147483647 h 183"/>
              <a:gd name="T4" fmla="*/ 0 w 16"/>
              <a:gd name="T5" fmla="*/ 2147483647 h 183"/>
              <a:gd name="T6" fmla="*/ 0 w 16"/>
              <a:gd name="T7" fmla="*/ 2147483647 h 183"/>
              <a:gd name="T8" fmla="*/ 2147483647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4"/>
                </a:lnTo>
                <a:lnTo>
                  <a:pt x="0" y="183"/>
                </a:lnTo>
                <a:lnTo>
                  <a:pt x="0" y="24"/>
                </a:lnTo>
                <a:lnTo>
                  <a:pt x="16" y="0"/>
                </a:lnTo>
                <a:close/>
              </a:path>
            </a:pathLst>
          </a:custGeom>
          <a:solidFill>
            <a:srgbClr val="008000"/>
          </a:solidFill>
          <a:ln w="12700">
            <a:solidFill>
              <a:srgbClr val="000000"/>
            </a:solidFill>
            <a:prstDash val="solid"/>
            <a:round/>
            <a:headEnd/>
            <a:tailEnd/>
          </a:ln>
        </p:spPr>
        <p:txBody>
          <a:bodyPr/>
          <a:lstStyle/>
          <a:p>
            <a:endParaRPr lang="en-US"/>
          </a:p>
        </p:txBody>
      </p:sp>
      <p:sp>
        <p:nvSpPr>
          <p:cNvPr id="41999" name="Freeform 37"/>
          <p:cNvSpPr>
            <a:spLocks/>
          </p:cNvSpPr>
          <p:nvPr/>
        </p:nvSpPr>
        <p:spPr bwMode="auto">
          <a:xfrm>
            <a:off x="7731125" y="3230563"/>
            <a:ext cx="303213" cy="339725"/>
          </a:xfrm>
          <a:custGeom>
            <a:avLst/>
            <a:gdLst>
              <a:gd name="T0" fmla="*/ 2147483647 w 144"/>
              <a:gd name="T1" fmla="*/ 0 h 167"/>
              <a:gd name="T2" fmla="*/ 2147483647 w 144"/>
              <a:gd name="T3" fmla="*/ 0 h 167"/>
              <a:gd name="T4" fmla="*/ 0 w 144"/>
              <a:gd name="T5" fmla="*/ 2147483647 h 167"/>
              <a:gd name="T6" fmla="*/ 0 w 144"/>
              <a:gd name="T7" fmla="*/ 2147483647 h 167"/>
              <a:gd name="T8" fmla="*/ 2147483647 w 144"/>
              <a:gd name="T9" fmla="*/ 2147483647 h 167"/>
              <a:gd name="T10" fmla="*/ 2147483647 w 144"/>
              <a:gd name="T11" fmla="*/ 2147483647 h 167"/>
              <a:gd name="T12" fmla="*/ 2147483647 w 144"/>
              <a:gd name="T13" fmla="*/ 0 h 1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 h="167">
                <a:moveTo>
                  <a:pt x="144" y="0"/>
                </a:moveTo>
                <a:lnTo>
                  <a:pt x="112" y="0"/>
                </a:lnTo>
                <a:lnTo>
                  <a:pt x="0" y="16"/>
                </a:lnTo>
                <a:lnTo>
                  <a:pt x="0" y="167"/>
                </a:lnTo>
                <a:lnTo>
                  <a:pt x="112" y="159"/>
                </a:lnTo>
                <a:lnTo>
                  <a:pt x="144" y="151"/>
                </a:lnTo>
                <a:lnTo>
                  <a:pt x="144" y="0"/>
                </a:lnTo>
                <a:close/>
              </a:path>
            </a:pathLst>
          </a:custGeom>
          <a:solidFill>
            <a:srgbClr val="5FC000"/>
          </a:solidFill>
          <a:ln w="12700">
            <a:solidFill>
              <a:srgbClr val="000000"/>
            </a:solidFill>
            <a:prstDash val="solid"/>
            <a:round/>
            <a:headEnd/>
            <a:tailEnd/>
          </a:ln>
        </p:spPr>
        <p:txBody>
          <a:bodyPr/>
          <a:lstStyle/>
          <a:p>
            <a:endParaRPr lang="en-US"/>
          </a:p>
        </p:txBody>
      </p:sp>
      <p:sp>
        <p:nvSpPr>
          <p:cNvPr id="42000" name="Freeform 38"/>
          <p:cNvSpPr>
            <a:spLocks/>
          </p:cNvSpPr>
          <p:nvPr/>
        </p:nvSpPr>
        <p:spPr bwMode="auto">
          <a:xfrm>
            <a:off x="7629525" y="3279775"/>
            <a:ext cx="101600" cy="403225"/>
          </a:xfrm>
          <a:custGeom>
            <a:avLst/>
            <a:gdLst>
              <a:gd name="T0" fmla="*/ 2147483647 w 48"/>
              <a:gd name="T1" fmla="*/ 0 h 199"/>
              <a:gd name="T2" fmla="*/ 2147483647 w 48"/>
              <a:gd name="T3" fmla="*/ 2147483647 h 199"/>
              <a:gd name="T4" fmla="*/ 2147483647 w 48"/>
              <a:gd name="T5" fmla="*/ 2147483647 h 199"/>
              <a:gd name="T6" fmla="*/ 0 w 48"/>
              <a:gd name="T7" fmla="*/ 2147483647 h 199"/>
              <a:gd name="T8" fmla="*/ 0 w 48"/>
              <a:gd name="T9" fmla="*/ 2147483647 h 199"/>
              <a:gd name="T10" fmla="*/ 2147483647 w 48"/>
              <a:gd name="T11" fmla="*/ 2147483647 h 199"/>
              <a:gd name="T12" fmla="*/ 0 w 48"/>
              <a:gd name="T13" fmla="*/ 2147483647 h 199"/>
              <a:gd name="T14" fmla="*/ 2147483647 w 48"/>
              <a:gd name="T15" fmla="*/ 2147483647 h 199"/>
              <a:gd name="T16" fmla="*/ 2147483647 w 48"/>
              <a:gd name="T17" fmla="*/ 0 h 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9">
                <a:moveTo>
                  <a:pt x="48" y="0"/>
                </a:moveTo>
                <a:lnTo>
                  <a:pt x="48" y="151"/>
                </a:lnTo>
                <a:lnTo>
                  <a:pt x="16" y="167"/>
                </a:lnTo>
                <a:lnTo>
                  <a:pt x="0" y="199"/>
                </a:lnTo>
                <a:lnTo>
                  <a:pt x="0" y="119"/>
                </a:lnTo>
                <a:lnTo>
                  <a:pt x="8" y="64"/>
                </a:lnTo>
                <a:lnTo>
                  <a:pt x="0" y="56"/>
                </a:lnTo>
                <a:lnTo>
                  <a:pt x="16" y="16"/>
                </a:lnTo>
                <a:lnTo>
                  <a:pt x="48" y="0"/>
                </a:lnTo>
                <a:close/>
              </a:path>
            </a:pathLst>
          </a:custGeom>
          <a:solidFill>
            <a:srgbClr val="008000"/>
          </a:solidFill>
          <a:ln w="12700">
            <a:solidFill>
              <a:srgbClr val="000000"/>
            </a:solidFill>
            <a:prstDash val="solid"/>
            <a:round/>
            <a:headEnd/>
            <a:tailEnd/>
          </a:ln>
        </p:spPr>
        <p:txBody>
          <a:bodyPr/>
          <a:lstStyle/>
          <a:p>
            <a:endParaRPr lang="en-US"/>
          </a:p>
        </p:txBody>
      </p:sp>
      <p:grpSp>
        <p:nvGrpSpPr>
          <p:cNvPr id="42001" name="Group 39"/>
          <p:cNvGrpSpPr>
            <a:grpSpLocks/>
          </p:cNvGrpSpPr>
          <p:nvPr/>
        </p:nvGrpSpPr>
        <p:grpSpPr bwMode="auto">
          <a:xfrm>
            <a:off x="635000" y="2033588"/>
            <a:ext cx="3790950" cy="4064000"/>
            <a:chOff x="1263" y="1700"/>
            <a:chExt cx="1805" cy="2002"/>
          </a:xfrm>
        </p:grpSpPr>
        <p:sp>
          <p:nvSpPr>
            <p:cNvPr id="42076" name="Freeform 40"/>
            <p:cNvSpPr>
              <a:spLocks/>
            </p:cNvSpPr>
            <p:nvPr/>
          </p:nvSpPr>
          <p:spPr bwMode="auto">
            <a:xfrm>
              <a:off x="1303" y="2489"/>
              <a:ext cx="231" cy="543"/>
            </a:xfrm>
            <a:custGeom>
              <a:avLst/>
              <a:gdLst>
                <a:gd name="T0" fmla="*/ 0 w 231"/>
                <a:gd name="T1" fmla="*/ 0 h 543"/>
                <a:gd name="T2" fmla="*/ 0 w 231"/>
                <a:gd name="T3" fmla="*/ 152 h 543"/>
                <a:gd name="T4" fmla="*/ 88 w 231"/>
                <a:gd name="T5" fmla="*/ 279 h 543"/>
                <a:gd name="T6" fmla="*/ 231 w 231"/>
                <a:gd name="T7" fmla="*/ 543 h 543"/>
                <a:gd name="T8" fmla="*/ 231 w 231"/>
                <a:gd name="T9" fmla="*/ 391 h 543"/>
                <a:gd name="T10" fmla="*/ 96 w 231"/>
                <a:gd name="T11" fmla="*/ 144 h 543"/>
                <a:gd name="T12" fmla="*/ 0 w 231"/>
                <a:gd name="T13" fmla="*/ 0 h 5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1" h="543">
                  <a:moveTo>
                    <a:pt x="0" y="0"/>
                  </a:moveTo>
                  <a:lnTo>
                    <a:pt x="0" y="152"/>
                  </a:lnTo>
                  <a:lnTo>
                    <a:pt x="88" y="279"/>
                  </a:lnTo>
                  <a:lnTo>
                    <a:pt x="231" y="543"/>
                  </a:lnTo>
                  <a:lnTo>
                    <a:pt x="231" y="391"/>
                  </a:lnTo>
                  <a:lnTo>
                    <a:pt x="96" y="144"/>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077" name="Rectangle 41"/>
            <p:cNvSpPr>
              <a:spLocks noChangeArrowheads="1"/>
            </p:cNvSpPr>
            <p:nvPr/>
          </p:nvSpPr>
          <p:spPr bwMode="auto">
            <a:xfrm>
              <a:off x="1538" y="2884"/>
              <a:ext cx="48" cy="144"/>
            </a:xfrm>
            <a:prstGeom prst="rect">
              <a:avLst/>
            </a:prstGeom>
            <a:solidFill>
              <a:srgbClr val="008000"/>
            </a:solidFill>
            <a:ln w="12700">
              <a:solidFill>
                <a:srgbClr val="000000"/>
              </a:solidFill>
              <a:miter lim="800000"/>
              <a:headEnd/>
              <a:tailEnd/>
            </a:ln>
          </p:spPr>
          <p:txBody>
            <a:bodyPr/>
            <a:lstStyle/>
            <a:p>
              <a:endParaRPr lang="en-US"/>
            </a:p>
          </p:txBody>
        </p:sp>
        <p:sp>
          <p:nvSpPr>
            <p:cNvPr id="42078" name="Freeform 42"/>
            <p:cNvSpPr>
              <a:spLocks/>
            </p:cNvSpPr>
            <p:nvPr/>
          </p:nvSpPr>
          <p:spPr bwMode="auto">
            <a:xfrm>
              <a:off x="1590" y="2880"/>
              <a:ext cx="168" cy="279"/>
            </a:xfrm>
            <a:custGeom>
              <a:avLst/>
              <a:gdLst>
                <a:gd name="T0" fmla="*/ 0 w 168"/>
                <a:gd name="T1" fmla="*/ 0 h 279"/>
                <a:gd name="T2" fmla="*/ 0 w 168"/>
                <a:gd name="T3" fmla="*/ 152 h 279"/>
                <a:gd name="T4" fmla="*/ 168 w 168"/>
                <a:gd name="T5" fmla="*/ 279 h 279"/>
                <a:gd name="T6" fmla="*/ 168 w 168"/>
                <a:gd name="T7" fmla="*/ 128 h 279"/>
                <a:gd name="T8" fmla="*/ 0 w 168"/>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279">
                  <a:moveTo>
                    <a:pt x="0" y="0"/>
                  </a:moveTo>
                  <a:lnTo>
                    <a:pt x="0" y="152"/>
                  </a:lnTo>
                  <a:lnTo>
                    <a:pt x="168" y="279"/>
                  </a:lnTo>
                  <a:lnTo>
                    <a:pt x="168" y="128"/>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079" name="Rectangle 43"/>
            <p:cNvSpPr>
              <a:spLocks noChangeArrowheads="1"/>
            </p:cNvSpPr>
            <p:nvPr/>
          </p:nvSpPr>
          <p:spPr bwMode="auto">
            <a:xfrm>
              <a:off x="1762" y="3012"/>
              <a:ext cx="176" cy="143"/>
            </a:xfrm>
            <a:prstGeom prst="rect">
              <a:avLst/>
            </a:prstGeom>
            <a:solidFill>
              <a:srgbClr val="008000"/>
            </a:solidFill>
            <a:ln w="12700">
              <a:solidFill>
                <a:srgbClr val="000000"/>
              </a:solidFill>
              <a:miter lim="800000"/>
              <a:headEnd/>
              <a:tailEnd/>
            </a:ln>
          </p:spPr>
          <p:txBody>
            <a:bodyPr/>
            <a:lstStyle/>
            <a:p>
              <a:endParaRPr lang="en-US"/>
            </a:p>
          </p:txBody>
        </p:sp>
        <p:sp>
          <p:nvSpPr>
            <p:cNvPr id="42080" name="Freeform 44"/>
            <p:cNvSpPr>
              <a:spLocks/>
            </p:cNvSpPr>
            <p:nvPr/>
          </p:nvSpPr>
          <p:spPr bwMode="auto">
            <a:xfrm>
              <a:off x="1942" y="3040"/>
              <a:ext cx="223" cy="255"/>
            </a:xfrm>
            <a:custGeom>
              <a:avLst/>
              <a:gdLst>
                <a:gd name="T0" fmla="*/ 0 w 223"/>
                <a:gd name="T1" fmla="*/ 0 h 255"/>
                <a:gd name="T2" fmla="*/ 223 w 223"/>
                <a:gd name="T3" fmla="*/ 103 h 255"/>
                <a:gd name="T4" fmla="*/ 223 w 223"/>
                <a:gd name="T5" fmla="*/ 255 h 255"/>
                <a:gd name="T6" fmla="*/ 0 w 223"/>
                <a:gd name="T7" fmla="*/ 151 h 255"/>
                <a:gd name="T8" fmla="*/ 0 w 223"/>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3" h="255">
                  <a:moveTo>
                    <a:pt x="0" y="0"/>
                  </a:moveTo>
                  <a:lnTo>
                    <a:pt x="223" y="103"/>
                  </a:lnTo>
                  <a:lnTo>
                    <a:pt x="223" y="255"/>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081" name="Rectangle 45"/>
            <p:cNvSpPr>
              <a:spLocks noChangeArrowheads="1"/>
            </p:cNvSpPr>
            <p:nvPr/>
          </p:nvSpPr>
          <p:spPr bwMode="auto">
            <a:xfrm>
              <a:off x="2169" y="3147"/>
              <a:ext cx="168" cy="144"/>
            </a:xfrm>
            <a:prstGeom prst="rect">
              <a:avLst/>
            </a:prstGeom>
            <a:solidFill>
              <a:srgbClr val="008000"/>
            </a:solidFill>
            <a:ln w="12700">
              <a:solidFill>
                <a:srgbClr val="000000"/>
              </a:solidFill>
              <a:miter lim="800000"/>
              <a:headEnd/>
              <a:tailEnd/>
            </a:ln>
          </p:spPr>
          <p:txBody>
            <a:bodyPr/>
            <a:lstStyle/>
            <a:p>
              <a:endParaRPr lang="en-US"/>
            </a:p>
          </p:txBody>
        </p:sp>
        <p:sp>
          <p:nvSpPr>
            <p:cNvPr id="42082" name="Rectangle 46"/>
            <p:cNvSpPr>
              <a:spLocks noChangeArrowheads="1"/>
            </p:cNvSpPr>
            <p:nvPr/>
          </p:nvSpPr>
          <p:spPr bwMode="auto">
            <a:xfrm>
              <a:off x="2345" y="3083"/>
              <a:ext cx="72" cy="144"/>
            </a:xfrm>
            <a:prstGeom prst="rect">
              <a:avLst/>
            </a:prstGeom>
            <a:solidFill>
              <a:srgbClr val="008000"/>
            </a:solidFill>
            <a:ln w="12700">
              <a:solidFill>
                <a:srgbClr val="000000"/>
              </a:solidFill>
              <a:miter lim="800000"/>
              <a:headEnd/>
              <a:tailEnd/>
            </a:ln>
          </p:spPr>
          <p:txBody>
            <a:bodyPr/>
            <a:lstStyle/>
            <a:p>
              <a:endParaRPr lang="en-US"/>
            </a:p>
          </p:txBody>
        </p:sp>
        <p:sp>
          <p:nvSpPr>
            <p:cNvPr id="42083" name="Freeform 47"/>
            <p:cNvSpPr>
              <a:spLocks/>
            </p:cNvSpPr>
            <p:nvPr/>
          </p:nvSpPr>
          <p:spPr bwMode="auto">
            <a:xfrm>
              <a:off x="2421" y="3079"/>
              <a:ext cx="128" cy="264"/>
            </a:xfrm>
            <a:custGeom>
              <a:avLst/>
              <a:gdLst>
                <a:gd name="T0" fmla="*/ 0 w 128"/>
                <a:gd name="T1" fmla="*/ 0 h 264"/>
                <a:gd name="T2" fmla="*/ 128 w 128"/>
                <a:gd name="T3" fmla="*/ 112 h 264"/>
                <a:gd name="T4" fmla="*/ 128 w 128"/>
                <a:gd name="T5" fmla="*/ 264 h 264"/>
                <a:gd name="T6" fmla="*/ 0 w 128"/>
                <a:gd name="T7" fmla="*/ 152 h 264"/>
                <a:gd name="T8" fmla="*/ 0 w 128"/>
                <a:gd name="T9" fmla="*/ 0 h 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64">
                  <a:moveTo>
                    <a:pt x="0" y="0"/>
                  </a:moveTo>
                  <a:lnTo>
                    <a:pt x="128" y="112"/>
                  </a:lnTo>
                  <a:lnTo>
                    <a:pt x="128" y="264"/>
                  </a:lnTo>
                  <a:lnTo>
                    <a:pt x="0" y="152"/>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084" name="Freeform 48"/>
            <p:cNvSpPr>
              <a:spLocks/>
            </p:cNvSpPr>
            <p:nvPr/>
          </p:nvSpPr>
          <p:spPr bwMode="auto">
            <a:xfrm>
              <a:off x="2549" y="3191"/>
              <a:ext cx="55" cy="263"/>
            </a:xfrm>
            <a:custGeom>
              <a:avLst/>
              <a:gdLst>
                <a:gd name="T0" fmla="*/ 0 w 55"/>
                <a:gd name="T1" fmla="*/ 0 h 263"/>
                <a:gd name="T2" fmla="*/ 55 w 55"/>
                <a:gd name="T3" fmla="*/ 104 h 263"/>
                <a:gd name="T4" fmla="*/ 55 w 55"/>
                <a:gd name="T5" fmla="*/ 263 h 263"/>
                <a:gd name="T6" fmla="*/ 0 w 55"/>
                <a:gd name="T7" fmla="*/ 152 h 263"/>
                <a:gd name="T8" fmla="*/ 0 w 55"/>
                <a:gd name="T9" fmla="*/ 0 h 2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63">
                  <a:moveTo>
                    <a:pt x="0" y="0"/>
                  </a:moveTo>
                  <a:lnTo>
                    <a:pt x="55" y="104"/>
                  </a:lnTo>
                  <a:lnTo>
                    <a:pt x="55" y="263"/>
                  </a:lnTo>
                  <a:lnTo>
                    <a:pt x="0" y="152"/>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42085" name="Freeform 49"/>
            <p:cNvSpPr>
              <a:spLocks/>
            </p:cNvSpPr>
            <p:nvPr/>
          </p:nvSpPr>
          <p:spPr bwMode="auto">
            <a:xfrm>
              <a:off x="2604" y="3295"/>
              <a:ext cx="72" cy="191"/>
            </a:xfrm>
            <a:custGeom>
              <a:avLst/>
              <a:gdLst>
                <a:gd name="T0" fmla="*/ 0 w 72"/>
                <a:gd name="T1" fmla="*/ 0 h 191"/>
                <a:gd name="T2" fmla="*/ 72 w 72"/>
                <a:gd name="T3" fmla="*/ 40 h 191"/>
                <a:gd name="T4" fmla="*/ 72 w 72"/>
                <a:gd name="T5" fmla="*/ 191 h 191"/>
                <a:gd name="T6" fmla="*/ 0 w 72"/>
                <a:gd name="T7" fmla="*/ 151 h 191"/>
                <a:gd name="T8" fmla="*/ 0 w 72"/>
                <a:gd name="T9" fmla="*/ 0 h 1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91">
                  <a:moveTo>
                    <a:pt x="0" y="0"/>
                  </a:moveTo>
                  <a:lnTo>
                    <a:pt x="72" y="40"/>
                  </a:lnTo>
                  <a:lnTo>
                    <a:pt x="72" y="191"/>
                  </a:lnTo>
                  <a:lnTo>
                    <a:pt x="0" y="151"/>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086" name="Freeform 50"/>
            <p:cNvSpPr>
              <a:spLocks/>
            </p:cNvSpPr>
            <p:nvPr/>
          </p:nvSpPr>
          <p:spPr bwMode="auto">
            <a:xfrm>
              <a:off x="2676" y="3287"/>
              <a:ext cx="40" cy="199"/>
            </a:xfrm>
            <a:custGeom>
              <a:avLst/>
              <a:gdLst>
                <a:gd name="T0" fmla="*/ 40 w 40"/>
                <a:gd name="T1" fmla="*/ 0 h 199"/>
                <a:gd name="T2" fmla="*/ 0 w 40"/>
                <a:gd name="T3" fmla="*/ 48 h 199"/>
                <a:gd name="T4" fmla="*/ 0 w 40"/>
                <a:gd name="T5" fmla="*/ 199 h 199"/>
                <a:gd name="T6" fmla="*/ 40 w 40"/>
                <a:gd name="T7" fmla="*/ 151 h 199"/>
                <a:gd name="T8" fmla="*/ 40 w 40"/>
                <a:gd name="T9" fmla="*/ 0 h 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199">
                  <a:moveTo>
                    <a:pt x="40" y="0"/>
                  </a:moveTo>
                  <a:lnTo>
                    <a:pt x="0" y="48"/>
                  </a:lnTo>
                  <a:lnTo>
                    <a:pt x="0" y="199"/>
                  </a:lnTo>
                  <a:lnTo>
                    <a:pt x="40" y="151"/>
                  </a:lnTo>
                  <a:lnTo>
                    <a:pt x="40" y="0"/>
                  </a:lnTo>
                  <a:close/>
                </a:path>
              </a:pathLst>
            </a:custGeom>
            <a:solidFill>
              <a:srgbClr val="008000"/>
            </a:solidFill>
            <a:ln w="12700">
              <a:solidFill>
                <a:srgbClr val="000000"/>
              </a:solidFill>
              <a:prstDash val="solid"/>
              <a:round/>
              <a:headEnd/>
              <a:tailEnd/>
            </a:ln>
          </p:spPr>
          <p:txBody>
            <a:bodyPr/>
            <a:lstStyle/>
            <a:p>
              <a:endParaRPr lang="en-US"/>
            </a:p>
          </p:txBody>
        </p:sp>
        <p:sp>
          <p:nvSpPr>
            <p:cNvPr id="42087" name="Freeform 51"/>
            <p:cNvSpPr>
              <a:spLocks/>
            </p:cNvSpPr>
            <p:nvPr/>
          </p:nvSpPr>
          <p:spPr bwMode="auto">
            <a:xfrm>
              <a:off x="2716" y="3287"/>
              <a:ext cx="88" cy="175"/>
            </a:xfrm>
            <a:custGeom>
              <a:avLst/>
              <a:gdLst>
                <a:gd name="T0" fmla="*/ 0 w 88"/>
                <a:gd name="T1" fmla="*/ 0 h 175"/>
                <a:gd name="T2" fmla="*/ 88 w 88"/>
                <a:gd name="T3" fmla="*/ 24 h 175"/>
                <a:gd name="T4" fmla="*/ 88 w 88"/>
                <a:gd name="T5" fmla="*/ 175 h 175"/>
                <a:gd name="T6" fmla="*/ 0 w 88"/>
                <a:gd name="T7" fmla="*/ 151 h 175"/>
                <a:gd name="T8" fmla="*/ 0 w 88"/>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75">
                  <a:moveTo>
                    <a:pt x="0" y="0"/>
                  </a:moveTo>
                  <a:lnTo>
                    <a:pt x="88" y="24"/>
                  </a:lnTo>
                  <a:lnTo>
                    <a:pt x="88" y="175"/>
                  </a:lnTo>
                  <a:lnTo>
                    <a:pt x="0" y="151"/>
                  </a:lnTo>
                  <a:lnTo>
                    <a:pt x="0" y="0"/>
                  </a:lnTo>
                  <a:close/>
                </a:path>
              </a:pathLst>
            </a:custGeom>
            <a:solidFill>
              <a:srgbClr val="5FC000"/>
            </a:solidFill>
            <a:ln w="12700">
              <a:solidFill>
                <a:srgbClr val="000000"/>
              </a:solidFill>
              <a:prstDash val="solid"/>
              <a:round/>
              <a:headEnd/>
              <a:tailEnd/>
            </a:ln>
          </p:spPr>
          <p:txBody>
            <a:bodyPr/>
            <a:lstStyle/>
            <a:p>
              <a:endParaRPr lang="en-US"/>
            </a:p>
          </p:txBody>
        </p:sp>
        <p:sp>
          <p:nvSpPr>
            <p:cNvPr id="42088" name="Freeform 52"/>
            <p:cNvSpPr>
              <a:spLocks/>
            </p:cNvSpPr>
            <p:nvPr/>
          </p:nvSpPr>
          <p:spPr bwMode="auto">
            <a:xfrm>
              <a:off x="2908" y="3486"/>
              <a:ext cx="160" cy="216"/>
            </a:xfrm>
            <a:custGeom>
              <a:avLst/>
              <a:gdLst>
                <a:gd name="T0" fmla="*/ 0 w 160"/>
                <a:gd name="T1" fmla="*/ 0 h 216"/>
                <a:gd name="T2" fmla="*/ 160 w 160"/>
                <a:gd name="T3" fmla="*/ 56 h 216"/>
                <a:gd name="T4" fmla="*/ 160 w 160"/>
                <a:gd name="T5" fmla="*/ 216 h 216"/>
                <a:gd name="T6" fmla="*/ 0 w 160"/>
                <a:gd name="T7" fmla="*/ 160 h 216"/>
                <a:gd name="T8" fmla="*/ 0 w 160"/>
                <a:gd name="T9" fmla="*/ 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216">
                  <a:moveTo>
                    <a:pt x="0" y="0"/>
                  </a:moveTo>
                  <a:lnTo>
                    <a:pt x="160" y="56"/>
                  </a:lnTo>
                  <a:lnTo>
                    <a:pt x="160" y="216"/>
                  </a:lnTo>
                  <a:lnTo>
                    <a:pt x="0" y="160"/>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089" name="Freeform 53"/>
            <p:cNvSpPr>
              <a:spLocks/>
            </p:cNvSpPr>
            <p:nvPr/>
          </p:nvSpPr>
          <p:spPr bwMode="auto">
            <a:xfrm>
              <a:off x="2804" y="3311"/>
              <a:ext cx="104" cy="335"/>
            </a:xfrm>
            <a:custGeom>
              <a:avLst/>
              <a:gdLst>
                <a:gd name="T0" fmla="*/ 0 w 104"/>
                <a:gd name="T1" fmla="*/ 0 h 335"/>
                <a:gd name="T2" fmla="*/ 104 w 104"/>
                <a:gd name="T3" fmla="*/ 183 h 335"/>
                <a:gd name="T4" fmla="*/ 104 w 104"/>
                <a:gd name="T5" fmla="*/ 335 h 335"/>
                <a:gd name="T6" fmla="*/ 0 w 104"/>
                <a:gd name="T7" fmla="*/ 159 h 335"/>
                <a:gd name="T8" fmla="*/ 0 w 104"/>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 h="335">
                  <a:moveTo>
                    <a:pt x="0" y="0"/>
                  </a:moveTo>
                  <a:lnTo>
                    <a:pt x="104" y="183"/>
                  </a:lnTo>
                  <a:lnTo>
                    <a:pt x="104" y="335"/>
                  </a:lnTo>
                  <a:lnTo>
                    <a:pt x="0" y="159"/>
                  </a:lnTo>
                  <a:lnTo>
                    <a:pt x="0" y="0"/>
                  </a:lnTo>
                  <a:close/>
                </a:path>
              </a:pathLst>
            </a:custGeom>
            <a:solidFill>
              <a:srgbClr val="9FFF9F"/>
            </a:solidFill>
            <a:ln w="12700">
              <a:solidFill>
                <a:srgbClr val="000000"/>
              </a:solidFill>
              <a:prstDash val="solid"/>
              <a:round/>
              <a:headEnd/>
              <a:tailEnd/>
            </a:ln>
          </p:spPr>
          <p:txBody>
            <a:bodyPr/>
            <a:lstStyle/>
            <a:p>
              <a:endParaRPr lang="en-US"/>
            </a:p>
          </p:txBody>
        </p:sp>
        <p:sp>
          <p:nvSpPr>
            <p:cNvPr id="42090" name="Freeform 54"/>
            <p:cNvSpPr>
              <a:spLocks/>
            </p:cNvSpPr>
            <p:nvPr/>
          </p:nvSpPr>
          <p:spPr bwMode="auto">
            <a:xfrm>
              <a:off x="1263" y="1700"/>
              <a:ext cx="40" cy="255"/>
            </a:xfrm>
            <a:custGeom>
              <a:avLst/>
              <a:gdLst>
                <a:gd name="T0" fmla="*/ 0 w 40"/>
                <a:gd name="T1" fmla="*/ 0 h 255"/>
                <a:gd name="T2" fmla="*/ 40 w 40"/>
                <a:gd name="T3" fmla="*/ 159 h 255"/>
                <a:gd name="T4" fmla="*/ 24 w 40"/>
                <a:gd name="T5" fmla="*/ 255 h 255"/>
                <a:gd name="T6" fmla="*/ 0 w 40"/>
                <a:gd name="T7" fmla="*/ 159 h 255"/>
                <a:gd name="T8" fmla="*/ 0 w 40"/>
                <a:gd name="T9" fmla="*/ 0 h 2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5">
                  <a:moveTo>
                    <a:pt x="0" y="0"/>
                  </a:moveTo>
                  <a:lnTo>
                    <a:pt x="40" y="159"/>
                  </a:lnTo>
                  <a:lnTo>
                    <a:pt x="24" y="255"/>
                  </a:lnTo>
                  <a:lnTo>
                    <a:pt x="0" y="159"/>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2091" name="Freeform 55"/>
            <p:cNvSpPr>
              <a:spLocks/>
            </p:cNvSpPr>
            <p:nvPr/>
          </p:nvSpPr>
          <p:spPr bwMode="auto">
            <a:xfrm>
              <a:off x="1263" y="2354"/>
              <a:ext cx="56" cy="215"/>
            </a:xfrm>
            <a:custGeom>
              <a:avLst/>
              <a:gdLst>
                <a:gd name="T0" fmla="*/ 0 w 56"/>
                <a:gd name="T1" fmla="*/ 0 h 215"/>
                <a:gd name="T2" fmla="*/ 56 w 56"/>
                <a:gd name="T3" fmla="*/ 79 h 215"/>
                <a:gd name="T4" fmla="*/ 40 w 56"/>
                <a:gd name="T5" fmla="*/ 135 h 215"/>
                <a:gd name="T6" fmla="*/ 40 w 56"/>
                <a:gd name="T7" fmla="*/ 215 h 215"/>
                <a:gd name="T8" fmla="*/ 0 w 56"/>
                <a:gd name="T9" fmla="*/ 151 h 215"/>
                <a:gd name="T10" fmla="*/ 0 w 56"/>
                <a:gd name="T11" fmla="*/ 0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215">
                  <a:moveTo>
                    <a:pt x="0" y="0"/>
                  </a:moveTo>
                  <a:lnTo>
                    <a:pt x="56" y="79"/>
                  </a:lnTo>
                  <a:lnTo>
                    <a:pt x="40" y="135"/>
                  </a:lnTo>
                  <a:lnTo>
                    <a:pt x="40" y="215"/>
                  </a:lnTo>
                  <a:lnTo>
                    <a:pt x="0" y="151"/>
                  </a:lnTo>
                  <a:lnTo>
                    <a:pt x="0" y="0"/>
                  </a:lnTo>
                  <a:close/>
                </a:path>
              </a:pathLst>
            </a:custGeom>
            <a:solidFill>
              <a:srgbClr val="008000"/>
            </a:solidFill>
            <a:ln w="12700">
              <a:solidFill>
                <a:srgbClr val="000000"/>
              </a:solidFill>
              <a:prstDash val="solid"/>
              <a:round/>
              <a:headEnd/>
              <a:tailEnd/>
            </a:ln>
          </p:spPr>
          <p:txBody>
            <a:bodyPr/>
            <a:lstStyle/>
            <a:p>
              <a:endParaRPr lang="en-US"/>
            </a:p>
          </p:txBody>
        </p:sp>
      </p:grpSp>
      <p:grpSp>
        <p:nvGrpSpPr>
          <p:cNvPr id="42002" name="Group 56"/>
          <p:cNvGrpSpPr>
            <a:grpSpLocks/>
          </p:cNvGrpSpPr>
          <p:nvPr/>
        </p:nvGrpSpPr>
        <p:grpSpPr bwMode="auto">
          <a:xfrm>
            <a:off x="5080000" y="1984375"/>
            <a:ext cx="1409700" cy="1230313"/>
            <a:chOff x="3379" y="1676"/>
            <a:chExt cx="671" cy="606"/>
          </a:xfrm>
        </p:grpSpPr>
        <p:sp>
          <p:nvSpPr>
            <p:cNvPr id="42068" name="Freeform 57"/>
            <p:cNvSpPr>
              <a:spLocks/>
            </p:cNvSpPr>
            <p:nvPr/>
          </p:nvSpPr>
          <p:spPr bwMode="auto">
            <a:xfrm>
              <a:off x="3738" y="1867"/>
              <a:ext cx="216" cy="184"/>
            </a:xfrm>
            <a:custGeom>
              <a:avLst/>
              <a:gdLst>
                <a:gd name="T0" fmla="*/ 0 w 216"/>
                <a:gd name="T1" fmla="*/ 24 h 184"/>
                <a:gd name="T2" fmla="*/ 216 w 216"/>
                <a:gd name="T3" fmla="*/ 0 h 184"/>
                <a:gd name="T4" fmla="*/ 216 w 216"/>
                <a:gd name="T5" fmla="*/ 152 h 184"/>
                <a:gd name="T6" fmla="*/ 0 w 216"/>
                <a:gd name="T7" fmla="*/ 184 h 184"/>
                <a:gd name="T8" fmla="*/ 0 w 216"/>
                <a:gd name="T9" fmla="*/ 2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 h="184">
                  <a:moveTo>
                    <a:pt x="0" y="24"/>
                  </a:moveTo>
                  <a:lnTo>
                    <a:pt x="216" y="0"/>
                  </a:lnTo>
                  <a:lnTo>
                    <a:pt x="216" y="152"/>
                  </a:lnTo>
                  <a:lnTo>
                    <a:pt x="0" y="184"/>
                  </a:lnTo>
                  <a:lnTo>
                    <a:pt x="0" y="24"/>
                  </a:lnTo>
                  <a:close/>
                </a:path>
              </a:pathLst>
            </a:custGeom>
            <a:solidFill>
              <a:srgbClr val="008000"/>
            </a:solidFill>
            <a:ln w="12700">
              <a:solidFill>
                <a:srgbClr val="000000"/>
              </a:solidFill>
              <a:prstDash val="solid"/>
              <a:round/>
              <a:headEnd/>
              <a:tailEnd/>
            </a:ln>
          </p:spPr>
          <p:txBody>
            <a:bodyPr/>
            <a:lstStyle/>
            <a:p>
              <a:endParaRPr lang="en-US"/>
            </a:p>
          </p:txBody>
        </p:sp>
        <p:sp>
          <p:nvSpPr>
            <p:cNvPr id="42069" name="Freeform 58"/>
            <p:cNvSpPr>
              <a:spLocks/>
            </p:cNvSpPr>
            <p:nvPr/>
          </p:nvSpPr>
          <p:spPr bwMode="auto">
            <a:xfrm>
              <a:off x="3675" y="1891"/>
              <a:ext cx="79" cy="231"/>
            </a:xfrm>
            <a:custGeom>
              <a:avLst/>
              <a:gdLst>
                <a:gd name="T0" fmla="*/ 79 w 79"/>
                <a:gd name="T1" fmla="*/ 0 h 231"/>
                <a:gd name="T2" fmla="*/ 79 w 79"/>
                <a:gd name="T3" fmla="*/ 152 h 231"/>
                <a:gd name="T4" fmla="*/ 0 w 79"/>
                <a:gd name="T5" fmla="*/ 231 h 231"/>
                <a:gd name="T6" fmla="*/ 0 w 79"/>
                <a:gd name="T7" fmla="*/ 80 h 231"/>
                <a:gd name="T8" fmla="*/ 79 w 79"/>
                <a:gd name="T9" fmla="*/ 0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231">
                  <a:moveTo>
                    <a:pt x="79" y="0"/>
                  </a:moveTo>
                  <a:lnTo>
                    <a:pt x="79" y="152"/>
                  </a:lnTo>
                  <a:lnTo>
                    <a:pt x="0" y="231"/>
                  </a:lnTo>
                  <a:lnTo>
                    <a:pt x="0" y="80"/>
                  </a:lnTo>
                  <a:lnTo>
                    <a:pt x="79" y="0"/>
                  </a:lnTo>
                  <a:close/>
                </a:path>
              </a:pathLst>
            </a:custGeom>
            <a:solidFill>
              <a:srgbClr val="3F5F00"/>
            </a:solidFill>
            <a:ln w="12700">
              <a:solidFill>
                <a:srgbClr val="000000"/>
              </a:solidFill>
              <a:prstDash val="solid"/>
              <a:round/>
              <a:headEnd/>
              <a:tailEnd/>
            </a:ln>
          </p:spPr>
          <p:txBody>
            <a:bodyPr/>
            <a:lstStyle/>
            <a:p>
              <a:endParaRPr lang="en-US"/>
            </a:p>
          </p:txBody>
        </p:sp>
        <p:sp>
          <p:nvSpPr>
            <p:cNvPr id="42070" name="Freeform 59"/>
            <p:cNvSpPr>
              <a:spLocks/>
            </p:cNvSpPr>
            <p:nvPr/>
          </p:nvSpPr>
          <p:spPr bwMode="auto">
            <a:xfrm>
              <a:off x="3379" y="1676"/>
              <a:ext cx="120" cy="159"/>
            </a:xfrm>
            <a:custGeom>
              <a:avLst/>
              <a:gdLst>
                <a:gd name="T0" fmla="*/ 120 w 120"/>
                <a:gd name="T1" fmla="*/ 0 h 159"/>
                <a:gd name="T2" fmla="*/ 16 w 120"/>
                <a:gd name="T3" fmla="*/ 95 h 159"/>
                <a:gd name="T4" fmla="*/ 0 w 120"/>
                <a:gd name="T5" fmla="*/ 151 h 159"/>
                <a:gd name="T6" fmla="*/ 96 w 120"/>
                <a:gd name="T7" fmla="*/ 119 h 159"/>
                <a:gd name="T8" fmla="*/ 120 w 120"/>
                <a:gd name="T9" fmla="*/ 159 h 159"/>
                <a:gd name="T10" fmla="*/ 120 w 120"/>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 h="159">
                  <a:moveTo>
                    <a:pt x="120" y="0"/>
                  </a:moveTo>
                  <a:lnTo>
                    <a:pt x="16" y="95"/>
                  </a:lnTo>
                  <a:lnTo>
                    <a:pt x="0" y="151"/>
                  </a:lnTo>
                  <a:lnTo>
                    <a:pt x="96" y="119"/>
                  </a:lnTo>
                  <a:lnTo>
                    <a:pt x="120" y="159"/>
                  </a:lnTo>
                  <a:lnTo>
                    <a:pt x="120" y="0"/>
                  </a:lnTo>
                  <a:close/>
                </a:path>
              </a:pathLst>
            </a:custGeom>
            <a:solidFill>
              <a:srgbClr val="008000"/>
            </a:solidFill>
            <a:ln w="12700">
              <a:solidFill>
                <a:srgbClr val="000000"/>
              </a:solidFill>
              <a:prstDash val="solid"/>
              <a:round/>
              <a:headEnd/>
              <a:tailEnd/>
            </a:ln>
          </p:spPr>
          <p:txBody>
            <a:bodyPr/>
            <a:lstStyle/>
            <a:p>
              <a:endParaRPr lang="en-US"/>
            </a:p>
          </p:txBody>
        </p:sp>
        <p:sp>
          <p:nvSpPr>
            <p:cNvPr id="42071" name="Freeform 60"/>
            <p:cNvSpPr>
              <a:spLocks/>
            </p:cNvSpPr>
            <p:nvPr/>
          </p:nvSpPr>
          <p:spPr bwMode="auto">
            <a:xfrm>
              <a:off x="3635" y="1763"/>
              <a:ext cx="64" cy="80"/>
            </a:xfrm>
            <a:custGeom>
              <a:avLst/>
              <a:gdLst>
                <a:gd name="T0" fmla="*/ 64 w 64"/>
                <a:gd name="T1" fmla="*/ 0 h 80"/>
                <a:gd name="T2" fmla="*/ 0 w 64"/>
                <a:gd name="T3" fmla="*/ 56 h 80"/>
                <a:gd name="T4" fmla="*/ 64 w 64"/>
                <a:gd name="T5" fmla="*/ 80 h 80"/>
                <a:gd name="T6" fmla="*/ 64 w 6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80">
                  <a:moveTo>
                    <a:pt x="64" y="0"/>
                  </a:moveTo>
                  <a:lnTo>
                    <a:pt x="0" y="56"/>
                  </a:lnTo>
                  <a:lnTo>
                    <a:pt x="64" y="80"/>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42072" name="Freeform 61"/>
            <p:cNvSpPr>
              <a:spLocks/>
            </p:cNvSpPr>
            <p:nvPr/>
          </p:nvSpPr>
          <p:spPr bwMode="auto">
            <a:xfrm>
              <a:off x="3699" y="1979"/>
              <a:ext cx="47" cy="223"/>
            </a:xfrm>
            <a:custGeom>
              <a:avLst/>
              <a:gdLst>
                <a:gd name="T0" fmla="*/ 47 w 47"/>
                <a:gd name="T1" fmla="*/ 0 h 223"/>
                <a:gd name="T2" fmla="*/ 0 w 47"/>
                <a:gd name="T3" fmla="*/ 64 h 223"/>
                <a:gd name="T4" fmla="*/ 0 w 47"/>
                <a:gd name="T5" fmla="*/ 223 h 223"/>
                <a:gd name="T6" fmla="*/ 47 w 47"/>
                <a:gd name="T7" fmla="*/ 159 h 223"/>
                <a:gd name="T8" fmla="*/ 47 w 47"/>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23">
                  <a:moveTo>
                    <a:pt x="47" y="0"/>
                  </a:moveTo>
                  <a:lnTo>
                    <a:pt x="0" y="64"/>
                  </a:lnTo>
                  <a:lnTo>
                    <a:pt x="0" y="223"/>
                  </a:lnTo>
                  <a:lnTo>
                    <a:pt x="47" y="159"/>
                  </a:lnTo>
                  <a:lnTo>
                    <a:pt x="47" y="0"/>
                  </a:lnTo>
                  <a:close/>
                </a:path>
              </a:pathLst>
            </a:custGeom>
            <a:solidFill>
              <a:srgbClr val="008000"/>
            </a:solidFill>
            <a:ln w="12700">
              <a:solidFill>
                <a:srgbClr val="000000"/>
              </a:solidFill>
              <a:prstDash val="solid"/>
              <a:round/>
              <a:headEnd/>
              <a:tailEnd/>
            </a:ln>
          </p:spPr>
          <p:txBody>
            <a:bodyPr/>
            <a:lstStyle/>
            <a:p>
              <a:endParaRPr lang="en-US"/>
            </a:p>
          </p:txBody>
        </p:sp>
        <p:sp>
          <p:nvSpPr>
            <p:cNvPr id="42073" name="Freeform 62"/>
            <p:cNvSpPr>
              <a:spLocks/>
            </p:cNvSpPr>
            <p:nvPr/>
          </p:nvSpPr>
          <p:spPr bwMode="auto">
            <a:xfrm>
              <a:off x="3683" y="2051"/>
              <a:ext cx="16" cy="183"/>
            </a:xfrm>
            <a:custGeom>
              <a:avLst/>
              <a:gdLst>
                <a:gd name="T0" fmla="*/ 16 w 16"/>
                <a:gd name="T1" fmla="*/ 0 h 183"/>
                <a:gd name="T2" fmla="*/ 16 w 16"/>
                <a:gd name="T3" fmla="*/ 143 h 183"/>
                <a:gd name="T4" fmla="*/ 8 w 16"/>
                <a:gd name="T5" fmla="*/ 183 h 183"/>
                <a:gd name="T6" fmla="*/ 0 w 16"/>
                <a:gd name="T7" fmla="*/ 143 h 183"/>
                <a:gd name="T8" fmla="*/ 16 w 16"/>
                <a:gd name="T9" fmla="*/ 0 h 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83">
                  <a:moveTo>
                    <a:pt x="16" y="0"/>
                  </a:moveTo>
                  <a:lnTo>
                    <a:pt x="16" y="143"/>
                  </a:lnTo>
                  <a:lnTo>
                    <a:pt x="8" y="183"/>
                  </a:lnTo>
                  <a:lnTo>
                    <a:pt x="0" y="143"/>
                  </a:lnTo>
                  <a:lnTo>
                    <a:pt x="16" y="0"/>
                  </a:lnTo>
                  <a:close/>
                </a:path>
              </a:pathLst>
            </a:custGeom>
            <a:solidFill>
              <a:srgbClr val="3F5F00"/>
            </a:solidFill>
            <a:ln w="12700">
              <a:solidFill>
                <a:srgbClr val="000000"/>
              </a:solidFill>
              <a:prstDash val="solid"/>
              <a:round/>
              <a:headEnd/>
              <a:tailEnd/>
            </a:ln>
          </p:spPr>
          <p:txBody>
            <a:bodyPr/>
            <a:lstStyle/>
            <a:p>
              <a:endParaRPr lang="en-US"/>
            </a:p>
          </p:txBody>
        </p:sp>
        <p:sp>
          <p:nvSpPr>
            <p:cNvPr id="42074" name="Freeform 63"/>
            <p:cNvSpPr>
              <a:spLocks/>
            </p:cNvSpPr>
            <p:nvPr/>
          </p:nvSpPr>
          <p:spPr bwMode="auto">
            <a:xfrm>
              <a:off x="3954" y="2019"/>
              <a:ext cx="56" cy="79"/>
            </a:xfrm>
            <a:custGeom>
              <a:avLst/>
              <a:gdLst>
                <a:gd name="T0" fmla="*/ 56 w 56"/>
                <a:gd name="T1" fmla="*/ 0 h 79"/>
                <a:gd name="T2" fmla="*/ 0 w 56"/>
                <a:gd name="T3" fmla="*/ 56 h 79"/>
                <a:gd name="T4" fmla="*/ 16 w 56"/>
                <a:gd name="T5" fmla="*/ 79 h 79"/>
                <a:gd name="T6" fmla="*/ 56 w 56"/>
                <a:gd name="T7" fmla="*/ 56 h 79"/>
                <a:gd name="T8" fmla="*/ 56 w 56"/>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79">
                  <a:moveTo>
                    <a:pt x="56" y="0"/>
                  </a:moveTo>
                  <a:lnTo>
                    <a:pt x="0" y="56"/>
                  </a:lnTo>
                  <a:lnTo>
                    <a:pt x="16" y="79"/>
                  </a:lnTo>
                  <a:lnTo>
                    <a:pt x="56" y="56"/>
                  </a:lnTo>
                  <a:lnTo>
                    <a:pt x="56" y="0"/>
                  </a:lnTo>
                  <a:close/>
                </a:path>
              </a:pathLst>
            </a:custGeom>
            <a:solidFill>
              <a:srgbClr val="3F5F00"/>
            </a:solidFill>
            <a:ln w="12700">
              <a:solidFill>
                <a:srgbClr val="000000"/>
              </a:solidFill>
              <a:prstDash val="solid"/>
              <a:round/>
              <a:headEnd/>
              <a:tailEnd/>
            </a:ln>
          </p:spPr>
          <p:txBody>
            <a:bodyPr/>
            <a:lstStyle/>
            <a:p>
              <a:endParaRPr lang="en-US"/>
            </a:p>
          </p:txBody>
        </p:sp>
        <p:sp>
          <p:nvSpPr>
            <p:cNvPr id="42075" name="Freeform 64"/>
            <p:cNvSpPr>
              <a:spLocks/>
            </p:cNvSpPr>
            <p:nvPr/>
          </p:nvSpPr>
          <p:spPr bwMode="auto">
            <a:xfrm>
              <a:off x="3986" y="2162"/>
              <a:ext cx="64" cy="120"/>
            </a:xfrm>
            <a:custGeom>
              <a:avLst/>
              <a:gdLst>
                <a:gd name="T0" fmla="*/ 64 w 64"/>
                <a:gd name="T1" fmla="*/ 0 h 120"/>
                <a:gd name="T2" fmla="*/ 0 w 64"/>
                <a:gd name="T3" fmla="*/ 80 h 120"/>
                <a:gd name="T4" fmla="*/ 0 w 64"/>
                <a:gd name="T5" fmla="*/ 96 h 120"/>
                <a:gd name="T6" fmla="*/ 48 w 64"/>
                <a:gd name="T7" fmla="*/ 120 h 120"/>
                <a:gd name="T8" fmla="*/ 64 w 64"/>
                <a:gd name="T9" fmla="*/ 120 h 120"/>
                <a:gd name="T10" fmla="*/ 64 w 64"/>
                <a:gd name="T11" fmla="*/ 0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120">
                  <a:moveTo>
                    <a:pt x="64" y="0"/>
                  </a:moveTo>
                  <a:lnTo>
                    <a:pt x="0" y="80"/>
                  </a:lnTo>
                  <a:lnTo>
                    <a:pt x="0" y="96"/>
                  </a:lnTo>
                  <a:lnTo>
                    <a:pt x="48" y="120"/>
                  </a:lnTo>
                  <a:lnTo>
                    <a:pt x="64" y="120"/>
                  </a:lnTo>
                  <a:lnTo>
                    <a:pt x="64" y="0"/>
                  </a:lnTo>
                  <a:close/>
                </a:path>
              </a:pathLst>
            </a:custGeom>
            <a:solidFill>
              <a:srgbClr val="008000"/>
            </a:solidFill>
            <a:ln w="12700">
              <a:solidFill>
                <a:srgbClr val="000000"/>
              </a:solidFill>
              <a:prstDash val="solid"/>
              <a:round/>
              <a:headEnd/>
              <a:tailEnd/>
            </a:ln>
          </p:spPr>
          <p:txBody>
            <a:bodyPr/>
            <a:lstStyle/>
            <a:p>
              <a:endParaRPr lang="en-US"/>
            </a:p>
          </p:txBody>
        </p:sp>
      </p:grpSp>
      <p:sp>
        <p:nvSpPr>
          <p:cNvPr id="42003" name="Freeform 65"/>
          <p:cNvSpPr>
            <a:spLocks/>
          </p:cNvSpPr>
          <p:nvPr/>
        </p:nvSpPr>
        <p:spPr bwMode="auto">
          <a:xfrm>
            <a:off x="6757988" y="3051175"/>
            <a:ext cx="787400" cy="454025"/>
          </a:xfrm>
          <a:custGeom>
            <a:avLst/>
            <a:gdLst>
              <a:gd name="T0" fmla="*/ 0 w 375"/>
              <a:gd name="T1" fmla="*/ 2147483647 h 223"/>
              <a:gd name="T2" fmla="*/ 2147483647 w 375"/>
              <a:gd name="T3" fmla="*/ 0 h 223"/>
              <a:gd name="T4" fmla="*/ 2147483647 w 375"/>
              <a:gd name="T5" fmla="*/ 2147483647 h 223"/>
              <a:gd name="T6" fmla="*/ 2147483647 w 375"/>
              <a:gd name="T7" fmla="*/ 2147483647 h 223"/>
              <a:gd name="T8" fmla="*/ 2147483647 w 375"/>
              <a:gd name="T9" fmla="*/ 2147483647 h 223"/>
              <a:gd name="T10" fmla="*/ 2147483647 w 375"/>
              <a:gd name="T11" fmla="*/ 2147483647 h 223"/>
              <a:gd name="T12" fmla="*/ 2147483647 w 375"/>
              <a:gd name="T13" fmla="*/ 2147483647 h 223"/>
              <a:gd name="T14" fmla="*/ 2147483647 w 375"/>
              <a:gd name="T15" fmla="*/ 2147483647 h 223"/>
              <a:gd name="T16" fmla="*/ 2147483647 w 375"/>
              <a:gd name="T17" fmla="*/ 2147483647 h 223"/>
              <a:gd name="T18" fmla="*/ 2147483647 w 375"/>
              <a:gd name="T19" fmla="*/ 2147483647 h 223"/>
              <a:gd name="T20" fmla="*/ 0 w 375"/>
              <a:gd name="T21" fmla="*/ 2147483647 h 223"/>
              <a:gd name="T22" fmla="*/ 0 w 375"/>
              <a:gd name="T23" fmla="*/ 2147483647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5" h="223">
                <a:moveTo>
                  <a:pt x="0" y="40"/>
                </a:moveTo>
                <a:lnTo>
                  <a:pt x="56" y="0"/>
                </a:lnTo>
                <a:lnTo>
                  <a:pt x="56" y="40"/>
                </a:lnTo>
                <a:lnTo>
                  <a:pt x="335" y="40"/>
                </a:lnTo>
                <a:lnTo>
                  <a:pt x="375" y="104"/>
                </a:lnTo>
                <a:lnTo>
                  <a:pt x="351" y="128"/>
                </a:lnTo>
                <a:lnTo>
                  <a:pt x="367" y="184"/>
                </a:lnTo>
                <a:lnTo>
                  <a:pt x="351" y="207"/>
                </a:lnTo>
                <a:lnTo>
                  <a:pt x="287" y="207"/>
                </a:lnTo>
                <a:lnTo>
                  <a:pt x="287" y="223"/>
                </a:lnTo>
                <a:lnTo>
                  <a:pt x="0" y="223"/>
                </a:lnTo>
                <a:lnTo>
                  <a:pt x="0" y="40"/>
                </a:lnTo>
                <a:close/>
              </a:path>
            </a:pathLst>
          </a:custGeom>
          <a:solidFill>
            <a:srgbClr val="FF6600"/>
          </a:solidFill>
          <a:ln w="12700">
            <a:solidFill>
              <a:srgbClr val="000000"/>
            </a:solidFill>
            <a:prstDash val="solid"/>
            <a:round/>
            <a:headEnd/>
            <a:tailEnd/>
          </a:ln>
        </p:spPr>
        <p:txBody>
          <a:bodyPr/>
          <a:lstStyle/>
          <a:p>
            <a:endParaRPr lang="en-US"/>
          </a:p>
        </p:txBody>
      </p:sp>
      <p:sp>
        <p:nvSpPr>
          <p:cNvPr id="42004" name="Freeform 66"/>
          <p:cNvSpPr>
            <a:spLocks/>
          </p:cNvSpPr>
          <p:nvPr/>
        </p:nvSpPr>
        <p:spPr bwMode="auto">
          <a:xfrm>
            <a:off x="6875463" y="2566988"/>
            <a:ext cx="871537" cy="760412"/>
          </a:xfrm>
          <a:custGeom>
            <a:avLst/>
            <a:gdLst>
              <a:gd name="T0" fmla="*/ 0 w 415"/>
              <a:gd name="T1" fmla="*/ 2147483647 h 375"/>
              <a:gd name="T2" fmla="*/ 0 w 415"/>
              <a:gd name="T3" fmla="*/ 2147483647 h 375"/>
              <a:gd name="T4" fmla="*/ 2147483647 w 415"/>
              <a:gd name="T5" fmla="*/ 2147483647 h 375"/>
              <a:gd name="T6" fmla="*/ 2147483647 w 415"/>
              <a:gd name="T7" fmla="*/ 2147483647 h 375"/>
              <a:gd name="T8" fmla="*/ 2147483647 w 415"/>
              <a:gd name="T9" fmla="*/ 2147483647 h 375"/>
              <a:gd name="T10" fmla="*/ 2147483647 w 415"/>
              <a:gd name="T11" fmla="*/ 2147483647 h 375"/>
              <a:gd name="T12" fmla="*/ 2147483647 w 415"/>
              <a:gd name="T13" fmla="*/ 2147483647 h 375"/>
              <a:gd name="T14" fmla="*/ 2147483647 w 415"/>
              <a:gd name="T15" fmla="*/ 2147483647 h 375"/>
              <a:gd name="T16" fmla="*/ 2147483647 w 415"/>
              <a:gd name="T17" fmla="*/ 2147483647 h 375"/>
              <a:gd name="T18" fmla="*/ 2147483647 w 415"/>
              <a:gd name="T19" fmla="*/ 2147483647 h 375"/>
              <a:gd name="T20" fmla="*/ 2147483647 w 415"/>
              <a:gd name="T21" fmla="*/ 0 h 375"/>
              <a:gd name="T22" fmla="*/ 2147483647 w 415"/>
              <a:gd name="T23" fmla="*/ 0 h 375"/>
              <a:gd name="T24" fmla="*/ 2147483647 w 415"/>
              <a:gd name="T25" fmla="*/ 2147483647 h 375"/>
              <a:gd name="T26" fmla="*/ 2147483647 w 415"/>
              <a:gd name="T27" fmla="*/ 2147483647 h 375"/>
              <a:gd name="T28" fmla="*/ 2147483647 w 415"/>
              <a:gd name="T29" fmla="*/ 2147483647 h 375"/>
              <a:gd name="T30" fmla="*/ 2147483647 w 415"/>
              <a:gd name="T31" fmla="*/ 2147483647 h 375"/>
              <a:gd name="T32" fmla="*/ 2147483647 w 415"/>
              <a:gd name="T33" fmla="*/ 2147483647 h 375"/>
              <a:gd name="T34" fmla="*/ 2147483647 w 415"/>
              <a:gd name="T35" fmla="*/ 2147483647 h 375"/>
              <a:gd name="T36" fmla="*/ 0 w 415"/>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5" h="375">
                <a:moveTo>
                  <a:pt x="0" y="239"/>
                </a:moveTo>
                <a:lnTo>
                  <a:pt x="0" y="279"/>
                </a:lnTo>
                <a:lnTo>
                  <a:pt x="271" y="279"/>
                </a:lnTo>
                <a:lnTo>
                  <a:pt x="319" y="343"/>
                </a:lnTo>
                <a:lnTo>
                  <a:pt x="367" y="351"/>
                </a:lnTo>
                <a:lnTo>
                  <a:pt x="367" y="375"/>
                </a:lnTo>
                <a:lnTo>
                  <a:pt x="407" y="343"/>
                </a:lnTo>
                <a:lnTo>
                  <a:pt x="415" y="223"/>
                </a:lnTo>
                <a:lnTo>
                  <a:pt x="415" y="135"/>
                </a:lnTo>
                <a:lnTo>
                  <a:pt x="399" y="119"/>
                </a:lnTo>
                <a:lnTo>
                  <a:pt x="407" y="0"/>
                </a:lnTo>
                <a:lnTo>
                  <a:pt x="319" y="0"/>
                </a:lnTo>
                <a:lnTo>
                  <a:pt x="223" y="96"/>
                </a:lnTo>
                <a:lnTo>
                  <a:pt x="239" y="127"/>
                </a:lnTo>
                <a:lnTo>
                  <a:pt x="183" y="175"/>
                </a:lnTo>
                <a:lnTo>
                  <a:pt x="103" y="159"/>
                </a:lnTo>
                <a:lnTo>
                  <a:pt x="39" y="159"/>
                </a:lnTo>
                <a:lnTo>
                  <a:pt x="23" y="207"/>
                </a:lnTo>
                <a:lnTo>
                  <a:pt x="0" y="239"/>
                </a:lnTo>
                <a:close/>
              </a:path>
            </a:pathLst>
          </a:custGeom>
          <a:solidFill>
            <a:srgbClr val="FF6600"/>
          </a:solidFill>
          <a:ln w="12700">
            <a:solidFill>
              <a:srgbClr val="000000"/>
            </a:solidFill>
            <a:prstDash val="solid"/>
            <a:round/>
            <a:headEnd/>
            <a:tailEnd/>
          </a:ln>
        </p:spPr>
        <p:txBody>
          <a:bodyPr/>
          <a:lstStyle/>
          <a:p>
            <a:endParaRPr lang="en-US"/>
          </a:p>
        </p:txBody>
      </p:sp>
      <p:sp>
        <p:nvSpPr>
          <p:cNvPr id="42005" name="Freeform 67"/>
          <p:cNvSpPr>
            <a:spLocks/>
          </p:cNvSpPr>
          <p:nvPr/>
        </p:nvSpPr>
        <p:spPr bwMode="auto">
          <a:xfrm>
            <a:off x="7713663" y="2582863"/>
            <a:ext cx="319087" cy="371475"/>
          </a:xfrm>
          <a:custGeom>
            <a:avLst/>
            <a:gdLst>
              <a:gd name="T0" fmla="*/ 2147483647 w 152"/>
              <a:gd name="T1" fmla="*/ 0 h 183"/>
              <a:gd name="T2" fmla="*/ 2147483647 w 152"/>
              <a:gd name="T3" fmla="*/ 0 h 183"/>
              <a:gd name="T4" fmla="*/ 2147483647 w 152"/>
              <a:gd name="T5" fmla="*/ 2147483647 h 183"/>
              <a:gd name="T6" fmla="*/ 2147483647 w 152"/>
              <a:gd name="T7" fmla="*/ 2147483647 h 183"/>
              <a:gd name="T8" fmla="*/ 2147483647 w 152"/>
              <a:gd name="T9" fmla="*/ 2147483647 h 183"/>
              <a:gd name="T10" fmla="*/ 2147483647 w 152"/>
              <a:gd name="T11" fmla="*/ 2147483647 h 183"/>
              <a:gd name="T12" fmla="*/ 2147483647 w 152"/>
              <a:gd name="T13" fmla="*/ 2147483647 h 183"/>
              <a:gd name="T14" fmla="*/ 0 w 152"/>
              <a:gd name="T15" fmla="*/ 2147483647 h 183"/>
              <a:gd name="T16" fmla="*/ 2147483647 w 152"/>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 h="183">
                <a:moveTo>
                  <a:pt x="8" y="0"/>
                </a:moveTo>
                <a:lnTo>
                  <a:pt x="152" y="0"/>
                </a:lnTo>
                <a:lnTo>
                  <a:pt x="144" y="48"/>
                </a:lnTo>
                <a:lnTo>
                  <a:pt x="120" y="56"/>
                </a:lnTo>
                <a:lnTo>
                  <a:pt x="80" y="183"/>
                </a:lnTo>
                <a:lnTo>
                  <a:pt x="16" y="183"/>
                </a:lnTo>
                <a:lnTo>
                  <a:pt x="16" y="127"/>
                </a:lnTo>
                <a:lnTo>
                  <a:pt x="0" y="111"/>
                </a:lnTo>
                <a:lnTo>
                  <a:pt x="8" y="0"/>
                </a:lnTo>
                <a:close/>
              </a:path>
            </a:pathLst>
          </a:custGeom>
          <a:solidFill>
            <a:srgbClr val="5FDF00"/>
          </a:solidFill>
          <a:ln w="12700">
            <a:solidFill>
              <a:srgbClr val="000000"/>
            </a:solidFill>
            <a:prstDash val="solid"/>
            <a:round/>
            <a:headEnd/>
            <a:tailEnd/>
          </a:ln>
        </p:spPr>
        <p:txBody>
          <a:bodyPr/>
          <a:lstStyle/>
          <a:p>
            <a:endParaRPr lang="en-US"/>
          </a:p>
        </p:txBody>
      </p:sp>
      <p:sp>
        <p:nvSpPr>
          <p:cNvPr id="42006" name="Freeform 68"/>
          <p:cNvSpPr>
            <a:spLocks/>
          </p:cNvSpPr>
          <p:nvPr/>
        </p:nvSpPr>
        <p:spPr bwMode="auto">
          <a:xfrm>
            <a:off x="7881938" y="2436813"/>
            <a:ext cx="249237" cy="517525"/>
          </a:xfrm>
          <a:custGeom>
            <a:avLst/>
            <a:gdLst>
              <a:gd name="T0" fmla="*/ 2147483647 w 119"/>
              <a:gd name="T1" fmla="*/ 2147483647 h 255"/>
              <a:gd name="T2" fmla="*/ 2147483647 w 119"/>
              <a:gd name="T3" fmla="*/ 0 h 255"/>
              <a:gd name="T4" fmla="*/ 2147483647 w 119"/>
              <a:gd name="T5" fmla="*/ 2147483647 h 255"/>
              <a:gd name="T6" fmla="*/ 2147483647 w 119"/>
              <a:gd name="T7" fmla="*/ 2147483647 h 255"/>
              <a:gd name="T8" fmla="*/ 0 w 119"/>
              <a:gd name="T9" fmla="*/ 2147483647 h 255"/>
              <a:gd name="T10" fmla="*/ 2147483647 w 119"/>
              <a:gd name="T11" fmla="*/ 2147483647 h 255"/>
              <a:gd name="T12" fmla="*/ 2147483647 w 119"/>
              <a:gd name="T13" fmla="*/ 2147483647 h 255"/>
              <a:gd name="T14" fmla="*/ 2147483647 w 119"/>
              <a:gd name="T15" fmla="*/ 2147483647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9" h="255">
                <a:moveTo>
                  <a:pt x="72" y="72"/>
                </a:moveTo>
                <a:lnTo>
                  <a:pt x="119" y="0"/>
                </a:lnTo>
                <a:lnTo>
                  <a:pt x="119" y="239"/>
                </a:lnTo>
                <a:lnTo>
                  <a:pt x="72" y="255"/>
                </a:lnTo>
                <a:lnTo>
                  <a:pt x="0" y="255"/>
                </a:lnTo>
                <a:lnTo>
                  <a:pt x="40" y="128"/>
                </a:lnTo>
                <a:lnTo>
                  <a:pt x="72" y="120"/>
                </a:lnTo>
                <a:lnTo>
                  <a:pt x="72" y="72"/>
                </a:lnTo>
                <a:close/>
              </a:path>
            </a:pathLst>
          </a:custGeom>
          <a:solidFill>
            <a:srgbClr val="5FDF00"/>
          </a:solidFill>
          <a:ln w="12700">
            <a:solidFill>
              <a:srgbClr val="000000"/>
            </a:solidFill>
            <a:prstDash val="solid"/>
            <a:round/>
            <a:headEnd/>
            <a:tailEnd/>
          </a:ln>
        </p:spPr>
        <p:txBody>
          <a:bodyPr/>
          <a:lstStyle/>
          <a:p>
            <a:endParaRPr lang="en-US"/>
          </a:p>
        </p:txBody>
      </p:sp>
      <p:sp>
        <p:nvSpPr>
          <p:cNvPr id="42007" name="Freeform 69"/>
          <p:cNvSpPr>
            <a:spLocks/>
          </p:cNvSpPr>
          <p:nvPr/>
        </p:nvSpPr>
        <p:spPr bwMode="auto">
          <a:xfrm>
            <a:off x="8131175" y="2160588"/>
            <a:ext cx="504825" cy="744537"/>
          </a:xfrm>
          <a:custGeom>
            <a:avLst/>
            <a:gdLst>
              <a:gd name="T0" fmla="*/ 0 w 240"/>
              <a:gd name="T1" fmla="*/ 2147483647 h 367"/>
              <a:gd name="T2" fmla="*/ 0 w 240"/>
              <a:gd name="T3" fmla="*/ 2147483647 h 367"/>
              <a:gd name="T4" fmla="*/ 2147483647 w 240"/>
              <a:gd name="T5" fmla="*/ 2147483647 h 367"/>
              <a:gd name="T6" fmla="*/ 2147483647 w 240"/>
              <a:gd name="T7" fmla="*/ 2147483647 h 367"/>
              <a:gd name="T8" fmla="*/ 2147483647 w 240"/>
              <a:gd name="T9" fmla="*/ 2147483647 h 367"/>
              <a:gd name="T10" fmla="*/ 2147483647 w 240"/>
              <a:gd name="T11" fmla="*/ 2147483647 h 367"/>
              <a:gd name="T12" fmla="*/ 2147483647 w 240"/>
              <a:gd name="T13" fmla="*/ 2147483647 h 367"/>
              <a:gd name="T14" fmla="*/ 2147483647 w 240"/>
              <a:gd name="T15" fmla="*/ 2147483647 h 367"/>
              <a:gd name="T16" fmla="*/ 2147483647 w 240"/>
              <a:gd name="T17" fmla="*/ 2147483647 h 367"/>
              <a:gd name="T18" fmla="*/ 2147483647 w 240"/>
              <a:gd name="T19" fmla="*/ 0 h 367"/>
              <a:gd name="T20" fmla="*/ 2147483647 w 240"/>
              <a:gd name="T21" fmla="*/ 2147483647 h 367"/>
              <a:gd name="T22" fmla="*/ 0 w 240"/>
              <a:gd name="T23" fmla="*/ 2147483647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0" h="367">
                <a:moveTo>
                  <a:pt x="0" y="144"/>
                </a:moveTo>
                <a:lnTo>
                  <a:pt x="0" y="367"/>
                </a:lnTo>
                <a:lnTo>
                  <a:pt x="56" y="335"/>
                </a:lnTo>
                <a:lnTo>
                  <a:pt x="56" y="312"/>
                </a:lnTo>
                <a:lnTo>
                  <a:pt x="240" y="176"/>
                </a:lnTo>
                <a:lnTo>
                  <a:pt x="232" y="128"/>
                </a:lnTo>
                <a:lnTo>
                  <a:pt x="200" y="112"/>
                </a:lnTo>
                <a:lnTo>
                  <a:pt x="176" y="8"/>
                </a:lnTo>
                <a:lnTo>
                  <a:pt x="128" y="16"/>
                </a:lnTo>
                <a:lnTo>
                  <a:pt x="104" y="0"/>
                </a:lnTo>
                <a:lnTo>
                  <a:pt x="56" y="40"/>
                </a:lnTo>
                <a:lnTo>
                  <a:pt x="0" y="144"/>
                </a:lnTo>
                <a:close/>
              </a:path>
            </a:pathLst>
          </a:custGeom>
          <a:solidFill>
            <a:srgbClr val="5FDF00"/>
          </a:solidFill>
          <a:ln w="12700">
            <a:solidFill>
              <a:srgbClr val="000000"/>
            </a:solidFill>
            <a:prstDash val="solid"/>
            <a:round/>
            <a:headEnd/>
            <a:tailEnd/>
          </a:ln>
        </p:spPr>
        <p:txBody>
          <a:bodyPr/>
          <a:lstStyle/>
          <a:p>
            <a:endParaRPr lang="en-US"/>
          </a:p>
        </p:txBody>
      </p:sp>
      <p:sp>
        <p:nvSpPr>
          <p:cNvPr id="42008" name="Freeform 70"/>
          <p:cNvSpPr>
            <a:spLocks/>
          </p:cNvSpPr>
          <p:nvPr/>
        </p:nvSpPr>
        <p:spPr bwMode="auto">
          <a:xfrm>
            <a:off x="7731125" y="2922588"/>
            <a:ext cx="501650" cy="276225"/>
          </a:xfrm>
          <a:custGeom>
            <a:avLst/>
            <a:gdLst>
              <a:gd name="T0" fmla="*/ 2147483647 w 239"/>
              <a:gd name="T1" fmla="*/ 2147483647 h 136"/>
              <a:gd name="T2" fmla="*/ 2147483647 w 239"/>
              <a:gd name="T3" fmla="*/ 2147483647 h 136"/>
              <a:gd name="T4" fmla="*/ 2147483647 w 239"/>
              <a:gd name="T5" fmla="*/ 0 h 136"/>
              <a:gd name="T6" fmla="*/ 2147483647 w 239"/>
              <a:gd name="T7" fmla="*/ 2147483647 h 136"/>
              <a:gd name="T8" fmla="*/ 2147483647 w 239"/>
              <a:gd name="T9" fmla="*/ 2147483647 h 136"/>
              <a:gd name="T10" fmla="*/ 2147483647 w 239"/>
              <a:gd name="T11" fmla="*/ 2147483647 h 136"/>
              <a:gd name="T12" fmla="*/ 2147483647 w 239"/>
              <a:gd name="T13" fmla="*/ 2147483647 h 136"/>
              <a:gd name="T14" fmla="*/ 2147483647 w 239"/>
              <a:gd name="T15" fmla="*/ 2147483647 h 136"/>
              <a:gd name="T16" fmla="*/ 2147483647 w 239"/>
              <a:gd name="T17" fmla="*/ 2147483647 h 136"/>
              <a:gd name="T18" fmla="*/ 0 w 239"/>
              <a:gd name="T19" fmla="*/ 2147483647 h 136"/>
              <a:gd name="T20" fmla="*/ 2147483647 w 239"/>
              <a:gd name="T21" fmla="*/ 2147483647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9" h="136">
                <a:moveTo>
                  <a:pt x="8" y="16"/>
                </a:moveTo>
                <a:lnTo>
                  <a:pt x="144" y="16"/>
                </a:lnTo>
                <a:lnTo>
                  <a:pt x="183" y="0"/>
                </a:lnTo>
                <a:lnTo>
                  <a:pt x="199" y="40"/>
                </a:lnTo>
                <a:lnTo>
                  <a:pt x="175" y="64"/>
                </a:lnTo>
                <a:lnTo>
                  <a:pt x="207" y="120"/>
                </a:lnTo>
                <a:lnTo>
                  <a:pt x="239" y="120"/>
                </a:lnTo>
                <a:lnTo>
                  <a:pt x="191" y="136"/>
                </a:lnTo>
                <a:lnTo>
                  <a:pt x="144" y="96"/>
                </a:lnTo>
                <a:lnTo>
                  <a:pt x="0" y="96"/>
                </a:lnTo>
                <a:lnTo>
                  <a:pt x="8" y="16"/>
                </a:lnTo>
                <a:close/>
              </a:path>
            </a:pathLst>
          </a:custGeom>
          <a:solidFill>
            <a:srgbClr val="5FDF00"/>
          </a:solidFill>
          <a:ln w="12700">
            <a:solidFill>
              <a:srgbClr val="000000"/>
            </a:solidFill>
            <a:prstDash val="solid"/>
            <a:round/>
            <a:headEnd/>
            <a:tailEnd/>
          </a:ln>
        </p:spPr>
        <p:txBody>
          <a:bodyPr/>
          <a:lstStyle/>
          <a:p>
            <a:endParaRPr lang="en-US"/>
          </a:p>
        </p:txBody>
      </p:sp>
      <p:sp>
        <p:nvSpPr>
          <p:cNvPr id="42009" name="Freeform 71"/>
          <p:cNvSpPr>
            <a:spLocks/>
          </p:cNvSpPr>
          <p:nvPr/>
        </p:nvSpPr>
        <p:spPr bwMode="auto">
          <a:xfrm>
            <a:off x="7966075" y="3116263"/>
            <a:ext cx="100013" cy="114300"/>
          </a:xfrm>
          <a:custGeom>
            <a:avLst/>
            <a:gdLst>
              <a:gd name="T0" fmla="*/ 0 w 48"/>
              <a:gd name="T1" fmla="*/ 0 h 56"/>
              <a:gd name="T2" fmla="*/ 2147483647 w 48"/>
              <a:gd name="T3" fmla="*/ 0 h 56"/>
              <a:gd name="T4" fmla="*/ 2147483647 w 48"/>
              <a:gd name="T5" fmla="*/ 2147483647 h 56"/>
              <a:gd name="T6" fmla="*/ 2147483647 w 48"/>
              <a:gd name="T7" fmla="*/ 2147483647 h 56"/>
              <a:gd name="T8" fmla="*/ 0 w 48"/>
              <a:gd name="T9" fmla="*/ 2147483647 h 56"/>
              <a:gd name="T10" fmla="*/ 0 w 48"/>
              <a:gd name="T11" fmla="*/ 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56">
                <a:moveTo>
                  <a:pt x="0" y="0"/>
                </a:moveTo>
                <a:lnTo>
                  <a:pt x="32" y="0"/>
                </a:lnTo>
                <a:lnTo>
                  <a:pt x="48" y="16"/>
                </a:lnTo>
                <a:lnTo>
                  <a:pt x="32" y="56"/>
                </a:lnTo>
                <a:lnTo>
                  <a:pt x="0" y="56"/>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42010" name="Freeform 72"/>
          <p:cNvSpPr>
            <a:spLocks/>
          </p:cNvSpPr>
          <p:nvPr/>
        </p:nvSpPr>
        <p:spPr bwMode="auto">
          <a:xfrm>
            <a:off x="7731125" y="3116263"/>
            <a:ext cx="234950" cy="146050"/>
          </a:xfrm>
          <a:custGeom>
            <a:avLst/>
            <a:gdLst>
              <a:gd name="T0" fmla="*/ 0 w 112"/>
              <a:gd name="T1" fmla="*/ 0 h 72"/>
              <a:gd name="T2" fmla="*/ 2147483647 w 112"/>
              <a:gd name="T3" fmla="*/ 0 h 72"/>
              <a:gd name="T4" fmla="*/ 2147483647 w 112"/>
              <a:gd name="T5" fmla="*/ 2147483647 h 72"/>
              <a:gd name="T6" fmla="*/ 0 w 112"/>
              <a:gd name="T7" fmla="*/ 2147483647 h 72"/>
              <a:gd name="T8" fmla="*/ 0 w 11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 h="72">
                <a:moveTo>
                  <a:pt x="0" y="0"/>
                </a:moveTo>
                <a:lnTo>
                  <a:pt x="112" y="0"/>
                </a:lnTo>
                <a:lnTo>
                  <a:pt x="112" y="56"/>
                </a:lnTo>
                <a:lnTo>
                  <a:pt x="0" y="72"/>
                </a:lnTo>
                <a:lnTo>
                  <a:pt x="0" y="0"/>
                </a:lnTo>
                <a:close/>
              </a:path>
            </a:pathLst>
          </a:custGeom>
          <a:solidFill>
            <a:srgbClr val="5FDF00"/>
          </a:solidFill>
          <a:ln w="12700">
            <a:solidFill>
              <a:srgbClr val="000000"/>
            </a:solidFill>
            <a:prstDash val="solid"/>
            <a:round/>
            <a:headEnd/>
            <a:tailEnd/>
          </a:ln>
        </p:spPr>
        <p:txBody>
          <a:bodyPr/>
          <a:lstStyle/>
          <a:p>
            <a:endParaRPr lang="en-US"/>
          </a:p>
        </p:txBody>
      </p:sp>
      <p:sp>
        <p:nvSpPr>
          <p:cNvPr id="42011" name="Freeform 73"/>
          <p:cNvSpPr>
            <a:spLocks/>
          </p:cNvSpPr>
          <p:nvPr/>
        </p:nvSpPr>
        <p:spPr bwMode="auto">
          <a:xfrm>
            <a:off x="7445375" y="3262313"/>
            <a:ext cx="201613" cy="388937"/>
          </a:xfrm>
          <a:custGeom>
            <a:avLst/>
            <a:gdLst>
              <a:gd name="T0" fmla="*/ 2147483647 w 96"/>
              <a:gd name="T1" fmla="*/ 0 h 191"/>
              <a:gd name="T2" fmla="*/ 2147483647 w 96"/>
              <a:gd name="T3" fmla="*/ 2147483647 h 191"/>
              <a:gd name="T4" fmla="*/ 2147483647 w 96"/>
              <a:gd name="T5" fmla="*/ 2147483647 h 191"/>
              <a:gd name="T6" fmla="*/ 2147483647 w 96"/>
              <a:gd name="T7" fmla="*/ 2147483647 h 191"/>
              <a:gd name="T8" fmla="*/ 0 w 96"/>
              <a:gd name="T9" fmla="*/ 2147483647 h 191"/>
              <a:gd name="T10" fmla="*/ 2147483647 w 96"/>
              <a:gd name="T11" fmla="*/ 2147483647 h 191"/>
              <a:gd name="T12" fmla="*/ 2147483647 w 96"/>
              <a:gd name="T13" fmla="*/ 2147483647 h 191"/>
              <a:gd name="T14" fmla="*/ 2147483647 w 96"/>
              <a:gd name="T15" fmla="*/ 2147483647 h 191"/>
              <a:gd name="T16" fmla="*/ 2147483647 w 96"/>
              <a:gd name="T17" fmla="*/ 2147483647 h 191"/>
              <a:gd name="T18" fmla="*/ 2147483647 w 96"/>
              <a:gd name="T19" fmla="*/ 2147483647 h 191"/>
              <a:gd name="T20" fmla="*/ 2147483647 w 96"/>
              <a:gd name="T21" fmla="*/ 2147483647 h 191"/>
              <a:gd name="T22" fmla="*/ 2147483647 w 96"/>
              <a:gd name="T23" fmla="*/ 0 h 1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 h="191">
                <a:moveTo>
                  <a:pt x="48" y="0"/>
                </a:moveTo>
                <a:lnTo>
                  <a:pt x="24" y="24"/>
                </a:lnTo>
                <a:lnTo>
                  <a:pt x="40" y="80"/>
                </a:lnTo>
                <a:lnTo>
                  <a:pt x="24" y="103"/>
                </a:lnTo>
                <a:lnTo>
                  <a:pt x="0" y="135"/>
                </a:lnTo>
                <a:lnTo>
                  <a:pt x="40" y="191"/>
                </a:lnTo>
                <a:lnTo>
                  <a:pt x="88" y="135"/>
                </a:lnTo>
                <a:lnTo>
                  <a:pt x="96" y="64"/>
                </a:lnTo>
                <a:lnTo>
                  <a:pt x="80" y="64"/>
                </a:lnTo>
                <a:lnTo>
                  <a:pt x="96" y="32"/>
                </a:lnTo>
                <a:lnTo>
                  <a:pt x="96" y="8"/>
                </a:lnTo>
                <a:lnTo>
                  <a:pt x="48" y="0"/>
                </a:lnTo>
                <a:close/>
              </a:path>
            </a:pathLst>
          </a:custGeom>
          <a:solidFill>
            <a:srgbClr val="FF6600"/>
          </a:solidFill>
          <a:ln w="12700">
            <a:solidFill>
              <a:srgbClr val="000000"/>
            </a:solidFill>
            <a:prstDash val="solid"/>
            <a:round/>
            <a:headEnd/>
            <a:tailEnd/>
          </a:ln>
        </p:spPr>
        <p:txBody>
          <a:bodyPr/>
          <a:lstStyle/>
          <a:p>
            <a:endParaRPr lang="en-US"/>
          </a:p>
        </p:txBody>
      </p:sp>
      <p:sp>
        <p:nvSpPr>
          <p:cNvPr id="42012" name="Freeform 74"/>
          <p:cNvSpPr>
            <a:spLocks/>
          </p:cNvSpPr>
          <p:nvPr/>
        </p:nvSpPr>
        <p:spPr bwMode="auto">
          <a:xfrm>
            <a:off x="7361238" y="3471863"/>
            <a:ext cx="150812" cy="260350"/>
          </a:xfrm>
          <a:custGeom>
            <a:avLst/>
            <a:gdLst>
              <a:gd name="T0" fmla="*/ 2147483647 w 72"/>
              <a:gd name="T1" fmla="*/ 0 h 128"/>
              <a:gd name="T2" fmla="*/ 0 w 72"/>
              <a:gd name="T3" fmla="*/ 0 h 128"/>
              <a:gd name="T4" fmla="*/ 0 w 72"/>
              <a:gd name="T5" fmla="*/ 2147483647 h 128"/>
              <a:gd name="T6" fmla="*/ 2147483647 w 72"/>
              <a:gd name="T7" fmla="*/ 2147483647 h 128"/>
              <a:gd name="T8" fmla="*/ 2147483647 w 72"/>
              <a:gd name="T9" fmla="*/ 2147483647 h 128"/>
              <a:gd name="T10" fmla="*/ 2147483647 w 72"/>
              <a:gd name="T11" fmla="*/ 2147483647 h 128"/>
              <a:gd name="T12" fmla="*/ 2147483647 w 72"/>
              <a:gd name="T13" fmla="*/ 2147483647 h 128"/>
              <a:gd name="T14" fmla="*/ 2147483647 w 72"/>
              <a:gd name="T15" fmla="*/ 0 h 1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28">
                <a:moveTo>
                  <a:pt x="64" y="0"/>
                </a:moveTo>
                <a:lnTo>
                  <a:pt x="0" y="0"/>
                </a:lnTo>
                <a:lnTo>
                  <a:pt x="0" y="128"/>
                </a:lnTo>
                <a:lnTo>
                  <a:pt x="64" y="128"/>
                </a:lnTo>
                <a:lnTo>
                  <a:pt x="72" y="112"/>
                </a:lnTo>
                <a:lnTo>
                  <a:pt x="40" y="72"/>
                </a:lnTo>
                <a:lnTo>
                  <a:pt x="40" y="32"/>
                </a:lnTo>
                <a:lnTo>
                  <a:pt x="64" y="0"/>
                </a:lnTo>
                <a:close/>
              </a:path>
            </a:pathLst>
          </a:custGeom>
          <a:solidFill>
            <a:srgbClr val="008000"/>
          </a:solidFill>
          <a:ln w="12700">
            <a:solidFill>
              <a:srgbClr val="000000"/>
            </a:solidFill>
            <a:prstDash val="solid"/>
            <a:round/>
            <a:headEnd/>
            <a:tailEnd/>
          </a:ln>
        </p:spPr>
        <p:txBody>
          <a:bodyPr/>
          <a:lstStyle/>
          <a:p>
            <a:endParaRPr lang="en-US"/>
          </a:p>
        </p:txBody>
      </p:sp>
      <p:sp>
        <p:nvSpPr>
          <p:cNvPr id="42013" name="Freeform 75"/>
          <p:cNvSpPr>
            <a:spLocks/>
          </p:cNvSpPr>
          <p:nvPr/>
        </p:nvSpPr>
        <p:spPr bwMode="auto">
          <a:xfrm>
            <a:off x="6892925" y="3505200"/>
            <a:ext cx="601663" cy="373063"/>
          </a:xfrm>
          <a:custGeom>
            <a:avLst/>
            <a:gdLst>
              <a:gd name="T0" fmla="*/ 0 w 287"/>
              <a:gd name="T1" fmla="*/ 0 h 184"/>
              <a:gd name="T2" fmla="*/ 2147483647 w 287"/>
              <a:gd name="T3" fmla="*/ 0 h 184"/>
              <a:gd name="T4" fmla="*/ 2147483647 w 287"/>
              <a:gd name="T5" fmla="*/ 2147483647 h 184"/>
              <a:gd name="T6" fmla="*/ 2147483647 w 287"/>
              <a:gd name="T7" fmla="*/ 2147483647 h 184"/>
              <a:gd name="T8" fmla="*/ 2147483647 w 287"/>
              <a:gd name="T9" fmla="*/ 2147483647 h 184"/>
              <a:gd name="T10" fmla="*/ 2147483647 w 287"/>
              <a:gd name="T11" fmla="*/ 2147483647 h 184"/>
              <a:gd name="T12" fmla="*/ 2147483647 w 287"/>
              <a:gd name="T13" fmla="*/ 2147483647 h 184"/>
              <a:gd name="T14" fmla="*/ 2147483647 w 287"/>
              <a:gd name="T15" fmla="*/ 2147483647 h 184"/>
              <a:gd name="T16" fmla="*/ 2147483647 w 287"/>
              <a:gd name="T17" fmla="*/ 2147483647 h 184"/>
              <a:gd name="T18" fmla="*/ 0 w 287"/>
              <a:gd name="T19" fmla="*/ 2147483647 h 184"/>
              <a:gd name="T20" fmla="*/ 0 w 287"/>
              <a:gd name="T21" fmla="*/ 0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7" h="184">
                <a:moveTo>
                  <a:pt x="0" y="0"/>
                </a:moveTo>
                <a:lnTo>
                  <a:pt x="223" y="0"/>
                </a:lnTo>
                <a:lnTo>
                  <a:pt x="223" y="120"/>
                </a:lnTo>
                <a:lnTo>
                  <a:pt x="287" y="120"/>
                </a:lnTo>
                <a:lnTo>
                  <a:pt x="247" y="184"/>
                </a:lnTo>
                <a:lnTo>
                  <a:pt x="175" y="168"/>
                </a:lnTo>
                <a:lnTo>
                  <a:pt x="151" y="72"/>
                </a:lnTo>
                <a:lnTo>
                  <a:pt x="143" y="56"/>
                </a:lnTo>
                <a:lnTo>
                  <a:pt x="87" y="32"/>
                </a:lnTo>
                <a:lnTo>
                  <a:pt x="0" y="80"/>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2014" name="Freeform 76"/>
          <p:cNvSpPr>
            <a:spLocks/>
          </p:cNvSpPr>
          <p:nvPr/>
        </p:nvSpPr>
        <p:spPr bwMode="auto">
          <a:xfrm>
            <a:off x="3721100" y="3471863"/>
            <a:ext cx="1004888" cy="520700"/>
          </a:xfrm>
          <a:custGeom>
            <a:avLst/>
            <a:gdLst>
              <a:gd name="T0" fmla="*/ 0 w 479"/>
              <a:gd name="T1" fmla="*/ 0 h 256"/>
              <a:gd name="T2" fmla="*/ 2147483647 w 479"/>
              <a:gd name="T3" fmla="*/ 0 h 256"/>
              <a:gd name="T4" fmla="*/ 2147483647 w 479"/>
              <a:gd name="T5" fmla="*/ 2147483647 h 256"/>
              <a:gd name="T6" fmla="*/ 2147483647 w 479"/>
              <a:gd name="T7" fmla="*/ 2147483647 h 256"/>
              <a:gd name="T8" fmla="*/ 2147483647 w 479"/>
              <a:gd name="T9" fmla="*/ 2147483647 h 256"/>
              <a:gd name="T10" fmla="*/ 2147483647 w 479"/>
              <a:gd name="T11" fmla="*/ 2147483647 h 256"/>
              <a:gd name="T12" fmla="*/ 0 w 479"/>
              <a:gd name="T13" fmla="*/ 2147483647 h 256"/>
              <a:gd name="T14" fmla="*/ 0 w 479"/>
              <a:gd name="T15" fmla="*/ 0 h 2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9" h="256">
                <a:moveTo>
                  <a:pt x="0" y="0"/>
                </a:moveTo>
                <a:lnTo>
                  <a:pt x="455" y="0"/>
                </a:lnTo>
                <a:lnTo>
                  <a:pt x="471" y="16"/>
                </a:lnTo>
                <a:lnTo>
                  <a:pt x="447" y="40"/>
                </a:lnTo>
                <a:lnTo>
                  <a:pt x="479" y="72"/>
                </a:lnTo>
                <a:lnTo>
                  <a:pt x="479" y="256"/>
                </a:lnTo>
                <a:lnTo>
                  <a:pt x="0" y="256"/>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42015" name="Freeform 77"/>
          <p:cNvSpPr>
            <a:spLocks/>
          </p:cNvSpPr>
          <p:nvPr/>
        </p:nvSpPr>
        <p:spPr bwMode="auto">
          <a:xfrm>
            <a:off x="3451225" y="2387600"/>
            <a:ext cx="1058863" cy="647700"/>
          </a:xfrm>
          <a:custGeom>
            <a:avLst/>
            <a:gdLst>
              <a:gd name="T0" fmla="*/ 0 w 504"/>
              <a:gd name="T1" fmla="*/ 0 h 319"/>
              <a:gd name="T2" fmla="*/ 2147483647 w 504"/>
              <a:gd name="T3" fmla="*/ 0 h 319"/>
              <a:gd name="T4" fmla="*/ 2147483647 w 504"/>
              <a:gd name="T5" fmla="*/ 2147483647 h 319"/>
              <a:gd name="T6" fmla="*/ 2147483647 w 504"/>
              <a:gd name="T7" fmla="*/ 2147483647 h 319"/>
              <a:gd name="T8" fmla="*/ 2147483647 w 504"/>
              <a:gd name="T9" fmla="*/ 2147483647 h 319"/>
              <a:gd name="T10" fmla="*/ 2147483647 w 504"/>
              <a:gd name="T11" fmla="*/ 2147483647 h 319"/>
              <a:gd name="T12" fmla="*/ 2147483647 w 504"/>
              <a:gd name="T13" fmla="*/ 2147483647 h 319"/>
              <a:gd name="T14" fmla="*/ 2147483647 w 504"/>
              <a:gd name="T15" fmla="*/ 2147483647 h 319"/>
              <a:gd name="T16" fmla="*/ 2147483647 w 504"/>
              <a:gd name="T17" fmla="*/ 2147483647 h 319"/>
              <a:gd name="T18" fmla="*/ 2147483647 w 504"/>
              <a:gd name="T19" fmla="*/ 2147483647 h 319"/>
              <a:gd name="T20" fmla="*/ 0 w 504"/>
              <a:gd name="T21" fmla="*/ 2147483647 h 319"/>
              <a:gd name="T22" fmla="*/ 0 w 504"/>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4" h="319">
                <a:moveTo>
                  <a:pt x="0" y="0"/>
                </a:moveTo>
                <a:lnTo>
                  <a:pt x="496" y="0"/>
                </a:lnTo>
                <a:lnTo>
                  <a:pt x="496" y="24"/>
                </a:lnTo>
                <a:lnTo>
                  <a:pt x="472" y="56"/>
                </a:lnTo>
                <a:lnTo>
                  <a:pt x="504" y="88"/>
                </a:lnTo>
                <a:lnTo>
                  <a:pt x="504" y="231"/>
                </a:lnTo>
                <a:lnTo>
                  <a:pt x="488" y="231"/>
                </a:lnTo>
                <a:lnTo>
                  <a:pt x="488" y="319"/>
                </a:lnTo>
                <a:lnTo>
                  <a:pt x="400" y="295"/>
                </a:lnTo>
                <a:lnTo>
                  <a:pt x="368" y="271"/>
                </a:lnTo>
                <a:lnTo>
                  <a:pt x="0" y="271"/>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42016" name="Freeform 78"/>
          <p:cNvSpPr>
            <a:spLocks/>
          </p:cNvSpPr>
          <p:nvPr/>
        </p:nvSpPr>
        <p:spPr bwMode="auto">
          <a:xfrm>
            <a:off x="4476750" y="2857500"/>
            <a:ext cx="922338" cy="503238"/>
          </a:xfrm>
          <a:custGeom>
            <a:avLst/>
            <a:gdLst>
              <a:gd name="T0" fmla="*/ 0 w 439"/>
              <a:gd name="T1" fmla="*/ 0 h 248"/>
              <a:gd name="T2" fmla="*/ 2147483647 w 439"/>
              <a:gd name="T3" fmla="*/ 0 h 248"/>
              <a:gd name="T4" fmla="*/ 2147483647 w 439"/>
              <a:gd name="T5" fmla="*/ 2147483647 h 248"/>
              <a:gd name="T6" fmla="*/ 2147483647 w 439"/>
              <a:gd name="T7" fmla="*/ 2147483647 h 248"/>
              <a:gd name="T8" fmla="*/ 2147483647 w 439"/>
              <a:gd name="T9" fmla="*/ 2147483647 h 248"/>
              <a:gd name="T10" fmla="*/ 2147483647 w 439"/>
              <a:gd name="T11" fmla="*/ 2147483647 h 248"/>
              <a:gd name="T12" fmla="*/ 2147483647 w 439"/>
              <a:gd name="T13" fmla="*/ 2147483647 h 248"/>
              <a:gd name="T14" fmla="*/ 2147483647 w 439"/>
              <a:gd name="T15" fmla="*/ 2147483647 h 248"/>
              <a:gd name="T16" fmla="*/ 2147483647 w 439"/>
              <a:gd name="T17" fmla="*/ 2147483647 h 248"/>
              <a:gd name="T18" fmla="*/ 2147483647 w 439"/>
              <a:gd name="T19" fmla="*/ 2147483647 h 248"/>
              <a:gd name="T20" fmla="*/ 0 w 439"/>
              <a:gd name="T21" fmla="*/ 2147483647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9" h="248">
                <a:moveTo>
                  <a:pt x="0" y="0"/>
                </a:moveTo>
                <a:lnTo>
                  <a:pt x="367" y="0"/>
                </a:lnTo>
                <a:lnTo>
                  <a:pt x="383" y="24"/>
                </a:lnTo>
                <a:lnTo>
                  <a:pt x="383" y="56"/>
                </a:lnTo>
                <a:lnTo>
                  <a:pt x="415" y="96"/>
                </a:lnTo>
                <a:lnTo>
                  <a:pt x="439" y="136"/>
                </a:lnTo>
                <a:lnTo>
                  <a:pt x="383" y="176"/>
                </a:lnTo>
                <a:lnTo>
                  <a:pt x="391" y="200"/>
                </a:lnTo>
                <a:lnTo>
                  <a:pt x="351" y="248"/>
                </a:lnTo>
                <a:lnTo>
                  <a:pt x="48" y="248"/>
                </a:lnTo>
                <a:lnTo>
                  <a:pt x="0" y="88"/>
                </a:lnTo>
                <a:lnTo>
                  <a:pt x="0" y="0"/>
                </a:lnTo>
                <a:close/>
              </a:path>
            </a:pathLst>
          </a:custGeom>
          <a:solidFill>
            <a:srgbClr val="FF0000"/>
          </a:solidFill>
          <a:ln w="12700">
            <a:solidFill>
              <a:srgbClr val="000000"/>
            </a:solidFill>
            <a:prstDash val="solid"/>
            <a:round/>
            <a:headEnd/>
            <a:tailEnd/>
          </a:ln>
        </p:spPr>
        <p:txBody>
          <a:bodyPr/>
          <a:lstStyle/>
          <a:p>
            <a:endParaRPr lang="en-US"/>
          </a:p>
        </p:txBody>
      </p:sp>
      <p:sp>
        <p:nvSpPr>
          <p:cNvPr id="42017" name="Freeform 79"/>
          <p:cNvSpPr>
            <a:spLocks/>
          </p:cNvSpPr>
          <p:nvPr/>
        </p:nvSpPr>
        <p:spPr bwMode="auto">
          <a:xfrm>
            <a:off x="4392613" y="1854200"/>
            <a:ext cx="939800" cy="1003300"/>
          </a:xfrm>
          <a:custGeom>
            <a:avLst/>
            <a:gdLst>
              <a:gd name="T0" fmla="*/ 0 w 447"/>
              <a:gd name="T1" fmla="*/ 0 h 494"/>
              <a:gd name="T2" fmla="*/ 2147483647 w 447"/>
              <a:gd name="T3" fmla="*/ 0 h 494"/>
              <a:gd name="T4" fmla="*/ 2147483647 w 447"/>
              <a:gd name="T5" fmla="*/ 2147483647 h 494"/>
              <a:gd name="T6" fmla="*/ 2147483647 w 447"/>
              <a:gd name="T7" fmla="*/ 2147483647 h 494"/>
              <a:gd name="T8" fmla="*/ 2147483647 w 447"/>
              <a:gd name="T9" fmla="*/ 2147483647 h 494"/>
              <a:gd name="T10" fmla="*/ 2147483647 w 447"/>
              <a:gd name="T11" fmla="*/ 2147483647 h 494"/>
              <a:gd name="T12" fmla="*/ 2147483647 w 447"/>
              <a:gd name="T13" fmla="*/ 2147483647 h 494"/>
              <a:gd name="T14" fmla="*/ 2147483647 w 447"/>
              <a:gd name="T15" fmla="*/ 2147483647 h 494"/>
              <a:gd name="T16" fmla="*/ 2147483647 w 447"/>
              <a:gd name="T17" fmla="*/ 2147483647 h 494"/>
              <a:gd name="T18" fmla="*/ 2147483647 w 447"/>
              <a:gd name="T19" fmla="*/ 2147483647 h 494"/>
              <a:gd name="T20" fmla="*/ 2147483647 w 447"/>
              <a:gd name="T21" fmla="*/ 2147483647 h 494"/>
              <a:gd name="T22" fmla="*/ 2147483647 w 447"/>
              <a:gd name="T23" fmla="*/ 2147483647 h 494"/>
              <a:gd name="T24" fmla="*/ 2147483647 w 447"/>
              <a:gd name="T25" fmla="*/ 2147483647 h 494"/>
              <a:gd name="T26" fmla="*/ 2147483647 w 447"/>
              <a:gd name="T27" fmla="*/ 2147483647 h 494"/>
              <a:gd name="T28" fmla="*/ 0 w 447"/>
              <a:gd name="T29" fmla="*/ 0 h 4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7" h="494">
                <a:moveTo>
                  <a:pt x="0" y="0"/>
                </a:moveTo>
                <a:lnTo>
                  <a:pt x="151" y="0"/>
                </a:lnTo>
                <a:lnTo>
                  <a:pt x="447" y="64"/>
                </a:lnTo>
                <a:lnTo>
                  <a:pt x="343" y="159"/>
                </a:lnTo>
                <a:lnTo>
                  <a:pt x="303" y="303"/>
                </a:lnTo>
                <a:lnTo>
                  <a:pt x="303" y="383"/>
                </a:lnTo>
                <a:lnTo>
                  <a:pt x="407" y="455"/>
                </a:lnTo>
                <a:lnTo>
                  <a:pt x="415" y="494"/>
                </a:lnTo>
                <a:lnTo>
                  <a:pt x="56" y="494"/>
                </a:lnTo>
                <a:lnTo>
                  <a:pt x="56" y="351"/>
                </a:lnTo>
                <a:lnTo>
                  <a:pt x="32" y="319"/>
                </a:lnTo>
                <a:lnTo>
                  <a:pt x="48" y="295"/>
                </a:lnTo>
                <a:lnTo>
                  <a:pt x="48" y="263"/>
                </a:lnTo>
                <a:lnTo>
                  <a:pt x="40" y="175"/>
                </a:lnTo>
                <a:lnTo>
                  <a:pt x="0" y="0"/>
                </a:lnTo>
                <a:close/>
              </a:path>
            </a:pathLst>
          </a:custGeom>
          <a:solidFill>
            <a:srgbClr val="D60093"/>
          </a:solidFill>
          <a:ln w="12700">
            <a:solidFill>
              <a:srgbClr val="000000"/>
            </a:solidFill>
            <a:prstDash val="solid"/>
            <a:round/>
            <a:headEnd/>
            <a:tailEnd/>
          </a:ln>
        </p:spPr>
        <p:txBody>
          <a:bodyPr/>
          <a:lstStyle/>
          <a:p>
            <a:endParaRPr lang="en-US"/>
          </a:p>
        </p:txBody>
      </p:sp>
      <p:sp>
        <p:nvSpPr>
          <p:cNvPr id="42018" name="Freeform 80"/>
          <p:cNvSpPr>
            <a:spLocks/>
          </p:cNvSpPr>
          <p:nvPr/>
        </p:nvSpPr>
        <p:spPr bwMode="auto">
          <a:xfrm>
            <a:off x="5029200" y="2225675"/>
            <a:ext cx="820738" cy="809625"/>
          </a:xfrm>
          <a:custGeom>
            <a:avLst/>
            <a:gdLst>
              <a:gd name="T0" fmla="*/ 2147483647 w 391"/>
              <a:gd name="T1" fmla="*/ 2147483647 h 399"/>
              <a:gd name="T2" fmla="*/ 2147483647 w 391"/>
              <a:gd name="T3" fmla="*/ 0 h 399"/>
              <a:gd name="T4" fmla="*/ 2147483647 w 391"/>
              <a:gd name="T5" fmla="*/ 2147483647 h 399"/>
              <a:gd name="T6" fmla="*/ 2147483647 w 391"/>
              <a:gd name="T7" fmla="*/ 2147483647 h 399"/>
              <a:gd name="T8" fmla="*/ 2147483647 w 391"/>
              <a:gd name="T9" fmla="*/ 2147483647 h 399"/>
              <a:gd name="T10" fmla="*/ 2147483647 w 391"/>
              <a:gd name="T11" fmla="*/ 2147483647 h 399"/>
              <a:gd name="T12" fmla="*/ 2147483647 w 391"/>
              <a:gd name="T13" fmla="*/ 2147483647 h 399"/>
              <a:gd name="T14" fmla="*/ 2147483647 w 391"/>
              <a:gd name="T15" fmla="*/ 2147483647 h 399"/>
              <a:gd name="T16" fmla="*/ 2147483647 w 391"/>
              <a:gd name="T17" fmla="*/ 2147483647 h 399"/>
              <a:gd name="T18" fmla="*/ 2147483647 w 391"/>
              <a:gd name="T19" fmla="*/ 2147483647 h 399"/>
              <a:gd name="T20" fmla="*/ 2147483647 w 391"/>
              <a:gd name="T21" fmla="*/ 2147483647 h 399"/>
              <a:gd name="T22" fmla="*/ 2147483647 w 391"/>
              <a:gd name="T23" fmla="*/ 2147483647 h 399"/>
              <a:gd name="T24" fmla="*/ 2147483647 w 391"/>
              <a:gd name="T25" fmla="*/ 2147483647 h 399"/>
              <a:gd name="T26" fmla="*/ 2147483647 w 391"/>
              <a:gd name="T27" fmla="*/ 2147483647 h 399"/>
              <a:gd name="T28" fmla="*/ 2147483647 w 391"/>
              <a:gd name="T29" fmla="*/ 2147483647 h 399"/>
              <a:gd name="T30" fmla="*/ 0 w 391"/>
              <a:gd name="T31" fmla="*/ 2147483647 h 399"/>
              <a:gd name="T32" fmla="*/ 0 w 391"/>
              <a:gd name="T33" fmla="*/ 2147483647 h 399"/>
              <a:gd name="T34" fmla="*/ 2147483647 w 391"/>
              <a:gd name="T35" fmla="*/ 2147483647 h 3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1" h="399">
                <a:moveTo>
                  <a:pt x="24" y="32"/>
                </a:moveTo>
                <a:lnTo>
                  <a:pt x="120" y="0"/>
                </a:lnTo>
                <a:lnTo>
                  <a:pt x="144" y="40"/>
                </a:lnTo>
                <a:lnTo>
                  <a:pt x="280" y="104"/>
                </a:lnTo>
                <a:lnTo>
                  <a:pt x="312" y="144"/>
                </a:lnTo>
                <a:lnTo>
                  <a:pt x="320" y="184"/>
                </a:lnTo>
                <a:lnTo>
                  <a:pt x="367" y="168"/>
                </a:lnTo>
                <a:lnTo>
                  <a:pt x="391" y="192"/>
                </a:lnTo>
                <a:lnTo>
                  <a:pt x="344" y="256"/>
                </a:lnTo>
                <a:lnTo>
                  <a:pt x="328" y="399"/>
                </a:lnTo>
                <a:lnTo>
                  <a:pt x="152" y="399"/>
                </a:lnTo>
                <a:lnTo>
                  <a:pt x="120" y="375"/>
                </a:lnTo>
                <a:lnTo>
                  <a:pt x="120" y="335"/>
                </a:lnTo>
                <a:lnTo>
                  <a:pt x="104" y="303"/>
                </a:lnTo>
                <a:lnTo>
                  <a:pt x="104" y="272"/>
                </a:lnTo>
                <a:lnTo>
                  <a:pt x="0" y="200"/>
                </a:lnTo>
                <a:lnTo>
                  <a:pt x="0" y="120"/>
                </a:lnTo>
                <a:lnTo>
                  <a:pt x="24" y="32"/>
                </a:lnTo>
                <a:close/>
              </a:path>
            </a:pathLst>
          </a:custGeom>
          <a:solidFill>
            <a:srgbClr val="D60093"/>
          </a:solidFill>
          <a:ln w="12700">
            <a:solidFill>
              <a:srgbClr val="000000"/>
            </a:solidFill>
            <a:prstDash val="solid"/>
            <a:round/>
            <a:headEnd/>
            <a:tailEnd/>
          </a:ln>
        </p:spPr>
        <p:txBody>
          <a:bodyPr/>
          <a:lstStyle/>
          <a:p>
            <a:endParaRPr lang="en-US"/>
          </a:p>
        </p:txBody>
      </p:sp>
      <p:sp>
        <p:nvSpPr>
          <p:cNvPr id="42019" name="Freeform 81"/>
          <p:cNvSpPr>
            <a:spLocks/>
          </p:cNvSpPr>
          <p:nvPr/>
        </p:nvSpPr>
        <p:spPr bwMode="auto">
          <a:xfrm>
            <a:off x="5332413" y="2146300"/>
            <a:ext cx="938212" cy="436563"/>
          </a:xfrm>
          <a:custGeom>
            <a:avLst/>
            <a:gdLst>
              <a:gd name="T0" fmla="*/ 0 w 447"/>
              <a:gd name="T1" fmla="*/ 2147483647 h 215"/>
              <a:gd name="T2" fmla="*/ 2147483647 w 447"/>
              <a:gd name="T3" fmla="*/ 2147483647 h 215"/>
              <a:gd name="T4" fmla="*/ 2147483647 w 447"/>
              <a:gd name="T5" fmla="*/ 2147483647 h 215"/>
              <a:gd name="T6" fmla="*/ 2147483647 w 447"/>
              <a:gd name="T7" fmla="*/ 2147483647 h 215"/>
              <a:gd name="T8" fmla="*/ 2147483647 w 447"/>
              <a:gd name="T9" fmla="*/ 2147483647 h 215"/>
              <a:gd name="T10" fmla="*/ 2147483647 w 447"/>
              <a:gd name="T11" fmla="*/ 2147483647 h 215"/>
              <a:gd name="T12" fmla="*/ 2147483647 w 447"/>
              <a:gd name="T13" fmla="*/ 2147483647 h 215"/>
              <a:gd name="T14" fmla="*/ 2147483647 w 447"/>
              <a:gd name="T15" fmla="*/ 2147483647 h 215"/>
              <a:gd name="T16" fmla="*/ 2147483647 w 447"/>
              <a:gd name="T17" fmla="*/ 2147483647 h 215"/>
              <a:gd name="T18" fmla="*/ 2147483647 w 447"/>
              <a:gd name="T19" fmla="*/ 2147483647 h 215"/>
              <a:gd name="T20" fmla="*/ 2147483647 w 447"/>
              <a:gd name="T21" fmla="*/ 0 h 215"/>
              <a:gd name="T22" fmla="*/ 0 w 447"/>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7" h="215">
                <a:moveTo>
                  <a:pt x="0" y="71"/>
                </a:moveTo>
                <a:lnTo>
                  <a:pt x="136" y="151"/>
                </a:lnTo>
                <a:lnTo>
                  <a:pt x="168" y="183"/>
                </a:lnTo>
                <a:lnTo>
                  <a:pt x="176" y="215"/>
                </a:lnTo>
                <a:lnTo>
                  <a:pt x="255" y="143"/>
                </a:lnTo>
                <a:lnTo>
                  <a:pt x="447" y="111"/>
                </a:lnTo>
                <a:lnTo>
                  <a:pt x="359" y="55"/>
                </a:lnTo>
                <a:lnTo>
                  <a:pt x="247" y="103"/>
                </a:lnTo>
                <a:lnTo>
                  <a:pt x="136" y="63"/>
                </a:lnTo>
                <a:lnTo>
                  <a:pt x="200" y="7"/>
                </a:lnTo>
                <a:lnTo>
                  <a:pt x="144" y="0"/>
                </a:lnTo>
                <a:lnTo>
                  <a:pt x="0" y="71"/>
                </a:lnTo>
                <a:close/>
              </a:path>
            </a:pathLst>
          </a:custGeom>
          <a:solidFill>
            <a:schemeClr val="hlink"/>
          </a:solidFill>
          <a:ln w="12700">
            <a:solidFill>
              <a:srgbClr val="000000"/>
            </a:solidFill>
            <a:prstDash val="solid"/>
            <a:round/>
            <a:headEnd/>
            <a:tailEnd/>
          </a:ln>
        </p:spPr>
        <p:txBody>
          <a:bodyPr/>
          <a:lstStyle/>
          <a:p>
            <a:endParaRPr lang="en-US"/>
          </a:p>
        </p:txBody>
      </p:sp>
      <p:sp>
        <p:nvSpPr>
          <p:cNvPr id="42020" name="Freeform 82"/>
          <p:cNvSpPr>
            <a:spLocks/>
          </p:cNvSpPr>
          <p:nvPr/>
        </p:nvSpPr>
        <p:spPr bwMode="auto">
          <a:xfrm>
            <a:off x="5867400" y="2486025"/>
            <a:ext cx="622300" cy="679450"/>
          </a:xfrm>
          <a:custGeom>
            <a:avLst/>
            <a:gdLst>
              <a:gd name="T0" fmla="*/ 2147483647 w 296"/>
              <a:gd name="T1" fmla="*/ 0 h 335"/>
              <a:gd name="T2" fmla="*/ 2147483647 w 296"/>
              <a:gd name="T3" fmla="*/ 2147483647 h 335"/>
              <a:gd name="T4" fmla="*/ 2147483647 w 296"/>
              <a:gd name="T5" fmla="*/ 2147483647 h 335"/>
              <a:gd name="T6" fmla="*/ 2147483647 w 296"/>
              <a:gd name="T7" fmla="*/ 2147483647 h 335"/>
              <a:gd name="T8" fmla="*/ 2147483647 w 296"/>
              <a:gd name="T9" fmla="*/ 2147483647 h 335"/>
              <a:gd name="T10" fmla="*/ 2147483647 w 296"/>
              <a:gd name="T11" fmla="*/ 2147483647 h 335"/>
              <a:gd name="T12" fmla="*/ 2147483647 w 296"/>
              <a:gd name="T13" fmla="*/ 2147483647 h 335"/>
              <a:gd name="T14" fmla="*/ 2147483647 w 296"/>
              <a:gd name="T15" fmla="*/ 2147483647 h 335"/>
              <a:gd name="T16" fmla="*/ 2147483647 w 296"/>
              <a:gd name="T17" fmla="*/ 2147483647 h 335"/>
              <a:gd name="T18" fmla="*/ 2147483647 w 296"/>
              <a:gd name="T19" fmla="*/ 2147483647 h 335"/>
              <a:gd name="T20" fmla="*/ 0 w 296"/>
              <a:gd name="T21" fmla="*/ 2147483647 h 335"/>
              <a:gd name="T22" fmla="*/ 2147483647 w 296"/>
              <a:gd name="T23" fmla="*/ 2147483647 h 335"/>
              <a:gd name="T24" fmla="*/ 2147483647 w 296"/>
              <a:gd name="T25" fmla="*/ 2147483647 h 335"/>
              <a:gd name="T26" fmla="*/ 2147483647 w 296"/>
              <a:gd name="T27" fmla="*/ 2147483647 h 335"/>
              <a:gd name="T28" fmla="*/ 2147483647 w 296"/>
              <a:gd name="T29" fmla="*/ 0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6" h="335">
                <a:moveTo>
                  <a:pt x="144" y="0"/>
                </a:moveTo>
                <a:lnTo>
                  <a:pt x="232" y="24"/>
                </a:lnTo>
                <a:lnTo>
                  <a:pt x="256" y="96"/>
                </a:lnTo>
                <a:lnTo>
                  <a:pt x="200" y="152"/>
                </a:lnTo>
                <a:lnTo>
                  <a:pt x="216" y="175"/>
                </a:lnTo>
                <a:lnTo>
                  <a:pt x="264" y="144"/>
                </a:lnTo>
                <a:lnTo>
                  <a:pt x="288" y="152"/>
                </a:lnTo>
                <a:lnTo>
                  <a:pt x="296" y="239"/>
                </a:lnTo>
                <a:lnTo>
                  <a:pt x="240" y="319"/>
                </a:lnTo>
                <a:lnTo>
                  <a:pt x="240" y="335"/>
                </a:lnTo>
                <a:lnTo>
                  <a:pt x="0" y="335"/>
                </a:lnTo>
                <a:lnTo>
                  <a:pt x="32" y="239"/>
                </a:lnTo>
                <a:lnTo>
                  <a:pt x="16" y="167"/>
                </a:lnTo>
                <a:lnTo>
                  <a:pt x="48" y="88"/>
                </a:lnTo>
                <a:lnTo>
                  <a:pt x="144" y="0"/>
                </a:lnTo>
                <a:close/>
              </a:path>
            </a:pathLst>
          </a:custGeom>
          <a:solidFill>
            <a:schemeClr val="hlink"/>
          </a:solidFill>
          <a:ln w="12700">
            <a:solidFill>
              <a:srgbClr val="000000"/>
            </a:solidFill>
            <a:prstDash val="solid"/>
            <a:round/>
            <a:headEnd/>
            <a:tailEnd/>
          </a:ln>
        </p:spPr>
        <p:txBody>
          <a:bodyPr/>
          <a:lstStyle/>
          <a:p>
            <a:endParaRPr lang="en-US"/>
          </a:p>
        </p:txBody>
      </p:sp>
      <p:sp>
        <p:nvSpPr>
          <p:cNvPr id="42021" name="Freeform 83"/>
          <p:cNvSpPr>
            <a:spLocks/>
          </p:cNvSpPr>
          <p:nvPr/>
        </p:nvSpPr>
        <p:spPr bwMode="auto">
          <a:xfrm>
            <a:off x="5213350" y="3035300"/>
            <a:ext cx="552450" cy="941388"/>
          </a:xfrm>
          <a:custGeom>
            <a:avLst/>
            <a:gdLst>
              <a:gd name="T0" fmla="*/ 2147483647 w 263"/>
              <a:gd name="T1" fmla="*/ 0 h 463"/>
              <a:gd name="T2" fmla="*/ 2147483647 w 263"/>
              <a:gd name="T3" fmla="*/ 0 h 463"/>
              <a:gd name="T4" fmla="*/ 2147483647 w 263"/>
              <a:gd name="T5" fmla="*/ 2147483647 h 463"/>
              <a:gd name="T6" fmla="*/ 2147483647 w 263"/>
              <a:gd name="T7" fmla="*/ 2147483647 h 463"/>
              <a:gd name="T8" fmla="*/ 2147483647 w 263"/>
              <a:gd name="T9" fmla="*/ 2147483647 h 463"/>
              <a:gd name="T10" fmla="*/ 2147483647 w 263"/>
              <a:gd name="T11" fmla="*/ 2147483647 h 463"/>
              <a:gd name="T12" fmla="*/ 2147483647 w 263"/>
              <a:gd name="T13" fmla="*/ 2147483647 h 463"/>
              <a:gd name="T14" fmla="*/ 2147483647 w 263"/>
              <a:gd name="T15" fmla="*/ 2147483647 h 463"/>
              <a:gd name="T16" fmla="*/ 2147483647 w 263"/>
              <a:gd name="T17" fmla="*/ 2147483647 h 463"/>
              <a:gd name="T18" fmla="*/ 2147483647 w 263"/>
              <a:gd name="T19" fmla="*/ 2147483647 h 463"/>
              <a:gd name="T20" fmla="*/ 2147483647 w 263"/>
              <a:gd name="T21" fmla="*/ 2147483647 h 463"/>
              <a:gd name="T22" fmla="*/ 2147483647 w 263"/>
              <a:gd name="T23" fmla="*/ 2147483647 h 463"/>
              <a:gd name="T24" fmla="*/ 0 w 263"/>
              <a:gd name="T25" fmla="*/ 2147483647 h 463"/>
              <a:gd name="T26" fmla="*/ 0 w 263"/>
              <a:gd name="T27" fmla="*/ 2147483647 h 463"/>
              <a:gd name="T28" fmla="*/ 2147483647 w 263"/>
              <a:gd name="T29" fmla="*/ 2147483647 h 463"/>
              <a:gd name="T30" fmla="*/ 2147483647 w 263"/>
              <a:gd name="T31" fmla="*/ 2147483647 h 463"/>
              <a:gd name="T32" fmla="*/ 2147483647 w 263"/>
              <a:gd name="T33" fmla="*/ 2147483647 h 463"/>
              <a:gd name="T34" fmla="*/ 2147483647 w 263"/>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3" h="463">
                <a:moveTo>
                  <a:pt x="64" y="0"/>
                </a:moveTo>
                <a:lnTo>
                  <a:pt x="240" y="0"/>
                </a:lnTo>
                <a:lnTo>
                  <a:pt x="263" y="72"/>
                </a:lnTo>
                <a:lnTo>
                  <a:pt x="263" y="303"/>
                </a:lnTo>
                <a:lnTo>
                  <a:pt x="263" y="327"/>
                </a:lnTo>
                <a:lnTo>
                  <a:pt x="232" y="367"/>
                </a:lnTo>
                <a:lnTo>
                  <a:pt x="224" y="415"/>
                </a:lnTo>
                <a:lnTo>
                  <a:pt x="160" y="463"/>
                </a:lnTo>
                <a:lnTo>
                  <a:pt x="128" y="447"/>
                </a:lnTo>
                <a:lnTo>
                  <a:pt x="64" y="351"/>
                </a:lnTo>
                <a:lnTo>
                  <a:pt x="80" y="319"/>
                </a:lnTo>
                <a:lnTo>
                  <a:pt x="56" y="303"/>
                </a:lnTo>
                <a:lnTo>
                  <a:pt x="0" y="215"/>
                </a:lnTo>
                <a:lnTo>
                  <a:pt x="0" y="152"/>
                </a:lnTo>
                <a:lnTo>
                  <a:pt x="40" y="112"/>
                </a:lnTo>
                <a:lnTo>
                  <a:pt x="32" y="80"/>
                </a:lnTo>
                <a:lnTo>
                  <a:pt x="80" y="48"/>
                </a:lnTo>
                <a:lnTo>
                  <a:pt x="64" y="0"/>
                </a:lnTo>
                <a:close/>
              </a:path>
            </a:pathLst>
          </a:custGeom>
          <a:solidFill>
            <a:srgbClr val="FF0000"/>
          </a:solidFill>
          <a:ln w="12700">
            <a:solidFill>
              <a:srgbClr val="000000"/>
            </a:solidFill>
            <a:prstDash val="solid"/>
            <a:round/>
            <a:headEnd/>
            <a:tailEnd/>
          </a:ln>
        </p:spPr>
        <p:txBody>
          <a:bodyPr/>
          <a:lstStyle/>
          <a:p>
            <a:endParaRPr lang="en-US"/>
          </a:p>
        </p:txBody>
      </p:sp>
      <p:sp>
        <p:nvSpPr>
          <p:cNvPr id="42022" name="Freeform 84"/>
          <p:cNvSpPr>
            <a:spLocks/>
          </p:cNvSpPr>
          <p:nvPr/>
        </p:nvSpPr>
        <p:spPr bwMode="auto">
          <a:xfrm>
            <a:off x="4578350" y="3360738"/>
            <a:ext cx="971550" cy="792162"/>
          </a:xfrm>
          <a:custGeom>
            <a:avLst/>
            <a:gdLst>
              <a:gd name="T0" fmla="*/ 0 w 463"/>
              <a:gd name="T1" fmla="*/ 0 h 390"/>
              <a:gd name="T2" fmla="*/ 2147483647 w 463"/>
              <a:gd name="T3" fmla="*/ 0 h 390"/>
              <a:gd name="T4" fmla="*/ 2147483647 w 463"/>
              <a:gd name="T5" fmla="*/ 2147483647 h 390"/>
              <a:gd name="T6" fmla="*/ 2147483647 w 463"/>
              <a:gd name="T7" fmla="*/ 2147483647 h 390"/>
              <a:gd name="T8" fmla="*/ 2147483647 w 463"/>
              <a:gd name="T9" fmla="*/ 2147483647 h 390"/>
              <a:gd name="T10" fmla="*/ 2147483647 w 463"/>
              <a:gd name="T11" fmla="*/ 2147483647 h 390"/>
              <a:gd name="T12" fmla="*/ 2147483647 w 463"/>
              <a:gd name="T13" fmla="*/ 2147483647 h 390"/>
              <a:gd name="T14" fmla="*/ 2147483647 w 463"/>
              <a:gd name="T15" fmla="*/ 2147483647 h 390"/>
              <a:gd name="T16" fmla="*/ 2147483647 w 463"/>
              <a:gd name="T17" fmla="*/ 2147483647 h 390"/>
              <a:gd name="T18" fmla="*/ 2147483647 w 463"/>
              <a:gd name="T19" fmla="*/ 2147483647 h 390"/>
              <a:gd name="T20" fmla="*/ 2147483647 w 463"/>
              <a:gd name="T21" fmla="*/ 2147483647 h 390"/>
              <a:gd name="T22" fmla="*/ 2147483647 w 463"/>
              <a:gd name="T23" fmla="*/ 2147483647 h 390"/>
              <a:gd name="T24" fmla="*/ 2147483647 w 463"/>
              <a:gd name="T25" fmla="*/ 2147483647 h 390"/>
              <a:gd name="T26" fmla="*/ 2147483647 w 463"/>
              <a:gd name="T27" fmla="*/ 2147483647 h 390"/>
              <a:gd name="T28" fmla="*/ 2147483647 w 463"/>
              <a:gd name="T29" fmla="*/ 2147483647 h 390"/>
              <a:gd name="T30" fmla="*/ 2147483647 w 463"/>
              <a:gd name="T31" fmla="*/ 2147483647 h 390"/>
              <a:gd name="T32" fmla="*/ 0 w 463"/>
              <a:gd name="T33" fmla="*/ 0 h 3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3" h="390">
                <a:moveTo>
                  <a:pt x="0" y="0"/>
                </a:moveTo>
                <a:lnTo>
                  <a:pt x="303" y="0"/>
                </a:lnTo>
                <a:lnTo>
                  <a:pt x="303" y="48"/>
                </a:lnTo>
                <a:lnTo>
                  <a:pt x="359" y="143"/>
                </a:lnTo>
                <a:lnTo>
                  <a:pt x="383" y="159"/>
                </a:lnTo>
                <a:lnTo>
                  <a:pt x="367" y="191"/>
                </a:lnTo>
                <a:lnTo>
                  <a:pt x="431" y="287"/>
                </a:lnTo>
                <a:lnTo>
                  <a:pt x="463" y="303"/>
                </a:lnTo>
                <a:lnTo>
                  <a:pt x="423" y="390"/>
                </a:lnTo>
                <a:lnTo>
                  <a:pt x="383" y="390"/>
                </a:lnTo>
                <a:lnTo>
                  <a:pt x="391" y="351"/>
                </a:lnTo>
                <a:lnTo>
                  <a:pt x="87" y="351"/>
                </a:lnTo>
                <a:lnTo>
                  <a:pt x="71" y="311"/>
                </a:lnTo>
                <a:lnTo>
                  <a:pt x="71" y="127"/>
                </a:lnTo>
                <a:lnTo>
                  <a:pt x="39" y="95"/>
                </a:lnTo>
                <a:lnTo>
                  <a:pt x="63" y="71"/>
                </a:lnTo>
                <a:lnTo>
                  <a:pt x="0" y="0"/>
                </a:lnTo>
                <a:close/>
              </a:path>
            </a:pathLst>
          </a:custGeom>
          <a:solidFill>
            <a:srgbClr val="0066FF"/>
          </a:solidFill>
          <a:ln w="12700">
            <a:solidFill>
              <a:srgbClr val="000000"/>
            </a:solidFill>
            <a:prstDash val="solid"/>
            <a:round/>
            <a:headEnd/>
            <a:tailEnd/>
          </a:ln>
        </p:spPr>
        <p:txBody>
          <a:bodyPr/>
          <a:lstStyle/>
          <a:p>
            <a:endParaRPr lang="en-US"/>
          </a:p>
        </p:txBody>
      </p:sp>
      <p:sp>
        <p:nvSpPr>
          <p:cNvPr id="42023" name="Freeform 85"/>
          <p:cNvSpPr>
            <a:spLocks/>
          </p:cNvSpPr>
          <p:nvPr/>
        </p:nvSpPr>
        <p:spPr bwMode="auto">
          <a:xfrm>
            <a:off x="5684838" y="3165475"/>
            <a:ext cx="450850" cy="712788"/>
          </a:xfrm>
          <a:custGeom>
            <a:avLst/>
            <a:gdLst>
              <a:gd name="T0" fmla="*/ 2147483647 w 215"/>
              <a:gd name="T1" fmla="*/ 0 h 351"/>
              <a:gd name="T2" fmla="*/ 2147483647 w 215"/>
              <a:gd name="T3" fmla="*/ 2147483647 h 351"/>
              <a:gd name="T4" fmla="*/ 2147483647 w 215"/>
              <a:gd name="T5" fmla="*/ 0 h 351"/>
              <a:gd name="T6" fmla="*/ 2147483647 w 215"/>
              <a:gd name="T7" fmla="*/ 0 h 351"/>
              <a:gd name="T8" fmla="*/ 2147483647 w 215"/>
              <a:gd name="T9" fmla="*/ 2147483647 h 351"/>
              <a:gd name="T10" fmla="*/ 2147483647 w 215"/>
              <a:gd name="T11" fmla="*/ 2147483647 h 351"/>
              <a:gd name="T12" fmla="*/ 0 w 215"/>
              <a:gd name="T13" fmla="*/ 2147483647 h 351"/>
              <a:gd name="T14" fmla="*/ 2147483647 w 215"/>
              <a:gd name="T15" fmla="*/ 2147483647 h 351"/>
              <a:gd name="T16" fmla="*/ 2147483647 w 215"/>
              <a:gd name="T17" fmla="*/ 2147483647 h 351"/>
              <a:gd name="T18" fmla="*/ 2147483647 w 215"/>
              <a:gd name="T19" fmla="*/ 0 h 3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 h="351">
                <a:moveTo>
                  <a:pt x="39" y="0"/>
                </a:moveTo>
                <a:lnTo>
                  <a:pt x="55" y="16"/>
                </a:lnTo>
                <a:lnTo>
                  <a:pt x="87" y="0"/>
                </a:lnTo>
                <a:lnTo>
                  <a:pt x="215" y="0"/>
                </a:lnTo>
                <a:lnTo>
                  <a:pt x="215" y="215"/>
                </a:lnTo>
                <a:lnTo>
                  <a:pt x="135" y="319"/>
                </a:lnTo>
                <a:lnTo>
                  <a:pt x="0" y="351"/>
                </a:lnTo>
                <a:lnTo>
                  <a:pt x="8" y="303"/>
                </a:lnTo>
                <a:lnTo>
                  <a:pt x="39" y="263"/>
                </a:lnTo>
                <a:lnTo>
                  <a:pt x="39" y="0"/>
                </a:lnTo>
                <a:close/>
              </a:path>
            </a:pathLst>
          </a:custGeom>
          <a:solidFill>
            <a:schemeClr val="hlink"/>
          </a:solidFill>
          <a:ln w="12700">
            <a:solidFill>
              <a:srgbClr val="000000"/>
            </a:solidFill>
            <a:prstDash val="solid"/>
            <a:round/>
            <a:headEnd/>
            <a:tailEnd/>
          </a:ln>
        </p:spPr>
        <p:txBody>
          <a:bodyPr/>
          <a:lstStyle/>
          <a:p>
            <a:endParaRPr lang="en-US"/>
          </a:p>
        </p:txBody>
      </p:sp>
      <p:sp>
        <p:nvSpPr>
          <p:cNvPr id="42024" name="Freeform 86"/>
          <p:cNvSpPr>
            <a:spLocks/>
          </p:cNvSpPr>
          <p:nvPr/>
        </p:nvSpPr>
        <p:spPr bwMode="auto">
          <a:xfrm>
            <a:off x="6135688" y="3133725"/>
            <a:ext cx="622300" cy="614363"/>
          </a:xfrm>
          <a:custGeom>
            <a:avLst/>
            <a:gdLst>
              <a:gd name="T0" fmla="*/ 0 w 296"/>
              <a:gd name="T1" fmla="*/ 2147483647 h 303"/>
              <a:gd name="T2" fmla="*/ 2147483647 w 296"/>
              <a:gd name="T3" fmla="*/ 2147483647 h 303"/>
              <a:gd name="T4" fmla="*/ 2147483647 w 296"/>
              <a:gd name="T5" fmla="*/ 2147483647 h 303"/>
              <a:gd name="T6" fmla="*/ 2147483647 w 296"/>
              <a:gd name="T7" fmla="*/ 2147483647 h 303"/>
              <a:gd name="T8" fmla="*/ 2147483647 w 296"/>
              <a:gd name="T9" fmla="*/ 0 h 303"/>
              <a:gd name="T10" fmla="*/ 2147483647 w 296"/>
              <a:gd name="T11" fmla="*/ 2147483647 h 303"/>
              <a:gd name="T12" fmla="*/ 2147483647 w 296"/>
              <a:gd name="T13" fmla="*/ 2147483647 h 303"/>
              <a:gd name="T14" fmla="*/ 2147483647 w 296"/>
              <a:gd name="T15" fmla="*/ 2147483647 h 303"/>
              <a:gd name="T16" fmla="*/ 2147483647 w 296"/>
              <a:gd name="T17" fmla="*/ 2147483647 h 303"/>
              <a:gd name="T18" fmla="*/ 2147483647 w 296"/>
              <a:gd name="T19" fmla="*/ 2147483647 h 303"/>
              <a:gd name="T20" fmla="*/ 2147483647 w 296"/>
              <a:gd name="T21" fmla="*/ 2147483647 h 303"/>
              <a:gd name="T22" fmla="*/ 2147483647 w 296"/>
              <a:gd name="T23" fmla="*/ 2147483647 h 303"/>
              <a:gd name="T24" fmla="*/ 0 w 296"/>
              <a:gd name="T25" fmla="*/ 2147483647 h 303"/>
              <a:gd name="T26" fmla="*/ 0 w 296"/>
              <a:gd name="T27" fmla="*/ 2147483647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6" h="303">
                <a:moveTo>
                  <a:pt x="0" y="16"/>
                </a:moveTo>
                <a:lnTo>
                  <a:pt x="112" y="16"/>
                </a:lnTo>
                <a:lnTo>
                  <a:pt x="152" y="40"/>
                </a:lnTo>
                <a:lnTo>
                  <a:pt x="216" y="40"/>
                </a:lnTo>
                <a:lnTo>
                  <a:pt x="296" y="0"/>
                </a:lnTo>
                <a:lnTo>
                  <a:pt x="296" y="128"/>
                </a:lnTo>
                <a:lnTo>
                  <a:pt x="288" y="136"/>
                </a:lnTo>
                <a:lnTo>
                  <a:pt x="248" y="215"/>
                </a:lnTo>
                <a:lnTo>
                  <a:pt x="224" y="215"/>
                </a:lnTo>
                <a:lnTo>
                  <a:pt x="152" y="303"/>
                </a:lnTo>
                <a:lnTo>
                  <a:pt x="128" y="279"/>
                </a:lnTo>
                <a:lnTo>
                  <a:pt x="88" y="287"/>
                </a:lnTo>
                <a:lnTo>
                  <a:pt x="0" y="215"/>
                </a:lnTo>
                <a:lnTo>
                  <a:pt x="0" y="16"/>
                </a:lnTo>
                <a:close/>
              </a:path>
            </a:pathLst>
          </a:custGeom>
          <a:solidFill>
            <a:schemeClr val="hlink"/>
          </a:solidFill>
          <a:ln w="12700">
            <a:solidFill>
              <a:srgbClr val="000000"/>
            </a:solidFill>
            <a:prstDash val="solid"/>
            <a:round/>
            <a:headEnd/>
            <a:tailEnd/>
          </a:ln>
        </p:spPr>
        <p:txBody>
          <a:bodyPr/>
          <a:lstStyle/>
          <a:p>
            <a:endParaRPr lang="en-US"/>
          </a:p>
        </p:txBody>
      </p:sp>
      <p:sp>
        <p:nvSpPr>
          <p:cNvPr id="42025" name="Freeform 87"/>
          <p:cNvSpPr>
            <a:spLocks/>
          </p:cNvSpPr>
          <p:nvPr/>
        </p:nvSpPr>
        <p:spPr bwMode="auto">
          <a:xfrm>
            <a:off x="1792288" y="1854200"/>
            <a:ext cx="1658937" cy="842963"/>
          </a:xfrm>
          <a:custGeom>
            <a:avLst/>
            <a:gdLst>
              <a:gd name="T0" fmla="*/ 0 w 790"/>
              <a:gd name="T1" fmla="*/ 0 h 415"/>
              <a:gd name="T2" fmla="*/ 2147483647 w 790"/>
              <a:gd name="T3" fmla="*/ 0 h 415"/>
              <a:gd name="T4" fmla="*/ 2147483647 w 790"/>
              <a:gd name="T5" fmla="*/ 2147483647 h 415"/>
              <a:gd name="T6" fmla="*/ 2147483647 w 790"/>
              <a:gd name="T7" fmla="*/ 2147483647 h 415"/>
              <a:gd name="T8" fmla="*/ 2147483647 w 790"/>
              <a:gd name="T9" fmla="*/ 2147483647 h 415"/>
              <a:gd name="T10" fmla="*/ 2147483647 w 790"/>
              <a:gd name="T11" fmla="*/ 2147483647 h 415"/>
              <a:gd name="T12" fmla="*/ 2147483647 w 790"/>
              <a:gd name="T13" fmla="*/ 2147483647 h 415"/>
              <a:gd name="T14" fmla="*/ 2147483647 w 790"/>
              <a:gd name="T15" fmla="*/ 2147483647 h 415"/>
              <a:gd name="T16" fmla="*/ 2147483647 w 790"/>
              <a:gd name="T17" fmla="*/ 2147483647 h 415"/>
              <a:gd name="T18" fmla="*/ 2147483647 w 790"/>
              <a:gd name="T19" fmla="*/ 2147483647 h 415"/>
              <a:gd name="T20" fmla="*/ 0 w 790"/>
              <a:gd name="T21" fmla="*/ 2147483647 h 415"/>
              <a:gd name="T22" fmla="*/ 0 w 790"/>
              <a:gd name="T23" fmla="*/ 0 h 4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0" h="415">
                <a:moveTo>
                  <a:pt x="0" y="0"/>
                </a:moveTo>
                <a:lnTo>
                  <a:pt x="790" y="0"/>
                </a:lnTo>
                <a:lnTo>
                  <a:pt x="790" y="359"/>
                </a:lnTo>
                <a:lnTo>
                  <a:pt x="327" y="359"/>
                </a:lnTo>
                <a:lnTo>
                  <a:pt x="327" y="383"/>
                </a:lnTo>
                <a:lnTo>
                  <a:pt x="216" y="415"/>
                </a:lnTo>
                <a:lnTo>
                  <a:pt x="144" y="295"/>
                </a:lnTo>
                <a:lnTo>
                  <a:pt x="104" y="311"/>
                </a:lnTo>
                <a:lnTo>
                  <a:pt x="96" y="295"/>
                </a:lnTo>
                <a:lnTo>
                  <a:pt x="120" y="231"/>
                </a:lnTo>
                <a:lnTo>
                  <a:pt x="0" y="104"/>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2026" name="Rectangle 88"/>
          <p:cNvSpPr>
            <a:spLocks noChangeArrowheads="1"/>
          </p:cNvSpPr>
          <p:nvPr/>
        </p:nvSpPr>
        <p:spPr bwMode="auto">
          <a:xfrm>
            <a:off x="2487613" y="2590800"/>
            <a:ext cx="955675" cy="696913"/>
          </a:xfrm>
          <a:prstGeom prst="rect">
            <a:avLst/>
          </a:prstGeom>
          <a:solidFill>
            <a:srgbClr val="FF66FF"/>
          </a:solidFill>
          <a:ln w="12700">
            <a:solidFill>
              <a:srgbClr val="000000"/>
            </a:solidFill>
            <a:miter lim="800000"/>
            <a:headEnd/>
            <a:tailEnd/>
          </a:ln>
        </p:spPr>
        <p:txBody>
          <a:bodyPr/>
          <a:lstStyle/>
          <a:p>
            <a:endParaRPr lang="en-US"/>
          </a:p>
        </p:txBody>
      </p:sp>
      <p:sp>
        <p:nvSpPr>
          <p:cNvPr id="42027" name="Freeform 89"/>
          <p:cNvSpPr>
            <a:spLocks/>
          </p:cNvSpPr>
          <p:nvPr/>
        </p:nvSpPr>
        <p:spPr bwMode="auto">
          <a:xfrm>
            <a:off x="3451225" y="1854200"/>
            <a:ext cx="1042988" cy="533400"/>
          </a:xfrm>
          <a:custGeom>
            <a:avLst/>
            <a:gdLst>
              <a:gd name="T0" fmla="*/ 0 w 496"/>
              <a:gd name="T1" fmla="*/ 0 h 263"/>
              <a:gd name="T2" fmla="*/ 2147483647 w 496"/>
              <a:gd name="T3" fmla="*/ 0 h 263"/>
              <a:gd name="T4" fmla="*/ 2147483647 w 496"/>
              <a:gd name="T5" fmla="*/ 2147483647 h 263"/>
              <a:gd name="T6" fmla="*/ 2147483647 w 496"/>
              <a:gd name="T7" fmla="*/ 2147483647 h 263"/>
              <a:gd name="T8" fmla="*/ 0 w 496"/>
              <a:gd name="T9" fmla="*/ 2147483647 h 263"/>
              <a:gd name="T10" fmla="*/ 0 w 496"/>
              <a:gd name="T11" fmla="*/ 0 h 2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6" h="263">
                <a:moveTo>
                  <a:pt x="0" y="0"/>
                </a:moveTo>
                <a:lnTo>
                  <a:pt x="448" y="0"/>
                </a:lnTo>
                <a:lnTo>
                  <a:pt x="488" y="199"/>
                </a:lnTo>
                <a:lnTo>
                  <a:pt x="496" y="263"/>
                </a:lnTo>
                <a:lnTo>
                  <a:pt x="0" y="263"/>
                </a:lnTo>
                <a:lnTo>
                  <a:pt x="0" y="0"/>
                </a:lnTo>
                <a:close/>
              </a:path>
            </a:pathLst>
          </a:custGeom>
          <a:solidFill>
            <a:srgbClr val="008000"/>
          </a:solidFill>
          <a:ln w="12700">
            <a:solidFill>
              <a:srgbClr val="000000"/>
            </a:solidFill>
            <a:prstDash val="solid"/>
            <a:round/>
            <a:headEnd/>
            <a:tailEnd/>
          </a:ln>
        </p:spPr>
        <p:txBody>
          <a:bodyPr/>
          <a:lstStyle/>
          <a:p>
            <a:endParaRPr lang="en-US"/>
          </a:p>
        </p:txBody>
      </p:sp>
      <p:sp>
        <p:nvSpPr>
          <p:cNvPr id="42028" name="Freeform 90"/>
          <p:cNvSpPr>
            <a:spLocks/>
          </p:cNvSpPr>
          <p:nvPr/>
        </p:nvSpPr>
        <p:spPr bwMode="auto">
          <a:xfrm>
            <a:off x="3451225" y="2938463"/>
            <a:ext cx="1225550" cy="533400"/>
          </a:xfrm>
          <a:custGeom>
            <a:avLst/>
            <a:gdLst>
              <a:gd name="T0" fmla="*/ 0 w 583"/>
              <a:gd name="T1" fmla="*/ 0 h 263"/>
              <a:gd name="T2" fmla="*/ 2147483647 w 583"/>
              <a:gd name="T3" fmla="*/ 0 h 263"/>
              <a:gd name="T4" fmla="*/ 2147483647 w 583"/>
              <a:gd name="T5" fmla="*/ 2147483647 h 263"/>
              <a:gd name="T6" fmla="*/ 2147483647 w 583"/>
              <a:gd name="T7" fmla="*/ 2147483647 h 263"/>
              <a:gd name="T8" fmla="*/ 2147483647 w 583"/>
              <a:gd name="T9" fmla="*/ 2147483647 h 263"/>
              <a:gd name="T10" fmla="*/ 2147483647 w 583"/>
              <a:gd name="T11" fmla="*/ 2147483647 h 263"/>
              <a:gd name="T12" fmla="*/ 2147483647 w 583"/>
              <a:gd name="T13" fmla="*/ 2147483647 h 263"/>
              <a:gd name="T14" fmla="*/ 2147483647 w 583"/>
              <a:gd name="T15" fmla="*/ 2147483647 h 263"/>
              <a:gd name="T16" fmla="*/ 0 w 583"/>
              <a:gd name="T17" fmla="*/ 2147483647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3" h="263">
                <a:moveTo>
                  <a:pt x="0" y="0"/>
                </a:moveTo>
                <a:lnTo>
                  <a:pt x="368" y="0"/>
                </a:lnTo>
                <a:lnTo>
                  <a:pt x="400" y="24"/>
                </a:lnTo>
                <a:lnTo>
                  <a:pt x="488" y="48"/>
                </a:lnTo>
                <a:lnTo>
                  <a:pt x="536" y="208"/>
                </a:lnTo>
                <a:lnTo>
                  <a:pt x="583" y="263"/>
                </a:lnTo>
                <a:lnTo>
                  <a:pt x="128" y="263"/>
                </a:lnTo>
                <a:lnTo>
                  <a:pt x="128" y="176"/>
                </a:lnTo>
                <a:lnTo>
                  <a:pt x="0" y="176"/>
                </a:lnTo>
                <a:lnTo>
                  <a:pt x="0" y="0"/>
                </a:lnTo>
                <a:close/>
              </a:path>
            </a:pathLst>
          </a:custGeom>
          <a:solidFill>
            <a:srgbClr val="FF9900"/>
          </a:solidFill>
          <a:ln w="12700">
            <a:solidFill>
              <a:srgbClr val="000000"/>
            </a:solidFill>
            <a:prstDash val="solid"/>
            <a:round/>
            <a:headEnd/>
            <a:tailEnd/>
          </a:ln>
        </p:spPr>
        <p:txBody>
          <a:bodyPr/>
          <a:lstStyle/>
          <a:p>
            <a:endParaRPr lang="en-US"/>
          </a:p>
        </p:txBody>
      </p:sp>
      <p:sp>
        <p:nvSpPr>
          <p:cNvPr id="42029" name="Rectangle 91"/>
          <p:cNvSpPr>
            <a:spLocks noChangeArrowheads="1"/>
          </p:cNvSpPr>
          <p:nvPr/>
        </p:nvSpPr>
        <p:spPr bwMode="auto">
          <a:xfrm>
            <a:off x="2773363" y="3303588"/>
            <a:ext cx="938212" cy="665162"/>
          </a:xfrm>
          <a:prstGeom prst="rect">
            <a:avLst/>
          </a:prstGeom>
          <a:solidFill>
            <a:srgbClr val="FF66FF"/>
          </a:solidFill>
          <a:ln w="12700">
            <a:solidFill>
              <a:srgbClr val="000000"/>
            </a:solidFill>
            <a:miter lim="800000"/>
            <a:headEnd/>
            <a:tailEnd/>
          </a:ln>
        </p:spPr>
        <p:txBody>
          <a:bodyPr/>
          <a:lstStyle/>
          <a:p>
            <a:endParaRPr lang="en-US"/>
          </a:p>
        </p:txBody>
      </p:sp>
      <p:sp>
        <p:nvSpPr>
          <p:cNvPr id="42030" name="Freeform 92"/>
          <p:cNvSpPr>
            <a:spLocks/>
          </p:cNvSpPr>
          <p:nvPr/>
        </p:nvSpPr>
        <p:spPr bwMode="auto">
          <a:xfrm>
            <a:off x="6456363" y="3409950"/>
            <a:ext cx="754062" cy="533400"/>
          </a:xfrm>
          <a:custGeom>
            <a:avLst/>
            <a:gdLst>
              <a:gd name="T0" fmla="*/ 2147483647 w 359"/>
              <a:gd name="T1" fmla="*/ 0 h 263"/>
              <a:gd name="T2" fmla="*/ 2147483647 w 359"/>
              <a:gd name="T3" fmla="*/ 0 h 263"/>
              <a:gd name="T4" fmla="*/ 2147483647 w 359"/>
              <a:gd name="T5" fmla="*/ 2147483647 h 263"/>
              <a:gd name="T6" fmla="*/ 2147483647 w 359"/>
              <a:gd name="T7" fmla="*/ 2147483647 h 263"/>
              <a:gd name="T8" fmla="*/ 0 w 359"/>
              <a:gd name="T9" fmla="*/ 2147483647 h 263"/>
              <a:gd name="T10" fmla="*/ 2147483647 w 359"/>
              <a:gd name="T11" fmla="*/ 2147483647 h 263"/>
              <a:gd name="T12" fmla="*/ 2147483647 w 359"/>
              <a:gd name="T13" fmla="*/ 2147483647 h 263"/>
              <a:gd name="T14" fmla="*/ 2147483647 w 359"/>
              <a:gd name="T15" fmla="*/ 2147483647 h 263"/>
              <a:gd name="T16" fmla="*/ 2147483647 w 359"/>
              <a:gd name="T17" fmla="*/ 2147483647 h 263"/>
              <a:gd name="T18" fmla="*/ 2147483647 w 359"/>
              <a:gd name="T19" fmla="*/ 2147483647 h 263"/>
              <a:gd name="T20" fmla="*/ 2147483647 w 359"/>
              <a:gd name="T21" fmla="*/ 2147483647 h 263"/>
              <a:gd name="T22" fmla="*/ 2147483647 w 359"/>
              <a:gd name="T23" fmla="*/ 2147483647 h 263"/>
              <a:gd name="T24" fmla="*/ 2147483647 w 359"/>
              <a:gd name="T25" fmla="*/ 2147483647 h 263"/>
              <a:gd name="T26" fmla="*/ 2147483647 w 359"/>
              <a:gd name="T27" fmla="*/ 2147483647 h 263"/>
              <a:gd name="T28" fmla="*/ 2147483647 w 359"/>
              <a:gd name="T29" fmla="*/ 2147483647 h 263"/>
              <a:gd name="T30" fmla="*/ 2147483647 w 359"/>
              <a:gd name="T31" fmla="*/ 2147483647 h 263"/>
              <a:gd name="T32" fmla="*/ 2147483647 w 359"/>
              <a:gd name="T33" fmla="*/ 0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9" h="263">
                <a:moveTo>
                  <a:pt x="144" y="0"/>
                </a:moveTo>
                <a:lnTo>
                  <a:pt x="136" y="0"/>
                </a:lnTo>
                <a:lnTo>
                  <a:pt x="96" y="79"/>
                </a:lnTo>
                <a:lnTo>
                  <a:pt x="72" y="79"/>
                </a:lnTo>
                <a:lnTo>
                  <a:pt x="0" y="159"/>
                </a:lnTo>
                <a:lnTo>
                  <a:pt x="32" y="247"/>
                </a:lnTo>
                <a:lnTo>
                  <a:pt x="144" y="263"/>
                </a:lnTo>
                <a:lnTo>
                  <a:pt x="168" y="247"/>
                </a:lnTo>
                <a:lnTo>
                  <a:pt x="200" y="183"/>
                </a:lnTo>
                <a:lnTo>
                  <a:pt x="208" y="175"/>
                </a:lnTo>
                <a:lnTo>
                  <a:pt x="359" y="127"/>
                </a:lnTo>
                <a:lnTo>
                  <a:pt x="343" y="103"/>
                </a:lnTo>
                <a:lnTo>
                  <a:pt x="287" y="79"/>
                </a:lnTo>
                <a:lnTo>
                  <a:pt x="208" y="127"/>
                </a:lnTo>
                <a:lnTo>
                  <a:pt x="208" y="47"/>
                </a:lnTo>
                <a:lnTo>
                  <a:pt x="144" y="47"/>
                </a:lnTo>
                <a:lnTo>
                  <a:pt x="144" y="0"/>
                </a:lnTo>
                <a:close/>
              </a:path>
            </a:pathLst>
          </a:custGeom>
          <a:solidFill>
            <a:srgbClr val="008000"/>
          </a:solidFill>
          <a:ln w="12700">
            <a:solidFill>
              <a:srgbClr val="000000"/>
            </a:solidFill>
            <a:prstDash val="solid"/>
            <a:round/>
            <a:headEnd/>
            <a:tailEnd/>
          </a:ln>
        </p:spPr>
        <p:txBody>
          <a:bodyPr/>
          <a:lstStyle/>
          <a:p>
            <a:endParaRPr lang="en-US"/>
          </a:p>
        </p:txBody>
      </p:sp>
      <p:sp>
        <p:nvSpPr>
          <p:cNvPr id="42031" name="Freeform 93"/>
          <p:cNvSpPr>
            <a:spLocks/>
          </p:cNvSpPr>
          <p:nvPr/>
        </p:nvSpPr>
        <p:spPr bwMode="auto">
          <a:xfrm>
            <a:off x="6221413" y="3667125"/>
            <a:ext cx="1190625" cy="406400"/>
          </a:xfrm>
          <a:custGeom>
            <a:avLst/>
            <a:gdLst>
              <a:gd name="T0" fmla="*/ 0 w 567"/>
              <a:gd name="T1" fmla="*/ 2147483647 h 200"/>
              <a:gd name="T2" fmla="*/ 2147483647 w 567"/>
              <a:gd name="T3" fmla="*/ 2147483647 h 200"/>
              <a:gd name="T4" fmla="*/ 2147483647 w 567"/>
              <a:gd name="T5" fmla="*/ 2147483647 h 200"/>
              <a:gd name="T6" fmla="*/ 2147483647 w 567"/>
              <a:gd name="T7" fmla="*/ 2147483647 h 200"/>
              <a:gd name="T8" fmla="*/ 2147483647 w 567"/>
              <a:gd name="T9" fmla="*/ 2147483647 h 200"/>
              <a:gd name="T10" fmla="*/ 2147483647 w 567"/>
              <a:gd name="T11" fmla="*/ 2147483647 h 200"/>
              <a:gd name="T12" fmla="*/ 2147483647 w 567"/>
              <a:gd name="T13" fmla="*/ 0 h 200"/>
              <a:gd name="T14" fmla="*/ 2147483647 w 567"/>
              <a:gd name="T15" fmla="*/ 2147483647 h 200"/>
              <a:gd name="T16" fmla="*/ 2147483647 w 567"/>
              <a:gd name="T17" fmla="*/ 2147483647 h 200"/>
              <a:gd name="T18" fmla="*/ 2147483647 w 567"/>
              <a:gd name="T19" fmla="*/ 2147483647 h 200"/>
              <a:gd name="T20" fmla="*/ 2147483647 w 567"/>
              <a:gd name="T21" fmla="*/ 2147483647 h 200"/>
              <a:gd name="T22" fmla="*/ 0 w 567"/>
              <a:gd name="T23" fmla="*/ 2147483647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7" h="200">
                <a:moveTo>
                  <a:pt x="0" y="200"/>
                </a:moveTo>
                <a:lnTo>
                  <a:pt x="16" y="184"/>
                </a:lnTo>
                <a:lnTo>
                  <a:pt x="144" y="120"/>
                </a:lnTo>
                <a:lnTo>
                  <a:pt x="256" y="136"/>
                </a:lnTo>
                <a:lnTo>
                  <a:pt x="288" y="120"/>
                </a:lnTo>
                <a:lnTo>
                  <a:pt x="320" y="48"/>
                </a:lnTo>
                <a:lnTo>
                  <a:pt x="471" y="0"/>
                </a:lnTo>
                <a:lnTo>
                  <a:pt x="495" y="88"/>
                </a:lnTo>
                <a:lnTo>
                  <a:pt x="567" y="104"/>
                </a:lnTo>
                <a:lnTo>
                  <a:pt x="535" y="152"/>
                </a:lnTo>
                <a:lnTo>
                  <a:pt x="559" y="200"/>
                </a:lnTo>
                <a:lnTo>
                  <a:pt x="0" y="200"/>
                </a:lnTo>
                <a:close/>
              </a:path>
            </a:pathLst>
          </a:custGeom>
          <a:solidFill>
            <a:srgbClr val="008000"/>
          </a:solidFill>
          <a:ln w="12700">
            <a:solidFill>
              <a:srgbClr val="000000"/>
            </a:solidFill>
            <a:prstDash val="solid"/>
            <a:round/>
            <a:headEnd/>
            <a:tailEnd/>
          </a:ln>
        </p:spPr>
        <p:txBody>
          <a:bodyPr/>
          <a:lstStyle/>
          <a:p>
            <a:endParaRPr lang="en-US"/>
          </a:p>
        </p:txBody>
      </p:sp>
      <p:sp>
        <p:nvSpPr>
          <p:cNvPr id="42032" name="Freeform 94"/>
          <p:cNvSpPr>
            <a:spLocks/>
          </p:cNvSpPr>
          <p:nvPr/>
        </p:nvSpPr>
        <p:spPr bwMode="auto">
          <a:xfrm>
            <a:off x="5483225" y="3570288"/>
            <a:ext cx="1039813" cy="536575"/>
          </a:xfrm>
          <a:custGeom>
            <a:avLst/>
            <a:gdLst>
              <a:gd name="T0" fmla="*/ 0 w 495"/>
              <a:gd name="T1" fmla="*/ 2147483647 h 264"/>
              <a:gd name="T2" fmla="*/ 2147483647 w 495"/>
              <a:gd name="T3" fmla="*/ 2147483647 h 264"/>
              <a:gd name="T4" fmla="*/ 2147483647 w 495"/>
              <a:gd name="T5" fmla="*/ 2147483647 h 264"/>
              <a:gd name="T6" fmla="*/ 2147483647 w 495"/>
              <a:gd name="T7" fmla="*/ 2147483647 h 264"/>
              <a:gd name="T8" fmla="*/ 2147483647 w 495"/>
              <a:gd name="T9" fmla="*/ 2147483647 h 264"/>
              <a:gd name="T10" fmla="*/ 2147483647 w 495"/>
              <a:gd name="T11" fmla="*/ 0 h 264"/>
              <a:gd name="T12" fmla="*/ 2147483647 w 495"/>
              <a:gd name="T13" fmla="*/ 2147483647 h 264"/>
              <a:gd name="T14" fmla="*/ 2147483647 w 495"/>
              <a:gd name="T15" fmla="*/ 2147483647 h 264"/>
              <a:gd name="T16" fmla="*/ 2147483647 w 495"/>
              <a:gd name="T17" fmla="*/ 2147483647 h 264"/>
              <a:gd name="T18" fmla="*/ 2147483647 w 495"/>
              <a:gd name="T19" fmla="*/ 2147483647 h 264"/>
              <a:gd name="T20" fmla="*/ 2147483647 w 495"/>
              <a:gd name="T21" fmla="*/ 2147483647 h 264"/>
              <a:gd name="T22" fmla="*/ 2147483647 w 495"/>
              <a:gd name="T23" fmla="*/ 2147483647 h 264"/>
              <a:gd name="T24" fmla="*/ 2147483647 w 495"/>
              <a:gd name="T25" fmla="*/ 2147483647 h 264"/>
              <a:gd name="T26" fmla="*/ 2147483647 w 495"/>
              <a:gd name="T27" fmla="*/ 2147483647 h 264"/>
              <a:gd name="T28" fmla="*/ 0 w 495"/>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5" h="264">
                <a:moveTo>
                  <a:pt x="0" y="264"/>
                </a:moveTo>
                <a:lnTo>
                  <a:pt x="32" y="200"/>
                </a:lnTo>
                <a:lnTo>
                  <a:pt x="96" y="152"/>
                </a:lnTo>
                <a:lnTo>
                  <a:pt x="231" y="128"/>
                </a:lnTo>
                <a:lnTo>
                  <a:pt x="311" y="16"/>
                </a:lnTo>
                <a:lnTo>
                  <a:pt x="311" y="0"/>
                </a:lnTo>
                <a:lnTo>
                  <a:pt x="399" y="72"/>
                </a:lnTo>
                <a:lnTo>
                  <a:pt x="439" y="64"/>
                </a:lnTo>
                <a:lnTo>
                  <a:pt x="463" y="80"/>
                </a:lnTo>
                <a:lnTo>
                  <a:pt x="495" y="168"/>
                </a:lnTo>
                <a:lnTo>
                  <a:pt x="367" y="232"/>
                </a:lnTo>
                <a:lnTo>
                  <a:pt x="351" y="248"/>
                </a:lnTo>
                <a:lnTo>
                  <a:pt x="104" y="248"/>
                </a:lnTo>
                <a:lnTo>
                  <a:pt x="104" y="264"/>
                </a:lnTo>
                <a:lnTo>
                  <a:pt x="0" y="264"/>
                </a:lnTo>
                <a:close/>
              </a:path>
            </a:pathLst>
          </a:custGeom>
          <a:solidFill>
            <a:srgbClr val="FFFF00"/>
          </a:solidFill>
          <a:ln w="12700">
            <a:solidFill>
              <a:srgbClr val="000000"/>
            </a:solidFill>
            <a:prstDash val="solid"/>
            <a:round/>
            <a:headEnd/>
            <a:tailEnd/>
          </a:ln>
        </p:spPr>
        <p:txBody>
          <a:bodyPr/>
          <a:lstStyle/>
          <a:p>
            <a:endParaRPr lang="en-US"/>
          </a:p>
        </p:txBody>
      </p:sp>
      <p:sp>
        <p:nvSpPr>
          <p:cNvPr id="42033" name="Freeform 95"/>
          <p:cNvSpPr>
            <a:spLocks/>
          </p:cNvSpPr>
          <p:nvPr/>
        </p:nvSpPr>
        <p:spPr bwMode="auto">
          <a:xfrm>
            <a:off x="4760913" y="4073525"/>
            <a:ext cx="706437" cy="615950"/>
          </a:xfrm>
          <a:custGeom>
            <a:avLst/>
            <a:gdLst>
              <a:gd name="T0" fmla="*/ 0 w 336"/>
              <a:gd name="T1" fmla="*/ 0 h 303"/>
              <a:gd name="T2" fmla="*/ 2147483647 w 336"/>
              <a:gd name="T3" fmla="*/ 0 h 303"/>
              <a:gd name="T4" fmla="*/ 2147483647 w 336"/>
              <a:gd name="T5" fmla="*/ 2147483647 h 303"/>
              <a:gd name="T6" fmla="*/ 2147483647 w 336"/>
              <a:gd name="T7" fmla="*/ 2147483647 h 303"/>
              <a:gd name="T8" fmla="*/ 2147483647 w 336"/>
              <a:gd name="T9" fmla="*/ 2147483647 h 303"/>
              <a:gd name="T10" fmla="*/ 2147483647 w 336"/>
              <a:gd name="T11" fmla="*/ 2147483647 h 303"/>
              <a:gd name="T12" fmla="*/ 2147483647 w 336"/>
              <a:gd name="T13" fmla="*/ 2147483647 h 303"/>
              <a:gd name="T14" fmla="*/ 2147483647 w 336"/>
              <a:gd name="T15" fmla="*/ 2147483647 h 303"/>
              <a:gd name="T16" fmla="*/ 2147483647 w 336"/>
              <a:gd name="T17" fmla="*/ 2147483647 h 303"/>
              <a:gd name="T18" fmla="*/ 2147483647 w 336"/>
              <a:gd name="T19" fmla="*/ 2147483647 h 303"/>
              <a:gd name="T20" fmla="*/ 2147483647 w 336"/>
              <a:gd name="T21" fmla="*/ 2147483647 h 303"/>
              <a:gd name="T22" fmla="*/ 0 w 336"/>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03">
                <a:moveTo>
                  <a:pt x="0" y="0"/>
                </a:moveTo>
                <a:lnTo>
                  <a:pt x="304" y="0"/>
                </a:lnTo>
                <a:lnTo>
                  <a:pt x="296" y="39"/>
                </a:lnTo>
                <a:lnTo>
                  <a:pt x="336" y="39"/>
                </a:lnTo>
                <a:lnTo>
                  <a:pt x="296" y="151"/>
                </a:lnTo>
                <a:lnTo>
                  <a:pt x="256" y="207"/>
                </a:lnTo>
                <a:lnTo>
                  <a:pt x="224" y="303"/>
                </a:lnTo>
                <a:lnTo>
                  <a:pt x="48" y="303"/>
                </a:lnTo>
                <a:lnTo>
                  <a:pt x="48" y="255"/>
                </a:lnTo>
                <a:lnTo>
                  <a:pt x="16" y="247"/>
                </a:lnTo>
                <a:lnTo>
                  <a:pt x="16" y="63"/>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42034" name="Freeform 96"/>
          <p:cNvSpPr>
            <a:spLocks/>
          </p:cNvSpPr>
          <p:nvPr/>
        </p:nvSpPr>
        <p:spPr bwMode="auto">
          <a:xfrm>
            <a:off x="5383213" y="4073525"/>
            <a:ext cx="1206500" cy="290513"/>
          </a:xfrm>
          <a:custGeom>
            <a:avLst/>
            <a:gdLst>
              <a:gd name="T0" fmla="*/ 2147483647 w 575"/>
              <a:gd name="T1" fmla="*/ 2147483647 h 143"/>
              <a:gd name="T2" fmla="*/ 2147483647 w 575"/>
              <a:gd name="T3" fmla="*/ 2147483647 h 143"/>
              <a:gd name="T4" fmla="*/ 2147483647 w 575"/>
              <a:gd name="T5" fmla="*/ 0 h 143"/>
              <a:gd name="T6" fmla="*/ 2147483647 w 575"/>
              <a:gd name="T7" fmla="*/ 0 h 143"/>
              <a:gd name="T8" fmla="*/ 2147483647 w 575"/>
              <a:gd name="T9" fmla="*/ 2147483647 h 143"/>
              <a:gd name="T10" fmla="*/ 2147483647 w 575"/>
              <a:gd name="T11" fmla="*/ 2147483647 h 143"/>
              <a:gd name="T12" fmla="*/ 2147483647 w 575"/>
              <a:gd name="T13" fmla="*/ 2147483647 h 143"/>
              <a:gd name="T14" fmla="*/ 0 w 575"/>
              <a:gd name="T15" fmla="*/ 2147483647 h 143"/>
              <a:gd name="T16" fmla="*/ 2147483647 w 575"/>
              <a:gd name="T17" fmla="*/ 2147483647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5" h="143">
                <a:moveTo>
                  <a:pt x="56" y="16"/>
                </a:moveTo>
                <a:lnTo>
                  <a:pt x="152" y="16"/>
                </a:lnTo>
                <a:lnTo>
                  <a:pt x="152" y="0"/>
                </a:lnTo>
                <a:lnTo>
                  <a:pt x="575" y="0"/>
                </a:lnTo>
                <a:lnTo>
                  <a:pt x="567" y="31"/>
                </a:lnTo>
                <a:lnTo>
                  <a:pt x="399" y="103"/>
                </a:lnTo>
                <a:lnTo>
                  <a:pt x="383" y="143"/>
                </a:lnTo>
                <a:lnTo>
                  <a:pt x="0" y="143"/>
                </a:lnTo>
                <a:lnTo>
                  <a:pt x="56" y="16"/>
                </a:lnTo>
                <a:close/>
              </a:path>
            </a:pathLst>
          </a:custGeom>
          <a:solidFill>
            <a:srgbClr val="FFFF00"/>
          </a:solidFill>
          <a:ln w="12700">
            <a:solidFill>
              <a:srgbClr val="000000"/>
            </a:solidFill>
            <a:prstDash val="solid"/>
            <a:round/>
            <a:headEnd/>
            <a:tailEnd/>
          </a:ln>
        </p:spPr>
        <p:txBody>
          <a:bodyPr/>
          <a:lstStyle/>
          <a:p>
            <a:endParaRPr lang="en-US"/>
          </a:p>
        </p:txBody>
      </p:sp>
      <p:sp>
        <p:nvSpPr>
          <p:cNvPr id="42035" name="Freeform 97"/>
          <p:cNvSpPr>
            <a:spLocks/>
          </p:cNvSpPr>
          <p:nvPr/>
        </p:nvSpPr>
        <p:spPr bwMode="auto">
          <a:xfrm>
            <a:off x="6186488" y="4073525"/>
            <a:ext cx="1258887" cy="468313"/>
          </a:xfrm>
          <a:custGeom>
            <a:avLst/>
            <a:gdLst>
              <a:gd name="T0" fmla="*/ 2147483647 w 599"/>
              <a:gd name="T1" fmla="*/ 0 h 231"/>
              <a:gd name="T2" fmla="*/ 2147483647 w 599"/>
              <a:gd name="T3" fmla="*/ 0 h 231"/>
              <a:gd name="T4" fmla="*/ 2147483647 w 599"/>
              <a:gd name="T5" fmla="*/ 2147483647 h 231"/>
              <a:gd name="T6" fmla="*/ 2147483647 w 599"/>
              <a:gd name="T7" fmla="*/ 2147483647 h 231"/>
              <a:gd name="T8" fmla="*/ 2147483647 w 599"/>
              <a:gd name="T9" fmla="*/ 2147483647 h 231"/>
              <a:gd name="T10" fmla="*/ 2147483647 w 599"/>
              <a:gd name="T11" fmla="*/ 2147483647 h 231"/>
              <a:gd name="T12" fmla="*/ 2147483647 w 599"/>
              <a:gd name="T13" fmla="*/ 2147483647 h 231"/>
              <a:gd name="T14" fmla="*/ 2147483647 w 599"/>
              <a:gd name="T15" fmla="*/ 2147483647 h 231"/>
              <a:gd name="T16" fmla="*/ 2147483647 w 599"/>
              <a:gd name="T17" fmla="*/ 2147483647 h 231"/>
              <a:gd name="T18" fmla="*/ 2147483647 w 599"/>
              <a:gd name="T19" fmla="*/ 2147483647 h 231"/>
              <a:gd name="T20" fmla="*/ 2147483647 w 599"/>
              <a:gd name="T21" fmla="*/ 2147483647 h 231"/>
              <a:gd name="T22" fmla="*/ 0 w 599"/>
              <a:gd name="T23" fmla="*/ 2147483647 h 231"/>
              <a:gd name="T24" fmla="*/ 2147483647 w 599"/>
              <a:gd name="T25" fmla="*/ 2147483647 h 231"/>
              <a:gd name="T26" fmla="*/ 2147483647 w 599"/>
              <a:gd name="T27" fmla="*/ 2147483647 h 231"/>
              <a:gd name="T28" fmla="*/ 2147483647 w 599"/>
              <a:gd name="T29" fmla="*/ 0 h 2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9" h="231">
                <a:moveTo>
                  <a:pt x="192" y="0"/>
                </a:moveTo>
                <a:lnTo>
                  <a:pt x="575" y="0"/>
                </a:lnTo>
                <a:lnTo>
                  <a:pt x="599" y="71"/>
                </a:lnTo>
                <a:lnTo>
                  <a:pt x="535" y="143"/>
                </a:lnTo>
                <a:lnTo>
                  <a:pt x="439" y="175"/>
                </a:lnTo>
                <a:lnTo>
                  <a:pt x="399" y="231"/>
                </a:lnTo>
                <a:lnTo>
                  <a:pt x="304" y="135"/>
                </a:lnTo>
                <a:lnTo>
                  <a:pt x="232" y="135"/>
                </a:lnTo>
                <a:lnTo>
                  <a:pt x="224" y="111"/>
                </a:lnTo>
                <a:lnTo>
                  <a:pt x="120" y="111"/>
                </a:lnTo>
                <a:lnTo>
                  <a:pt x="80" y="143"/>
                </a:lnTo>
                <a:lnTo>
                  <a:pt x="0" y="143"/>
                </a:lnTo>
                <a:lnTo>
                  <a:pt x="16" y="103"/>
                </a:lnTo>
                <a:lnTo>
                  <a:pt x="184" y="31"/>
                </a:lnTo>
                <a:lnTo>
                  <a:pt x="192" y="0"/>
                </a:lnTo>
                <a:close/>
              </a:path>
            </a:pathLst>
          </a:custGeom>
          <a:solidFill>
            <a:srgbClr val="FF3300"/>
          </a:solidFill>
          <a:ln w="12700">
            <a:solidFill>
              <a:srgbClr val="000000"/>
            </a:solidFill>
            <a:prstDash val="solid"/>
            <a:round/>
            <a:headEnd/>
            <a:tailEnd/>
          </a:ln>
        </p:spPr>
        <p:txBody>
          <a:bodyPr/>
          <a:lstStyle/>
          <a:p>
            <a:endParaRPr lang="en-US"/>
          </a:p>
        </p:txBody>
      </p:sp>
      <p:sp>
        <p:nvSpPr>
          <p:cNvPr id="42036" name="Freeform 98"/>
          <p:cNvSpPr>
            <a:spLocks/>
          </p:cNvSpPr>
          <p:nvPr/>
        </p:nvSpPr>
        <p:spPr bwMode="auto">
          <a:xfrm>
            <a:off x="6338888" y="4298950"/>
            <a:ext cx="685800" cy="582613"/>
          </a:xfrm>
          <a:custGeom>
            <a:avLst/>
            <a:gdLst>
              <a:gd name="T0" fmla="*/ 2147483647 w 327"/>
              <a:gd name="T1" fmla="*/ 2147483647 h 287"/>
              <a:gd name="T2" fmla="*/ 2147483647 w 327"/>
              <a:gd name="T3" fmla="*/ 0 h 287"/>
              <a:gd name="T4" fmla="*/ 2147483647 w 327"/>
              <a:gd name="T5" fmla="*/ 0 h 287"/>
              <a:gd name="T6" fmla="*/ 2147483647 w 327"/>
              <a:gd name="T7" fmla="*/ 2147483647 h 287"/>
              <a:gd name="T8" fmla="*/ 2147483647 w 327"/>
              <a:gd name="T9" fmla="*/ 2147483647 h 287"/>
              <a:gd name="T10" fmla="*/ 2147483647 w 327"/>
              <a:gd name="T11" fmla="*/ 2147483647 h 287"/>
              <a:gd name="T12" fmla="*/ 2147483647 w 327"/>
              <a:gd name="T13" fmla="*/ 2147483647 h 287"/>
              <a:gd name="T14" fmla="*/ 2147483647 w 327"/>
              <a:gd name="T15" fmla="*/ 2147483647 h 287"/>
              <a:gd name="T16" fmla="*/ 2147483647 w 327"/>
              <a:gd name="T17" fmla="*/ 2147483647 h 287"/>
              <a:gd name="T18" fmla="*/ 2147483647 w 327"/>
              <a:gd name="T19" fmla="*/ 2147483647 h 287"/>
              <a:gd name="T20" fmla="*/ 0 w 327"/>
              <a:gd name="T21" fmla="*/ 2147483647 h 287"/>
              <a:gd name="T22" fmla="*/ 2147483647 w 327"/>
              <a:gd name="T23" fmla="*/ 2147483647 h 2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7" h="287">
                <a:moveTo>
                  <a:pt x="16" y="32"/>
                </a:moveTo>
                <a:lnTo>
                  <a:pt x="48" y="0"/>
                </a:lnTo>
                <a:lnTo>
                  <a:pt x="152" y="0"/>
                </a:lnTo>
                <a:lnTo>
                  <a:pt x="160" y="24"/>
                </a:lnTo>
                <a:lnTo>
                  <a:pt x="232" y="24"/>
                </a:lnTo>
                <a:lnTo>
                  <a:pt x="327" y="120"/>
                </a:lnTo>
                <a:lnTo>
                  <a:pt x="240" y="208"/>
                </a:lnTo>
                <a:lnTo>
                  <a:pt x="176" y="232"/>
                </a:lnTo>
                <a:lnTo>
                  <a:pt x="168" y="287"/>
                </a:lnTo>
                <a:lnTo>
                  <a:pt x="136" y="224"/>
                </a:lnTo>
                <a:lnTo>
                  <a:pt x="0" y="64"/>
                </a:lnTo>
                <a:lnTo>
                  <a:pt x="16" y="32"/>
                </a:lnTo>
                <a:close/>
              </a:path>
            </a:pathLst>
          </a:custGeom>
          <a:solidFill>
            <a:srgbClr val="FF3300"/>
          </a:solidFill>
          <a:ln w="12700">
            <a:solidFill>
              <a:srgbClr val="000000"/>
            </a:solidFill>
            <a:prstDash val="solid"/>
            <a:round/>
            <a:headEnd/>
            <a:tailEnd/>
          </a:ln>
        </p:spPr>
        <p:txBody>
          <a:bodyPr/>
          <a:lstStyle/>
          <a:p>
            <a:endParaRPr lang="en-US"/>
          </a:p>
        </p:txBody>
      </p:sp>
      <p:sp>
        <p:nvSpPr>
          <p:cNvPr id="42037" name="Freeform 99"/>
          <p:cNvSpPr>
            <a:spLocks/>
          </p:cNvSpPr>
          <p:nvPr/>
        </p:nvSpPr>
        <p:spPr bwMode="auto">
          <a:xfrm>
            <a:off x="6035675" y="4364038"/>
            <a:ext cx="655638" cy="728662"/>
          </a:xfrm>
          <a:custGeom>
            <a:avLst/>
            <a:gdLst>
              <a:gd name="T0" fmla="*/ 0 w 312"/>
              <a:gd name="T1" fmla="*/ 0 h 359"/>
              <a:gd name="T2" fmla="*/ 2147483647 w 312"/>
              <a:gd name="T3" fmla="*/ 0 h 359"/>
              <a:gd name="T4" fmla="*/ 2147483647 w 312"/>
              <a:gd name="T5" fmla="*/ 2147483647 h 359"/>
              <a:gd name="T6" fmla="*/ 2147483647 w 312"/>
              <a:gd name="T7" fmla="*/ 2147483647 h 359"/>
              <a:gd name="T8" fmla="*/ 2147483647 w 312"/>
              <a:gd name="T9" fmla="*/ 2147483647 h 359"/>
              <a:gd name="T10" fmla="*/ 2147483647 w 312"/>
              <a:gd name="T11" fmla="*/ 2147483647 h 359"/>
              <a:gd name="T12" fmla="*/ 2147483647 w 312"/>
              <a:gd name="T13" fmla="*/ 2147483647 h 359"/>
              <a:gd name="T14" fmla="*/ 2147483647 w 312"/>
              <a:gd name="T15" fmla="*/ 2147483647 h 359"/>
              <a:gd name="T16" fmla="*/ 2147483647 w 312"/>
              <a:gd name="T17" fmla="*/ 2147483647 h 359"/>
              <a:gd name="T18" fmla="*/ 2147483647 w 312"/>
              <a:gd name="T19" fmla="*/ 2147483647 h 359"/>
              <a:gd name="T20" fmla="*/ 0 w 312"/>
              <a:gd name="T21" fmla="*/ 0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2" h="359">
                <a:moveTo>
                  <a:pt x="0" y="0"/>
                </a:moveTo>
                <a:lnTo>
                  <a:pt x="160" y="0"/>
                </a:lnTo>
                <a:lnTo>
                  <a:pt x="144" y="32"/>
                </a:lnTo>
                <a:lnTo>
                  <a:pt x="280" y="192"/>
                </a:lnTo>
                <a:lnTo>
                  <a:pt x="312" y="255"/>
                </a:lnTo>
                <a:lnTo>
                  <a:pt x="272" y="359"/>
                </a:lnTo>
                <a:lnTo>
                  <a:pt x="56" y="359"/>
                </a:lnTo>
                <a:lnTo>
                  <a:pt x="32" y="311"/>
                </a:lnTo>
                <a:lnTo>
                  <a:pt x="24" y="255"/>
                </a:lnTo>
                <a:lnTo>
                  <a:pt x="48" y="223"/>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42038" name="Freeform 100"/>
          <p:cNvSpPr>
            <a:spLocks/>
          </p:cNvSpPr>
          <p:nvPr/>
        </p:nvSpPr>
        <p:spPr bwMode="auto">
          <a:xfrm>
            <a:off x="5600700" y="4364038"/>
            <a:ext cx="536575" cy="760412"/>
          </a:xfrm>
          <a:custGeom>
            <a:avLst/>
            <a:gdLst>
              <a:gd name="T0" fmla="*/ 2147483647 w 255"/>
              <a:gd name="T1" fmla="*/ 0 h 375"/>
              <a:gd name="T2" fmla="*/ 2147483647 w 255"/>
              <a:gd name="T3" fmla="*/ 0 h 375"/>
              <a:gd name="T4" fmla="*/ 2147483647 w 255"/>
              <a:gd name="T5" fmla="*/ 2147483647 h 375"/>
              <a:gd name="T6" fmla="*/ 2147483647 w 255"/>
              <a:gd name="T7" fmla="*/ 2147483647 h 375"/>
              <a:gd name="T8" fmla="*/ 2147483647 w 255"/>
              <a:gd name="T9" fmla="*/ 2147483647 h 375"/>
              <a:gd name="T10" fmla="*/ 2147483647 w 255"/>
              <a:gd name="T11" fmla="*/ 2147483647 h 375"/>
              <a:gd name="T12" fmla="*/ 2147483647 w 255"/>
              <a:gd name="T13" fmla="*/ 2147483647 h 375"/>
              <a:gd name="T14" fmla="*/ 0 w 255"/>
              <a:gd name="T15" fmla="*/ 2147483647 h 375"/>
              <a:gd name="T16" fmla="*/ 0 w 255"/>
              <a:gd name="T17" fmla="*/ 2147483647 h 375"/>
              <a:gd name="T18" fmla="*/ 2147483647 w 255"/>
              <a:gd name="T19" fmla="*/ 0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5" h="375">
                <a:moveTo>
                  <a:pt x="48" y="0"/>
                </a:moveTo>
                <a:lnTo>
                  <a:pt x="207" y="0"/>
                </a:lnTo>
                <a:lnTo>
                  <a:pt x="255" y="231"/>
                </a:lnTo>
                <a:lnTo>
                  <a:pt x="231" y="255"/>
                </a:lnTo>
                <a:lnTo>
                  <a:pt x="239" y="311"/>
                </a:lnTo>
                <a:lnTo>
                  <a:pt x="64" y="311"/>
                </a:lnTo>
                <a:lnTo>
                  <a:pt x="64" y="367"/>
                </a:lnTo>
                <a:lnTo>
                  <a:pt x="0" y="375"/>
                </a:lnTo>
                <a:lnTo>
                  <a:pt x="0" y="271"/>
                </a:lnTo>
                <a:lnTo>
                  <a:pt x="48" y="0"/>
                </a:lnTo>
                <a:close/>
              </a:path>
            </a:pathLst>
          </a:custGeom>
          <a:solidFill>
            <a:srgbClr val="FF66FF"/>
          </a:solidFill>
          <a:ln w="12700">
            <a:solidFill>
              <a:srgbClr val="000000"/>
            </a:solidFill>
            <a:prstDash val="solid"/>
            <a:round/>
            <a:headEnd/>
            <a:tailEnd/>
          </a:ln>
        </p:spPr>
        <p:txBody>
          <a:bodyPr/>
          <a:lstStyle/>
          <a:p>
            <a:endParaRPr lang="en-US"/>
          </a:p>
        </p:txBody>
      </p:sp>
      <p:sp>
        <p:nvSpPr>
          <p:cNvPr id="42039" name="Freeform 101"/>
          <p:cNvSpPr>
            <a:spLocks/>
          </p:cNvSpPr>
          <p:nvPr/>
        </p:nvSpPr>
        <p:spPr bwMode="auto">
          <a:xfrm>
            <a:off x="5230813" y="4364038"/>
            <a:ext cx="471487" cy="809625"/>
          </a:xfrm>
          <a:custGeom>
            <a:avLst/>
            <a:gdLst>
              <a:gd name="T0" fmla="*/ 2147483647 w 224"/>
              <a:gd name="T1" fmla="*/ 0 h 399"/>
              <a:gd name="T2" fmla="*/ 2147483647 w 224"/>
              <a:gd name="T3" fmla="*/ 0 h 399"/>
              <a:gd name="T4" fmla="*/ 2147483647 w 224"/>
              <a:gd name="T5" fmla="*/ 2147483647 h 399"/>
              <a:gd name="T6" fmla="*/ 2147483647 w 224"/>
              <a:gd name="T7" fmla="*/ 2147483647 h 399"/>
              <a:gd name="T8" fmla="*/ 2147483647 w 224"/>
              <a:gd name="T9" fmla="*/ 2147483647 h 399"/>
              <a:gd name="T10" fmla="*/ 2147483647 w 224"/>
              <a:gd name="T11" fmla="*/ 2147483647 h 399"/>
              <a:gd name="T12" fmla="*/ 0 w 224"/>
              <a:gd name="T13" fmla="*/ 2147483647 h 399"/>
              <a:gd name="T14" fmla="*/ 2147483647 w 224"/>
              <a:gd name="T15" fmla="*/ 2147483647 h 399"/>
              <a:gd name="T16" fmla="*/ 0 w 224"/>
              <a:gd name="T17" fmla="*/ 2147483647 h 399"/>
              <a:gd name="T18" fmla="*/ 2147483647 w 224"/>
              <a:gd name="T19" fmla="*/ 2147483647 h 399"/>
              <a:gd name="T20" fmla="*/ 2147483647 w 224"/>
              <a:gd name="T21" fmla="*/ 0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4" h="399">
                <a:moveTo>
                  <a:pt x="72" y="0"/>
                </a:moveTo>
                <a:lnTo>
                  <a:pt x="224" y="0"/>
                </a:lnTo>
                <a:lnTo>
                  <a:pt x="176" y="271"/>
                </a:lnTo>
                <a:lnTo>
                  <a:pt x="176" y="375"/>
                </a:lnTo>
                <a:lnTo>
                  <a:pt x="128" y="399"/>
                </a:lnTo>
                <a:lnTo>
                  <a:pt x="104" y="335"/>
                </a:lnTo>
                <a:lnTo>
                  <a:pt x="0" y="335"/>
                </a:lnTo>
                <a:lnTo>
                  <a:pt x="32" y="215"/>
                </a:lnTo>
                <a:lnTo>
                  <a:pt x="0" y="160"/>
                </a:lnTo>
                <a:lnTo>
                  <a:pt x="32" y="64"/>
                </a:lnTo>
                <a:lnTo>
                  <a:pt x="72" y="0"/>
                </a:lnTo>
                <a:close/>
              </a:path>
            </a:pathLst>
          </a:custGeom>
          <a:solidFill>
            <a:srgbClr val="FF66FF"/>
          </a:solidFill>
          <a:ln w="12700">
            <a:solidFill>
              <a:srgbClr val="000000"/>
            </a:solidFill>
            <a:prstDash val="solid"/>
            <a:round/>
            <a:headEnd/>
            <a:tailEnd/>
          </a:ln>
        </p:spPr>
        <p:txBody>
          <a:bodyPr/>
          <a:lstStyle/>
          <a:p>
            <a:endParaRPr lang="en-US"/>
          </a:p>
        </p:txBody>
      </p:sp>
      <p:sp>
        <p:nvSpPr>
          <p:cNvPr id="42040" name="Freeform 102"/>
          <p:cNvSpPr>
            <a:spLocks/>
          </p:cNvSpPr>
          <p:nvPr/>
        </p:nvSpPr>
        <p:spPr bwMode="auto">
          <a:xfrm>
            <a:off x="5735638" y="4995863"/>
            <a:ext cx="1139825" cy="971550"/>
          </a:xfrm>
          <a:custGeom>
            <a:avLst/>
            <a:gdLst>
              <a:gd name="T0" fmla="*/ 0 w 543"/>
              <a:gd name="T1" fmla="*/ 0 h 479"/>
              <a:gd name="T2" fmla="*/ 2147483647 w 543"/>
              <a:gd name="T3" fmla="*/ 0 h 479"/>
              <a:gd name="T4" fmla="*/ 2147483647 w 543"/>
              <a:gd name="T5" fmla="*/ 2147483647 h 479"/>
              <a:gd name="T6" fmla="*/ 2147483647 w 543"/>
              <a:gd name="T7" fmla="*/ 2147483647 h 479"/>
              <a:gd name="T8" fmla="*/ 2147483647 w 543"/>
              <a:gd name="T9" fmla="*/ 2147483647 h 479"/>
              <a:gd name="T10" fmla="*/ 2147483647 w 543"/>
              <a:gd name="T11" fmla="*/ 2147483647 h 479"/>
              <a:gd name="T12" fmla="*/ 2147483647 w 543"/>
              <a:gd name="T13" fmla="*/ 2147483647 h 479"/>
              <a:gd name="T14" fmla="*/ 2147483647 w 543"/>
              <a:gd name="T15" fmla="*/ 2147483647 h 479"/>
              <a:gd name="T16" fmla="*/ 2147483647 w 543"/>
              <a:gd name="T17" fmla="*/ 2147483647 h 479"/>
              <a:gd name="T18" fmla="*/ 2147483647 w 543"/>
              <a:gd name="T19" fmla="*/ 2147483647 h 479"/>
              <a:gd name="T20" fmla="*/ 2147483647 w 543"/>
              <a:gd name="T21" fmla="*/ 2147483647 h 479"/>
              <a:gd name="T22" fmla="*/ 2147483647 w 543"/>
              <a:gd name="T23" fmla="*/ 2147483647 h 479"/>
              <a:gd name="T24" fmla="*/ 2147483647 w 543"/>
              <a:gd name="T25" fmla="*/ 2147483647 h 479"/>
              <a:gd name="T26" fmla="*/ 2147483647 w 543"/>
              <a:gd name="T27" fmla="*/ 2147483647 h 479"/>
              <a:gd name="T28" fmla="*/ 2147483647 w 543"/>
              <a:gd name="T29" fmla="*/ 2147483647 h 479"/>
              <a:gd name="T30" fmla="*/ 2147483647 w 543"/>
              <a:gd name="T31" fmla="*/ 2147483647 h 479"/>
              <a:gd name="T32" fmla="*/ 2147483647 w 543"/>
              <a:gd name="T33" fmla="*/ 2147483647 h 479"/>
              <a:gd name="T34" fmla="*/ 0 w 543"/>
              <a:gd name="T35" fmla="*/ 2147483647 h 479"/>
              <a:gd name="T36" fmla="*/ 0 w 543"/>
              <a:gd name="T37" fmla="*/ 0 h 4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3" h="479">
                <a:moveTo>
                  <a:pt x="0" y="0"/>
                </a:moveTo>
                <a:lnTo>
                  <a:pt x="175" y="0"/>
                </a:lnTo>
                <a:lnTo>
                  <a:pt x="199" y="48"/>
                </a:lnTo>
                <a:lnTo>
                  <a:pt x="423" y="48"/>
                </a:lnTo>
                <a:lnTo>
                  <a:pt x="423" y="88"/>
                </a:lnTo>
                <a:lnTo>
                  <a:pt x="503" y="231"/>
                </a:lnTo>
                <a:lnTo>
                  <a:pt x="535" y="327"/>
                </a:lnTo>
                <a:lnTo>
                  <a:pt x="543" y="399"/>
                </a:lnTo>
                <a:lnTo>
                  <a:pt x="463" y="471"/>
                </a:lnTo>
                <a:lnTo>
                  <a:pt x="407" y="479"/>
                </a:lnTo>
                <a:lnTo>
                  <a:pt x="383" y="335"/>
                </a:lnTo>
                <a:lnTo>
                  <a:pt x="367" y="335"/>
                </a:lnTo>
                <a:lnTo>
                  <a:pt x="303" y="247"/>
                </a:lnTo>
                <a:lnTo>
                  <a:pt x="319" y="176"/>
                </a:lnTo>
                <a:lnTo>
                  <a:pt x="247" y="96"/>
                </a:lnTo>
                <a:lnTo>
                  <a:pt x="159" y="120"/>
                </a:lnTo>
                <a:lnTo>
                  <a:pt x="87" y="56"/>
                </a:lnTo>
                <a:lnTo>
                  <a:pt x="0" y="56"/>
                </a:lnTo>
                <a:lnTo>
                  <a:pt x="0" y="0"/>
                </a:lnTo>
                <a:close/>
              </a:path>
            </a:pathLst>
          </a:custGeom>
          <a:solidFill>
            <a:srgbClr val="FF66FF"/>
          </a:solidFill>
          <a:ln w="12700">
            <a:solidFill>
              <a:srgbClr val="000000"/>
            </a:solidFill>
            <a:prstDash val="solid"/>
            <a:round/>
            <a:headEnd/>
            <a:tailEnd/>
          </a:ln>
        </p:spPr>
        <p:txBody>
          <a:bodyPr/>
          <a:lstStyle/>
          <a:p>
            <a:endParaRPr lang="en-US"/>
          </a:p>
        </p:txBody>
      </p:sp>
      <p:sp>
        <p:nvSpPr>
          <p:cNvPr id="42041" name="Freeform 103"/>
          <p:cNvSpPr>
            <a:spLocks/>
          </p:cNvSpPr>
          <p:nvPr/>
        </p:nvSpPr>
        <p:spPr bwMode="auto">
          <a:xfrm>
            <a:off x="4845050" y="4672013"/>
            <a:ext cx="706438" cy="647700"/>
          </a:xfrm>
          <a:custGeom>
            <a:avLst/>
            <a:gdLst>
              <a:gd name="T0" fmla="*/ 2147483647 w 336"/>
              <a:gd name="T1" fmla="*/ 0 h 319"/>
              <a:gd name="T2" fmla="*/ 2147483647 w 336"/>
              <a:gd name="T3" fmla="*/ 0 h 319"/>
              <a:gd name="T4" fmla="*/ 2147483647 w 336"/>
              <a:gd name="T5" fmla="*/ 2147483647 h 319"/>
              <a:gd name="T6" fmla="*/ 2147483647 w 336"/>
              <a:gd name="T7" fmla="*/ 2147483647 h 319"/>
              <a:gd name="T8" fmla="*/ 2147483647 w 336"/>
              <a:gd name="T9" fmla="*/ 2147483647 h 319"/>
              <a:gd name="T10" fmla="*/ 2147483647 w 336"/>
              <a:gd name="T11" fmla="*/ 2147483647 h 319"/>
              <a:gd name="T12" fmla="*/ 2147483647 w 336"/>
              <a:gd name="T13" fmla="*/ 2147483647 h 319"/>
              <a:gd name="T14" fmla="*/ 2147483647 w 336"/>
              <a:gd name="T15" fmla="*/ 2147483647 h 319"/>
              <a:gd name="T16" fmla="*/ 2147483647 w 336"/>
              <a:gd name="T17" fmla="*/ 2147483647 h 319"/>
              <a:gd name="T18" fmla="*/ 2147483647 w 336"/>
              <a:gd name="T19" fmla="*/ 2147483647 h 319"/>
              <a:gd name="T20" fmla="*/ 0 w 336"/>
              <a:gd name="T21" fmla="*/ 2147483647 h 319"/>
              <a:gd name="T22" fmla="*/ 2147483647 w 33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6" h="319">
                <a:moveTo>
                  <a:pt x="8" y="0"/>
                </a:moveTo>
                <a:lnTo>
                  <a:pt x="184" y="0"/>
                </a:lnTo>
                <a:lnTo>
                  <a:pt x="216" y="63"/>
                </a:lnTo>
                <a:lnTo>
                  <a:pt x="184" y="175"/>
                </a:lnTo>
                <a:lnTo>
                  <a:pt x="288" y="175"/>
                </a:lnTo>
                <a:lnTo>
                  <a:pt x="312" y="247"/>
                </a:lnTo>
                <a:lnTo>
                  <a:pt x="336" y="319"/>
                </a:lnTo>
                <a:lnTo>
                  <a:pt x="192" y="311"/>
                </a:lnTo>
                <a:lnTo>
                  <a:pt x="24" y="247"/>
                </a:lnTo>
                <a:lnTo>
                  <a:pt x="48" y="199"/>
                </a:lnTo>
                <a:lnTo>
                  <a:pt x="0" y="95"/>
                </a:lnTo>
                <a:lnTo>
                  <a:pt x="8" y="0"/>
                </a:lnTo>
                <a:close/>
              </a:path>
            </a:pathLst>
          </a:custGeom>
          <a:solidFill>
            <a:srgbClr val="00CCFF"/>
          </a:solidFill>
          <a:ln w="12700">
            <a:solidFill>
              <a:srgbClr val="000000"/>
            </a:solidFill>
            <a:prstDash val="solid"/>
            <a:round/>
            <a:headEnd/>
            <a:tailEnd/>
          </a:ln>
        </p:spPr>
        <p:txBody>
          <a:bodyPr/>
          <a:lstStyle/>
          <a:p>
            <a:endParaRPr lang="en-US"/>
          </a:p>
        </p:txBody>
      </p:sp>
      <p:sp>
        <p:nvSpPr>
          <p:cNvPr id="42042" name="Freeform 104"/>
          <p:cNvSpPr>
            <a:spLocks/>
          </p:cNvSpPr>
          <p:nvPr/>
        </p:nvSpPr>
        <p:spPr bwMode="auto">
          <a:xfrm>
            <a:off x="3570288" y="3992563"/>
            <a:ext cx="1208087" cy="598487"/>
          </a:xfrm>
          <a:custGeom>
            <a:avLst/>
            <a:gdLst>
              <a:gd name="T0" fmla="*/ 0 w 575"/>
              <a:gd name="T1" fmla="*/ 0 h 295"/>
              <a:gd name="T2" fmla="*/ 2147483647 w 575"/>
              <a:gd name="T3" fmla="*/ 0 h 295"/>
              <a:gd name="T4" fmla="*/ 2147483647 w 575"/>
              <a:gd name="T5" fmla="*/ 2147483647 h 295"/>
              <a:gd name="T6" fmla="*/ 2147483647 w 575"/>
              <a:gd name="T7" fmla="*/ 2147483647 h 295"/>
              <a:gd name="T8" fmla="*/ 2147483647 w 575"/>
              <a:gd name="T9" fmla="*/ 2147483647 h 295"/>
              <a:gd name="T10" fmla="*/ 2147483647 w 575"/>
              <a:gd name="T11" fmla="*/ 2147483647 h 295"/>
              <a:gd name="T12" fmla="*/ 2147483647 w 575"/>
              <a:gd name="T13" fmla="*/ 2147483647 h 295"/>
              <a:gd name="T14" fmla="*/ 2147483647 w 575"/>
              <a:gd name="T15" fmla="*/ 2147483647 h 295"/>
              <a:gd name="T16" fmla="*/ 2147483647 w 575"/>
              <a:gd name="T17" fmla="*/ 2147483647 h 295"/>
              <a:gd name="T18" fmla="*/ 0 w 575"/>
              <a:gd name="T19" fmla="*/ 2147483647 h 295"/>
              <a:gd name="T20" fmla="*/ 0 w 575"/>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5" h="295">
                <a:moveTo>
                  <a:pt x="0" y="0"/>
                </a:moveTo>
                <a:lnTo>
                  <a:pt x="551" y="0"/>
                </a:lnTo>
                <a:lnTo>
                  <a:pt x="567" y="48"/>
                </a:lnTo>
                <a:lnTo>
                  <a:pt x="575" y="111"/>
                </a:lnTo>
                <a:lnTo>
                  <a:pt x="575" y="295"/>
                </a:lnTo>
                <a:lnTo>
                  <a:pt x="480" y="271"/>
                </a:lnTo>
                <a:lnTo>
                  <a:pt x="440" y="279"/>
                </a:lnTo>
                <a:lnTo>
                  <a:pt x="200" y="223"/>
                </a:lnTo>
                <a:lnTo>
                  <a:pt x="200" y="79"/>
                </a:lnTo>
                <a:lnTo>
                  <a:pt x="0" y="79"/>
                </a:lnTo>
                <a:lnTo>
                  <a:pt x="0" y="0"/>
                </a:lnTo>
                <a:close/>
              </a:path>
            </a:pathLst>
          </a:custGeom>
          <a:solidFill>
            <a:srgbClr val="00CCFF"/>
          </a:solidFill>
          <a:ln w="12700">
            <a:solidFill>
              <a:srgbClr val="000000"/>
            </a:solidFill>
            <a:prstDash val="solid"/>
            <a:round/>
            <a:headEnd/>
            <a:tailEnd/>
          </a:ln>
        </p:spPr>
        <p:txBody>
          <a:bodyPr/>
          <a:lstStyle/>
          <a:p>
            <a:endParaRPr lang="en-US"/>
          </a:p>
        </p:txBody>
      </p:sp>
      <p:sp>
        <p:nvSpPr>
          <p:cNvPr id="42043" name="Freeform 105"/>
          <p:cNvSpPr>
            <a:spLocks/>
          </p:cNvSpPr>
          <p:nvPr/>
        </p:nvSpPr>
        <p:spPr bwMode="auto">
          <a:xfrm>
            <a:off x="3051175" y="4152900"/>
            <a:ext cx="1893888" cy="1635125"/>
          </a:xfrm>
          <a:custGeom>
            <a:avLst/>
            <a:gdLst>
              <a:gd name="T0" fmla="*/ 2147483647 w 902"/>
              <a:gd name="T1" fmla="*/ 0 h 806"/>
              <a:gd name="T2" fmla="*/ 2147483647 w 902"/>
              <a:gd name="T3" fmla="*/ 0 h 806"/>
              <a:gd name="T4" fmla="*/ 2147483647 w 902"/>
              <a:gd name="T5" fmla="*/ 2147483647 h 806"/>
              <a:gd name="T6" fmla="*/ 2147483647 w 902"/>
              <a:gd name="T7" fmla="*/ 2147483647 h 806"/>
              <a:gd name="T8" fmla="*/ 2147483647 w 902"/>
              <a:gd name="T9" fmla="*/ 2147483647 h 806"/>
              <a:gd name="T10" fmla="*/ 2147483647 w 902"/>
              <a:gd name="T11" fmla="*/ 2147483647 h 806"/>
              <a:gd name="T12" fmla="*/ 2147483647 w 902"/>
              <a:gd name="T13" fmla="*/ 2147483647 h 806"/>
              <a:gd name="T14" fmla="*/ 2147483647 w 902"/>
              <a:gd name="T15" fmla="*/ 2147483647 h 806"/>
              <a:gd name="T16" fmla="*/ 2147483647 w 902"/>
              <a:gd name="T17" fmla="*/ 2147483647 h 806"/>
              <a:gd name="T18" fmla="*/ 2147483647 w 902"/>
              <a:gd name="T19" fmla="*/ 2147483647 h 806"/>
              <a:gd name="T20" fmla="*/ 2147483647 w 902"/>
              <a:gd name="T21" fmla="*/ 2147483647 h 806"/>
              <a:gd name="T22" fmla="*/ 2147483647 w 902"/>
              <a:gd name="T23" fmla="*/ 2147483647 h 806"/>
              <a:gd name="T24" fmla="*/ 2147483647 w 902"/>
              <a:gd name="T25" fmla="*/ 2147483647 h 806"/>
              <a:gd name="T26" fmla="*/ 2147483647 w 902"/>
              <a:gd name="T27" fmla="*/ 2147483647 h 806"/>
              <a:gd name="T28" fmla="*/ 2147483647 w 902"/>
              <a:gd name="T29" fmla="*/ 2147483647 h 806"/>
              <a:gd name="T30" fmla="*/ 2147483647 w 902"/>
              <a:gd name="T31" fmla="*/ 2147483647 h 806"/>
              <a:gd name="T32" fmla="*/ 2147483647 w 902"/>
              <a:gd name="T33" fmla="*/ 2147483647 h 806"/>
              <a:gd name="T34" fmla="*/ 2147483647 w 902"/>
              <a:gd name="T35" fmla="*/ 2147483647 h 806"/>
              <a:gd name="T36" fmla="*/ 2147483647 w 902"/>
              <a:gd name="T37" fmla="*/ 2147483647 h 806"/>
              <a:gd name="T38" fmla="*/ 2147483647 w 902"/>
              <a:gd name="T39" fmla="*/ 2147483647 h 806"/>
              <a:gd name="T40" fmla="*/ 0 w 902"/>
              <a:gd name="T41" fmla="*/ 2147483647 h 806"/>
              <a:gd name="T42" fmla="*/ 2147483647 w 902"/>
              <a:gd name="T43" fmla="*/ 2147483647 h 806"/>
              <a:gd name="T44" fmla="*/ 2147483647 w 902"/>
              <a:gd name="T45" fmla="*/ 0 h 8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02" h="806">
                <a:moveTo>
                  <a:pt x="247" y="0"/>
                </a:moveTo>
                <a:lnTo>
                  <a:pt x="447" y="0"/>
                </a:lnTo>
                <a:lnTo>
                  <a:pt x="447" y="144"/>
                </a:lnTo>
                <a:lnTo>
                  <a:pt x="687" y="200"/>
                </a:lnTo>
                <a:lnTo>
                  <a:pt x="727" y="192"/>
                </a:lnTo>
                <a:lnTo>
                  <a:pt x="822" y="216"/>
                </a:lnTo>
                <a:lnTo>
                  <a:pt x="862" y="216"/>
                </a:lnTo>
                <a:lnTo>
                  <a:pt x="854" y="359"/>
                </a:lnTo>
                <a:lnTo>
                  <a:pt x="902" y="463"/>
                </a:lnTo>
                <a:lnTo>
                  <a:pt x="878" y="511"/>
                </a:lnTo>
                <a:lnTo>
                  <a:pt x="790" y="527"/>
                </a:lnTo>
                <a:lnTo>
                  <a:pt x="671" y="631"/>
                </a:lnTo>
                <a:lnTo>
                  <a:pt x="639" y="718"/>
                </a:lnTo>
                <a:lnTo>
                  <a:pt x="655" y="806"/>
                </a:lnTo>
                <a:lnTo>
                  <a:pt x="495" y="742"/>
                </a:lnTo>
                <a:lnTo>
                  <a:pt x="391" y="567"/>
                </a:lnTo>
                <a:lnTo>
                  <a:pt x="303" y="543"/>
                </a:lnTo>
                <a:lnTo>
                  <a:pt x="255" y="591"/>
                </a:lnTo>
                <a:lnTo>
                  <a:pt x="191" y="551"/>
                </a:lnTo>
                <a:lnTo>
                  <a:pt x="136" y="447"/>
                </a:lnTo>
                <a:lnTo>
                  <a:pt x="0" y="327"/>
                </a:lnTo>
                <a:lnTo>
                  <a:pt x="247" y="327"/>
                </a:lnTo>
                <a:lnTo>
                  <a:pt x="247" y="0"/>
                </a:lnTo>
                <a:close/>
              </a:path>
            </a:pathLst>
          </a:custGeom>
          <a:solidFill>
            <a:srgbClr val="00CCFF"/>
          </a:solidFill>
          <a:ln w="12700">
            <a:solidFill>
              <a:srgbClr val="000000"/>
            </a:solidFill>
            <a:prstDash val="solid"/>
            <a:round/>
            <a:headEnd/>
            <a:tailEnd/>
          </a:ln>
        </p:spPr>
        <p:txBody>
          <a:bodyPr/>
          <a:lstStyle/>
          <a:p>
            <a:endParaRPr lang="en-US"/>
          </a:p>
        </p:txBody>
      </p:sp>
      <p:sp>
        <p:nvSpPr>
          <p:cNvPr id="42044" name="Freeform 106"/>
          <p:cNvSpPr>
            <a:spLocks/>
          </p:cNvSpPr>
          <p:nvPr/>
        </p:nvSpPr>
        <p:spPr bwMode="auto">
          <a:xfrm>
            <a:off x="2765425" y="3976688"/>
            <a:ext cx="804863" cy="985837"/>
          </a:xfrm>
          <a:custGeom>
            <a:avLst/>
            <a:gdLst>
              <a:gd name="T0" fmla="*/ 0 w 383"/>
              <a:gd name="T1" fmla="*/ 0 h 486"/>
              <a:gd name="T2" fmla="*/ 2147483647 w 383"/>
              <a:gd name="T3" fmla="*/ 0 h 486"/>
              <a:gd name="T4" fmla="*/ 2147483647 w 383"/>
              <a:gd name="T5" fmla="*/ 2147483647 h 486"/>
              <a:gd name="T6" fmla="*/ 2147483647 w 383"/>
              <a:gd name="T7" fmla="*/ 2147483647 h 486"/>
              <a:gd name="T8" fmla="*/ 2147483647 w 383"/>
              <a:gd name="T9" fmla="*/ 2147483647 h 486"/>
              <a:gd name="T10" fmla="*/ 2147483647 w 383"/>
              <a:gd name="T11" fmla="*/ 2147483647 h 486"/>
              <a:gd name="T12" fmla="*/ 0 w 383"/>
              <a:gd name="T13" fmla="*/ 2147483647 h 486"/>
              <a:gd name="T14" fmla="*/ 0 w 383"/>
              <a:gd name="T15" fmla="*/ 0 h 4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 h="486">
                <a:moveTo>
                  <a:pt x="0" y="0"/>
                </a:moveTo>
                <a:lnTo>
                  <a:pt x="383" y="0"/>
                </a:lnTo>
                <a:lnTo>
                  <a:pt x="383" y="422"/>
                </a:lnTo>
                <a:lnTo>
                  <a:pt x="136" y="422"/>
                </a:lnTo>
                <a:lnTo>
                  <a:pt x="64" y="422"/>
                </a:lnTo>
                <a:lnTo>
                  <a:pt x="64" y="486"/>
                </a:lnTo>
                <a:lnTo>
                  <a:pt x="0" y="486"/>
                </a:lnTo>
                <a:lnTo>
                  <a:pt x="0" y="0"/>
                </a:lnTo>
                <a:close/>
              </a:path>
            </a:pathLst>
          </a:custGeom>
          <a:solidFill>
            <a:srgbClr val="CC9900"/>
          </a:solidFill>
          <a:ln w="12700">
            <a:solidFill>
              <a:srgbClr val="000000"/>
            </a:solidFill>
            <a:prstDash val="solid"/>
            <a:round/>
            <a:headEnd/>
            <a:tailEnd/>
          </a:ln>
        </p:spPr>
        <p:txBody>
          <a:bodyPr/>
          <a:lstStyle/>
          <a:p>
            <a:endParaRPr lang="en-US"/>
          </a:p>
        </p:txBody>
      </p:sp>
      <p:sp>
        <p:nvSpPr>
          <p:cNvPr id="42045" name="Freeform 107"/>
          <p:cNvSpPr>
            <a:spLocks/>
          </p:cNvSpPr>
          <p:nvPr/>
        </p:nvSpPr>
        <p:spPr bwMode="auto">
          <a:xfrm>
            <a:off x="2062163" y="3133725"/>
            <a:ext cx="703262" cy="858838"/>
          </a:xfrm>
          <a:custGeom>
            <a:avLst/>
            <a:gdLst>
              <a:gd name="T0" fmla="*/ 2147483647 w 335"/>
              <a:gd name="T1" fmla="*/ 2147483647 h 423"/>
              <a:gd name="T2" fmla="*/ 2147483647 w 335"/>
              <a:gd name="T3" fmla="*/ 2147483647 h 423"/>
              <a:gd name="T4" fmla="*/ 2147483647 w 335"/>
              <a:gd name="T5" fmla="*/ 2147483647 h 423"/>
              <a:gd name="T6" fmla="*/ 0 w 335"/>
              <a:gd name="T7" fmla="*/ 2147483647 h 423"/>
              <a:gd name="T8" fmla="*/ 0 w 335"/>
              <a:gd name="T9" fmla="*/ 0 h 423"/>
              <a:gd name="T10" fmla="*/ 2147483647 w 335"/>
              <a:gd name="T11" fmla="*/ 0 h 423"/>
              <a:gd name="T12" fmla="*/ 2147483647 w 335"/>
              <a:gd name="T13" fmla="*/ 2147483647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5" h="423">
                <a:moveTo>
                  <a:pt x="199" y="80"/>
                </a:moveTo>
                <a:lnTo>
                  <a:pt x="335" y="80"/>
                </a:lnTo>
                <a:lnTo>
                  <a:pt x="335" y="423"/>
                </a:lnTo>
                <a:lnTo>
                  <a:pt x="0" y="423"/>
                </a:lnTo>
                <a:lnTo>
                  <a:pt x="0" y="0"/>
                </a:lnTo>
                <a:lnTo>
                  <a:pt x="199" y="0"/>
                </a:lnTo>
                <a:lnTo>
                  <a:pt x="199" y="80"/>
                </a:lnTo>
                <a:close/>
              </a:path>
            </a:pathLst>
          </a:custGeom>
          <a:solidFill>
            <a:srgbClr val="FF66FF"/>
          </a:solidFill>
          <a:ln w="12700">
            <a:solidFill>
              <a:srgbClr val="000000"/>
            </a:solidFill>
            <a:prstDash val="solid"/>
            <a:round/>
            <a:headEnd/>
            <a:tailEnd/>
          </a:ln>
        </p:spPr>
        <p:txBody>
          <a:bodyPr/>
          <a:lstStyle/>
          <a:p>
            <a:endParaRPr lang="en-US"/>
          </a:p>
        </p:txBody>
      </p:sp>
      <p:sp>
        <p:nvSpPr>
          <p:cNvPr id="42046" name="Freeform 108"/>
          <p:cNvSpPr>
            <a:spLocks/>
          </p:cNvSpPr>
          <p:nvPr/>
        </p:nvSpPr>
        <p:spPr bwMode="auto">
          <a:xfrm>
            <a:off x="635000" y="1854200"/>
            <a:ext cx="1006475" cy="598488"/>
          </a:xfrm>
          <a:custGeom>
            <a:avLst/>
            <a:gdLst>
              <a:gd name="T0" fmla="*/ 2147483647 w 479"/>
              <a:gd name="T1" fmla="*/ 0 h 295"/>
              <a:gd name="T2" fmla="*/ 2147483647 w 479"/>
              <a:gd name="T3" fmla="*/ 2147483647 h 295"/>
              <a:gd name="T4" fmla="*/ 2147483647 w 479"/>
              <a:gd name="T5" fmla="*/ 2147483647 h 295"/>
              <a:gd name="T6" fmla="*/ 0 w 479"/>
              <a:gd name="T7" fmla="*/ 2147483647 h 295"/>
              <a:gd name="T8" fmla="*/ 2147483647 w 479"/>
              <a:gd name="T9" fmla="*/ 2147483647 h 295"/>
              <a:gd name="T10" fmla="*/ 2147483647 w 479"/>
              <a:gd name="T11" fmla="*/ 2147483647 h 295"/>
              <a:gd name="T12" fmla="*/ 2147483647 w 479"/>
              <a:gd name="T13" fmla="*/ 2147483647 h 295"/>
              <a:gd name="T14" fmla="*/ 2147483647 w 479"/>
              <a:gd name="T15" fmla="*/ 2147483647 h 295"/>
              <a:gd name="T16" fmla="*/ 2147483647 w 479"/>
              <a:gd name="T17" fmla="*/ 2147483647 h 295"/>
              <a:gd name="T18" fmla="*/ 2147483647 w 479"/>
              <a:gd name="T19" fmla="*/ 0 h 295"/>
              <a:gd name="T20" fmla="*/ 2147483647 w 479"/>
              <a:gd name="T21" fmla="*/ 0 h 2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9" h="295">
                <a:moveTo>
                  <a:pt x="104" y="0"/>
                </a:moveTo>
                <a:lnTo>
                  <a:pt x="128" y="88"/>
                </a:lnTo>
                <a:lnTo>
                  <a:pt x="112" y="112"/>
                </a:lnTo>
                <a:lnTo>
                  <a:pt x="0" y="88"/>
                </a:lnTo>
                <a:lnTo>
                  <a:pt x="32" y="247"/>
                </a:lnTo>
                <a:lnTo>
                  <a:pt x="88" y="247"/>
                </a:lnTo>
                <a:lnTo>
                  <a:pt x="104" y="295"/>
                </a:lnTo>
                <a:lnTo>
                  <a:pt x="319" y="255"/>
                </a:lnTo>
                <a:lnTo>
                  <a:pt x="479" y="255"/>
                </a:lnTo>
                <a:lnTo>
                  <a:pt x="479" y="0"/>
                </a:lnTo>
                <a:lnTo>
                  <a:pt x="104" y="0"/>
                </a:lnTo>
                <a:close/>
              </a:path>
            </a:pathLst>
          </a:custGeom>
          <a:solidFill>
            <a:srgbClr val="FFFF00"/>
          </a:solidFill>
          <a:ln w="12700">
            <a:solidFill>
              <a:srgbClr val="000000"/>
            </a:solidFill>
            <a:prstDash val="solid"/>
            <a:round/>
            <a:headEnd/>
            <a:tailEnd/>
          </a:ln>
        </p:spPr>
        <p:txBody>
          <a:bodyPr/>
          <a:lstStyle/>
          <a:p>
            <a:endParaRPr lang="en-US"/>
          </a:p>
        </p:txBody>
      </p:sp>
      <p:sp>
        <p:nvSpPr>
          <p:cNvPr id="42047" name="Freeform 109"/>
          <p:cNvSpPr>
            <a:spLocks/>
          </p:cNvSpPr>
          <p:nvPr/>
        </p:nvSpPr>
        <p:spPr bwMode="auto">
          <a:xfrm>
            <a:off x="635000" y="2355850"/>
            <a:ext cx="1057275" cy="777875"/>
          </a:xfrm>
          <a:custGeom>
            <a:avLst/>
            <a:gdLst>
              <a:gd name="T0" fmla="*/ 2147483647 w 503"/>
              <a:gd name="T1" fmla="*/ 0 h 383"/>
              <a:gd name="T2" fmla="*/ 2147483647 w 503"/>
              <a:gd name="T3" fmla="*/ 0 h 383"/>
              <a:gd name="T4" fmla="*/ 2147483647 w 503"/>
              <a:gd name="T5" fmla="*/ 2147483647 h 383"/>
              <a:gd name="T6" fmla="*/ 2147483647 w 503"/>
              <a:gd name="T7" fmla="*/ 2147483647 h 383"/>
              <a:gd name="T8" fmla="*/ 2147483647 w 503"/>
              <a:gd name="T9" fmla="*/ 2147483647 h 383"/>
              <a:gd name="T10" fmla="*/ 2147483647 w 503"/>
              <a:gd name="T11" fmla="*/ 2147483647 h 383"/>
              <a:gd name="T12" fmla="*/ 2147483647 w 503"/>
              <a:gd name="T13" fmla="*/ 2147483647 h 383"/>
              <a:gd name="T14" fmla="*/ 2147483647 w 503"/>
              <a:gd name="T15" fmla="*/ 2147483647 h 383"/>
              <a:gd name="T16" fmla="*/ 2147483647 w 503"/>
              <a:gd name="T17" fmla="*/ 2147483647 h 383"/>
              <a:gd name="T18" fmla="*/ 2147483647 w 503"/>
              <a:gd name="T19" fmla="*/ 2147483647 h 383"/>
              <a:gd name="T20" fmla="*/ 0 w 503"/>
              <a:gd name="T21" fmla="*/ 2147483647 h 383"/>
              <a:gd name="T22" fmla="*/ 2147483647 w 50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3" h="383">
                <a:moveTo>
                  <a:pt x="32" y="0"/>
                </a:moveTo>
                <a:lnTo>
                  <a:pt x="88" y="0"/>
                </a:lnTo>
                <a:lnTo>
                  <a:pt x="104" y="48"/>
                </a:lnTo>
                <a:lnTo>
                  <a:pt x="311" y="8"/>
                </a:lnTo>
                <a:lnTo>
                  <a:pt x="479" y="8"/>
                </a:lnTo>
                <a:lnTo>
                  <a:pt x="503" y="48"/>
                </a:lnTo>
                <a:lnTo>
                  <a:pt x="471" y="192"/>
                </a:lnTo>
                <a:lnTo>
                  <a:pt x="487" y="192"/>
                </a:lnTo>
                <a:lnTo>
                  <a:pt x="487" y="383"/>
                </a:lnTo>
                <a:lnTo>
                  <a:pt x="16" y="383"/>
                </a:lnTo>
                <a:lnTo>
                  <a:pt x="0" y="295"/>
                </a:lnTo>
                <a:lnTo>
                  <a:pt x="32" y="0"/>
                </a:lnTo>
                <a:close/>
              </a:path>
            </a:pathLst>
          </a:custGeom>
          <a:solidFill>
            <a:srgbClr val="FFFF00"/>
          </a:solidFill>
          <a:ln w="12700">
            <a:solidFill>
              <a:srgbClr val="000000"/>
            </a:solidFill>
            <a:prstDash val="solid"/>
            <a:round/>
            <a:headEnd/>
            <a:tailEnd/>
          </a:ln>
        </p:spPr>
        <p:txBody>
          <a:bodyPr/>
          <a:lstStyle/>
          <a:p>
            <a:endParaRPr lang="en-US"/>
          </a:p>
        </p:txBody>
      </p:sp>
      <p:sp>
        <p:nvSpPr>
          <p:cNvPr id="42048" name="Freeform 110"/>
          <p:cNvSpPr>
            <a:spLocks/>
          </p:cNvSpPr>
          <p:nvPr/>
        </p:nvSpPr>
        <p:spPr bwMode="auto">
          <a:xfrm>
            <a:off x="1608138" y="1854200"/>
            <a:ext cx="854075" cy="1279525"/>
          </a:xfrm>
          <a:custGeom>
            <a:avLst/>
            <a:gdLst>
              <a:gd name="T0" fmla="*/ 2147483647 w 407"/>
              <a:gd name="T1" fmla="*/ 0 h 630"/>
              <a:gd name="T2" fmla="*/ 2147483647 w 407"/>
              <a:gd name="T3" fmla="*/ 0 h 630"/>
              <a:gd name="T4" fmla="*/ 2147483647 w 407"/>
              <a:gd name="T5" fmla="*/ 2147483647 h 630"/>
              <a:gd name="T6" fmla="*/ 2147483647 w 407"/>
              <a:gd name="T7" fmla="*/ 2147483647 h 630"/>
              <a:gd name="T8" fmla="*/ 2147483647 w 407"/>
              <a:gd name="T9" fmla="*/ 2147483647 h 630"/>
              <a:gd name="T10" fmla="*/ 2147483647 w 407"/>
              <a:gd name="T11" fmla="*/ 2147483647 h 630"/>
              <a:gd name="T12" fmla="*/ 2147483647 w 407"/>
              <a:gd name="T13" fmla="*/ 2147483647 h 630"/>
              <a:gd name="T14" fmla="*/ 2147483647 w 407"/>
              <a:gd name="T15" fmla="*/ 2147483647 h 630"/>
              <a:gd name="T16" fmla="*/ 2147483647 w 407"/>
              <a:gd name="T17" fmla="*/ 2147483647 h 630"/>
              <a:gd name="T18" fmla="*/ 2147483647 w 407"/>
              <a:gd name="T19" fmla="*/ 2147483647 h 630"/>
              <a:gd name="T20" fmla="*/ 2147483647 w 407"/>
              <a:gd name="T21" fmla="*/ 2147483647 h 630"/>
              <a:gd name="T22" fmla="*/ 2147483647 w 407"/>
              <a:gd name="T23" fmla="*/ 2147483647 h 630"/>
              <a:gd name="T24" fmla="*/ 2147483647 w 407"/>
              <a:gd name="T25" fmla="*/ 2147483647 h 630"/>
              <a:gd name="T26" fmla="*/ 0 w 407"/>
              <a:gd name="T27" fmla="*/ 2147483647 h 630"/>
              <a:gd name="T28" fmla="*/ 2147483647 w 407"/>
              <a:gd name="T29" fmla="*/ 2147483647 h 630"/>
              <a:gd name="T30" fmla="*/ 2147483647 w 407"/>
              <a:gd name="T31" fmla="*/ 2147483647 h 630"/>
              <a:gd name="T32" fmla="*/ 2147483647 w 407"/>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630">
                <a:moveTo>
                  <a:pt x="16" y="0"/>
                </a:moveTo>
                <a:lnTo>
                  <a:pt x="88" y="0"/>
                </a:lnTo>
                <a:lnTo>
                  <a:pt x="88" y="104"/>
                </a:lnTo>
                <a:lnTo>
                  <a:pt x="208" y="231"/>
                </a:lnTo>
                <a:lnTo>
                  <a:pt x="184" y="287"/>
                </a:lnTo>
                <a:lnTo>
                  <a:pt x="192" y="319"/>
                </a:lnTo>
                <a:lnTo>
                  <a:pt x="240" y="303"/>
                </a:lnTo>
                <a:lnTo>
                  <a:pt x="304" y="415"/>
                </a:lnTo>
                <a:lnTo>
                  <a:pt x="407" y="383"/>
                </a:lnTo>
                <a:lnTo>
                  <a:pt x="407" y="630"/>
                </a:lnTo>
                <a:lnTo>
                  <a:pt x="216" y="630"/>
                </a:lnTo>
                <a:lnTo>
                  <a:pt x="24" y="630"/>
                </a:lnTo>
                <a:lnTo>
                  <a:pt x="24" y="439"/>
                </a:lnTo>
                <a:lnTo>
                  <a:pt x="0" y="439"/>
                </a:lnTo>
                <a:lnTo>
                  <a:pt x="40" y="295"/>
                </a:lnTo>
                <a:lnTo>
                  <a:pt x="16" y="255"/>
                </a:lnTo>
                <a:lnTo>
                  <a:pt x="16" y="0"/>
                </a:lnTo>
                <a:close/>
              </a:path>
            </a:pathLst>
          </a:custGeom>
          <a:solidFill>
            <a:srgbClr val="FFFF00"/>
          </a:solidFill>
          <a:ln w="12700">
            <a:solidFill>
              <a:srgbClr val="000000"/>
            </a:solidFill>
            <a:prstDash val="solid"/>
            <a:round/>
            <a:headEnd/>
            <a:tailEnd/>
          </a:ln>
        </p:spPr>
        <p:txBody>
          <a:bodyPr/>
          <a:lstStyle/>
          <a:p>
            <a:endParaRPr lang="en-US"/>
          </a:p>
        </p:txBody>
      </p:sp>
      <p:sp>
        <p:nvSpPr>
          <p:cNvPr id="42049" name="Freeform 111"/>
          <p:cNvSpPr>
            <a:spLocks/>
          </p:cNvSpPr>
          <p:nvPr/>
        </p:nvSpPr>
        <p:spPr bwMode="auto">
          <a:xfrm>
            <a:off x="1254125" y="3133725"/>
            <a:ext cx="808038" cy="1246188"/>
          </a:xfrm>
          <a:custGeom>
            <a:avLst/>
            <a:gdLst>
              <a:gd name="T0" fmla="*/ 0 w 384"/>
              <a:gd name="T1" fmla="*/ 0 h 614"/>
              <a:gd name="T2" fmla="*/ 2147483647 w 384"/>
              <a:gd name="T3" fmla="*/ 0 h 614"/>
              <a:gd name="T4" fmla="*/ 2147483647 w 384"/>
              <a:gd name="T5" fmla="*/ 2147483647 h 614"/>
              <a:gd name="T6" fmla="*/ 2147483647 w 384"/>
              <a:gd name="T7" fmla="*/ 2147483647 h 614"/>
              <a:gd name="T8" fmla="*/ 2147483647 w 384"/>
              <a:gd name="T9" fmla="*/ 2147483647 h 614"/>
              <a:gd name="T10" fmla="*/ 2147483647 w 384"/>
              <a:gd name="T11" fmla="*/ 2147483647 h 614"/>
              <a:gd name="T12" fmla="*/ 0 w 384"/>
              <a:gd name="T13" fmla="*/ 2147483647 h 614"/>
              <a:gd name="T14" fmla="*/ 0 w 384"/>
              <a:gd name="T15" fmla="*/ 0 h 6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4" h="614">
                <a:moveTo>
                  <a:pt x="0" y="0"/>
                </a:moveTo>
                <a:lnTo>
                  <a:pt x="384" y="0"/>
                </a:lnTo>
                <a:lnTo>
                  <a:pt x="384" y="423"/>
                </a:lnTo>
                <a:lnTo>
                  <a:pt x="384" y="510"/>
                </a:lnTo>
                <a:lnTo>
                  <a:pt x="344" y="502"/>
                </a:lnTo>
                <a:lnTo>
                  <a:pt x="360" y="614"/>
                </a:lnTo>
                <a:lnTo>
                  <a:pt x="0" y="263"/>
                </a:lnTo>
                <a:lnTo>
                  <a:pt x="0" y="0"/>
                </a:lnTo>
                <a:close/>
              </a:path>
            </a:pathLst>
          </a:custGeom>
          <a:solidFill>
            <a:schemeClr val="accent1"/>
          </a:solidFill>
          <a:ln w="12700">
            <a:solidFill>
              <a:srgbClr val="000000"/>
            </a:solidFill>
            <a:prstDash val="solid"/>
            <a:round/>
            <a:headEnd/>
            <a:tailEnd/>
          </a:ln>
        </p:spPr>
        <p:txBody>
          <a:bodyPr/>
          <a:lstStyle/>
          <a:p>
            <a:endParaRPr lang="en-US"/>
          </a:p>
        </p:txBody>
      </p:sp>
      <p:sp>
        <p:nvSpPr>
          <p:cNvPr id="42050" name="Freeform 112"/>
          <p:cNvSpPr>
            <a:spLocks/>
          </p:cNvSpPr>
          <p:nvPr/>
        </p:nvSpPr>
        <p:spPr bwMode="auto">
          <a:xfrm>
            <a:off x="1978025" y="3992563"/>
            <a:ext cx="787400" cy="969962"/>
          </a:xfrm>
          <a:custGeom>
            <a:avLst/>
            <a:gdLst>
              <a:gd name="T0" fmla="*/ 2147483647 w 375"/>
              <a:gd name="T1" fmla="*/ 0 h 478"/>
              <a:gd name="T2" fmla="*/ 2147483647 w 375"/>
              <a:gd name="T3" fmla="*/ 0 h 478"/>
              <a:gd name="T4" fmla="*/ 2147483647 w 375"/>
              <a:gd name="T5" fmla="*/ 2147483647 h 478"/>
              <a:gd name="T6" fmla="*/ 2147483647 w 375"/>
              <a:gd name="T7" fmla="*/ 2147483647 h 478"/>
              <a:gd name="T8" fmla="*/ 2147483647 w 375"/>
              <a:gd name="T9" fmla="*/ 2147483647 h 478"/>
              <a:gd name="T10" fmla="*/ 2147483647 w 375"/>
              <a:gd name="T11" fmla="*/ 2147483647 h 478"/>
              <a:gd name="T12" fmla="*/ 2147483647 w 375"/>
              <a:gd name="T13" fmla="*/ 2147483647 h 478"/>
              <a:gd name="T14" fmla="*/ 2147483647 w 375"/>
              <a:gd name="T15" fmla="*/ 2147483647 h 478"/>
              <a:gd name="T16" fmla="*/ 0 w 375"/>
              <a:gd name="T17" fmla="*/ 2147483647 h 478"/>
              <a:gd name="T18" fmla="*/ 2147483647 w 375"/>
              <a:gd name="T19" fmla="*/ 2147483647 h 478"/>
              <a:gd name="T20" fmla="*/ 2147483647 w 375"/>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478">
                <a:moveTo>
                  <a:pt x="40" y="0"/>
                </a:moveTo>
                <a:lnTo>
                  <a:pt x="375" y="0"/>
                </a:lnTo>
                <a:lnTo>
                  <a:pt x="375" y="478"/>
                </a:lnTo>
                <a:lnTo>
                  <a:pt x="255" y="478"/>
                </a:lnTo>
                <a:lnTo>
                  <a:pt x="40" y="375"/>
                </a:lnTo>
                <a:lnTo>
                  <a:pt x="40" y="343"/>
                </a:lnTo>
                <a:lnTo>
                  <a:pt x="48" y="239"/>
                </a:lnTo>
                <a:lnTo>
                  <a:pt x="16" y="191"/>
                </a:lnTo>
                <a:lnTo>
                  <a:pt x="0" y="79"/>
                </a:lnTo>
                <a:lnTo>
                  <a:pt x="40" y="87"/>
                </a:lnTo>
                <a:lnTo>
                  <a:pt x="40" y="0"/>
                </a:lnTo>
                <a:close/>
              </a:path>
            </a:pathLst>
          </a:custGeom>
          <a:solidFill>
            <a:srgbClr val="CC9900"/>
          </a:solidFill>
          <a:ln w="12700">
            <a:solidFill>
              <a:srgbClr val="000000"/>
            </a:solidFill>
            <a:prstDash val="solid"/>
            <a:round/>
            <a:headEnd/>
            <a:tailEnd/>
          </a:ln>
        </p:spPr>
        <p:txBody>
          <a:bodyPr/>
          <a:lstStyle/>
          <a:p>
            <a:endParaRPr lang="en-US"/>
          </a:p>
        </p:txBody>
      </p:sp>
      <p:sp>
        <p:nvSpPr>
          <p:cNvPr id="42051" name="Freeform 113"/>
          <p:cNvSpPr>
            <a:spLocks/>
          </p:cNvSpPr>
          <p:nvPr/>
        </p:nvSpPr>
        <p:spPr bwMode="auto">
          <a:xfrm>
            <a:off x="635000" y="3116263"/>
            <a:ext cx="1443038" cy="1571625"/>
          </a:xfrm>
          <a:custGeom>
            <a:avLst/>
            <a:gdLst>
              <a:gd name="T0" fmla="*/ 2147483647 w 687"/>
              <a:gd name="T1" fmla="*/ 0 h 774"/>
              <a:gd name="T2" fmla="*/ 2147483647 w 687"/>
              <a:gd name="T3" fmla="*/ 0 h 774"/>
              <a:gd name="T4" fmla="*/ 2147483647 w 687"/>
              <a:gd name="T5" fmla="*/ 2147483647 h 774"/>
              <a:gd name="T6" fmla="*/ 2147483647 w 687"/>
              <a:gd name="T7" fmla="*/ 2147483647 h 774"/>
              <a:gd name="T8" fmla="*/ 2147483647 w 687"/>
              <a:gd name="T9" fmla="*/ 2147483647 h 774"/>
              <a:gd name="T10" fmla="*/ 2147483647 w 687"/>
              <a:gd name="T11" fmla="*/ 2147483647 h 774"/>
              <a:gd name="T12" fmla="*/ 2147483647 w 687"/>
              <a:gd name="T13" fmla="*/ 2147483647 h 774"/>
              <a:gd name="T14" fmla="*/ 2147483647 w 687"/>
              <a:gd name="T15" fmla="*/ 2147483647 h 774"/>
              <a:gd name="T16" fmla="*/ 2147483647 w 687"/>
              <a:gd name="T17" fmla="*/ 2147483647 h 774"/>
              <a:gd name="T18" fmla="*/ 2147483647 w 687"/>
              <a:gd name="T19" fmla="*/ 2147483647 h 774"/>
              <a:gd name="T20" fmla="*/ 2147483647 w 687"/>
              <a:gd name="T21" fmla="*/ 2147483647 h 774"/>
              <a:gd name="T22" fmla="*/ 2147483647 w 687"/>
              <a:gd name="T23" fmla="*/ 2147483647 h 774"/>
              <a:gd name="T24" fmla="*/ 0 w 687"/>
              <a:gd name="T25" fmla="*/ 2147483647 h 774"/>
              <a:gd name="T26" fmla="*/ 2147483647 w 687"/>
              <a:gd name="T27" fmla="*/ 0 h 7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7" h="774">
                <a:moveTo>
                  <a:pt x="16" y="0"/>
                </a:moveTo>
                <a:lnTo>
                  <a:pt x="295" y="0"/>
                </a:lnTo>
                <a:lnTo>
                  <a:pt x="295" y="263"/>
                </a:lnTo>
                <a:lnTo>
                  <a:pt x="655" y="622"/>
                </a:lnTo>
                <a:lnTo>
                  <a:pt x="687" y="670"/>
                </a:lnTo>
                <a:lnTo>
                  <a:pt x="671" y="774"/>
                </a:lnTo>
                <a:lnTo>
                  <a:pt x="495" y="774"/>
                </a:lnTo>
                <a:lnTo>
                  <a:pt x="335" y="646"/>
                </a:lnTo>
                <a:lnTo>
                  <a:pt x="271" y="646"/>
                </a:lnTo>
                <a:lnTo>
                  <a:pt x="136" y="399"/>
                </a:lnTo>
                <a:lnTo>
                  <a:pt x="40" y="255"/>
                </a:lnTo>
                <a:lnTo>
                  <a:pt x="56" y="199"/>
                </a:lnTo>
                <a:lnTo>
                  <a:pt x="0" y="120"/>
                </a:lnTo>
                <a:lnTo>
                  <a:pt x="16" y="0"/>
                </a:lnTo>
                <a:close/>
              </a:path>
            </a:pathLst>
          </a:custGeom>
          <a:solidFill>
            <a:schemeClr val="accent1"/>
          </a:solidFill>
          <a:ln w="12700">
            <a:solidFill>
              <a:srgbClr val="000000"/>
            </a:solidFill>
            <a:prstDash val="solid"/>
            <a:round/>
            <a:headEnd/>
            <a:tailEnd/>
          </a:ln>
        </p:spPr>
        <p:txBody>
          <a:bodyPr/>
          <a:lstStyle/>
          <a:p>
            <a:endParaRPr lang="en-US"/>
          </a:p>
        </p:txBody>
      </p:sp>
      <p:sp>
        <p:nvSpPr>
          <p:cNvPr id="42052" name="Line 114"/>
          <p:cNvSpPr>
            <a:spLocks noChangeShapeType="1"/>
          </p:cNvSpPr>
          <p:nvPr/>
        </p:nvSpPr>
        <p:spPr bwMode="auto">
          <a:xfrm flipV="1">
            <a:off x="1651000" y="3441700"/>
            <a:ext cx="1219200" cy="10541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53" name="Line 115"/>
          <p:cNvSpPr>
            <a:spLocks noChangeShapeType="1"/>
          </p:cNvSpPr>
          <p:nvPr/>
        </p:nvSpPr>
        <p:spPr bwMode="auto">
          <a:xfrm flipV="1">
            <a:off x="1651000" y="2387600"/>
            <a:ext cx="3340100" cy="2120900"/>
          </a:xfrm>
          <a:prstGeom prst="line">
            <a:avLst/>
          </a:prstGeom>
          <a:noFill/>
          <a:ln w="2857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54" name="Line 116"/>
          <p:cNvSpPr>
            <a:spLocks noChangeShapeType="1"/>
          </p:cNvSpPr>
          <p:nvPr/>
        </p:nvSpPr>
        <p:spPr bwMode="auto">
          <a:xfrm flipH="1" flipV="1">
            <a:off x="1638300" y="4508500"/>
            <a:ext cx="2362200" cy="101600"/>
          </a:xfrm>
          <a:prstGeom prst="line">
            <a:avLst/>
          </a:prstGeom>
          <a:noFill/>
          <a:ln w="76200">
            <a:solidFill>
              <a:schemeClr val="tx1"/>
            </a:solidFill>
            <a:round/>
            <a:headEnd type="triangle" w="med"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55" name="Line 117"/>
          <p:cNvSpPr>
            <a:spLocks noChangeShapeType="1"/>
          </p:cNvSpPr>
          <p:nvPr/>
        </p:nvSpPr>
        <p:spPr bwMode="auto">
          <a:xfrm flipH="1">
            <a:off x="1651000" y="3340100"/>
            <a:ext cx="5880100" cy="1155700"/>
          </a:xfrm>
          <a:prstGeom prst="line">
            <a:avLst/>
          </a:prstGeom>
          <a:noFill/>
          <a:ln w="28575">
            <a:solidFill>
              <a:schemeClr val="tx1"/>
            </a:solidFill>
            <a:round/>
            <a:headEnd type="triangle" w="med"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56" name="Text Box 118"/>
          <p:cNvSpPr txBox="1">
            <a:spLocks noChangeArrowheads="1"/>
          </p:cNvSpPr>
          <p:nvPr/>
        </p:nvSpPr>
        <p:spPr bwMode="auto">
          <a:xfrm>
            <a:off x="3921125" y="36337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$150</a:t>
            </a:r>
          </a:p>
        </p:txBody>
      </p:sp>
      <p:sp>
        <p:nvSpPr>
          <p:cNvPr id="42057" name="Text Box 119"/>
          <p:cNvSpPr txBox="1">
            <a:spLocks noChangeArrowheads="1"/>
          </p:cNvSpPr>
          <p:nvPr/>
        </p:nvSpPr>
        <p:spPr bwMode="auto">
          <a:xfrm>
            <a:off x="3514725" y="26431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$400</a:t>
            </a:r>
          </a:p>
        </p:txBody>
      </p:sp>
      <p:sp>
        <p:nvSpPr>
          <p:cNvPr id="42058" name="Text Box 120"/>
          <p:cNvSpPr txBox="1">
            <a:spLocks noChangeArrowheads="1"/>
          </p:cNvSpPr>
          <p:nvPr/>
        </p:nvSpPr>
        <p:spPr bwMode="auto">
          <a:xfrm>
            <a:off x="1939925" y="3455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$200</a:t>
            </a:r>
          </a:p>
        </p:txBody>
      </p:sp>
      <p:sp>
        <p:nvSpPr>
          <p:cNvPr id="42059" name="Text Box 121"/>
          <p:cNvSpPr txBox="1">
            <a:spLocks noChangeArrowheads="1"/>
          </p:cNvSpPr>
          <p:nvPr/>
        </p:nvSpPr>
        <p:spPr bwMode="auto">
          <a:xfrm>
            <a:off x="2778125" y="4217988"/>
            <a:ext cx="692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t>$350</a:t>
            </a:r>
          </a:p>
        </p:txBody>
      </p:sp>
      <p:graphicFrame>
        <p:nvGraphicFramePr>
          <p:cNvPr id="42060" name="Object 122"/>
          <p:cNvGraphicFramePr>
            <a:graphicFrameLocks noChangeAspect="1"/>
          </p:cNvGraphicFramePr>
          <p:nvPr/>
        </p:nvGraphicFramePr>
        <p:xfrm>
          <a:off x="1098550" y="4554538"/>
          <a:ext cx="917575" cy="276225"/>
        </p:xfrm>
        <a:graphic>
          <a:graphicData uri="http://schemas.openxmlformats.org/presentationml/2006/ole">
            <mc:AlternateContent xmlns:mc="http://schemas.openxmlformats.org/markup-compatibility/2006">
              <mc:Choice xmlns:v="urn:schemas-microsoft-com:vml" Requires="v">
                <p:oleObj spid="_x0000_s31758" name="Clip" r:id="rId4" imgW="7034213" imgH="2111375" progId="MS_ClipArt_Gallery.2">
                  <p:embed/>
                </p:oleObj>
              </mc:Choice>
              <mc:Fallback>
                <p:oleObj name="Clip" r:id="rId4" imgW="7034213" imgH="2111375" progId="MS_ClipArt_Gallery.2">
                  <p:embed/>
                  <p:pic>
                    <p:nvPicPr>
                      <p:cNvPr id="42060" name="Object 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550" y="4554538"/>
                        <a:ext cx="917575"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2061" name="Object 123"/>
          <p:cNvGraphicFramePr>
            <a:graphicFrameLocks noChangeAspect="1"/>
          </p:cNvGraphicFramePr>
          <p:nvPr/>
        </p:nvGraphicFramePr>
        <p:xfrm>
          <a:off x="865188" y="3786188"/>
          <a:ext cx="1311275" cy="336550"/>
        </p:xfrm>
        <a:graphic>
          <a:graphicData uri="http://schemas.openxmlformats.org/presentationml/2006/ole">
            <mc:AlternateContent xmlns:mc="http://schemas.openxmlformats.org/markup-compatibility/2006">
              <mc:Choice xmlns:v="urn:schemas-microsoft-com:vml" Requires="v">
                <p:oleObj spid="_x0000_s31759" name="Equation" r:id="rId6" imgW="889000" imgH="228600" progId="Equation.DSMT4">
                  <p:embed/>
                </p:oleObj>
              </mc:Choice>
              <mc:Fallback>
                <p:oleObj name="Equation" r:id="rId6" imgW="889000" imgH="228600" progId="Equation.DSMT4">
                  <p:embed/>
                  <p:pic>
                    <p:nvPicPr>
                      <p:cNvPr id="42061" name="Object 1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188" y="37861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2062" name="Object 124"/>
          <p:cNvGraphicFramePr>
            <a:graphicFrameLocks noChangeAspect="1"/>
          </p:cNvGraphicFramePr>
          <p:nvPr/>
        </p:nvGraphicFramePr>
        <p:xfrm>
          <a:off x="2305050" y="2998788"/>
          <a:ext cx="1123950" cy="336550"/>
        </p:xfrm>
        <a:graphic>
          <a:graphicData uri="http://schemas.openxmlformats.org/presentationml/2006/ole">
            <mc:AlternateContent xmlns:mc="http://schemas.openxmlformats.org/markup-compatibility/2006">
              <mc:Choice xmlns:v="urn:schemas-microsoft-com:vml" Requires="v">
                <p:oleObj spid="_x0000_s31760" name="Equation" r:id="rId8" imgW="761669" imgH="228501" progId="Equation.DSMT4">
                  <p:embed/>
                </p:oleObj>
              </mc:Choice>
              <mc:Fallback>
                <p:oleObj name="Equation" r:id="rId8" imgW="761669" imgH="228501" progId="Equation.DSMT4">
                  <p:embed/>
                  <p:pic>
                    <p:nvPicPr>
                      <p:cNvPr id="42062" name="Object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5050" y="2998788"/>
                        <a:ext cx="1123950"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2063" name="Object 125"/>
          <p:cNvGraphicFramePr>
            <a:graphicFrameLocks noChangeAspect="1"/>
          </p:cNvGraphicFramePr>
          <p:nvPr/>
        </p:nvGraphicFramePr>
        <p:xfrm>
          <a:off x="3532188" y="4637088"/>
          <a:ext cx="1311275" cy="336550"/>
        </p:xfrm>
        <a:graphic>
          <a:graphicData uri="http://schemas.openxmlformats.org/presentationml/2006/ole">
            <mc:AlternateContent xmlns:mc="http://schemas.openxmlformats.org/markup-compatibility/2006">
              <mc:Choice xmlns:v="urn:schemas-microsoft-com:vml" Requires="v">
                <p:oleObj spid="_x0000_s31761" name="Equation" r:id="rId10" imgW="889000" imgH="228600" progId="Equation.DSMT4">
                  <p:embed/>
                </p:oleObj>
              </mc:Choice>
              <mc:Fallback>
                <p:oleObj name="Equation" r:id="rId10" imgW="889000" imgH="228600" progId="Equation.DSMT4">
                  <p:embed/>
                  <p:pic>
                    <p:nvPicPr>
                      <p:cNvPr id="42063" name="Object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32188" y="4637088"/>
                        <a:ext cx="13112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2064" name="Object 126"/>
          <p:cNvGraphicFramePr>
            <a:graphicFrameLocks noChangeAspect="1"/>
          </p:cNvGraphicFramePr>
          <p:nvPr/>
        </p:nvGraphicFramePr>
        <p:xfrm>
          <a:off x="6827838" y="2859088"/>
          <a:ext cx="1349375" cy="336550"/>
        </p:xfrm>
        <a:graphic>
          <a:graphicData uri="http://schemas.openxmlformats.org/presentationml/2006/ole">
            <mc:AlternateContent xmlns:mc="http://schemas.openxmlformats.org/markup-compatibility/2006">
              <mc:Choice xmlns:v="urn:schemas-microsoft-com:vml" Requires="v">
                <p:oleObj spid="_x0000_s31762" name="Equation" r:id="rId12" imgW="914400" imgH="228600" progId="Equation.DSMT4">
                  <p:embed/>
                </p:oleObj>
              </mc:Choice>
              <mc:Fallback>
                <p:oleObj name="Equation" r:id="rId12" imgW="914400" imgH="228600" progId="Equation.DSMT4">
                  <p:embed/>
                  <p:pic>
                    <p:nvPicPr>
                      <p:cNvPr id="42064" name="Object 1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27838" y="2859088"/>
                        <a:ext cx="1349375" cy="3365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2065" name="Text Box 127"/>
          <p:cNvSpPr>
            <a:spLocks noGrp="1" noChangeArrowheads="1"/>
          </p:cNvSpPr>
          <p:nvPr>
            <p:ph type="title"/>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lstStyle/>
          <a:p>
            <a:r>
              <a:rPr lang="en-US" sz="3200"/>
              <a:t>Nomadic trucker illustration</a:t>
            </a:r>
          </a:p>
        </p:txBody>
      </p:sp>
      <p:graphicFrame>
        <p:nvGraphicFramePr>
          <p:cNvPr id="42067" name="Object 129"/>
          <p:cNvGraphicFramePr>
            <a:graphicFrameLocks noChangeAspect="1"/>
          </p:cNvGraphicFramePr>
          <p:nvPr/>
        </p:nvGraphicFramePr>
        <p:xfrm>
          <a:off x="4208463" y="2019300"/>
          <a:ext cx="1179512" cy="338138"/>
        </p:xfrm>
        <a:graphic>
          <a:graphicData uri="http://schemas.openxmlformats.org/presentationml/2006/ole">
            <mc:AlternateContent xmlns:mc="http://schemas.openxmlformats.org/markup-compatibility/2006">
              <mc:Choice xmlns:v="urn:schemas-microsoft-com:vml" Requires="v">
                <p:oleObj spid="_x0000_s31763" name="Equation" r:id="rId14" imgW="800100" imgH="228600" progId="Equation.DSMT4">
                  <p:embed/>
                </p:oleObj>
              </mc:Choice>
              <mc:Fallback>
                <p:oleObj name="Equation" r:id="rId14" imgW="800100" imgH="228600" progId="Equation.DSMT4">
                  <p:embed/>
                  <p:pic>
                    <p:nvPicPr>
                      <p:cNvPr id="42067" name="Object 12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08463" y="2019300"/>
                        <a:ext cx="1179512" cy="3381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9" name="Slide Number Placeholder 5">
            <a:extLst>
              <a:ext uri="{FF2B5EF4-FFF2-40B4-BE49-F238E27FC236}">
                <a16:creationId xmlns:a16="http://schemas.microsoft.com/office/drawing/2014/main" id="{A748FD93-E36A-4D25-8DE5-435DA8276459}"/>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a:xfrm>
            <a:off x="666750" y="1143000"/>
            <a:ext cx="7772400" cy="4953000"/>
          </a:xfrm>
        </p:spPr>
        <p:txBody>
          <a:bodyPr/>
          <a:lstStyle/>
          <a:p>
            <a:r>
              <a:rPr lang="en-US" sz="2400" dirty="0"/>
              <a:t>Dynamic programming</a:t>
            </a:r>
          </a:p>
          <a:p>
            <a:pPr lvl="1"/>
            <a:r>
              <a:rPr lang="en-US" sz="2000" dirty="0"/>
              <a:t>We just illustrated how we might solve a dynamic program.</a:t>
            </a:r>
          </a:p>
          <a:p>
            <a:pPr lvl="1"/>
            <a:endParaRPr lang="en-US" sz="2000" dirty="0"/>
          </a:p>
          <a:p>
            <a:pPr lvl="1"/>
            <a:endParaRPr lang="en-US" sz="2000" dirty="0"/>
          </a:p>
          <a:p>
            <a:pPr lvl="1"/>
            <a:endParaRPr lang="en-US" sz="2000" dirty="0"/>
          </a:p>
          <a:p>
            <a:pPr lvl="2"/>
            <a:endParaRPr lang="en-US" sz="1800" dirty="0"/>
          </a:p>
          <a:p>
            <a:pPr lvl="2"/>
            <a:endParaRPr lang="en-US" sz="1800" dirty="0"/>
          </a:p>
          <a:p>
            <a:pPr lvl="2"/>
            <a:endParaRPr lang="en-US" sz="1800" dirty="0"/>
          </a:p>
          <a:p>
            <a:pPr lvl="1"/>
            <a:endParaRPr lang="en-US" sz="2000" dirty="0"/>
          </a:p>
          <a:p>
            <a:pPr lvl="1"/>
            <a:endParaRPr lang="en-US" sz="2000" dirty="0"/>
          </a:p>
          <a:p>
            <a:pPr lvl="1"/>
            <a:r>
              <a:rPr lang="en-US" sz="2000" dirty="0"/>
              <a:t>We compute a sample of the value of being in     :</a:t>
            </a:r>
          </a:p>
          <a:p>
            <a:pPr lvl="1"/>
            <a:endParaRPr lang="en-US" sz="2000" dirty="0"/>
          </a:p>
          <a:p>
            <a:pPr lvl="1"/>
            <a:r>
              <a:rPr lang="en-US" sz="2000" dirty="0"/>
              <a:t>Then we update our estimate of the value of being in state </a:t>
            </a:r>
          </a:p>
        </p:txBody>
      </p:sp>
      <p:sp>
        <p:nvSpPr>
          <p:cNvPr id="44035" name="Title 1"/>
          <p:cNvSpPr>
            <a:spLocks noGrp="1"/>
          </p:cNvSpPr>
          <p:nvPr>
            <p:ph type="title"/>
          </p:nvPr>
        </p:nvSpPr>
        <p:spPr/>
        <p:txBody>
          <a:bodyPr/>
          <a:lstStyle/>
          <a:p>
            <a:r>
              <a:rPr lang="en-US"/>
              <a:t>Nomadic trucker illustration</a:t>
            </a:r>
          </a:p>
        </p:txBody>
      </p:sp>
      <p:graphicFrame>
        <p:nvGraphicFramePr>
          <p:cNvPr id="44038" name="Object 5"/>
          <p:cNvGraphicFramePr>
            <a:graphicFrameLocks noChangeAspect="1"/>
          </p:cNvGraphicFramePr>
          <p:nvPr/>
        </p:nvGraphicFramePr>
        <p:xfrm>
          <a:off x="2035175" y="1954213"/>
          <a:ext cx="3967163" cy="455612"/>
        </p:xfrm>
        <a:graphic>
          <a:graphicData uri="http://schemas.openxmlformats.org/presentationml/2006/ole">
            <mc:AlternateContent xmlns:mc="http://schemas.openxmlformats.org/markup-compatibility/2006">
              <mc:Choice xmlns:v="urn:schemas-microsoft-com:vml" Requires="v">
                <p:oleObj spid="_x0000_s32780" name="Equation" r:id="rId4" imgW="1879600" imgH="215900" progId="Equation.DSMT4">
                  <p:embed/>
                </p:oleObj>
              </mc:Choice>
              <mc:Fallback>
                <p:oleObj name="Equation" r:id="rId4" imgW="1879600" imgH="215900" progId="Equation.DSMT4">
                  <p:embed/>
                  <p:pic>
                    <p:nvPicPr>
                      <p:cNvPr id="4403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5175" y="1954213"/>
                        <a:ext cx="3967163"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39" name="TextBox 6"/>
          <p:cNvSpPr txBox="1">
            <a:spLocks noChangeArrowheads="1"/>
          </p:cNvSpPr>
          <p:nvPr/>
        </p:nvSpPr>
        <p:spPr bwMode="auto">
          <a:xfrm>
            <a:off x="2545589" y="4114800"/>
            <a:ext cx="2757422" cy="400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i="0"/>
              <a:t>Current state (e.g. Texas)</a:t>
            </a:r>
          </a:p>
        </p:txBody>
      </p:sp>
      <p:sp>
        <p:nvSpPr>
          <p:cNvPr id="44040" name="TextBox 7"/>
          <p:cNvSpPr txBox="1">
            <a:spLocks noChangeArrowheads="1"/>
          </p:cNvSpPr>
          <p:nvPr/>
        </p:nvSpPr>
        <p:spPr bwMode="auto">
          <a:xfrm>
            <a:off x="4577627" y="3429000"/>
            <a:ext cx="3563796" cy="400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i="0"/>
              <a:t>Decision (where we might go to)</a:t>
            </a:r>
          </a:p>
        </p:txBody>
      </p:sp>
      <p:sp>
        <p:nvSpPr>
          <p:cNvPr id="44041" name="TextBox 8"/>
          <p:cNvSpPr txBox="1">
            <a:spLocks noChangeArrowheads="1"/>
          </p:cNvSpPr>
          <p:nvPr/>
        </p:nvSpPr>
        <p:spPr bwMode="auto">
          <a:xfrm>
            <a:off x="5601277" y="2700338"/>
            <a:ext cx="1981633" cy="400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i="0"/>
              <a:t>Next state to visit</a:t>
            </a:r>
          </a:p>
        </p:txBody>
      </p:sp>
      <p:cxnSp>
        <p:nvCxnSpPr>
          <p:cNvPr id="44042" name="Straight Arrow Connector 10"/>
          <p:cNvCxnSpPr>
            <a:cxnSpLocks noChangeShapeType="1"/>
          </p:cNvCxnSpPr>
          <p:nvPr/>
        </p:nvCxnSpPr>
        <p:spPr bwMode="auto">
          <a:xfrm flipV="1">
            <a:off x="5561013" y="2324100"/>
            <a:ext cx="0" cy="376238"/>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043" name="Straight Arrow Connector 11"/>
          <p:cNvCxnSpPr>
            <a:cxnSpLocks noChangeShapeType="1"/>
          </p:cNvCxnSpPr>
          <p:nvPr/>
        </p:nvCxnSpPr>
        <p:spPr bwMode="auto">
          <a:xfrm flipV="1">
            <a:off x="4389438" y="2324100"/>
            <a:ext cx="0" cy="1104900"/>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044" name="Straight Arrow Connector 14"/>
          <p:cNvCxnSpPr>
            <a:cxnSpLocks noChangeShapeType="1"/>
          </p:cNvCxnSpPr>
          <p:nvPr/>
        </p:nvCxnSpPr>
        <p:spPr bwMode="auto">
          <a:xfrm flipV="1">
            <a:off x="2428875" y="2324100"/>
            <a:ext cx="0" cy="1781175"/>
          </a:xfrm>
          <a:prstGeom prst="straightConnector1">
            <a:avLst/>
          </a:prstGeom>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44045" name="Object 15"/>
          <p:cNvGraphicFramePr>
            <a:graphicFrameLocks noChangeAspect="1"/>
          </p:cNvGraphicFramePr>
          <p:nvPr/>
        </p:nvGraphicFramePr>
        <p:xfrm>
          <a:off x="2087563" y="4948238"/>
          <a:ext cx="3403600" cy="508000"/>
        </p:xfrm>
        <a:graphic>
          <a:graphicData uri="http://schemas.openxmlformats.org/presentationml/2006/ole">
            <mc:AlternateContent xmlns:mc="http://schemas.openxmlformats.org/markup-compatibility/2006">
              <mc:Choice xmlns:v="urn:schemas-microsoft-com:vml" Requires="v">
                <p:oleObj spid="_x0000_s32781" name="Equation" r:id="rId6" imgW="1612900" imgH="241300" progId="Equation.DSMT4">
                  <p:embed/>
                </p:oleObj>
              </mc:Choice>
              <mc:Fallback>
                <p:oleObj name="Equation" r:id="rId6" imgW="1612900" imgH="241300" progId="Equation.DSMT4">
                  <p:embed/>
                  <p:pic>
                    <p:nvPicPr>
                      <p:cNvPr id="44045"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7563" y="4948238"/>
                        <a:ext cx="3403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46" name="Object 16"/>
          <p:cNvGraphicFramePr>
            <a:graphicFrameLocks noChangeAspect="1"/>
          </p:cNvGraphicFramePr>
          <p:nvPr/>
        </p:nvGraphicFramePr>
        <p:xfrm>
          <a:off x="6211888" y="4652963"/>
          <a:ext cx="257175" cy="350837"/>
        </p:xfrm>
        <a:graphic>
          <a:graphicData uri="http://schemas.openxmlformats.org/presentationml/2006/ole">
            <mc:AlternateContent xmlns:mc="http://schemas.openxmlformats.org/markup-compatibility/2006">
              <mc:Choice xmlns:v="urn:schemas-microsoft-com:vml" Requires="v">
                <p:oleObj spid="_x0000_s32782" name="Equation" r:id="rId8" imgW="139639" imgH="190417" progId="Equation.DSMT4">
                  <p:embed/>
                </p:oleObj>
              </mc:Choice>
              <mc:Fallback>
                <p:oleObj name="Equation" r:id="rId8" imgW="139639" imgH="190417" progId="Equation.DSMT4">
                  <p:embed/>
                  <p:pic>
                    <p:nvPicPr>
                      <p:cNvPr id="44046"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1888" y="4652963"/>
                        <a:ext cx="2571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47" name="Object 18"/>
          <p:cNvGraphicFramePr>
            <a:graphicFrameLocks noChangeAspect="1"/>
          </p:cNvGraphicFramePr>
          <p:nvPr/>
        </p:nvGraphicFramePr>
        <p:xfrm>
          <a:off x="7431088" y="5376863"/>
          <a:ext cx="257175" cy="350837"/>
        </p:xfrm>
        <a:graphic>
          <a:graphicData uri="http://schemas.openxmlformats.org/presentationml/2006/ole">
            <mc:AlternateContent xmlns:mc="http://schemas.openxmlformats.org/markup-compatibility/2006">
              <mc:Choice xmlns:v="urn:schemas-microsoft-com:vml" Requires="v">
                <p:oleObj spid="_x0000_s32783" name="Equation" r:id="rId10" imgW="139639" imgH="190417" progId="Equation.DSMT4">
                  <p:embed/>
                </p:oleObj>
              </mc:Choice>
              <mc:Fallback>
                <p:oleObj name="Equation" r:id="rId10" imgW="139639" imgH="190417" progId="Equation.DSMT4">
                  <p:embed/>
                  <p:pic>
                    <p:nvPicPr>
                      <p:cNvPr id="44047" name="Object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31088" y="5376863"/>
                        <a:ext cx="2571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48" name="Object 19"/>
          <p:cNvGraphicFramePr>
            <a:graphicFrameLocks noChangeAspect="1"/>
          </p:cNvGraphicFramePr>
          <p:nvPr/>
        </p:nvGraphicFramePr>
        <p:xfrm>
          <a:off x="2065338" y="5722938"/>
          <a:ext cx="2886075" cy="401637"/>
        </p:xfrm>
        <a:graphic>
          <a:graphicData uri="http://schemas.openxmlformats.org/presentationml/2006/ole">
            <mc:AlternateContent xmlns:mc="http://schemas.openxmlformats.org/markup-compatibility/2006">
              <mc:Choice xmlns:v="urn:schemas-microsoft-com:vml" Requires="v">
                <p:oleObj spid="_x0000_s32784" name="Equation" r:id="rId12" imgW="1459866" imgH="203112" progId="Equation.DSMT4">
                  <p:embed/>
                </p:oleObj>
              </mc:Choice>
              <mc:Fallback>
                <p:oleObj name="Equation" r:id="rId12" imgW="1459866" imgH="203112" progId="Equation.DSMT4">
                  <p:embed/>
                  <p:pic>
                    <p:nvPicPr>
                      <p:cNvPr id="44048" name="Object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65338" y="5722938"/>
                        <a:ext cx="288607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Slide Number Placeholder 5">
            <a:extLst>
              <a:ext uri="{FF2B5EF4-FFF2-40B4-BE49-F238E27FC236}">
                <a16:creationId xmlns:a16="http://schemas.microsoft.com/office/drawing/2014/main" id="{093922B1-518B-481F-8455-0D37706273B8}"/>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Q-learning</a:t>
            </a:r>
          </a:p>
        </p:txBody>
      </p:sp>
      <p:sp>
        <p:nvSpPr>
          <p:cNvPr id="3" name="Content Placeholder 2"/>
          <p:cNvSpPr>
            <a:spLocks noGrp="1"/>
          </p:cNvSpPr>
          <p:nvPr>
            <p:ph idx="1"/>
          </p:nvPr>
        </p:nvSpPr>
        <p:spPr/>
        <p:txBody>
          <a:bodyPr/>
          <a:lstStyle/>
          <a:p>
            <a:r>
              <a:rPr lang="en-US" dirty="0"/>
              <a:t>Mouse in a maze problem</a:t>
            </a:r>
          </a:p>
        </p:txBody>
      </p:sp>
      <p:pic>
        <p:nvPicPr>
          <p:cNvPr id="5" name="Picture 2" descr="Image result for maz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1433" y="2322409"/>
            <a:ext cx="33147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4"/>
          <p:cNvCxnSpPr>
            <a:cxnSpLocks noChangeShapeType="1"/>
          </p:cNvCxnSpPr>
          <p:nvPr/>
        </p:nvCxnSpPr>
        <p:spPr bwMode="auto">
          <a:xfrm>
            <a:off x="2169808" y="4055959"/>
            <a:ext cx="419100"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a:cxnSpLocks noChangeShapeType="1"/>
          </p:cNvCxnSpPr>
          <p:nvPr/>
        </p:nvCxnSpPr>
        <p:spPr bwMode="auto">
          <a:xfrm>
            <a:off x="5646433" y="2824059"/>
            <a:ext cx="419100" cy="0"/>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6142385" y="2594113"/>
            <a:ext cx="2186817" cy="400110"/>
          </a:xfrm>
          <a:prstGeom prst="rect">
            <a:avLst/>
          </a:prstGeom>
          <a:noFill/>
        </p:spPr>
        <p:txBody>
          <a:bodyPr wrap="none" rtlCol="0">
            <a:spAutoFit/>
          </a:bodyPr>
          <a:lstStyle/>
          <a:p>
            <a:pPr algn="l"/>
            <a:r>
              <a:rPr lang="en-US" sz="2000" i="0" dirty="0"/>
              <a:t>Receive reward = 1</a:t>
            </a:r>
          </a:p>
        </p:txBody>
      </p:sp>
      <p:sp>
        <p:nvSpPr>
          <p:cNvPr id="9" name="Slide Number Placeholder 5">
            <a:extLst>
              <a:ext uri="{FF2B5EF4-FFF2-40B4-BE49-F238E27FC236}">
                <a16:creationId xmlns:a16="http://schemas.microsoft.com/office/drawing/2014/main" id="{13CBED52-A1F9-4C18-AA98-4FA08557A731}"/>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55</a:t>
            </a:fld>
            <a:endParaRPr lang="en-US"/>
          </a:p>
        </p:txBody>
      </p:sp>
    </p:spTree>
    <p:extLst>
      <p:ext uri="{BB962C8B-B14F-4D97-AF65-F5344CB8AC3E}">
        <p14:creationId xmlns:p14="http://schemas.microsoft.com/office/powerpoint/2010/main" val="28400772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Q-learning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56616" y="1143000"/>
                <a:ext cx="7772400" cy="4953000"/>
              </a:xfrm>
            </p:spPr>
            <p:txBody>
              <a:bodyPr/>
              <a:lstStyle/>
              <a:p>
                <a:r>
                  <a:rPr lang="en-US" dirty="0"/>
                  <a:t>Basic Q-learning algorithm</a:t>
                </a:r>
              </a:p>
              <a:p>
                <a:pPr lvl="1"/>
                <a:r>
                  <a:rPr lang="en-US" dirty="0"/>
                  <a:t>Basic update:</a:t>
                </a:r>
              </a:p>
              <a:p>
                <a:pPr lvl="2"/>
                <a:endParaRPr lang="en-US" dirty="0"/>
              </a:p>
              <a:p>
                <a:pPr lvl="2"/>
                <a:endParaRPr lang="en-US" dirty="0"/>
              </a:p>
              <a:p>
                <a:pPr marL="457200" lvl="1" indent="0">
                  <a:buNone/>
                </a:pPr>
                <a:r>
                  <a:rPr lang="en-US" dirty="0"/>
                  <a:t>   </a:t>
                </a:r>
              </a:p>
              <a:p>
                <a:pPr marL="457200" lvl="1" indent="0">
                  <a:buNone/>
                </a:pPr>
                <a:r>
                  <a:rPr lang="en-US" dirty="0"/>
                  <a:t>where</a:t>
                </a:r>
              </a:p>
              <a:p>
                <a:pPr lvl="2"/>
                <a:endParaRPr lang="en-US" dirty="0"/>
              </a:p>
              <a:p>
                <a:pPr lvl="2"/>
                <a:endParaRPr lang="en-US" dirty="0"/>
              </a:p>
              <a:p>
                <a:pPr lvl="1"/>
                <a:r>
                  <a:rPr lang="en-US" dirty="0"/>
                  <a:t>Given a state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𝑛</m:t>
                        </m:r>
                      </m:sup>
                    </m:sSup>
                  </m:oMath>
                </a14:m>
                <a:r>
                  <a:rPr lang="en-US" dirty="0"/>
                  <a:t> and action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𝑎</m:t>
                        </m:r>
                      </m:e>
                      <m:sup>
                        <m:r>
                          <a:rPr lang="en-US" b="0" i="1" smtClean="0">
                            <a:latin typeface="Cambria Math" panose="02040503050406030204" pitchFamily="18" charset="0"/>
                          </a:rPr>
                          <m:t>𝑛</m:t>
                        </m:r>
                      </m:sup>
                    </m:sSup>
                  </m:oMath>
                </a14:m>
                <a:r>
                  <a:rPr lang="en-US" dirty="0"/>
                  <a:t>, we simulate our way to state </a:t>
                </a:r>
                <a14:m>
                  <m:oMath xmlns:m="http://schemas.openxmlformats.org/officeDocument/2006/math">
                    <m:r>
                      <a:rPr lang="en-US" b="0" i="1" smtClean="0">
                        <a:latin typeface="Cambria Math" panose="02040503050406030204" pitchFamily="18" charset="0"/>
                      </a:rPr>
                      <m:t>𝑠</m:t>
                    </m:r>
                    <m:r>
                      <a:rPr lang="en-US" b="0" i="1" smtClean="0">
                        <a:latin typeface="Cambria Math" panose="02040503050406030204" pitchFamily="18" charset="0"/>
                      </a:rPr>
                      <m:t>′</m:t>
                    </m:r>
                  </m:oMath>
                </a14:m>
                <a:r>
                  <a:rPr lang="en-US" dirty="0"/>
                  <a:t>. </a:t>
                </a:r>
              </a:p>
              <a:p>
                <a:pPr lvl="1"/>
                <a:r>
                  <a:rPr lang="en-US" dirty="0"/>
                  <a:t>Need to determine:</a:t>
                </a:r>
              </a:p>
              <a:p>
                <a:pPr lvl="2"/>
                <a:r>
                  <a:rPr lang="en-US" dirty="0"/>
                  <a:t>State sampling process/policy</a:t>
                </a:r>
              </a:p>
              <a:p>
                <a:pPr lvl="2"/>
                <a:r>
                  <a:rPr lang="en-US" dirty="0"/>
                  <a:t>Action sampling policy</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56616" y="1143000"/>
                <a:ext cx="7772400" cy="4953000"/>
              </a:xfrm>
              <a:blipFill>
                <a:blip r:embed="rId3"/>
                <a:stretch>
                  <a:fillRect t="-1355" r="-549" b="-1232"/>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nvPr>
        </p:nvGraphicFramePr>
        <p:xfrm>
          <a:off x="1657495" y="2104130"/>
          <a:ext cx="6531287" cy="1075109"/>
        </p:xfrm>
        <a:graphic>
          <a:graphicData uri="http://schemas.openxmlformats.org/presentationml/2006/ole">
            <mc:AlternateContent xmlns:mc="http://schemas.openxmlformats.org/markup-compatibility/2006">
              <mc:Choice xmlns:v="urn:schemas-microsoft-com:vml" Requires="v">
                <p:oleObj spid="_x0000_s33798" name="Equation" r:id="rId4" imgW="3085920" imgH="507960" progId="Equation.DSMT4">
                  <p:embed/>
                </p:oleObj>
              </mc:Choice>
              <mc:Fallback>
                <p:oleObj name="Equation" r:id="rId4" imgW="3085920" imgH="507960" progId="Equation.DSMT4">
                  <p:embed/>
                  <p:pic>
                    <p:nvPicPr>
                      <p:cNvPr id="4" name="Object 3"/>
                      <p:cNvPicPr/>
                      <p:nvPr/>
                    </p:nvPicPr>
                    <p:blipFill>
                      <a:blip r:embed="rId5"/>
                      <a:stretch>
                        <a:fillRect/>
                      </a:stretch>
                    </p:blipFill>
                    <p:spPr>
                      <a:xfrm>
                        <a:off x="1657495" y="2104130"/>
                        <a:ext cx="6531287" cy="1075109"/>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1994201" y="3495844"/>
          <a:ext cx="2928937" cy="644525"/>
        </p:xfrm>
        <a:graphic>
          <a:graphicData uri="http://schemas.openxmlformats.org/presentationml/2006/ole">
            <mc:AlternateContent xmlns:mc="http://schemas.openxmlformats.org/markup-compatibility/2006">
              <mc:Choice xmlns:v="urn:schemas-microsoft-com:vml" Requires="v">
                <p:oleObj spid="_x0000_s33799" name="Equation" r:id="rId6" imgW="1384200" imgH="304560" progId="Equation.DSMT4">
                  <p:embed/>
                </p:oleObj>
              </mc:Choice>
              <mc:Fallback>
                <p:oleObj name="Equation" r:id="rId6" imgW="1384200" imgH="304560" progId="Equation.DSMT4">
                  <p:embed/>
                  <p:pic>
                    <p:nvPicPr>
                      <p:cNvPr id="5" name="Object 4"/>
                      <p:cNvPicPr/>
                      <p:nvPr/>
                    </p:nvPicPr>
                    <p:blipFill>
                      <a:blip r:embed="rId7"/>
                      <a:stretch>
                        <a:fillRect/>
                      </a:stretch>
                    </p:blipFill>
                    <p:spPr>
                      <a:xfrm>
                        <a:off x="1994201" y="3495844"/>
                        <a:ext cx="2928937" cy="644525"/>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601D5554-A4C9-4ED3-9FAF-5FCE24C7833F}"/>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56</a:t>
            </a:fld>
            <a:endParaRPr lang="en-US"/>
          </a:p>
        </p:txBody>
      </p:sp>
    </p:spTree>
    <p:extLst>
      <p:ext uri="{BB962C8B-B14F-4D97-AF65-F5344CB8AC3E}">
        <p14:creationId xmlns:p14="http://schemas.microsoft.com/office/powerpoint/2010/main" val="8461891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a:xfrm>
            <a:off x="685800" y="2130426"/>
            <a:ext cx="7772400" cy="683502"/>
          </a:xfrm>
        </p:spPr>
        <p:txBody>
          <a:bodyPr/>
          <a:lstStyle/>
          <a:p>
            <a:r>
              <a:rPr lang="en-US" dirty="0"/>
              <a:t>The four classes of policies:</a:t>
            </a:r>
            <a:br>
              <a:rPr lang="en-US" dirty="0"/>
            </a:br>
            <a:endParaRPr lang="en-US" dirty="0"/>
          </a:p>
        </p:txBody>
      </p:sp>
      <p:sp>
        <p:nvSpPr>
          <p:cNvPr id="4101" name="Rectangle 5"/>
          <p:cNvSpPr>
            <a:spLocks noGrp="1" noChangeArrowheads="1"/>
          </p:cNvSpPr>
          <p:nvPr>
            <p:ph type="subTitle" idx="1"/>
          </p:nvPr>
        </p:nvSpPr>
        <p:spPr/>
        <p:txBody>
          <a:bodyPr/>
          <a:lstStyle/>
          <a:p>
            <a:r>
              <a:rPr lang="en-US" dirty="0"/>
              <a:t> </a:t>
            </a:r>
          </a:p>
        </p:txBody>
      </p:sp>
      <p:sp>
        <p:nvSpPr>
          <p:cNvPr id="7" name="Rectangle 5"/>
          <p:cNvSpPr txBox="1">
            <a:spLocks noChangeArrowheads="1"/>
          </p:cNvSpPr>
          <p:nvPr/>
        </p:nvSpPr>
        <p:spPr bwMode="auto">
          <a:xfrm>
            <a:off x="1055077" y="2609201"/>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pPr marL="457200" indent="-457200" algn="l">
              <a:buFont typeface="Courier New" panose="02070309020205020404" pitchFamily="49" charset="0"/>
              <a:buChar char="o"/>
            </a:pPr>
            <a:r>
              <a:rPr lang="en-US" i="0" kern="0" dirty="0">
                <a:solidFill>
                  <a:schemeClr val="bg1">
                    <a:lumMod val="65000"/>
                  </a:schemeClr>
                </a:solidFill>
              </a:rPr>
              <a:t>Policy function approximations (PFAs)</a:t>
            </a:r>
          </a:p>
          <a:p>
            <a:pPr marL="457200" indent="-457200" algn="l">
              <a:buFont typeface="Courier New" panose="02070309020205020404" pitchFamily="49" charset="0"/>
              <a:buChar char="o"/>
            </a:pPr>
            <a:r>
              <a:rPr lang="en-US" i="0" kern="0" dirty="0">
                <a:solidFill>
                  <a:schemeClr val="bg1">
                    <a:lumMod val="65000"/>
                  </a:schemeClr>
                </a:solidFill>
              </a:rPr>
              <a:t>Cost function approximations (CFAs)</a:t>
            </a:r>
          </a:p>
          <a:p>
            <a:pPr marL="457200" indent="-457200" algn="l">
              <a:buFont typeface="Courier New" panose="02070309020205020404" pitchFamily="49" charset="0"/>
              <a:buChar char="o"/>
            </a:pPr>
            <a:r>
              <a:rPr lang="en-US" i="0" kern="0" dirty="0">
                <a:solidFill>
                  <a:schemeClr val="bg1">
                    <a:lumMod val="65000"/>
                  </a:schemeClr>
                </a:solidFill>
              </a:rPr>
              <a:t>Value function approximations (VFAs)</a:t>
            </a:r>
          </a:p>
          <a:p>
            <a:pPr marL="457200" indent="-457200" algn="l">
              <a:buFont typeface="Courier New" panose="02070309020205020404" pitchFamily="49" charset="0"/>
              <a:buChar char="o"/>
            </a:pPr>
            <a:r>
              <a:rPr lang="en-US" i="0" kern="0" dirty="0"/>
              <a:t>Direct lookaheads (DLAs)</a:t>
            </a:r>
          </a:p>
        </p:txBody>
      </p:sp>
    </p:spTree>
    <p:extLst>
      <p:ext uri="{BB962C8B-B14F-4D97-AF65-F5344CB8AC3E}">
        <p14:creationId xmlns:p14="http://schemas.microsoft.com/office/powerpoint/2010/main" val="16449592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Lookahead policies</a:t>
            </a:r>
          </a:p>
        </p:txBody>
      </p:sp>
      <p:sp>
        <p:nvSpPr>
          <p:cNvPr id="3" name="Content Placeholder 2"/>
          <p:cNvSpPr>
            <a:spLocks noGrp="1"/>
          </p:cNvSpPr>
          <p:nvPr>
            <p:ph idx="1"/>
          </p:nvPr>
        </p:nvSpPr>
        <p:spPr/>
        <p:txBody>
          <a:bodyPr/>
          <a:lstStyle/>
          <a:p>
            <a:r>
              <a:rPr lang="en-US" dirty="0"/>
              <a:t>Planning your next chess move:</a:t>
            </a:r>
          </a:p>
          <a:p>
            <a:endParaRPr lang="en-US" dirty="0"/>
          </a:p>
          <a:p>
            <a:endParaRPr lang="en-US" dirty="0"/>
          </a:p>
          <a:p>
            <a:endParaRPr lang="en-US" dirty="0"/>
          </a:p>
          <a:p>
            <a:endParaRPr lang="en-US" dirty="0"/>
          </a:p>
          <a:p>
            <a:pPr lvl="1"/>
            <a:endParaRPr lang="en-US" dirty="0"/>
          </a:p>
          <a:p>
            <a:pPr lvl="1"/>
            <a:endParaRPr lang="en-US" dirty="0"/>
          </a:p>
          <a:p>
            <a:pPr lvl="1"/>
            <a:endParaRPr lang="en-US" dirty="0"/>
          </a:p>
          <a:p>
            <a:pPr lvl="1"/>
            <a:endParaRPr lang="en-US" dirty="0"/>
          </a:p>
          <a:p>
            <a:pPr lvl="1"/>
            <a:r>
              <a:rPr lang="en-US" dirty="0"/>
              <a:t>You put your finger on the piece while you think about moves into the future.  This is a </a:t>
            </a:r>
            <a:r>
              <a:rPr lang="en-US" dirty="0" err="1"/>
              <a:t>lookahead</a:t>
            </a:r>
            <a:r>
              <a:rPr lang="en-US" dirty="0"/>
              <a:t> policy, illustrated for a problem with discrete actions.</a:t>
            </a:r>
          </a:p>
        </p:txBody>
      </p:sp>
      <p:pic>
        <p:nvPicPr>
          <p:cNvPr id="4382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740" t="7853" r="8572" b="8008"/>
          <a:stretch/>
        </p:blipFill>
        <p:spPr bwMode="auto">
          <a:xfrm>
            <a:off x="2062480" y="1645919"/>
            <a:ext cx="3711484" cy="373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82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6576" y="3532379"/>
            <a:ext cx="435293" cy="421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82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6576" y="3525119"/>
            <a:ext cx="435293" cy="42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8"/>
          <p:cNvGrpSpPr>
            <a:grpSpLocks noChangeAspect="1"/>
          </p:cNvGrpSpPr>
          <p:nvPr/>
        </p:nvGrpSpPr>
        <p:grpSpPr bwMode="auto">
          <a:xfrm rot="14294927">
            <a:off x="4427707" y="1416515"/>
            <a:ext cx="1346200" cy="1798638"/>
            <a:chOff x="4032" y="2132"/>
            <a:chExt cx="848" cy="1133"/>
          </a:xfrm>
        </p:grpSpPr>
        <p:sp>
          <p:nvSpPr>
            <p:cNvPr id="5" name="AutoShape 7"/>
            <p:cNvSpPr>
              <a:spLocks noChangeAspect="1" noChangeArrowheads="1" noTextEdit="1"/>
            </p:cNvSpPr>
            <p:nvPr/>
          </p:nvSpPr>
          <p:spPr bwMode="auto">
            <a:xfrm>
              <a:off x="4032" y="2132"/>
              <a:ext cx="848" cy="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0"/>
            <p:cNvSpPr>
              <a:spLocks/>
            </p:cNvSpPr>
            <p:nvPr/>
          </p:nvSpPr>
          <p:spPr bwMode="auto">
            <a:xfrm>
              <a:off x="4109" y="2144"/>
              <a:ext cx="542" cy="1120"/>
            </a:xfrm>
            <a:custGeom>
              <a:avLst/>
              <a:gdLst>
                <a:gd name="T0" fmla="*/ 708 w 1085"/>
                <a:gd name="T1" fmla="*/ 2241 h 2241"/>
                <a:gd name="T2" fmla="*/ 774 w 1085"/>
                <a:gd name="T3" fmla="*/ 1969 h 2241"/>
                <a:gd name="T4" fmla="*/ 800 w 1085"/>
                <a:gd name="T5" fmla="*/ 1947 h 2241"/>
                <a:gd name="T6" fmla="*/ 837 w 1085"/>
                <a:gd name="T7" fmla="*/ 1916 h 2241"/>
                <a:gd name="T8" fmla="*/ 868 w 1085"/>
                <a:gd name="T9" fmla="*/ 1891 h 2241"/>
                <a:gd name="T10" fmla="*/ 883 w 1085"/>
                <a:gd name="T11" fmla="*/ 1876 h 2241"/>
                <a:gd name="T12" fmla="*/ 903 w 1085"/>
                <a:gd name="T13" fmla="*/ 1830 h 2241"/>
                <a:gd name="T14" fmla="*/ 927 w 1085"/>
                <a:gd name="T15" fmla="*/ 1770 h 2241"/>
                <a:gd name="T16" fmla="*/ 946 w 1085"/>
                <a:gd name="T17" fmla="*/ 1727 h 2241"/>
                <a:gd name="T18" fmla="*/ 959 w 1085"/>
                <a:gd name="T19" fmla="*/ 1717 h 2241"/>
                <a:gd name="T20" fmla="*/ 984 w 1085"/>
                <a:gd name="T21" fmla="*/ 1695 h 2241"/>
                <a:gd name="T22" fmla="*/ 1013 w 1085"/>
                <a:gd name="T23" fmla="*/ 1666 h 2241"/>
                <a:gd name="T24" fmla="*/ 1033 w 1085"/>
                <a:gd name="T25" fmla="*/ 1644 h 2241"/>
                <a:gd name="T26" fmla="*/ 1072 w 1085"/>
                <a:gd name="T27" fmla="*/ 1176 h 2241"/>
                <a:gd name="T28" fmla="*/ 996 w 1085"/>
                <a:gd name="T29" fmla="*/ 825 h 2241"/>
                <a:gd name="T30" fmla="*/ 924 w 1085"/>
                <a:gd name="T31" fmla="*/ 304 h 2241"/>
                <a:gd name="T32" fmla="*/ 837 w 1085"/>
                <a:gd name="T33" fmla="*/ 0 h 2241"/>
                <a:gd name="T34" fmla="*/ 827 w 1085"/>
                <a:gd name="T35" fmla="*/ 0 h 2241"/>
                <a:gd name="T36" fmla="*/ 803 w 1085"/>
                <a:gd name="T37" fmla="*/ 2 h 2241"/>
                <a:gd name="T38" fmla="*/ 778 w 1085"/>
                <a:gd name="T39" fmla="*/ 6 h 2241"/>
                <a:gd name="T40" fmla="*/ 764 w 1085"/>
                <a:gd name="T41" fmla="*/ 13 h 2241"/>
                <a:gd name="T42" fmla="*/ 748 w 1085"/>
                <a:gd name="T43" fmla="*/ 51 h 2241"/>
                <a:gd name="T44" fmla="*/ 737 w 1085"/>
                <a:gd name="T45" fmla="*/ 94 h 2241"/>
                <a:gd name="T46" fmla="*/ 731 w 1085"/>
                <a:gd name="T47" fmla="*/ 129 h 2241"/>
                <a:gd name="T48" fmla="*/ 729 w 1085"/>
                <a:gd name="T49" fmla="*/ 144 h 2241"/>
                <a:gd name="T50" fmla="*/ 740 w 1085"/>
                <a:gd name="T51" fmla="*/ 437 h 2241"/>
                <a:gd name="T52" fmla="*/ 664 w 1085"/>
                <a:gd name="T53" fmla="*/ 777 h 2241"/>
                <a:gd name="T54" fmla="*/ 500 w 1085"/>
                <a:gd name="T55" fmla="*/ 877 h 2241"/>
                <a:gd name="T56" fmla="*/ 261 w 1085"/>
                <a:gd name="T57" fmla="*/ 961 h 2241"/>
                <a:gd name="T58" fmla="*/ 49 w 1085"/>
                <a:gd name="T59" fmla="*/ 1165 h 2241"/>
                <a:gd name="T60" fmla="*/ 0 w 1085"/>
                <a:gd name="T61" fmla="*/ 1301 h 2241"/>
                <a:gd name="T62" fmla="*/ 12 w 1085"/>
                <a:gd name="T63" fmla="*/ 1489 h 2241"/>
                <a:gd name="T64" fmla="*/ 44 w 1085"/>
                <a:gd name="T65" fmla="*/ 1788 h 2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5" h="2241">
                  <a:moveTo>
                    <a:pt x="109" y="2241"/>
                  </a:moveTo>
                  <a:lnTo>
                    <a:pt x="708" y="2241"/>
                  </a:lnTo>
                  <a:lnTo>
                    <a:pt x="769" y="1972"/>
                  </a:lnTo>
                  <a:lnTo>
                    <a:pt x="774" y="1969"/>
                  </a:lnTo>
                  <a:lnTo>
                    <a:pt x="784" y="1960"/>
                  </a:lnTo>
                  <a:lnTo>
                    <a:pt x="800" y="1947"/>
                  </a:lnTo>
                  <a:lnTo>
                    <a:pt x="818" y="1932"/>
                  </a:lnTo>
                  <a:lnTo>
                    <a:pt x="837" y="1916"/>
                  </a:lnTo>
                  <a:lnTo>
                    <a:pt x="854" y="1902"/>
                  </a:lnTo>
                  <a:lnTo>
                    <a:pt x="868" y="1891"/>
                  </a:lnTo>
                  <a:lnTo>
                    <a:pt x="876" y="1885"/>
                  </a:lnTo>
                  <a:lnTo>
                    <a:pt x="883" y="1876"/>
                  </a:lnTo>
                  <a:lnTo>
                    <a:pt x="892" y="1856"/>
                  </a:lnTo>
                  <a:lnTo>
                    <a:pt x="903" y="1830"/>
                  </a:lnTo>
                  <a:lnTo>
                    <a:pt x="914" y="1800"/>
                  </a:lnTo>
                  <a:lnTo>
                    <a:pt x="927" y="1770"/>
                  </a:lnTo>
                  <a:lnTo>
                    <a:pt x="937" y="1744"/>
                  </a:lnTo>
                  <a:lnTo>
                    <a:pt x="946" y="1727"/>
                  </a:lnTo>
                  <a:lnTo>
                    <a:pt x="952" y="1720"/>
                  </a:lnTo>
                  <a:lnTo>
                    <a:pt x="959" y="1717"/>
                  </a:lnTo>
                  <a:lnTo>
                    <a:pt x="971" y="1707"/>
                  </a:lnTo>
                  <a:lnTo>
                    <a:pt x="984" y="1695"/>
                  </a:lnTo>
                  <a:lnTo>
                    <a:pt x="999" y="1680"/>
                  </a:lnTo>
                  <a:lnTo>
                    <a:pt x="1013" y="1666"/>
                  </a:lnTo>
                  <a:lnTo>
                    <a:pt x="1025" y="1653"/>
                  </a:lnTo>
                  <a:lnTo>
                    <a:pt x="1033" y="1644"/>
                  </a:lnTo>
                  <a:lnTo>
                    <a:pt x="1036" y="1641"/>
                  </a:lnTo>
                  <a:lnTo>
                    <a:pt x="1072" y="1176"/>
                  </a:lnTo>
                  <a:lnTo>
                    <a:pt x="1085" y="1040"/>
                  </a:lnTo>
                  <a:lnTo>
                    <a:pt x="996" y="825"/>
                  </a:lnTo>
                  <a:lnTo>
                    <a:pt x="973" y="544"/>
                  </a:lnTo>
                  <a:lnTo>
                    <a:pt x="924" y="304"/>
                  </a:lnTo>
                  <a:lnTo>
                    <a:pt x="889" y="57"/>
                  </a:lnTo>
                  <a:lnTo>
                    <a:pt x="837" y="0"/>
                  </a:lnTo>
                  <a:lnTo>
                    <a:pt x="835" y="0"/>
                  </a:lnTo>
                  <a:lnTo>
                    <a:pt x="827" y="0"/>
                  </a:lnTo>
                  <a:lnTo>
                    <a:pt x="816" y="1"/>
                  </a:lnTo>
                  <a:lnTo>
                    <a:pt x="803" y="2"/>
                  </a:lnTo>
                  <a:lnTo>
                    <a:pt x="791" y="5"/>
                  </a:lnTo>
                  <a:lnTo>
                    <a:pt x="778" y="6"/>
                  </a:lnTo>
                  <a:lnTo>
                    <a:pt x="769" y="9"/>
                  </a:lnTo>
                  <a:lnTo>
                    <a:pt x="764" y="13"/>
                  </a:lnTo>
                  <a:lnTo>
                    <a:pt x="755" y="30"/>
                  </a:lnTo>
                  <a:lnTo>
                    <a:pt x="748" y="51"/>
                  </a:lnTo>
                  <a:lnTo>
                    <a:pt x="742" y="73"/>
                  </a:lnTo>
                  <a:lnTo>
                    <a:pt x="737" y="94"/>
                  </a:lnTo>
                  <a:lnTo>
                    <a:pt x="733" y="113"/>
                  </a:lnTo>
                  <a:lnTo>
                    <a:pt x="731" y="129"/>
                  </a:lnTo>
                  <a:lnTo>
                    <a:pt x="729" y="141"/>
                  </a:lnTo>
                  <a:lnTo>
                    <a:pt x="729" y="144"/>
                  </a:lnTo>
                  <a:lnTo>
                    <a:pt x="769" y="317"/>
                  </a:lnTo>
                  <a:lnTo>
                    <a:pt x="740" y="437"/>
                  </a:lnTo>
                  <a:lnTo>
                    <a:pt x="761" y="817"/>
                  </a:lnTo>
                  <a:lnTo>
                    <a:pt x="664" y="777"/>
                  </a:lnTo>
                  <a:lnTo>
                    <a:pt x="576" y="793"/>
                  </a:lnTo>
                  <a:lnTo>
                    <a:pt x="500" y="877"/>
                  </a:lnTo>
                  <a:lnTo>
                    <a:pt x="364" y="853"/>
                  </a:lnTo>
                  <a:lnTo>
                    <a:pt x="261" y="961"/>
                  </a:lnTo>
                  <a:lnTo>
                    <a:pt x="152" y="976"/>
                  </a:lnTo>
                  <a:lnTo>
                    <a:pt x="49" y="1165"/>
                  </a:lnTo>
                  <a:lnTo>
                    <a:pt x="4" y="1204"/>
                  </a:lnTo>
                  <a:lnTo>
                    <a:pt x="0" y="1301"/>
                  </a:lnTo>
                  <a:lnTo>
                    <a:pt x="44" y="1413"/>
                  </a:lnTo>
                  <a:lnTo>
                    <a:pt x="12" y="1489"/>
                  </a:lnTo>
                  <a:lnTo>
                    <a:pt x="68" y="1689"/>
                  </a:lnTo>
                  <a:lnTo>
                    <a:pt x="44" y="1788"/>
                  </a:lnTo>
                  <a:lnTo>
                    <a:pt x="109" y="2241"/>
                  </a:lnTo>
                  <a:close/>
                </a:path>
              </a:pathLst>
            </a:custGeom>
            <a:solidFill>
              <a:srgbClr val="E2BF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p:cNvSpPr>
            <p:nvPr/>
          </p:nvSpPr>
          <p:spPr bwMode="auto">
            <a:xfrm>
              <a:off x="4099" y="2133"/>
              <a:ext cx="566" cy="1132"/>
            </a:xfrm>
            <a:custGeom>
              <a:avLst/>
              <a:gdLst>
                <a:gd name="T0" fmla="*/ 740 w 1130"/>
                <a:gd name="T1" fmla="*/ 1991 h 2265"/>
                <a:gd name="T2" fmla="*/ 802 w 1130"/>
                <a:gd name="T3" fmla="*/ 1960 h 2265"/>
                <a:gd name="T4" fmla="*/ 933 w 1130"/>
                <a:gd name="T5" fmla="*/ 1774 h 2265"/>
                <a:gd name="T6" fmla="*/ 1021 w 1130"/>
                <a:gd name="T7" fmla="*/ 1671 h 2265"/>
                <a:gd name="T8" fmla="*/ 1040 w 1130"/>
                <a:gd name="T9" fmla="*/ 1398 h 2265"/>
                <a:gd name="T10" fmla="*/ 1013 w 1130"/>
                <a:gd name="T11" fmla="*/ 1151 h 2265"/>
                <a:gd name="T12" fmla="*/ 887 w 1130"/>
                <a:gd name="T13" fmla="*/ 1100 h 2265"/>
                <a:gd name="T14" fmla="*/ 849 w 1130"/>
                <a:gd name="T15" fmla="*/ 1217 h 2265"/>
                <a:gd name="T16" fmla="*/ 765 w 1130"/>
                <a:gd name="T17" fmla="*/ 1226 h 2265"/>
                <a:gd name="T18" fmla="*/ 699 w 1130"/>
                <a:gd name="T19" fmla="*/ 1029 h 2265"/>
                <a:gd name="T20" fmla="*/ 692 w 1130"/>
                <a:gd name="T21" fmla="*/ 1233 h 2265"/>
                <a:gd name="T22" fmla="*/ 912 w 1130"/>
                <a:gd name="T23" fmla="*/ 1364 h 2265"/>
                <a:gd name="T24" fmla="*/ 837 w 1130"/>
                <a:gd name="T25" fmla="*/ 1438 h 2265"/>
                <a:gd name="T26" fmla="*/ 885 w 1130"/>
                <a:gd name="T27" fmla="*/ 1553 h 2265"/>
                <a:gd name="T28" fmla="*/ 794 w 1130"/>
                <a:gd name="T29" fmla="*/ 1466 h 2265"/>
                <a:gd name="T30" fmla="*/ 925 w 1130"/>
                <a:gd name="T31" fmla="*/ 1643 h 2265"/>
                <a:gd name="T32" fmla="*/ 920 w 1130"/>
                <a:gd name="T33" fmla="*/ 1667 h 2265"/>
                <a:gd name="T34" fmla="*/ 751 w 1130"/>
                <a:gd name="T35" fmla="*/ 1447 h 2265"/>
                <a:gd name="T36" fmla="*/ 697 w 1130"/>
                <a:gd name="T37" fmla="*/ 1351 h 2265"/>
                <a:gd name="T38" fmla="*/ 619 w 1130"/>
                <a:gd name="T39" fmla="*/ 1393 h 2265"/>
                <a:gd name="T40" fmla="*/ 514 w 1130"/>
                <a:gd name="T41" fmla="*/ 1447 h 2265"/>
                <a:gd name="T42" fmla="*/ 463 w 1130"/>
                <a:gd name="T43" fmla="*/ 1638 h 2265"/>
                <a:gd name="T44" fmla="*/ 619 w 1130"/>
                <a:gd name="T45" fmla="*/ 1929 h 2265"/>
                <a:gd name="T46" fmla="*/ 654 w 1130"/>
                <a:gd name="T47" fmla="*/ 1979 h 2265"/>
                <a:gd name="T48" fmla="*/ 507 w 1130"/>
                <a:gd name="T49" fmla="*/ 1885 h 2265"/>
                <a:gd name="T50" fmla="*/ 428 w 1130"/>
                <a:gd name="T51" fmla="*/ 1650 h 2265"/>
                <a:gd name="T52" fmla="*/ 390 w 1130"/>
                <a:gd name="T53" fmla="*/ 1737 h 2265"/>
                <a:gd name="T54" fmla="*/ 286 w 1130"/>
                <a:gd name="T55" fmla="*/ 1524 h 2265"/>
                <a:gd name="T56" fmla="*/ 128 w 1130"/>
                <a:gd name="T57" fmla="*/ 1360 h 2265"/>
                <a:gd name="T58" fmla="*/ 127 w 1130"/>
                <a:gd name="T59" fmla="*/ 1301 h 2265"/>
                <a:gd name="T60" fmla="*/ 235 w 1130"/>
                <a:gd name="T61" fmla="*/ 1414 h 2265"/>
                <a:gd name="T62" fmla="*/ 372 w 1130"/>
                <a:gd name="T63" fmla="*/ 1513 h 2265"/>
                <a:gd name="T64" fmla="*/ 427 w 1130"/>
                <a:gd name="T65" fmla="*/ 1387 h 2265"/>
                <a:gd name="T66" fmla="*/ 316 w 1130"/>
                <a:gd name="T67" fmla="*/ 1158 h 2265"/>
                <a:gd name="T68" fmla="*/ 216 w 1130"/>
                <a:gd name="T69" fmla="*/ 1014 h 2265"/>
                <a:gd name="T70" fmla="*/ 80 w 1130"/>
                <a:gd name="T71" fmla="*/ 1204 h 2265"/>
                <a:gd name="T72" fmla="*/ 115 w 1130"/>
                <a:gd name="T73" fmla="*/ 1416 h 2265"/>
                <a:gd name="T74" fmla="*/ 201 w 1130"/>
                <a:gd name="T75" fmla="*/ 1711 h 2265"/>
                <a:gd name="T76" fmla="*/ 155 w 1130"/>
                <a:gd name="T77" fmla="*/ 1703 h 2265"/>
                <a:gd name="T78" fmla="*/ 99 w 1130"/>
                <a:gd name="T79" fmla="*/ 1467 h 2265"/>
                <a:gd name="T80" fmla="*/ 64 w 1130"/>
                <a:gd name="T81" fmla="*/ 1574 h 2265"/>
                <a:gd name="T82" fmla="*/ 131 w 1130"/>
                <a:gd name="T83" fmla="*/ 1820 h 2265"/>
                <a:gd name="T84" fmla="*/ 139 w 1130"/>
                <a:gd name="T85" fmla="*/ 2017 h 2265"/>
                <a:gd name="T86" fmla="*/ 83 w 1130"/>
                <a:gd name="T87" fmla="*/ 2210 h 2265"/>
                <a:gd name="T88" fmla="*/ 52 w 1130"/>
                <a:gd name="T89" fmla="*/ 1705 h 2265"/>
                <a:gd name="T90" fmla="*/ 15 w 1130"/>
                <a:gd name="T91" fmla="*/ 1374 h 2265"/>
                <a:gd name="T92" fmla="*/ 82 w 1130"/>
                <a:gd name="T93" fmla="*/ 1098 h 2265"/>
                <a:gd name="T94" fmla="*/ 259 w 1130"/>
                <a:gd name="T95" fmla="*/ 955 h 2265"/>
                <a:gd name="T96" fmla="*/ 390 w 1130"/>
                <a:gd name="T97" fmla="*/ 860 h 2265"/>
                <a:gd name="T98" fmla="*/ 555 w 1130"/>
                <a:gd name="T99" fmla="*/ 817 h 2265"/>
                <a:gd name="T100" fmla="*/ 728 w 1130"/>
                <a:gd name="T101" fmla="*/ 788 h 2265"/>
                <a:gd name="T102" fmla="*/ 744 w 1130"/>
                <a:gd name="T103" fmla="*/ 266 h 2265"/>
                <a:gd name="T104" fmla="*/ 789 w 1130"/>
                <a:gd name="T105" fmla="*/ 7 h 2265"/>
                <a:gd name="T106" fmla="*/ 874 w 1130"/>
                <a:gd name="T107" fmla="*/ 11 h 2265"/>
                <a:gd name="T108" fmla="*/ 971 w 1130"/>
                <a:gd name="T109" fmla="*/ 355 h 2265"/>
                <a:gd name="T110" fmla="*/ 1046 w 1130"/>
                <a:gd name="T111" fmla="*/ 849 h 2265"/>
                <a:gd name="T112" fmla="*/ 1123 w 1130"/>
                <a:gd name="T113" fmla="*/ 1256 h 2265"/>
                <a:gd name="T114" fmla="*/ 1092 w 1130"/>
                <a:gd name="T115" fmla="*/ 1659 h 2265"/>
                <a:gd name="T116" fmla="*/ 955 w 1130"/>
                <a:gd name="T117" fmla="*/ 1841 h 2265"/>
                <a:gd name="T118" fmla="*/ 781 w 1130"/>
                <a:gd name="T119" fmla="*/ 2133 h 2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0" h="2265">
                  <a:moveTo>
                    <a:pt x="696" y="2264"/>
                  </a:moveTo>
                  <a:lnTo>
                    <a:pt x="699" y="2225"/>
                  </a:lnTo>
                  <a:lnTo>
                    <a:pt x="703" y="2189"/>
                  </a:lnTo>
                  <a:lnTo>
                    <a:pt x="707" y="2156"/>
                  </a:lnTo>
                  <a:lnTo>
                    <a:pt x="713" y="2123"/>
                  </a:lnTo>
                  <a:lnTo>
                    <a:pt x="720" y="2093"/>
                  </a:lnTo>
                  <a:lnTo>
                    <a:pt x="729" y="2063"/>
                  </a:lnTo>
                  <a:lnTo>
                    <a:pt x="741" y="2033"/>
                  </a:lnTo>
                  <a:lnTo>
                    <a:pt x="756" y="2003"/>
                  </a:lnTo>
                  <a:lnTo>
                    <a:pt x="749" y="1998"/>
                  </a:lnTo>
                  <a:lnTo>
                    <a:pt x="740" y="1991"/>
                  </a:lnTo>
                  <a:lnTo>
                    <a:pt x="735" y="1984"/>
                  </a:lnTo>
                  <a:lnTo>
                    <a:pt x="737" y="1980"/>
                  </a:lnTo>
                  <a:lnTo>
                    <a:pt x="745" y="1978"/>
                  </a:lnTo>
                  <a:lnTo>
                    <a:pt x="752" y="1977"/>
                  </a:lnTo>
                  <a:lnTo>
                    <a:pt x="758" y="1976"/>
                  </a:lnTo>
                  <a:lnTo>
                    <a:pt x="763" y="1975"/>
                  </a:lnTo>
                  <a:lnTo>
                    <a:pt x="768" y="1974"/>
                  </a:lnTo>
                  <a:lnTo>
                    <a:pt x="773" y="1972"/>
                  </a:lnTo>
                  <a:lnTo>
                    <a:pt x="776" y="1971"/>
                  </a:lnTo>
                  <a:lnTo>
                    <a:pt x="781" y="1969"/>
                  </a:lnTo>
                  <a:lnTo>
                    <a:pt x="802" y="1960"/>
                  </a:lnTo>
                  <a:lnTo>
                    <a:pt x="820" y="1948"/>
                  </a:lnTo>
                  <a:lnTo>
                    <a:pt x="836" y="1934"/>
                  </a:lnTo>
                  <a:lnTo>
                    <a:pt x="851" y="1921"/>
                  </a:lnTo>
                  <a:lnTo>
                    <a:pt x="864" y="1904"/>
                  </a:lnTo>
                  <a:lnTo>
                    <a:pt x="877" y="1888"/>
                  </a:lnTo>
                  <a:lnTo>
                    <a:pt x="887" y="1870"/>
                  </a:lnTo>
                  <a:lnTo>
                    <a:pt x="897" y="1851"/>
                  </a:lnTo>
                  <a:lnTo>
                    <a:pt x="907" y="1833"/>
                  </a:lnTo>
                  <a:lnTo>
                    <a:pt x="916" y="1813"/>
                  </a:lnTo>
                  <a:lnTo>
                    <a:pt x="925" y="1794"/>
                  </a:lnTo>
                  <a:lnTo>
                    <a:pt x="933" y="1774"/>
                  </a:lnTo>
                  <a:lnTo>
                    <a:pt x="942" y="1755"/>
                  </a:lnTo>
                  <a:lnTo>
                    <a:pt x="952" y="1736"/>
                  </a:lnTo>
                  <a:lnTo>
                    <a:pt x="962" y="1718"/>
                  </a:lnTo>
                  <a:lnTo>
                    <a:pt x="972" y="1699"/>
                  </a:lnTo>
                  <a:lnTo>
                    <a:pt x="979" y="1701"/>
                  </a:lnTo>
                  <a:lnTo>
                    <a:pt x="987" y="1698"/>
                  </a:lnTo>
                  <a:lnTo>
                    <a:pt x="994" y="1695"/>
                  </a:lnTo>
                  <a:lnTo>
                    <a:pt x="1001" y="1689"/>
                  </a:lnTo>
                  <a:lnTo>
                    <a:pt x="1008" y="1683"/>
                  </a:lnTo>
                  <a:lnTo>
                    <a:pt x="1015" y="1676"/>
                  </a:lnTo>
                  <a:lnTo>
                    <a:pt x="1021" y="1671"/>
                  </a:lnTo>
                  <a:lnTo>
                    <a:pt x="1026" y="1665"/>
                  </a:lnTo>
                  <a:lnTo>
                    <a:pt x="1040" y="1615"/>
                  </a:lnTo>
                  <a:lnTo>
                    <a:pt x="1044" y="1561"/>
                  </a:lnTo>
                  <a:lnTo>
                    <a:pt x="1043" y="1507"/>
                  </a:lnTo>
                  <a:lnTo>
                    <a:pt x="1041" y="1454"/>
                  </a:lnTo>
                  <a:lnTo>
                    <a:pt x="1032" y="1447"/>
                  </a:lnTo>
                  <a:lnTo>
                    <a:pt x="1029" y="1438"/>
                  </a:lnTo>
                  <a:lnTo>
                    <a:pt x="1028" y="1429"/>
                  </a:lnTo>
                  <a:lnTo>
                    <a:pt x="1031" y="1419"/>
                  </a:lnTo>
                  <a:lnTo>
                    <a:pt x="1036" y="1409"/>
                  </a:lnTo>
                  <a:lnTo>
                    <a:pt x="1040" y="1398"/>
                  </a:lnTo>
                  <a:lnTo>
                    <a:pt x="1045" y="1388"/>
                  </a:lnTo>
                  <a:lnTo>
                    <a:pt x="1047" y="1378"/>
                  </a:lnTo>
                  <a:lnTo>
                    <a:pt x="1053" y="1349"/>
                  </a:lnTo>
                  <a:lnTo>
                    <a:pt x="1059" y="1319"/>
                  </a:lnTo>
                  <a:lnTo>
                    <a:pt x="1063" y="1288"/>
                  </a:lnTo>
                  <a:lnTo>
                    <a:pt x="1066" y="1258"/>
                  </a:lnTo>
                  <a:lnTo>
                    <a:pt x="1064" y="1229"/>
                  </a:lnTo>
                  <a:lnTo>
                    <a:pt x="1059" y="1203"/>
                  </a:lnTo>
                  <a:lnTo>
                    <a:pt x="1047" y="1178"/>
                  </a:lnTo>
                  <a:lnTo>
                    <a:pt x="1028" y="1156"/>
                  </a:lnTo>
                  <a:lnTo>
                    <a:pt x="1013" y="1151"/>
                  </a:lnTo>
                  <a:lnTo>
                    <a:pt x="1000" y="1144"/>
                  </a:lnTo>
                  <a:lnTo>
                    <a:pt x="988" y="1135"/>
                  </a:lnTo>
                  <a:lnTo>
                    <a:pt x="977" y="1125"/>
                  </a:lnTo>
                  <a:lnTo>
                    <a:pt x="964" y="1116"/>
                  </a:lnTo>
                  <a:lnTo>
                    <a:pt x="950" y="1110"/>
                  </a:lnTo>
                  <a:lnTo>
                    <a:pt x="934" y="1107"/>
                  </a:lnTo>
                  <a:lnTo>
                    <a:pt x="916" y="1110"/>
                  </a:lnTo>
                  <a:lnTo>
                    <a:pt x="909" y="1108"/>
                  </a:lnTo>
                  <a:lnTo>
                    <a:pt x="902" y="1106"/>
                  </a:lnTo>
                  <a:lnTo>
                    <a:pt x="894" y="1104"/>
                  </a:lnTo>
                  <a:lnTo>
                    <a:pt x="887" y="1100"/>
                  </a:lnTo>
                  <a:lnTo>
                    <a:pt x="879" y="1097"/>
                  </a:lnTo>
                  <a:lnTo>
                    <a:pt x="871" y="1093"/>
                  </a:lnTo>
                  <a:lnTo>
                    <a:pt x="864" y="1090"/>
                  </a:lnTo>
                  <a:lnTo>
                    <a:pt x="857" y="1086"/>
                  </a:lnTo>
                  <a:lnTo>
                    <a:pt x="859" y="1105"/>
                  </a:lnTo>
                  <a:lnTo>
                    <a:pt x="862" y="1123"/>
                  </a:lnTo>
                  <a:lnTo>
                    <a:pt x="864" y="1143"/>
                  </a:lnTo>
                  <a:lnTo>
                    <a:pt x="864" y="1161"/>
                  </a:lnTo>
                  <a:lnTo>
                    <a:pt x="862" y="1181"/>
                  </a:lnTo>
                  <a:lnTo>
                    <a:pt x="857" y="1199"/>
                  </a:lnTo>
                  <a:lnTo>
                    <a:pt x="849" y="1217"/>
                  </a:lnTo>
                  <a:lnTo>
                    <a:pt x="837" y="1233"/>
                  </a:lnTo>
                  <a:lnTo>
                    <a:pt x="832" y="1239"/>
                  </a:lnTo>
                  <a:lnTo>
                    <a:pt x="827" y="1243"/>
                  </a:lnTo>
                  <a:lnTo>
                    <a:pt x="821" y="1247"/>
                  </a:lnTo>
                  <a:lnTo>
                    <a:pt x="816" y="1249"/>
                  </a:lnTo>
                  <a:lnTo>
                    <a:pt x="810" y="1250"/>
                  </a:lnTo>
                  <a:lnTo>
                    <a:pt x="804" y="1250"/>
                  </a:lnTo>
                  <a:lnTo>
                    <a:pt x="797" y="1248"/>
                  </a:lnTo>
                  <a:lnTo>
                    <a:pt x="790" y="1243"/>
                  </a:lnTo>
                  <a:lnTo>
                    <a:pt x="778" y="1235"/>
                  </a:lnTo>
                  <a:lnTo>
                    <a:pt x="765" y="1226"/>
                  </a:lnTo>
                  <a:lnTo>
                    <a:pt x="753" y="1216"/>
                  </a:lnTo>
                  <a:lnTo>
                    <a:pt x="741" y="1205"/>
                  </a:lnTo>
                  <a:lnTo>
                    <a:pt x="729" y="1196"/>
                  </a:lnTo>
                  <a:lnTo>
                    <a:pt x="716" y="1186"/>
                  </a:lnTo>
                  <a:lnTo>
                    <a:pt x="705" y="1176"/>
                  </a:lnTo>
                  <a:lnTo>
                    <a:pt x="692" y="1168"/>
                  </a:lnTo>
                  <a:lnTo>
                    <a:pt x="698" y="1133"/>
                  </a:lnTo>
                  <a:lnTo>
                    <a:pt x="705" y="1096"/>
                  </a:lnTo>
                  <a:lnTo>
                    <a:pt x="708" y="1059"/>
                  </a:lnTo>
                  <a:lnTo>
                    <a:pt x="707" y="1023"/>
                  </a:lnTo>
                  <a:lnTo>
                    <a:pt x="699" y="1029"/>
                  </a:lnTo>
                  <a:lnTo>
                    <a:pt x="692" y="1036"/>
                  </a:lnTo>
                  <a:lnTo>
                    <a:pt x="688" y="1044"/>
                  </a:lnTo>
                  <a:lnTo>
                    <a:pt x="684" y="1053"/>
                  </a:lnTo>
                  <a:lnTo>
                    <a:pt x="681" y="1062"/>
                  </a:lnTo>
                  <a:lnTo>
                    <a:pt x="677" y="1072"/>
                  </a:lnTo>
                  <a:lnTo>
                    <a:pt x="674" y="1081"/>
                  </a:lnTo>
                  <a:lnTo>
                    <a:pt x="670" y="1090"/>
                  </a:lnTo>
                  <a:lnTo>
                    <a:pt x="666" y="1127"/>
                  </a:lnTo>
                  <a:lnTo>
                    <a:pt x="669" y="1164"/>
                  </a:lnTo>
                  <a:lnTo>
                    <a:pt x="678" y="1198"/>
                  </a:lnTo>
                  <a:lnTo>
                    <a:pt x="692" y="1233"/>
                  </a:lnTo>
                  <a:lnTo>
                    <a:pt x="711" y="1264"/>
                  </a:lnTo>
                  <a:lnTo>
                    <a:pt x="733" y="1295"/>
                  </a:lnTo>
                  <a:lnTo>
                    <a:pt x="758" y="1323"/>
                  </a:lnTo>
                  <a:lnTo>
                    <a:pt x="784" y="1348"/>
                  </a:lnTo>
                  <a:lnTo>
                    <a:pt x="802" y="1356"/>
                  </a:lnTo>
                  <a:lnTo>
                    <a:pt x="819" y="1361"/>
                  </a:lnTo>
                  <a:lnTo>
                    <a:pt x="837" y="1364"/>
                  </a:lnTo>
                  <a:lnTo>
                    <a:pt x="857" y="1365"/>
                  </a:lnTo>
                  <a:lnTo>
                    <a:pt x="875" y="1365"/>
                  </a:lnTo>
                  <a:lnTo>
                    <a:pt x="894" y="1365"/>
                  </a:lnTo>
                  <a:lnTo>
                    <a:pt x="912" y="1364"/>
                  </a:lnTo>
                  <a:lnTo>
                    <a:pt x="930" y="1364"/>
                  </a:lnTo>
                  <a:lnTo>
                    <a:pt x="930" y="1366"/>
                  </a:lnTo>
                  <a:lnTo>
                    <a:pt x="925" y="1370"/>
                  </a:lnTo>
                  <a:lnTo>
                    <a:pt x="917" y="1376"/>
                  </a:lnTo>
                  <a:lnTo>
                    <a:pt x="907" y="1380"/>
                  </a:lnTo>
                  <a:lnTo>
                    <a:pt x="892" y="1386"/>
                  </a:lnTo>
                  <a:lnTo>
                    <a:pt x="873" y="1391"/>
                  </a:lnTo>
                  <a:lnTo>
                    <a:pt x="851" y="1393"/>
                  </a:lnTo>
                  <a:lnTo>
                    <a:pt x="826" y="1394"/>
                  </a:lnTo>
                  <a:lnTo>
                    <a:pt x="831" y="1416"/>
                  </a:lnTo>
                  <a:lnTo>
                    <a:pt x="837" y="1438"/>
                  </a:lnTo>
                  <a:lnTo>
                    <a:pt x="847" y="1459"/>
                  </a:lnTo>
                  <a:lnTo>
                    <a:pt x="857" y="1479"/>
                  </a:lnTo>
                  <a:lnTo>
                    <a:pt x="869" y="1500"/>
                  </a:lnTo>
                  <a:lnTo>
                    <a:pt x="882" y="1518"/>
                  </a:lnTo>
                  <a:lnTo>
                    <a:pt x="899" y="1536"/>
                  </a:lnTo>
                  <a:lnTo>
                    <a:pt x="916" y="1552"/>
                  </a:lnTo>
                  <a:lnTo>
                    <a:pt x="918" y="1557"/>
                  </a:lnTo>
                  <a:lnTo>
                    <a:pt x="916" y="1561"/>
                  </a:lnTo>
                  <a:lnTo>
                    <a:pt x="912" y="1565"/>
                  </a:lnTo>
                  <a:lnTo>
                    <a:pt x="908" y="1567"/>
                  </a:lnTo>
                  <a:lnTo>
                    <a:pt x="885" y="1553"/>
                  </a:lnTo>
                  <a:lnTo>
                    <a:pt x="864" y="1535"/>
                  </a:lnTo>
                  <a:lnTo>
                    <a:pt x="846" y="1514"/>
                  </a:lnTo>
                  <a:lnTo>
                    <a:pt x="829" y="1491"/>
                  </a:lnTo>
                  <a:lnTo>
                    <a:pt x="814" y="1466"/>
                  </a:lnTo>
                  <a:lnTo>
                    <a:pt x="803" y="1440"/>
                  </a:lnTo>
                  <a:lnTo>
                    <a:pt x="795" y="1414"/>
                  </a:lnTo>
                  <a:lnTo>
                    <a:pt x="789" y="1388"/>
                  </a:lnTo>
                  <a:lnTo>
                    <a:pt x="779" y="1386"/>
                  </a:lnTo>
                  <a:lnTo>
                    <a:pt x="783" y="1413"/>
                  </a:lnTo>
                  <a:lnTo>
                    <a:pt x="788" y="1439"/>
                  </a:lnTo>
                  <a:lnTo>
                    <a:pt x="794" y="1466"/>
                  </a:lnTo>
                  <a:lnTo>
                    <a:pt x="801" y="1492"/>
                  </a:lnTo>
                  <a:lnTo>
                    <a:pt x="809" y="1518"/>
                  </a:lnTo>
                  <a:lnTo>
                    <a:pt x="818" y="1544"/>
                  </a:lnTo>
                  <a:lnTo>
                    <a:pt x="829" y="1569"/>
                  </a:lnTo>
                  <a:lnTo>
                    <a:pt x="842" y="1595"/>
                  </a:lnTo>
                  <a:lnTo>
                    <a:pt x="855" y="1604"/>
                  </a:lnTo>
                  <a:lnTo>
                    <a:pt x="869" y="1613"/>
                  </a:lnTo>
                  <a:lnTo>
                    <a:pt x="881" y="1622"/>
                  </a:lnTo>
                  <a:lnTo>
                    <a:pt x="896" y="1629"/>
                  </a:lnTo>
                  <a:lnTo>
                    <a:pt x="910" y="1637"/>
                  </a:lnTo>
                  <a:lnTo>
                    <a:pt x="925" y="1643"/>
                  </a:lnTo>
                  <a:lnTo>
                    <a:pt x="940" y="1650"/>
                  </a:lnTo>
                  <a:lnTo>
                    <a:pt x="956" y="1654"/>
                  </a:lnTo>
                  <a:lnTo>
                    <a:pt x="957" y="1658"/>
                  </a:lnTo>
                  <a:lnTo>
                    <a:pt x="958" y="1662"/>
                  </a:lnTo>
                  <a:lnTo>
                    <a:pt x="957" y="1666"/>
                  </a:lnTo>
                  <a:lnTo>
                    <a:pt x="956" y="1671"/>
                  </a:lnTo>
                  <a:lnTo>
                    <a:pt x="948" y="1673"/>
                  </a:lnTo>
                  <a:lnTo>
                    <a:pt x="941" y="1674"/>
                  </a:lnTo>
                  <a:lnTo>
                    <a:pt x="934" y="1673"/>
                  </a:lnTo>
                  <a:lnTo>
                    <a:pt x="927" y="1669"/>
                  </a:lnTo>
                  <a:lnTo>
                    <a:pt x="920" y="1667"/>
                  </a:lnTo>
                  <a:lnTo>
                    <a:pt x="913" y="1664"/>
                  </a:lnTo>
                  <a:lnTo>
                    <a:pt x="907" y="1660"/>
                  </a:lnTo>
                  <a:lnTo>
                    <a:pt x="900" y="1658"/>
                  </a:lnTo>
                  <a:lnTo>
                    <a:pt x="865" y="1648"/>
                  </a:lnTo>
                  <a:lnTo>
                    <a:pt x="836" y="1629"/>
                  </a:lnTo>
                  <a:lnTo>
                    <a:pt x="812" y="1605"/>
                  </a:lnTo>
                  <a:lnTo>
                    <a:pt x="794" y="1576"/>
                  </a:lnTo>
                  <a:lnTo>
                    <a:pt x="779" y="1545"/>
                  </a:lnTo>
                  <a:lnTo>
                    <a:pt x="767" y="1512"/>
                  </a:lnTo>
                  <a:lnTo>
                    <a:pt x="758" y="1478"/>
                  </a:lnTo>
                  <a:lnTo>
                    <a:pt x="751" y="1447"/>
                  </a:lnTo>
                  <a:lnTo>
                    <a:pt x="749" y="1432"/>
                  </a:lnTo>
                  <a:lnTo>
                    <a:pt x="749" y="1417"/>
                  </a:lnTo>
                  <a:lnTo>
                    <a:pt x="749" y="1401"/>
                  </a:lnTo>
                  <a:lnTo>
                    <a:pt x="750" y="1385"/>
                  </a:lnTo>
                  <a:lnTo>
                    <a:pt x="749" y="1371"/>
                  </a:lnTo>
                  <a:lnTo>
                    <a:pt x="744" y="1357"/>
                  </a:lnTo>
                  <a:lnTo>
                    <a:pt x="735" y="1346"/>
                  </a:lnTo>
                  <a:lnTo>
                    <a:pt x="720" y="1338"/>
                  </a:lnTo>
                  <a:lnTo>
                    <a:pt x="713" y="1345"/>
                  </a:lnTo>
                  <a:lnTo>
                    <a:pt x="705" y="1349"/>
                  </a:lnTo>
                  <a:lnTo>
                    <a:pt x="697" y="1351"/>
                  </a:lnTo>
                  <a:lnTo>
                    <a:pt x="688" y="1351"/>
                  </a:lnTo>
                  <a:lnTo>
                    <a:pt x="677" y="1349"/>
                  </a:lnTo>
                  <a:lnTo>
                    <a:pt x="667" y="1347"/>
                  </a:lnTo>
                  <a:lnTo>
                    <a:pt x="655" y="1345"/>
                  </a:lnTo>
                  <a:lnTo>
                    <a:pt x="643" y="1342"/>
                  </a:lnTo>
                  <a:lnTo>
                    <a:pt x="639" y="1346"/>
                  </a:lnTo>
                  <a:lnTo>
                    <a:pt x="636" y="1351"/>
                  </a:lnTo>
                  <a:lnTo>
                    <a:pt x="635" y="1360"/>
                  </a:lnTo>
                  <a:lnTo>
                    <a:pt x="635" y="1370"/>
                  </a:lnTo>
                  <a:lnTo>
                    <a:pt x="627" y="1381"/>
                  </a:lnTo>
                  <a:lnTo>
                    <a:pt x="619" y="1393"/>
                  </a:lnTo>
                  <a:lnTo>
                    <a:pt x="612" y="1406"/>
                  </a:lnTo>
                  <a:lnTo>
                    <a:pt x="604" y="1417"/>
                  </a:lnTo>
                  <a:lnTo>
                    <a:pt x="594" y="1429"/>
                  </a:lnTo>
                  <a:lnTo>
                    <a:pt x="584" y="1438"/>
                  </a:lnTo>
                  <a:lnTo>
                    <a:pt x="571" y="1445"/>
                  </a:lnTo>
                  <a:lnTo>
                    <a:pt x="556" y="1448"/>
                  </a:lnTo>
                  <a:lnTo>
                    <a:pt x="548" y="1449"/>
                  </a:lnTo>
                  <a:lnTo>
                    <a:pt x="540" y="1451"/>
                  </a:lnTo>
                  <a:lnTo>
                    <a:pt x="531" y="1451"/>
                  </a:lnTo>
                  <a:lnTo>
                    <a:pt x="522" y="1449"/>
                  </a:lnTo>
                  <a:lnTo>
                    <a:pt x="514" y="1447"/>
                  </a:lnTo>
                  <a:lnTo>
                    <a:pt x="504" y="1445"/>
                  </a:lnTo>
                  <a:lnTo>
                    <a:pt x="495" y="1442"/>
                  </a:lnTo>
                  <a:lnTo>
                    <a:pt x="487" y="1440"/>
                  </a:lnTo>
                  <a:lnTo>
                    <a:pt x="483" y="1461"/>
                  </a:lnTo>
                  <a:lnTo>
                    <a:pt x="476" y="1479"/>
                  </a:lnTo>
                  <a:lnTo>
                    <a:pt x="466" y="1498"/>
                  </a:lnTo>
                  <a:lnTo>
                    <a:pt x="458" y="1516"/>
                  </a:lnTo>
                  <a:lnTo>
                    <a:pt x="457" y="1546"/>
                  </a:lnTo>
                  <a:lnTo>
                    <a:pt x="457" y="1577"/>
                  </a:lnTo>
                  <a:lnTo>
                    <a:pt x="460" y="1607"/>
                  </a:lnTo>
                  <a:lnTo>
                    <a:pt x="463" y="1638"/>
                  </a:lnTo>
                  <a:lnTo>
                    <a:pt x="468" y="1668"/>
                  </a:lnTo>
                  <a:lnTo>
                    <a:pt x="475" y="1698"/>
                  </a:lnTo>
                  <a:lnTo>
                    <a:pt x="483" y="1728"/>
                  </a:lnTo>
                  <a:lnTo>
                    <a:pt x="493" y="1757"/>
                  </a:lnTo>
                  <a:lnTo>
                    <a:pt x="504" y="1786"/>
                  </a:lnTo>
                  <a:lnTo>
                    <a:pt x="518" y="1812"/>
                  </a:lnTo>
                  <a:lnTo>
                    <a:pt x="534" y="1839"/>
                  </a:lnTo>
                  <a:lnTo>
                    <a:pt x="552" y="1863"/>
                  </a:lnTo>
                  <a:lnTo>
                    <a:pt x="571" y="1887"/>
                  </a:lnTo>
                  <a:lnTo>
                    <a:pt x="594" y="1909"/>
                  </a:lnTo>
                  <a:lnTo>
                    <a:pt x="619" y="1929"/>
                  </a:lnTo>
                  <a:lnTo>
                    <a:pt x="645" y="1947"/>
                  </a:lnTo>
                  <a:lnTo>
                    <a:pt x="651" y="1953"/>
                  </a:lnTo>
                  <a:lnTo>
                    <a:pt x="658" y="1959"/>
                  </a:lnTo>
                  <a:lnTo>
                    <a:pt x="665" y="1965"/>
                  </a:lnTo>
                  <a:lnTo>
                    <a:pt x="672" y="1971"/>
                  </a:lnTo>
                  <a:lnTo>
                    <a:pt x="677" y="1977"/>
                  </a:lnTo>
                  <a:lnTo>
                    <a:pt x="682" y="1982"/>
                  </a:lnTo>
                  <a:lnTo>
                    <a:pt x="685" y="1984"/>
                  </a:lnTo>
                  <a:lnTo>
                    <a:pt x="687" y="1985"/>
                  </a:lnTo>
                  <a:lnTo>
                    <a:pt x="670" y="1983"/>
                  </a:lnTo>
                  <a:lnTo>
                    <a:pt x="654" y="1979"/>
                  </a:lnTo>
                  <a:lnTo>
                    <a:pt x="638" y="1975"/>
                  </a:lnTo>
                  <a:lnTo>
                    <a:pt x="623" y="1970"/>
                  </a:lnTo>
                  <a:lnTo>
                    <a:pt x="608" y="1963"/>
                  </a:lnTo>
                  <a:lnTo>
                    <a:pt x="593" y="1956"/>
                  </a:lnTo>
                  <a:lnTo>
                    <a:pt x="579" y="1948"/>
                  </a:lnTo>
                  <a:lnTo>
                    <a:pt x="567" y="1940"/>
                  </a:lnTo>
                  <a:lnTo>
                    <a:pt x="553" y="1931"/>
                  </a:lnTo>
                  <a:lnTo>
                    <a:pt x="541" y="1921"/>
                  </a:lnTo>
                  <a:lnTo>
                    <a:pt x="529" y="1909"/>
                  </a:lnTo>
                  <a:lnTo>
                    <a:pt x="517" y="1898"/>
                  </a:lnTo>
                  <a:lnTo>
                    <a:pt x="507" y="1885"/>
                  </a:lnTo>
                  <a:lnTo>
                    <a:pt x="496" y="1872"/>
                  </a:lnTo>
                  <a:lnTo>
                    <a:pt x="487" y="1858"/>
                  </a:lnTo>
                  <a:lnTo>
                    <a:pt x="478" y="1845"/>
                  </a:lnTo>
                  <a:lnTo>
                    <a:pt x="471" y="1820"/>
                  </a:lnTo>
                  <a:lnTo>
                    <a:pt x="464" y="1796"/>
                  </a:lnTo>
                  <a:lnTo>
                    <a:pt x="457" y="1772"/>
                  </a:lnTo>
                  <a:lnTo>
                    <a:pt x="450" y="1748"/>
                  </a:lnTo>
                  <a:lnTo>
                    <a:pt x="445" y="1724"/>
                  </a:lnTo>
                  <a:lnTo>
                    <a:pt x="439" y="1699"/>
                  </a:lnTo>
                  <a:lnTo>
                    <a:pt x="433" y="1674"/>
                  </a:lnTo>
                  <a:lnTo>
                    <a:pt x="428" y="1650"/>
                  </a:lnTo>
                  <a:lnTo>
                    <a:pt x="427" y="1654"/>
                  </a:lnTo>
                  <a:lnTo>
                    <a:pt x="426" y="1668"/>
                  </a:lnTo>
                  <a:lnTo>
                    <a:pt x="423" y="1688"/>
                  </a:lnTo>
                  <a:lnTo>
                    <a:pt x="419" y="1710"/>
                  </a:lnTo>
                  <a:lnTo>
                    <a:pt x="413" y="1734"/>
                  </a:lnTo>
                  <a:lnTo>
                    <a:pt x="407" y="1756"/>
                  </a:lnTo>
                  <a:lnTo>
                    <a:pt x="400" y="1773"/>
                  </a:lnTo>
                  <a:lnTo>
                    <a:pt x="392" y="1783"/>
                  </a:lnTo>
                  <a:lnTo>
                    <a:pt x="386" y="1768"/>
                  </a:lnTo>
                  <a:lnTo>
                    <a:pt x="387" y="1755"/>
                  </a:lnTo>
                  <a:lnTo>
                    <a:pt x="390" y="1737"/>
                  </a:lnTo>
                  <a:lnTo>
                    <a:pt x="394" y="1719"/>
                  </a:lnTo>
                  <a:lnTo>
                    <a:pt x="394" y="1681"/>
                  </a:lnTo>
                  <a:lnTo>
                    <a:pt x="396" y="1642"/>
                  </a:lnTo>
                  <a:lnTo>
                    <a:pt x="398" y="1601"/>
                  </a:lnTo>
                  <a:lnTo>
                    <a:pt x="400" y="1562"/>
                  </a:lnTo>
                  <a:lnTo>
                    <a:pt x="377" y="1563"/>
                  </a:lnTo>
                  <a:lnTo>
                    <a:pt x="356" y="1562"/>
                  </a:lnTo>
                  <a:lnTo>
                    <a:pt x="336" y="1557"/>
                  </a:lnTo>
                  <a:lnTo>
                    <a:pt x="318" y="1548"/>
                  </a:lnTo>
                  <a:lnTo>
                    <a:pt x="302" y="1537"/>
                  </a:lnTo>
                  <a:lnTo>
                    <a:pt x="286" y="1524"/>
                  </a:lnTo>
                  <a:lnTo>
                    <a:pt x="271" y="1510"/>
                  </a:lnTo>
                  <a:lnTo>
                    <a:pt x="256" y="1494"/>
                  </a:lnTo>
                  <a:lnTo>
                    <a:pt x="242" y="1478"/>
                  </a:lnTo>
                  <a:lnTo>
                    <a:pt x="228" y="1461"/>
                  </a:lnTo>
                  <a:lnTo>
                    <a:pt x="214" y="1444"/>
                  </a:lnTo>
                  <a:lnTo>
                    <a:pt x="200" y="1426"/>
                  </a:lnTo>
                  <a:lnTo>
                    <a:pt x="185" y="1410"/>
                  </a:lnTo>
                  <a:lnTo>
                    <a:pt x="170" y="1395"/>
                  </a:lnTo>
                  <a:lnTo>
                    <a:pt x="155" y="1383"/>
                  </a:lnTo>
                  <a:lnTo>
                    <a:pt x="138" y="1371"/>
                  </a:lnTo>
                  <a:lnTo>
                    <a:pt x="128" y="1360"/>
                  </a:lnTo>
                  <a:lnTo>
                    <a:pt x="118" y="1347"/>
                  </a:lnTo>
                  <a:lnTo>
                    <a:pt x="109" y="1335"/>
                  </a:lnTo>
                  <a:lnTo>
                    <a:pt x="102" y="1323"/>
                  </a:lnTo>
                  <a:lnTo>
                    <a:pt x="98" y="1311"/>
                  </a:lnTo>
                  <a:lnTo>
                    <a:pt x="95" y="1298"/>
                  </a:lnTo>
                  <a:lnTo>
                    <a:pt x="95" y="1287"/>
                  </a:lnTo>
                  <a:lnTo>
                    <a:pt x="100" y="1274"/>
                  </a:lnTo>
                  <a:lnTo>
                    <a:pt x="108" y="1279"/>
                  </a:lnTo>
                  <a:lnTo>
                    <a:pt x="115" y="1286"/>
                  </a:lnTo>
                  <a:lnTo>
                    <a:pt x="121" y="1293"/>
                  </a:lnTo>
                  <a:lnTo>
                    <a:pt x="127" y="1301"/>
                  </a:lnTo>
                  <a:lnTo>
                    <a:pt x="131" y="1309"/>
                  </a:lnTo>
                  <a:lnTo>
                    <a:pt x="137" y="1317"/>
                  </a:lnTo>
                  <a:lnTo>
                    <a:pt x="143" y="1325"/>
                  </a:lnTo>
                  <a:lnTo>
                    <a:pt x="150" y="1332"/>
                  </a:lnTo>
                  <a:lnTo>
                    <a:pt x="166" y="1340"/>
                  </a:lnTo>
                  <a:lnTo>
                    <a:pt x="180" y="1349"/>
                  </a:lnTo>
                  <a:lnTo>
                    <a:pt x="193" y="1361"/>
                  </a:lnTo>
                  <a:lnTo>
                    <a:pt x="205" y="1372"/>
                  </a:lnTo>
                  <a:lnTo>
                    <a:pt x="215" y="1386"/>
                  </a:lnTo>
                  <a:lnTo>
                    <a:pt x="226" y="1399"/>
                  </a:lnTo>
                  <a:lnTo>
                    <a:pt x="235" y="1414"/>
                  </a:lnTo>
                  <a:lnTo>
                    <a:pt x="245" y="1427"/>
                  </a:lnTo>
                  <a:lnTo>
                    <a:pt x="254" y="1441"/>
                  </a:lnTo>
                  <a:lnTo>
                    <a:pt x="265" y="1455"/>
                  </a:lnTo>
                  <a:lnTo>
                    <a:pt x="275" y="1469"/>
                  </a:lnTo>
                  <a:lnTo>
                    <a:pt x="286" y="1482"/>
                  </a:lnTo>
                  <a:lnTo>
                    <a:pt x="298" y="1492"/>
                  </a:lnTo>
                  <a:lnTo>
                    <a:pt x="311" y="1502"/>
                  </a:lnTo>
                  <a:lnTo>
                    <a:pt x="326" y="1512"/>
                  </a:lnTo>
                  <a:lnTo>
                    <a:pt x="342" y="1518"/>
                  </a:lnTo>
                  <a:lnTo>
                    <a:pt x="358" y="1517"/>
                  </a:lnTo>
                  <a:lnTo>
                    <a:pt x="372" y="1513"/>
                  </a:lnTo>
                  <a:lnTo>
                    <a:pt x="387" y="1506"/>
                  </a:lnTo>
                  <a:lnTo>
                    <a:pt x="400" y="1495"/>
                  </a:lnTo>
                  <a:lnTo>
                    <a:pt x="411" y="1484"/>
                  </a:lnTo>
                  <a:lnTo>
                    <a:pt x="422" y="1471"/>
                  </a:lnTo>
                  <a:lnTo>
                    <a:pt x="431" y="1459"/>
                  </a:lnTo>
                  <a:lnTo>
                    <a:pt x="439" y="1446"/>
                  </a:lnTo>
                  <a:lnTo>
                    <a:pt x="443" y="1432"/>
                  </a:lnTo>
                  <a:lnTo>
                    <a:pt x="443" y="1421"/>
                  </a:lnTo>
                  <a:lnTo>
                    <a:pt x="440" y="1409"/>
                  </a:lnTo>
                  <a:lnTo>
                    <a:pt x="434" y="1398"/>
                  </a:lnTo>
                  <a:lnTo>
                    <a:pt x="427" y="1387"/>
                  </a:lnTo>
                  <a:lnTo>
                    <a:pt x="420" y="1377"/>
                  </a:lnTo>
                  <a:lnTo>
                    <a:pt x="415" y="1365"/>
                  </a:lnTo>
                  <a:lnTo>
                    <a:pt x="411" y="1354"/>
                  </a:lnTo>
                  <a:lnTo>
                    <a:pt x="400" y="1328"/>
                  </a:lnTo>
                  <a:lnTo>
                    <a:pt x="389" y="1303"/>
                  </a:lnTo>
                  <a:lnTo>
                    <a:pt x="379" y="1278"/>
                  </a:lnTo>
                  <a:lnTo>
                    <a:pt x="369" y="1252"/>
                  </a:lnTo>
                  <a:lnTo>
                    <a:pt x="357" y="1228"/>
                  </a:lnTo>
                  <a:lnTo>
                    <a:pt x="345" y="1204"/>
                  </a:lnTo>
                  <a:lnTo>
                    <a:pt x="332" y="1180"/>
                  </a:lnTo>
                  <a:lnTo>
                    <a:pt x="316" y="1158"/>
                  </a:lnTo>
                  <a:lnTo>
                    <a:pt x="307" y="1141"/>
                  </a:lnTo>
                  <a:lnTo>
                    <a:pt x="298" y="1123"/>
                  </a:lnTo>
                  <a:lnTo>
                    <a:pt x="290" y="1106"/>
                  </a:lnTo>
                  <a:lnTo>
                    <a:pt x="283" y="1089"/>
                  </a:lnTo>
                  <a:lnTo>
                    <a:pt x="276" y="1070"/>
                  </a:lnTo>
                  <a:lnTo>
                    <a:pt x="269" y="1053"/>
                  </a:lnTo>
                  <a:lnTo>
                    <a:pt x="264" y="1035"/>
                  </a:lnTo>
                  <a:lnTo>
                    <a:pt x="259" y="1016"/>
                  </a:lnTo>
                  <a:lnTo>
                    <a:pt x="244" y="1014"/>
                  </a:lnTo>
                  <a:lnTo>
                    <a:pt x="230" y="1013"/>
                  </a:lnTo>
                  <a:lnTo>
                    <a:pt x="216" y="1014"/>
                  </a:lnTo>
                  <a:lnTo>
                    <a:pt x="203" y="1017"/>
                  </a:lnTo>
                  <a:lnTo>
                    <a:pt x="190" y="1022"/>
                  </a:lnTo>
                  <a:lnTo>
                    <a:pt x="177" y="1029"/>
                  </a:lnTo>
                  <a:lnTo>
                    <a:pt x="166" y="1036"/>
                  </a:lnTo>
                  <a:lnTo>
                    <a:pt x="154" y="1045"/>
                  </a:lnTo>
                  <a:lnTo>
                    <a:pt x="140" y="1070"/>
                  </a:lnTo>
                  <a:lnTo>
                    <a:pt x="129" y="1098"/>
                  </a:lnTo>
                  <a:lnTo>
                    <a:pt x="117" y="1125"/>
                  </a:lnTo>
                  <a:lnTo>
                    <a:pt x="107" y="1152"/>
                  </a:lnTo>
                  <a:lnTo>
                    <a:pt x="94" y="1179"/>
                  </a:lnTo>
                  <a:lnTo>
                    <a:pt x="80" y="1204"/>
                  </a:lnTo>
                  <a:lnTo>
                    <a:pt x="63" y="1228"/>
                  </a:lnTo>
                  <a:lnTo>
                    <a:pt x="42" y="1249"/>
                  </a:lnTo>
                  <a:lnTo>
                    <a:pt x="34" y="1282"/>
                  </a:lnTo>
                  <a:lnTo>
                    <a:pt x="36" y="1319"/>
                  </a:lnTo>
                  <a:lnTo>
                    <a:pt x="42" y="1356"/>
                  </a:lnTo>
                  <a:lnTo>
                    <a:pt x="59" y="1389"/>
                  </a:lnTo>
                  <a:lnTo>
                    <a:pt x="71" y="1393"/>
                  </a:lnTo>
                  <a:lnTo>
                    <a:pt x="83" y="1398"/>
                  </a:lnTo>
                  <a:lnTo>
                    <a:pt x="94" y="1402"/>
                  </a:lnTo>
                  <a:lnTo>
                    <a:pt x="106" y="1408"/>
                  </a:lnTo>
                  <a:lnTo>
                    <a:pt x="115" y="1416"/>
                  </a:lnTo>
                  <a:lnTo>
                    <a:pt x="124" y="1425"/>
                  </a:lnTo>
                  <a:lnTo>
                    <a:pt x="131" y="1436"/>
                  </a:lnTo>
                  <a:lnTo>
                    <a:pt x="137" y="1447"/>
                  </a:lnTo>
                  <a:lnTo>
                    <a:pt x="146" y="1482"/>
                  </a:lnTo>
                  <a:lnTo>
                    <a:pt x="148" y="1517"/>
                  </a:lnTo>
                  <a:lnTo>
                    <a:pt x="146" y="1553"/>
                  </a:lnTo>
                  <a:lnTo>
                    <a:pt x="144" y="1590"/>
                  </a:lnTo>
                  <a:lnTo>
                    <a:pt x="144" y="1624"/>
                  </a:lnTo>
                  <a:lnTo>
                    <a:pt x="152" y="1657"/>
                  </a:lnTo>
                  <a:lnTo>
                    <a:pt x="169" y="1687"/>
                  </a:lnTo>
                  <a:lnTo>
                    <a:pt x="201" y="1711"/>
                  </a:lnTo>
                  <a:lnTo>
                    <a:pt x="203" y="1717"/>
                  </a:lnTo>
                  <a:lnTo>
                    <a:pt x="206" y="1728"/>
                  </a:lnTo>
                  <a:lnTo>
                    <a:pt x="208" y="1742"/>
                  </a:lnTo>
                  <a:lnTo>
                    <a:pt x="210" y="1755"/>
                  </a:lnTo>
                  <a:lnTo>
                    <a:pt x="199" y="1751"/>
                  </a:lnTo>
                  <a:lnTo>
                    <a:pt x="190" y="1745"/>
                  </a:lnTo>
                  <a:lnTo>
                    <a:pt x="183" y="1737"/>
                  </a:lnTo>
                  <a:lnTo>
                    <a:pt x="176" y="1729"/>
                  </a:lnTo>
                  <a:lnTo>
                    <a:pt x="170" y="1720"/>
                  </a:lnTo>
                  <a:lnTo>
                    <a:pt x="163" y="1711"/>
                  </a:lnTo>
                  <a:lnTo>
                    <a:pt x="155" y="1703"/>
                  </a:lnTo>
                  <a:lnTo>
                    <a:pt x="146" y="1697"/>
                  </a:lnTo>
                  <a:lnTo>
                    <a:pt x="130" y="1674"/>
                  </a:lnTo>
                  <a:lnTo>
                    <a:pt x="120" y="1650"/>
                  </a:lnTo>
                  <a:lnTo>
                    <a:pt x="114" y="1623"/>
                  </a:lnTo>
                  <a:lnTo>
                    <a:pt x="110" y="1598"/>
                  </a:lnTo>
                  <a:lnTo>
                    <a:pt x="109" y="1570"/>
                  </a:lnTo>
                  <a:lnTo>
                    <a:pt x="109" y="1544"/>
                  </a:lnTo>
                  <a:lnTo>
                    <a:pt x="110" y="1516"/>
                  </a:lnTo>
                  <a:lnTo>
                    <a:pt x="110" y="1489"/>
                  </a:lnTo>
                  <a:lnTo>
                    <a:pt x="104" y="1478"/>
                  </a:lnTo>
                  <a:lnTo>
                    <a:pt x="99" y="1467"/>
                  </a:lnTo>
                  <a:lnTo>
                    <a:pt x="93" y="1455"/>
                  </a:lnTo>
                  <a:lnTo>
                    <a:pt x="84" y="1445"/>
                  </a:lnTo>
                  <a:lnTo>
                    <a:pt x="79" y="1456"/>
                  </a:lnTo>
                  <a:lnTo>
                    <a:pt x="74" y="1467"/>
                  </a:lnTo>
                  <a:lnTo>
                    <a:pt x="68" y="1477"/>
                  </a:lnTo>
                  <a:lnTo>
                    <a:pt x="61" y="1489"/>
                  </a:lnTo>
                  <a:lnTo>
                    <a:pt x="56" y="1500"/>
                  </a:lnTo>
                  <a:lnTo>
                    <a:pt x="52" y="1512"/>
                  </a:lnTo>
                  <a:lnTo>
                    <a:pt x="49" y="1524"/>
                  </a:lnTo>
                  <a:lnTo>
                    <a:pt x="51" y="1538"/>
                  </a:lnTo>
                  <a:lnTo>
                    <a:pt x="64" y="1574"/>
                  </a:lnTo>
                  <a:lnTo>
                    <a:pt x="78" y="1608"/>
                  </a:lnTo>
                  <a:lnTo>
                    <a:pt x="93" y="1644"/>
                  </a:lnTo>
                  <a:lnTo>
                    <a:pt x="106" y="1680"/>
                  </a:lnTo>
                  <a:lnTo>
                    <a:pt x="118" y="1715"/>
                  </a:lnTo>
                  <a:lnTo>
                    <a:pt x="130" y="1752"/>
                  </a:lnTo>
                  <a:lnTo>
                    <a:pt x="140" y="1789"/>
                  </a:lnTo>
                  <a:lnTo>
                    <a:pt x="147" y="1826"/>
                  </a:lnTo>
                  <a:lnTo>
                    <a:pt x="146" y="1830"/>
                  </a:lnTo>
                  <a:lnTo>
                    <a:pt x="143" y="1830"/>
                  </a:lnTo>
                  <a:lnTo>
                    <a:pt x="138" y="1826"/>
                  </a:lnTo>
                  <a:lnTo>
                    <a:pt x="131" y="1820"/>
                  </a:lnTo>
                  <a:lnTo>
                    <a:pt x="124" y="1811"/>
                  </a:lnTo>
                  <a:lnTo>
                    <a:pt x="116" y="1797"/>
                  </a:lnTo>
                  <a:lnTo>
                    <a:pt x="108" y="1780"/>
                  </a:lnTo>
                  <a:lnTo>
                    <a:pt x="100" y="1759"/>
                  </a:lnTo>
                  <a:lnTo>
                    <a:pt x="98" y="1797"/>
                  </a:lnTo>
                  <a:lnTo>
                    <a:pt x="100" y="1834"/>
                  </a:lnTo>
                  <a:lnTo>
                    <a:pt x="106" y="1871"/>
                  </a:lnTo>
                  <a:lnTo>
                    <a:pt x="114" y="1908"/>
                  </a:lnTo>
                  <a:lnTo>
                    <a:pt x="123" y="1945"/>
                  </a:lnTo>
                  <a:lnTo>
                    <a:pt x="131" y="1980"/>
                  </a:lnTo>
                  <a:lnTo>
                    <a:pt x="139" y="2017"/>
                  </a:lnTo>
                  <a:lnTo>
                    <a:pt x="145" y="2054"/>
                  </a:lnTo>
                  <a:lnTo>
                    <a:pt x="147" y="2077"/>
                  </a:lnTo>
                  <a:lnTo>
                    <a:pt x="152" y="2103"/>
                  </a:lnTo>
                  <a:lnTo>
                    <a:pt x="157" y="2130"/>
                  </a:lnTo>
                  <a:lnTo>
                    <a:pt x="162" y="2159"/>
                  </a:lnTo>
                  <a:lnTo>
                    <a:pt x="169" y="2188"/>
                  </a:lnTo>
                  <a:lnTo>
                    <a:pt x="175" y="2215"/>
                  </a:lnTo>
                  <a:lnTo>
                    <a:pt x="182" y="2242"/>
                  </a:lnTo>
                  <a:lnTo>
                    <a:pt x="189" y="2265"/>
                  </a:lnTo>
                  <a:lnTo>
                    <a:pt x="92" y="2265"/>
                  </a:lnTo>
                  <a:lnTo>
                    <a:pt x="83" y="2210"/>
                  </a:lnTo>
                  <a:lnTo>
                    <a:pt x="76" y="2152"/>
                  </a:lnTo>
                  <a:lnTo>
                    <a:pt x="70" y="2093"/>
                  </a:lnTo>
                  <a:lnTo>
                    <a:pt x="65" y="2033"/>
                  </a:lnTo>
                  <a:lnTo>
                    <a:pt x="61" y="1975"/>
                  </a:lnTo>
                  <a:lnTo>
                    <a:pt x="55" y="1917"/>
                  </a:lnTo>
                  <a:lnTo>
                    <a:pt x="48" y="1862"/>
                  </a:lnTo>
                  <a:lnTo>
                    <a:pt x="39" y="1811"/>
                  </a:lnTo>
                  <a:lnTo>
                    <a:pt x="38" y="1786"/>
                  </a:lnTo>
                  <a:lnTo>
                    <a:pt x="40" y="1759"/>
                  </a:lnTo>
                  <a:lnTo>
                    <a:pt x="46" y="1733"/>
                  </a:lnTo>
                  <a:lnTo>
                    <a:pt x="52" y="1705"/>
                  </a:lnTo>
                  <a:lnTo>
                    <a:pt x="54" y="1680"/>
                  </a:lnTo>
                  <a:lnTo>
                    <a:pt x="53" y="1654"/>
                  </a:lnTo>
                  <a:lnTo>
                    <a:pt x="45" y="1630"/>
                  </a:lnTo>
                  <a:lnTo>
                    <a:pt x="26" y="1610"/>
                  </a:lnTo>
                  <a:lnTo>
                    <a:pt x="17" y="1563"/>
                  </a:lnTo>
                  <a:lnTo>
                    <a:pt x="15" y="1516"/>
                  </a:lnTo>
                  <a:lnTo>
                    <a:pt x="21" y="1468"/>
                  </a:lnTo>
                  <a:lnTo>
                    <a:pt x="37" y="1424"/>
                  </a:lnTo>
                  <a:lnTo>
                    <a:pt x="34" y="1406"/>
                  </a:lnTo>
                  <a:lnTo>
                    <a:pt x="25" y="1389"/>
                  </a:lnTo>
                  <a:lnTo>
                    <a:pt x="15" y="1374"/>
                  </a:lnTo>
                  <a:lnTo>
                    <a:pt x="7" y="1358"/>
                  </a:lnTo>
                  <a:lnTo>
                    <a:pt x="2" y="1332"/>
                  </a:lnTo>
                  <a:lnTo>
                    <a:pt x="0" y="1303"/>
                  </a:lnTo>
                  <a:lnTo>
                    <a:pt x="1" y="1273"/>
                  </a:lnTo>
                  <a:lnTo>
                    <a:pt x="4" y="1244"/>
                  </a:lnTo>
                  <a:lnTo>
                    <a:pt x="11" y="1217"/>
                  </a:lnTo>
                  <a:lnTo>
                    <a:pt x="23" y="1190"/>
                  </a:lnTo>
                  <a:lnTo>
                    <a:pt x="39" y="1167"/>
                  </a:lnTo>
                  <a:lnTo>
                    <a:pt x="61" y="1148"/>
                  </a:lnTo>
                  <a:lnTo>
                    <a:pt x="72" y="1125"/>
                  </a:lnTo>
                  <a:lnTo>
                    <a:pt x="82" y="1098"/>
                  </a:lnTo>
                  <a:lnTo>
                    <a:pt x="90" y="1072"/>
                  </a:lnTo>
                  <a:lnTo>
                    <a:pt x="99" y="1046"/>
                  </a:lnTo>
                  <a:lnTo>
                    <a:pt x="109" y="1022"/>
                  </a:lnTo>
                  <a:lnTo>
                    <a:pt x="124" y="1000"/>
                  </a:lnTo>
                  <a:lnTo>
                    <a:pt x="144" y="984"/>
                  </a:lnTo>
                  <a:lnTo>
                    <a:pt x="170" y="972"/>
                  </a:lnTo>
                  <a:lnTo>
                    <a:pt x="188" y="969"/>
                  </a:lnTo>
                  <a:lnTo>
                    <a:pt x="206" y="966"/>
                  </a:lnTo>
                  <a:lnTo>
                    <a:pt x="224" y="963"/>
                  </a:lnTo>
                  <a:lnTo>
                    <a:pt x="243" y="960"/>
                  </a:lnTo>
                  <a:lnTo>
                    <a:pt x="259" y="955"/>
                  </a:lnTo>
                  <a:lnTo>
                    <a:pt x="275" y="947"/>
                  </a:lnTo>
                  <a:lnTo>
                    <a:pt x="288" y="934"/>
                  </a:lnTo>
                  <a:lnTo>
                    <a:pt x="297" y="917"/>
                  </a:lnTo>
                  <a:lnTo>
                    <a:pt x="305" y="902"/>
                  </a:lnTo>
                  <a:lnTo>
                    <a:pt x="316" y="891"/>
                  </a:lnTo>
                  <a:lnTo>
                    <a:pt x="326" y="881"/>
                  </a:lnTo>
                  <a:lnTo>
                    <a:pt x="337" y="873"/>
                  </a:lnTo>
                  <a:lnTo>
                    <a:pt x="350" y="868"/>
                  </a:lnTo>
                  <a:lnTo>
                    <a:pt x="363" y="863"/>
                  </a:lnTo>
                  <a:lnTo>
                    <a:pt x="377" y="861"/>
                  </a:lnTo>
                  <a:lnTo>
                    <a:pt x="390" y="860"/>
                  </a:lnTo>
                  <a:lnTo>
                    <a:pt x="405" y="860"/>
                  </a:lnTo>
                  <a:lnTo>
                    <a:pt x="420" y="860"/>
                  </a:lnTo>
                  <a:lnTo>
                    <a:pt x="435" y="861"/>
                  </a:lnTo>
                  <a:lnTo>
                    <a:pt x="450" y="863"/>
                  </a:lnTo>
                  <a:lnTo>
                    <a:pt x="465" y="864"/>
                  </a:lnTo>
                  <a:lnTo>
                    <a:pt x="480" y="866"/>
                  </a:lnTo>
                  <a:lnTo>
                    <a:pt x="494" y="869"/>
                  </a:lnTo>
                  <a:lnTo>
                    <a:pt x="509" y="870"/>
                  </a:lnTo>
                  <a:lnTo>
                    <a:pt x="522" y="853"/>
                  </a:lnTo>
                  <a:lnTo>
                    <a:pt x="538" y="834"/>
                  </a:lnTo>
                  <a:lnTo>
                    <a:pt x="555" y="817"/>
                  </a:lnTo>
                  <a:lnTo>
                    <a:pt x="574" y="801"/>
                  </a:lnTo>
                  <a:lnTo>
                    <a:pt x="594" y="787"/>
                  </a:lnTo>
                  <a:lnTo>
                    <a:pt x="616" y="778"/>
                  </a:lnTo>
                  <a:lnTo>
                    <a:pt x="639" y="773"/>
                  </a:lnTo>
                  <a:lnTo>
                    <a:pt x="662" y="774"/>
                  </a:lnTo>
                  <a:lnTo>
                    <a:pt x="674" y="775"/>
                  </a:lnTo>
                  <a:lnTo>
                    <a:pt x="685" y="778"/>
                  </a:lnTo>
                  <a:lnTo>
                    <a:pt x="696" y="780"/>
                  </a:lnTo>
                  <a:lnTo>
                    <a:pt x="707" y="782"/>
                  </a:lnTo>
                  <a:lnTo>
                    <a:pt x="718" y="785"/>
                  </a:lnTo>
                  <a:lnTo>
                    <a:pt x="728" y="788"/>
                  </a:lnTo>
                  <a:lnTo>
                    <a:pt x="737" y="792"/>
                  </a:lnTo>
                  <a:lnTo>
                    <a:pt x="748" y="795"/>
                  </a:lnTo>
                  <a:lnTo>
                    <a:pt x="756" y="737"/>
                  </a:lnTo>
                  <a:lnTo>
                    <a:pt x="758" y="679"/>
                  </a:lnTo>
                  <a:lnTo>
                    <a:pt x="758" y="620"/>
                  </a:lnTo>
                  <a:lnTo>
                    <a:pt x="757" y="562"/>
                  </a:lnTo>
                  <a:lnTo>
                    <a:pt x="745" y="504"/>
                  </a:lnTo>
                  <a:lnTo>
                    <a:pt x="741" y="443"/>
                  </a:lnTo>
                  <a:lnTo>
                    <a:pt x="743" y="380"/>
                  </a:lnTo>
                  <a:lnTo>
                    <a:pt x="752" y="316"/>
                  </a:lnTo>
                  <a:lnTo>
                    <a:pt x="744" y="266"/>
                  </a:lnTo>
                  <a:lnTo>
                    <a:pt x="737" y="214"/>
                  </a:lnTo>
                  <a:lnTo>
                    <a:pt x="735" y="161"/>
                  </a:lnTo>
                  <a:lnTo>
                    <a:pt x="740" y="110"/>
                  </a:lnTo>
                  <a:lnTo>
                    <a:pt x="742" y="96"/>
                  </a:lnTo>
                  <a:lnTo>
                    <a:pt x="745" y="82"/>
                  </a:lnTo>
                  <a:lnTo>
                    <a:pt x="749" y="68"/>
                  </a:lnTo>
                  <a:lnTo>
                    <a:pt x="754" y="55"/>
                  </a:lnTo>
                  <a:lnTo>
                    <a:pt x="760" y="43"/>
                  </a:lnTo>
                  <a:lnTo>
                    <a:pt x="767" y="31"/>
                  </a:lnTo>
                  <a:lnTo>
                    <a:pt x="778" y="19"/>
                  </a:lnTo>
                  <a:lnTo>
                    <a:pt x="789" y="7"/>
                  </a:lnTo>
                  <a:lnTo>
                    <a:pt x="799" y="5"/>
                  </a:lnTo>
                  <a:lnTo>
                    <a:pt x="810" y="2"/>
                  </a:lnTo>
                  <a:lnTo>
                    <a:pt x="819" y="1"/>
                  </a:lnTo>
                  <a:lnTo>
                    <a:pt x="827" y="1"/>
                  </a:lnTo>
                  <a:lnTo>
                    <a:pt x="834" y="0"/>
                  </a:lnTo>
                  <a:lnTo>
                    <a:pt x="841" y="1"/>
                  </a:lnTo>
                  <a:lnTo>
                    <a:pt x="848" y="1"/>
                  </a:lnTo>
                  <a:lnTo>
                    <a:pt x="854" y="2"/>
                  </a:lnTo>
                  <a:lnTo>
                    <a:pt x="862" y="5"/>
                  </a:lnTo>
                  <a:lnTo>
                    <a:pt x="869" y="7"/>
                  </a:lnTo>
                  <a:lnTo>
                    <a:pt x="874" y="11"/>
                  </a:lnTo>
                  <a:lnTo>
                    <a:pt x="880" y="15"/>
                  </a:lnTo>
                  <a:lnTo>
                    <a:pt x="885" y="20"/>
                  </a:lnTo>
                  <a:lnTo>
                    <a:pt x="889" y="24"/>
                  </a:lnTo>
                  <a:lnTo>
                    <a:pt x="895" y="30"/>
                  </a:lnTo>
                  <a:lnTo>
                    <a:pt x="900" y="36"/>
                  </a:lnTo>
                  <a:lnTo>
                    <a:pt x="927" y="80"/>
                  </a:lnTo>
                  <a:lnTo>
                    <a:pt x="943" y="134"/>
                  </a:lnTo>
                  <a:lnTo>
                    <a:pt x="954" y="189"/>
                  </a:lnTo>
                  <a:lnTo>
                    <a:pt x="961" y="244"/>
                  </a:lnTo>
                  <a:lnTo>
                    <a:pt x="965" y="300"/>
                  </a:lnTo>
                  <a:lnTo>
                    <a:pt x="971" y="355"/>
                  </a:lnTo>
                  <a:lnTo>
                    <a:pt x="980" y="409"/>
                  </a:lnTo>
                  <a:lnTo>
                    <a:pt x="994" y="463"/>
                  </a:lnTo>
                  <a:lnTo>
                    <a:pt x="1015" y="516"/>
                  </a:lnTo>
                  <a:lnTo>
                    <a:pt x="1021" y="554"/>
                  </a:lnTo>
                  <a:lnTo>
                    <a:pt x="1018" y="593"/>
                  </a:lnTo>
                  <a:lnTo>
                    <a:pt x="1017" y="633"/>
                  </a:lnTo>
                  <a:lnTo>
                    <a:pt x="1025" y="671"/>
                  </a:lnTo>
                  <a:lnTo>
                    <a:pt x="1025" y="717"/>
                  </a:lnTo>
                  <a:lnTo>
                    <a:pt x="1030" y="762"/>
                  </a:lnTo>
                  <a:lnTo>
                    <a:pt x="1038" y="805"/>
                  </a:lnTo>
                  <a:lnTo>
                    <a:pt x="1046" y="849"/>
                  </a:lnTo>
                  <a:lnTo>
                    <a:pt x="1061" y="888"/>
                  </a:lnTo>
                  <a:lnTo>
                    <a:pt x="1079" y="926"/>
                  </a:lnTo>
                  <a:lnTo>
                    <a:pt x="1098" y="966"/>
                  </a:lnTo>
                  <a:lnTo>
                    <a:pt x="1114" y="1005"/>
                  </a:lnTo>
                  <a:lnTo>
                    <a:pt x="1125" y="1045"/>
                  </a:lnTo>
                  <a:lnTo>
                    <a:pt x="1130" y="1085"/>
                  </a:lnTo>
                  <a:lnTo>
                    <a:pt x="1125" y="1126"/>
                  </a:lnTo>
                  <a:lnTo>
                    <a:pt x="1108" y="1168"/>
                  </a:lnTo>
                  <a:lnTo>
                    <a:pt x="1119" y="1196"/>
                  </a:lnTo>
                  <a:lnTo>
                    <a:pt x="1123" y="1226"/>
                  </a:lnTo>
                  <a:lnTo>
                    <a:pt x="1123" y="1256"/>
                  </a:lnTo>
                  <a:lnTo>
                    <a:pt x="1120" y="1287"/>
                  </a:lnTo>
                  <a:lnTo>
                    <a:pt x="1115" y="1319"/>
                  </a:lnTo>
                  <a:lnTo>
                    <a:pt x="1109" y="1350"/>
                  </a:lnTo>
                  <a:lnTo>
                    <a:pt x="1105" y="1383"/>
                  </a:lnTo>
                  <a:lnTo>
                    <a:pt x="1102" y="1414"/>
                  </a:lnTo>
                  <a:lnTo>
                    <a:pt x="1102" y="1453"/>
                  </a:lnTo>
                  <a:lnTo>
                    <a:pt x="1104" y="1494"/>
                  </a:lnTo>
                  <a:lnTo>
                    <a:pt x="1105" y="1537"/>
                  </a:lnTo>
                  <a:lnTo>
                    <a:pt x="1104" y="1578"/>
                  </a:lnTo>
                  <a:lnTo>
                    <a:pt x="1100" y="1620"/>
                  </a:lnTo>
                  <a:lnTo>
                    <a:pt x="1092" y="1659"/>
                  </a:lnTo>
                  <a:lnTo>
                    <a:pt x="1077" y="1697"/>
                  </a:lnTo>
                  <a:lnTo>
                    <a:pt x="1054" y="1730"/>
                  </a:lnTo>
                  <a:lnTo>
                    <a:pt x="1044" y="1742"/>
                  </a:lnTo>
                  <a:lnTo>
                    <a:pt x="1034" y="1752"/>
                  </a:lnTo>
                  <a:lnTo>
                    <a:pt x="1023" y="1763"/>
                  </a:lnTo>
                  <a:lnTo>
                    <a:pt x="1013" y="1772"/>
                  </a:lnTo>
                  <a:lnTo>
                    <a:pt x="1002" y="1781"/>
                  </a:lnTo>
                  <a:lnTo>
                    <a:pt x="991" y="1790"/>
                  </a:lnTo>
                  <a:lnTo>
                    <a:pt x="979" y="1801"/>
                  </a:lnTo>
                  <a:lnTo>
                    <a:pt x="966" y="1810"/>
                  </a:lnTo>
                  <a:lnTo>
                    <a:pt x="955" y="1841"/>
                  </a:lnTo>
                  <a:lnTo>
                    <a:pt x="943" y="1873"/>
                  </a:lnTo>
                  <a:lnTo>
                    <a:pt x="928" y="1903"/>
                  </a:lnTo>
                  <a:lnTo>
                    <a:pt x="911" y="1932"/>
                  </a:lnTo>
                  <a:lnTo>
                    <a:pt x="892" y="1959"/>
                  </a:lnTo>
                  <a:lnTo>
                    <a:pt x="869" y="1982"/>
                  </a:lnTo>
                  <a:lnTo>
                    <a:pt x="841" y="2001"/>
                  </a:lnTo>
                  <a:lnTo>
                    <a:pt x="810" y="2016"/>
                  </a:lnTo>
                  <a:lnTo>
                    <a:pt x="799" y="2048"/>
                  </a:lnTo>
                  <a:lnTo>
                    <a:pt x="793" y="2077"/>
                  </a:lnTo>
                  <a:lnTo>
                    <a:pt x="786" y="2105"/>
                  </a:lnTo>
                  <a:lnTo>
                    <a:pt x="781" y="2133"/>
                  </a:lnTo>
                  <a:lnTo>
                    <a:pt x="778" y="2160"/>
                  </a:lnTo>
                  <a:lnTo>
                    <a:pt x="774" y="2191"/>
                  </a:lnTo>
                  <a:lnTo>
                    <a:pt x="771" y="2225"/>
                  </a:lnTo>
                  <a:lnTo>
                    <a:pt x="766" y="2264"/>
                  </a:lnTo>
                  <a:lnTo>
                    <a:pt x="696" y="22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2"/>
            <p:cNvSpPr>
              <a:spLocks/>
            </p:cNvSpPr>
            <p:nvPr/>
          </p:nvSpPr>
          <p:spPr bwMode="auto">
            <a:xfrm>
              <a:off x="4492" y="2156"/>
              <a:ext cx="139" cy="538"/>
            </a:xfrm>
            <a:custGeom>
              <a:avLst/>
              <a:gdLst>
                <a:gd name="T0" fmla="*/ 95 w 278"/>
                <a:gd name="T1" fmla="*/ 29 h 1076"/>
                <a:gd name="T2" fmla="*/ 113 w 278"/>
                <a:gd name="T3" fmla="*/ 81 h 1076"/>
                <a:gd name="T4" fmla="*/ 131 w 278"/>
                <a:gd name="T5" fmla="*/ 204 h 1076"/>
                <a:gd name="T6" fmla="*/ 140 w 278"/>
                <a:gd name="T7" fmla="*/ 331 h 1076"/>
                <a:gd name="T8" fmla="*/ 157 w 278"/>
                <a:gd name="T9" fmla="*/ 423 h 1076"/>
                <a:gd name="T10" fmla="*/ 174 w 278"/>
                <a:gd name="T11" fmla="*/ 499 h 1076"/>
                <a:gd name="T12" fmla="*/ 179 w 278"/>
                <a:gd name="T13" fmla="*/ 579 h 1076"/>
                <a:gd name="T14" fmla="*/ 188 w 278"/>
                <a:gd name="T15" fmla="*/ 633 h 1076"/>
                <a:gd name="T16" fmla="*/ 202 w 278"/>
                <a:gd name="T17" fmla="*/ 738 h 1076"/>
                <a:gd name="T18" fmla="*/ 235 w 278"/>
                <a:gd name="T19" fmla="*/ 863 h 1076"/>
                <a:gd name="T20" fmla="*/ 278 w 278"/>
                <a:gd name="T21" fmla="*/ 987 h 1076"/>
                <a:gd name="T22" fmla="*/ 275 w 278"/>
                <a:gd name="T23" fmla="*/ 1054 h 1076"/>
                <a:gd name="T24" fmla="*/ 239 w 278"/>
                <a:gd name="T25" fmla="*/ 1061 h 1076"/>
                <a:gd name="T26" fmla="*/ 185 w 278"/>
                <a:gd name="T27" fmla="*/ 1036 h 1076"/>
                <a:gd name="T28" fmla="*/ 131 w 278"/>
                <a:gd name="T29" fmla="*/ 1014 h 1076"/>
                <a:gd name="T30" fmla="*/ 149 w 278"/>
                <a:gd name="T31" fmla="*/ 992 h 1076"/>
                <a:gd name="T32" fmla="*/ 172 w 278"/>
                <a:gd name="T33" fmla="*/ 974 h 1076"/>
                <a:gd name="T34" fmla="*/ 196 w 278"/>
                <a:gd name="T35" fmla="*/ 962 h 1076"/>
                <a:gd name="T36" fmla="*/ 218 w 278"/>
                <a:gd name="T37" fmla="*/ 969 h 1076"/>
                <a:gd name="T38" fmla="*/ 234 w 278"/>
                <a:gd name="T39" fmla="*/ 967 h 1076"/>
                <a:gd name="T40" fmla="*/ 225 w 278"/>
                <a:gd name="T41" fmla="*/ 948 h 1076"/>
                <a:gd name="T42" fmla="*/ 206 w 278"/>
                <a:gd name="T43" fmla="*/ 938 h 1076"/>
                <a:gd name="T44" fmla="*/ 182 w 278"/>
                <a:gd name="T45" fmla="*/ 937 h 1076"/>
                <a:gd name="T46" fmla="*/ 136 w 278"/>
                <a:gd name="T47" fmla="*/ 959 h 1076"/>
                <a:gd name="T48" fmla="*/ 93 w 278"/>
                <a:gd name="T49" fmla="*/ 987 h 1076"/>
                <a:gd name="T50" fmla="*/ 60 w 278"/>
                <a:gd name="T51" fmla="*/ 965 h 1076"/>
                <a:gd name="T52" fmla="*/ 59 w 278"/>
                <a:gd name="T53" fmla="*/ 892 h 1076"/>
                <a:gd name="T54" fmla="*/ 40 w 278"/>
                <a:gd name="T55" fmla="*/ 824 h 1076"/>
                <a:gd name="T56" fmla="*/ 29 w 278"/>
                <a:gd name="T57" fmla="*/ 732 h 1076"/>
                <a:gd name="T58" fmla="*/ 45 w 278"/>
                <a:gd name="T59" fmla="*/ 657 h 1076"/>
                <a:gd name="T60" fmla="*/ 75 w 278"/>
                <a:gd name="T61" fmla="*/ 657 h 1076"/>
                <a:gd name="T62" fmla="*/ 98 w 278"/>
                <a:gd name="T63" fmla="*/ 651 h 1076"/>
                <a:gd name="T64" fmla="*/ 106 w 278"/>
                <a:gd name="T65" fmla="*/ 635 h 1076"/>
                <a:gd name="T66" fmla="*/ 93 w 278"/>
                <a:gd name="T67" fmla="*/ 622 h 1076"/>
                <a:gd name="T68" fmla="*/ 67 w 278"/>
                <a:gd name="T69" fmla="*/ 626 h 1076"/>
                <a:gd name="T70" fmla="*/ 42 w 278"/>
                <a:gd name="T71" fmla="*/ 625 h 1076"/>
                <a:gd name="T72" fmla="*/ 33 w 278"/>
                <a:gd name="T73" fmla="*/ 607 h 1076"/>
                <a:gd name="T74" fmla="*/ 34 w 278"/>
                <a:gd name="T75" fmla="*/ 588 h 1076"/>
                <a:gd name="T76" fmla="*/ 70 w 278"/>
                <a:gd name="T77" fmla="*/ 591 h 1076"/>
                <a:gd name="T78" fmla="*/ 104 w 278"/>
                <a:gd name="T79" fmla="*/ 584 h 1076"/>
                <a:gd name="T80" fmla="*/ 97 w 278"/>
                <a:gd name="T81" fmla="*/ 567 h 1076"/>
                <a:gd name="T82" fmla="*/ 71 w 278"/>
                <a:gd name="T83" fmla="*/ 565 h 1076"/>
                <a:gd name="T84" fmla="*/ 45 w 278"/>
                <a:gd name="T85" fmla="*/ 559 h 1076"/>
                <a:gd name="T86" fmla="*/ 22 w 278"/>
                <a:gd name="T87" fmla="*/ 450 h 1076"/>
                <a:gd name="T88" fmla="*/ 32 w 278"/>
                <a:gd name="T89" fmla="*/ 307 h 1076"/>
                <a:gd name="T90" fmla="*/ 56 w 278"/>
                <a:gd name="T91" fmla="*/ 301 h 1076"/>
                <a:gd name="T92" fmla="*/ 79 w 278"/>
                <a:gd name="T93" fmla="*/ 295 h 1076"/>
                <a:gd name="T94" fmla="*/ 79 w 278"/>
                <a:gd name="T95" fmla="*/ 287 h 1076"/>
                <a:gd name="T96" fmla="*/ 50 w 278"/>
                <a:gd name="T97" fmla="*/ 281 h 1076"/>
                <a:gd name="T98" fmla="*/ 25 w 278"/>
                <a:gd name="T99" fmla="*/ 262 h 1076"/>
                <a:gd name="T100" fmla="*/ 0 w 278"/>
                <a:gd name="T101" fmla="*/ 121 h 1076"/>
                <a:gd name="T102" fmla="*/ 11 w 278"/>
                <a:gd name="T103" fmla="*/ 34 h 1076"/>
                <a:gd name="T104" fmla="*/ 38 w 278"/>
                <a:gd name="T105" fmla="*/ 2 h 1076"/>
                <a:gd name="T106" fmla="*/ 58 w 278"/>
                <a:gd name="T107" fmla="*/ 0 h 1076"/>
                <a:gd name="T108" fmla="*/ 73 w 278"/>
                <a:gd name="T109" fmla="*/ 5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8" h="1076">
                  <a:moveTo>
                    <a:pt x="78" y="7"/>
                  </a:moveTo>
                  <a:lnTo>
                    <a:pt x="88" y="18"/>
                  </a:lnTo>
                  <a:lnTo>
                    <a:pt x="95" y="29"/>
                  </a:lnTo>
                  <a:lnTo>
                    <a:pt x="98" y="38"/>
                  </a:lnTo>
                  <a:lnTo>
                    <a:pt x="100" y="42"/>
                  </a:lnTo>
                  <a:lnTo>
                    <a:pt x="113" y="81"/>
                  </a:lnTo>
                  <a:lnTo>
                    <a:pt x="121" y="121"/>
                  </a:lnTo>
                  <a:lnTo>
                    <a:pt x="127" y="163"/>
                  </a:lnTo>
                  <a:lnTo>
                    <a:pt x="131" y="204"/>
                  </a:lnTo>
                  <a:lnTo>
                    <a:pt x="133" y="247"/>
                  </a:lnTo>
                  <a:lnTo>
                    <a:pt x="135" y="290"/>
                  </a:lnTo>
                  <a:lnTo>
                    <a:pt x="140" y="331"/>
                  </a:lnTo>
                  <a:lnTo>
                    <a:pt x="147" y="371"/>
                  </a:lnTo>
                  <a:lnTo>
                    <a:pt x="151" y="397"/>
                  </a:lnTo>
                  <a:lnTo>
                    <a:pt x="157" y="423"/>
                  </a:lnTo>
                  <a:lnTo>
                    <a:pt x="164" y="449"/>
                  </a:lnTo>
                  <a:lnTo>
                    <a:pt x="170" y="474"/>
                  </a:lnTo>
                  <a:lnTo>
                    <a:pt x="174" y="499"/>
                  </a:lnTo>
                  <a:lnTo>
                    <a:pt x="179" y="526"/>
                  </a:lnTo>
                  <a:lnTo>
                    <a:pt x="180" y="552"/>
                  </a:lnTo>
                  <a:lnTo>
                    <a:pt x="179" y="579"/>
                  </a:lnTo>
                  <a:lnTo>
                    <a:pt x="184" y="597"/>
                  </a:lnTo>
                  <a:lnTo>
                    <a:pt x="187" y="614"/>
                  </a:lnTo>
                  <a:lnTo>
                    <a:pt x="188" y="633"/>
                  </a:lnTo>
                  <a:lnTo>
                    <a:pt x="187" y="652"/>
                  </a:lnTo>
                  <a:lnTo>
                    <a:pt x="194" y="695"/>
                  </a:lnTo>
                  <a:lnTo>
                    <a:pt x="202" y="738"/>
                  </a:lnTo>
                  <a:lnTo>
                    <a:pt x="212" y="779"/>
                  </a:lnTo>
                  <a:lnTo>
                    <a:pt x="223" y="822"/>
                  </a:lnTo>
                  <a:lnTo>
                    <a:pt x="235" y="863"/>
                  </a:lnTo>
                  <a:lnTo>
                    <a:pt x="248" y="905"/>
                  </a:lnTo>
                  <a:lnTo>
                    <a:pt x="263" y="946"/>
                  </a:lnTo>
                  <a:lnTo>
                    <a:pt x="278" y="987"/>
                  </a:lnTo>
                  <a:lnTo>
                    <a:pt x="277" y="1010"/>
                  </a:lnTo>
                  <a:lnTo>
                    <a:pt x="276" y="1031"/>
                  </a:lnTo>
                  <a:lnTo>
                    <a:pt x="275" y="1054"/>
                  </a:lnTo>
                  <a:lnTo>
                    <a:pt x="276" y="1076"/>
                  </a:lnTo>
                  <a:lnTo>
                    <a:pt x="257" y="1069"/>
                  </a:lnTo>
                  <a:lnTo>
                    <a:pt x="239" y="1061"/>
                  </a:lnTo>
                  <a:lnTo>
                    <a:pt x="222" y="1053"/>
                  </a:lnTo>
                  <a:lnTo>
                    <a:pt x="203" y="1045"/>
                  </a:lnTo>
                  <a:lnTo>
                    <a:pt x="185" y="1036"/>
                  </a:lnTo>
                  <a:lnTo>
                    <a:pt x="168" y="1029"/>
                  </a:lnTo>
                  <a:lnTo>
                    <a:pt x="149" y="1021"/>
                  </a:lnTo>
                  <a:lnTo>
                    <a:pt x="131" y="1014"/>
                  </a:lnTo>
                  <a:lnTo>
                    <a:pt x="136" y="1007"/>
                  </a:lnTo>
                  <a:lnTo>
                    <a:pt x="142" y="999"/>
                  </a:lnTo>
                  <a:lnTo>
                    <a:pt x="149" y="992"/>
                  </a:lnTo>
                  <a:lnTo>
                    <a:pt x="157" y="985"/>
                  </a:lnTo>
                  <a:lnTo>
                    <a:pt x="164" y="980"/>
                  </a:lnTo>
                  <a:lnTo>
                    <a:pt x="172" y="974"/>
                  </a:lnTo>
                  <a:lnTo>
                    <a:pt x="180" y="968"/>
                  </a:lnTo>
                  <a:lnTo>
                    <a:pt x="188" y="963"/>
                  </a:lnTo>
                  <a:lnTo>
                    <a:pt x="196" y="962"/>
                  </a:lnTo>
                  <a:lnTo>
                    <a:pt x="204" y="963"/>
                  </a:lnTo>
                  <a:lnTo>
                    <a:pt x="211" y="966"/>
                  </a:lnTo>
                  <a:lnTo>
                    <a:pt x="218" y="969"/>
                  </a:lnTo>
                  <a:lnTo>
                    <a:pt x="225" y="972"/>
                  </a:lnTo>
                  <a:lnTo>
                    <a:pt x="231" y="970"/>
                  </a:lnTo>
                  <a:lnTo>
                    <a:pt x="234" y="967"/>
                  </a:lnTo>
                  <a:lnTo>
                    <a:pt x="238" y="957"/>
                  </a:lnTo>
                  <a:lnTo>
                    <a:pt x="232" y="953"/>
                  </a:lnTo>
                  <a:lnTo>
                    <a:pt x="225" y="948"/>
                  </a:lnTo>
                  <a:lnTo>
                    <a:pt x="219" y="945"/>
                  </a:lnTo>
                  <a:lnTo>
                    <a:pt x="212" y="942"/>
                  </a:lnTo>
                  <a:lnTo>
                    <a:pt x="206" y="938"/>
                  </a:lnTo>
                  <a:lnTo>
                    <a:pt x="199" y="937"/>
                  </a:lnTo>
                  <a:lnTo>
                    <a:pt x="191" y="936"/>
                  </a:lnTo>
                  <a:lnTo>
                    <a:pt x="182" y="937"/>
                  </a:lnTo>
                  <a:lnTo>
                    <a:pt x="165" y="940"/>
                  </a:lnTo>
                  <a:lnTo>
                    <a:pt x="150" y="948"/>
                  </a:lnTo>
                  <a:lnTo>
                    <a:pt x="136" y="959"/>
                  </a:lnTo>
                  <a:lnTo>
                    <a:pt x="123" y="969"/>
                  </a:lnTo>
                  <a:lnTo>
                    <a:pt x="109" y="980"/>
                  </a:lnTo>
                  <a:lnTo>
                    <a:pt x="93" y="987"/>
                  </a:lnTo>
                  <a:lnTo>
                    <a:pt x="76" y="991"/>
                  </a:lnTo>
                  <a:lnTo>
                    <a:pt x="57" y="989"/>
                  </a:lnTo>
                  <a:lnTo>
                    <a:pt x="60" y="965"/>
                  </a:lnTo>
                  <a:lnTo>
                    <a:pt x="62" y="940"/>
                  </a:lnTo>
                  <a:lnTo>
                    <a:pt x="62" y="916"/>
                  </a:lnTo>
                  <a:lnTo>
                    <a:pt x="59" y="892"/>
                  </a:lnTo>
                  <a:lnTo>
                    <a:pt x="56" y="869"/>
                  </a:lnTo>
                  <a:lnTo>
                    <a:pt x="49" y="846"/>
                  </a:lnTo>
                  <a:lnTo>
                    <a:pt x="40" y="824"/>
                  </a:lnTo>
                  <a:lnTo>
                    <a:pt x="27" y="803"/>
                  </a:lnTo>
                  <a:lnTo>
                    <a:pt x="27" y="769"/>
                  </a:lnTo>
                  <a:lnTo>
                    <a:pt x="29" y="732"/>
                  </a:lnTo>
                  <a:lnTo>
                    <a:pt x="33" y="695"/>
                  </a:lnTo>
                  <a:lnTo>
                    <a:pt x="34" y="658"/>
                  </a:lnTo>
                  <a:lnTo>
                    <a:pt x="45" y="657"/>
                  </a:lnTo>
                  <a:lnTo>
                    <a:pt x="56" y="657"/>
                  </a:lnTo>
                  <a:lnTo>
                    <a:pt x="66" y="657"/>
                  </a:lnTo>
                  <a:lnTo>
                    <a:pt x="75" y="657"/>
                  </a:lnTo>
                  <a:lnTo>
                    <a:pt x="83" y="656"/>
                  </a:lnTo>
                  <a:lnTo>
                    <a:pt x="91" y="655"/>
                  </a:lnTo>
                  <a:lnTo>
                    <a:pt x="98" y="651"/>
                  </a:lnTo>
                  <a:lnTo>
                    <a:pt x="104" y="648"/>
                  </a:lnTo>
                  <a:lnTo>
                    <a:pt x="105" y="642"/>
                  </a:lnTo>
                  <a:lnTo>
                    <a:pt x="106" y="635"/>
                  </a:lnTo>
                  <a:lnTo>
                    <a:pt x="105" y="628"/>
                  </a:lnTo>
                  <a:lnTo>
                    <a:pt x="101" y="622"/>
                  </a:lnTo>
                  <a:lnTo>
                    <a:pt x="93" y="622"/>
                  </a:lnTo>
                  <a:lnTo>
                    <a:pt x="85" y="624"/>
                  </a:lnTo>
                  <a:lnTo>
                    <a:pt x="76" y="625"/>
                  </a:lnTo>
                  <a:lnTo>
                    <a:pt x="67" y="626"/>
                  </a:lnTo>
                  <a:lnTo>
                    <a:pt x="58" y="627"/>
                  </a:lnTo>
                  <a:lnTo>
                    <a:pt x="50" y="627"/>
                  </a:lnTo>
                  <a:lnTo>
                    <a:pt x="42" y="625"/>
                  </a:lnTo>
                  <a:lnTo>
                    <a:pt x="34" y="621"/>
                  </a:lnTo>
                  <a:lnTo>
                    <a:pt x="34" y="617"/>
                  </a:lnTo>
                  <a:lnTo>
                    <a:pt x="33" y="607"/>
                  </a:lnTo>
                  <a:lnTo>
                    <a:pt x="30" y="597"/>
                  </a:lnTo>
                  <a:lnTo>
                    <a:pt x="27" y="590"/>
                  </a:lnTo>
                  <a:lnTo>
                    <a:pt x="34" y="588"/>
                  </a:lnTo>
                  <a:lnTo>
                    <a:pt x="44" y="588"/>
                  </a:lnTo>
                  <a:lnTo>
                    <a:pt x="57" y="589"/>
                  </a:lnTo>
                  <a:lnTo>
                    <a:pt x="70" y="591"/>
                  </a:lnTo>
                  <a:lnTo>
                    <a:pt x="82" y="591"/>
                  </a:lnTo>
                  <a:lnTo>
                    <a:pt x="94" y="590"/>
                  </a:lnTo>
                  <a:lnTo>
                    <a:pt x="104" y="584"/>
                  </a:lnTo>
                  <a:lnTo>
                    <a:pt x="110" y="574"/>
                  </a:lnTo>
                  <a:lnTo>
                    <a:pt x="104" y="569"/>
                  </a:lnTo>
                  <a:lnTo>
                    <a:pt x="97" y="567"/>
                  </a:lnTo>
                  <a:lnTo>
                    <a:pt x="89" y="566"/>
                  </a:lnTo>
                  <a:lnTo>
                    <a:pt x="80" y="565"/>
                  </a:lnTo>
                  <a:lnTo>
                    <a:pt x="71" y="565"/>
                  </a:lnTo>
                  <a:lnTo>
                    <a:pt x="63" y="565"/>
                  </a:lnTo>
                  <a:lnTo>
                    <a:pt x="53" y="563"/>
                  </a:lnTo>
                  <a:lnTo>
                    <a:pt x="45" y="559"/>
                  </a:lnTo>
                  <a:lnTo>
                    <a:pt x="32" y="525"/>
                  </a:lnTo>
                  <a:lnTo>
                    <a:pt x="26" y="488"/>
                  </a:lnTo>
                  <a:lnTo>
                    <a:pt x="22" y="450"/>
                  </a:lnTo>
                  <a:lnTo>
                    <a:pt x="18" y="413"/>
                  </a:lnTo>
                  <a:lnTo>
                    <a:pt x="23" y="309"/>
                  </a:lnTo>
                  <a:lnTo>
                    <a:pt x="32" y="307"/>
                  </a:lnTo>
                  <a:lnTo>
                    <a:pt x="40" y="305"/>
                  </a:lnTo>
                  <a:lnTo>
                    <a:pt x="48" y="303"/>
                  </a:lnTo>
                  <a:lnTo>
                    <a:pt x="56" y="301"/>
                  </a:lnTo>
                  <a:lnTo>
                    <a:pt x="64" y="300"/>
                  </a:lnTo>
                  <a:lnTo>
                    <a:pt x="72" y="298"/>
                  </a:lnTo>
                  <a:lnTo>
                    <a:pt x="79" y="295"/>
                  </a:lnTo>
                  <a:lnTo>
                    <a:pt x="87" y="291"/>
                  </a:lnTo>
                  <a:lnTo>
                    <a:pt x="85" y="288"/>
                  </a:lnTo>
                  <a:lnTo>
                    <a:pt x="79" y="287"/>
                  </a:lnTo>
                  <a:lnTo>
                    <a:pt x="71" y="286"/>
                  </a:lnTo>
                  <a:lnTo>
                    <a:pt x="60" y="285"/>
                  </a:lnTo>
                  <a:lnTo>
                    <a:pt x="50" y="281"/>
                  </a:lnTo>
                  <a:lnTo>
                    <a:pt x="40" y="278"/>
                  </a:lnTo>
                  <a:lnTo>
                    <a:pt x="30" y="271"/>
                  </a:lnTo>
                  <a:lnTo>
                    <a:pt x="25" y="262"/>
                  </a:lnTo>
                  <a:lnTo>
                    <a:pt x="11" y="216"/>
                  </a:lnTo>
                  <a:lnTo>
                    <a:pt x="3" y="170"/>
                  </a:lnTo>
                  <a:lnTo>
                    <a:pt x="0" y="121"/>
                  </a:lnTo>
                  <a:lnTo>
                    <a:pt x="3" y="71"/>
                  </a:lnTo>
                  <a:lnTo>
                    <a:pt x="5" y="52"/>
                  </a:lnTo>
                  <a:lnTo>
                    <a:pt x="11" y="34"/>
                  </a:lnTo>
                  <a:lnTo>
                    <a:pt x="19" y="18"/>
                  </a:lnTo>
                  <a:lnTo>
                    <a:pt x="30" y="4"/>
                  </a:lnTo>
                  <a:lnTo>
                    <a:pt x="38" y="2"/>
                  </a:lnTo>
                  <a:lnTo>
                    <a:pt x="45" y="0"/>
                  </a:lnTo>
                  <a:lnTo>
                    <a:pt x="52" y="0"/>
                  </a:lnTo>
                  <a:lnTo>
                    <a:pt x="58" y="0"/>
                  </a:lnTo>
                  <a:lnTo>
                    <a:pt x="64" y="2"/>
                  </a:lnTo>
                  <a:lnTo>
                    <a:pt x="68" y="3"/>
                  </a:lnTo>
                  <a:lnTo>
                    <a:pt x="73" y="5"/>
                  </a:lnTo>
                  <a:lnTo>
                    <a:pt x="78" y="7"/>
                  </a:lnTo>
                  <a:close/>
                </a:path>
              </a:pathLst>
            </a:custGeom>
            <a:solidFill>
              <a:srgbClr val="E2BF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3"/>
            <p:cNvSpPr>
              <a:spLocks/>
            </p:cNvSpPr>
            <p:nvPr/>
          </p:nvSpPr>
          <p:spPr bwMode="auto">
            <a:xfrm>
              <a:off x="4377" y="2546"/>
              <a:ext cx="124" cy="237"/>
            </a:xfrm>
            <a:custGeom>
              <a:avLst/>
              <a:gdLst>
                <a:gd name="T0" fmla="*/ 245 w 249"/>
                <a:gd name="T1" fmla="*/ 116 h 475"/>
                <a:gd name="T2" fmla="*/ 247 w 249"/>
                <a:gd name="T3" fmla="*/ 135 h 475"/>
                <a:gd name="T4" fmla="*/ 249 w 249"/>
                <a:gd name="T5" fmla="*/ 152 h 475"/>
                <a:gd name="T6" fmla="*/ 249 w 249"/>
                <a:gd name="T7" fmla="*/ 171 h 475"/>
                <a:gd name="T8" fmla="*/ 244 w 249"/>
                <a:gd name="T9" fmla="*/ 190 h 475"/>
                <a:gd name="T10" fmla="*/ 234 w 249"/>
                <a:gd name="T11" fmla="*/ 186 h 475"/>
                <a:gd name="T12" fmla="*/ 224 w 249"/>
                <a:gd name="T13" fmla="*/ 180 h 475"/>
                <a:gd name="T14" fmla="*/ 214 w 249"/>
                <a:gd name="T15" fmla="*/ 174 h 475"/>
                <a:gd name="T16" fmla="*/ 204 w 249"/>
                <a:gd name="T17" fmla="*/ 167 h 475"/>
                <a:gd name="T18" fmla="*/ 194 w 249"/>
                <a:gd name="T19" fmla="*/ 163 h 475"/>
                <a:gd name="T20" fmla="*/ 183 w 249"/>
                <a:gd name="T21" fmla="*/ 157 h 475"/>
                <a:gd name="T22" fmla="*/ 173 w 249"/>
                <a:gd name="T23" fmla="*/ 152 h 475"/>
                <a:gd name="T24" fmla="*/ 161 w 249"/>
                <a:gd name="T25" fmla="*/ 149 h 475"/>
                <a:gd name="T26" fmla="*/ 149 w 249"/>
                <a:gd name="T27" fmla="*/ 156 h 475"/>
                <a:gd name="T28" fmla="*/ 135 w 249"/>
                <a:gd name="T29" fmla="*/ 164 h 475"/>
                <a:gd name="T30" fmla="*/ 122 w 249"/>
                <a:gd name="T31" fmla="*/ 172 h 475"/>
                <a:gd name="T32" fmla="*/ 109 w 249"/>
                <a:gd name="T33" fmla="*/ 181 h 475"/>
                <a:gd name="T34" fmla="*/ 98 w 249"/>
                <a:gd name="T35" fmla="*/ 191 h 475"/>
                <a:gd name="T36" fmla="*/ 88 w 249"/>
                <a:gd name="T37" fmla="*/ 203 h 475"/>
                <a:gd name="T38" fmla="*/ 80 w 249"/>
                <a:gd name="T39" fmla="*/ 214 h 475"/>
                <a:gd name="T40" fmla="*/ 73 w 249"/>
                <a:gd name="T41" fmla="*/ 228 h 475"/>
                <a:gd name="T42" fmla="*/ 65 w 249"/>
                <a:gd name="T43" fmla="*/ 262 h 475"/>
                <a:gd name="T44" fmla="*/ 63 w 249"/>
                <a:gd name="T45" fmla="*/ 295 h 475"/>
                <a:gd name="T46" fmla="*/ 67 w 249"/>
                <a:gd name="T47" fmla="*/ 327 h 475"/>
                <a:gd name="T48" fmla="*/ 75 w 249"/>
                <a:gd name="T49" fmla="*/ 358 h 475"/>
                <a:gd name="T50" fmla="*/ 85 w 249"/>
                <a:gd name="T51" fmla="*/ 390 h 475"/>
                <a:gd name="T52" fmla="*/ 99 w 249"/>
                <a:gd name="T53" fmla="*/ 418 h 475"/>
                <a:gd name="T54" fmla="*/ 115 w 249"/>
                <a:gd name="T55" fmla="*/ 447 h 475"/>
                <a:gd name="T56" fmla="*/ 131 w 249"/>
                <a:gd name="T57" fmla="*/ 474 h 475"/>
                <a:gd name="T58" fmla="*/ 126 w 249"/>
                <a:gd name="T59" fmla="*/ 475 h 475"/>
                <a:gd name="T60" fmla="*/ 119 w 249"/>
                <a:gd name="T61" fmla="*/ 475 h 475"/>
                <a:gd name="T62" fmla="*/ 113 w 249"/>
                <a:gd name="T63" fmla="*/ 475 h 475"/>
                <a:gd name="T64" fmla="*/ 107 w 249"/>
                <a:gd name="T65" fmla="*/ 474 h 475"/>
                <a:gd name="T66" fmla="*/ 101 w 249"/>
                <a:gd name="T67" fmla="*/ 472 h 475"/>
                <a:gd name="T68" fmla="*/ 97 w 249"/>
                <a:gd name="T69" fmla="*/ 471 h 475"/>
                <a:gd name="T70" fmla="*/ 91 w 249"/>
                <a:gd name="T71" fmla="*/ 469 h 475"/>
                <a:gd name="T72" fmla="*/ 85 w 249"/>
                <a:gd name="T73" fmla="*/ 467 h 475"/>
                <a:gd name="T74" fmla="*/ 69 w 249"/>
                <a:gd name="T75" fmla="*/ 422 h 475"/>
                <a:gd name="T76" fmla="*/ 20 w 249"/>
                <a:gd name="T77" fmla="*/ 129 h 475"/>
                <a:gd name="T78" fmla="*/ 16 w 249"/>
                <a:gd name="T79" fmla="*/ 116 h 475"/>
                <a:gd name="T80" fmla="*/ 12 w 249"/>
                <a:gd name="T81" fmla="*/ 105 h 475"/>
                <a:gd name="T82" fmla="*/ 7 w 249"/>
                <a:gd name="T83" fmla="*/ 92 h 475"/>
                <a:gd name="T84" fmla="*/ 0 w 249"/>
                <a:gd name="T85" fmla="*/ 81 h 475"/>
                <a:gd name="T86" fmla="*/ 8 w 249"/>
                <a:gd name="T87" fmla="*/ 67 h 475"/>
                <a:gd name="T88" fmla="*/ 17 w 249"/>
                <a:gd name="T89" fmla="*/ 53 h 475"/>
                <a:gd name="T90" fmla="*/ 28 w 249"/>
                <a:gd name="T91" fmla="*/ 39 h 475"/>
                <a:gd name="T92" fmla="*/ 39 w 249"/>
                <a:gd name="T93" fmla="*/ 28 h 475"/>
                <a:gd name="T94" fmla="*/ 52 w 249"/>
                <a:gd name="T95" fmla="*/ 16 h 475"/>
                <a:gd name="T96" fmla="*/ 67 w 249"/>
                <a:gd name="T97" fmla="*/ 8 h 475"/>
                <a:gd name="T98" fmla="*/ 82 w 249"/>
                <a:gd name="T99" fmla="*/ 2 h 475"/>
                <a:gd name="T100" fmla="*/ 98 w 249"/>
                <a:gd name="T101" fmla="*/ 0 h 475"/>
                <a:gd name="T102" fmla="*/ 122 w 249"/>
                <a:gd name="T103" fmla="*/ 2 h 475"/>
                <a:gd name="T104" fmla="*/ 146 w 249"/>
                <a:gd name="T105" fmla="*/ 9 h 475"/>
                <a:gd name="T106" fmla="*/ 169 w 249"/>
                <a:gd name="T107" fmla="*/ 20 h 475"/>
                <a:gd name="T108" fmla="*/ 191 w 249"/>
                <a:gd name="T109" fmla="*/ 34 h 475"/>
                <a:gd name="T110" fmla="*/ 210 w 249"/>
                <a:gd name="T111" fmla="*/ 51 h 475"/>
                <a:gd name="T112" fmla="*/ 226 w 249"/>
                <a:gd name="T113" fmla="*/ 70 h 475"/>
                <a:gd name="T114" fmla="*/ 237 w 249"/>
                <a:gd name="T115" fmla="*/ 92 h 475"/>
                <a:gd name="T116" fmla="*/ 245 w 249"/>
                <a:gd name="T117" fmla="*/ 116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9" h="475">
                  <a:moveTo>
                    <a:pt x="245" y="116"/>
                  </a:moveTo>
                  <a:lnTo>
                    <a:pt x="247" y="135"/>
                  </a:lnTo>
                  <a:lnTo>
                    <a:pt x="249" y="152"/>
                  </a:lnTo>
                  <a:lnTo>
                    <a:pt x="249" y="171"/>
                  </a:lnTo>
                  <a:lnTo>
                    <a:pt x="244" y="190"/>
                  </a:lnTo>
                  <a:lnTo>
                    <a:pt x="234" y="186"/>
                  </a:lnTo>
                  <a:lnTo>
                    <a:pt x="224" y="180"/>
                  </a:lnTo>
                  <a:lnTo>
                    <a:pt x="214" y="174"/>
                  </a:lnTo>
                  <a:lnTo>
                    <a:pt x="204" y="167"/>
                  </a:lnTo>
                  <a:lnTo>
                    <a:pt x="194" y="163"/>
                  </a:lnTo>
                  <a:lnTo>
                    <a:pt x="183" y="157"/>
                  </a:lnTo>
                  <a:lnTo>
                    <a:pt x="173" y="152"/>
                  </a:lnTo>
                  <a:lnTo>
                    <a:pt x="161" y="149"/>
                  </a:lnTo>
                  <a:lnTo>
                    <a:pt x="149" y="156"/>
                  </a:lnTo>
                  <a:lnTo>
                    <a:pt x="135" y="164"/>
                  </a:lnTo>
                  <a:lnTo>
                    <a:pt x="122" y="172"/>
                  </a:lnTo>
                  <a:lnTo>
                    <a:pt x="109" y="181"/>
                  </a:lnTo>
                  <a:lnTo>
                    <a:pt x="98" y="191"/>
                  </a:lnTo>
                  <a:lnTo>
                    <a:pt x="88" y="203"/>
                  </a:lnTo>
                  <a:lnTo>
                    <a:pt x="80" y="214"/>
                  </a:lnTo>
                  <a:lnTo>
                    <a:pt x="73" y="228"/>
                  </a:lnTo>
                  <a:lnTo>
                    <a:pt x="65" y="262"/>
                  </a:lnTo>
                  <a:lnTo>
                    <a:pt x="63" y="295"/>
                  </a:lnTo>
                  <a:lnTo>
                    <a:pt x="67" y="327"/>
                  </a:lnTo>
                  <a:lnTo>
                    <a:pt x="75" y="358"/>
                  </a:lnTo>
                  <a:lnTo>
                    <a:pt x="85" y="390"/>
                  </a:lnTo>
                  <a:lnTo>
                    <a:pt x="99" y="418"/>
                  </a:lnTo>
                  <a:lnTo>
                    <a:pt x="115" y="447"/>
                  </a:lnTo>
                  <a:lnTo>
                    <a:pt x="131" y="474"/>
                  </a:lnTo>
                  <a:lnTo>
                    <a:pt x="126" y="475"/>
                  </a:lnTo>
                  <a:lnTo>
                    <a:pt x="119" y="475"/>
                  </a:lnTo>
                  <a:lnTo>
                    <a:pt x="113" y="475"/>
                  </a:lnTo>
                  <a:lnTo>
                    <a:pt x="107" y="474"/>
                  </a:lnTo>
                  <a:lnTo>
                    <a:pt x="101" y="472"/>
                  </a:lnTo>
                  <a:lnTo>
                    <a:pt x="97" y="471"/>
                  </a:lnTo>
                  <a:lnTo>
                    <a:pt x="91" y="469"/>
                  </a:lnTo>
                  <a:lnTo>
                    <a:pt x="85" y="467"/>
                  </a:lnTo>
                  <a:lnTo>
                    <a:pt x="69" y="422"/>
                  </a:lnTo>
                  <a:lnTo>
                    <a:pt x="20" y="129"/>
                  </a:lnTo>
                  <a:lnTo>
                    <a:pt x="16" y="116"/>
                  </a:lnTo>
                  <a:lnTo>
                    <a:pt x="12" y="105"/>
                  </a:lnTo>
                  <a:lnTo>
                    <a:pt x="7" y="92"/>
                  </a:lnTo>
                  <a:lnTo>
                    <a:pt x="0" y="81"/>
                  </a:lnTo>
                  <a:lnTo>
                    <a:pt x="8" y="67"/>
                  </a:lnTo>
                  <a:lnTo>
                    <a:pt x="17" y="53"/>
                  </a:lnTo>
                  <a:lnTo>
                    <a:pt x="28" y="39"/>
                  </a:lnTo>
                  <a:lnTo>
                    <a:pt x="39" y="28"/>
                  </a:lnTo>
                  <a:lnTo>
                    <a:pt x="52" y="16"/>
                  </a:lnTo>
                  <a:lnTo>
                    <a:pt x="67" y="8"/>
                  </a:lnTo>
                  <a:lnTo>
                    <a:pt x="82" y="2"/>
                  </a:lnTo>
                  <a:lnTo>
                    <a:pt x="98" y="0"/>
                  </a:lnTo>
                  <a:lnTo>
                    <a:pt x="122" y="2"/>
                  </a:lnTo>
                  <a:lnTo>
                    <a:pt x="146" y="9"/>
                  </a:lnTo>
                  <a:lnTo>
                    <a:pt x="169" y="20"/>
                  </a:lnTo>
                  <a:lnTo>
                    <a:pt x="191" y="34"/>
                  </a:lnTo>
                  <a:lnTo>
                    <a:pt x="210" y="51"/>
                  </a:lnTo>
                  <a:lnTo>
                    <a:pt x="226" y="70"/>
                  </a:lnTo>
                  <a:lnTo>
                    <a:pt x="237" y="92"/>
                  </a:lnTo>
                  <a:lnTo>
                    <a:pt x="245" y="116"/>
                  </a:lnTo>
                  <a:close/>
                </a:path>
              </a:pathLst>
            </a:custGeom>
            <a:solidFill>
              <a:srgbClr val="E2BF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4"/>
            <p:cNvSpPr>
              <a:spLocks/>
            </p:cNvSpPr>
            <p:nvPr/>
          </p:nvSpPr>
          <p:spPr bwMode="auto">
            <a:xfrm>
              <a:off x="4250" y="2586"/>
              <a:ext cx="154" cy="254"/>
            </a:xfrm>
            <a:custGeom>
              <a:avLst/>
              <a:gdLst>
                <a:gd name="T0" fmla="*/ 230 w 307"/>
                <a:gd name="T1" fmla="*/ 59 h 508"/>
                <a:gd name="T2" fmla="*/ 247 w 307"/>
                <a:gd name="T3" fmla="*/ 105 h 508"/>
                <a:gd name="T4" fmla="*/ 283 w 307"/>
                <a:gd name="T5" fmla="*/ 335 h 508"/>
                <a:gd name="T6" fmla="*/ 287 w 307"/>
                <a:gd name="T7" fmla="*/ 357 h 508"/>
                <a:gd name="T8" fmla="*/ 291 w 307"/>
                <a:gd name="T9" fmla="*/ 378 h 508"/>
                <a:gd name="T10" fmla="*/ 298 w 307"/>
                <a:gd name="T11" fmla="*/ 398 h 508"/>
                <a:gd name="T12" fmla="*/ 307 w 307"/>
                <a:gd name="T13" fmla="*/ 417 h 508"/>
                <a:gd name="T14" fmla="*/ 303 w 307"/>
                <a:gd name="T15" fmla="*/ 432 h 508"/>
                <a:gd name="T16" fmla="*/ 296 w 307"/>
                <a:gd name="T17" fmla="*/ 446 h 508"/>
                <a:gd name="T18" fmla="*/ 289 w 307"/>
                <a:gd name="T19" fmla="*/ 459 h 508"/>
                <a:gd name="T20" fmla="*/ 280 w 307"/>
                <a:gd name="T21" fmla="*/ 473 h 508"/>
                <a:gd name="T22" fmla="*/ 269 w 307"/>
                <a:gd name="T23" fmla="*/ 485 h 508"/>
                <a:gd name="T24" fmla="*/ 258 w 307"/>
                <a:gd name="T25" fmla="*/ 494 h 508"/>
                <a:gd name="T26" fmla="*/ 244 w 307"/>
                <a:gd name="T27" fmla="*/ 501 h 508"/>
                <a:gd name="T28" fmla="*/ 228 w 307"/>
                <a:gd name="T29" fmla="*/ 506 h 508"/>
                <a:gd name="T30" fmla="*/ 222 w 307"/>
                <a:gd name="T31" fmla="*/ 508 h 508"/>
                <a:gd name="T32" fmla="*/ 215 w 307"/>
                <a:gd name="T33" fmla="*/ 508 h 508"/>
                <a:gd name="T34" fmla="*/ 209 w 307"/>
                <a:gd name="T35" fmla="*/ 508 h 508"/>
                <a:gd name="T36" fmla="*/ 204 w 307"/>
                <a:gd name="T37" fmla="*/ 506 h 508"/>
                <a:gd name="T38" fmla="*/ 198 w 307"/>
                <a:gd name="T39" fmla="*/ 503 h 508"/>
                <a:gd name="T40" fmla="*/ 192 w 307"/>
                <a:gd name="T41" fmla="*/ 501 h 508"/>
                <a:gd name="T42" fmla="*/ 186 w 307"/>
                <a:gd name="T43" fmla="*/ 497 h 508"/>
                <a:gd name="T44" fmla="*/ 182 w 307"/>
                <a:gd name="T45" fmla="*/ 495 h 508"/>
                <a:gd name="T46" fmla="*/ 171 w 307"/>
                <a:gd name="T47" fmla="*/ 480 h 508"/>
                <a:gd name="T48" fmla="*/ 162 w 307"/>
                <a:gd name="T49" fmla="*/ 465 h 508"/>
                <a:gd name="T50" fmla="*/ 156 w 307"/>
                <a:gd name="T51" fmla="*/ 449 h 508"/>
                <a:gd name="T52" fmla="*/ 151 w 307"/>
                <a:gd name="T53" fmla="*/ 432 h 508"/>
                <a:gd name="T54" fmla="*/ 145 w 307"/>
                <a:gd name="T55" fmla="*/ 416 h 508"/>
                <a:gd name="T56" fmla="*/ 139 w 307"/>
                <a:gd name="T57" fmla="*/ 398 h 508"/>
                <a:gd name="T58" fmla="*/ 132 w 307"/>
                <a:gd name="T59" fmla="*/ 382 h 508"/>
                <a:gd name="T60" fmla="*/ 123 w 307"/>
                <a:gd name="T61" fmla="*/ 366 h 508"/>
                <a:gd name="T62" fmla="*/ 111 w 307"/>
                <a:gd name="T63" fmla="*/ 334 h 508"/>
                <a:gd name="T64" fmla="*/ 95 w 307"/>
                <a:gd name="T65" fmla="*/ 302 h 508"/>
                <a:gd name="T66" fmla="*/ 76 w 307"/>
                <a:gd name="T67" fmla="*/ 272 h 508"/>
                <a:gd name="T68" fmla="*/ 56 w 307"/>
                <a:gd name="T69" fmla="*/ 242 h 508"/>
                <a:gd name="T70" fmla="*/ 37 w 307"/>
                <a:gd name="T71" fmla="*/ 212 h 508"/>
                <a:gd name="T72" fmla="*/ 20 w 307"/>
                <a:gd name="T73" fmla="*/ 182 h 508"/>
                <a:gd name="T74" fmla="*/ 7 w 307"/>
                <a:gd name="T75" fmla="*/ 150 h 508"/>
                <a:gd name="T76" fmla="*/ 0 w 307"/>
                <a:gd name="T77" fmla="*/ 116 h 508"/>
                <a:gd name="T78" fmla="*/ 5 w 307"/>
                <a:gd name="T79" fmla="*/ 100 h 508"/>
                <a:gd name="T80" fmla="*/ 11 w 307"/>
                <a:gd name="T81" fmla="*/ 86 h 508"/>
                <a:gd name="T82" fmla="*/ 17 w 307"/>
                <a:gd name="T83" fmla="*/ 74 h 508"/>
                <a:gd name="T84" fmla="*/ 24 w 307"/>
                <a:gd name="T85" fmla="*/ 60 h 508"/>
                <a:gd name="T86" fmla="*/ 33 w 307"/>
                <a:gd name="T87" fmla="*/ 47 h 508"/>
                <a:gd name="T88" fmla="*/ 45 w 307"/>
                <a:gd name="T89" fmla="*/ 34 h 508"/>
                <a:gd name="T90" fmla="*/ 58 w 307"/>
                <a:gd name="T91" fmla="*/ 21 h 508"/>
                <a:gd name="T92" fmla="*/ 76 w 307"/>
                <a:gd name="T93" fmla="*/ 4 h 508"/>
                <a:gd name="T94" fmla="*/ 92 w 307"/>
                <a:gd name="T95" fmla="*/ 0 h 508"/>
                <a:gd name="T96" fmla="*/ 109 w 307"/>
                <a:gd name="T97" fmla="*/ 0 h 508"/>
                <a:gd name="T98" fmla="*/ 126 w 307"/>
                <a:gd name="T99" fmla="*/ 1 h 508"/>
                <a:gd name="T100" fmla="*/ 144 w 307"/>
                <a:gd name="T101" fmla="*/ 6 h 508"/>
                <a:gd name="T102" fmla="*/ 161 w 307"/>
                <a:gd name="T103" fmla="*/ 11 h 508"/>
                <a:gd name="T104" fmla="*/ 178 w 307"/>
                <a:gd name="T105" fmla="*/ 18 h 508"/>
                <a:gd name="T106" fmla="*/ 194 w 307"/>
                <a:gd name="T107" fmla="*/ 24 h 508"/>
                <a:gd name="T108" fmla="*/ 209 w 307"/>
                <a:gd name="T109" fmla="*/ 31 h 508"/>
                <a:gd name="T110" fmla="*/ 230 w 307"/>
                <a:gd name="T111" fmla="*/ 59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7" h="508">
                  <a:moveTo>
                    <a:pt x="230" y="59"/>
                  </a:moveTo>
                  <a:lnTo>
                    <a:pt x="247" y="105"/>
                  </a:lnTo>
                  <a:lnTo>
                    <a:pt x="283" y="335"/>
                  </a:lnTo>
                  <a:lnTo>
                    <a:pt x="287" y="357"/>
                  </a:lnTo>
                  <a:lnTo>
                    <a:pt x="291" y="378"/>
                  </a:lnTo>
                  <a:lnTo>
                    <a:pt x="298" y="398"/>
                  </a:lnTo>
                  <a:lnTo>
                    <a:pt x="307" y="417"/>
                  </a:lnTo>
                  <a:lnTo>
                    <a:pt x="303" y="432"/>
                  </a:lnTo>
                  <a:lnTo>
                    <a:pt x="296" y="446"/>
                  </a:lnTo>
                  <a:lnTo>
                    <a:pt x="289" y="459"/>
                  </a:lnTo>
                  <a:lnTo>
                    <a:pt x="280" y="473"/>
                  </a:lnTo>
                  <a:lnTo>
                    <a:pt x="269" y="485"/>
                  </a:lnTo>
                  <a:lnTo>
                    <a:pt x="258" y="494"/>
                  </a:lnTo>
                  <a:lnTo>
                    <a:pt x="244" y="501"/>
                  </a:lnTo>
                  <a:lnTo>
                    <a:pt x="228" y="506"/>
                  </a:lnTo>
                  <a:lnTo>
                    <a:pt x="222" y="508"/>
                  </a:lnTo>
                  <a:lnTo>
                    <a:pt x="215" y="508"/>
                  </a:lnTo>
                  <a:lnTo>
                    <a:pt x="209" y="508"/>
                  </a:lnTo>
                  <a:lnTo>
                    <a:pt x="204" y="506"/>
                  </a:lnTo>
                  <a:lnTo>
                    <a:pt x="198" y="503"/>
                  </a:lnTo>
                  <a:lnTo>
                    <a:pt x="192" y="501"/>
                  </a:lnTo>
                  <a:lnTo>
                    <a:pt x="186" y="497"/>
                  </a:lnTo>
                  <a:lnTo>
                    <a:pt x="182" y="495"/>
                  </a:lnTo>
                  <a:lnTo>
                    <a:pt x="171" y="480"/>
                  </a:lnTo>
                  <a:lnTo>
                    <a:pt x="162" y="465"/>
                  </a:lnTo>
                  <a:lnTo>
                    <a:pt x="156" y="449"/>
                  </a:lnTo>
                  <a:lnTo>
                    <a:pt x="151" y="432"/>
                  </a:lnTo>
                  <a:lnTo>
                    <a:pt x="145" y="416"/>
                  </a:lnTo>
                  <a:lnTo>
                    <a:pt x="139" y="398"/>
                  </a:lnTo>
                  <a:lnTo>
                    <a:pt x="132" y="382"/>
                  </a:lnTo>
                  <a:lnTo>
                    <a:pt x="123" y="366"/>
                  </a:lnTo>
                  <a:lnTo>
                    <a:pt x="111" y="334"/>
                  </a:lnTo>
                  <a:lnTo>
                    <a:pt x="95" y="302"/>
                  </a:lnTo>
                  <a:lnTo>
                    <a:pt x="76" y="272"/>
                  </a:lnTo>
                  <a:lnTo>
                    <a:pt x="56" y="242"/>
                  </a:lnTo>
                  <a:lnTo>
                    <a:pt x="37" y="212"/>
                  </a:lnTo>
                  <a:lnTo>
                    <a:pt x="20" y="182"/>
                  </a:lnTo>
                  <a:lnTo>
                    <a:pt x="7" y="150"/>
                  </a:lnTo>
                  <a:lnTo>
                    <a:pt x="0" y="116"/>
                  </a:lnTo>
                  <a:lnTo>
                    <a:pt x="5" y="100"/>
                  </a:lnTo>
                  <a:lnTo>
                    <a:pt x="11" y="86"/>
                  </a:lnTo>
                  <a:lnTo>
                    <a:pt x="17" y="74"/>
                  </a:lnTo>
                  <a:lnTo>
                    <a:pt x="24" y="60"/>
                  </a:lnTo>
                  <a:lnTo>
                    <a:pt x="33" y="47"/>
                  </a:lnTo>
                  <a:lnTo>
                    <a:pt x="45" y="34"/>
                  </a:lnTo>
                  <a:lnTo>
                    <a:pt x="58" y="21"/>
                  </a:lnTo>
                  <a:lnTo>
                    <a:pt x="76" y="4"/>
                  </a:lnTo>
                  <a:lnTo>
                    <a:pt x="92" y="0"/>
                  </a:lnTo>
                  <a:lnTo>
                    <a:pt x="109" y="0"/>
                  </a:lnTo>
                  <a:lnTo>
                    <a:pt x="126" y="1"/>
                  </a:lnTo>
                  <a:lnTo>
                    <a:pt x="144" y="6"/>
                  </a:lnTo>
                  <a:lnTo>
                    <a:pt x="161" y="11"/>
                  </a:lnTo>
                  <a:lnTo>
                    <a:pt x="178" y="18"/>
                  </a:lnTo>
                  <a:lnTo>
                    <a:pt x="194" y="24"/>
                  </a:lnTo>
                  <a:lnTo>
                    <a:pt x="209" y="31"/>
                  </a:lnTo>
                  <a:lnTo>
                    <a:pt x="230" y="59"/>
                  </a:lnTo>
                  <a:close/>
                </a:path>
              </a:pathLst>
            </a:custGeom>
            <a:solidFill>
              <a:srgbClr val="E2BF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5"/>
            <p:cNvSpPr>
              <a:spLocks/>
            </p:cNvSpPr>
            <p:nvPr/>
          </p:nvSpPr>
          <p:spPr bwMode="auto">
            <a:xfrm>
              <a:off x="4259" y="2608"/>
              <a:ext cx="65" cy="41"/>
            </a:xfrm>
            <a:custGeom>
              <a:avLst/>
              <a:gdLst>
                <a:gd name="T0" fmla="*/ 129 w 129"/>
                <a:gd name="T1" fmla="*/ 3 h 83"/>
                <a:gd name="T2" fmla="*/ 121 w 129"/>
                <a:gd name="T3" fmla="*/ 10 h 83"/>
                <a:gd name="T4" fmla="*/ 112 w 129"/>
                <a:gd name="T5" fmla="*/ 16 h 83"/>
                <a:gd name="T6" fmla="*/ 103 w 129"/>
                <a:gd name="T7" fmla="*/ 20 h 83"/>
                <a:gd name="T8" fmla="*/ 92 w 129"/>
                <a:gd name="T9" fmla="*/ 24 h 83"/>
                <a:gd name="T10" fmla="*/ 82 w 129"/>
                <a:gd name="T11" fmla="*/ 28 h 83"/>
                <a:gd name="T12" fmla="*/ 71 w 129"/>
                <a:gd name="T13" fmla="*/ 33 h 83"/>
                <a:gd name="T14" fmla="*/ 61 w 129"/>
                <a:gd name="T15" fmla="*/ 38 h 83"/>
                <a:gd name="T16" fmla="*/ 51 w 129"/>
                <a:gd name="T17" fmla="*/ 44 h 83"/>
                <a:gd name="T18" fmla="*/ 44 w 129"/>
                <a:gd name="T19" fmla="*/ 49 h 83"/>
                <a:gd name="T20" fmla="*/ 37 w 129"/>
                <a:gd name="T21" fmla="*/ 55 h 83"/>
                <a:gd name="T22" fmla="*/ 31 w 129"/>
                <a:gd name="T23" fmla="*/ 59 h 83"/>
                <a:gd name="T24" fmla="*/ 25 w 129"/>
                <a:gd name="T25" fmla="*/ 65 h 83"/>
                <a:gd name="T26" fmla="*/ 20 w 129"/>
                <a:gd name="T27" fmla="*/ 70 h 83"/>
                <a:gd name="T28" fmla="*/ 15 w 129"/>
                <a:gd name="T29" fmla="*/ 74 h 83"/>
                <a:gd name="T30" fmla="*/ 8 w 129"/>
                <a:gd name="T31" fmla="*/ 79 h 83"/>
                <a:gd name="T32" fmla="*/ 2 w 129"/>
                <a:gd name="T33" fmla="*/ 83 h 83"/>
                <a:gd name="T34" fmla="*/ 0 w 129"/>
                <a:gd name="T35" fmla="*/ 74 h 83"/>
                <a:gd name="T36" fmla="*/ 0 w 129"/>
                <a:gd name="T37" fmla="*/ 68 h 83"/>
                <a:gd name="T38" fmla="*/ 3 w 129"/>
                <a:gd name="T39" fmla="*/ 61 h 83"/>
                <a:gd name="T40" fmla="*/ 9 w 129"/>
                <a:gd name="T41" fmla="*/ 54 h 83"/>
                <a:gd name="T42" fmla="*/ 15 w 129"/>
                <a:gd name="T43" fmla="*/ 47 h 83"/>
                <a:gd name="T44" fmla="*/ 21 w 129"/>
                <a:gd name="T45" fmla="*/ 40 h 83"/>
                <a:gd name="T46" fmla="*/ 26 w 129"/>
                <a:gd name="T47" fmla="*/ 33 h 83"/>
                <a:gd name="T48" fmla="*/ 30 w 129"/>
                <a:gd name="T49" fmla="*/ 26 h 83"/>
                <a:gd name="T50" fmla="*/ 47 w 129"/>
                <a:gd name="T51" fmla="*/ 13 h 83"/>
                <a:gd name="T52" fmla="*/ 66 w 129"/>
                <a:gd name="T53" fmla="*/ 6 h 83"/>
                <a:gd name="T54" fmla="*/ 82 w 129"/>
                <a:gd name="T55" fmla="*/ 2 h 83"/>
                <a:gd name="T56" fmla="*/ 97 w 129"/>
                <a:gd name="T57" fmla="*/ 0 h 83"/>
                <a:gd name="T58" fmla="*/ 111 w 129"/>
                <a:gd name="T59" fmla="*/ 0 h 83"/>
                <a:gd name="T60" fmla="*/ 120 w 129"/>
                <a:gd name="T61" fmla="*/ 1 h 83"/>
                <a:gd name="T62" fmla="*/ 127 w 129"/>
                <a:gd name="T63" fmla="*/ 2 h 83"/>
                <a:gd name="T64" fmla="*/ 129 w 129"/>
                <a:gd name="T65"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9" h="83">
                  <a:moveTo>
                    <a:pt x="129" y="3"/>
                  </a:moveTo>
                  <a:lnTo>
                    <a:pt x="121" y="10"/>
                  </a:lnTo>
                  <a:lnTo>
                    <a:pt x="112" y="16"/>
                  </a:lnTo>
                  <a:lnTo>
                    <a:pt x="103" y="20"/>
                  </a:lnTo>
                  <a:lnTo>
                    <a:pt x="92" y="24"/>
                  </a:lnTo>
                  <a:lnTo>
                    <a:pt x="82" y="28"/>
                  </a:lnTo>
                  <a:lnTo>
                    <a:pt x="71" y="33"/>
                  </a:lnTo>
                  <a:lnTo>
                    <a:pt x="61" y="38"/>
                  </a:lnTo>
                  <a:lnTo>
                    <a:pt x="51" y="44"/>
                  </a:lnTo>
                  <a:lnTo>
                    <a:pt x="44" y="49"/>
                  </a:lnTo>
                  <a:lnTo>
                    <a:pt x="37" y="55"/>
                  </a:lnTo>
                  <a:lnTo>
                    <a:pt x="31" y="59"/>
                  </a:lnTo>
                  <a:lnTo>
                    <a:pt x="25" y="65"/>
                  </a:lnTo>
                  <a:lnTo>
                    <a:pt x="20" y="70"/>
                  </a:lnTo>
                  <a:lnTo>
                    <a:pt x="15" y="74"/>
                  </a:lnTo>
                  <a:lnTo>
                    <a:pt x="8" y="79"/>
                  </a:lnTo>
                  <a:lnTo>
                    <a:pt x="2" y="83"/>
                  </a:lnTo>
                  <a:lnTo>
                    <a:pt x="0" y="74"/>
                  </a:lnTo>
                  <a:lnTo>
                    <a:pt x="0" y="68"/>
                  </a:lnTo>
                  <a:lnTo>
                    <a:pt x="3" y="61"/>
                  </a:lnTo>
                  <a:lnTo>
                    <a:pt x="9" y="54"/>
                  </a:lnTo>
                  <a:lnTo>
                    <a:pt x="15" y="47"/>
                  </a:lnTo>
                  <a:lnTo>
                    <a:pt x="21" y="40"/>
                  </a:lnTo>
                  <a:lnTo>
                    <a:pt x="26" y="33"/>
                  </a:lnTo>
                  <a:lnTo>
                    <a:pt x="30" y="26"/>
                  </a:lnTo>
                  <a:lnTo>
                    <a:pt x="47" y="13"/>
                  </a:lnTo>
                  <a:lnTo>
                    <a:pt x="66" y="6"/>
                  </a:lnTo>
                  <a:lnTo>
                    <a:pt x="82" y="2"/>
                  </a:lnTo>
                  <a:lnTo>
                    <a:pt x="97" y="0"/>
                  </a:lnTo>
                  <a:lnTo>
                    <a:pt x="111" y="0"/>
                  </a:lnTo>
                  <a:lnTo>
                    <a:pt x="120" y="1"/>
                  </a:lnTo>
                  <a:lnTo>
                    <a:pt x="127" y="2"/>
                  </a:lnTo>
                  <a:lnTo>
                    <a:pt x="12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6"/>
            <p:cNvSpPr>
              <a:spLocks/>
            </p:cNvSpPr>
            <p:nvPr/>
          </p:nvSpPr>
          <p:spPr bwMode="auto">
            <a:xfrm>
              <a:off x="4461" y="2649"/>
              <a:ext cx="53" cy="95"/>
            </a:xfrm>
            <a:custGeom>
              <a:avLst/>
              <a:gdLst>
                <a:gd name="T0" fmla="*/ 106 w 106"/>
                <a:gd name="T1" fmla="*/ 117 h 190"/>
                <a:gd name="T2" fmla="*/ 103 w 106"/>
                <a:gd name="T3" fmla="*/ 137 h 190"/>
                <a:gd name="T4" fmla="*/ 99 w 106"/>
                <a:gd name="T5" fmla="*/ 157 h 190"/>
                <a:gd name="T6" fmla="*/ 93 w 106"/>
                <a:gd name="T7" fmla="*/ 175 h 190"/>
                <a:gd name="T8" fmla="*/ 81 w 106"/>
                <a:gd name="T9" fmla="*/ 190 h 190"/>
                <a:gd name="T10" fmla="*/ 71 w 106"/>
                <a:gd name="T11" fmla="*/ 185 h 190"/>
                <a:gd name="T12" fmla="*/ 60 w 106"/>
                <a:gd name="T13" fmla="*/ 178 h 190"/>
                <a:gd name="T14" fmla="*/ 50 w 106"/>
                <a:gd name="T15" fmla="*/ 170 h 190"/>
                <a:gd name="T16" fmla="*/ 41 w 106"/>
                <a:gd name="T17" fmla="*/ 160 h 190"/>
                <a:gd name="T18" fmla="*/ 30 w 106"/>
                <a:gd name="T19" fmla="*/ 151 h 190"/>
                <a:gd name="T20" fmla="*/ 20 w 106"/>
                <a:gd name="T21" fmla="*/ 142 h 190"/>
                <a:gd name="T22" fmla="*/ 11 w 106"/>
                <a:gd name="T23" fmla="*/ 134 h 190"/>
                <a:gd name="T24" fmla="*/ 0 w 106"/>
                <a:gd name="T25" fmla="*/ 127 h 190"/>
                <a:gd name="T26" fmla="*/ 10 w 106"/>
                <a:gd name="T27" fmla="*/ 97 h 190"/>
                <a:gd name="T28" fmla="*/ 14 w 106"/>
                <a:gd name="T29" fmla="*/ 64 h 190"/>
                <a:gd name="T30" fmla="*/ 17 w 106"/>
                <a:gd name="T31" fmla="*/ 31 h 190"/>
                <a:gd name="T32" fmla="*/ 20 w 106"/>
                <a:gd name="T33" fmla="*/ 0 h 190"/>
                <a:gd name="T34" fmla="*/ 35 w 106"/>
                <a:gd name="T35" fmla="*/ 13 h 190"/>
                <a:gd name="T36" fmla="*/ 50 w 106"/>
                <a:gd name="T37" fmla="*/ 25 h 190"/>
                <a:gd name="T38" fmla="*/ 65 w 106"/>
                <a:gd name="T39" fmla="*/ 36 h 190"/>
                <a:gd name="T40" fmla="*/ 80 w 106"/>
                <a:gd name="T41" fmla="*/ 49 h 190"/>
                <a:gd name="T42" fmla="*/ 91 w 106"/>
                <a:gd name="T43" fmla="*/ 63 h 190"/>
                <a:gd name="T44" fmla="*/ 101 w 106"/>
                <a:gd name="T45" fmla="*/ 78 h 190"/>
                <a:gd name="T46" fmla="*/ 106 w 106"/>
                <a:gd name="T47" fmla="*/ 96 h 190"/>
                <a:gd name="T48" fmla="*/ 106 w 106"/>
                <a:gd name="T49" fmla="*/ 11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6" h="190">
                  <a:moveTo>
                    <a:pt x="106" y="117"/>
                  </a:moveTo>
                  <a:lnTo>
                    <a:pt x="103" y="137"/>
                  </a:lnTo>
                  <a:lnTo>
                    <a:pt x="99" y="157"/>
                  </a:lnTo>
                  <a:lnTo>
                    <a:pt x="93" y="175"/>
                  </a:lnTo>
                  <a:lnTo>
                    <a:pt x="81" y="190"/>
                  </a:lnTo>
                  <a:lnTo>
                    <a:pt x="71" y="185"/>
                  </a:lnTo>
                  <a:lnTo>
                    <a:pt x="60" y="178"/>
                  </a:lnTo>
                  <a:lnTo>
                    <a:pt x="50" y="170"/>
                  </a:lnTo>
                  <a:lnTo>
                    <a:pt x="41" y="160"/>
                  </a:lnTo>
                  <a:lnTo>
                    <a:pt x="30" y="151"/>
                  </a:lnTo>
                  <a:lnTo>
                    <a:pt x="20" y="142"/>
                  </a:lnTo>
                  <a:lnTo>
                    <a:pt x="11" y="134"/>
                  </a:lnTo>
                  <a:lnTo>
                    <a:pt x="0" y="127"/>
                  </a:lnTo>
                  <a:lnTo>
                    <a:pt x="10" y="97"/>
                  </a:lnTo>
                  <a:lnTo>
                    <a:pt x="14" y="64"/>
                  </a:lnTo>
                  <a:lnTo>
                    <a:pt x="17" y="31"/>
                  </a:lnTo>
                  <a:lnTo>
                    <a:pt x="20" y="0"/>
                  </a:lnTo>
                  <a:lnTo>
                    <a:pt x="35" y="13"/>
                  </a:lnTo>
                  <a:lnTo>
                    <a:pt x="50" y="25"/>
                  </a:lnTo>
                  <a:lnTo>
                    <a:pt x="65" y="36"/>
                  </a:lnTo>
                  <a:lnTo>
                    <a:pt x="80" y="49"/>
                  </a:lnTo>
                  <a:lnTo>
                    <a:pt x="91" y="63"/>
                  </a:lnTo>
                  <a:lnTo>
                    <a:pt x="101" y="78"/>
                  </a:lnTo>
                  <a:lnTo>
                    <a:pt x="106" y="96"/>
                  </a:lnTo>
                  <a:lnTo>
                    <a:pt x="106" y="117"/>
                  </a:lnTo>
                  <a:close/>
                </a:path>
              </a:pathLst>
            </a:custGeom>
            <a:solidFill>
              <a:srgbClr val="F2E0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7"/>
            <p:cNvSpPr>
              <a:spLocks/>
            </p:cNvSpPr>
            <p:nvPr/>
          </p:nvSpPr>
          <p:spPr bwMode="auto">
            <a:xfrm>
              <a:off x="4180" y="2721"/>
              <a:ext cx="59" cy="61"/>
            </a:xfrm>
            <a:custGeom>
              <a:avLst/>
              <a:gdLst>
                <a:gd name="T0" fmla="*/ 118 w 118"/>
                <a:gd name="T1" fmla="*/ 9 h 122"/>
                <a:gd name="T2" fmla="*/ 114 w 118"/>
                <a:gd name="T3" fmla="*/ 14 h 122"/>
                <a:gd name="T4" fmla="*/ 110 w 118"/>
                <a:gd name="T5" fmla="*/ 18 h 122"/>
                <a:gd name="T6" fmla="*/ 104 w 118"/>
                <a:gd name="T7" fmla="*/ 21 h 122"/>
                <a:gd name="T8" fmla="*/ 98 w 118"/>
                <a:gd name="T9" fmla="*/ 24 h 122"/>
                <a:gd name="T10" fmla="*/ 91 w 118"/>
                <a:gd name="T11" fmla="*/ 26 h 122"/>
                <a:gd name="T12" fmla="*/ 85 w 118"/>
                <a:gd name="T13" fmla="*/ 27 h 122"/>
                <a:gd name="T14" fmla="*/ 80 w 118"/>
                <a:gd name="T15" fmla="*/ 31 h 122"/>
                <a:gd name="T16" fmla="*/ 74 w 118"/>
                <a:gd name="T17" fmla="*/ 34 h 122"/>
                <a:gd name="T18" fmla="*/ 62 w 118"/>
                <a:gd name="T19" fmla="*/ 42 h 122"/>
                <a:gd name="T20" fmla="*/ 52 w 118"/>
                <a:gd name="T21" fmla="*/ 50 h 122"/>
                <a:gd name="T22" fmla="*/ 43 w 118"/>
                <a:gd name="T23" fmla="*/ 61 h 122"/>
                <a:gd name="T24" fmla="*/ 35 w 118"/>
                <a:gd name="T25" fmla="*/ 70 h 122"/>
                <a:gd name="T26" fmla="*/ 28 w 118"/>
                <a:gd name="T27" fmla="*/ 81 h 122"/>
                <a:gd name="T28" fmla="*/ 22 w 118"/>
                <a:gd name="T29" fmla="*/ 93 h 122"/>
                <a:gd name="T30" fmla="*/ 17 w 118"/>
                <a:gd name="T31" fmla="*/ 104 h 122"/>
                <a:gd name="T32" fmla="*/ 15 w 118"/>
                <a:gd name="T33" fmla="*/ 118 h 122"/>
                <a:gd name="T34" fmla="*/ 12 w 118"/>
                <a:gd name="T35" fmla="*/ 122 h 122"/>
                <a:gd name="T36" fmla="*/ 8 w 118"/>
                <a:gd name="T37" fmla="*/ 120 h 122"/>
                <a:gd name="T38" fmla="*/ 4 w 118"/>
                <a:gd name="T39" fmla="*/ 118 h 122"/>
                <a:gd name="T40" fmla="*/ 0 w 118"/>
                <a:gd name="T41" fmla="*/ 116 h 122"/>
                <a:gd name="T42" fmla="*/ 0 w 118"/>
                <a:gd name="T43" fmla="*/ 103 h 122"/>
                <a:gd name="T44" fmla="*/ 1 w 118"/>
                <a:gd name="T45" fmla="*/ 92 h 122"/>
                <a:gd name="T46" fmla="*/ 2 w 118"/>
                <a:gd name="T47" fmla="*/ 80 h 122"/>
                <a:gd name="T48" fmla="*/ 7 w 118"/>
                <a:gd name="T49" fmla="*/ 69 h 122"/>
                <a:gd name="T50" fmla="*/ 12 w 118"/>
                <a:gd name="T51" fmla="*/ 58 h 122"/>
                <a:gd name="T52" fmla="*/ 17 w 118"/>
                <a:gd name="T53" fmla="*/ 47 h 122"/>
                <a:gd name="T54" fmla="*/ 24 w 118"/>
                <a:gd name="T55" fmla="*/ 36 h 122"/>
                <a:gd name="T56" fmla="*/ 34 w 118"/>
                <a:gd name="T57" fmla="*/ 25 h 122"/>
                <a:gd name="T58" fmla="*/ 43 w 118"/>
                <a:gd name="T59" fmla="*/ 18 h 122"/>
                <a:gd name="T60" fmla="*/ 53 w 118"/>
                <a:gd name="T61" fmla="*/ 11 h 122"/>
                <a:gd name="T62" fmla="*/ 65 w 118"/>
                <a:gd name="T63" fmla="*/ 5 h 122"/>
                <a:gd name="T64" fmla="*/ 75 w 118"/>
                <a:gd name="T65" fmla="*/ 1 h 122"/>
                <a:gd name="T66" fmla="*/ 87 w 118"/>
                <a:gd name="T67" fmla="*/ 0 h 122"/>
                <a:gd name="T68" fmla="*/ 97 w 118"/>
                <a:gd name="T69" fmla="*/ 0 h 122"/>
                <a:gd name="T70" fmla="*/ 107 w 118"/>
                <a:gd name="T71" fmla="*/ 2 h 122"/>
                <a:gd name="T72" fmla="*/ 118 w 118"/>
                <a:gd name="T73" fmla="*/ 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122">
                  <a:moveTo>
                    <a:pt x="118" y="9"/>
                  </a:moveTo>
                  <a:lnTo>
                    <a:pt x="114" y="14"/>
                  </a:lnTo>
                  <a:lnTo>
                    <a:pt x="110" y="18"/>
                  </a:lnTo>
                  <a:lnTo>
                    <a:pt x="104" y="21"/>
                  </a:lnTo>
                  <a:lnTo>
                    <a:pt x="98" y="24"/>
                  </a:lnTo>
                  <a:lnTo>
                    <a:pt x="91" y="26"/>
                  </a:lnTo>
                  <a:lnTo>
                    <a:pt x="85" y="27"/>
                  </a:lnTo>
                  <a:lnTo>
                    <a:pt x="80" y="31"/>
                  </a:lnTo>
                  <a:lnTo>
                    <a:pt x="74" y="34"/>
                  </a:lnTo>
                  <a:lnTo>
                    <a:pt x="62" y="42"/>
                  </a:lnTo>
                  <a:lnTo>
                    <a:pt x="52" y="50"/>
                  </a:lnTo>
                  <a:lnTo>
                    <a:pt x="43" y="61"/>
                  </a:lnTo>
                  <a:lnTo>
                    <a:pt x="35" y="70"/>
                  </a:lnTo>
                  <a:lnTo>
                    <a:pt x="28" y="81"/>
                  </a:lnTo>
                  <a:lnTo>
                    <a:pt x="22" y="93"/>
                  </a:lnTo>
                  <a:lnTo>
                    <a:pt x="17" y="104"/>
                  </a:lnTo>
                  <a:lnTo>
                    <a:pt x="15" y="118"/>
                  </a:lnTo>
                  <a:lnTo>
                    <a:pt x="12" y="122"/>
                  </a:lnTo>
                  <a:lnTo>
                    <a:pt x="8" y="120"/>
                  </a:lnTo>
                  <a:lnTo>
                    <a:pt x="4" y="118"/>
                  </a:lnTo>
                  <a:lnTo>
                    <a:pt x="0" y="116"/>
                  </a:lnTo>
                  <a:lnTo>
                    <a:pt x="0" y="103"/>
                  </a:lnTo>
                  <a:lnTo>
                    <a:pt x="1" y="92"/>
                  </a:lnTo>
                  <a:lnTo>
                    <a:pt x="2" y="80"/>
                  </a:lnTo>
                  <a:lnTo>
                    <a:pt x="7" y="69"/>
                  </a:lnTo>
                  <a:lnTo>
                    <a:pt x="12" y="58"/>
                  </a:lnTo>
                  <a:lnTo>
                    <a:pt x="17" y="47"/>
                  </a:lnTo>
                  <a:lnTo>
                    <a:pt x="24" y="36"/>
                  </a:lnTo>
                  <a:lnTo>
                    <a:pt x="34" y="25"/>
                  </a:lnTo>
                  <a:lnTo>
                    <a:pt x="43" y="18"/>
                  </a:lnTo>
                  <a:lnTo>
                    <a:pt x="53" y="11"/>
                  </a:lnTo>
                  <a:lnTo>
                    <a:pt x="65" y="5"/>
                  </a:lnTo>
                  <a:lnTo>
                    <a:pt x="75" y="1"/>
                  </a:lnTo>
                  <a:lnTo>
                    <a:pt x="87" y="0"/>
                  </a:lnTo>
                  <a:lnTo>
                    <a:pt x="97" y="0"/>
                  </a:lnTo>
                  <a:lnTo>
                    <a:pt x="107" y="2"/>
                  </a:lnTo>
                  <a:lnTo>
                    <a:pt x="11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8"/>
            <p:cNvSpPr>
              <a:spLocks/>
            </p:cNvSpPr>
            <p:nvPr/>
          </p:nvSpPr>
          <p:spPr bwMode="auto">
            <a:xfrm>
              <a:off x="4196" y="3083"/>
              <a:ext cx="150" cy="50"/>
            </a:xfrm>
            <a:custGeom>
              <a:avLst/>
              <a:gdLst>
                <a:gd name="T0" fmla="*/ 170 w 300"/>
                <a:gd name="T1" fmla="*/ 75 h 100"/>
                <a:gd name="T2" fmla="*/ 186 w 300"/>
                <a:gd name="T3" fmla="*/ 71 h 100"/>
                <a:gd name="T4" fmla="*/ 203 w 300"/>
                <a:gd name="T5" fmla="*/ 68 h 100"/>
                <a:gd name="T6" fmla="*/ 220 w 300"/>
                <a:gd name="T7" fmla="*/ 63 h 100"/>
                <a:gd name="T8" fmla="*/ 239 w 300"/>
                <a:gd name="T9" fmla="*/ 60 h 100"/>
                <a:gd name="T10" fmla="*/ 255 w 300"/>
                <a:gd name="T11" fmla="*/ 59 h 100"/>
                <a:gd name="T12" fmla="*/ 272 w 300"/>
                <a:gd name="T13" fmla="*/ 61 h 100"/>
                <a:gd name="T14" fmla="*/ 287 w 300"/>
                <a:gd name="T15" fmla="*/ 68 h 100"/>
                <a:gd name="T16" fmla="*/ 300 w 300"/>
                <a:gd name="T17" fmla="*/ 79 h 100"/>
                <a:gd name="T18" fmla="*/ 299 w 300"/>
                <a:gd name="T19" fmla="*/ 84 h 100"/>
                <a:gd name="T20" fmla="*/ 296 w 300"/>
                <a:gd name="T21" fmla="*/ 86 h 100"/>
                <a:gd name="T22" fmla="*/ 293 w 300"/>
                <a:gd name="T23" fmla="*/ 89 h 100"/>
                <a:gd name="T24" fmla="*/ 290 w 300"/>
                <a:gd name="T25" fmla="*/ 91 h 100"/>
                <a:gd name="T26" fmla="*/ 271 w 300"/>
                <a:gd name="T27" fmla="*/ 89 h 100"/>
                <a:gd name="T28" fmla="*/ 252 w 300"/>
                <a:gd name="T29" fmla="*/ 89 h 100"/>
                <a:gd name="T30" fmla="*/ 232 w 300"/>
                <a:gd name="T31" fmla="*/ 90 h 100"/>
                <a:gd name="T32" fmla="*/ 210 w 300"/>
                <a:gd name="T33" fmla="*/ 92 h 100"/>
                <a:gd name="T34" fmla="*/ 188 w 300"/>
                <a:gd name="T35" fmla="*/ 94 h 100"/>
                <a:gd name="T36" fmla="*/ 167 w 300"/>
                <a:gd name="T37" fmla="*/ 97 h 100"/>
                <a:gd name="T38" fmla="*/ 146 w 300"/>
                <a:gd name="T39" fmla="*/ 99 h 100"/>
                <a:gd name="T40" fmla="*/ 124 w 300"/>
                <a:gd name="T41" fmla="*/ 100 h 100"/>
                <a:gd name="T42" fmla="*/ 104 w 300"/>
                <a:gd name="T43" fmla="*/ 99 h 100"/>
                <a:gd name="T44" fmla="*/ 84 w 300"/>
                <a:gd name="T45" fmla="*/ 97 h 100"/>
                <a:gd name="T46" fmla="*/ 66 w 300"/>
                <a:gd name="T47" fmla="*/ 92 h 100"/>
                <a:gd name="T48" fmla="*/ 49 w 300"/>
                <a:gd name="T49" fmla="*/ 85 h 100"/>
                <a:gd name="T50" fmla="*/ 34 w 300"/>
                <a:gd name="T51" fmla="*/ 74 h 100"/>
                <a:gd name="T52" fmla="*/ 21 w 300"/>
                <a:gd name="T53" fmla="*/ 59 h 100"/>
                <a:gd name="T54" fmla="*/ 11 w 300"/>
                <a:gd name="T55" fmla="*/ 40 h 100"/>
                <a:gd name="T56" fmla="*/ 3 w 300"/>
                <a:gd name="T57" fmla="*/ 16 h 100"/>
                <a:gd name="T58" fmla="*/ 0 w 300"/>
                <a:gd name="T59" fmla="*/ 10 h 100"/>
                <a:gd name="T60" fmla="*/ 3 w 300"/>
                <a:gd name="T61" fmla="*/ 5 h 100"/>
                <a:gd name="T62" fmla="*/ 6 w 300"/>
                <a:gd name="T63" fmla="*/ 0 h 100"/>
                <a:gd name="T64" fmla="*/ 13 w 300"/>
                <a:gd name="T65" fmla="*/ 0 h 100"/>
                <a:gd name="T66" fmla="*/ 28 w 300"/>
                <a:gd name="T67" fmla="*/ 22 h 100"/>
                <a:gd name="T68" fmla="*/ 44 w 300"/>
                <a:gd name="T69" fmla="*/ 39 h 100"/>
                <a:gd name="T70" fmla="*/ 63 w 300"/>
                <a:gd name="T71" fmla="*/ 52 h 100"/>
                <a:gd name="T72" fmla="*/ 82 w 300"/>
                <a:gd name="T73" fmla="*/ 61 h 100"/>
                <a:gd name="T74" fmla="*/ 103 w 300"/>
                <a:gd name="T75" fmla="*/ 68 h 100"/>
                <a:gd name="T76" fmla="*/ 124 w 300"/>
                <a:gd name="T77" fmla="*/ 71 h 100"/>
                <a:gd name="T78" fmla="*/ 147 w 300"/>
                <a:gd name="T79" fmla="*/ 74 h 100"/>
                <a:gd name="T80" fmla="*/ 170 w 300"/>
                <a:gd name="T81" fmla="*/ 7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0" h="100">
                  <a:moveTo>
                    <a:pt x="170" y="75"/>
                  </a:moveTo>
                  <a:lnTo>
                    <a:pt x="186" y="71"/>
                  </a:lnTo>
                  <a:lnTo>
                    <a:pt x="203" y="68"/>
                  </a:lnTo>
                  <a:lnTo>
                    <a:pt x="220" y="63"/>
                  </a:lnTo>
                  <a:lnTo>
                    <a:pt x="239" y="60"/>
                  </a:lnTo>
                  <a:lnTo>
                    <a:pt x="255" y="59"/>
                  </a:lnTo>
                  <a:lnTo>
                    <a:pt x="272" y="61"/>
                  </a:lnTo>
                  <a:lnTo>
                    <a:pt x="287" y="68"/>
                  </a:lnTo>
                  <a:lnTo>
                    <a:pt x="300" y="79"/>
                  </a:lnTo>
                  <a:lnTo>
                    <a:pt x="299" y="84"/>
                  </a:lnTo>
                  <a:lnTo>
                    <a:pt x="296" y="86"/>
                  </a:lnTo>
                  <a:lnTo>
                    <a:pt x="293" y="89"/>
                  </a:lnTo>
                  <a:lnTo>
                    <a:pt x="290" y="91"/>
                  </a:lnTo>
                  <a:lnTo>
                    <a:pt x="271" y="89"/>
                  </a:lnTo>
                  <a:lnTo>
                    <a:pt x="252" y="89"/>
                  </a:lnTo>
                  <a:lnTo>
                    <a:pt x="232" y="90"/>
                  </a:lnTo>
                  <a:lnTo>
                    <a:pt x="210" y="92"/>
                  </a:lnTo>
                  <a:lnTo>
                    <a:pt x="188" y="94"/>
                  </a:lnTo>
                  <a:lnTo>
                    <a:pt x="167" y="97"/>
                  </a:lnTo>
                  <a:lnTo>
                    <a:pt x="146" y="99"/>
                  </a:lnTo>
                  <a:lnTo>
                    <a:pt x="124" y="100"/>
                  </a:lnTo>
                  <a:lnTo>
                    <a:pt x="104" y="99"/>
                  </a:lnTo>
                  <a:lnTo>
                    <a:pt x="84" y="97"/>
                  </a:lnTo>
                  <a:lnTo>
                    <a:pt x="66" y="92"/>
                  </a:lnTo>
                  <a:lnTo>
                    <a:pt x="49" y="85"/>
                  </a:lnTo>
                  <a:lnTo>
                    <a:pt x="34" y="74"/>
                  </a:lnTo>
                  <a:lnTo>
                    <a:pt x="21" y="59"/>
                  </a:lnTo>
                  <a:lnTo>
                    <a:pt x="11" y="40"/>
                  </a:lnTo>
                  <a:lnTo>
                    <a:pt x="3" y="16"/>
                  </a:lnTo>
                  <a:lnTo>
                    <a:pt x="0" y="10"/>
                  </a:lnTo>
                  <a:lnTo>
                    <a:pt x="3" y="5"/>
                  </a:lnTo>
                  <a:lnTo>
                    <a:pt x="6" y="0"/>
                  </a:lnTo>
                  <a:lnTo>
                    <a:pt x="13" y="0"/>
                  </a:lnTo>
                  <a:lnTo>
                    <a:pt x="28" y="22"/>
                  </a:lnTo>
                  <a:lnTo>
                    <a:pt x="44" y="39"/>
                  </a:lnTo>
                  <a:lnTo>
                    <a:pt x="63" y="52"/>
                  </a:lnTo>
                  <a:lnTo>
                    <a:pt x="82" y="61"/>
                  </a:lnTo>
                  <a:lnTo>
                    <a:pt x="103" y="68"/>
                  </a:lnTo>
                  <a:lnTo>
                    <a:pt x="124" y="71"/>
                  </a:lnTo>
                  <a:lnTo>
                    <a:pt x="147" y="74"/>
                  </a:lnTo>
                  <a:lnTo>
                    <a:pt x="170"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9"/>
            <p:cNvSpPr>
              <a:spLocks/>
            </p:cNvSpPr>
            <p:nvPr/>
          </p:nvSpPr>
          <p:spPr bwMode="auto">
            <a:xfrm>
              <a:off x="4351" y="2848"/>
              <a:ext cx="200" cy="251"/>
            </a:xfrm>
            <a:custGeom>
              <a:avLst/>
              <a:gdLst>
                <a:gd name="T0" fmla="*/ 0 w 400"/>
                <a:gd name="T1" fmla="*/ 129 h 502"/>
                <a:gd name="T2" fmla="*/ 3 w 400"/>
                <a:gd name="T3" fmla="*/ 137 h 502"/>
                <a:gd name="T4" fmla="*/ 8 w 400"/>
                <a:gd name="T5" fmla="*/ 158 h 502"/>
                <a:gd name="T6" fmla="*/ 16 w 400"/>
                <a:gd name="T7" fmla="*/ 189 h 502"/>
                <a:gd name="T8" fmla="*/ 27 w 400"/>
                <a:gd name="T9" fmla="*/ 226 h 502"/>
                <a:gd name="T10" fmla="*/ 38 w 400"/>
                <a:gd name="T11" fmla="*/ 265 h 502"/>
                <a:gd name="T12" fmla="*/ 50 w 400"/>
                <a:gd name="T13" fmla="*/ 303 h 502"/>
                <a:gd name="T14" fmla="*/ 60 w 400"/>
                <a:gd name="T15" fmla="*/ 334 h 502"/>
                <a:gd name="T16" fmla="*/ 68 w 400"/>
                <a:gd name="T17" fmla="*/ 357 h 502"/>
                <a:gd name="T18" fmla="*/ 79 w 400"/>
                <a:gd name="T19" fmla="*/ 376 h 502"/>
                <a:gd name="T20" fmla="*/ 90 w 400"/>
                <a:gd name="T21" fmla="*/ 394 h 502"/>
                <a:gd name="T22" fmla="*/ 103 w 400"/>
                <a:gd name="T23" fmla="*/ 410 h 502"/>
                <a:gd name="T24" fmla="*/ 117 w 400"/>
                <a:gd name="T25" fmla="*/ 425 h 502"/>
                <a:gd name="T26" fmla="*/ 132 w 400"/>
                <a:gd name="T27" fmla="*/ 439 h 502"/>
                <a:gd name="T28" fmla="*/ 148 w 400"/>
                <a:gd name="T29" fmla="*/ 452 h 502"/>
                <a:gd name="T30" fmla="*/ 163 w 400"/>
                <a:gd name="T31" fmla="*/ 462 h 502"/>
                <a:gd name="T32" fmla="*/ 179 w 400"/>
                <a:gd name="T33" fmla="*/ 472 h 502"/>
                <a:gd name="T34" fmla="*/ 194 w 400"/>
                <a:gd name="T35" fmla="*/ 480 h 502"/>
                <a:gd name="T36" fmla="*/ 209 w 400"/>
                <a:gd name="T37" fmla="*/ 488 h 502"/>
                <a:gd name="T38" fmla="*/ 223 w 400"/>
                <a:gd name="T39" fmla="*/ 494 h 502"/>
                <a:gd name="T40" fmla="*/ 235 w 400"/>
                <a:gd name="T41" fmla="*/ 498 h 502"/>
                <a:gd name="T42" fmla="*/ 247 w 400"/>
                <a:gd name="T43" fmla="*/ 501 h 502"/>
                <a:gd name="T44" fmla="*/ 256 w 400"/>
                <a:gd name="T45" fmla="*/ 502 h 502"/>
                <a:gd name="T46" fmla="*/ 264 w 400"/>
                <a:gd name="T47" fmla="*/ 502 h 502"/>
                <a:gd name="T48" fmla="*/ 269 w 400"/>
                <a:gd name="T49" fmla="*/ 501 h 502"/>
                <a:gd name="T50" fmla="*/ 277 w 400"/>
                <a:gd name="T51" fmla="*/ 494 h 502"/>
                <a:gd name="T52" fmla="*/ 287 w 400"/>
                <a:gd name="T53" fmla="*/ 483 h 502"/>
                <a:gd name="T54" fmla="*/ 299 w 400"/>
                <a:gd name="T55" fmla="*/ 469 h 502"/>
                <a:gd name="T56" fmla="*/ 311 w 400"/>
                <a:gd name="T57" fmla="*/ 454 h 502"/>
                <a:gd name="T58" fmla="*/ 324 w 400"/>
                <a:gd name="T59" fmla="*/ 438 h 502"/>
                <a:gd name="T60" fmla="*/ 337 w 400"/>
                <a:gd name="T61" fmla="*/ 423 h 502"/>
                <a:gd name="T62" fmla="*/ 349 w 400"/>
                <a:gd name="T63" fmla="*/ 410 h 502"/>
                <a:gd name="T64" fmla="*/ 361 w 400"/>
                <a:gd name="T65" fmla="*/ 401 h 502"/>
                <a:gd name="T66" fmla="*/ 370 w 400"/>
                <a:gd name="T67" fmla="*/ 390 h 502"/>
                <a:gd name="T68" fmla="*/ 378 w 400"/>
                <a:gd name="T69" fmla="*/ 376 h 502"/>
                <a:gd name="T70" fmla="*/ 385 w 400"/>
                <a:gd name="T71" fmla="*/ 357 h 502"/>
                <a:gd name="T72" fmla="*/ 391 w 400"/>
                <a:gd name="T73" fmla="*/ 339 h 502"/>
                <a:gd name="T74" fmla="*/ 396 w 400"/>
                <a:gd name="T75" fmla="*/ 321 h 502"/>
                <a:gd name="T76" fmla="*/ 398 w 400"/>
                <a:gd name="T77" fmla="*/ 306 h 502"/>
                <a:gd name="T78" fmla="*/ 400 w 400"/>
                <a:gd name="T79" fmla="*/ 296 h 502"/>
                <a:gd name="T80" fmla="*/ 400 w 400"/>
                <a:gd name="T81" fmla="*/ 293 h 502"/>
                <a:gd name="T82" fmla="*/ 245 w 400"/>
                <a:gd name="T83" fmla="*/ 152 h 502"/>
                <a:gd name="T84" fmla="*/ 217 w 400"/>
                <a:gd name="T85" fmla="*/ 0 h 502"/>
                <a:gd name="T86" fmla="*/ 84 w 400"/>
                <a:gd name="T87" fmla="*/ 56 h 502"/>
                <a:gd name="T88" fmla="*/ 0 w 400"/>
                <a:gd name="T89" fmla="*/ 129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0" h="502">
                  <a:moveTo>
                    <a:pt x="0" y="129"/>
                  </a:moveTo>
                  <a:lnTo>
                    <a:pt x="3" y="137"/>
                  </a:lnTo>
                  <a:lnTo>
                    <a:pt x="8" y="158"/>
                  </a:lnTo>
                  <a:lnTo>
                    <a:pt x="16" y="189"/>
                  </a:lnTo>
                  <a:lnTo>
                    <a:pt x="27" y="226"/>
                  </a:lnTo>
                  <a:lnTo>
                    <a:pt x="38" y="265"/>
                  </a:lnTo>
                  <a:lnTo>
                    <a:pt x="50" y="303"/>
                  </a:lnTo>
                  <a:lnTo>
                    <a:pt x="60" y="334"/>
                  </a:lnTo>
                  <a:lnTo>
                    <a:pt x="68" y="357"/>
                  </a:lnTo>
                  <a:lnTo>
                    <a:pt x="79" y="376"/>
                  </a:lnTo>
                  <a:lnTo>
                    <a:pt x="90" y="394"/>
                  </a:lnTo>
                  <a:lnTo>
                    <a:pt x="103" y="410"/>
                  </a:lnTo>
                  <a:lnTo>
                    <a:pt x="117" y="425"/>
                  </a:lnTo>
                  <a:lnTo>
                    <a:pt x="132" y="439"/>
                  </a:lnTo>
                  <a:lnTo>
                    <a:pt x="148" y="452"/>
                  </a:lnTo>
                  <a:lnTo>
                    <a:pt x="163" y="462"/>
                  </a:lnTo>
                  <a:lnTo>
                    <a:pt x="179" y="472"/>
                  </a:lnTo>
                  <a:lnTo>
                    <a:pt x="194" y="480"/>
                  </a:lnTo>
                  <a:lnTo>
                    <a:pt x="209" y="488"/>
                  </a:lnTo>
                  <a:lnTo>
                    <a:pt x="223" y="494"/>
                  </a:lnTo>
                  <a:lnTo>
                    <a:pt x="235" y="498"/>
                  </a:lnTo>
                  <a:lnTo>
                    <a:pt x="247" y="501"/>
                  </a:lnTo>
                  <a:lnTo>
                    <a:pt x="256" y="502"/>
                  </a:lnTo>
                  <a:lnTo>
                    <a:pt x="264" y="502"/>
                  </a:lnTo>
                  <a:lnTo>
                    <a:pt x="269" y="501"/>
                  </a:lnTo>
                  <a:lnTo>
                    <a:pt x="277" y="494"/>
                  </a:lnTo>
                  <a:lnTo>
                    <a:pt x="287" y="483"/>
                  </a:lnTo>
                  <a:lnTo>
                    <a:pt x="299" y="469"/>
                  </a:lnTo>
                  <a:lnTo>
                    <a:pt x="311" y="454"/>
                  </a:lnTo>
                  <a:lnTo>
                    <a:pt x="324" y="438"/>
                  </a:lnTo>
                  <a:lnTo>
                    <a:pt x="337" y="423"/>
                  </a:lnTo>
                  <a:lnTo>
                    <a:pt x="349" y="410"/>
                  </a:lnTo>
                  <a:lnTo>
                    <a:pt x="361" y="401"/>
                  </a:lnTo>
                  <a:lnTo>
                    <a:pt x="370" y="390"/>
                  </a:lnTo>
                  <a:lnTo>
                    <a:pt x="378" y="376"/>
                  </a:lnTo>
                  <a:lnTo>
                    <a:pt x="385" y="357"/>
                  </a:lnTo>
                  <a:lnTo>
                    <a:pt x="391" y="339"/>
                  </a:lnTo>
                  <a:lnTo>
                    <a:pt x="396" y="321"/>
                  </a:lnTo>
                  <a:lnTo>
                    <a:pt x="398" y="306"/>
                  </a:lnTo>
                  <a:lnTo>
                    <a:pt x="400" y="296"/>
                  </a:lnTo>
                  <a:lnTo>
                    <a:pt x="400" y="293"/>
                  </a:lnTo>
                  <a:lnTo>
                    <a:pt x="245" y="152"/>
                  </a:lnTo>
                  <a:lnTo>
                    <a:pt x="217" y="0"/>
                  </a:lnTo>
                  <a:lnTo>
                    <a:pt x="84" y="56"/>
                  </a:lnTo>
                  <a:lnTo>
                    <a:pt x="0" y="129"/>
                  </a:lnTo>
                  <a:close/>
                </a:path>
              </a:pathLst>
            </a:custGeom>
            <a:solidFill>
              <a:srgbClr val="ED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0"/>
            <p:cNvSpPr>
              <a:spLocks/>
            </p:cNvSpPr>
            <p:nvPr/>
          </p:nvSpPr>
          <p:spPr bwMode="auto">
            <a:xfrm>
              <a:off x="4177" y="2870"/>
              <a:ext cx="176" cy="239"/>
            </a:xfrm>
            <a:custGeom>
              <a:avLst/>
              <a:gdLst>
                <a:gd name="T0" fmla="*/ 42 w 354"/>
                <a:gd name="T1" fmla="*/ 335 h 478"/>
                <a:gd name="T2" fmla="*/ 43 w 354"/>
                <a:gd name="T3" fmla="*/ 339 h 478"/>
                <a:gd name="T4" fmla="*/ 45 w 354"/>
                <a:gd name="T5" fmla="*/ 349 h 478"/>
                <a:gd name="T6" fmla="*/ 49 w 354"/>
                <a:gd name="T7" fmla="*/ 364 h 478"/>
                <a:gd name="T8" fmla="*/ 56 w 354"/>
                <a:gd name="T9" fmla="*/ 381 h 478"/>
                <a:gd name="T10" fmla="*/ 64 w 354"/>
                <a:gd name="T11" fmla="*/ 401 h 478"/>
                <a:gd name="T12" fmla="*/ 74 w 354"/>
                <a:gd name="T13" fmla="*/ 419 h 478"/>
                <a:gd name="T14" fmla="*/ 87 w 354"/>
                <a:gd name="T15" fmla="*/ 438 h 478"/>
                <a:gd name="T16" fmla="*/ 102 w 354"/>
                <a:gd name="T17" fmla="*/ 451 h 478"/>
                <a:gd name="T18" fmla="*/ 118 w 354"/>
                <a:gd name="T19" fmla="*/ 462 h 478"/>
                <a:gd name="T20" fmla="*/ 133 w 354"/>
                <a:gd name="T21" fmla="*/ 470 h 478"/>
                <a:gd name="T22" fmla="*/ 148 w 354"/>
                <a:gd name="T23" fmla="*/ 475 h 478"/>
                <a:gd name="T24" fmla="*/ 162 w 354"/>
                <a:gd name="T25" fmla="*/ 477 h 478"/>
                <a:gd name="T26" fmla="*/ 175 w 354"/>
                <a:gd name="T27" fmla="*/ 478 h 478"/>
                <a:gd name="T28" fmla="*/ 190 w 354"/>
                <a:gd name="T29" fmla="*/ 478 h 478"/>
                <a:gd name="T30" fmla="*/ 205 w 354"/>
                <a:gd name="T31" fmla="*/ 477 h 478"/>
                <a:gd name="T32" fmla="*/ 221 w 354"/>
                <a:gd name="T33" fmla="*/ 476 h 478"/>
                <a:gd name="T34" fmla="*/ 240 w 354"/>
                <a:gd name="T35" fmla="*/ 473 h 478"/>
                <a:gd name="T36" fmla="*/ 261 w 354"/>
                <a:gd name="T37" fmla="*/ 472 h 478"/>
                <a:gd name="T38" fmla="*/ 282 w 354"/>
                <a:gd name="T39" fmla="*/ 470 h 478"/>
                <a:gd name="T40" fmla="*/ 304 w 354"/>
                <a:gd name="T41" fmla="*/ 468 h 478"/>
                <a:gd name="T42" fmla="*/ 324 w 354"/>
                <a:gd name="T43" fmla="*/ 465 h 478"/>
                <a:gd name="T44" fmla="*/ 339 w 354"/>
                <a:gd name="T45" fmla="*/ 464 h 478"/>
                <a:gd name="T46" fmla="*/ 350 w 354"/>
                <a:gd name="T47" fmla="*/ 463 h 478"/>
                <a:gd name="T48" fmla="*/ 354 w 354"/>
                <a:gd name="T49" fmla="*/ 463 h 478"/>
                <a:gd name="T50" fmla="*/ 285 w 354"/>
                <a:gd name="T51" fmla="*/ 356 h 478"/>
                <a:gd name="T52" fmla="*/ 202 w 354"/>
                <a:gd name="T53" fmla="*/ 304 h 478"/>
                <a:gd name="T54" fmla="*/ 213 w 354"/>
                <a:gd name="T55" fmla="*/ 139 h 478"/>
                <a:gd name="T56" fmla="*/ 81 w 354"/>
                <a:gd name="T57" fmla="*/ 52 h 478"/>
                <a:gd name="T58" fmla="*/ 29 w 354"/>
                <a:gd name="T59" fmla="*/ 0 h 478"/>
                <a:gd name="T60" fmla="*/ 28 w 354"/>
                <a:gd name="T61" fmla="*/ 4 h 478"/>
                <a:gd name="T62" fmla="*/ 23 w 354"/>
                <a:gd name="T63" fmla="*/ 17 h 478"/>
                <a:gd name="T64" fmla="*/ 19 w 354"/>
                <a:gd name="T65" fmla="*/ 36 h 478"/>
                <a:gd name="T66" fmla="*/ 12 w 354"/>
                <a:gd name="T67" fmla="*/ 57 h 478"/>
                <a:gd name="T68" fmla="*/ 7 w 354"/>
                <a:gd name="T69" fmla="*/ 81 h 478"/>
                <a:gd name="T70" fmla="*/ 3 w 354"/>
                <a:gd name="T71" fmla="*/ 102 h 478"/>
                <a:gd name="T72" fmla="*/ 0 w 354"/>
                <a:gd name="T73" fmla="*/ 122 h 478"/>
                <a:gd name="T74" fmla="*/ 1 w 354"/>
                <a:gd name="T75" fmla="*/ 136 h 478"/>
                <a:gd name="T76" fmla="*/ 8 w 354"/>
                <a:gd name="T77" fmla="*/ 154 h 478"/>
                <a:gd name="T78" fmla="*/ 15 w 354"/>
                <a:gd name="T79" fmla="*/ 169 h 478"/>
                <a:gd name="T80" fmla="*/ 23 w 354"/>
                <a:gd name="T81" fmla="*/ 183 h 478"/>
                <a:gd name="T82" fmla="*/ 32 w 354"/>
                <a:gd name="T83" fmla="*/ 195 h 478"/>
                <a:gd name="T84" fmla="*/ 41 w 354"/>
                <a:gd name="T85" fmla="*/ 204 h 478"/>
                <a:gd name="T86" fmla="*/ 50 w 354"/>
                <a:gd name="T87" fmla="*/ 212 h 478"/>
                <a:gd name="T88" fmla="*/ 58 w 354"/>
                <a:gd name="T89" fmla="*/ 219 h 478"/>
                <a:gd name="T90" fmla="*/ 66 w 354"/>
                <a:gd name="T91" fmla="*/ 223 h 478"/>
                <a:gd name="T92" fmla="*/ 77 w 354"/>
                <a:gd name="T93" fmla="*/ 242 h 478"/>
                <a:gd name="T94" fmla="*/ 83 w 354"/>
                <a:gd name="T95" fmla="*/ 268 h 478"/>
                <a:gd name="T96" fmla="*/ 85 w 354"/>
                <a:gd name="T97" fmla="*/ 294 h 478"/>
                <a:gd name="T98" fmla="*/ 85 w 354"/>
                <a:gd name="T99" fmla="*/ 304 h 478"/>
                <a:gd name="T100" fmla="*/ 42 w 354"/>
                <a:gd name="T101" fmla="*/ 335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4" h="478">
                  <a:moveTo>
                    <a:pt x="42" y="335"/>
                  </a:moveTo>
                  <a:lnTo>
                    <a:pt x="43" y="339"/>
                  </a:lnTo>
                  <a:lnTo>
                    <a:pt x="45" y="349"/>
                  </a:lnTo>
                  <a:lnTo>
                    <a:pt x="49" y="364"/>
                  </a:lnTo>
                  <a:lnTo>
                    <a:pt x="56" y="381"/>
                  </a:lnTo>
                  <a:lnTo>
                    <a:pt x="64" y="401"/>
                  </a:lnTo>
                  <a:lnTo>
                    <a:pt x="74" y="419"/>
                  </a:lnTo>
                  <a:lnTo>
                    <a:pt x="87" y="438"/>
                  </a:lnTo>
                  <a:lnTo>
                    <a:pt x="102" y="451"/>
                  </a:lnTo>
                  <a:lnTo>
                    <a:pt x="118" y="462"/>
                  </a:lnTo>
                  <a:lnTo>
                    <a:pt x="133" y="470"/>
                  </a:lnTo>
                  <a:lnTo>
                    <a:pt x="148" y="475"/>
                  </a:lnTo>
                  <a:lnTo>
                    <a:pt x="162" y="477"/>
                  </a:lnTo>
                  <a:lnTo>
                    <a:pt x="175" y="478"/>
                  </a:lnTo>
                  <a:lnTo>
                    <a:pt x="190" y="478"/>
                  </a:lnTo>
                  <a:lnTo>
                    <a:pt x="205" y="477"/>
                  </a:lnTo>
                  <a:lnTo>
                    <a:pt x="221" y="476"/>
                  </a:lnTo>
                  <a:lnTo>
                    <a:pt x="240" y="473"/>
                  </a:lnTo>
                  <a:lnTo>
                    <a:pt x="261" y="472"/>
                  </a:lnTo>
                  <a:lnTo>
                    <a:pt x="282" y="470"/>
                  </a:lnTo>
                  <a:lnTo>
                    <a:pt x="304" y="468"/>
                  </a:lnTo>
                  <a:lnTo>
                    <a:pt x="324" y="465"/>
                  </a:lnTo>
                  <a:lnTo>
                    <a:pt x="339" y="464"/>
                  </a:lnTo>
                  <a:lnTo>
                    <a:pt x="350" y="463"/>
                  </a:lnTo>
                  <a:lnTo>
                    <a:pt x="354" y="463"/>
                  </a:lnTo>
                  <a:lnTo>
                    <a:pt x="285" y="356"/>
                  </a:lnTo>
                  <a:lnTo>
                    <a:pt x="202" y="304"/>
                  </a:lnTo>
                  <a:lnTo>
                    <a:pt x="213" y="139"/>
                  </a:lnTo>
                  <a:lnTo>
                    <a:pt x="81" y="52"/>
                  </a:lnTo>
                  <a:lnTo>
                    <a:pt x="29" y="0"/>
                  </a:lnTo>
                  <a:lnTo>
                    <a:pt x="28" y="4"/>
                  </a:lnTo>
                  <a:lnTo>
                    <a:pt x="23" y="17"/>
                  </a:lnTo>
                  <a:lnTo>
                    <a:pt x="19" y="36"/>
                  </a:lnTo>
                  <a:lnTo>
                    <a:pt x="12" y="57"/>
                  </a:lnTo>
                  <a:lnTo>
                    <a:pt x="7" y="81"/>
                  </a:lnTo>
                  <a:lnTo>
                    <a:pt x="3" y="102"/>
                  </a:lnTo>
                  <a:lnTo>
                    <a:pt x="0" y="122"/>
                  </a:lnTo>
                  <a:lnTo>
                    <a:pt x="1" y="136"/>
                  </a:lnTo>
                  <a:lnTo>
                    <a:pt x="8" y="154"/>
                  </a:lnTo>
                  <a:lnTo>
                    <a:pt x="15" y="169"/>
                  </a:lnTo>
                  <a:lnTo>
                    <a:pt x="23" y="183"/>
                  </a:lnTo>
                  <a:lnTo>
                    <a:pt x="32" y="195"/>
                  </a:lnTo>
                  <a:lnTo>
                    <a:pt x="41" y="204"/>
                  </a:lnTo>
                  <a:lnTo>
                    <a:pt x="50" y="212"/>
                  </a:lnTo>
                  <a:lnTo>
                    <a:pt x="58" y="219"/>
                  </a:lnTo>
                  <a:lnTo>
                    <a:pt x="66" y="223"/>
                  </a:lnTo>
                  <a:lnTo>
                    <a:pt x="77" y="242"/>
                  </a:lnTo>
                  <a:lnTo>
                    <a:pt x="83" y="268"/>
                  </a:lnTo>
                  <a:lnTo>
                    <a:pt x="85" y="294"/>
                  </a:lnTo>
                  <a:lnTo>
                    <a:pt x="85" y="304"/>
                  </a:lnTo>
                  <a:lnTo>
                    <a:pt x="42" y="335"/>
                  </a:lnTo>
                  <a:close/>
                </a:path>
              </a:pathLst>
            </a:custGeom>
            <a:solidFill>
              <a:srgbClr val="ED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1"/>
            <p:cNvSpPr>
              <a:spLocks/>
            </p:cNvSpPr>
            <p:nvPr/>
          </p:nvSpPr>
          <p:spPr bwMode="auto">
            <a:xfrm>
              <a:off x="4505" y="2170"/>
              <a:ext cx="53" cy="126"/>
            </a:xfrm>
            <a:custGeom>
              <a:avLst/>
              <a:gdLst>
                <a:gd name="T0" fmla="*/ 16 w 106"/>
                <a:gd name="T1" fmla="*/ 8 h 252"/>
                <a:gd name="T2" fmla="*/ 8 w 106"/>
                <a:gd name="T3" fmla="*/ 32 h 252"/>
                <a:gd name="T4" fmla="*/ 2 w 106"/>
                <a:gd name="T5" fmla="*/ 78 h 252"/>
                <a:gd name="T6" fmla="*/ 0 w 106"/>
                <a:gd name="T7" fmla="*/ 128 h 252"/>
                <a:gd name="T8" fmla="*/ 1 w 106"/>
                <a:gd name="T9" fmla="*/ 161 h 252"/>
                <a:gd name="T10" fmla="*/ 8 w 106"/>
                <a:gd name="T11" fmla="*/ 188 h 252"/>
                <a:gd name="T12" fmla="*/ 15 w 106"/>
                <a:gd name="T13" fmla="*/ 211 h 252"/>
                <a:gd name="T14" fmla="*/ 21 w 106"/>
                <a:gd name="T15" fmla="*/ 228 h 252"/>
                <a:gd name="T16" fmla="*/ 23 w 106"/>
                <a:gd name="T17" fmla="*/ 234 h 252"/>
                <a:gd name="T18" fmla="*/ 106 w 106"/>
                <a:gd name="T19" fmla="*/ 252 h 252"/>
                <a:gd name="T20" fmla="*/ 92 w 106"/>
                <a:gd name="T21" fmla="*/ 78 h 252"/>
                <a:gd name="T22" fmla="*/ 90 w 106"/>
                <a:gd name="T23" fmla="*/ 70 h 252"/>
                <a:gd name="T24" fmla="*/ 85 w 106"/>
                <a:gd name="T25" fmla="*/ 51 h 252"/>
                <a:gd name="T26" fmla="*/ 77 w 106"/>
                <a:gd name="T27" fmla="*/ 30 h 252"/>
                <a:gd name="T28" fmla="*/ 68 w 106"/>
                <a:gd name="T29" fmla="*/ 14 h 252"/>
                <a:gd name="T30" fmla="*/ 61 w 106"/>
                <a:gd name="T31" fmla="*/ 8 h 252"/>
                <a:gd name="T32" fmla="*/ 55 w 106"/>
                <a:gd name="T33" fmla="*/ 5 h 252"/>
                <a:gd name="T34" fmla="*/ 48 w 106"/>
                <a:gd name="T35" fmla="*/ 1 h 252"/>
                <a:gd name="T36" fmla="*/ 40 w 106"/>
                <a:gd name="T37" fmla="*/ 0 h 252"/>
                <a:gd name="T38" fmla="*/ 33 w 106"/>
                <a:gd name="T39" fmla="*/ 1 h 252"/>
                <a:gd name="T40" fmla="*/ 28 w 106"/>
                <a:gd name="T41" fmla="*/ 2 h 252"/>
                <a:gd name="T42" fmla="*/ 22 w 106"/>
                <a:gd name="T43" fmla="*/ 5 h 252"/>
                <a:gd name="T44" fmla="*/ 16 w 106"/>
                <a:gd name="T45" fmla="*/ 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52">
                  <a:moveTo>
                    <a:pt x="16" y="8"/>
                  </a:moveTo>
                  <a:lnTo>
                    <a:pt x="8" y="32"/>
                  </a:lnTo>
                  <a:lnTo>
                    <a:pt x="2" y="78"/>
                  </a:lnTo>
                  <a:lnTo>
                    <a:pt x="0" y="128"/>
                  </a:lnTo>
                  <a:lnTo>
                    <a:pt x="1" y="161"/>
                  </a:lnTo>
                  <a:lnTo>
                    <a:pt x="8" y="188"/>
                  </a:lnTo>
                  <a:lnTo>
                    <a:pt x="15" y="211"/>
                  </a:lnTo>
                  <a:lnTo>
                    <a:pt x="21" y="228"/>
                  </a:lnTo>
                  <a:lnTo>
                    <a:pt x="23" y="234"/>
                  </a:lnTo>
                  <a:lnTo>
                    <a:pt x="106" y="252"/>
                  </a:lnTo>
                  <a:lnTo>
                    <a:pt x="92" y="78"/>
                  </a:lnTo>
                  <a:lnTo>
                    <a:pt x="90" y="70"/>
                  </a:lnTo>
                  <a:lnTo>
                    <a:pt x="85" y="51"/>
                  </a:lnTo>
                  <a:lnTo>
                    <a:pt x="77" y="30"/>
                  </a:lnTo>
                  <a:lnTo>
                    <a:pt x="68" y="14"/>
                  </a:lnTo>
                  <a:lnTo>
                    <a:pt x="61" y="8"/>
                  </a:lnTo>
                  <a:lnTo>
                    <a:pt x="55" y="5"/>
                  </a:lnTo>
                  <a:lnTo>
                    <a:pt x="48" y="1"/>
                  </a:lnTo>
                  <a:lnTo>
                    <a:pt x="40" y="0"/>
                  </a:lnTo>
                  <a:lnTo>
                    <a:pt x="33" y="1"/>
                  </a:lnTo>
                  <a:lnTo>
                    <a:pt x="28" y="2"/>
                  </a:lnTo>
                  <a:lnTo>
                    <a:pt x="22" y="5"/>
                  </a:lnTo>
                  <a:lnTo>
                    <a:pt x="16" y="8"/>
                  </a:lnTo>
                  <a:close/>
                </a:path>
              </a:pathLst>
            </a:custGeom>
            <a:solidFill>
              <a:srgbClr val="ED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Slide Number Placeholder 5">
            <a:extLst>
              <a:ext uri="{FF2B5EF4-FFF2-40B4-BE49-F238E27FC236}">
                <a16:creationId xmlns:a16="http://schemas.microsoft.com/office/drawing/2014/main" id="{E139FDBF-C88E-4878-A030-3089720B09C8}"/>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58</a:t>
            </a:fld>
            <a:endParaRPr lang="en-US"/>
          </a:p>
        </p:txBody>
      </p:sp>
    </p:spTree>
    <p:extLst>
      <p:ext uri="{BB962C8B-B14F-4D97-AF65-F5344CB8AC3E}">
        <p14:creationId xmlns:p14="http://schemas.microsoft.com/office/powerpoint/2010/main" val="23417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112E-17 -3.7037E-7 L 0.09063 -0.12986 " pathEditMode="relative" rAng="0" ptsTypes="AA">
                                      <p:cBhvr>
                                        <p:cTn id="6" dur="2000" fill="hold"/>
                                        <p:tgtEl>
                                          <p:spTgt spid="438276"/>
                                        </p:tgtEl>
                                        <p:attrNameLst>
                                          <p:attrName>ppt_x</p:attrName>
                                          <p:attrName>ppt_y</p:attrName>
                                        </p:attrNameLst>
                                      </p:cBhvr>
                                      <p:rCtr x="4531" y="-6505"/>
                                    </p:animMotion>
                                  </p:childTnLst>
                                </p:cTn>
                              </p:par>
                            </p:childTnLst>
                          </p:cTn>
                        </p:par>
                        <p:par>
                          <p:cTn id="7" fill="hold">
                            <p:stCondLst>
                              <p:cond delay="2000"/>
                            </p:stCondLst>
                            <p:childTnLst>
                              <p:par>
                                <p:cTn id="8" presetID="22" presetClass="entr" presetSubtype="2"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2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64"/>
          <a:stretch/>
        </p:blipFill>
        <p:spPr bwMode="auto">
          <a:xfrm>
            <a:off x="-1" y="0"/>
            <a:ext cx="914400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3193143" y="29029"/>
            <a:ext cx="1683657" cy="3744685"/>
          </a:xfrm>
          <a:custGeom>
            <a:avLst/>
            <a:gdLst>
              <a:gd name="connsiteX0" fmla="*/ 1538514 w 1683657"/>
              <a:gd name="connsiteY0" fmla="*/ 3744685 h 3744685"/>
              <a:gd name="connsiteX1" fmla="*/ 798286 w 1683657"/>
              <a:gd name="connsiteY1" fmla="*/ 3468914 h 3744685"/>
              <a:gd name="connsiteX2" fmla="*/ 1683657 w 1683657"/>
              <a:gd name="connsiteY2" fmla="*/ 1277257 h 3744685"/>
              <a:gd name="connsiteX3" fmla="*/ 0 w 1683657"/>
              <a:gd name="connsiteY3" fmla="*/ 682171 h 3744685"/>
              <a:gd name="connsiteX4" fmla="*/ 449943 w 1683657"/>
              <a:gd name="connsiteY4" fmla="*/ 0 h 3744685"/>
              <a:gd name="connsiteX5" fmla="*/ 449943 w 1683657"/>
              <a:gd name="connsiteY5" fmla="*/ 0 h 3744685"/>
              <a:gd name="connsiteX6" fmla="*/ 449943 w 1683657"/>
              <a:gd name="connsiteY6" fmla="*/ 0 h 374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657" h="3744685">
                <a:moveTo>
                  <a:pt x="1538514" y="3744685"/>
                </a:moveTo>
                <a:lnTo>
                  <a:pt x="798286" y="3468914"/>
                </a:lnTo>
                <a:lnTo>
                  <a:pt x="1683657" y="1277257"/>
                </a:lnTo>
                <a:lnTo>
                  <a:pt x="0" y="682171"/>
                </a:lnTo>
                <a:lnTo>
                  <a:pt x="449943" y="0"/>
                </a:lnTo>
                <a:lnTo>
                  <a:pt x="449943" y="0"/>
                </a:lnTo>
                <a:lnTo>
                  <a:pt x="449943" y="0"/>
                </a:lnTo>
              </a:path>
            </a:pathLst>
          </a:custGeom>
          <a:noFill/>
          <a:ln w="101600">
            <a:solidFill>
              <a:srgbClr val="3399FF"/>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3" name="Oval 2"/>
          <p:cNvSpPr/>
          <p:nvPr/>
        </p:nvSpPr>
        <p:spPr>
          <a:xfrm>
            <a:off x="4572000" y="3643086"/>
            <a:ext cx="304800" cy="304800"/>
          </a:xfrm>
          <a:prstGeom prst="ellipse">
            <a:avLst/>
          </a:prstGeom>
          <a:solidFill>
            <a:srgbClr val="3399FF"/>
          </a:solidFill>
          <a:ln w="28575">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 name="Slide Number Placeholder 5">
            <a:extLst>
              <a:ext uri="{FF2B5EF4-FFF2-40B4-BE49-F238E27FC236}">
                <a16:creationId xmlns:a16="http://schemas.microsoft.com/office/drawing/2014/main" id="{AE95711D-B84A-46EB-AC3E-C633A5B4DCF6}"/>
              </a:ext>
            </a:extLst>
          </p:cNvPr>
          <p:cNvSpPr>
            <a:spLocks noGrp="1"/>
          </p:cNvSpPr>
          <p:nvPr>
            <p:ph type="sldNum" sz="quarter" idx="12"/>
          </p:nvPr>
        </p:nvSpPr>
        <p:spPr/>
        <p:txBody>
          <a:bodyPr/>
          <a:lstStyle/>
          <a:p>
            <a:pPr>
              <a:defRPr/>
            </a:pPr>
            <a:r>
              <a:rPr lang="en-US"/>
              <a:t>Slide </a:t>
            </a:r>
            <a:fld id="{CA1BF554-DF22-475E-92F9-B7E92000597D}" type="slidenum">
              <a:rPr lang="en-US" smtClean="0"/>
              <a:pPr>
                <a:defRPr/>
              </a:pPr>
              <a:t>59</a:t>
            </a:fld>
            <a:endParaRPr lang="en-US"/>
          </a:p>
        </p:txBody>
      </p:sp>
    </p:spTree>
    <p:extLst>
      <p:ext uri="{BB962C8B-B14F-4D97-AF65-F5344CB8AC3E}">
        <p14:creationId xmlns:p14="http://schemas.microsoft.com/office/powerpoint/2010/main" val="274629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p:txBody>
          <a:bodyPr/>
          <a:lstStyle/>
          <a:p>
            <a:r>
              <a:rPr lang="en-US" dirty="0"/>
              <a:t>Two fundamental strategies:</a:t>
            </a:r>
          </a:p>
          <a:p>
            <a:endParaRPr lang="en-US" dirty="0"/>
          </a:p>
          <a:p>
            <a:pPr marL="457200" lvl="1" indent="0">
              <a:buNone/>
            </a:pPr>
            <a:r>
              <a:rPr lang="en-US" b="1" dirty="0"/>
              <a:t>Policy search</a:t>
            </a:r>
            <a:r>
              <a:rPr lang="en-US" dirty="0"/>
              <a:t> – Search over a class of functions for making decisions to optimize some metric.</a:t>
            </a:r>
          </a:p>
          <a:p>
            <a:pPr lvl="1"/>
            <a:endParaRPr lang="en-US" dirty="0"/>
          </a:p>
          <a:p>
            <a:pPr lvl="1"/>
            <a:endParaRPr lang="en-US" dirty="0"/>
          </a:p>
          <a:p>
            <a:pPr lvl="1"/>
            <a:endParaRPr lang="en-US" dirty="0"/>
          </a:p>
          <a:p>
            <a:pPr marL="457200" lvl="1" indent="0">
              <a:buNone/>
            </a:pPr>
            <a:r>
              <a:rPr lang="en-US" b="1" dirty="0" err="1"/>
              <a:t>Lookahead</a:t>
            </a:r>
            <a:r>
              <a:rPr lang="en-US" b="1" dirty="0"/>
              <a:t> approximations</a:t>
            </a:r>
            <a:r>
              <a:rPr lang="en-US" dirty="0"/>
              <a:t> – Approximate the impact of a decision now on the future. </a:t>
            </a:r>
          </a:p>
        </p:txBody>
      </p:sp>
      <p:graphicFrame>
        <p:nvGraphicFramePr>
          <p:cNvPr id="4" name="Object 3"/>
          <p:cNvGraphicFramePr>
            <a:graphicFrameLocks noChangeAspect="1"/>
          </p:cNvGraphicFramePr>
          <p:nvPr>
            <p:extLst/>
          </p:nvPr>
        </p:nvGraphicFramePr>
        <p:xfrm>
          <a:off x="1779179" y="3113174"/>
          <a:ext cx="5494338" cy="912813"/>
        </p:xfrm>
        <a:graphic>
          <a:graphicData uri="http://schemas.openxmlformats.org/presentationml/2006/ole">
            <mc:AlternateContent xmlns:mc="http://schemas.openxmlformats.org/markup-compatibility/2006">
              <mc:Choice xmlns:v="urn:schemas-microsoft-com:vml" Requires="v">
                <p:oleObj spid="_x0000_s1030" name="Equation" r:id="rId3" imgW="2755800" imgH="457200" progId="Equation.DSMT4">
                  <p:embed/>
                </p:oleObj>
              </mc:Choice>
              <mc:Fallback>
                <p:oleObj name="Equation" r:id="rId3" imgW="2755800" imgH="457200" progId="Equation.DSMT4">
                  <p:embed/>
                  <p:pic>
                    <p:nvPicPr>
                      <p:cNvPr id="4" name="Object 3"/>
                      <p:cNvPicPr>
                        <a:picLocks noChangeAspect="1" noChangeArrowheads="1"/>
                      </p:cNvPicPr>
                      <p:nvPr/>
                    </p:nvPicPr>
                    <p:blipFill>
                      <a:blip r:embed="rId4"/>
                      <a:srcRect/>
                      <a:stretch>
                        <a:fillRect/>
                      </a:stretch>
                    </p:blipFill>
                    <p:spPr bwMode="auto">
                      <a:xfrm>
                        <a:off x="1779179" y="3113174"/>
                        <a:ext cx="5494338" cy="912813"/>
                      </a:xfrm>
                      <a:prstGeom prst="rect">
                        <a:avLst/>
                      </a:prstGeom>
                      <a:noFill/>
                      <a:ln>
                        <a:noFill/>
                      </a:ln>
                      <a:effectLst/>
                    </p:spPr>
                  </p:pic>
                </p:oleObj>
              </mc:Fallback>
            </mc:AlternateContent>
          </a:graphicData>
        </a:graphic>
      </p:graphicFrame>
      <p:graphicFrame>
        <p:nvGraphicFramePr>
          <p:cNvPr id="5" name="Object 4"/>
          <p:cNvGraphicFramePr>
            <a:graphicFrameLocks noChangeAspect="1"/>
          </p:cNvGraphicFramePr>
          <p:nvPr>
            <p:extLst/>
          </p:nvPr>
        </p:nvGraphicFramePr>
        <p:xfrm>
          <a:off x="313918" y="5243513"/>
          <a:ext cx="8691563" cy="909637"/>
        </p:xfrm>
        <a:graphic>
          <a:graphicData uri="http://schemas.openxmlformats.org/presentationml/2006/ole">
            <mc:AlternateContent xmlns:mc="http://schemas.openxmlformats.org/markup-compatibility/2006">
              <mc:Choice xmlns:v="urn:schemas-microsoft-com:vml" Requires="v">
                <p:oleObj spid="_x0000_s1031" name="Equation" r:id="rId5" imgW="4851360" imgH="507960" progId="Equation.DSMT4">
                  <p:embed/>
                </p:oleObj>
              </mc:Choice>
              <mc:Fallback>
                <p:oleObj name="Equation" r:id="rId5" imgW="4851360" imgH="507960" progId="Equation.DSMT4">
                  <p:embed/>
                  <p:pic>
                    <p:nvPicPr>
                      <p:cNvPr id="5" name="Object 4"/>
                      <p:cNvPicPr>
                        <a:picLocks noChangeAspect="1" noChangeArrowheads="1"/>
                      </p:cNvPicPr>
                      <p:nvPr/>
                    </p:nvPicPr>
                    <p:blipFill>
                      <a:blip r:embed="rId6"/>
                      <a:srcRect/>
                      <a:stretch>
                        <a:fillRect/>
                      </a:stretch>
                    </p:blipFill>
                    <p:spPr bwMode="auto">
                      <a:xfrm>
                        <a:off x="313918" y="5243513"/>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88806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Lookahead</a:t>
            </a:r>
            <a:r>
              <a:rPr lang="en-US" dirty="0"/>
              <a:t> policies</a:t>
            </a:r>
          </a:p>
        </p:txBody>
      </p:sp>
      <p:sp>
        <p:nvSpPr>
          <p:cNvPr id="3" name="Content Placeholder 2"/>
          <p:cNvSpPr>
            <a:spLocks noGrp="1"/>
          </p:cNvSpPr>
          <p:nvPr>
            <p:ph idx="1"/>
          </p:nvPr>
        </p:nvSpPr>
        <p:spPr/>
        <p:txBody>
          <a:bodyPr/>
          <a:lstStyle/>
          <a:p>
            <a:r>
              <a:rPr lang="en-US" dirty="0"/>
              <a:t>Decision trees:</a:t>
            </a:r>
          </a:p>
        </p:txBody>
      </p:sp>
      <p:pic>
        <p:nvPicPr>
          <p:cNvPr id="1027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537" y="1641813"/>
            <a:ext cx="6222567" cy="5133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5">
            <a:extLst>
              <a:ext uri="{FF2B5EF4-FFF2-40B4-BE49-F238E27FC236}">
                <a16:creationId xmlns:a16="http://schemas.microsoft.com/office/drawing/2014/main" id="{3920E9F8-1CA9-4C8A-8FF7-A13C3EA28A6D}"/>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60</a:t>
            </a:fld>
            <a:endParaRPr lang="en-US"/>
          </a:p>
        </p:txBody>
      </p:sp>
    </p:spTree>
    <p:extLst>
      <p:ext uri="{BB962C8B-B14F-4D97-AF65-F5344CB8AC3E}">
        <p14:creationId xmlns:p14="http://schemas.microsoft.com/office/powerpoint/2010/main" val="29723279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Lookahead policies</a:t>
            </a:r>
          </a:p>
        </p:txBody>
      </p:sp>
      <p:sp>
        <p:nvSpPr>
          <p:cNvPr id="3" name="Content Placeholder 2"/>
          <p:cNvSpPr>
            <a:spLocks noGrp="1"/>
          </p:cNvSpPr>
          <p:nvPr>
            <p:ph idx="1"/>
          </p:nvPr>
        </p:nvSpPr>
        <p:spPr>
          <a:xfrm>
            <a:off x="685800" y="1143000"/>
            <a:ext cx="7960490" cy="3266954"/>
          </a:xfrm>
        </p:spPr>
        <p:txBody>
          <a:bodyPr/>
          <a:lstStyle/>
          <a:p>
            <a:r>
              <a:rPr lang="en-US" dirty="0"/>
              <a:t>Modeling </a:t>
            </a:r>
            <a:r>
              <a:rPr lang="en-US" dirty="0" err="1"/>
              <a:t>lookahead</a:t>
            </a:r>
            <a:r>
              <a:rPr lang="en-US" dirty="0"/>
              <a:t> policies</a:t>
            </a:r>
          </a:p>
          <a:p>
            <a:pPr lvl="1"/>
            <a:r>
              <a:rPr lang="en-US" dirty="0" err="1"/>
              <a:t>Lookahead</a:t>
            </a:r>
            <a:r>
              <a:rPr lang="en-US" dirty="0"/>
              <a:t> policies solve a </a:t>
            </a:r>
            <a:r>
              <a:rPr lang="en-US" i="1" dirty="0" err="1"/>
              <a:t>lookahead</a:t>
            </a:r>
            <a:r>
              <a:rPr lang="en-US" i="1" dirty="0"/>
              <a:t> model</a:t>
            </a:r>
            <a:r>
              <a:rPr lang="en-US" dirty="0"/>
              <a:t>, which is an approximation of the future.</a:t>
            </a:r>
          </a:p>
          <a:p>
            <a:pPr lvl="1"/>
            <a:r>
              <a:rPr lang="en-US" dirty="0"/>
              <a:t>It is important to understand the difference between the:</a:t>
            </a:r>
          </a:p>
          <a:p>
            <a:pPr lvl="1"/>
            <a:endParaRPr lang="en-US" dirty="0"/>
          </a:p>
          <a:p>
            <a:pPr lvl="2"/>
            <a:r>
              <a:rPr lang="en-US" dirty="0"/>
              <a:t>Base model – this is the model we are trying to solve by finding the best policy.  This is usually some form of simulator.</a:t>
            </a:r>
          </a:p>
          <a:p>
            <a:pPr lvl="2"/>
            <a:endParaRPr lang="en-US" dirty="0"/>
          </a:p>
          <a:p>
            <a:pPr lvl="2"/>
            <a:r>
              <a:rPr lang="en-US" dirty="0"/>
              <a:t>The </a:t>
            </a:r>
            <a:r>
              <a:rPr lang="en-US" dirty="0" err="1"/>
              <a:t>lookahead</a:t>
            </a:r>
            <a:r>
              <a:rPr lang="en-US" dirty="0"/>
              <a:t> model, which is our approximation of the future to help us make better decisions now.</a:t>
            </a:r>
          </a:p>
          <a:p>
            <a:pPr lvl="2"/>
            <a:endParaRPr lang="en-US" dirty="0"/>
          </a:p>
          <a:p>
            <a:pPr lvl="1"/>
            <a:r>
              <a:rPr lang="en-US" dirty="0"/>
              <a:t>The base model is typically a simulator, or it might be the real world.</a:t>
            </a:r>
          </a:p>
          <a:p>
            <a:pPr lvl="2"/>
            <a:endParaRPr lang="en-US" dirty="0"/>
          </a:p>
          <a:p>
            <a:endParaRPr lang="en-US" dirty="0"/>
          </a:p>
          <a:p>
            <a:endParaRPr lang="en-US" dirty="0"/>
          </a:p>
          <a:p>
            <a:endParaRPr lang="en-US" dirty="0"/>
          </a:p>
          <a:p>
            <a:endParaRPr lang="en-US" dirty="0"/>
          </a:p>
          <a:p>
            <a:pPr lvl="1"/>
            <a:endParaRPr lang="en-US" dirty="0"/>
          </a:p>
          <a:p>
            <a:pPr lvl="1"/>
            <a:endParaRPr lang="en-US" dirty="0"/>
          </a:p>
          <a:p>
            <a:pPr lvl="2"/>
            <a:endParaRPr lang="en-US" dirty="0"/>
          </a:p>
        </p:txBody>
      </p:sp>
      <p:sp>
        <p:nvSpPr>
          <p:cNvPr id="4" name="Slide Number Placeholder 5">
            <a:extLst>
              <a:ext uri="{FF2B5EF4-FFF2-40B4-BE49-F238E27FC236}">
                <a16:creationId xmlns:a16="http://schemas.microsoft.com/office/drawing/2014/main" id="{AEEF8681-694D-4DE9-8DB7-8924893C6961}"/>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61</a:t>
            </a:fld>
            <a:endParaRPr lang="en-US"/>
          </a:p>
        </p:txBody>
      </p:sp>
    </p:spTree>
    <p:extLst>
      <p:ext uri="{BB962C8B-B14F-4D97-AF65-F5344CB8AC3E}">
        <p14:creationId xmlns:p14="http://schemas.microsoft.com/office/powerpoint/2010/main" val="38303792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Lookahead</a:t>
            </a:r>
            <a:r>
              <a:rPr lang="en-US" dirty="0"/>
              <a:t> policies</a:t>
            </a:r>
          </a:p>
        </p:txBody>
      </p:sp>
      <p:sp>
        <p:nvSpPr>
          <p:cNvPr id="3" name="Content Placeholder 2"/>
          <p:cNvSpPr>
            <a:spLocks noGrp="1"/>
          </p:cNvSpPr>
          <p:nvPr>
            <p:ph idx="1"/>
          </p:nvPr>
        </p:nvSpPr>
        <p:spPr>
          <a:xfrm>
            <a:off x="685800" y="1143000"/>
            <a:ext cx="7772400" cy="2659743"/>
          </a:xfrm>
        </p:spPr>
        <p:txBody>
          <a:bodyPr/>
          <a:lstStyle/>
          <a:p>
            <a:r>
              <a:rPr lang="en-US" dirty="0" err="1"/>
              <a:t>Lookahead</a:t>
            </a:r>
            <a:r>
              <a:rPr lang="en-US" dirty="0"/>
              <a:t> models</a:t>
            </a:r>
          </a:p>
          <a:p>
            <a:pPr lvl="1"/>
            <a:r>
              <a:rPr lang="en-US" dirty="0"/>
              <a:t>Use tilde variables with double time indices.</a:t>
            </a:r>
          </a:p>
        </p:txBody>
      </p:sp>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sp>
        <p:nvSpPr>
          <p:cNvPr id="43" name="TextBox 42"/>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cxnSp>
        <p:nvCxnSpPr>
          <p:cNvPr id="45" name="Straight Arrow Connector 44"/>
          <p:cNvCxnSpPr>
            <a:endCxn id="3" idx="1"/>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arrow" w="med" len="med"/>
            <a:tailEnd type="arrow" w="med" len="med"/>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34828" name="Equation" r:id="rId4" imgW="88560" imgH="152280" progId="Equation.DSMT4">
                  <p:embed/>
                </p:oleObj>
              </mc:Choice>
              <mc:Fallback>
                <p:oleObj name="Equation" r:id="rId4" imgW="88560" imgH="152280" progId="Equation.DSMT4">
                  <p:embed/>
                  <p:pic>
                    <p:nvPicPr>
                      <p:cNvPr id="47" name="Object 46"/>
                      <p:cNvPicPr/>
                      <p:nvPr/>
                    </p:nvPicPr>
                    <p:blipFill>
                      <a:blip r:embed="rId5"/>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34829" name="Equation" r:id="rId6" imgW="279360" imgH="177480" progId="Equation.DSMT4">
                  <p:embed/>
                </p:oleObj>
              </mc:Choice>
              <mc:Fallback>
                <p:oleObj name="Equation" r:id="rId6" imgW="279360" imgH="177480" progId="Equation.DSMT4">
                  <p:embed/>
                  <p:pic>
                    <p:nvPicPr>
                      <p:cNvPr id="48" name="Object 47"/>
                      <p:cNvPicPr>
                        <a:picLocks noChangeAspect="1" noChangeArrowheads="1"/>
                      </p:cNvPicPr>
                      <p:nvPr/>
                    </p:nvPicPr>
                    <p:blipFill>
                      <a:blip r:embed="rId7"/>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34830" name="Equation" r:id="rId8" imgW="304560" imgH="177480" progId="Equation.DSMT4">
                  <p:embed/>
                </p:oleObj>
              </mc:Choice>
              <mc:Fallback>
                <p:oleObj name="Equation" r:id="rId8" imgW="304560" imgH="177480" progId="Equation.DSMT4">
                  <p:embed/>
                  <p:pic>
                    <p:nvPicPr>
                      <p:cNvPr id="49" name="Object 48"/>
                      <p:cNvPicPr>
                        <a:picLocks noChangeAspect="1" noChangeArrowheads="1"/>
                      </p:cNvPicPr>
                      <p:nvPr/>
                    </p:nvPicPr>
                    <p:blipFill>
                      <a:blip r:embed="rId9"/>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34831" name="Equation" r:id="rId10" imgW="291960" imgH="177480" progId="Equation.DSMT4">
                  <p:embed/>
                </p:oleObj>
              </mc:Choice>
              <mc:Fallback>
                <p:oleObj name="Equation" r:id="rId10" imgW="291960" imgH="177480" progId="Equation.DSMT4">
                  <p:embed/>
                  <p:pic>
                    <p:nvPicPr>
                      <p:cNvPr id="50" name="Object 49"/>
                      <p:cNvPicPr>
                        <a:picLocks noChangeAspect="1" noChangeArrowheads="1"/>
                      </p:cNvPicPr>
                      <p:nvPr/>
                    </p:nvPicPr>
                    <p:blipFill>
                      <a:blip r:embed="rId11"/>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graphicFrame>
        <p:nvGraphicFramePr>
          <p:cNvPr id="4" name="Object 3"/>
          <p:cNvGraphicFramePr>
            <a:graphicFrameLocks noChangeAspect="1"/>
          </p:cNvGraphicFramePr>
          <p:nvPr>
            <p:extLst/>
          </p:nvPr>
        </p:nvGraphicFramePr>
        <p:xfrm>
          <a:off x="2216150" y="5976710"/>
          <a:ext cx="3808413" cy="552450"/>
        </p:xfrm>
        <a:graphic>
          <a:graphicData uri="http://schemas.openxmlformats.org/presentationml/2006/ole">
            <mc:AlternateContent xmlns:mc="http://schemas.openxmlformats.org/markup-compatibility/2006">
              <mc:Choice xmlns:v="urn:schemas-microsoft-com:vml" Requires="v">
                <p:oleObj spid="_x0000_s34832" name="Equation" r:id="rId12" imgW="1574640" imgH="228600" progId="Equation.DSMT4">
                  <p:embed/>
                </p:oleObj>
              </mc:Choice>
              <mc:Fallback>
                <p:oleObj name="Equation" r:id="rId12" imgW="1574640" imgH="228600" progId="Equation.DSMT4">
                  <p:embed/>
                  <p:pic>
                    <p:nvPicPr>
                      <p:cNvPr id="4" name="Object 3"/>
                      <p:cNvPicPr/>
                      <p:nvPr/>
                    </p:nvPicPr>
                    <p:blipFill>
                      <a:blip r:embed="rId13"/>
                      <a:stretch>
                        <a:fillRect/>
                      </a:stretch>
                    </p:blipFill>
                    <p:spPr>
                      <a:xfrm>
                        <a:off x="2216150" y="5976710"/>
                        <a:ext cx="3808413" cy="552450"/>
                      </a:xfrm>
                      <a:prstGeom prst="rect">
                        <a:avLst/>
                      </a:prstGeom>
                    </p:spPr>
                  </p:pic>
                </p:oleObj>
              </mc:Fallback>
            </mc:AlternateContent>
          </a:graphicData>
        </a:graphic>
      </p:graphicFrame>
      <p:pic>
        <p:nvPicPr>
          <p:cNvPr id="7" name="Picture 6"/>
          <p:cNvPicPr>
            <a:picLocks noChangeAspect="1"/>
          </p:cNvPicPr>
          <p:nvPr/>
        </p:nvPicPr>
        <p:blipFill>
          <a:blip r:embed="rId14"/>
          <a:stretch>
            <a:fillRect/>
          </a:stretch>
        </p:blipFill>
        <p:spPr>
          <a:xfrm rot="19803842">
            <a:off x="885406" y="3829905"/>
            <a:ext cx="3177815" cy="419136"/>
          </a:xfrm>
          <a:prstGeom prst="rect">
            <a:avLst/>
          </a:prstGeom>
        </p:spPr>
      </p:pic>
      <p:pic>
        <p:nvPicPr>
          <p:cNvPr id="8" name="Picture 7"/>
          <p:cNvPicPr>
            <a:picLocks noChangeAspect="1"/>
          </p:cNvPicPr>
          <p:nvPr/>
        </p:nvPicPr>
        <p:blipFill>
          <a:blip r:embed="rId15"/>
          <a:stretch>
            <a:fillRect/>
          </a:stretch>
        </p:blipFill>
        <p:spPr>
          <a:xfrm rot="19754796">
            <a:off x="1959761" y="3516615"/>
            <a:ext cx="4854361" cy="434378"/>
          </a:xfrm>
          <a:prstGeom prst="rect">
            <a:avLst/>
          </a:prstGeom>
        </p:spPr>
      </p:pic>
      <p:pic>
        <p:nvPicPr>
          <p:cNvPr id="11" name="Picture 10"/>
          <p:cNvPicPr>
            <a:picLocks noChangeAspect="1"/>
          </p:cNvPicPr>
          <p:nvPr/>
        </p:nvPicPr>
        <p:blipFill>
          <a:blip r:embed="rId16"/>
          <a:stretch>
            <a:fillRect/>
          </a:stretch>
        </p:blipFill>
        <p:spPr>
          <a:xfrm rot="19796261">
            <a:off x="3521587" y="3410392"/>
            <a:ext cx="5090601" cy="403895"/>
          </a:xfrm>
          <a:prstGeom prst="rect">
            <a:avLst/>
          </a:prstGeom>
        </p:spPr>
      </p:pic>
      <p:sp>
        <p:nvSpPr>
          <p:cNvPr id="28" name="Slide Number Placeholder 5">
            <a:extLst>
              <a:ext uri="{FF2B5EF4-FFF2-40B4-BE49-F238E27FC236}">
                <a16:creationId xmlns:a16="http://schemas.microsoft.com/office/drawing/2014/main" id="{5CE46CEA-42CD-4E18-9F10-C55413B4FA3E}"/>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62</a:t>
            </a:fld>
            <a:endParaRPr lang="en-US"/>
          </a:p>
        </p:txBody>
      </p:sp>
    </p:spTree>
    <p:extLst>
      <p:ext uri="{BB962C8B-B14F-4D97-AF65-F5344CB8AC3E}">
        <p14:creationId xmlns:p14="http://schemas.microsoft.com/office/powerpoint/2010/main" val="291131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Lookahead</a:t>
            </a:r>
            <a:r>
              <a:rPr lang="en-US" dirty="0"/>
              <a:t> policies</a:t>
            </a:r>
          </a:p>
        </p:txBody>
      </p:sp>
      <p:sp>
        <p:nvSpPr>
          <p:cNvPr id="3" name="Content Placeholder 2"/>
          <p:cNvSpPr>
            <a:spLocks noGrp="1"/>
          </p:cNvSpPr>
          <p:nvPr>
            <p:ph idx="1"/>
          </p:nvPr>
        </p:nvSpPr>
        <p:spPr>
          <a:xfrm>
            <a:off x="685800" y="1143000"/>
            <a:ext cx="8208818" cy="4953000"/>
          </a:xfrm>
        </p:spPr>
        <p:txBody>
          <a:bodyPr/>
          <a:lstStyle/>
          <a:p>
            <a:r>
              <a:rPr lang="en-US" sz="2400" dirty="0"/>
              <a:t>Lookahead models use six classes of approximations:</a:t>
            </a:r>
          </a:p>
          <a:p>
            <a:pPr lvl="1"/>
            <a:r>
              <a:rPr lang="en-US" sz="2000" dirty="0"/>
              <a:t>Horizon truncation – Replacing a longer horizon problem with a shorter horizon</a:t>
            </a:r>
          </a:p>
          <a:p>
            <a:pPr lvl="1"/>
            <a:r>
              <a:rPr lang="en-US" sz="2000" dirty="0"/>
              <a:t>Stage aggregation – Replacing multistage problems with two-stage approximation.</a:t>
            </a:r>
          </a:p>
          <a:p>
            <a:pPr lvl="1"/>
            <a:r>
              <a:rPr lang="en-US" sz="2000" dirty="0"/>
              <a:t>Outcome aggregation/sampling – Simplifying the exogenous information process</a:t>
            </a:r>
          </a:p>
          <a:p>
            <a:pPr lvl="1"/>
            <a:r>
              <a:rPr lang="en-US" sz="2000" dirty="0"/>
              <a:t>Discretization – Of time, states and decisions</a:t>
            </a:r>
          </a:p>
          <a:p>
            <a:pPr lvl="1"/>
            <a:r>
              <a:rPr lang="en-US" sz="2000" dirty="0"/>
              <a:t>Policy restriction – Use a simplified policy in the lookahead</a:t>
            </a:r>
          </a:p>
          <a:p>
            <a:pPr lvl="1"/>
            <a:r>
              <a:rPr lang="en-US" sz="2000" dirty="0"/>
              <a:t>Dimensionality reduction – We may ignore some variables (such as forecasts) in the </a:t>
            </a:r>
            <a:r>
              <a:rPr lang="en-US" sz="2000" dirty="0" err="1"/>
              <a:t>lookahead</a:t>
            </a:r>
            <a:r>
              <a:rPr lang="en-US" sz="2000" dirty="0"/>
              <a:t> model that we capture in the base model (these become </a:t>
            </a:r>
            <a:r>
              <a:rPr lang="en-US" sz="2000" i="1" dirty="0"/>
              <a:t>latent</a:t>
            </a:r>
            <a:r>
              <a:rPr lang="en-US" sz="2000" dirty="0"/>
              <a:t> variables in the </a:t>
            </a:r>
            <a:r>
              <a:rPr lang="en-US" sz="2000" dirty="0" err="1"/>
              <a:t>lookahead</a:t>
            </a:r>
            <a:r>
              <a:rPr lang="en-US" sz="2000" dirty="0"/>
              <a:t> model).</a:t>
            </a:r>
          </a:p>
        </p:txBody>
      </p:sp>
      <p:sp>
        <p:nvSpPr>
          <p:cNvPr id="4" name="Slide Number Placeholder 5">
            <a:extLst>
              <a:ext uri="{FF2B5EF4-FFF2-40B4-BE49-F238E27FC236}">
                <a16:creationId xmlns:a16="http://schemas.microsoft.com/office/drawing/2014/main" id="{7E3728CF-7D1B-4A2E-8EB2-06D4B06AE188}"/>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63</a:t>
            </a:fld>
            <a:endParaRPr lang="en-US"/>
          </a:p>
        </p:txBody>
      </p:sp>
    </p:spTree>
    <p:extLst>
      <p:ext uri="{BB962C8B-B14F-4D97-AF65-F5344CB8AC3E}">
        <p14:creationId xmlns:p14="http://schemas.microsoft.com/office/powerpoint/2010/main" val="15568361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Lookahead</a:t>
            </a:r>
            <a:r>
              <a:rPr lang="en-US" dirty="0"/>
              <a:t> policies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143000"/>
                <a:ext cx="7946136" cy="4953000"/>
              </a:xfrm>
            </p:spPr>
            <p:txBody>
              <a:bodyPr/>
              <a:lstStyle/>
              <a:p>
                <a:r>
                  <a:rPr lang="en-US" dirty="0"/>
                  <a:t>The </a:t>
                </a:r>
                <a:r>
                  <a:rPr lang="en-US" dirty="0" err="1"/>
                  <a:t>lookahead</a:t>
                </a:r>
                <a:r>
                  <a:rPr lang="en-US" dirty="0"/>
                  <a:t> state variable</a:t>
                </a:r>
              </a:p>
              <a:p>
                <a:endParaRPr lang="en-US" dirty="0"/>
              </a:p>
              <a:p>
                <a:endParaRPr lang="en-US" dirty="0"/>
              </a:p>
              <a:p>
                <a:endParaRPr lang="en-US" dirty="0"/>
              </a:p>
              <a:p>
                <a:r>
                  <a:rPr lang="en-US" dirty="0"/>
                  <a:t>Common simplifications in </a:t>
                </a:r>
                <a:r>
                  <a:rPr lang="en-US" dirty="0" err="1"/>
                  <a:t>lookahead</a:t>
                </a:r>
                <a:r>
                  <a:rPr lang="en-US" dirty="0"/>
                  <a:t> models:</a:t>
                </a:r>
              </a:p>
              <a:p>
                <a:pPr lvl="1"/>
                <a:endParaRPr lang="en-US" dirty="0"/>
              </a:p>
              <a:p>
                <a:pPr lvl="1"/>
                <a:r>
                  <a:rPr lang="en-US" dirty="0"/>
                  <a:t>Ignore the updating of estimates of parameters </a:t>
                </a:r>
                <a14:m>
                  <m:oMath xmlns:m="http://schemas.openxmlformats.org/officeDocument/2006/math">
                    <m:sSub>
                      <m:sSubPr>
                        <m:ctrlPr>
                          <a:rPr lang="en-US" b="0"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𝑡𝑡</m:t>
                        </m:r>
                        <m:r>
                          <a:rPr lang="en-US" b="0" i="1" smtClean="0">
                            <a:latin typeface="Cambria Math" panose="02040503050406030204" pitchFamily="18" charset="0"/>
                          </a:rPr>
                          <m:t>′</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𝜃</m:t>
                            </m:r>
                          </m:e>
                        </m:acc>
                      </m:e>
                      <m:sub>
                        <m:r>
                          <a:rPr lang="en-US" i="1">
                            <a:latin typeface="Cambria Math" panose="02040503050406030204" pitchFamily="18" charset="0"/>
                          </a:rPr>
                          <m:t>𝑡</m:t>
                        </m:r>
                      </m:sub>
                    </m:sSub>
                  </m:oMath>
                </a14:m>
                <a:endParaRPr lang="en-US" dirty="0"/>
              </a:p>
              <a:p>
                <a:pPr lvl="1"/>
                <a:endParaRPr lang="en-US" dirty="0"/>
              </a:p>
              <a:p>
                <a:pPr lvl="1"/>
                <a:r>
                  <a:rPr lang="en-US" dirty="0"/>
                  <a:t>Ignore the adaptive updating of forecasts </a:t>
                </a:r>
                <a14:m>
                  <m:oMath xmlns:m="http://schemas.openxmlformats.org/officeDocument/2006/math">
                    <m:sSubSup>
                      <m:sSubSupPr>
                        <m:ctrlPr>
                          <a:rPr lang="en-US" b="0" i="1" smtClean="0">
                            <a:latin typeface="Cambria Math" panose="02040503050406030204" pitchFamily="18" charset="0"/>
                          </a:rPr>
                        </m:ctrlPr>
                      </m:sSub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smtClean="0">
                            <a:latin typeface="Cambria Math" panose="02040503050406030204" pitchFamily="18" charset="0"/>
                          </a:rPr>
                          <m:t>𝑡𝑡</m:t>
                        </m:r>
                        <m:r>
                          <a:rPr lang="en-US" b="0" i="1" smtClean="0">
                            <a:latin typeface="Cambria Math" panose="02040503050406030204" pitchFamily="18" charset="0"/>
                          </a:rPr>
                          <m:t>′</m:t>
                        </m:r>
                      </m:sub>
                      <m:sup>
                        <m:r>
                          <a:rPr lang="en-US" b="0" i="1" smtClean="0">
                            <a:latin typeface="Cambria Math" panose="02040503050406030204" pitchFamily="18" charset="0"/>
                          </a:rPr>
                          <m:t>𝐷</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𝑡</m:t>
                        </m:r>
                      </m:sub>
                      <m:sup>
                        <m:r>
                          <a:rPr lang="en-US" b="0" i="1" smtClean="0">
                            <a:latin typeface="Cambria Math" panose="02040503050406030204" pitchFamily="18" charset="0"/>
                          </a:rPr>
                          <m:t>𝐷</m:t>
                        </m:r>
                      </m:sup>
                    </m:sSubSup>
                  </m:oMath>
                </a14:m>
                <a:endParaRPr lang="en-US" dirty="0"/>
              </a:p>
              <a:p>
                <a:pPr marL="457200" lvl="1"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143000"/>
                <a:ext cx="7946136" cy="4953000"/>
              </a:xfrm>
              <a:blipFill>
                <a:blip r:embed="rId3"/>
                <a:stretch>
                  <a:fillRect t="-1355" r="-1458"/>
                </a:stretch>
              </a:blipFill>
            </p:spPr>
            <p:txBody>
              <a:bodyPr/>
              <a:lstStyle/>
              <a:p>
                <a:r>
                  <a:rPr lang="en-US">
                    <a:noFill/>
                  </a:rPr>
                  <a:t> </a:t>
                </a:r>
              </a:p>
            </p:txBody>
          </p:sp>
        </mc:Fallback>
      </mc:AlternateContent>
      <p:graphicFrame>
        <p:nvGraphicFramePr>
          <p:cNvPr id="14" name="Object 13"/>
          <p:cNvGraphicFramePr>
            <a:graphicFrameLocks noChangeAspect="1"/>
          </p:cNvGraphicFramePr>
          <p:nvPr>
            <p:extLst/>
          </p:nvPr>
        </p:nvGraphicFramePr>
        <p:xfrm>
          <a:off x="1450975" y="1930400"/>
          <a:ext cx="6343650" cy="619125"/>
        </p:xfrm>
        <a:graphic>
          <a:graphicData uri="http://schemas.openxmlformats.org/presentationml/2006/ole">
            <mc:AlternateContent xmlns:mc="http://schemas.openxmlformats.org/markup-compatibility/2006">
              <mc:Choice xmlns:v="urn:schemas-microsoft-com:vml" Requires="v">
                <p:oleObj spid="_x0000_s35846" name="Equation" r:id="rId4" imgW="3111480" imgH="304560" progId="Equation.DSMT4">
                  <p:embed/>
                </p:oleObj>
              </mc:Choice>
              <mc:Fallback>
                <p:oleObj name="Equation" r:id="rId4" imgW="3111480" imgH="304560" progId="Equation.DSMT4">
                  <p:embed/>
                  <p:pic>
                    <p:nvPicPr>
                      <p:cNvPr id="14" name="Object 13"/>
                      <p:cNvPicPr/>
                      <p:nvPr/>
                    </p:nvPicPr>
                    <p:blipFill>
                      <a:blip r:embed="rId5"/>
                      <a:stretch>
                        <a:fillRect/>
                      </a:stretch>
                    </p:blipFill>
                    <p:spPr>
                      <a:xfrm>
                        <a:off x="1450975" y="1930400"/>
                        <a:ext cx="6343650" cy="619125"/>
                      </a:xfrm>
                      <a:prstGeom prst="rect">
                        <a:avLst/>
                      </a:prstGeom>
                    </p:spPr>
                  </p:pic>
                </p:oleObj>
              </mc:Fallback>
            </mc:AlternateContent>
          </a:graphicData>
        </a:graphic>
      </p:graphicFrame>
      <p:sp>
        <p:nvSpPr>
          <p:cNvPr id="5" name="Rectangle 4"/>
          <p:cNvSpPr/>
          <p:nvPr/>
        </p:nvSpPr>
        <p:spPr>
          <a:xfrm>
            <a:off x="7204316" y="1828800"/>
            <a:ext cx="487680" cy="719963"/>
          </a:xfrm>
          <a:prstGeom prst="rect">
            <a:avLst/>
          </a:prstGeom>
          <a:solidFill>
            <a:srgbClr val="0000FF">
              <a:alpha val="14118"/>
            </a:srgbClr>
          </a:solidFill>
          <a:ln w="63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Rectangle 14"/>
          <p:cNvSpPr/>
          <p:nvPr/>
        </p:nvSpPr>
        <p:spPr>
          <a:xfrm>
            <a:off x="5958480" y="1834896"/>
            <a:ext cx="1164336" cy="719963"/>
          </a:xfrm>
          <a:prstGeom prst="rect">
            <a:avLst/>
          </a:prstGeom>
          <a:solidFill>
            <a:srgbClr val="0000FF">
              <a:alpha val="14118"/>
            </a:srgbClr>
          </a:solidFill>
          <a:ln w="63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17" name="Group 16"/>
          <p:cNvGrpSpPr/>
          <p:nvPr/>
        </p:nvGrpSpPr>
        <p:grpSpPr>
          <a:xfrm>
            <a:off x="5898504" y="2081613"/>
            <a:ext cx="1941322" cy="1019235"/>
            <a:chOff x="5827776" y="2304909"/>
            <a:chExt cx="1941322" cy="1019235"/>
          </a:xfrm>
        </p:grpSpPr>
        <p:graphicFrame>
          <p:nvGraphicFramePr>
            <p:cNvPr id="7" name="Object 6"/>
            <p:cNvGraphicFramePr>
              <a:graphicFrameLocks noChangeAspect="1"/>
            </p:cNvGraphicFramePr>
            <p:nvPr>
              <p:extLst/>
            </p:nvPr>
          </p:nvGraphicFramePr>
          <p:xfrm>
            <a:off x="5827776" y="2304909"/>
            <a:ext cx="1868170" cy="886589"/>
          </p:xfrm>
          <a:graphic>
            <a:graphicData uri="http://schemas.openxmlformats.org/presentationml/2006/ole">
              <mc:AlternateContent xmlns:mc="http://schemas.openxmlformats.org/markup-compatibility/2006">
                <mc:Choice xmlns:v="urn:schemas-microsoft-com:vml" Requires="v">
                  <p:oleObj spid="_x0000_s35847" name="Equation" r:id="rId6" imgW="749160" imgH="355320" progId="Equation.DSMT4">
                    <p:embed/>
                  </p:oleObj>
                </mc:Choice>
                <mc:Fallback>
                  <p:oleObj name="Equation" r:id="rId6" imgW="749160" imgH="355320" progId="Equation.DSMT4">
                    <p:embed/>
                    <p:pic>
                      <p:nvPicPr>
                        <p:cNvPr id="7" name="Object 6"/>
                        <p:cNvPicPr/>
                        <p:nvPr/>
                      </p:nvPicPr>
                      <p:blipFill>
                        <a:blip r:embed="rId7"/>
                        <a:stretch>
                          <a:fillRect/>
                        </a:stretch>
                      </p:blipFill>
                      <p:spPr>
                        <a:xfrm>
                          <a:off x="5827776" y="2304909"/>
                          <a:ext cx="1868170" cy="886589"/>
                        </a:xfrm>
                        <a:prstGeom prst="rect">
                          <a:avLst/>
                        </a:prstGeom>
                      </p:spPr>
                    </p:pic>
                  </p:oleObj>
                </mc:Fallback>
              </mc:AlternateContent>
            </a:graphicData>
          </a:graphic>
        </p:graphicFrame>
        <p:sp>
          <p:nvSpPr>
            <p:cNvPr id="16" name="TextBox 15"/>
            <p:cNvSpPr txBox="1"/>
            <p:nvPr/>
          </p:nvSpPr>
          <p:spPr>
            <a:xfrm>
              <a:off x="5942957" y="2924034"/>
              <a:ext cx="1826141" cy="400110"/>
            </a:xfrm>
            <a:prstGeom prst="rect">
              <a:avLst/>
            </a:prstGeom>
            <a:noFill/>
          </p:spPr>
          <p:txBody>
            <a:bodyPr wrap="none" rtlCol="0">
              <a:spAutoFit/>
            </a:bodyPr>
            <a:lstStyle/>
            <a:p>
              <a:pPr algn="l"/>
              <a:r>
                <a:rPr lang="en-US" sz="2000" i="0" dirty="0">
                  <a:solidFill>
                    <a:srgbClr val="0033CC"/>
                  </a:solidFill>
                </a:rPr>
                <a:t>Latent variables</a:t>
              </a:r>
            </a:p>
          </p:txBody>
        </p:sp>
      </p:grpSp>
      <p:sp>
        <p:nvSpPr>
          <p:cNvPr id="10" name="Slide Number Placeholder 5">
            <a:extLst>
              <a:ext uri="{FF2B5EF4-FFF2-40B4-BE49-F238E27FC236}">
                <a16:creationId xmlns:a16="http://schemas.microsoft.com/office/drawing/2014/main" id="{DE1A897C-9441-458E-8DBD-0EE9AD8FF111}"/>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64</a:t>
            </a:fld>
            <a:endParaRPr lang="en-US"/>
          </a:p>
        </p:txBody>
      </p:sp>
    </p:spTree>
    <p:extLst>
      <p:ext uri="{BB962C8B-B14F-4D97-AF65-F5344CB8AC3E}">
        <p14:creationId xmlns:p14="http://schemas.microsoft.com/office/powerpoint/2010/main" val="192929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Lookahead</a:t>
            </a:r>
            <a:r>
              <a:rPr lang="en-US" dirty="0"/>
              <a:t> policies</a:t>
            </a:r>
          </a:p>
        </p:txBody>
      </p:sp>
      <p:sp>
        <p:nvSpPr>
          <p:cNvPr id="3" name="Content Placeholder 2"/>
          <p:cNvSpPr>
            <a:spLocks noGrp="1"/>
          </p:cNvSpPr>
          <p:nvPr>
            <p:ph idx="1"/>
          </p:nvPr>
        </p:nvSpPr>
        <p:spPr/>
        <p:txBody>
          <a:bodyPr/>
          <a:lstStyle/>
          <a:p>
            <a:r>
              <a:rPr lang="en-US" dirty="0"/>
              <a:t>We can use this notation to create a policy based on our </a:t>
            </a:r>
            <a:r>
              <a:rPr lang="en-US" i="1" dirty="0" err="1"/>
              <a:t>lookahead</a:t>
            </a:r>
            <a:r>
              <a:rPr lang="en-US" i="1" dirty="0"/>
              <a:t> model</a:t>
            </a:r>
            <a:r>
              <a:rPr lang="en-US" dirty="0"/>
              <a:t>:</a:t>
            </a:r>
          </a:p>
          <a:p>
            <a:endParaRPr lang="en-US" i="1" dirty="0"/>
          </a:p>
          <a:p>
            <a:endParaRPr lang="en-US" i="1" dirty="0"/>
          </a:p>
          <a:p>
            <a:endParaRPr lang="en-US" i="1" dirty="0"/>
          </a:p>
          <a:p>
            <a:endParaRPr lang="en-US" i="1" dirty="0"/>
          </a:p>
          <a:p>
            <a:endParaRPr lang="en-US" i="1" dirty="0"/>
          </a:p>
          <a:p>
            <a:endParaRPr lang="en-US" i="1" dirty="0"/>
          </a:p>
          <a:p>
            <a:endParaRPr lang="en-US" i="1" dirty="0"/>
          </a:p>
          <a:p>
            <a:pPr lvl="1"/>
            <a:r>
              <a:rPr lang="en-US" dirty="0"/>
              <a:t>Simplest </a:t>
            </a:r>
            <a:r>
              <a:rPr lang="en-US" dirty="0" err="1"/>
              <a:t>lookahead</a:t>
            </a:r>
            <a:r>
              <a:rPr lang="en-US" dirty="0"/>
              <a:t> is deterministic.</a:t>
            </a:r>
          </a:p>
          <a:p>
            <a:endParaRPr lang="en-US" i="1" dirty="0"/>
          </a:p>
          <a:p>
            <a:endParaRPr lang="en-US" i="1" dirty="0"/>
          </a:p>
          <a:p>
            <a:endParaRPr lang="en-US" i="1" dirty="0"/>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graphicFrame>
        <p:nvGraphicFramePr>
          <p:cNvPr id="8" name="Object 7"/>
          <p:cNvGraphicFramePr>
            <a:graphicFrameLocks noChangeAspect="1"/>
          </p:cNvGraphicFramePr>
          <p:nvPr>
            <p:extLst/>
          </p:nvPr>
        </p:nvGraphicFramePr>
        <p:xfrm>
          <a:off x="757101" y="2320925"/>
          <a:ext cx="8142287" cy="828675"/>
        </p:xfrm>
        <a:graphic>
          <a:graphicData uri="http://schemas.openxmlformats.org/presentationml/2006/ole">
            <mc:AlternateContent xmlns:mc="http://schemas.openxmlformats.org/markup-compatibility/2006">
              <mc:Choice xmlns:v="urn:schemas-microsoft-com:vml" Requires="v">
                <p:oleObj spid="_x0000_s36868" name="Equation" r:id="rId3" imgW="4736880" imgH="482400" progId="Equation.DSMT4">
                  <p:embed/>
                </p:oleObj>
              </mc:Choice>
              <mc:Fallback>
                <p:oleObj name="Equation" r:id="rId3" imgW="4736880" imgH="482400" progId="Equation.DSMT4">
                  <p:embed/>
                  <p:pic>
                    <p:nvPicPr>
                      <p:cNvPr id="8" name="Object 7"/>
                      <p:cNvPicPr>
                        <a:picLocks noChangeAspect="1" noChangeArrowheads="1"/>
                      </p:cNvPicPr>
                      <p:nvPr/>
                    </p:nvPicPr>
                    <p:blipFill>
                      <a:blip r:embed="rId4"/>
                      <a:srcRect/>
                      <a:stretch>
                        <a:fillRect/>
                      </a:stretch>
                    </p:blipFill>
                    <p:spPr bwMode="auto">
                      <a:xfrm>
                        <a:off x="757101" y="2320925"/>
                        <a:ext cx="8142287" cy="828675"/>
                      </a:xfrm>
                      <a:prstGeom prst="rect">
                        <a:avLst/>
                      </a:prstGeom>
                      <a:noFill/>
                      <a:ln>
                        <a:noFill/>
                      </a:ln>
                      <a:effectLst/>
                      <a:extLst/>
                    </p:spPr>
                  </p:pic>
                </p:oleObj>
              </mc:Fallback>
            </mc:AlternateContent>
          </a:graphicData>
        </a:graphic>
      </p:graphicFrame>
      <p:grpSp>
        <p:nvGrpSpPr>
          <p:cNvPr id="13" name="Group 12"/>
          <p:cNvGrpSpPr/>
          <p:nvPr/>
        </p:nvGrpSpPr>
        <p:grpSpPr>
          <a:xfrm>
            <a:off x="1223148" y="2493818"/>
            <a:ext cx="3811990" cy="1259992"/>
            <a:chOff x="1223148" y="2493818"/>
            <a:chExt cx="3811990" cy="1259992"/>
          </a:xfrm>
        </p:grpSpPr>
        <p:sp>
          <p:nvSpPr>
            <p:cNvPr id="7" name="Oval 6"/>
            <p:cNvSpPr/>
            <p:nvPr/>
          </p:nvSpPr>
          <p:spPr bwMode="auto">
            <a:xfrm>
              <a:off x="4013860" y="2493818"/>
              <a:ext cx="1021278" cy="498764"/>
            </a:xfrm>
            <a:prstGeom prst="ellipse">
              <a:avLst/>
            </a:prstGeom>
            <a:noFill/>
            <a:ln w="19050" cap="flat" cmpd="sng" algn="ctr">
              <a:solidFill>
                <a:schemeClr val="accent2">
                  <a:lumMod val="75000"/>
                </a:schemeClr>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9" name="TextBox 8"/>
            <p:cNvSpPr txBox="1"/>
            <p:nvPr/>
          </p:nvSpPr>
          <p:spPr>
            <a:xfrm>
              <a:off x="1223148" y="3384478"/>
              <a:ext cx="3461204" cy="369332"/>
            </a:xfrm>
            <a:prstGeom prst="rect">
              <a:avLst/>
            </a:prstGeom>
            <a:noFill/>
            <a:ln>
              <a:solidFill>
                <a:schemeClr val="accent2">
                  <a:lumMod val="75000"/>
                </a:schemeClr>
              </a:solidFill>
            </a:ln>
          </p:spPr>
          <p:txBody>
            <a:bodyPr wrap="none" rtlCol="0">
              <a:spAutoFit/>
            </a:bodyPr>
            <a:lstStyle/>
            <a:p>
              <a:pPr algn="l"/>
              <a:r>
                <a:rPr lang="en-US" i="0" dirty="0">
                  <a:solidFill>
                    <a:schemeClr val="accent2">
                      <a:lumMod val="75000"/>
                    </a:schemeClr>
                  </a:solidFill>
                </a:rPr>
                <a:t>Restricted/simplified set of policies</a:t>
              </a:r>
            </a:p>
          </p:txBody>
        </p:sp>
        <p:cxnSp>
          <p:nvCxnSpPr>
            <p:cNvPr id="11" name="Straight Arrow Connector 10"/>
            <p:cNvCxnSpPr>
              <a:stCxn id="7" idx="4"/>
            </p:cNvCxnSpPr>
            <p:nvPr/>
          </p:nvCxnSpPr>
          <p:spPr bwMode="auto">
            <a:xfrm>
              <a:off x="4524499" y="2992582"/>
              <a:ext cx="0" cy="391896"/>
            </a:xfrm>
            <a:prstGeom prst="straightConnector1">
              <a:avLst/>
            </a:prstGeom>
            <a:noFill/>
            <a:ln w="19050" cap="flat" cmpd="sng" algn="ctr">
              <a:solidFill>
                <a:schemeClr val="accent2">
                  <a:lumMod val="75000"/>
                </a:schemeClr>
              </a:solidFill>
              <a:prstDash val="solid"/>
              <a:round/>
              <a:headEnd type="none" w="med" len="med"/>
              <a:tailEnd type="arrow"/>
            </a:ln>
            <a:effectLst/>
          </p:spPr>
        </p:cxnSp>
      </p:grpSp>
      <p:grpSp>
        <p:nvGrpSpPr>
          <p:cNvPr id="15" name="Group 14"/>
          <p:cNvGrpSpPr/>
          <p:nvPr/>
        </p:nvGrpSpPr>
        <p:grpSpPr>
          <a:xfrm>
            <a:off x="2283258" y="2503718"/>
            <a:ext cx="4160113" cy="2554382"/>
            <a:chOff x="967108" y="2493818"/>
            <a:chExt cx="4160113" cy="2554382"/>
          </a:xfrm>
        </p:grpSpPr>
        <p:sp>
          <p:nvSpPr>
            <p:cNvPr id="16" name="Oval 15"/>
            <p:cNvSpPr/>
            <p:nvPr/>
          </p:nvSpPr>
          <p:spPr bwMode="auto">
            <a:xfrm>
              <a:off x="4524498" y="2493818"/>
              <a:ext cx="510639" cy="498764"/>
            </a:xfrm>
            <a:prstGeom prst="ellipse">
              <a:avLst/>
            </a:prstGeom>
            <a:noFill/>
            <a:ln w="19050" cap="flat" cmpd="sng" algn="ctr">
              <a:solidFill>
                <a:schemeClr val="accent2">
                  <a:lumMod val="75000"/>
                </a:schemeClr>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8" name="TextBox 17"/>
            <p:cNvSpPr txBox="1"/>
            <p:nvPr/>
          </p:nvSpPr>
          <p:spPr>
            <a:xfrm>
              <a:off x="967108" y="4678868"/>
              <a:ext cx="4160113" cy="369332"/>
            </a:xfrm>
            <a:prstGeom prst="rect">
              <a:avLst/>
            </a:prstGeom>
            <a:noFill/>
            <a:ln>
              <a:solidFill>
                <a:schemeClr val="accent2">
                  <a:lumMod val="75000"/>
                </a:schemeClr>
              </a:solidFill>
            </a:ln>
          </p:spPr>
          <p:txBody>
            <a:bodyPr wrap="none" rtlCol="0">
              <a:spAutoFit/>
            </a:bodyPr>
            <a:lstStyle/>
            <a:p>
              <a:pPr algn="l"/>
              <a:r>
                <a:rPr lang="en-US" i="0" dirty="0">
                  <a:solidFill>
                    <a:schemeClr val="accent2">
                      <a:lumMod val="75000"/>
                    </a:schemeClr>
                  </a:solidFill>
                </a:rPr>
                <a:t>Simplified/discretized set of state variables</a:t>
              </a:r>
            </a:p>
          </p:txBody>
        </p:sp>
        <p:cxnSp>
          <p:nvCxnSpPr>
            <p:cNvPr id="19" name="Straight Arrow Connector 18"/>
            <p:cNvCxnSpPr>
              <a:stCxn id="16" idx="4"/>
            </p:cNvCxnSpPr>
            <p:nvPr/>
          </p:nvCxnSpPr>
          <p:spPr bwMode="auto">
            <a:xfrm>
              <a:off x="4779818" y="2992582"/>
              <a:ext cx="0" cy="1686286"/>
            </a:xfrm>
            <a:prstGeom prst="straightConnector1">
              <a:avLst/>
            </a:prstGeom>
            <a:noFill/>
            <a:ln w="19050" cap="flat" cmpd="sng" algn="ctr">
              <a:solidFill>
                <a:schemeClr val="accent2">
                  <a:lumMod val="75000"/>
                </a:schemeClr>
              </a:solidFill>
              <a:prstDash val="solid"/>
              <a:round/>
              <a:headEnd type="none" w="med" len="med"/>
              <a:tailEnd type="arrow"/>
            </a:ln>
            <a:effectLst/>
          </p:spPr>
        </p:cxnSp>
      </p:grpSp>
      <p:grpSp>
        <p:nvGrpSpPr>
          <p:cNvPr id="21" name="Group 20"/>
          <p:cNvGrpSpPr/>
          <p:nvPr/>
        </p:nvGrpSpPr>
        <p:grpSpPr>
          <a:xfrm>
            <a:off x="2970033" y="2477993"/>
            <a:ext cx="4506362" cy="3076882"/>
            <a:chOff x="967108" y="2493818"/>
            <a:chExt cx="4506362" cy="3076882"/>
          </a:xfrm>
        </p:grpSpPr>
        <p:sp>
          <p:nvSpPr>
            <p:cNvPr id="22" name="Oval 21"/>
            <p:cNvSpPr/>
            <p:nvPr/>
          </p:nvSpPr>
          <p:spPr bwMode="auto">
            <a:xfrm>
              <a:off x="4348362" y="2493818"/>
              <a:ext cx="892661" cy="498764"/>
            </a:xfrm>
            <a:prstGeom prst="ellipse">
              <a:avLst/>
            </a:prstGeom>
            <a:noFill/>
            <a:ln w="19050" cap="flat" cmpd="sng" algn="ctr">
              <a:solidFill>
                <a:schemeClr val="accent2">
                  <a:lumMod val="75000"/>
                </a:schemeClr>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3" name="TextBox 22"/>
            <p:cNvSpPr txBox="1"/>
            <p:nvPr/>
          </p:nvSpPr>
          <p:spPr>
            <a:xfrm>
              <a:off x="967108" y="5201368"/>
              <a:ext cx="4506362" cy="369332"/>
            </a:xfrm>
            <a:prstGeom prst="rect">
              <a:avLst/>
            </a:prstGeom>
            <a:noFill/>
            <a:ln>
              <a:solidFill>
                <a:schemeClr val="accent2">
                  <a:lumMod val="75000"/>
                </a:schemeClr>
              </a:solidFill>
            </a:ln>
          </p:spPr>
          <p:txBody>
            <a:bodyPr wrap="none" rtlCol="0">
              <a:spAutoFit/>
            </a:bodyPr>
            <a:lstStyle/>
            <a:p>
              <a:pPr algn="l"/>
              <a:r>
                <a:rPr lang="en-US" i="0" dirty="0">
                  <a:solidFill>
                    <a:schemeClr val="accent2">
                      <a:lumMod val="75000"/>
                    </a:schemeClr>
                  </a:solidFill>
                </a:rPr>
                <a:t>Simplified/discretized set of decision variables</a:t>
              </a:r>
            </a:p>
          </p:txBody>
        </p:sp>
        <p:cxnSp>
          <p:nvCxnSpPr>
            <p:cNvPr id="24" name="Straight Arrow Connector 23"/>
            <p:cNvCxnSpPr>
              <a:stCxn id="22" idx="4"/>
            </p:cNvCxnSpPr>
            <p:nvPr/>
          </p:nvCxnSpPr>
          <p:spPr bwMode="auto">
            <a:xfrm>
              <a:off x="4794693" y="2992582"/>
              <a:ext cx="0" cy="2208786"/>
            </a:xfrm>
            <a:prstGeom prst="straightConnector1">
              <a:avLst/>
            </a:prstGeom>
            <a:noFill/>
            <a:ln w="19050" cap="flat" cmpd="sng" algn="ctr">
              <a:solidFill>
                <a:schemeClr val="accent2">
                  <a:lumMod val="75000"/>
                </a:schemeClr>
              </a:solidFill>
              <a:prstDash val="solid"/>
              <a:round/>
              <a:headEnd type="none" w="med" len="med"/>
              <a:tailEnd type="arrow"/>
            </a:ln>
            <a:effectLst/>
          </p:spPr>
        </p:cxnSp>
      </p:grpSp>
      <p:grpSp>
        <p:nvGrpSpPr>
          <p:cNvPr id="28" name="Group 27"/>
          <p:cNvGrpSpPr/>
          <p:nvPr/>
        </p:nvGrpSpPr>
        <p:grpSpPr>
          <a:xfrm>
            <a:off x="1043570" y="2501743"/>
            <a:ext cx="4692310" cy="2047631"/>
            <a:chOff x="788983" y="2493818"/>
            <a:chExt cx="4692310" cy="2047631"/>
          </a:xfrm>
        </p:grpSpPr>
        <p:sp>
          <p:nvSpPr>
            <p:cNvPr id="29" name="Oval 28"/>
            <p:cNvSpPr/>
            <p:nvPr/>
          </p:nvSpPr>
          <p:spPr bwMode="auto">
            <a:xfrm>
              <a:off x="4524498" y="2493818"/>
              <a:ext cx="510639" cy="498764"/>
            </a:xfrm>
            <a:prstGeom prst="ellipse">
              <a:avLst/>
            </a:prstGeom>
            <a:noFill/>
            <a:ln w="19050" cap="flat" cmpd="sng" algn="ctr">
              <a:solidFill>
                <a:schemeClr val="accent2">
                  <a:lumMod val="75000"/>
                </a:schemeClr>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30" name="TextBox 29"/>
            <p:cNvSpPr txBox="1"/>
            <p:nvPr/>
          </p:nvSpPr>
          <p:spPr>
            <a:xfrm>
              <a:off x="788983" y="3895118"/>
              <a:ext cx="4692310" cy="646331"/>
            </a:xfrm>
            <a:prstGeom prst="rect">
              <a:avLst/>
            </a:prstGeom>
            <a:noFill/>
            <a:ln>
              <a:solidFill>
                <a:schemeClr val="accent2">
                  <a:lumMod val="75000"/>
                </a:schemeClr>
              </a:solidFill>
            </a:ln>
          </p:spPr>
          <p:txBody>
            <a:bodyPr wrap="none" rtlCol="0">
              <a:spAutoFit/>
            </a:bodyPr>
            <a:lstStyle/>
            <a:p>
              <a:pPr algn="l"/>
              <a:r>
                <a:rPr lang="en-US" i="0" dirty="0">
                  <a:solidFill>
                    <a:schemeClr val="accent2">
                      <a:lumMod val="75000"/>
                    </a:schemeClr>
                  </a:solidFill>
                </a:rPr>
                <a:t>Sampled set of realizations (or deterministic);</a:t>
              </a:r>
            </a:p>
            <a:p>
              <a:pPr algn="l"/>
              <a:r>
                <a:rPr lang="en-US" i="0" dirty="0">
                  <a:solidFill>
                    <a:schemeClr val="accent2">
                      <a:lumMod val="75000"/>
                    </a:schemeClr>
                  </a:solidFill>
                </a:rPr>
                <a:t>Aggregated staging of decisions and information</a:t>
              </a:r>
            </a:p>
          </p:txBody>
        </p:sp>
        <p:cxnSp>
          <p:nvCxnSpPr>
            <p:cNvPr id="31" name="Straight Arrow Connector 30"/>
            <p:cNvCxnSpPr>
              <a:stCxn id="29" idx="4"/>
            </p:cNvCxnSpPr>
            <p:nvPr/>
          </p:nvCxnSpPr>
          <p:spPr bwMode="auto">
            <a:xfrm>
              <a:off x="4779818" y="2992582"/>
              <a:ext cx="0" cy="902536"/>
            </a:xfrm>
            <a:prstGeom prst="straightConnector1">
              <a:avLst/>
            </a:prstGeom>
            <a:noFill/>
            <a:ln w="19050" cap="flat" cmpd="sng" algn="ctr">
              <a:solidFill>
                <a:schemeClr val="accent2">
                  <a:lumMod val="75000"/>
                </a:schemeClr>
              </a:solidFill>
              <a:prstDash val="solid"/>
              <a:round/>
              <a:headEnd type="none" w="med" len="med"/>
              <a:tailEnd type="arrow"/>
            </a:ln>
            <a:effectLst/>
          </p:spPr>
        </p:cxnSp>
      </p:grpSp>
      <p:grpSp>
        <p:nvGrpSpPr>
          <p:cNvPr id="4" name="Group 3"/>
          <p:cNvGrpSpPr/>
          <p:nvPr/>
        </p:nvGrpSpPr>
        <p:grpSpPr>
          <a:xfrm>
            <a:off x="5207323" y="1800538"/>
            <a:ext cx="1809290" cy="782362"/>
            <a:chOff x="5207323" y="1800538"/>
            <a:chExt cx="1809290" cy="782362"/>
          </a:xfrm>
        </p:grpSpPr>
        <p:grpSp>
          <p:nvGrpSpPr>
            <p:cNvPr id="49" name="Group 48"/>
            <p:cNvGrpSpPr/>
            <p:nvPr/>
          </p:nvGrpSpPr>
          <p:grpSpPr>
            <a:xfrm>
              <a:off x="5207323" y="1800538"/>
              <a:ext cx="1809290" cy="782362"/>
              <a:chOff x="5207323" y="1800538"/>
              <a:chExt cx="1809290" cy="782362"/>
            </a:xfrm>
          </p:grpSpPr>
          <p:sp>
            <p:nvSpPr>
              <p:cNvPr id="44" name="Oval 43"/>
              <p:cNvSpPr/>
              <p:nvPr/>
            </p:nvSpPr>
            <p:spPr bwMode="auto">
              <a:xfrm>
                <a:off x="5207323" y="2333518"/>
                <a:ext cx="510639" cy="249382"/>
              </a:xfrm>
              <a:prstGeom prst="ellipse">
                <a:avLst/>
              </a:prstGeom>
              <a:noFill/>
              <a:ln w="19050" cap="flat" cmpd="sng" algn="ctr">
                <a:solidFill>
                  <a:schemeClr val="accent2">
                    <a:lumMod val="75000"/>
                  </a:schemeClr>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45" name="TextBox 44"/>
              <p:cNvSpPr txBox="1"/>
              <p:nvPr/>
            </p:nvSpPr>
            <p:spPr>
              <a:xfrm>
                <a:off x="5337948" y="1800538"/>
                <a:ext cx="1678665" cy="369332"/>
              </a:xfrm>
              <a:prstGeom prst="rect">
                <a:avLst/>
              </a:prstGeom>
              <a:noFill/>
              <a:ln>
                <a:solidFill>
                  <a:schemeClr val="accent2">
                    <a:lumMod val="75000"/>
                  </a:schemeClr>
                </a:solidFill>
              </a:ln>
            </p:spPr>
            <p:txBody>
              <a:bodyPr wrap="none" rtlCol="0">
                <a:spAutoFit/>
              </a:bodyPr>
              <a:lstStyle/>
              <a:p>
                <a:pPr algn="l"/>
                <a:r>
                  <a:rPr lang="en-US" i="0" dirty="0">
                    <a:solidFill>
                      <a:schemeClr val="accent2">
                        <a:lumMod val="75000"/>
                      </a:schemeClr>
                    </a:solidFill>
                  </a:rPr>
                  <a:t>Limited horizon</a:t>
                </a:r>
              </a:p>
            </p:txBody>
          </p:sp>
        </p:grpSp>
        <p:cxnSp>
          <p:nvCxnSpPr>
            <p:cNvPr id="47" name="Straight Arrow Connector 46"/>
            <p:cNvCxnSpPr>
              <a:stCxn id="44" idx="0"/>
            </p:cNvCxnSpPr>
            <p:nvPr/>
          </p:nvCxnSpPr>
          <p:spPr bwMode="auto">
            <a:xfrm flipV="1">
              <a:off x="5462643" y="2169870"/>
              <a:ext cx="0" cy="163648"/>
            </a:xfrm>
            <a:prstGeom prst="straightConnector1">
              <a:avLst/>
            </a:prstGeom>
            <a:noFill/>
            <a:ln w="9525" cap="flat" cmpd="sng" algn="ctr">
              <a:solidFill>
                <a:schemeClr val="accent2">
                  <a:lumMod val="75000"/>
                </a:schemeClr>
              </a:solidFill>
              <a:prstDash val="solid"/>
              <a:round/>
              <a:headEnd type="none" w="med" len="med"/>
              <a:tailEnd type="arrow" w="med" len="med"/>
            </a:ln>
            <a:effectLst/>
          </p:spPr>
        </p:cxnSp>
      </p:grpSp>
      <p:sp>
        <p:nvSpPr>
          <p:cNvPr id="26" name="Slide Number Placeholder 5">
            <a:extLst>
              <a:ext uri="{FF2B5EF4-FFF2-40B4-BE49-F238E27FC236}">
                <a16:creationId xmlns:a16="http://schemas.microsoft.com/office/drawing/2014/main" id="{CF1455CF-FFF8-4AC0-B056-B54BCA645478}"/>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65</a:t>
            </a:fld>
            <a:endParaRPr lang="en-US"/>
          </a:p>
        </p:txBody>
      </p:sp>
    </p:spTree>
    <p:extLst>
      <p:ext uri="{BB962C8B-B14F-4D97-AF65-F5344CB8AC3E}">
        <p14:creationId xmlns:p14="http://schemas.microsoft.com/office/powerpoint/2010/main" val="225841156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shortest paths</a:t>
            </a:r>
          </a:p>
        </p:txBody>
      </p:sp>
      <p:pic>
        <p:nvPicPr>
          <p:cNvPr id="6" name="Picture 5"/>
          <p:cNvPicPr>
            <a:picLocks noChangeAspect="1"/>
          </p:cNvPicPr>
          <p:nvPr/>
        </p:nvPicPr>
        <p:blipFill>
          <a:blip r:embed="rId2"/>
          <a:stretch>
            <a:fillRect/>
          </a:stretch>
        </p:blipFill>
        <p:spPr>
          <a:xfrm>
            <a:off x="1225685" y="1095380"/>
            <a:ext cx="6449437" cy="5763782"/>
          </a:xfrm>
          <a:prstGeom prst="rect">
            <a:avLst/>
          </a:prstGeom>
        </p:spPr>
      </p:pic>
      <p:sp>
        <p:nvSpPr>
          <p:cNvPr id="4" name="Slide Number Placeholder 5">
            <a:extLst>
              <a:ext uri="{FF2B5EF4-FFF2-40B4-BE49-F238E27FC236}">
                <a16:creationId xmlns:a16="http://schemas.microsoft.com/office/drawing/2014/main" id="{23744D27-D9F2-4CCE-8F1C-DCEE109E776B}"/>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66</a:t>
            </a:fld>
            <a:endParaRPr lang="en-US"/>
          </a:p>
        </p:txBody>
      </p:sp>
    </p:spTree>
    <p:extLst>
      <p:ext uri="{BB962C8B-B14F-4D97-AF65-F5344CB8AC3E}">
        <p14:creationId xmlns:p14="http://schemas.microsoft.com/office/powerpoint/2010/main" val="10168279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shortest paths</a:t>
            </a:r>
          </a:p>
        </p:txBody>
      </p:sp>
      <p:pic>
        <p:nvPicPr>
          <p:cNvPr id="4" name="Picture 3">
            <a:extLst>
              <a:ext uri="{FF2B5EF4-FFF2-40B4-BE49-F238E27FC236}">
                <a16:creationId xmlns:a16="http://schemas.microsoft.com/office/drawing/2014/main" id="{5A9CE352-1153-4B66-B040-7D7FBC060D54}"/>
              </a:ext>
            </a:extLst>
          </p:cNvPr>
          <p:cNvPicPr>
            <a:picLocks noChangeAspect="1"/>
          </p:cNvPicPr>
          <p:nvPr/>
        </p:nvPicPr>
        <p:blipFill>
          <a:blip r:embed="rId2"/>
          <a:stretch>
            <a:fillRect/>
          </a:stretch>
        </p:blipFill>
        <p:spPr>
          <a:xfrm>
            <a:off x="1257595" y="1095381"/>
            <a:ext cx="6417527" cy="5762620"/>
          </a:xfrm>
          <a:prstGeom prst="rect">
            <a:avLst/>
          </a:prstGeom>
        </p:spPr>
      </p:pic>
      <p:sp>
        <p:nvSpPr>
          <p:cNvPr id="5" name="Slide Number Placeholder 5">
            <a:extLst>
              <a:ext uri="{FF2B5EF4-FFF2-40B4-BE49-F238E27FC236}">
                <a16:creationId xmlns:a16="http://schemas.microsoft.com/office/drawing/2014/main" id="{51512583-5742-42CD-84B0-E6703ED8299B}"/>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67</a:t>
            </a:fld>
            <a:endParaRPr lang="en-US"/>
          </a:p>
        </p:txBody>
      </p:sp>
    </p:spTree>
    <p:extLst>
      <p:ext uri="{BB962C8B-B14F-4D97-AF65-F5344CB8AC3E}">
        <p14:creationId xmlns:p14="http://schemas.microsoft.com/office/powerpoint/2010/main" val="12115640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shortest paths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The problem</a:t>
                </a:r>
              </a:p>
              <a:p>
                <a:pPr lvl="1"/>
                <a:r>
                  <a:rPr lang="en-US" dirty="0"/>
                  <a:t>Finding the best path through a stochastic dynamic network.  </a:t>
                </a:r>
              </a:p>
              <a:p>
                <a:r>
                  <a:rPr lang="en-US" dirty="0"/>
                  <a:t>The policy</a:t>
                </a:r>
              </a:p>
              <a:p>
                <a:pPr lvl="1"/>
                <a:r>
                  <a:rPr lang="en-US" dirty="0"/>
                  <a:t>We can try to solve a stochastic </a:t>
                </a:r>
                <a:r>
                  <a:rPr lang="en-US" dirty="0" err="1"/>
                  <a:t>lookahead</a:t>
                </a:r>
                <a:r>
                  <a:rPr lang="en-US" dirty="0"/>
                  <a:t> model (perhaps using approximate dynamic programming).</a:t>
                </a:r>
              </a:p>
              <a:p>
                <a:pPr lvl="1"/>
                <a:r>
                  <a:rPr lang="en-US" dirty="0"/>
                  <a:t>We can solve a deterministic </a:t>
                </a:r>
                <a:r>
                  <a:rPr lang="en-US" dirty="0" err="1"/>
                  <a:t>lookahead</a:t>
                </a:r>
                <a:r>
                  <a:rPr lang="en-US" dirty="0"/>
                  <a:t> model using point estimates of travel times that are updated from time to time.</a:t>
                </a:r>
              </a:p>
              <a:p>
                <a:pPr lvl="1"/>
                <a:r>
                  <a:rPr lang="en-US" dirty="0"/>
                  <a:t>We can solve a parameterized </a:t>
                </a:r>
                <a:r>
                  <a:rPr lang="en-US" dirty="0" err="1"/>
                  <a:t>lookahead</a:t>
                </a:r>
                <a:r>
                  <a:rPr lang="en-US" dirty="0"/>
                  <a:t> model, where we use the </a:t>
                </a:r>
                <a14:m>
                  <m:oMath xmlns:m="http://schemas.openxmlformats.org/officeDocument/2006/math">
                    <m:r>
                      <a:rPr lang="en-US" b="0" i="1" smtClean="0">
                        <a:latin typeface="Cambria Math" panose="02040503050406030204" pitchFamily="18" charset="0"/>
                      </a:rPr>
                      <m:t>𝜃</m:t>
                    </m:r>
                  </m:oMath>
                </a14:m>
                <a:r>
                  <a:rPr lang="en-US" dirty="0"/>
                  <a:t>-percentile of the travel time on each link.</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355" r="-392"/>
                </a:stretch>
              </a:blipFill>
            </p:spPr>
            <p:txBody>
              <a:bodyPr/>
              <a:lstStyle/>
              <a:p>
                <a:r>
                  <a:rPr lang="en-US">
                    <a:noFill/>
                  </a:rPr>
                  <a:t> </a:t>
                </a:r>
              </a:p>
            </p:txBody>
          </p:sp>
        </mc:Fallback>
      </mc:AlternateContent>
      <p:sp>
        <p:nvSpPr>
          <p:cNvPr id="4" name="Slide Number Placeholder 5">
            <a:extLst>
              <a:ext uri="{FF2B5EF4-FFF2-40B4-BE49-F238E27FC236}">
                <a16:creationId xmlns:a16="http://schemas.microsoft.com/office/drawing/2014/main" id="{EB874D54-7862-417E-BF2B-1BAF99FD5913}"/>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68</a:t>
            </a:fld>
            <a:endParaRPr lang="en-US"/>
          </a:p>
        </p:txBody>
      </p:sp>
    </p:spTree>
    <p:extLst>
      <p:ext uri="{BB962C8B-B14F-4D97-AF65-F5344CB8AC3E}">
        <p14:creationId xmlns:p14="http://schemas.microsoft.com/office/powerpoint/2010/main" val="34407082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shortest paths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143000"/>
                <a:ext cx="8458200" cy="4953000"/>
              </a:xfrm>
            </p:spPr>
            <p:txBody>
              <a:bodyPr/>
              <a:lstStyle/>
              <a:p>
                <a:r>
                  <a:rPr lang="en-US" dirty="0"/>
                  <a:t>Modeling:</a:t>
                </a:r>
              </a:p>
              <a:p>
                <a:pPr lvl="1"/>
                <a:r>
                  <a:rPr lang="en-US" dirty="0"/>
                  <a:t>Objective function</a:t>
                </a:r>
              </a:p>
              <a:p>
                <a:pPr lvl="2"/>
                <a:r>
                  <a:rPr lang="en-US" sz="2200" dirty="0"/>
                  <a:t>Cost per period</a:t>
                </a:r>
              </a:p>
              <a:p>
                <a:pPr marL="457200" lvl="1" indent="0">
                  <a:buNone/>
                </a:pPr>
                <a:r>
                  <a:rPr lang="en-US" sz="2000" dirty="0"/>
                  <a:t> </a:t>
                </a:r>
                <a14:m>
                  <m:oMath xmlns:m="http://schemas.openxmlformats.org/officeDocument/2006/math">
                    <m:r>
                      <a:rPr lang="en-US" sz="2000" b="0" i="0" smtClean="0">
                        <a:latin typeface="Cambria Math" panose="02040503050406030204" pitchFamily="18" charset="0"/>
                      </a:rPr>
                      <m:t>                   </m:t>
                    </m:r>
                    <m:r>
                      <m:rPr>
                        <m:sty m:val="p"/>
                      </m:rPr>
                      <a:rPr lang="en-US" sz="2000">
                        <a:latin typeface="Cambria Math" panose="02040503050406030204" pitchFamily="18" charset="0"/>
                      </a:rPr>
                      <m:t>C</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S</m:t>
                            </m:r>
                          </m:e>
                          <m:sub>
                            <m:r>
                              <m:rPr>
                                <m:sty m:val="p"/>
                              </m:rPr>
                              <a:rPr lang="en-US" sz="2000">
                                <a:latin typeface="Cambria Math" panose="02040503050406030204" pitchFamily="18" charset="0"/>
                              </a:rPr>
                              <m:t>t</m:t>
                            </m:r>
                          </m:sub>
                        </m:sSub>
                        <m:r>
                          <a:rPr lang="en-US" sz="2000">
                            <a:latin typeface="Cambria Math" panose="02040503050406030204" pitchFamily="18" charset="0"/>
                          </a:rPr>
                          <m:t>,</m:t>
                        </m:r>
                        <m:sSubSup>
                          <m:sSubSupPr>
                            <m:ctrlPr>
                              <a:rPr lang="en-US" sz="2000" i="1">
                                <a:latin typeface="Cambria Math" panose="02040503050406030204" pitchFamily="18" charset="0"/>
                              </a:rPr>
                            </m:ctrlPr>
                          </m:sSubSupPr>
                          <m:e>
                            <m:r>
                              <m:rPr>
                                <m:sty m:val="p"/>
                              </m:rPr>
                              <a:rPr lang="en-US" sz="2000">
                                <a:latin typeface="Cambria Math" panose="02040503050406030204" pitchFamily="18" charset="0"/>
                              </a:rPr>
                              <m:t>X</m:t>
                            </m:r>
                          </m:e>
                          <m:sub>
                            <m:r>
                              <m:rPr>
                                <m:sty m:val="p"/>
                              </m:rPr>
                              <a:rPr lang="en-US" sz="2000">
                                <a:latin typeface="Cambria Math" panose="02040503050406030204" pitchFamily="18" charset="0"/>
                              </a:rPr>
                              <m:t>t</m:t>
                            </m:r>
                          </m:sub>
                          <m:sup>
                            <m:r>
                              <a:rPr lang="en-US" sz="2000" i="1">
                                <a:latin typeface="Cambria Math" panose="02040503050406030204" pitchFamily="18" charset="0"/>
                              </a:rPr>
                              <m:t>𝜋</m:t>
                            </m:r>
                          </m:sup>
                        </m:sSubSup>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𝑡</m:t>
                                </m:r>
                              </m:sub>
                            </m:sSub>
                          </m:e>
                        </m:d>
                      </m:e>
                    </m:d>
                    <m:sSubSup>
                      <m:sSubSupPr>
                        <m:ctrlPr>
                          <a:rPr lang="en-US" sz="2000" i="1">
                            <a:latin typeface="Cambria Math" panose="02040503050406030204" pitchFamily="18" charset="0"/>
                          </a:rPr>
                        </m:ctrlPr>
                      </m:sSubSupPr>
                      <m:e>
                        <m:r>
                          <a:rPr lang="en-US" sz="2000" i="1">
                            <a:latin typeface="Cambria Math" panose="02040503050406030204" pitchFamily="18" charset="0"/>
                          </a:rPr>
                          <m:t>=(</m:t>
                        </m:r>
                        <m:r>
                          <a:rPr lang="en-US" sz="2000" i="1">
                            <a:latin typeface="Cambria Math" panose="02040503050406030204" pitchFamily="18" charset="0"/>
                          </a:rPr>
                          <m:t>𝑋</m:t>
                        </m:r>
                      </m:e>
                      <m:sub>
                        <m:r>
                          <a:rPr lang="en-US" sz="2000" i="1">
                            <a:latin typeface="Cambria Math" panose="02040503050406030204" pitchFamily="18" charset="0"/>
                          </a:rPr>
                          <m:t>𝑡</m:t>
                        </m:r>
                      </m:sub>
                      <m:sup>
                        <m:r>
                          <a:rPr lang="en-US" sz="2000" i="1">
                            <a:latin typeface="Cambria Math" panose="02040503050406030204" pitchFamily="18" charset="0"/>
                          </a:rPr>
                          <m:t>𝜋</m:t>
                        </m:r>
                      </m:sup>
                    </m:sSubSup>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𝑡</m:t>
                                </m:r>
                              </m:sub>
                            </m:sSub>
                          </m:e>
                        </m:d>
                        <m:r>
                          <a:rPr lang="en-US" sz="2000" i="1">
                            <a:latin typeface="Cambria Math" panose="02040503050406030204" pitchFamily="18" charset="0"/>
                          </a:rPr>
                          <m:t>)</m:t>
                        </m:r>
                      </m:e>
                      <m:sup>
                        <m:r>
                          <a:rPr lang="en-US" sz="2000" i="1">
                            <a:latin typeface="Cambria Math" panose="02040503050406030204" pitchFamily="18" charset="0"/>
                          </a:rPr>
                          <m:t>𝑇</m:t>
                        </m:r>
                      </m:sup>
                    </m:sSup>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𝑐</m:t>
                            </m:r>
                          </m:e>
                        </m:acc>
                      </m:e>
                      <m:sub>
                        <m:r>
                          <a:rPr lang="en-US" sz="2000" i="1">
                            <a:latin typeface="Cambria Math" panose="02040503050406030204" pitchFamily="18" charset="0"/>
                          </a:rPr>
                          <m:t>𝑡</m:t>
                        </m:r>
                      </m:sub>
                    </m:sSub>
                  </m:oMath>
                </a14:m>
                <a:endParaRPr lang="en-US" sz="2000"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m:t>
                      </m:r>
                      <m:nary>
                        <m:naryPr>
                          <m:chr m:val="∑"/>
                          <m:supHide m:val="on"/>
                          <m:ctrlPr>
                            <a:rPr lang="en-US" sz="2000" i="1">
                              <a:latin typeface="Cambria Math" panose="02040503050406030204" pitchFamily="18" charset="0"/>
                            </a:rPr>
                          </m:ctrlPr>
                        </m:naryPr>
                        <m:sub>
                          <m:r>
                            <a:rPr lang="en-US" sz="2000" i="1">
                              <a:latin typeface="Cambria Math" panose="02040503050406030204" pitchFamily="18" charset="0"/>
                            </a:rPr>
                            <m:t>𝑗</m:t>
                          </m:r>
                        </m:sub>
                        <m:sup/>
                        <m:e>
                          <m:sSubSup>
                            <m:sSubSupPr>
                              <m:ctrlPr>
                                <a:rPr lang="en-US" sz="2000" i="1">
                                  <a:latin typeface="Cambria Math" panose="02040503050406030204" pitchFamily="18" charset="0"/>
                                </a:rPr>
                              </m:ctrlPr>
                            </m:sSubSupPr>
                            <m:e>
                              <m:r>
                                <a:rPr lang="en-US" sz="2000" i="1">
                                  <a:latin typeface="Cambria Math" panose="02040503050406030204" pitchFamily="18" charset="0"/>
                                </a:rPr>
                                <m:t>𝑥</m:t>
                              </m:r>
                            </m:e>
                            <m:sub>
                              <m:r>
                                <a:rPr lang="en-US" sz="2000" i="1">
                                  <a:latin typeface="Cambria Math" panose="02040503050406030204" pitchFamily="18" charset="0"/>
                                </a:rPr>
                                <m:t>𝑡</m:t>
                              </m:r>
                              <m:r>
                                <a:rPr lang="en-US" sz="2000" i="1">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𝑖</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m:t>
                              </m:r>
                              <m:r>
                                <a:rPr lang="en-US" sz="2000" i="1">
                                  <a:latin typeface="Cambria Math" panose="02040503050406030204" pitchFamily="18" charset="0"/>
                                </a:rPr>
                                <m:t>𝑗</m:t>
                              </m:r>
                            </m:sub>
                            <m:sup>
                              <m:r>
                                <a:rPr lang="en-US" sz="2000" i="1">
                                  <a:latin typeface="Cambria Math" panose="02040503050406030204" pitchFamily="18" charset="0"/>
                                </a:rPr>
                                <m:t>𝜋</m:t>
                              </m:r>
                            </m:sup>
                          </m:sSubSup>
                        </m:e>
                      </m:nary>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𝑐</m:t>
                              </m:r>
                            </m:e>
                          </m:acc>
                        </m:e>
                        <m:sub>
                          <m:r>
                            <a:rPr lang="en-US" sz="2000" i="1">
                              <a:latin typeface="Cambria Math" panose="02040503050406030204" pitchFamily="18" charset="0"/>
                            </a:rPr>
                            <m:t>𝑡</m:t>
                          </m:r>
                          <m:r>
                            <a:rPr lang="en-US" sz="2000" i="1">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𝑖</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m:t>
                          </m:r>
                          <m:r>
                            <a:rPr lang="en-US" sz="2000" i="1">
                              <a:latin typeface="Cambria Math" panose="02040503050406030204" pitchFamily="18" charset="0"/>
                            </a:rPr>
                            <m:t>𝑗</m:t>
                          </m:r>
                        </m:sub>
                      </m:sSub>
                    </m:oMath>
                  </m:oMathPara>
                </a14:m>
                <a:endParaRPr lang="en-US" sz="2000" i="1" dirty="0">
                  <a:latin typeface="Cambria Math" panose="02040503050406030204" pitchFamily="18" charset="0"/>
                </a:endParaRPr>
              </a:p>
              <a:p>
                <a:pPr marL="457200" lvl="1" indent="0">
                  <a:buNone/>
                </a:pPr>
                <a:r>
                  <a:rPr lang="en-US" sz="2000" dirty="0"/>
                  <a:t>                                         </a:t>
                </a:r>
                <a14:m>
                  <m:oMath xmlns:m="http://schemas.openxmlformats.org/officeDocument/2006/math">
                    <m:r>
                      <a:rPr lang="en-US" sz="2000" i="1">
                        <a:latin typeface="Cambria Math" panose="02040503050406030204" pitchFamily="18" charset="0"/>
                      </a:rPr>
                      <m:t>=</m:t>
                    </m:r>
                  </m:oMath>
                </a14:m>
                <a:r>
                  <a:rPr lang="en-US" sz="2000" dirty="0"/>
                  <a:t> Costs incurred at time t.</a:t>
                </a:r>
              </a:p>
              <a:p>
                <a:pPr lvl="2"/>
                <a:r>
                  <a:rPr lang="en-US" sz="2200" dirty="0"/>
                  <a:t>Total costs:</a:t>
                </a:r>
                <a:endParaRPr lang="en-US" dirty="0"/>
              </a:p>
              <a:p>
                <a:pPr marL="914400" lvl="2" indent="0">
                  <a:buNone/>
                </a:pPr>
                <a:r>
                  <a:rPr lang="en-US" dirty="0"/>
                  <a:t>	</a:t>
                </a:r>
              </a:p>
              <a:p>
                <a:pPr marL="914400" lvl="2" indent="0">
                  <a:buNone/>
                </a:pPr>
                <a:r>
                  <a:rPr lang="en-US" dirty="0"/>
                  <a:t>            </a:t>
                </a:r>
                <a14:m>
                  <m:oMath xmlns:m="http://schemas.openxmlformats.org/officeDocument/2006/math">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US" i="1">
                            <a:latin typeface="Cambria Math" panose="02040503050406030204" pitchFamily="18" charset="0"/>
                          </a:rPr>
                          <m:t>𝜋</m:t>
                        </m:r>
                      </m:lim>
                    </m:limLow>
                    <m:r>
                      <a:rPr lang="en-US" i="1">
                        <a:latin typeface="Cambria Math" panose="02040503050406030204" pitchFamily="18" charset="0"/>
                        <a:ea typeface="Cambria Math" panose="02040503050406030204" pitchFamily="18" charset="0"/>
                      </a:rPr>
                      <m:t>𝔼</m:t>
                    </m:r>
                    <m:nary>
                      <m:naryPr>
                        <m:chr m:val="∑"/>
                        <m:ctrlPr>
                          <a:rPr lang="en-US" i="1">
                            <a:latin typeface="Cambria Math" panose="02040503050406030204" pitchFamily="18" charset="0"/>
                            <a:ea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=0</m:t>
                        </m:r>
                      </m:sub>
                      <m:sup>
                        <m:r>
                          <a:rPr lang="en-US" i="1">
                            <a:latin typeface="Cambria Math" panose="02040503050406030204" pitchFamily="18" charset="0"/>
                            <a:ea typeface="Cambria Math" panose="02040503050406030204" pitchFamily="18" charset="0"/>
                          </a:rPr>
                          <m:t>𝑇</m:t>
                        </m:r>
                      </m:sup>
                      <m:e>
                        <m:r>
                          <m:rPr>
                            <m:sty m:val="p"/>
                          </m:rPr>
                          <a:rPr lang="en-US">
                            <a:latin typeface="Cambria Math" panose="02040503050406030204" pitchFamily="18" charset="0"/>
                          </a:rPr>
                          <m:t>C</m:t>
                        </m:r>
                        <m:r>
                          <a:rPr lang="en-US">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S</m:t>
                            </m:r>
                          </m:e>
                          <m:sub>
                            <m:r>
                              <m:rPr>
                                <m:sty m:val="p"/>
                              </m:rPr>
                              <a:rPr lang="en-US">
                                <a:latin typeface="Cambria Math" panose="02040503050406030204" pitchFamily="18" charset="0"/>
                              </a:rPr>
                              <m:t>t</m:t>
                            </m:r>
                          </m:sub>
                        </m:sSub>
                        <m:r>
                          <a:rPr lang="en-US">
                            <a:latin typeface="Cambria Math" panose="02040503050406030204" pitchFamily="18" charset="0"/>
                          </a:rPr>
                          <m:t>,</m:t>
                        </m:r>
                        <m:sSubSup>
                          <m:sSubSupPr>
                            <m:ctrlPr>
                              <a:rPr lang="en-US" i="1">
                                <a:latin typeface="Cambria Math" panose="02040503050406030204" pitchFamily="18" charset="0"/>
                              </a:rPr>
                            </m:ctrlPr>
                          </m:sSubSupPr>
                          <m:e>
                            <m:r>
                              <m:rPr>
                                <m:sty m:val="p"/>
                              </m:rPr>
                              <a:rPr lang="en-US">
                                <a:latin typeface="Cambria Math" panose="02040503050406030204" pitchFamily="18" charset="0"/>
                              </a:rPr>
                              <m:t>X</m:t>
                            </m:r>
                          </m:e>
                          <m:sub>
                            <m:r>
                              <m:rPr>
                                <m:sty m:val="p"/>
                              </m:rPr>
                              <a:rPr lang="en-US">
                                <a:latin typeface="Cambria Math" panose="02040503050406030204" pitchFamily="18" charset="0"/>
                              </a:rPr>
                              <m:t>t</m:t>
                            </m:r>
                          </m:sub>
                          <m:sup>
                            <m:r>
                              <a:rPr lang="en-US" i="1">
                                <a:latin typeface="Cambria Math" panose="02040503050406030204" pitchFamily="18" charset="0"/>
                              </a:rPr>
                              <m:t>𝜋</m:t>
                            </m:r>
                          </m:sup>
                        </m:sSub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𝑡</m:t>
                                </m:r>
                              </m:sub>
                            </m:sSub>
                          </m:e>
                        </m:d>
                        <m:r>
                          <a:rPr lang="en-US" i="1">
                            <a:latin typeface="Cambria Math" panose="02040503050406030204" pitchFamily="18" charset="0"/>
                          </a:rPr>
                          <m:t>)</m:t>
                        </m:r>
                      </m:e>
                    </m:nary>
                  </m:oMath>
                </a14:m>
                <a:r>
                  <a:rPr lang="en-US" dirty="0"/>
                  <a:t>   </a:t>
                </a:r>
              </a:p>
              <a:p>
                <a:pPr lvl="3"/>
                <a:endParaRPr lang="en-US" sz="1600" dirty="0"/>
              </a:p>
              <a:p>
                <a:pPr lvl="1"/>
                <a:r>
                  <a:rPr lang="en-US" sz="2600" dirty="0"/>
                  <a:t>This is the base model.</a:t>
                </a:r>
              </a:p>
              <a:p>
                <a:pPr lvl="1"/>
                <a:r>
                  <a:rPr lang="en-US" sz="2600" dirty="0"/>
                  <a:t>We are going to build a policy based on a lookahead model.</a:t>
                </a:r>
              </a:p>
              <a:p>
                <a:pPr marL="914400" lvl="2" indent="0">
                  <a:buNone/>
                </a:pPr>
                <a:endParaRPr lang="en-US" dirty="0"/>
              </a:p>
              <a:p>
                <a:pPr marL="457200" lvl="1" indent="0">
                  <a:buNone/>
                </a:pPr>
                <a:r>
                  <a:rPr lang="en-US"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143000"/>
                <a:ext cx="8458200" cy="4953000"/>
              </a:xfrm>
              <a:blipFill>
                <a:blip r:embed="rId2"/>
                <a:stretch>
                  <a:fillRect t="-1355" b="-13916"/>
                </a:stretch>
              </a:blipFill>
            </p:spPr>
            <p:txBody>
              <a:bodyPr/>
              <a:lstStyle/>
              <a:p>
                <a:r>
                  <a:rPr lang="en-US">
                    <a:noFill/>
                  </a:rPr>
                  <a:t> </a:t>
                </a:r>
              </a:p>
            </p:txBody>
          </p:sp>
        </mc:Fallback>
      </mc:AlternateContent>
      <p:sp>
        <p:nvSpPr>
          <p:cNvPr id="4" name="Slide Number Placeholder 5">
            <a:extLst>
              <a:ext uri="{FF2B5EF4-FFF2-40B4-BE49-F238E27FC236}">
                <a16:creationId xmlns:a16="http://schemas.microsoft.com/office/drawing/2014/main" id="{8002C587-6599-438A-BC82-EBF16147A95A}"/>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69</a:t>
            </a:fld>
            <a:endParaRPr lang="en-US"/>
          </a:p>
        </p:txBody>
      </p:sp>
    </p:spTree>
    <p:extLst>
      <p:ext uri="{BB962C8B-B14F-4D97-AF65-F5344CB8AC3E}">
        <p14:creationId xmlns:p14="http://schemas.microsoft.com/office/powerpoint/2010/main" val="2447053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800" y="1143000"/>
            <a:ext cx="8061158" cy="4953000"/>
          </a:xfrm>
        </p:spPr>
        <p:txBody>
          <a:bodyPr/>
          <a:lstStyle/>
          <a:p>
            <a:r>
              <a:rPr lang="en-US" sz="2400" b="1" dirty="0"/>
              <a:t>Policy search</a:t>
            </a:r>
            <a:r>
              <a:rPr lang="en-US" sz="2400" dirty="0"/>
              <a:t>:</a:t>
            </a:r>
          </a:p>
          <a:p>
            <a:pPr marL="457200" lvl="1" indent="0">
              <a:buNone/>
            </a:pPr>
            <a:r>
              <a:rPr lang="en-US" dirty="0"/>
              <a:t>1)	Policy function approximations (PFAs)</a:t>
            </a:r>
            <a:endParaRPr lang="en-US" sz="2800" dirty="0"/>
          </a:p>
          <a:p>
            <a:pPr lvl="2"/>
            <a:r>
              <a:rPr lang="en-US" dirty="0"/>
              <a:t>Lookup tables </a:t>
            </a:r>
          </a:p>
          <a:p>
            <a:pPr lvl="3"/>
            <a:r>
              <a:rPr lang="en-US" dirty="0"/>
              <a:t>“when in this state, take this action”</a:t>
            </a:r>
          </a:p>
          <a:p>
            <a:pPr lvl="2"/>
            <a:r>
              <a:rPr lang="en-US" dirty="0"/>
              <a:t>Parametric functions</a:t>
            </a:r>
          </a:p>
          <a:p>
            <a:pPr lvl="3"/>
            <a:r>
              <a:rPr lang="en-US" dirty="0"/>
              <a:t>Order-up-to policies: if inventory is less than s, order up to S.</a:t>
            </a:r>
          </a:p>
          <a:p>
            <a:pPr lvl="3"/>
            <a:r>
              <a:rPr lang="en-US" dirty="0"/>
              <a:t>Affine policies - </a:t>
            </a:r>
          </a:p>
          <a:p>
            <a:pPr lvl="3"/>
            <a:r>
              <a:rPr lang="en-US" dirty="0"/>
              <a:t>Shallow neural networks</a:t>
            </a:r>
          </a:p>
          <a:p>
            <a:pPr lvl="2"/>
            <a:r>
              <a:rPr lang="en-US" dirty="0"/>
              <a:t>Locally/semi/non parametric</a:t>
            </a:r>
          </a:p>
          <a:p>
            <a:pPr lvl="3"/>
            <a:r>
              <a:rPr lang="en-US" dirty="0"/>
              <a:t>Kernel regression</a:t>
            </a:r>
          </a:p>
          <a:p>
            <a:pPr lvl="3"/>
            <a:r>
              <a:rPr lang="en-US" dirty="0"/>
              <a:t>Deep neural networks</a:t>
            </a:r>
          </a:p>
          <a:p>
            <a:pPr marL="457200" lvl="1" indent="0">
              <a:buNone/>
            </a:pPr>
            <a:r>
              <a:rPr lang="en-US" dirty="0"/>
              <a:t>2)	Cost function approximations (CFAs)</a:t>
            </a:r>
          </a:p>
          <a:p>
            <a:pPr lvl="2"/>
            <a:r>
              <a:rPr lang="en-US" dirty="0"/>
              <a:t>Optimizing a deterministic model modified to handle uncertainty (buffer stocks, schedule slack)</a:t>
            </a:r>
          </a:p>
          <a:p>
            <a:pPr lvl="1"/>
            <a:endParaRPr lang="en-US" dirty="0"/>
          </a:p>
        </p:txBody>
      </p:sp>
      <p:graphicFrame>
        <p:nvGraphicFramePr>
          <p:cNvPr id="4" name="Object 3"/>
          <p:cNvGraphicFramePr>
            <a:graphicFrameLocks noChangeAspect="1"/>
          </p:cNvGraphicFramePr>
          <p:nvPr>
            <p:extLst/>
          </p:nvPr>
        </p:nvGraphicFramePr>
        <p:xfrm>
          <a:off x="2096618" y="5838274"/>
          <a:ext cx="4769184" cy="519165"/>
        </p:xfrm>
        <a:graphic>
          <a:graphicData uri="http://schemas.openxmlformats.org/presentationml/2006/ole">
            <mc:AlternateContent xmlns:mc="http://schemas.openxmlformats.org/markup-compatibility/2006">
              <mc:Choice xmlns:v="urn:schemas-microsoft-com:vml" Requires="v">
                <p:oleObj spid="_x0000_s2056" name="Equation" r:id="rId3" imgW="2577960" imgH="279360" progId="Equation.DSMT4">
                  <p:embed/>
                </p:oleObj>
              </mc:Choice>
              <mc:Fallback>
                <p:oleObj name="Equation" r:id="rId3" imgW="2577960" imgH="279360" progId="Equation.DSMT4">
                  <p:embed/>
                  <p:pic>
                    <p:nvPicPr>
                      <p:cNvPr id="4" name="Object 3"/>
                      <p:cNvPicPr>
                        <a:picLocks noChangeAspect="1" noChangeArrowheads="1"/>
                      </p:cNvPicPr>
                      <p:nvPr/>
                    </p:nvPicPr>
                    <p:blipFill>
                      <a:blip r:embed="rId4"/>
                      <a:srcRect/>
                      <a:stretch>
                        <a:fillRect/>
                      </a:stretch>
                    </p:blipFill>
                    <p:spPr bwMode="auto">
                      <a:xfrm>
                        <a:off x="2096618" y="5838274"/>
                        <a:ext cx="4769184" cy="519165"/>
                      </a:xfrm>
                      <a:prstGeom prst="rect">
                        <a:avLst/>
                      </a:prstGeom>
                      <a:noFill/>
                      <a:ln>
                        <a:noFill/>
                      </a:ln>
                      <a:effectLst/>
                    </p:spPr>
                  </p:pic>
                </p:oleObj>
              </mc:Fallback>
            </mc:AlternateContent>
          </a:graphicData>
        </a:graphic>
      </p:graphicFrame>
      <p:graphicFrame>
        <p:nvGraphicFramePr>
          <p:cNvPr id="5" name="Object 4"/>
          <p:cNvGraphicFramePr>
            <a:graphicFrameLocks noChangeAspect="1"/>
          </p:cNvGraphicFramePr>
          <p:nvPr>
            <p:extLst/>
          </p:nvPr>
        </p:nvGraphicFramePr>
        <p:xfrm>
          <a:off x="6566828" y="1617784"/>
          <a:ext cx="1808023" cy="418072"/>
        </p:xfrm>
        <a:graphic>
          <a:graphicData uri="http://schemas.openxmlformats.org/presentationml/2006/ole">
            <mc:AlternateContent xmlns:mc="http://schemas.openxmlformats.org/markup-compatibility/2006">
              <mc:Choice xmlns:v="urn:schemas-microsoft-com:vml" Requires="v">
                <p:oleObj spid="_x0000_s2057" name="Equation" r:id="rId5" imgW="1041120" imgH="241200" progId="Equation.DSMT4">
                  <p:embed/>
                </p:oleObj>
              </mc:Choice>
              <mc:Fallback>
                <p:oleObj name="Equation" r:id="rId5" imgW="1041120" imgH="241200" progId="Equation.DSMT4">
                  <p:embed/>
                  <p:pic>
                    <p:nvPicPr>
                      <p:cNvPr id="5" name="Object 4"/>
                      <p:cNvPicPr/>
                      <p:nvPr/>
                    </p:nvPicPr>
                    <p:blipFill>
                      <a:blip r:embed="rId6"/>
                      <a:stretch>
                        <a:fillRect/>
                      </a:stretch>
                    </p:blipFill>
                    <p:spPr>
                      <a:xfrm>
                        <a:off x="6566828" y="1617784"/>
                        <a:ext cx="1808023" cy="418072"/>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4129261" y="3050266"/>
          <a:ext cx="2917825" cy="674688"/>
        </p:xfrm>
        <a:graphic>
          <a:graphicData uri="http://schemas.openxmlformats.org/presentationml/2006/ole">
            <mc:AlternateContent xmlns:mc="http://schemas.openxmlformats.org/markup-compatibility/2006">
              <mc:Choice xmlns:v="urn:schemas-microsoft-com:vml" Requires="v">
                <p:oleObj spid="_x0000_s2058" name="Equation" r:id="rId7" imgW="1917360" imgH="444240" progId="Equation.DSMT4">
                  <p:embed/>
                </p:oleObj>
              </mc:Choice>
              <mc:Fallback>
                <p:oleObj name="Equation" r:id="rId7" imgW="1917360" imgH="444240" progId="Equation.DSMT4">
                  <p:embed/>
                  <p:pic>
                    <p:nvPicPr>
                      <p:cNvPr id="7" name="Object 6"/>
                      <p:cNvPicPr>
                        <a:picLocks noChangeAspect="1" noChangeArrowheads="1"/>
                      </p:cNvPicPr>
                      <p:nvPr/>
                    </p:nvPicPr>
                    <p:blipFill>
                      <a:blip r:embed="rId8"/>
                      <a:srcRect/>
                      <a:stretch>
                        <a:fillRect/>
                      </a:stretch>
                    </p:blipFill>
                    <p:spPr bwMode="auto">
                      <a:xfrm>
                        <a:off x="4129261" y="3050266"/>
                        <a:ext cx="291782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342017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shortest paths</a:t>
            </a:r>
          </a:p>
        </p:txBody>
      </p:sp>
      <p:sp>
        <p:nvSpPr>
          <p:cNvPr id="3" name="Content Placeholder 2"/>
          <p:cNvSpPr>
            <a:spLocks noGrp="1"/>
          </p:cNvSpPr>
          <p:nvPr>
            <p:ph idx="1"/>
          </p:nvPr>
        </p:nvSpPr>
        <p:spPr/>
        <p:txBody>
          <a:bodyPr/>
          <a:lstStyle/>
          <a:p>
            <a:r>
              <a:rPr lang="en-US" sz="2400" dirty="0"/>
              <a:t>Estimates of travel times over the network as of time </a:t>
            </a:r>
            <a:r>
              <a:rPr lang="en-US" sz="2400" i="1" dirty="0"/>
              <a:t>t</a:t>
            </a:r>
            <a:r>
              <a:rPr lang="en-US" sz="2400" dirty="0"/>
              <a:t>.  These estimates are updated over time.</a:t>
            </a:r>
          </a:p>
        </p:txBody>
      </p:sp>
      <p:sp>
        <p:nvSpPr>
          <p:cNvPr id="5" name="Oval 4"/>
          <p:cNvSpPr/>
          <p:nvPr/>
        </p:nvSpPr>
        <p:spPr>
          <a:xfrm>
            <a:off x="2798334" y="265650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 name="Oval 5"/>
          <p:cNvSpPr/>
          <p:nvPr/>
        </p:nvSpPr>
        <p:spPr>
          <a:xfrm>
            <a:off x="2802144" y="370044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 name="Oval 6"/>
          <p:cNvSpPr/>
          <p:nvPr/>
        </p:nvSpPr>
        <p:spPr>
          <a:xfrm>
            <a:off x="2794524" y="475581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8" name="Straight Arrow Connector 7"/>
          <p:cNvCxnSpPr/>
          <p:nvPr/>
        </p:nvCxnSpPr>
        <p:spPr bwMode="auto">
          <a:xfrm>
            <a:off x="3068844" y="3833578"/>
            <a:ext cx="1369831" cy="0"/>
          </a:xfrm>
          <a:prstGeom prst="straightConnector1">
            <a:avLst/>
          </a:prstGeom>
          <a:noFill/>
          <a:ln w="28575" cap="flat" cmpd="sng" algn="ctr">
            <a:solidFill>
              <a:schemeClr val="tx1"/>
            </a:solidFill>
            <a:prstDash val="solid"/>
            <a:round/>
            <a:headEnd type="none" w="med" len="med"/>
            <a:tailEnd type="arrow" w="med" len="med"/>
          </a:ln>
          <a:effectLst/>
        </p:spPr>
      </p:cxnSp>
      <p:cxnSp>
        <p:nvCxnSpPr>
          <p:cNvPr id="9" name="Straight Arrow Connector 8"/>
          <p:cNvCxnSpPr/>
          <p:nvPr/>
        </p:nvCxnSpPr>
        <p:spPr bwMode="auto">
          <a:xfrm>
            <a:off x="3068844" y="279181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0" name="Straight Arrow Connector 9"/>
          <p:cNvCxnSpPr/>
          <p:nvPr/>
        </p:nvCxnSpPr>
        <p:spPr bwMode="auto">
          <a:xfrm>
            <a:off x="3049409" y="488916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1" name="Straight Arrow Connector 10"/>
          <p:cNvCxnSpPr>
            <a:stCxn id="5" idx="4"/>
          </p:cNvCxnSpPr>
          <p:nvPr/>
        </p:nvCxnSpPr>
        <p:spPr bwMode="auto">
          <a:xfrm flipH="1">
            <a:off x="2924626" y="292320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2" name="Straight Arrow Connector 11"/>
          <p:cNvCxnSpPr/>
          <p:nvPr/>
        </p:nvCxnSpPr>
        <p:spPr bwMode="auto">
          <a:xfrm flipH="1">
            <a:off x="2917568" y="3978570"/>
            <a:ext cx="7058" cy="777240"/>
          </a:xfrm>
          <a:prstGeom prst="straightConnector1">
            <a:avLst/>
          </a:prstGeom>
          <a:noFill/>
          <a:ln w="28575" cap="flat" cmpd="sng" algn="ctr">
            <a:solidFill>
              <a:schemeClr val="tx1"/>
            </a:solidFill>
            <a:prstDash val="solid"/>
            <a:round/>
            <a:headEnd type="arrow" w="med" len="med"/>
            <a:tailEnd type="arrow" w="med" len="med"/>
          </a:ln>
          <a:effectLst/>
        </p:spPr>
      </p:cxnSp>
      <p:sp>
        <p:nvSpPr>
          <p:cNvPr id="13" name="Oval 12"/>
          <p:cNvSpPr/>
          <p:nvPr/>
        </p:nvSpPr>
        <p:spPr>
          <a:xfrm>
            <a:off x="4425204" y="264888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4" name="Oval 13"/>
          <p:cNvSpPr/>
          <p:nvPr/>
        </p:nvSpPr>
        <p:spPr>
          <a:xfrm>
            <a:off x="4429014" y="369282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5" name="Oval 14"/>
          <p:cNvSpPr/>
          <p:nvPr/>
        </p:nvSpPr>
        <p:spPr>
          <a:xfrm>
            <a:off x="4421394" y="474819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6" name="Straight Arrow Connector 15"/>
          <p:cNvCxnSpPr/>
          <p:nvPr/>
        </p:nvCxnSpPr>
        <p:spPr bwMode="auto">
          <a:xfrm>
            <a:off x="4695714" y="3825958"/>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7" name="Straight Arrow Connector 16"/>
          <p:cNvCxnSpPr/>
          <p:nvPr/>
        </p:nvCxnSpPr>
        <p:spPr bwMode="auto">
          <a:xfrm>
            <a:off x="4684284" y="278419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8" name="Straight Arrow Connector 17"/>
          <p:cNvCxnSpPr/>
          <p:nvPr/>
        </p:nvCxnSpPr>
        <p:spPr bwMode="auto">
          <a:xfrm>
            <a:off x="4676279" y="4881540"/>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19" name="Straight Arrow Connector 18"/>
          <p:cNvCxnSpPr>
            <a:stCxn id="13" idx="4"/>
          </p:cNvCxnSpPr>
          <p:nvPr/>
        </p:nvCxnSpPr>
        <p:spPr bwMode="auto">
          <a:xfrm flipH="1">
            <a:off x="4551496" y="291558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20" name="Straight Arrow Connector 19"/>
          <p:cNvCxnSpPr/>
          <p:nvPr/>
        </p:nvCxnSpPr>
        <p:spPr bwMode="auto">
          <a:xfrm flipH="1">
            <a:off x="4544438" y="3970950"/>
            <a:ext cx="7058" cy="777240"/>
          </a:xfrm>
          <a:prstGeom prst="straightConnector1">
            <a:avLst/>
          </a:prstGeom>
          <a:noFill/>
          <a:ln w="28575" cap="flat" cmpd="sng" algn="ctr">
            <a:solidFill>
              <a:schemeClr val="tx1"/>
            </a:solidFill>
            <a:prstDash val="solid"/>
            <a:round/>
            <a:headEnd type="arrow" w="med" len="med"/>
            <a:tailEnd type="arrow" w="med" len="med"/>
          </a:ln>
          <a:effectLst/>
        </p:spPr>
      </p:cxnSp>
      <p:sp>
        <p:nvSpPr>
          <p:cNvPr id="21" name="Oval 20"/>
          <p:cNvSpPr/>
          <p:nvPr/>
        </p:nvSpPr>
        <p:spPr>
          <a:xfrm>
            <a:off x="6040644" y="265269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2" name="Oval 21"/>
          <p:cNvSpPr/>
          <p:nvPr/>
        </p:nvSpPr>
        <p:spPr>
          <a:xfrm>
            <a:off x="6044454" y="369663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3" name="Oval 22"/>
          <p:cNvSpPr/>
          <p:nvPr/>
        </p:nvSpPr>
        <p:spPr>
          <a:xfrm>
            <a:off x="6036834" y="475200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4" name="Straight Arrow Connector 23"/>
          <p:cNvCxnSpPr>
            <a:stCxn id="21" idx="4"/>
          </p:cNvCxnSpPr>
          <p:nvPr/>
        </p:nvCxnSpPr>
        <p:spPr bwMode="auto">
          <a:xfrm flipH="1">
            <a:off x="6166936" y="2919390"/>
            <a:ext cx="7058" cy="77724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25" name="Straight Arrow Connector 24"/>
          <p:cNvCxnSpPr/>
          <p:nvPr/>
        </p:nvCxnSpPr>
        <p:spPr bwMode="auto">
          <a:xfrm flipH="1">
            <a:off x="6159878" y="3974760"/>
            <a:ext cx="7058" cy="777240"/>
          </a:xfrm>
          <a:prstGeom prst="straightConnector1">
            <a:avLst/>
          </a:prstGeom>
          <a:noFill/>
          <a:ln w="28575" cap="flat" cmpd="sng" algn="ctr">
            <a:solidFill>
              <a:schemeClr val="tx1"/>
            </a:solidFill>
            <a:prstDash val="solid"/>
            <a:round/>
            <a:headEnd type="arrow" w="med" len="med"/>
            <a:tailEnd type="arrow" w="med" len="med"/>
          </a:ln>
          <a:effectLst/>
        </p:spPr>
      </p:cxnSp>
      <p:sp>
        <p:nvSpPr>
          <p:cNvPr id="45" name="Oval 44"/>
          <p:cNvSpPr/>
          <p:nvPr/>
        </p:nvSpPr>
        <p:spPr>
          <a:xfrm>
            <a:off x="1160034" y="3692820"/>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46" name="Straight Arrow Connector 45"/>
          <p:cNvCxnSpPr/>
          <p:nvPr/>
        </p:nvCxnSpPr>
        <p:spPr bwMode="auto">
          <a:xfrm>
            <a:off x="1420770" y="3833790"/>
            <a:ext cx="1369831" cy="0"/>
          </a:xfrm>
          <a:prstGeom prst="straightConnector1">
            <a:avLst/>
          </a:prstGeom>
          <a:noFill/>
          <a:ln w="28575" cap="flat" cmpd="sng" algn="ctr">
            <a:solidFill>
              <a:schemeClr val="tx1"/>
            </a:solidFill>
            <a:prstDash val="solid"/>
            <a:round/>
            <a:headEnd type="none" w="med" len="med"/>
            <a:tailEnd type="arrow" w="med" len="med"/>
          </a:ln>
          <a:effectLst/>
        </p:spPr>
      </p:cxnSp>
      <p:cxnSp>
        <p:nvCxnSpPr>
          <p:cNvPr id="47" name="Straight Arrow Connector 46"/>
          <p:cNvCxnSpPr>
            <a:stCxn id="45" idx="7"/>
            <a:endCxn id="5" idx="3"/>
          </p:cNvCxnSpPr>
          <p:nvPr/>
        </p:nvCxnSpPr>
        <p:spPr bwMode="auto">
          <a:xfrm flipV="1">
            <a:off x="1387677" y="2884143"/>
            <a:ext cx="1449714" cy="847734"/>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48" name="Straight Arrow Connector 47"/>
          <p:cNvCxnSpPr>
            <a:stCxn id="45" idx="5"/>
            <a:endCxn id="7" idx="2"/>
          </p:cNvCxnSpPr>
          <p:nvPr/>
        </p:nvCxnSpPr>
        <p:spPr bwMode="auto">
          <a:xfrm>
            <a:off x="1387677" y="3920463"/>
            <a:ext cx="1406847" cy="968697"/>
          </a:xfrm>
          <a:prstGeom prst="straightConnector1">
            <a:avLst/>
          </a:prstGeom>
          <a:noFill/>
          <a:ln w="28575" cap="flat" cmpd="sng" algn="ctr">
            <a:solidFill>
              <a:schemeClr val="tx1"/>
            </a:solidFill>
            <a:prstDash val="solid"/>
            <a:round/>
            <a:headEnd type="arrow" w="med" len="med"/>
            <a:tailEnd type="arrow" w="med" len="med"/>
          </a:ln>
          <a:effectLst/>
        </p:spPr>
      </p:cxnSp>
      <p:grpSp>
        <p:nvGrpSpPr>
          <p:cNvPr id="27" name="Group 26"/>
          <p:cNvGrpSpPr/>
          <p:nvPr/>
        </p:nvGrpSpPr>
        <p:grpSpPr>
          <a:xfrm flipH="1">
            <a:off x="6270973" y="2876523"/>
            <a:ext cx="1677357" cy="2005017"/>
            <a:chOff x="851076" y="4306515"/>
            <a:chExt cx="1677357" cy="2005017"/>
          </a:xfrm>
        </p:grpSpPr>
        <p:sp>
          <p:nvSpPr>
            <p:cNvPr id="41" name="Oval 40"/>
            <p:cNvSpPr/>
            <p:nvPr/>
          </p:nvSpPr>
          <p:spPr>
            <a:xfrm>
              <a:off x="851076" y="5115192"/>
              <a:ext cx="266700" cy="266700"/>
            </a:xfrm>
            <a:prstGeom prst="ellipse">
              <a:avLst/>
            </a:prstGeom>
            <a:ln w="2857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42" name="Straight Arrow Connector 41"/>
            <p:cNvCxnSpPr/>
            <p:nvPr/>
          </p:nvCxnSpPr>
          <p:spPr bwMode="auto">
            <a:xfrm>
              <a:off x="1111812" y="5256162"/>
              <a:ext cx="1369831" cy="0"/>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43" name="Straight Arrow Connector 42"/>
            <p:cNvCxnSpPr>
              <a:stCxn id="41" idx="7"/>
            </p:cNvCxnSpPr>
            <p:nvPr/>
          </p:nvCxnSpPr>
          <p:spPr bwMode="auto">
            <a:xfrm flipV="1">
              <a:off x="1078719" y="4306515"/>
              <a:ext cx="1449714" cy="847734"/>
            </a:xfrm>
            <a:prstGeom prst="straightConnector1">
              <a:avLst/>
            </a:prstGeom>
            <a:noFill/>
            <a:ln w="28575" cap="flat" cmpd="sng" algn="ctr">
              <a:solidFill>
                <a:schemeClr val="tx1"/>
              </a:solidFill>
              <a:prstDash val="solid"/>
              <a:round/>
              <a:headEnd type="arrow" w="med" len="med"/>
              <a:tailEnd type="arrow" w="med" len="med"/>
            </a:ln>
            <a:effectLst/>
          </p:spPr>
        </p:cxnSp>
        <p:cxnSp>
          <p:nvCxnSpPr>
            <p:cNvPr id="44" name="Straight Arrow Connector 43"/>
            <p:cNvCxnSpPr>
              <a:stCxn id="41" idx="5"/>
            </p:cNvCxnSpPr>
            <p:nvPr/>
          </p:nvCxnSpPr>
          <p:spPr bwMode="auto">
            <a:xfrm>
              <a:off x="1078719" y="5342835"/>
              <a:ext cx="1406847" cy="968697"/>
            </a:xfrm>
            <a:prstGeom prst="straightConnector1">
              <a:avLst/>
            </a:prstGeom>
            <a:noFill/>
            <a:ln w="28575" cap="flat" cmpd="sng" algn="ctr">
              <a:solidFill>
                <a:schemeClr val="tx1"/>
              </a:solidFill>
              <a:prstDash val="solid"/>
              <a:round/>
              <a:headEnd type="arrow" w="med" len="med"/>
              <a:tailEnd type="arrow" w="med" len="med"/>
            </a:ln>
            <a:effectLst/>
          </p:spPr>
        </p:cxnSp>
      </p:grpSp>
      <p:graphicFrame>
        <p:nvGraphicFramePr>
          <p:cNvPr id="28" name="Object 27"/>
          <p:cNvGraphicFramePr>
            <a:graphicFrameLocks noChangeAspect="1"/>
          </p:cNvGraphicFramePr>
          <p:nvPr>
            <p:extLst/>
          </p:nvPr>
        </p:nvGraphicFramePr>
        <p:xfrm>
          <a:off x="1226709" y="3692820"/>
          <a:ext cx="133350" cy="247650"/>
        </p:xfrm>
        <a:graphic>
          <a:graphicData uri="http://schemas.openxmlformats.org/presentationml/2006/ole">
            <mc:AlternateContent xmlns:mc="http://schemas.openxmlformats.org/markup-compatibility/2006">
              <mc:Choice xmlns:v="urn:schemas-microsoft-com:vml" Requires="v">
                <p:oleObj spid="_x0000_s37948" name="Equation" r:id="rId3" imgW="88560" imgH="164880" progId="Equation.DSMT4">
                  <p:embed/>
                </p:oleObj>
              </mc:Choice>
              <mc:Fallback>
                <p:oleObj name="Equation" r:id="rId3" imgW="88560" imgH="164880" progId="Equation.DSMT4">
                  <p:embed/>
                  <p:pic>
                    <p:nvPicPr>
                      <p:cNvPr id="28" name="Object 27"/>
                      <p:cNvPicPr>
                        <a:picLocks noChangeAspect="1" noChangeArrowheads="1"/>
                      </p:cNvPicPr>
                      <p:nvPr/>
                    </p:nvPicPr>
                    <p:blipFill>
                      <a:blip r:embed="rId4"/>
                      <a:srcRect/>
                      <a:stretch>
                        <a:fillRect/>
                      </a:stretch>
                    </p:blipFill>
                    <p:spPr bwMode="auto">
                      <a:xfrm>
                        <a:off x="1226709" y="3692820"/>
                        <a:ext cx="1333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9" name="Group 28"/>
          <p:cNvGrpSpPr/>
          <p:nvPr/>
        </p:nvGrpSpPr>
        <p:grpSpPr>
          <a:xfrm>
            <a:off x="2824828" y="2644803"/>
            <a:ext cx="209550" cy="2359025"/>
            <a:chOff x="2070100" y="4067175"/>
            <a:chExt cx="209550" cy="2359025"/>
          </a:xfrm>
        </p:grpSpPr>
        <p:graphicFrame>
          <p:nvGraphicFramePr>
            <p:cNvPr id="38" name="Object 37"/>
            <p:cNvGraphicFramePr>
              <a:graphicFrameLocks noChangeAspect="1"/>
            </p:cNvGraphicFramePr>
            <p:nvPr>
              <p:extLst/>
            </p:nvPr>
          </p:nvGraphicFramePr>
          <p:xfrm>
            <a:off x="2070100" y="4067175"/>
            <a:ext cx="190500" cy="247650"/>
          </p:xfrm>
          <a:graphic>
            <a:graphicData uri="http://schemas.openxmlformats.org/presentationml/2006/ole">
              <mc:AlternateContent xmlns:mc="http://schemas.openxmlformats.org/markup-compatibility/2006">
                <mc:Choice xmlns:v="urn:schemas-microsoft-com:vml" Requires="v">
                  <p:oleObj spid="_x0000_s37949" name="Equation" r:id="rId5" imgW="126720" imgH="164880" progId="Equation.DSMT4">
                    <p:embed/>
                  </p:oleObj>
                </mc:Choice>
                <mc:Fallback>
                  <p:oleObj name="Equation" r:id="rId5" imgW="126720" imgH="164880" progId="Equation.DSMT4">
                    <p:embed/>
                    <p:pic>
                      <p:nvPicPr>
                        <p:cNvPr id="38" name="Object 37"/>
                        <p:cNvPicPr>
                          <a:picLocks noChangeAspect="1" noChangeArrowheads="1"/>
                        </p:cNvPicPr>
                        <p:nvPr/>
                      </p:nvPicPr>
                      <p:blipFill>
                        <a:blip r:embed="rId6"/>
                        <a:srcRect/>
                        <a:stretch>
                          <a:fillRect/>
                        </a:stretch>
                      </p:blipFill>
                      <p:spPr bwMode="auto">
                        <a:xfrm>
                          <a:off x="2070100" y="4067175"/>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2095500" y="5124450"/>
            <a:ext cx="171450" cy="266700"/>
          </p:xfrm>
          <a:graphic>
            <a:graphicData uri="http://schemas.openxmlformats.org/presentationml/2006/ole">
              <mc:AlternateContent xmlns:mc="http://schemas.openxmlformats.org/markup-compatibility/2006">
                <mc:Choice xmlns:v="urn:schemas-microsoft-com:vml" Requires="v">
                  <p:oleObj spid="_x0000_s37950" name="Equation" r:id="rId7" imgW="114120" imgH="177480" progId="Equation.DSMT4">
                    <p:embed/>
                  </p:oleObj>
                </mc:Choice>
                <mc:Fallback>
                  <p:oleObj name="Equation" r:id="rId7" imgW="114120" imgH="177480" progId="Equation.DSMT4">
                    <p:embed/>
                    <p:pic>
                      <p:nvPicPr>
                        <p:cNvPr id="39" name="Object 38"/>
                        <p:cNvPicPr>
                          <a:picLocks noChangeAspect="1" noChangeArrowheads="1"/>
                        </p:cNvPicPr>
                        <p:nvPr/>
                      </p:nvPicPr>
                      <p:blipFill>
                        <a:blip r:embed="rId8"/>
                        <a:srcRect/>
                        <a:stretch>
                          <a:fillRect/>
                        </a:stretch>
                      </p:blipFill>
                      <p:spPr bwMode="auto">
                        <a:xfrm>
                          <a:off x="2095500" y="5124450"/>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Object 39"/>
            <p:cNvGraphicFramePr>
              <a:graphicFrameLocks noChangeAspect="1"/>
            </p:cNvGraphicFramePr>
            <p:nvPr>
              <p:extLst/>
            </p:nvPr>
          </p:nvGraphicFramePr>
          <p:xfrm>
            <a:off x="2089150" y="6178550"/>
            <a:ext cx="190500" cy="247650"/>
          </p:xfrm>
          <a:graphic>
            <a:graphicData uri="http://schemas.openxmlformats.org/presentationml/2006/ole">
              <mc:AlternateContent xmlns:mc="http://schemas.openxmlformats.org/markup-compatibility/2006">
                <mc:Choice xmlns:v="urn:schemas-microsoft-com:vml" Requires="v">
                  <p:oleObj spid="_x0000_s37951" name="Equation" r:id="rId9" imgW="126720" imgH="164880" progId="Equation.DSMT4">
                    <p:embed/>
                  </p:oleObj>
                </mc:Choice>
                <mc:Fallback>
                  <p:oleObj name="Equation" r:id="rId9" imgW="126720" imgH="164880" progId="Equation.DSMT4">
                    <p:embed/>
                    <p:pic>
                      <p:nvPicPr>
                        <p:cNvPr id="40" name="Object 39"/>
                        <p:cNvPicPr>
                          <a:picLocks noChangeAspect="1" noChangeArrowheads="1"/>
                        </p:cNvPicPr>
                        <p:nvPr/>
                      </p:nvPicPr>
                      <p:blipFill>
                        <a:blip r:embed="rId10"/>
                        <a:srcRect/>
                        <a:stretch>
                          <a:fillRect/>
                        </a:stretch>
                      </p:blipFill>
                      <p:spPr bwMode="auto">
                        <a:xfrm>
                          <a:off x="2089150" y="6178550"/>
                          <a:ext cx="19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30" name="Group 29"/>
          <p:cNvGrpSpPr/>
          <p:nvPr/>
        </p:nvGrpSpPr>
        <p:grpSpPr>
          <a:xfrm>
            <a:off x="4467573" y="2651153"/>
            <a:ext cx="205105" cy="2378075"/>
            <a:chOff x="3712845" y="4073525"/>
            <a:chExt cx="205105" cy="2378075"/>
          </a:xfrm>
        </p:grpSpPr>
        <p:graphicFrame>
          <p:nvGraphicFramePr>
            <p:cNvPr id="35" name="Object 34"/>
            <p:cNvGraphicFramePr>
              <a:graphicFrameLocks noChangeAspect="1"/>
            </p:cNvGraphicFramePr>
            <p:nvPr>
              <p:extLst/>
            </p:nvPr>
          </p:nvGraphicFramePr>
          <p:xfrm>
            <a:off x="3717925" y="4073525"/>
            <a:ext cx="171450" cy="266700"/>
          </p:xfrm>
          <a:graphic>
            <a:graphicData uri="http://schemas.openxmlformats.org/presentationml/2006/ole">
              <mc:AlternateContent xmlns:mc="http://schemas.openxmlformats.org/markup-compatibility/2006">
                <mc:Choice xmlns:v="urn:schemas-microsoft-com:vml" Requires="v">
                  <p:oleObj spid="_x0000_s37952" name="Equation" r:id="rId11" imgW="114120" imgH="177480" progId="Equation.DSMT4">
                    <p:embed/>
                  </p:oleObj>
                </mc:Choice>
                <mc:Fallback>
                  <p:oleObj name="Equation" r:id="rId11" imgW="114120" imgH="177480" progId="Equation.DSMT4">
                    <p:embed/>
                    <p:pic>
                      <p:nvPicPr>
                        <p:cNvPr id="35" name="Object 34"/>
                        <p:cNvPicPr>
                          <a:picLocks noChangeAspect="1" noChangeArrowheads="1"/>
                        </p:cNvPicPr>
                        <p:nvPr/>
                      </p:nvPicPr>
                      <p:blipFill>
                        <a:blip r:embed="rId12"/>
                        <a:srcRect/>
                        <a:stretch>
                          <a:fillRect/>
                        </a:stretch>
                      </p:blipFill>
                      <p:spPr bwMode="auto">
                        <a:xfrm>
                          <a:off x="3717925" y="4073525"/>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nvPr>
          </p:nvGraphicFramePr>
          <p:xfrm>
            <a:off x="3712845" y="5128895"/>
            <a:ext cx="190500" cy="266700"/>
          </p:xfrm>
          <a:graphic>
            <a:graphicData uri="http://schemas.openxmlformats.org/presentationml/2006/ole">
              <mc:AlternateContent xmlns:mc="http://schemas.openxmlformats.org/markup-compatibility/2006">
                <mc:Choice xmlns:v="urn:schemas-microsoft-com:vml" Requires="v">
                  <p:oleObj spid="_x0000_s37953" name="Equation" r:id="rId13" imgW="126720" imgH="177480" progId="Equation.DSMT4">
                    <p:embed/>
                  </p:oleObj>
                </mc:Choice>
                <mc:Fallback>
                  <p:oleObj name="Equation" r:id="rId13" imgW="126720" imgH="177480" progId="Equation.DSMT4">
                    <p:embed/>
                    <p:pic>
                      <p:nvPicPr>
                        <p:cNvPr id="36" name="Object 35"/>
                        <p:cNvPicPr>
                          <a:picLocks noChangeAspect="1" noChangeArrowheads="1"/>
                        </p:cNvPicPr>
                        <p:nvPr/>
                      </p:nvPicPr>
                      <p:blipFill>
                        <a:blip r:embed="rId14"/>
                        <a:srcRect/>
                        <a:stretch>
                          <a:fillRect/>
                        </a:stretch>
                      </p:blipFill>
                      <p:spPr bwMode="auto">
                        <a:xfrm>
                          <a:off x="3712845" y="5128895"/>
                          <a:ext cx="190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nvPr>
          </p:nvGraphicFramePr>
          <p:xfrm>
            <a:off x="3727450" y="6184900"/>
            <a:ext cx="190500" cy="266700"/>
          </p:xfrm>
          <a:graphic>
            <a:graphicData uri="http://schemas.openxmlformats.org/presentationml/2006/ole">
              <mc:AlternateContent xmlns:mc="http://schemas.openxmlformats.org/markup-compatibility/2006">
                <mc:Choice xmlns:v="urn:schemas-microsoft-com:vml" Requires="v">
                  <p:oleObj spid="_x0000_s37954" name="Equation" r:id="rId15" imgW="126720" imgH="177480" progId="Equation.DSMT4">
                    <p:embed/>
                  </p:oleObj>
                </mc:Choice>
                <mc:Fallback>
                  <p:oleObj name="Equation" r:id="rId15" imgW="126720" imgH="177480" progId="Equation.DSMT4">
                    <p:embed/>
                    <p:pic>
                      <p:nvPicPr>
                        <p:cNvPr id="37" name="Object 36"/>
                        <p:cNvPicPr>
                          <a:picLocks noChangeAspect="1" noChangeArrowheads="1"/>
                        </p:cNvPicPr>
                        <p:nvPr/>
                      </p:nvPicPr>
                      <p:blipFill>
                        <a:blip r:embed="rId16"/>
                        <a:srcRect/>
                        <a:stretch>
                          <a:fillRect/>
                        </a:stretch>
                      </p:blipFill>
                      <p:spPr bwMode="auto">
                        <a:xfrm>
                          <a:off x="3727450" y="6184900"/>
                          <a:ext cx="190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31" name="Object 30"/>
          <p:cNvGraphicFramePr>
            <a:graphicFrameLocks noChangeAspect="1"/>
          </p:cNvGraphicFramePr>
          <p:nvPr>
            <p:extLst/>
          </p:nvPr>
        </p:nvGraphicFramePr>
        <p:xfrm>
          <a:off x="6088093" y="2643533"/>
          <a:ext cx="171450" cy="266700"/>
        </p:xfrm>
        <a:graphic>
          <a:graphicData uri="http://schemas.openxmlformats.org/presentationml/2006/ole">
            <mc:AlternateContent xmlns:mc="http://schemas.openxmlformats.org/markup-compatibility/2006">
              <mc:Choice xmlns:v="urn:schemas-microsoft-com:vml" Requires="v">
                <p:oleObj spid="_x0000_s37955" name="Equation" r:id="rId17" imgW="114120" imgH="177480" progId="Equation.DSMT4">
                  <p:embed/>
                </p:oleObj>
              </mc:Choice>
              <mc:Fallback>
                <p:oleObj name="Equation" r:id="rId17" imgW="114120" imgH="177480" progId="Equation.DSMT4">
                  <p:embed/>
                  <p:pic>
                    <p:nvPicPr>
                      <p:cNvPr id="31" name="Object 30"/>
                      <p:cNvPicPr>
                        <a:picLocks noChangeAspect="1" noChangeArrowheads="1"/>
                      </p:cNvPicPr>
                      <p:nvPr/>
                    </p:nvPicPr>
                    <p:blipFill>
                      <a:blip r:embed="rId18"/>
                      <a:srcRect/>
                      <a:stretch>
                        <a:fillRect/>
                      </a:stretch>
                    </p:blipFill>
                    <p:spPr bwMode="auto">
                      <a:xfrm>
                        <a:off x="6088093" y="2643533"/>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nvPr>
        </p:nvGraphicFramePr>
        <p:xfrm>
          <a:off x="6104603" y="3710016"/>
          <a:ext cx="171450" cy="266700"/>
        </p:xfrm>
        <a:graphic>
          <a:graphicData uri="http://schemas.openxmlformats.org/presentationml/2006/ole">
            <mc:AlternateContent xmlns:mc="http://schemas.openxmlformats.org/markup-compatibility/2006">
              <mc:Choice xmlns:v="urn:schemas-microsoft-com:vml" Requires="v">
                <p:oleObj spid="_x0000_s37956" name="Equation" r:id="rId19" imgW="114120" imgH="177480" progId="Equation.DSMT4">
                  <p:embed/>
                </p:oleObj>
              </mc:Choice>
              <mc:Fallback>
                <p:oleObj name="Equation" r:id="rId19" imgW="114120" imgH="177480" progId="Equation.DSMT4">
                  <p:embed/>
                  <p:pic>
                    <p:nvPicPr>
                      <p:cNvPr id="32" name="Object 31"/>
                      <p:cNvPicPr>
                        <a:picLocks noChangeAspect="1" noChangeArrowheads="1"/>
                      </p:cNvPicPr>
                      <p:nvPr/>
                    </p:nvPicPr>
                    <p:blipFill>
                      <a:blip r:embed="rId20"/>
                      <a:srcRect/>
                      <a:stretch>
                        <a:fillRect/>
                      </a:stretch>
                    </p:blipFill>
                    <p:spPr bwMode="auto">
                      <a:xfrm>
                        <a:off x="6104603" y="3710016"/>
                        <a:ext cx="1714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nvPr>
        </p:nvGraphicFramePr>
        <p:xfrm>
          <a:off x="6025863" y="4754591"/>
          <a:ext cx="266700" cy="266700"/>
        </p:xfrm>
        <a:graphic>
          <a:graphicData uri="http://schemas.openxmlformats.org/presentationml/2006/ole">
            <mc:AlternateContent xmlns:mc="http://schemas.openxmlformats.org/markup-compatibility/2006">
              <mc:Choice xmlns:v="urn:schemas-microsoft-com:vml" Requires="v">
                <p:oleObj spid="_x0000_s37957" name="Equation" r:id="rId21" imgW="177480" imgH="177480" progId="Equation.DSMT4">
                  <p:embed/>
                </p:oleObj>
              </mc:Choice>
              <mc:Fallback>
                <p:oleObj name="Equation" r:id="rId21" imgW="177480" imgH="177480" progId="Equation.DSMT4">
                  <p:embed/>
                  <p:pic>
                    <p:nvPicPr>
                      <p:cNvPr id="33" name="Object 32"/>
                      <p:cNvPicPr>
                        <a:picLocks noChangeAspect="1" noChangeArrowheads="1"/>
                      </p:cNvPicPr>
                      <p:nvPr/>
                    </p:nvPicPr>
                    <p:blipFill>
                      <a:blip r:embed="rId22"/>
                      <a:srcRect/>
                      <a:stretch>
                        <a:fillRect/>
                      </a:stretch>
                    </p:blipFill>
                    <p:spPr bwMode="auto">
                      <a:xfrm>
                        <a:off x="6025863" y="4754591"/>
                        <a:ext cx="2667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nvPr>
        </p:nvGraphicFramePr>
        <p:xfrm>
          <a:off x="7700041" y="3685251"/>
          <a:ext cx="247650" cy="247650"/>
        </p:xfrm>
        <a:graphic>
          <a:graphicData uri="http://schemas.openxmlformats.org/presentationml/2006/ole">
            <mc:AlternateContent xmlns:mc="http://schemas.openxmlformats.org/markup-compatibility/2006">
              <mc:Choice xmlns:v="urn:schemas-microsoft-com:vml" Requires="v">
                <p:oleObj spid="_x0000_s37958" name="Equation" r:id="rId23" imgW="164880" imgH="164880" progId="Equation.DSMT4">
                  <p:embed/>
                </p:oleObj>
              </mc:Choice>
              <mc:Fallback>
                <p:oleObj name="Equation" r:id="rId23" imgW="164880" imgH="164880" progId="Equation.DSMT4">
                  <p:embed/>
                  <p:pic>
                    <p:nvPicPr>
                      <p:cNvPr id="34" name="Object 33"/>
                      <p:cNvPicPr>
                        <a:picLocks noChangeAspect="1" noChangeArrowheads="1"/>
                      </p:cNvPicPr>
                      <p:nvPr/>
                    </p:nvPicPr>
                    <p:blipFill>
                      <a:blip r:embed="rId24"/>
                      <a:srcRect/>
                      <a:stretch>
                        <a:fillRect/>
                      </a:stretch>
                    </p:blipFill>
                    <p:spPr bwMode="auto">
                      <a:xfrm>
                        <a:off x="7700041" y="3685251"/>
                        <a:ext cx="2476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9" name="Object 48"/>
          <p:cNvGraphicFramePr>
            <a:graphicFrameLocks noChangeAspect="1"/>
          </p:cNvGraphicFramePr>
          <p:nvPr>
            <p:extLst/>
          </p:nvPr>
        </p:nvGraphicFramePr>
        <p:xfrm>
          <a:off x="1843976" y="2900621"/>
          <a:ext cx="438150" cy="266700"/>
        </p:xfrm>
        <a:graphic>
          <a:graphicData uri="http://schemas.openxmlformats.org/presentationml/2006/ole">
            <mc:AlternateContent xmlns:mc="http://schemas.openxmlformats.org/markup-compatibility/2006">
              <mc:Choice xmlns:v="urn:schemas-microsoft-com:vml" Requires="v">
                <p:oleObj spid="_x0000_s37959" name="Equation" r:id="rId25" imgW="291960" imgH="177480" progId="Equation.DSMT4">
                  <p:embed/>
                </p:oleObj>
              </mc:Choice>
              <mc:Fallback>
                <p:oleObj name="Equation" r:id="rId25" imgW="291960" imgH="177480" progId="Equation.DSMT4">
                  <p:embed/>
                  <p:pic>
                    <p:nvPicPr>
                      <p:cNvPr id="49" name="Object 48"/>
                      <p:cNvPicPr>
                        <a:picLocks noChangeAspect="1" noChangeArrowheads="1"/>
                      </p:cNvPicPr>
                      <p:nvPr/>
                    </p:nvPicPr>
                    <p:blipFill>
                      <a:blip r:embed="rId26"/>
                      <a:srcRect/>
                      <a:stretch>
                        <a:fillRect/>
                      </a:stretch>
                    </p:blipFill>
                    <p:spPr bwMode="auto">
                      <a:xfrm>
                        <a:off x="1843976" y="2900621"/>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1926983" y="3526547"/>
          <a:ext cx="342900" cy="266700"/>
        </p:xfrm>
        <a:graphic>
          <a:graphicData uri="http://schemas.openxmlformats.org/presentationml/2006/ole">
            <mc:AlternateContent xmlns:mc="http://schemas.openxmlformats.org/markup-compatibility/2006">
              <mc:Choice xmlns:v="urn:schemas-microsoft-com:vml" Requires="v">
                <p:oleObj spid="_x0000_s37960" name="Equation" r:id="rId27" imgW="228600" imgH="177480" progId="Equation.DSMT4">
                  <p:embed/>
                </p:oleObj>
              </mc:Choice>
              <mc:Fallback>
                <p:oleObj name="Equation" r:id="rId27" imgW="228600" imgH="177480" progId="Equation.DSMT4">
                  <p:embed/>
                  <p:pic>
                    <p:nvPicPr>
                      <p:cNvPr id="50" name="Object 49"/>
                      <p:cNvPicPr>
                        <a:picLocks noChangeAspect="1" noChangeArrowheads="1"/>
                      </p:cNvPicPr>
                      <p:nvPr/>
                    </p:nvPicPr>
                    <p:blipFill>
                      <a:blip r:embed="rId28"/>
                      <a:srcRect/>
                      <a:stretch>
                        <a:fillRect/>
                      </a:stretch>
                    </p:blipFill>
                    <p:spPr bwMode="auto">
                      <a:xfrm>
                        <a:off x="1926983" y="3526547"/>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1" name="Object 50"/>
          <p:cNvGraphicFramePr>
            <a:graphicFrameLocks noChangeAspect="1"/>
          </p:cNvGraphicFramePr>
          <p:nvPr>
            <p:extLst/>
          </p:nvPr>
        </p:nvGraphicFramePr>
        <p:xfrm>
          <a:off x="2067587" y="4083893"/>
          <a:ext cx="342900" cy="266700"/>
        </p:xfrm>
        <a:graphic>
          <a:graphicData uri="http://schemas.openxmlformats.org/presentationml/2006/ole">
            <mc:AlternateContent xmlns:mc="http://schemas.openxmlformats.org/markup-compatibility/2006">
              <mc:Choice xmlns:v="urn:schemas-microsoft-com:vml" Requires="v">
                <p:oleObj spid="_x0000_s37961" name="Equation" r:id="rId29" imgW="228600" imgH="177480" progId="Equation.DSMT4">
                  <p:embed/>
                </p:oleObj>
              </mc:Choice>
              <mc:Fallback>
                <p:oleObj name="Equation" r:id="rId29" imgW="228600" imgH="177480" progId="Equation.DSMT4">
                  <p:embed/>
                  <p:pic>
                    <p:nvPicPr>
                      <p:cNvPr id="51" name="Object 50"/>
                      <p:cNvPicPr>
                        <a:picLocks noChangeAspect="1" noChangeArrowheads="1"/>
                      </p:cNvPicPr>
                      <p:nvPr/>
                    </p:nvPicPr>
                    <p:blipFill>
                      <a:blip r:embed="rId30"/>
                      <a:srcRect/>
                      <a:stretch>
                        <a:fillRect/>
                      </a:stretch>
                    </p:blipFill>
                    <p:spPr bwMode="auto">
                      <a:xfrm>
                        <a:off x="2067587" y="4083893"/>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 name="Object 51"/>
          <p:cNvGraphicFramePr>
            <a:graphicFrameLocks noChangeAspect="1"/>
          </p:cNvGraphicFramePr>
          <p:nvPr>
            <p:extLst/>
          </p:nvPr>
        </p:nvGraphicFramePr>
        <p:xfrm>
          <a:off x="2985024" y="4226220"/>
          <a:ext cx="342900" cy="266700"/>
        </p:xfrm>
        <a:graphic>
          <a:graphicData uri="http://schemas.openxmlformats.org/presentationml/2006/ole">
            <mc:AlternateContent xmlns:mc="http://schemas.openxmlformats.org/markup-compatibility/2006">
              <mc:Choice xmlns:v="urn:schemas-microsoft-com:vml" Requires="v">
                <p:oleObj spid="_x0000_s37962" name="Equation" r:id="rId31" imgW="228600" imgH="177480" progId="Equation.DSMT4">
                  <p:embed/>
                </p:oleObj>
              </mc:Choice>
              <mc:Fallback>
                <p:oleObj name="Equation" r:id="rId31" imgW="228600" imgH="177480" progId="Equation.DSMT4">
                  <p:embed/>
                  <p:pic>
                    <p:nvPicPr>
                      <p:cNvPr id="52" name="Object 51"/>
                      <p:cNvPicPr>
                        <a:picLocks noChangeAspect="1" noChangeArrowheads="1"/>
                      </p:cNvPicPr>
                      <p:nvPr/>
                    </p:nvPicPr>
                    <p:blipFill>
                      <a:blip r:embed="rId32"/>
                      <a:srcRect/>
                      <a:stretch>
                        <a:fillRect/>
                      </a:stretch>
                    </p:blipFill>
                    <p:spPr bwMode="auto">
                      <a:xfrm>
                        <a:off x="2985024" y="4226220"/>
                        <a:ext cx="342900" cy="266700"/>
                      </a:xfrm>
                      <a:prstGeom prst="rect">
                        <a:avLst/>
                      </a:prstGeom>
                      <a:noFill/>
                      <a:ln>
                        <a:noFill/>
                      </a:ln>
                    </p:spPr>
                  </p:pic>
                </p:oleObj>
              </mc:Fallback>
            </mc:AlternateContent>
          </a:graphicData>
        </a:graphic>
      </p:graphicFrame>
      <p:graphicFrame>
        <p:nvGraphicFramePr>
          <p:cNvPr id="53" name="Object 52"/>
          <p:cNvGraphicFramePr>
            <a:graphicFrameLocks noChangeAspect="1"/>
          </p:cNvGraphicFramePr>
          <p:nvPr>
            <p:extLst/>
          </p:nvPr>
        </p:nvGraphicFramePr>
        <p:xfrm>
          <a:off x="2997866" y="3143278"/>
          <a:ext cx="323850" cy="266700"/>
        </p:xfrm>
        <a:graphic>
          <a:graphicData uri="http://schemas.openxmlformats.org/presentationml/2006/ole">
            <mc:AlternateContent xmlns:mc="http://schemas.openxmlformats.org/markup-compatibility/2006">
              <mc:Choice xmlns:v="urn:schemas-microsoft-com:vml" Requires="v">
                <p:oleObj spid="_x0000_s37963" name="Equation" r:id="rId33" imgW="215640" imgH="177480" progId="Equation.DSMT4">
                  <p:embed/>
                </p:oleObj>
              </mc:Choice>
              <mc:Fallback>
                <p:oleObj name="Equation" r:id="rId33" imgW="215640" imgH="177480" progId="Equation.DSMT4">
                  <p:embed/>
                  <p:pic>
                    <p:nvPicPr>
                      <p:cNvPr id="53" name="Object 52"/>
                      <p:cNvPicPr>
                        <a:picLocks noChangeAspect="1" noChangeArrowheads="1"/>
                      </p:cNvPicPr>
                      <p:nvPr/>
                    </p:nvPicPr>
                    <p:blipFill>
                      <a:blip r:embed="rId34"/>
                      <a:srcRect/>
                      <a:stretch>
                        <a:fillRect/>
                      </a:stretch>
                    </p:blipFill>
                    <p:spPr bwMode="auto">
                      <a:xfrm>
                        <a:off x="2997866" y="3143278"/>
                        <a:ext cx="3238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4" name="Object 53"/>
          <p:cNvGraphicFramePr>
            <a:graphicFrameLocks noChangeAspect="1"/>
          </p:cNvGraphicFramePr>
          <p:nvPr>
            <p:extLst/>
          </p:nvPr>
        </p:nvGraphicFramePr>
        <p:xfrm>
          <a:off x="3367753" y="2483560"/>
          <a:ext cx="438150" cy="266700"/>
        </p:xfrm>
        <a:graphic>
          <a:graphicData uri="http://schemas.openxmlformats.org/presentationml/2006/ole">
            <mc:AlternateContent xmlns:mc="http://schemas.openxmlformats.org/markup-compatibility/2006">
              <mc:Choice xmlns:v="urn:schemas-microsoft-com:vml" Requires="v">
                <p:oleObj spid="_x0000_s37964" name="Equation" r:id="rId35" imgW="291960" imgH="177480" progId="Equation.DSMT4">
                  <p:embed/>
                </p:oleObj>
              </mc:Choice>
              <mc:Fallback>
                <p:oleObj name="Equation" r:id="rId35" imgW="291960" imgH="177480" progId="Equation.DSMT4">
                  <p:embed/>
                  <p:pic>
                    <p:nvPicPr>
                      <p:cNvPr id="54" name="Object 53"/>
                      <p:cNvPicPr>
                        <a:picLocks noChangeAspect="1" noChangeArrowheads="1"/>
                      </p:cNvPicPr>
                      <p:nvPr/>
                    </p:nvPicPr>
                    <p:blipFill>
                      <a:blip r:embed="rId36"/>
                      <a:srcRect/>
                      <a:stretch>
                        <a:fillRect/>
                      </a:stretch>
                    </p:blipFill>
                    <p:spPr bwMode="auto">
                      <a:xfrm>
                        <a:off x="3367753" y="2483560"/>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5" name="Object 54"/>
          <p:cNvGraphicFramePr>
            <a:graphicFrameLocks noChangeAspect="1"/>
          </p:cNvGraphicFramePr>
          <p:nvPr>
            <p:extLst/>
          </p:nvPr>
        </p:nvGraphicFramePr>
        <p:xfrm>
          <a:off x="3440143" y="3504640"/>
          <a:ext cx="438150" cy="266700"/>
        </p:xfrm>
        <a:graphic>
          <a:graphicData uri="http://schemas.openxmlformats.org/presentationml/2006/ole">
            <mc:AlternateContent xmlns:mc="http://schemas.openxmlformats.org/markup-compatibility/2006">
              <mc:Choice xmlns:v="urn:schemas-microsoft-com:vml" Requires="v">
                <p:oleObj spid="_x0000_s37965" name="Equation" r:id="rId37" imgW="291960" imgH="177480" progId="Equation.DSMT4">
                  <p:embed/>
                </p:oleObj>
              </mc:Choice>
              <mc:Fallback>
                <p:oleObj name="Equation" r:id="rId37" imgW="291960" imgH="177480" progId="Equation.DSMT4">
                  <p:embed/>
                  <p:pic>
                    <p:nvPicPr>
                      <p:cNvPr id="55" name="Object 54"/>
                      <p:cNvPicPr>
                        <a:picLocks noChangeAspect="1" noChangeArrowheads="1"/>
                      </p:cNvPicPr>
                      <p:nvPr/>
                    </p:nvPicPr>
                    <p:blipFill>
                      <a:blip r:embed="rId38"/>
                      <a:srcRect/>
                      <a:stretch>
                        <a:fillRect/>
                      </a:stretch>
                    </p:blipFill>
                    <p:spPr bwMode="auto">
                      <a:xfrm>
                        <a:off x="3440143" y="3504640"/>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6" name="Object 55"/>
          <p:cNvGraphicFramePr>
            <a:graphicFrameLocks noChangeAspect="1"/>
          </p:cNvGraphicFramePr>
          <p:nvPr>
            <p:extLst/>
          </p:nvPr>
        </p:nvGraphicFramePr>
        <p:xfrm>
          <a:off x="3433158" y="4629178"/>
          <a:ext cx="438150" cy="266700"/>
        </p:xfrm>
        <a:graphic>
          <a:graphicData uri="http://schemas.openxmlformats.org/presentationml/2006/ole">
            <mc:AlternateContent xmlns:mc="http://schemas.openxmlformats.org/markup-compatibility/2006">
              <mc:Choice xmlns:v="urn:schemas-microsoft-com:vml" Requires="v">
                <p:oleObj spid="_x0000_s37966" name="Equation" r:id="rId39" imgW="291960" imgH="177480" progId="Equation.DSMT4">
                  <p:embed/>
                </p:oleObj>
              </mc:Choice>
              <mc:Fallback>
                <p:oleObj name="Equation" r:id="rId39" imgW="291960" imgH="177480" progId="Equation.DSMT4">
                  <p:embed/>
                  <p:pic>
                    <p:nvPicPr>
                      <p:cNvPr id="56" name="Object 55"/>
                      <p:cNvPicPr>
                        <a:picLocks noChangeAspect="1" noChangeArrowheads="1"/>
                      </p:cNvPicPr>
                      <p:nvPr/>
                    </p:nvPicPr>
                    <p:blipFill>
                      <a:blip r:embed="rId40"/>
                      <a:srcRect/>
                      <a:stretch>
                        <a:fillRect/>
                      </a:stretch>
                    </p:blipFill>
                    <p:spPr bwMode="auto">
                      <a:xfrm>
                        <a:off x="3433158" y="4629178"/>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 name="Object 56"/>
          <p:cNvGraphicFramePr>
            <a:graphicFrameLocks noChangeAspect="1"/>
          </p:cNvGraphicFramePr>
          <p:nvPr>
            <p:extLst/>
          </p:nvPr>
        </p:nvGraphicFramePr>
        <p:xfrm>
          <a:off x="5052091" y="4632353"/>
          <a:ext cx="476250" cy="266700"/>
        </p:xfrm>
        <a:graphic>
          <a:graphicData uri="http://schemas.openxmlformats.org/presentationml/2006/ole">
            <mc:AlternateContent xmlns:mc="http://schemas.openxmlformats.org/markup-compatibility/2006">
              <mc:Choice xmlns:v="urn:schemas-microsoft-com:vml" Requires="v">
                <p:oleObj spid="_x0000_s37967" name="Equation" r:id="rId41" imgW="317160" imgH="177480" progId="Equation.DSMT4">
                  <p:embed/>
                </p:oleObj>
              </mc:Choice>
              <mc:Fallback>
                <p:oleObj name="Equation" r:id="rId41" imgW="317160" imgH="177480" progId="Equation.DSMT4">
                  <p:embed/>
                  <p:pic>
                    <p:nvPicPr>
                      <p:cNvPr id="57" name="Object 56"/>
                      <p:cNvPicPr>
                        <a:picLocks noChangeAspect="1" noChangeArrowheads="1"/>
                      </p:cNvPicPr>
                      <p:nvPr/>
                    </p:nvPicPr>
                    <p:blipFill>
                      <a:blip r:embed="rId42"/>
                      <a:srcRect/>
                      <a:stretch>
                        <a:fillRect/>
                      </a:stretch>
                    </p:blipFill>
                    <p:spPr bwMode="auto">
                      <a:xfrm>
                        <a:off x="5052091" y="4632353"/>
                        <a:ext cx="4762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 name="Object 57"/>
          <p:cNvGraphicFramePr>
            <a:graphicFrameLocks noChangeAspect="1"/>
          </p:cNvGraphicFramePr>
          <p:nvPr>
            <p:extLst/>
          </p:nvPr>
        </p:nvGraphicFramePr>
        <p:xfrm>
          <a:off x="4575841" y="4229128"/>
          <a:ext cx="438150" cy="266700"/>
        </p:xfrm>
        <a:graphic>
          <a:graphicData uri="http://schemas.openxmlformats.org/presentationml/2006/ole">
            <mc:AlternateContent xmlns:mc="http://schemas.openxmlformats.org/markup-compatibility/2006">
              <mc:Choice xmlns:v="urn:schemas-microsoft-com:vml" Requires="v">
                <p:oleObj spid="_x0000_s37968" name="Equation" r:id="rId43" imgW="291960" imgH="177480" progId="Equation.DSMT4">
                  <p:embed/>
                </p:oleObj>
              </mc:Choice>
              <mc:Fallback>
                <p:oleObj name="Equation" r:id="rId43" imgW="291960" imgH="177480" progId="Equation.DSMT4">
                  <p:embed/>
                  <p:pic>
                    <p:nvPicPr>
                      <p:cNvPr id="58" name="Object 57"/>
                      <p:cNvPicPr>
                        <a:picLocks noChangeAspect="1" noChangeArrowheads="1"/>
                      </p:cNvPicPr>
                      <p:nvPr/>
                    </p:nvPicPr>
                    <p:blipFill>
                      <a:blip r:embed="rId44"/>
                      <a:srcRect/>
                      <a:stretch>
                        <a:fillRect/>
                      </a:stretch>
                    </p:blipFill>
                    <p:spPr bwMode="auto">
                      <a:xfrm>
                        <a:off x="4575841" y="4229128"/>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 name="Object 58"/>
          <p:cNvGraphicFramePr>
            <a:graphicFrameLocks noChangeAspect="1"/>
          </p:cNvGraphicFramePr>
          <p:nvPr>
            <p:extLst/>
          </p:nvPr>
        </p:nvGraphicFramePr>
        <p:xfrm>
          <a:off x="5126703" y="3507497"/>
          <a:ext cx="342900" cy="266700"/>
        </p:xfrm>
        <a:graphic>
          <a:graphicData uri="http://schemas.openxmlformats.org/presentationml/2006/ole">
            <mc:AlternateContent xmlns:mc="http://schemas.openxmlformats.org/markup-compatibility/2006">
              <mc:Choice xmlns:v="urn:schemas-microsoft-com:vml" Requires="v">
                <p:oleObj spid="_x0000_s37969" name="Equation" r:id="rId45" imgW="228600" imgH="177480" progId="Equation.DSMT4">
                  <p:embed/>
                </p:oleObj>
              </mc:Choice>
              <mc:Fallback>
                <p:oleObj name="Equation" r:id="rId45" imgW="228600" imgH="177480" progId="Equation.DSMT4">
                  <p:embed/>
                  <p:pic>
                    <p:nvPicPr>
                      <p:cNvPr id="59" name="Object 58"/>
                      <p:cNvPicPr>
                        <a:picLocks noChangeAspect="1" noChangeArrowheads="1"/>
                      </p:cNvPicPr>
                      <p:nvPr/>
                    </p:nvPicPr>
                    <p:blipFill>
                      <a:blip r:embed="rId46"/>
                      <a:srcRect/>
                      <a:stretch>
                        <a:fillRect/>
                      </a:stretch>
                    </p:blipFill>
                    <p:spPr bwMode="auto">
                      <a:xfrm>
                        <a:off x="5126703" y="3507497"/>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 name="Object 59"/>
          <p:cNvGraphicFramePr>
            <a:graphicFrameLocks noChangeAspect="1"/>
          </p:cNvGraphicFramePr>
          <p:nvPr>
            <p:extLst/>
          </p:nvPr>
        </p:nvGraphicFramePr>
        <p:xfrm>
          <a:off x="4569491" y="3146453"/>
          <a:ext cx="457200" cy="266700"/>
        </p:xfrm>
        <a:graphic>
          <a:graphicData uri="http://schemas.openxmlformats.org/presentationml/2006/ole">
            <mc:AlternateContent xmlns:mc="http://schemas.openxmlformats.org/markup-compatibility/2006">
              <mc:Choice xmlns:v="urn:schemas-microsoft-com:vml" Requires="v">
                <p:oleObj spid="_x0000_s37970" name="Equation" r:id="rId47" imgW="304560" imgH="177480" progId="Equation.DSMT4">
                  <p:embed/>
                </p:oleObj>
              </mc:Choice>
              <mc:Fallback>
                <p:oleObj name="Equation" r:id="rId47" imgW="304560" imgH="177480" progId="Equation.DSMT4">
                  <p:embed/>
                  <p:pic>
                    <p:nvPicPr>
                      <p:cNvPr id="60" name="Object 59"/>
                      <p:cNvPicPr>
                        <a:picLocks noChangeAspect="1" noChangeArrowheads="1"/>
                      </p:cNvPicPr>
                      <p:nvPr/>
                    </p:nvPicPr>
                    <p:blipFill>
                      <a:blip r:embed="rId48"/>
                      <a:srcRect/>
                      <a:stretch>
                        <a:fillRect/>
                      </a:stretch>
                    </p:blipFill>
                    <p:spPr bwMode="auto">
                      <a:xfrm>
                        <a:off x="4569491" y="3146453"/>
                        <a:ext cx="457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 name="Object 60"/>
          <p:cNvGraphicFramePr>
            <a:graphicFrameLocks noChangeAspect="1"/>
          </p:cNvGraphicFramePr>
          <p:nvPr>
            <p:extLst/>
          </p:nvPr>
        </p:nvGraphicFramePr>
        <p:xfrm>
          <a:off x="5006053" y="2487370"/>
          <a:ext cx="438150" cy="266700"/>
        </p:xfrm>
        <a:graphic>
          <a:graphicData uri="http://schemas.openxmlformats.org/presentationml/2006/ole">
            <mc:AlternateContent xmlns:mc="http://schemas.openxmlformats.org/markup-compatibility/2006">
              <mc:Choice xmlns:v="urn:schemas-microsoft-com:vml" Requires="v">
                <p:oleObj spid="_x0000_s37971" name="Equation" r:id="rId49" imgW="291960" imgH="177480" progId="Equation.DSMT4">
                  <p:embed/>
                </p:oleObj>
              </mc:Choice>
              <mc:Fallback>
                <p:oleObj name="Equation" r:id="rId49" imgW="291960" imgH="177480" progId="Equation.DSMT4">
                  <p:embed/>
                  <p:pic>
                    <p:nvPicPr>
                      <p:cNvPr id="61" name="Object 60"/>
                      <p:cNvPicPr>
                        <a:picLocks noChangeAspect="1" noChangeArrowheads="1"/>
                      </p:cNvPicPr>
                      <p:nvPr/>
                    </p:nvPicPr>
                    <p:blipFill>
                      <a:blip r:embed="rId50"/>
                      <a:srcRect/>
                      <a:stretch>
                        <a:fillRect/>
                      </a:stretch>
                    </p:blipFill>
                    <p:spPr bwMode="auto">
                      <a:xfrm>
                        <a:off x="5006053" y="2487370"/>
                        <a:ext cx="438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2" name="Object 61"/>
          <p:cNvGraphicFramePr>
            <a:graphicFrameLocks noChangeAspect="1"/>
          </p:cNvGraphicFramePr>
          <p:nvPr>
            <p:extLst/>
          </p:nvPr>
        </p:nvGraphicFramePr>
        <p:xfrm>
          <a:off x="6745001" y="4132926"/>
          <a:ext cx="342900" cy="266700"/>
        </p:xfrm>
        <a:graphic>
          <a:graphicData uri="http://schemas.openxmlformats.org/presentationml/2006/ole">
            <mc:AlternateContent xmlns:mc="http://schemas.openxmlformats.org/markup-compatibility/2006">
              <mc:Choice xmlns:v="urn:schemas-microsoft-com:vml" Requires="v">
                <p:oleObj spid="_x0000_s37972" name="Equation" r:id="rId51" imgW="228600" imgH="177480" progId="Equation.DSMT4">
                  <p:embed/>
                </p:oleObj>
              </mc:Choice>
              <mc:Fallback>
                <p:oleObj name="Equation" r:id="rId51" imgW="228600" imgH="177480" progId="Equation.DSMT4">
                  <p:embed/>
                  <p:pic>
                    <p:nvPicPr>
                      <p:cNvPr id="62" name="Object 61"/>
                      <p:cNvPicPr>
                        <a:picLocks noChangeAspect="1" noChangeArrowheads="1"/>
                      </p:cNvPicPr>
                      <p:nvPr/>
                    </p:nvPicPr>
                    <p:blipFill>
                      <a:blip r:embed="rId52"/>
                      <a:srcRect/>
                      <a:stretch>
                        <a:fillRect/>
                      </a:stretch>
                    </p:blipFill>
                    <p:spPr bwMode="auto">
                      <a:xfrm>
                        <a:off x="6745001" y="4132926"/>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3" name="Object 62"/>
          <p:cNvGraphicFramePr>
            <a:graphicFrameLocks noChangeAspect="1"/>
          </p:cNvGraphicFramePr>
          <p:nvPr>
            <p:extLst/>
          </p:nvPr>
        </p:nvGraphicFramePr>
        <p:xfrm>
          <a:off x="6217316" y="4221191"/>
          <a:ext cx="361950" cy="266700"/>
        </p:xfrm>
        <a:graphic>
          <a:graphicData uri="http://schemas.openxmlformats.org/presentationml/2006/ole">
            <mc:AlternateContent xmlns:mc="http://schemas.openxmlformats.org/markup-compatibility/2006">
              <mc:Choice xmlns:v="urn:schemas-microsoft-com:vml" Requires="v">
                <p:oleObj spid="_x0000_s37973" name="Equation" r:id="rId53" imgW="241200" imgH="177480" progId="Equation.DSMT4">
                  <p:embed/>
                </p:oleObj>
              </mc:Choice>
              <mc:Fallback>
                <p:oleObj name="Equation" r:id="rId53" imgW="241200" imgH="177480" progId="Equation.DSMT4">
                  <p:embed/>
                  <p:pic>
                    <p:nvPicPr>
                      <p:cNvPr id="63" name="Object 62"/>
                      <p:cNvPicPr>
                        <a:picLocks noChangeAspect="1" noChangeArrowheads="1"/>
                      </p:cNvPicPr>
                      <p:nvPr/>
                    </p:nvPicPr>
                    <p:blipFill>
                      <a:blip r:embed="rId54"/>
                      <a:srcRect/>
                      <a:stretch>
                        <a:fillRect/>
                      </a:stretch>
                    </p:blipFill>
                    <p:spPr bwMode="auto">
                      <a:xfrm>
                        <a:off x="6217316" y="4221191"/>
                        <a:ext cx="3619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4" name="Object 63"/>
          <p:cNvGraphicFramePr>
            <a:graphicFrameLocks noChangeAspect="1"/>
          </p:cNvGraphicFramePr>
          <p:nvPr>
            <p:extLst/>
          </p:nvPr>
        </p:nvGraphicFramePr>
        <p:xfrm>
          <a:off x="6730078" y="3557616"/>
          <a:ext cx="342900" cy="266700"/>
        </p:xfrm>
        <a:graphic>
          <a:graphicData uri="http://schemas.openxmlformats.org/presentationml/2006/ole">
            <mc:AlternateContent xmlns:mc="http://schemas.openxmlformats.org/markup-compatibility/2006">
              <mc:Choice xmlns:v="urn:schemas-microsoft-com:vml" Requires="v">
                <p:oleObj spid="_x0000_s37974" name="Equation" r:id="rId55" imgW="228600" imgH="177480" progId="Equation.DSMT4">
                  <p:embed/>
                </p:oleObj>
              </mc:Choice>
              <mc:Fallback>
                <p:oleObj name="Equation" r:id="rId55" imgW="228600" imgH="177480" progId="Equation.DSMT4">
                  <p:embed/>
                  <p:pic>
                    <p:nvPicPr>
                      <p:cNvPr id="64" name="Object 63"/>
                      <p:cNvPicPr>
                        <a:picLocks noChangeAspect="1" noChangeArrowheads="1"/>
                      </p:cNvPicPr>
                      <p:nvPr/>
                    </p:nvPicPr>
                    <p:blipFill>
                      <a:blip r:embed="rId56"/>
                      <a:srcRect/>
                      <a:stretch>
                        <a:fillRect/>
                      </a:stretch>
                    </p:blipFill>
                    <p:spPr bwMode="auto">
                      <a:xfrm>
                        <a:off x="6730078" y="3557616"/>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5" name="Object 64"/>
          <p:cNvGraphicFramePr>
            <a:graphicFrameLocks noChangeAspect="1"/>
          </p:cNvGraphicFramePr>
          <p:nvPr>
            <p:extLst/>
          </p:nvPr>
        </p:nvGraphicFramePr>
        <p:xfrm>
          <a:off x="6230016" y="3138516"/>
          <a:ext cx="342900" cy="266700"/>
        </p:xfrm>
        <a:graphic>
          <a:graphicData uri="http://schemas.openxmlformats.org/presentationml/2006/ole">
            <mc:AlternateContent xmlns:mc="http://schemas.openxmlformats.org/markup-compatibility/2006">
              <mc:Choice xmlns:v="urn:schemas-microsoft-com:vml" Requires="v">
                <p:oleObj spid="_x0000_s37975" name="Equation" r:id="rId57" imgW="228600" imgH="177480" progId="Equation.DSMT4">
                  <p:embed/>
                </p:oleObj>
              </mc:Choice>
              <mc:Fallback>
                <p:oleObj name="Equation" r:id="rId57" imgW="228600" imgH="177480" progId="Equation.DSMT4">
                  <p:embed/>
                  <p:pic>
                    <p:nvPicPr>
                      <p:cNvPr id="65" name="Object 64"/>
                      <p:cNvPicPr>
                        <a:picLocks noChangeAspect="1" noChangeArrowheads="1"/>
                      </p:cNvPicPr>
                      <p:nvPr/>
                    </p:nvPicPr>
                    <p:blipFill>
                      <a:blip r:embed="rId58"/>
                      <a:srcRect/>
                      <a:stretch>
                        <a:fillRect/>
                      </a:stretch>
                    </p:blipFill>
                    <p:spPr bwMode="auto">
                      <a:xfrm>
                        <a:off x="6230016" y="3138516"/>
                        <a:ext cx="3429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6" name="Object 65"/>
          <p:cNvGraphicFramePr>
            <a:graphicFrameLocks noChangeAspect="1"/>
          </p:cNvGraphicFramePr>
          <p:nvPr>
            <p:extLst/>
          </p:nvPr>
        </p:nvGraphicFramePr>
        <p:xfrm>
          <a:off x="6796753" y="2890866"/>
          <a:ext cx="361950" cy="266700"/>
        </p:xfrm>
        <a:graphic>
          <a:graphicData uri="http://schemas.openxmlformats.org/presentationml/2006/ole">
            <mc:AlternateContent xmlns:mc="http://schemas.openxmlformats.org/markup-compatibility/2006">
              <mc:Choice xmlns:v="urn:schemas-microsoft-com:vml" Requires="v">
                <p:oleObj spid="_x0000_s37976" name="Equation" r:id="rId59" imgW="241200" imgH="177480" progId="Equation.DSMT4">
                  <p:embed/>
                </p:oleObj>
              </mc:Choice>
              <mc:Fallback>
                <p:oleObj name="Equation" r:id="rId59" imgW="241200" imgH="177480" progId="Equation.DSMT4">
                  <p:embed/>
                  <p:pic>
                    <p:nvPicPr>
                      <p:cNvPr id="66" name="Object 65"/>
                      <p:cNvPicPr>
                        <a:picLocks noChangeAspect="1" noChangeArrowheads="1"/>
                      </p:cNvPicPr>
                      <p:nvPr/>
                    </p:nvPicPr>
                    <p:blipFill>
                      <a:blip r:embed="rId60"/>
                      <a:srcRect/>
                      <a:stretch>
                        <a:fillRect/>
                      </a:stretch>
                    </p:blipFill>
                    <p:spPr bwMode="auto">
                      <a:xfrm>
                        <a:off x="6796753" y="2890866"/>
                        <a:ext cx="3619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9" name="Oval 68"/>
          <p:cNvSpPr/>
          <p:nvPr/>
        </p:nvSpPr>
        <p:spPr>
          <a:xfrm>
            <a:off x="1167294" y="3685566"/>
            <a:ext cx="266700" cy="266700"/>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0" name="Oval 69"/>
          <p:cNvSpPr/>
          <p:nvPr/>
        </p:nvSpPr>
        <p:spPr>
          <a:xfrm>
            <a:off x="2800122" y="3692826"/>
            <a:ext cx="266700" cy="266700"/>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71" name="Oval 70"/>
          <p:cNvSpPr/>
          <p:nvPr/>
        </p:nvSpPr>
        <p:spPr>
          <a:xfrm>
            <a:off x="4432950" y="3700086"/>
            <a:ext cx="266700" cy="266700"/>
          </a:xfrm>
          <a:prstGeom prst="ellipse">
            <a:avLst/>
          </a:prstGeom>
          <a:ln w="5715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8" name="Slide Number Placeholder 5">
            <a:extLst>
              <a:ext uri="{FF2B5EF4-FFF2-40B4-BE49-F238E27FC236}">
                <a16:creationId xmlns:a16="http://schemas.microsoft.com/office/drawing/2014/main" id="{26FA3B6B-107A-4D75-B178-97BC2ECF5B94}"/>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70</a:t>
            </a:fld>
            <a:endParaRPr lang="en-US"/>
          </a:p>
        </p:txBody>
      </p:sp>
      <p:grpSp>
        <p:nvGrpSpPr>
          <p:cNvPr id="67" name="Group 66">
            <a:extLst>
              <a:ext uri="{FF2B5EF4-FFF2-40B4-BE49-F238E27FC236}">
                <a16:creationId xmlns:a16="http://schemas.microsoft.com/office/drawing/2014/main" id="{D800EB19-0ECE-45CB-AFB8-2A37AA5A8BFA}"/>
              </a:ext>
            </a:extLst>
          </p:cNvPr>
          <p:cNvGrpSpPr/>
          <p:nvPr/>
        </p:nvGrpSpPr>
        <p:grpSpPr>
          <a:xfrm>
            <a:off x="424360" y="2187485"/>
            <a:ext cx="7825446" cy="3997579"/>
            <a:chOff x="424360" y="2187485"/>
            <a:chExt cx="7825446" cy="3997579"/>
          </a:xfrm>
        </p:grpSpPr>
        <p:sp>
          <p:nvSpPr>
            <p:cNvPr id="4" name="Oval 3">
              <a:extLst>
                <a:ext uri="{FF2B5EF4-FFF2-40B4-BE49-F238E27FC236}">
                  <a16:creationId xmlns:a16="http://schemas.microsoft.com/office/drawing/2014/main" id="{06BA44A8-94C5-46F6-9107-A7A86DA9FAFE}"/>
                </a:ext>
              </a:extLst>
            </p:cNvPr>
            <p:cNvSpPr/>
            <p:nvPr/>
          </p:nvSpPr>
          <p:spPr>
            <a:xfrm>
              <a:off x="929554" y="2187485"/>
              <a:ext cx="7320252" cy="3298913"/>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6" name="TextBox 25">
              <a:extLst>
                <a:ext uri="{FF2B5EF4-FFF2-40B4-BE49-F238E27FC236}">
                  <a16:creationId xmlns:a16="http://schemas.microsoft.com/office/drawing/2014/main" id="{50E9F9AC-73C7-4B79-9E40-DDE896BA4B9D}"/>
                </a:ext>
              </a:extLst>
            </p:cNvPr>
            <p:cNvSpPr txBox="1"/>
            <p:nvPr/>
          </p:nvSpPr>
          <p:spPr>
            <a:xfrm>
              <a:off x="424360" y="5661844"/>
              <a:ext cx="6001964" cy="523220"/>
            </a:xfrm>
            <a:prstGeom prst="rect">
              <a:avLst/>
            </a:prstGeom>
            <a:noFill/>
          </p:spPr>
          <p:txBody>
            <a:bodyPr wrap="none" rtlCol="0">
              <a:spAutoFit/>
            </a:bodyPr>
            <a:lstStyle/>
            <a:p>
              <a:pPr algn="l"/>
              <a:r>
                <a:rPr lang="en-US" sz="2800" i="0" dirty="0">
                  <a:solidFill>
                    <a:srgbClr val="0033CC"/>
                  </a:solidFill>
                </a:rPr>
                <a:t>This is our state of the network at time t.</a:t>
              </a:r>
            </a:p>
          </p:txBody>
        </p:sp>
      </p:grpSp>
    </p:spTree>
    <p:extLst>
      <p:ext uri="{BB962C8B-B14F-4D97-AF65-F5344CB8AC3E}">
        <p14:creationId xmlns:p14="http://schemas.microsoft.com/office/powerpoint/2010/main" val="32871629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 name="Group 169"/>
          <p:cNvGrpSpPr/>
          <p:nvPr/>
        </p:nvGrpSpPr>
        <p:grpSpPr>
          <a:xfrm>
            <a:off x="1817741" y="1971699"/>
            <a:ext cx="6690738" cy="4356259"/>
            <a:chOff x="1080992" y="666590"/>
            <a:chExt cx="8920984" cy="5808345"/>
          </a:xfrm>
        </p:grpSpPr>
        <p:grpSp>
          <p:nvGrpSpPr>
            <p:cNvPr id="50" name="Group 49"/>
            <p:cNvGrpSpPr/>
            <p:nvPr/>
          </p:nvGrpSpPr>
          <p:grpSpPr>
            <a:xfrm>
              <a:off x="4218010" y="666590"/>
              <a:ext cx="5783966" cy="2970735"/>
              <a:chOff x="1728004" y="2531308"/>
              <a:chExt cx="5783966" cy="2970735"/>
            </a:xfrm>
            <a:solidFill>
              <a:schemeClr val="bg1">
                <a:lumMod val="95000"/>
              </a:schemeClr>
            </a:solidFill>
          </p:grpSpPr>
          <p:sp>
            <p:nvSpPr>
              <p:cNvPr id="51" name="Oval 50"/>
              <p:cNvSpPr/>
              <p:nvPr/>
            </p:nvSpPr>
            <p:spPr>
              <a:xfrm>
                <a:off x="1728004" y="3700351"/>
                <a:ext cx="347240" cy="335666"/>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52" name="Straight Connector 51"/>
              <p:cNvCxnSpPr/>
              <p:nvPr/>
            </p:nvCxnSpPr>
            <p:spPr>
              <a:xfrm>
                <a:off x="3588152" y="2866975"/>
                <a:ext cx="4553" cy="2299402"/>
              </a:xfrm>
              <a:prstGeom prst="line">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544273" y="2546430"/>
                <a:ext cx="0" cy="2824223"/>
              </a:xfrm>
              <a:prstGeom prst="line">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7164729" y="3657600"/>
                <a:ext cx="347241"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5" name="Oval 54"/>
              <p:cNvSpPr/>
              <p:nvPr/>
            </p:nvSpPr>
            <p:spPr>
              <a:xfrm>
                <a:off x="3414532" y="2531309"/>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6" name="Oval 55"/>
              <p:cNvSpPr/>
              <p:nvPr/>
            </p:nvSpPr>
            <p:spPr>
              <a:xfrm>
                <a:off x="3419085"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7" name="Oval 56"/>
              <p:cNvSpPr/>
              <p:nvPr/>
            </p:nvSpPr>
            <p:spPr>
              <a:xfrm>
                <a:off x="5370653" y="2531308"/>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8" name="Oval 57"/>
              <p:cNvSpPr/>
              <p:nvPr/>
            </p:nvSpPr>
            <p:spPr>
              <a:xfrm>
                <a:off x="5370653"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59" name="Straight Arrow Connector 58"/>
              <p:cNvCxnSpPr>
                <a:stCxn id="51" idx="7"/>
              </p:cNvCxnSpPr>
              <p:nvPr/>
            </p:nvCxnSpPr>
            <p:spPr>
              <a:xfrm flipV="1">
                <a:off x="2024392" y="2817818"/>
                <a:ext cx="1440992" cy="93169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024392" y="3986860"/>
                <a:ext cx="1445545" cy="1228674"/>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3761772" y="2699141"/>
                <a:ext cx="1608881" cy="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3766325" y="5334210"/>
                <a:ext cx="1604327" cy="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5544273" y="2699141"/>
                <a:ext cx="1671308"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595878" y="3944109"/>
                <a:ext cx="1619703" cy="139010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3710920" y="2817818"/>
                <a:ext cx="1710585" cy="23977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3715473" y="2817817"/>
                <a:ext cx="1706032" cy="2397717"/>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p:nvGrpSpPr>
          <p:grpSpPr>
            <a:xfrm>
              <a:off x="1080992" y="1614750"/>
              <a:ext cx="8573743" cy="4860185"/>
              <a:chOff x="1080992" y="1614750"/>
              <a:chExt cx="8573743" cy="4860185"/>
            </a:xfrm>
          </p:grpSpPr>
          <p:grpSp>
            <p:nvGrpSpPr>
              <p:cNvPr id="27" name="Group 26"/>
              <p:cNvGrpSpPr/>
              <p:nvPr/>
            </p:nvGrpSpPr>
            <p:grpSpPr>
              <a:xfrm>
                <a:off x="1080992" y="3504200"/>
                <a:ext cx="5783966" cy="2970735"/>
                <a:chOff x="1728004" y="2531308"/>
                <a:chExt cx="5783966" cy="2970735"/>
              </a:xfrm>
              <a:solidFill>
                <a:schemeClr val="tx1"/>
              </a:solidFill>
            </p:grpSpPr>
            <p:sp>
              <p:nvSpPr>
                <p:cNvPr id="4" name="Oval 3"/>
                <p:cNvSpPr/>
                <p:nvPr/>
              </p:nvSpPr>
              <p:spPr>
                <a:xfrm>
                  <a:off x="1728004" y="3700351"/>
                  <a:ext cx="347240" cy="33566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6" name="Straight Connector 5"/>
                <p:cNvCxnSpPr>
                  <a:stCxn id="10" idx="4"/>
                  <a:endCxn id="11" idx="0"/>
                </p:cNvCxnSpPr>
                <p:nvPr/>
              </p:nvCxnSpPr>
              <p:spPr>
                <a:xfrm>
                  <a:off x="3588152" y="2866975"/>
                  <a:ext cx="4553" cy="2299402"/>
                </a:xfrm>
                <a:prstGeom prst="line">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544273" y="2546430"/>
                  <a:ext cx="0" cy="2824223"/>
                </a:xfrm>
                <a:prstGeom prst="line">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7164729" y="3657600"/>
                  <a:ext cx="347241"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Oval 9"/>
                <p:cNvSpPr/>
                <p:nvPr/>
              </p:nvSpPr>
              <p:spPr>
                <a:xfrm>
                  <a:off x="3414532" y="2531309"/>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Oval 10"/>
                <p:cNvSpPr/>
                <p:nvPr/>
              </p:nvSpPr>
              <p:spPr>
                <a:xfrm>
                  <a:off x="3419085" y="5166377"/>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2" name="Oval 11"/>
                <p:cNvSpPr/>
                <p:nvPr/>
              </p:nvSpPr>
              <p:spPr>
                <a:xfrm>
                  <a:off x="5370653" y="2531308"/>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Oval 13"/>
                <p:cNvSpPr/>
                <p:nvPr/>
              </p:nvSpPr>
              <p:spPr>
                <a:xfrm>
                  <a:off x="5370653" y="5166377"/>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6" name="Straight Arrow Connector 15"/>
                <p:cNvCxnSpPr>
                  <a:endCxn id="10" idx="3"/>
                </p:cNvCxnSpPr>
                <p:nvPr/>
              </p:nvCxnSpPr>
              <p:spPr>
                <a:xfrm flipV="1">
                  <a:off x="1967697" y="2817818"/>
                  <a:ext cx="1497687" cy="10076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4" idx="5"/>
                  <a:endCxn id="11" idx="1"/>
                </p:cNvCxnSpPr>
                <p:nvPr/>
              </p:nvCxnSpPr>
              <p:spPr>
                <a:xfrm>
                  <a:off x="2024392" y="3986860"/>
                  <a:ext cx="1445545" cy="1228674"/>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 idx="6"/>
                  <a:endCxn id="12" idx="2"/>
                </p:cNvCxnSpPr>
                <p:nvPr/>
              </p:nvCxnSpPr>
              <p:spPr>
                <a:xfrm flipV="1">
                  <a:off x="3761772" y="2699141"/>
                  <a:ext cx="1608881" cy="1"/>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1" idx="6"/>
                </p:cNvCxnSpPr>
                <p:nvPr/>
              </p:nvCxnSpPr>
              <p:spPr>
                <a:xfrm>
                  <a:off x="3766325" y="5334210"/>
                  <a:ext cx="1604327" cy="0"/>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9" idx="1"/>
                </p:cNvCxnSpPr>
                <p:nvPr/>
              </p:nvCxnSpPr>
              <p:spPr>
                <a:xfrm>
                  <a:off x="5544273" y="2699141"/>
                  <a:ext cx="1671308" cy="10076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9" idx="3"/>
                </p:cNvCxnSpPr>
                <p:nvPr/>
              </p:nvCxnSpPr>
              <p:spPr>
                <a:xfrm flipV="1">
                  <a:off x="5595878" y="3944109"/>
                  <a:ext cx="1619703" cy="1390101"/>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0" idx="5"/>
                  <a:endCxn id="14" idx="1"/>
                </p:cNvCxnSpPr>
                <p:nvPr/>
              </p:nvCxnSpPr>
              <p:spPr>
                <a:xfrm>
                  <a:off x="3710920" y="2817818"/>
                  <a:ext cx="1710585" cy="23977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1" idx="7"/>
                  <a:endCxn id="12" idx="3"/>
                </p:cNvCxnSpPr>
                <p:nvPr/>
              </p:nvCxnSpPr>
              <p:spPr>
                <a:xfrm flipV="1">
                  <a:off x="3715473" y="2817817"/>
                  <a:ext cx="1706032" cy="2397717"/>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p:nvGrpSpPr>
            <p:grpSpPr>
              <a:xfrm>
                <a:off x="1377380" y="1614750"/>
                <a:ext cx="8277355" cy="3926356"/>
                <a:chOff x="1377380" y="1614750"/>
                <a:chExt cx="8277355" cy="3926356"/>
              </a:xfrm>
            </p:grpSpPr>
            <p:cxnSp>
              <p:nvCxnSpPr>
                <p:cNvPr id="123" name="Straight Arrow Connector 122"/>
                <p:cNvCxnSpPr>
                  <a:stCxn id="38" idx="7"/>
                  <a:endCxn id="133" idx="3"/>
                </p:cNvCxnSpPr>
                <p:nvPr/>
              </p:nvCxnSpPr>
              <p:spPr>
                <a:xfrm flipV="1">
                  <a:off x="4141536" y="1901259"/>
                  <a:ext cx="2771026" cy="7182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stCxn id="133" idx="6"/>
                  <a:endCxn id="54" idx="2"/>
                </p:cNvCxnSpPr>
                <p:nvPr/>
              </p:nvCxnSpPr>
              <p:spPr>
                <a:xfrm>
                  <a:off x="7208950" y="1782583"/>
                  <a:ext cx="2445785" cy="1781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6" name="Group 125"/>
                <p:cNvGrpSpPr/>
                <p:nvPr/>
              </p:nvGrpSpPr>
              <p:grpSpPr>
                <a:xfrm>
                  <a:off x="3219061" y="1614750"/>
                  <a:ext cx="5783966" cy="2970735"/>
                  <a:chOff x="1728004" y="2531308"/>
                  <a:chExt cx="5783966" cy="2970735"/>
                </a:xfrm>
                <a:solidFill>
                  <a:schemeClr val="bg1">
                    <a:lumMod val="75000"/>
                  </a:schemeClr>
                </a:solidFill>
              </p:grpSpPr>
              <p:sp>
                <p:nvSpPr>
                  <p:cNvPr id="127" name="Oval 126"/>
                  <p:cNvSpPr/>
                  <p:nvPr/>
                </p:nvSpPr>
                <p:spPr>
                  <a:xfrm>
                    <a:off x="1728004" y="3700351"/>
                    <a:ext cx="347240" cy="335666"/>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28" name="Straight Connector 127"/>
                  <p:cNvCxnSpPr/>
                  <p:nvPr/>
                </p:nvCxnSpPr>
                <p:spPr>
                  <a:xfrm>
                    <a:off x="3588152" y="2866975"/>
                    <a:ext cx="4553" cy="2299402"/>
                  </a:xfrm>
                  <a:prstGeom prst="line">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5544273" y="2546430"/>
                    <a:ext cx="0" cy="2824223"/>
                  </a:xfrm>
                  <a:prstGeom prst="line">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0" name="Oval 129"/>
                  <p:cNvSpPr/>
                  <p:nvPr/>
                </p:nvSpPr>
                <p:spPr>
                  <a:xfrm>
                    <a:off x="7164729" y="3657600"/>
                    <a:ext cx="347241"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1" name="Oval 130"/>
                  <p:cNvSpPr/>
                  <p:nvPr/>
                </p:nvSpPr>
                <p:spPr>
                  <a:xfrm>
                    <a:off x="3414532" y="2531309"/>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2" name="Oval 131"/>
                  <p:cNvSpPr/>
                  <p:nvPr/>
                </p:nvSpPr>
                <p:spPr>
                  <a:xfrm>
                    <a:off x="3419085"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3" name="Oval 132"/>
                  <p:cNvSpPr/>
                  <p:nvPr/>
                </p:nvSpPr>
                <p:spPr>
                  <a:xfrm>
                    <a:off x="5370653" y="2531308"/>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4" name="Oval 133"/>
                  <p:cNvSpPr/>
                  <p:nvPr/>
                </p:nvSpPr>
                <p:spPr>
                  <a:xfrm>
                    <a:off x="5370653"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35" name="Straight Arrow Connector 134"/>
                  <p:cNvCxnSpPr/>
                  <p:nvPr/>
                </p:nvCxnSpPr>
                <p:spPr>
                  <a:xfrm flipV="1">
                    <a:off x="1967697" y="2817818"/>
                    <a:ext cx="1497687"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2024392" y="3986860"/>
                    <a:ext cx="1445545" cy="1228674"/>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flipV="1">
                    <a:off x="3761772" y="2699141"/>
                    <a:ext cx="1608881" cy="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3766325" y="5334210"/>
                    <a:ext cx="1604327" cy="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a:off x="5544273" y="2699141"/>
                    <a:ext cx="1671308"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flipV="1">
                    <a:off x="5595878" y="3944109"/>
                    <a:ext cx="1619703" cy="139010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3710920" y="2817818"/>
                    <a:ext cx="1710585" cy="23977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flipV="1">
                    <a:off x="3715473" y="2817817"/>
                    <a:ext cx="1706032" cy="2397717"/>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2158620" y="2570371"/>
                  <a:ext cx="5783966" cy="2970735"/>
                  <a:chOff x="1728004" y="2531308"/>
                  <a:chExt cx="5783966" cy="2970735"/>
                </a:xfrm>
                <a:solidFill>
                  <a:schemeClr val="bg1">
                    <a:lumMod val="50000"/>
                  </a:schemeClr>
                </a:solidFill>
              </p:grpSpPr>
              <p:sp>
                <p:nvSpPr>
                  <p:cNvPr id="34" name="Oval 33"/>
                  <p:cNvSpPr/>
                  <p:nvPr/>
                </p:nvSpPr>
                <p:spPr>
                  <a:xfrm>
                    <a:off x="1728004" y="3700351"/>
                    <a:ext cx="347240" cy="335666"/>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35" name="Straight Connector 34"/>
                  <p:cNvCxnSpPr>
                    <a:stCxn id="41" idx="4"/>
                    <a:endCxn id="42" idx="0"/>
                  </p:cNvCxnSpPr>
                  <p:nvPr/>
                </p:nvCxnSpPr>
                <p:spPr>
                  <a:xfrm>
                    <a:off x="3588152" y="2866975"/>
                    <a:ext cx="4553" cy="2299402"/>
                  </a:xfrm>
                  <a:prstGeom prst="line">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544273" y="2546430"/>
                    <a:ext cx="0" cy="2824223"/>
                  </a:xfrm>
                  <a:prstGeom prst="line">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7164729" y="3657600"/>
                    <a:ext cx="347241"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8" name="Oval 37"/>
                  <p:cNvSpPr/>
                  <p:nvPr/>
                </p:nvSpPr>
                <p:spPr>
                  <a:xfrm>
                    <a:off x="3414532" y="2531309"/>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9" name="Oval 38"/>
                  <p:cNvSpPr/>
                  <p:nvPr/>
                </p:nvSpPr>
                <p:spPr>
                  <a:xfrm>
                    <a:off x="3419085" y="5166377"/>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0" name="Oval 39"/>
                  <p:cNvSpPr/>
                  <p:nvPr/>
                </p:nvSpPr>
                <p:spPr>
                  <a:xfrm>
                    <a:off x="5370653" y="2531308"/>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1" name="Oval 40"/>
                  <p:cNvSpPr/>
                  <p:nvPr/>
                </p:nvSpPr>
                <p:spPr>
                  <a:xfrm>
                    <a:off x="5370653" y="5166377"/>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42" name="Straight Arrow Connector 41"/>
                  <p:cNvCxnSpPr>
                    <a:endCxn id="41" idx="3"/>
                  </p:cNvCxnSpPr>
                  <p:nvPr/>
                </p:nvCxnSpPr>
                <p:spPr>
                  <a:xfrm flipV="1">
                    <a:off x="1967697" y="2817818"/>
                    <a:ext cx="1497687" cy="10076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5" idx="5"/>
                    <a:endCxn id="42" idx="1"/>
                  </p:cNvCxnSpPr>
                  <p:nvPr/>
                </p:nvCxnSpPr>
                <p:spPr>
                  <a:xfrm>
                    <a:off x="2024392" y="3986860"/>
                    <a:ext cx="1445545" cy="1228674"/>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41" idx="6"/>
                    <a:endCxn id="43" idx="2"/>
                  </p:cNvCxnSpPr>
                  <p:nvPr/>
                </p:nvCxnSpPr>
                <p:spPr>
                  <a:xfrm flipV="1">
                    <a:off x="3761772" y="2699141"/>
                    <a:ext cx="1608881" cy="1"/>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2" idx="6"/>
                  </p:cNvCxnSpPr>
                  <p:nvPr/>
                </p:nvCxnSpPr>
                <p:spPr>
                  <a:xfrm>
                    <a:off x="3766325" y="5334210"/>
                    <a:ext cx="1604327" cy="0"/>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40" idx="1"/>
                  </p:cNvCxnSpPr>
                  <p:nvPr/>
                </p:nvCxnSpPr>
                <p:spPr>
                  <a:xfrm>
                    <a:off x="5544273" y="2699141"/>
                    <a:ext cx="1671308" cy="10076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40" idx="3"/>
                  </p:cNvCxnSpPr>
                  <p:nvPr/>
                </p:nvCxnSpPr>
                <p:spPr>
                  <a:xfrm flipV="1">
                    <a:off x="5595878" y="3944109"/>
                    <a:ext cx="1619703" cy="1390101"/>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1" idx="5"/>
                    <a:endCxn id="45" idx="1"/>
                  </p:cNvCxnSpPr>
                  <p:nvPr/>
                </p:nvCxnSpPr>
                <p:spPr>
                  <a:xfrm>
                    <a:off x="3710920" y="2817818"/>
                    <a:ext cx="1710585" cy="23977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2" idx="7"/>
                    <a:endCxn id="43" idx="3"/>
                  </p:cNvCxnSpPr>
                  <p:nvPr/>
                </p:nvCxnSpPr>
                <p:spPr>
                  <a:xfrm flipV="1">
                    <a:off x="3715473" y="2817817"/>
                    <a:ext cx="1706032" cy="2397717"/>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30" name="Straight Arrow Connector 29"/>
                <p:cNvCxnSpPr>
                  <a:stCxn id="4" idx="7"/>
                  <a:endCxn id="38" idx="2"/>
                </p:cNvCxnSpPr>
                <p:nvPr/>
              </p:nvCxnSpPr>
              <p:spPr>
                <a:xfrm flipV="1">
                  <a:off x="1377380" y="2738205"/>
                  <a:ext cx="2467768" cy="1984195"/>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cxnSp>
        <p:nvCxnSpPr>
          <p:cNvPr id="172" name="Straight Arrow Connector 171"/>
          <p:cNvCxnSpPr/>
          <p:nvPr/>
        </p:nvCxnSpPr>
        <p:spPr>
          <a:xfrm flipV="1">
            <a:off x="855122" y="2223449"/>
            <a:ext cx="3136344" cy="30939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743207" y="4936933"/>
            <a:ext cx="347240" cy="300082"/>
          </a:xfrm>
          <a:prstGeom prst="rect">
            <a:avLst/>
          </a:prstGeom>
          <a:noFill/>
        </p:spPr>
        <p:txBody>
          <a:bodyPr wrap="square" rtlCol="0">
            <a:spAutoFit/>
          </a:bodyPr>
          <a:lstStyle/>
          <a:p>
            <a:r>
              <a:rPr lang="en-US" sz="1350" dirty="0"/>
              <a:t>t</a:t>
            </a:r>
          </a:p>
        </p:txBody>
      </p:sp>
      <p:cxnSp>
        <p:nvCxnSpPr>
          <p:cNvPr id="177" name="Straight Connector 176"/>
          <p:cNvCxnSpPr/>
          <p:nvPr/>
        </p:nvCxnSpPr>
        <p:spPr>
          <a:xfrm>
            <a:off x="1004742" y="5102564"/>
            <a:ext cx="21060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a:off x="1713570" y="4407126"/>
            <a:ext cx="1943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a:off x="2423294" y="3688110"/>
            <a:ext cx="1943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a:off x="3148675" y="2976990"/>
            <a:ext cx="1943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2" name="TextBox 181"/>
          <p:cNvSpPr txBox="1"/>
          <p:nvPr/>
        </p:nvSpPr>
        <p:spPr>
          <a:xfrm>
            <a:off x="1232354" y="4219004"/>
            <a:ext cx="524279" cy="300082"/>
          </a:xfrm>
          <a:prstGeom prst="rect">
            <a:avLst/>
          </a:prstGeom>
          <a:noFill/>
        </p:spPr>
        <p:txBody>
          <a:bodyPr wrap="square" rtlCol="0">
            <a:spAutoFit/>
          </a:bodyPr>
          <a:lstStyle/>
          <a:p>
            <a:r>
              <a:rPr lang="en-US" sz="1350" dirty="0"/>
              <a:t>t + 1</a:t>
            </a:r>
          </a:p>
        </p:txBody>
      </p:sp>
      <p:sp>
        <p:nvSpPr>
          <p:cNvPr id="183" name="TextBox 182"/>
          <p:cNvSpPr txBox="1"/>
          <p:nvPr/>
        </p:nvSpPr>
        <p:spPr>
          <a:xfrm>
            <a:off x="1926077" y="3534352"/>
            <a:ext cx="532553" cy="300082"/>
          </a:xfrm>
          <a:prstGeom prst="rect">
            <a:avLst/>
          </a:prstGeom>
          <a:noFill/>
        </p:spPr>
        <p:txBody>
          <a:bodyPr wrap="square" rtlCol="0">
            <a:spAutoFit/>
          </a:bodyPr>
          <a:lstStyle/>
          <a:p>
            <a:r>
              <a:rPr lang="en-US" sz="1350" dirty="0"/>
              <a:t>t + 2</a:t>
            </a:r>
          </a:p>
        </p:txBody>
      </p:sp>
      <p:sp>
        <p:nvSpPr>
          <p:cNvPr id="184" name="TextBox 183"/>
          <p:cNvSpPr txBox="1"/>
          <p:nvPr/>
        </p:nvSpPr>
        <p:spPr>
          <a:xfrm>
            <a:off x="2613500" y="2835655"/>
            <a:ext cx="553151" cy="300082"/>
          </a:xfrm>
          <a:prstGeom prst="rect">
            <a:avLst/>
          </a:prstGeom>
          <a:noFill/>
        </p:spPr>
        <p:txBody>
          <a:bodyPr wrap="square" rtlCol="0">
            <a:spAutoFit/>
          </a:bodyPr>
          <a:lstStyle/>
          <a:p>
            <a:r>
              <a:rPr lang="en-US" sz="1350" dirty="0"/>
              <a:t>t + 3</a:t>
            </a:r>
          </a:p>
        </p:txBody>
      </p:sp>
      <p:cxnSp>
        <p:nvCxnSpPr>
          <p:cNvPr id="7" name="Straight Arrow Connector 6"/>
          <p:cNvCxnSpPr>
            <a:endCxn id="4" idx="2"/>
          </p:cNvCxnSpPr>
          <p:nvPr/>
        </p:nvCxnSpPr>
        <p:spPr bwMode="auto">
          <a:xfrm>
            <a:off x="1232354" y="5102564"/>
            <a:ext cx="585388" cy="0"/>
          </a:xfrm>
          <a:prstGeom prst="straightConnector1">
            <a:avLst/>
          </a:prstGeom>
          <a:noFill/>
          <a:ln w="19050" cap="flat" cmpd="sng" algn="ctr">
            <a:solidFill>
              <a:schemeClr val="tx1"/>
            </a:solidFill>
            <a:prstDash val="solid"/>
            <a:round/>
            <a:headEnd type="none" w="med" len="med"/>
            <a:tailEnd type="triangle"/>
          </a:ln>
          <a:effectLst/>
        </p:spPr>
      </p:cxnSp>
      <p:cxnSp>
        <p:nvCxnSpPr>
          <p:cNvPr id="90" name="Straight Arrow Connector 89"/>
          <p:cNvCxnSpPr>
            <a:endCxn id="34" idx="2"/>
          </p:cNvCxnSpPr>
          <p:nvPr/>
        </p:nvCxnSpPr>
        <p:spPr bwMode="auto">
          <a:xfrm flipV="1">
            <a:off x="1851683" y="4402192"/>
            <a:ext cx="774280" cy="6461"/>
          </a:xfrm>
          <a:prstGeom prst="straightConnector1">
            <a:avLst/>
          </a:prstGeom>
          <a:noFill/>
          <a:ln w="19050" cap="flat" cmpd="sng" algn="ctr">
            <a:solidFill>
              <a:schemeClr val="tx1"/>
            </a:solidFill>
            <a:prstDash val="solid"/>
            <a:round/>
            <a:headEnd type="none" w="med" len="med"/>
            <a:tailEnd type="triangle"/>
          </a:ln>
          <a:effectLst/>
        </p:spPr>
      </p:cxnSp>
      <p:cxnSp>
        <p:nvCxnSpPr>
          <p:cNvPr id="92" name="Straight Arrow Connector 91"/>
          <p:cNvCxnSpPr>
            <a:endCxn id="127" idx="2"/>
          </p:cNvCxnSpPr>
          <p:nvPr/>
        </p:nvCxnSpPr>
        <p:spPr bwMode="auto">
          <a:xfrm flipV="1">
            <a:off x="2616925" y="3685476"/>
            <a:ext cx="804369" cy="9811"/>
          </a:xfrm>
          <a:prstGeom prst="straightConnector1">
            <a:avLst/>
          </a:prstGeom>
          <a:noFill/>
          <a:ln w="19050" cap="flat" cmpd="sng" algn="ctr">
            <a:solidFill>
              <a:schemeClr val="tx1"/>
            </a:solidFill>
            <a:prstDash val="solid"/>
            <a:round/>
            <a:headEnd type="none" w="med" len="med"/>
            <a:tailEnd type="triangle"/>
          </a:ln>
          <a:effectLst/>
        </p:spPr>
      </p:cxnSp>
      <p:cxnSp>
        <p:nvCxnSpPr>
          <p:cNvPr id="94" name="Straight Arrow Connector 93"/>
          <p:cNvCxnSpPr>
            <a:endCxn id="51" idx="2"/>
          </p:cNvCxnSpPr>
          <p:nvPr/>
        </p:nvCxnSpPr>
        <p:spPr bwMode="auto">
          <a:xfrm flipV="1">
            <a:off x="3333529" y="2974356"/>
            <a:ext cx="836976" cy="7569"/>
          </a:xfrm>
          <a:prstGeom prst="straightConnector1">
            <a:avLst/>
          </a:prstGeom>
          <a:noFill/>
          <a:ln w="19050" cap="flat" cmpd="sng" algn="ctr">
            <a:solidFill>
              <a:schemeClr val="tx1"/>
            </a:solidFill>
            <a:prstDash val="solid"/>
            <a:round/>
            <a:headEnd type="none" w="med" len="med"/>
            <a:tailEnd type="triangle"/>
          </a:ln>
          <a:effectLst/>
        </p:spPr>
      </p:cxnSp>
      <p:sp>
        <p:nvSpPr>
          <p:cNvPr id="96" name="Content Placeholder 2"/>
          <p:cNvSpPr>
            <a:spLocks noGrp="1"/>
          </p:cNvSpPr>
          <p:nvPr>
            <p:ph idx="1"/>
          </p:nvPr>
        </p:nvSpPr>
        <p:spPr>
          <a:xfrm>
            <a:off x="685800" y="1143000"/>
            <a:ext cx="7772400" cy="4953000"/>
          </a:xfrm>
        </p:spPr>
        <p:txBody>
          <a:bodyPr/>
          <a:lstStyle/>
          <a:p>
            <a:r>
              <a:rPr lang="en-US" sz="2400" dirty="0"/>
              <a:t>A time-dependent, deterministic network</a:t>
            </a:r>
          </a:p>
        </p:txBody>
      </p:sp>
      <p:sp>
        <p:nvSpPr>
          <p:cNvPr id="5" name="Title 4"/>
          <p:cNvSpPr>
            <a:spLocks noGrp="1"/>
          </p:cNvSpPr>
          <p:nvPr>
            <p:ph type="title"/>
          </p:nvPr>
        </p:nvSpPr>
        <p:spPr/>
        <p:txBody>
          <a:bodyPr/>
          <a:lstStyle/>
          <a:p>
            <a:r>
              <a:rPr lang="en-US" dirty="0"/>
              <a:t>Dynamic shortest paths</a:t>
            </a:r>
          </a:p>
        </p:txBody>
      </p:sp>
      <p:sp>
        <p:nvSpPr>
          <p:cNvPr id="91" name="Slide Number Placeholder 5">
            <a:extLst>
              <a:ext uri="{FF2B5EF4-FFF2-40B4-BE49-F238E27FC236}">
                <a16:creationId xmlns:a16="http://schemas.microsoft.com/office/drawing/2014/main" id="{4AF0A8C8-2900-402C-BC60-0722D2BF3547}"/>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71</a:t>
            </a:fld>
            <a:endParaRPr lang="en-US"/>
          </a:p>
        </p:txBody>
      </p:sp>
    </p:spTree>
    <p:extLst>
      <p:ext uri="{BB962C8B-B14F-4D97-AF65-F5344CB8AC3E}">
        <p14:creationId xmlns:p14="http://schemas.microsoft.com/office/powerpoint/2010/main" val="17282824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7731" name="Straight Arrow Connector 4"/>
          <p:cNvCxnSpPr>
            <a:cxnSpLocks noChangeShapeType="1"/>
          </p:cNvCxnSpPr>
          <p:nvPr/>
        </p:nvCxnSpPr>
        <p:spPr bwMode="auto">
          <a:xfrm>
            <a:off x="1656160" y="4883944"/>
            <a:ext cx="5867400"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7732" name="Straight Connector 8"/>
          <p:cNvCxnSpPr>
            <a:cxnSpLocks noChangeShapeType="1"/>
          </p:cNvCxnSpPr>
          <p:nvPr/>
        </p:nvCxnSpPr>
        <p:spPr bwMode="auto">
          <a:xfrm>
            <a:off x="3163527" y="4822498"/>
            <a:ext cx="1463" cy="17526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3" name="Straight Connector 9"/>
          <p:cNvCxnSpPr>
            <a:cxnSpLocks noChangeShapeType="1"/>
          </p:cNvCxnSpPr>
          <p:nvPr/>
        </p:nvCxnSpPr>
        <p:spPr bwMode="auto">
          <a:xfrm>
            <a:off x="1660922" y="4780360"/>
            <a:ext cx="0" cy="21788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4" name="Straight Connector 11"/>
          <p:cNvCxnSpPr>
            <a:cxnSpLocks noChangeShapeType="1"/>
          </p:cNvCxnSpPr>
          <p:nvPr/>
        </p:nvCxnSpPr>
        <p:spPr bwMode="auto">
          <a:xfrm>
            <a:off x="4818371" y="4795242"/>
            <a:ext cx="0" cy="21788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5" name="Straight Connector 19"/>
          <p:cNvCxnSpPr>
            <a:cxnSpLocks noChangeShapeType="1"/>
          </p:cNvCxnSpPr>
          <p:nvPr/>
        </p:nvCxnSpPr>
        <p:spPr bwMode="auto">
          <a:xfrm>
            <a:off x="6418588" y="4780360"/>
            <a:ext cx="2137" cy="188587"/>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8" name="Straight Arrow Connector 29"/>
          <p:cNvCxnSpPr>
            <a:cxnSpLocks noChangeShapeType="1"/>
          </p:cNvCxnSpPr>
          <p:nvPr/>
        </p:nvCxnSpPr>
        <p:spPr bwMode="auto">
          <a:xfrm flipV="1">
            <a:off x="1659921" y="1776104"/>
            <a:ext cx="3963082" cy="3107246"/>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57739" name="TextBox 30"/>
          <p:cNvSpPr txBox="1">
            <a:spLocks noChangeArrowheads="1"/>
          </p:cNvSpPr>
          <p:nvPr/>
        </p:nvSpPr>
        <p:spPr bwMode="auto">
          <a:xfrm>
            <a:off x="3558779" y="5372101"/>
            <a:ext cx="18389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t>The base model</a:t>
            </a:r>
          </a:p>
        </p:txBody>
      </p:sp>
      <p:cxnSp>
        <p:nvCxnSpPr>
          <p:cNvPr id="457740" name="Straight Arrow Connector 32"/>
          <p:cNvCxnSpPr>
            <a:cxnSpLocks noChangeShapeType="1"/>
          </p:cNvCxnSpPr>
          <p:nvPr/>
        </p:nvCxnSpPr>
        <p:spPr bwMode="auto">
          <a:xfrm flipV="1">
            <a:off x="3158405" y="1874980"/>
            <a:ext cx="3861207" cy="3014321"/>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7741" name="Straight Arrow Connector 33"/>
          <p:cNvCxnSpPr>
            <a:cxnSpLocks noChangeShapeType="1"/>
          </p:cNvCxnSpPr>
          <p:nvPr/>
        </p:nvCxnSpPr>
        <p:spPr bwMode="auto">
          <a:xfrm flipV="1">
            <a:off x="4827133" y="1951251"/>
            <a:ext cx="3627691" cy="2932906"/>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7742" name="Straight Arrow Connector 37"/>
          <p:cNvCxnSpPr>
            <a:cxnSpLocks noChangeShapeType="1"/>
          </p:cNvCxnSpPr>
          <p:nvPr/>
        </p:nvCxnSpPr>
        <p:spPr bwMode="auto">
          <a:xfrm>
            <a:off x="3156758" y="4359715"/>
            <a:ext cx="0" cy="614363"/>
          </a:xfrm>
          <a:prstGeom prst="straightConnector1">
            <a:avLst/>
          </a:prstGeom>
          <a:noFill/>
          <a:ln w="28575" algn="ctr">
            <a:solidFill>
              <a:schemeClr val="tx1"/>
            </a:solidFill>
            <a:prstDash val="dash"/>
            <a:round/>
            <a:headEnd/>
            <a:tailEnd type="arrow" w="med" len="med"/>
          </a:ln>
          <a:extLst>
            <a:ext uri="{909E8E84-426E-40DD-AFC4-6F175D3DCCD1}">
              <a14:hiddenFill xmlns:a14="http://schemas.microsoft.com/office/drawing/2010/main">
                <a:noFill/>
              </a14:hiddenFill>
            </a:ext>
          </a:extLst>
        </p:spPr>
      </p:cxnSp>
      <p:sp>
        <p:nvSpPr>
          <p:cNvPr id="457743" name="TextBox 42"/>
          <p:cNvSpPr txBox="1">
            <a:spLocks noChangeArrowheads="1"/>
          </p:cNvSpPr>
          <p:nvPr/>
        </p:nvSpPr>
        <p:spPr bwMode="auto">
          <a:xfrm rot="16200000">
            <a:off x="-692601" y="3637445"/>
            <a:ext cx="2403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dirty="0"/>
              <a:t>The </a:t>
            </a:r>
            <a:r>
              <a:rPr lang="en-US" altLang="en-US" sz="1800" dirty="0" err="1"/>
              <a:t>lookahead</a:t>
            </a:r>
            <a:r>
              <a:rPr lang="en-US" altLang="en-US" sz="1800" dirty="0"/>
              <a:t> model</a:t>
            </a:r>
          </a:p>
        </p:txBody>
      </p:sp>
      <p:cxnSp>
        <p:nvCxnSpPr>
          <p:cNvPr id="457744" name="Straight Arrow Connector 44"/>
          <p:cNvCxnSpPr>
            <a:cxnSpLocks noChangeShapeType="1"/>
          </p:cNvCxnSpPr>
          <p:nvPr/>
        </p:nvCxnSpPr>
        <p:spPr bwMode="auto">
          <a:xfrm flipH="1" flipV="1">
            <a:off x="1653154" y="2812513"/>
            <a:ext cx="6767" cy="2153585"/>
          </a:xfrm>
          <a:prstGeom prst="straightConnector1">
            <a:avLst/>
          </a:prstGeom>
          <a:noFill/>
          <a:ln w="2857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aphicFrame>
        <p:nvGraphicFramePr>
          <p:cNvPr id="457745" name="Object 46"/>
          <p:cNvGraphicFramePr>
            <a:graphicFrameLocks noChangeAspect="1"/>
          </p:cNvGraphicFramePr>
          <p:nvPr/>
        </p:nvGraphicFramePr>
        <p:xfrm>
          <a:off x="1587105" y="5048250"/>
          <a:ext cx="148828" cy="257175"/>
        </p:xfrm>
        <a:graphic>
          <a:graphicData uri="http://schemas.openxmlformats.org/presentationml/2006/ole">
            <mc:AlternateContent xmlns:mc="http://schemas.openxmlformats.org/markup-compatibility/2006">
              <mc:Choice xmlns:v="urn:schemas-microsoft-com:vml" Requires="v">
                <p:oleObj spid="_x0000_s38932" name="Equation" r:id="rId4" imgW="88746" imgH="152136" progId="Equation.DSMT4">
                  <p:embed/>
                </p:oleObj>
              </mc:Choice>
              <mc:Fallback>
                <p:oleObj name="Equation" r:id="rId4" imgW="88746" imgH="152136" progId="Equation.DSMT4">
                  <p:embed/>
                  <p:pic>
                    <p:nvPicPr>
                      <p:cNvPr id="457745" name="Object 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105" y="5048250"/>
                        <a:ext cx="14882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7746" name="Object 47"/>
          <p:cNvGraphicFramePr>
            <a:graphicFrameLocks noChangeAspect="1"/>
          </p:cNvGraphicFramePr>
          <p:nvPr/>
        </p:nvGraphicFramePr>
        <p:xfrm>
          <a:off x="3072994" y="5000860"/>
          <a:ext cx="469106" cy="300038"/>
        </p:xfrm>
        <a:graphic>
          <a:graphicData uri="http://schemas.openxmlformats.org/presentationml/2006/ole">
            <mc:AlternateContent xmlns:mc="http://schemas.openxmlformats.org/markup-compatibility/2006">
              <mc:Choice xmlns:v="urn:schemas-microsoft-com:vml" Requires="v">
                <p:oleObj spid="_x0000_s38933" name="Equation" r:id="rId6" imgW="279158" imgH="177646" progId="Equation.DSMT4">
                  <p:embed/>
                </p:oleObj>
              </mc:Choice>
              <mc:Fallback>
                <p:oleObj name="Equation" r:id="rId6" imgW="279158" imgH="177646" progId="Equation.DSMT4">
                  <p:embed/>
                  <p:pic>
                    <p:nvPicPr>
                      <p:cNvPr id="457746" name="Object 4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994" y="5000860"/>
                        <a:ext cx="469106"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7747" name="Object 48"/>
          <p:cNvGraphicFramePr>
            <a:graphicFrameLocks noChangeAspect="1"/>
          </p:cNvGraphicFramePr>
          <p:nvPr/>
        </p:nvGraphicFramePr>
        <p:xfrm>
          <a:off x="4589860" y="5025889"/>
          <a:ext cx="511969" cy="300038"/>
        </p:xfrm>
        <a:graphic>
          <a:graphicData uri="http://schemas.openxmlformats.org/presentationml/2006/ole">
            <mc:AlternateContent xmlns:mc="http://schemas.openxmlformats.org/markup-compatibility/2006">
              <mc:Choice xmlns:v="urn:schemas-microsoft-com:vml" Requires="v">
                <p:oleObj spid="_x0000_s38934" name="Equation" r:id="rId8" imgW="304404" imgH="177569" progId="Equation.DSMT4">
                  <p:embed/>
                </p:oleObj>
              </mc:Choice>
              <mc:Fallback>
                <p:oleObj name="Equation" r:id="rId8" imgW="304404" imgH="177569" progId="Equation.DSMT4">
                  <p:embed/>
                  <p:pic>
                    <p:nvPicPr>
                      <p:cNvPr id="457747" name="Object 4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9860" y="5025889"/>
                        <a:ext cx="511969"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7748" name="Object 49"/>
          <p:cNvGraphicFramePr>
            <a:graphicFrameLocks noChangeAspect="1"/>
          </p:cNvGraphicFramePr>
          <p:nvPr/>
        </p:nvGraphicFramePr>
        <p:xfrm>
          <a:off x="6156677" y="4984056"/>
          <a:ext cx="490538" cy="300038"/>
        </p:xfrm>
        <a:graphic>
          <a:graphicData uri="http://schemas.openxmlformats.org/presentationml/2006/ole">
            <mc:AlternateContent xmlns:mc="http://schemas.openxmlformats.org/markup-compatibility/2006">
              <mc:Choice xmlns:v="urn:schemas-microsoft-com:vml" Requires="v">
                <p:oleObj spid="_x0000_s38935" name="Equation" r:id="rId10" imgW="291847" imgH="177646" progId="Equation.DSMT4">
                  <p:embed/>
                </p:oleObj>
              </mc:Choice>
              <mc:Fallback>
                <p:oleObj name="Equation" r:id="rId10" imgW="291847" imgH="177646" progId="Equation.DSMT4">
                  <p:embed/>
                  <p:pic>
                    <p:nvPicPr>
                      <p:cNvPr id="457748" name="Object 4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6677" y="4984056"/>
                        <a:ext cx="490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457749" name="Straight Arrow Connector 38"/>
          <p:cNvCxnSpPr>
            <a:cxnSpLocks noChangeShapeType="1"/>
          </p:cNvCxnSpPr>
          <p:nvPr/>
        </p:nvCxnSpPr>
        <p:spPr bwMode="auto">
          <a:xfrm>
            <a:off x="4818371" y="3717435"/>
            <a:ext cx="0" cy="1214438"/>
          </a:xfrm>
          <a:prstGeom prst="straightConnector1">
            <a:avLst/>
          </a:prstGeom>
          <a:noFill/>
          <a:ln w="28575" algn="ctr">
            <a:solidFill>
              <a:schemeClr val="tx1"/>
            </a:solidFill>
            <a:prstDash val="dash"/>
            <a:round/>
            <a:headEnd/>
            <a:tailEnd type="arrow" w="med" len="med"/>
          </a:ln>
          <a:extLst>
            <a:ext uri="{909E8E84-426E-40DD-AFC4-6F175D3DCCD1}">
              <a14:hiddenFill xmlns:a14="http://schemas.microsoft.com/office/drawing/2010/main">
                <a:noFill/>
              </a14:hiddenFill>
            </a:ext>
          </a:extLst>
        </p:spPr>
      </p:cxnSp>
      <p:sp>
        <p:nvSpPr>
          <p:cNvPr id="457750" name="TextBox 26"/>
          <p:cNvSpPr txBox="1">
            <a:spLocks noChangeArrowheads="1"/>
          </p:cNvSpPr>
          <p:nvPr/>
        </p:nvSpPr>
        <p:spPr bwMode="auto">
          <a:xfrm>
            <a:off x="7032389" y="3826660"/>
            <a:ext cx="10342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dirty="0"/>
              <a:t>.  .  .  .</a:t>
            </a:r>
          </a:p>
        </p:txBody>
      </p:sp>
      <p:grpSp>
        <p:nvGrpSpPr>
          <p:cNvPr id="25" name="Group 24"/>
          <p:cNvGrpSpPr/>
          <p:nvPr/>
        </p:nvGrpSpPr>
        <p:grpSpPr>
          <a:xfrm rot="19824357">
            <a:off x="1239988" y="2829378"/>
            <a:ext cx="4548920" cy="1295480"/>
            <a:chOff x="1080992" y="666590"/>
            <a:chExt cx="8920984" cy="5808345"/>
          </a:xfrm>
        </p:grpSpPr>
        <p:grpSp>
          <p:nvGrpSpPr>
            <p:cNvPr id="26" name="Group 25"/>
            <p:cNvGrpSpPr/>
            <p:nvPr/>
          </p:nvGrpSpPr>
          <p:grpSpPr>
            <a:xfrm>
              <a:off x="4218010" y="666590"/>
              <a:ext cx="5783966" cy="2970735"/>
              <a:chOff x="1728004" y="2531308"/>
              <a:chExt cx="5783966" cy="2970735"/>
            </a:xfrm>
            <a:solidFill>
              <a:schemeClr val="bg1">
                <a:lumMod val="95000"/>
              </a:schemeClr>
            </a:solidFill>
          </p:grpSpPr>
          <p:sp>
            <p:nvSpPr>
              <p:cNvPr id="75" name="Oval 74"/>
              <p:cNvSpPr/>
              <p:nvPr/>
            </p:nvSpPr>
            <p:spPr>
              <a:xfrm>
                <a:off x="1728004" y="3700351"/>
                <a:ext cx="347240" cy="335666"/>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6" name="Oval 75"/>
              <p:cNvSpPr/>
              <p:nvPr/>
            </p:nvSpPr>
            <p:spPr>
              <a:xfrm>
                <a:off x="7164729" y="3657600"/>
                <a:ext cx="347241"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7" name="Oval 76"/>
              <p:cNvSpPr/>
              <p:nvPr/>
            </p:nvSpPr>
            <p:spPr>
              <a:xfrm>
                <a:off x="3414532" y="2531309"/>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8" name="Oval 77"/>
              <p:cNvSpPr/>
              <p:nvPr/>
            </p:nvSpPr>
            <p:spPr>
              <a:xfrm>
                <a:off x="3419085"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9" name="Oval 78"/>
              <p:cNvSpPr/>
              <p:nvPr/>
            </p:nvSpPr>
            <p:spPr>
              <a:xfrm>
                <a:off x="5370653" y="2531308"/>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0" name="Oval 79"/>
              <p:cNvSpPr/>
              <p:nvPr/>
            </p:nvSpPr>
            <p:spPr>
              <a:xfrm>
                <a:off x="5370653"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81" name="Straight Arrow Connector 80"/>
              <p:cNvCxnSpPr>
                <a:stCxn id="74" idx="7"/>
              </p:cNvCxnSpPr>
              <p:nvPr/>
            </p:nvCxnSpPr>
            <p:spPr>
              <a:xfrm flipV="1">
                <a:off x="2024392" y="2817818"/>
                <a:ext cx="1440992" cy="93169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2024392" y="3986860"/>
                <a:ext cx="1445545" cy="1228674"/>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3761772" y="2699141"/>
                <a:ext cx="1608881" cy="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3766325" y="5334210"/>
                <a:ext cx="1604327" cy="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5544273" y="2699141"/>
                <a:ext cx="1671308"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5595878" y="3944109"/>
                <a:ext cx="1619703" cy="139010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3710920" y="2817818"/>
                <a:ext cx="1710585" cy="23977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3715473" y="2817817"/>
                <a:ext cx="1706032" cy="2397717"/>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27" name="Straight Arrow Connector 26"/>
            <p:cNvCxnSpPr>
              <a:stCxn id="61" idx="7"/>
            </p:cNvCxnSpPr>
            <p:nvPr/>
          </p:nvCxnSpPr>
          <p:spPr>
            <a:xfrm flipV="1">
              <a:off x="4141536" y="1901259"/>
              <a:ext cx="2771026" cy="7182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77" idx="2"/>
            </p:cNvCxnSpPr>
            <p:nvPr/>
          </p:nvCxnSpPr>
          <p:spPr>
            <a:xfrm>
              <a:off x="7208950" y="1782583"/>
              <a:ext cx="2445785" cy="1781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3219061" y="1614750"/>
              <a:ext cx="5783966" cy="2970735"/>
              <a:chOff x="1728004" y="2531308"/>
              <a:chExt cx="5783966" cy="2970735"/>
            </a:xfrm>
            <a:solidFill>
              <a:schemeClr val="bg1">
                <a:lumMod val="75000"/>
              </a:schemeClr>
            </a:solidFill>
          </p:grpSpPr>
          <p:sp>
            <p:nvSpPr>
              <p:cNvPr id="61" name="Oval 60"/>
              <p:cNvSpPr/>
              <p:nvPr/>
            </p:nvSpPr>
            <p:spPr>
              <a:xfrm>
                <a:off x="1728004" y="3700351"/>
                <a:ext cx="347240" cy="335666"/>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2" name="Oval 61"/>
              <p:cNvSpPr/>
              <p:nvPr/>
            </p:nvSpPr>
            <p:spPr>
              <a:xfrm>
                <a:off x="7164729" y="3657600"/>
                <a:ext cx="347241"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3" name="Oval 62"/>
              <p:cNvSpPr/>
              <p:nvPr/>
            </p:nvSpPr>
            <p:spPr>
              <a:xfrm>
                <a:off x="3414532" y="2531309"/>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4" name="Oval 63"/>
              <p:cNvSpPr/>
              <p:nvPr/>
            </p:nvSpPr>
            <p:spPr>
              <a:xfrm>
                <a:off x="3419085"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5" name="Oval 64"/>
              <p:cNvSpPr/>
              <p:nvPr/>
            </p:nvSpPr>
            <p:spPr>
              <a:xfrm>
                <a:off x="5370653" y="2531308"/>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6" name="Oval 65"/>
              <p:cNvSpPr/>
              <p:nvPr/>
            </p:nvSpPr>
            <p:spPr>
              <a:xfrm>
                <a:off x="5370653"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67" name="Straight Arrow Connector 66"/>
              <p:cNvCxnSpPr/>
              <p:nvPr/>
            </p:nvCxnSpPr>
            <p:spPr>
              <a:xfrm flipV="1">
                <a:off x="1967697" y="2817818"/>
                <a:ext cx="1497687"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024392" y="3986860"/>
                <a:ext cx="1445545" cy="1228674"/>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3761772" y="2699141"/>
                <a:ext cx="1608881" cy="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3766325" y="5334210"/>
                <a:ext cx="1604327" cy="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5544273" y="2699141"/>
                <a:ext cx="1671308"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5595878" y="3944109"/>
                <a:ext cx="1619703" cy="139010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3710920" y="2817818"/>
                <a:ext cx="1710585" cy="23977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3715473" y="2817817"/>
                <a:ext cx="1706032" cy="2397717"/>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2158620" y="2570371"/>
              <a:ext cx="5783966" cy="2970735"/>
              <a:chOff x="1728004" y="2531308"/>
              <a:chExt cx="5783966" cy="2970735"/>
            </a:xfrm>
            <a:solidFill>
              <a:schemeClr val="bg1">
                <a:lumMod val="50000"/>
              </a:schemeClr>
            </a:solidFill>
          </p:grpSpPr>
          <p:sp>
            <p:nvSpPr>
              <p:cNvPr id="47" name="Oval 46"/>
              <p:cNvSpPr/>
              <p:nvPr/>
            </p:nvSpPr>
            <p:spPr>
              <a:xfrm>
                <a:off x="1728004" y="3700351"/>
                <a:ext cx="347240" cy="335666"/>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8" name="Oval 47"/>
              <p:cNvSpPr/>
              <p:nvPr/>
            </p:nvSpPr>
            <p:spPr>
              <a:xfrm>
                <a:off x="7164729" y="3657600"/>
                <a:ext cx="347241"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9" name="Oval 48"/>
              <p:cNvSpPr/>
              <p:nvPr/>
            </p:nvSpPr>
            <p:spPr>
              <a:xfrm>
                <a:off x="3414532" y="2531309"/>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0" name="Oval 49"/>
              <p:cNvSpPr/>
              <p:nvPr/>
            </p:nvSpPr>
            <p:spPr>
              <a:xfrm>
                <a:off x="3419085" y="5166377"/>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1" name="Oval 50"/>
              <p:cNvSpPr/>
              <p:nvPr/>
            </p:nvSpPr>
            <p:spPr>
              <a:xfrm>
                <a:off x="5370653" y="2531308"/>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2" name="Oval 51"/>
              <p:cNvSpPr/>
              <p:nvPr/>
            </p:nvSpPr>
            <p:spPr>
              <a:xfrm>
                <a:off x="5370653" y="5166377"/>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53" name="Straight Arrow Connector 52"/>
              <p:cNvCxnSpPr>
                <a:endCxn id="64" idx="3"/>
              </p:cNvCxnSpPr>
              <p:nvPr/>
            </p:nvCxnSpPr>
            <p:spPr>
              <a:xfrm flipV="1">
                <a:off x="1967697" y="2817818"/>
                <a:ext cx="1497687" cy="10076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endCxn id="65" idx="1"/>
              </p:cNvCxnSpPr>
              <p:nvPr/>
            </p:nvCxnSpPr>
            <p:spPr>
              <a:xfrm>
                <a:off x="2024392" y="3986860"/>
                <a:ext cx="1445545" cy="1228674"/>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64" idx="6"/>
                <a:endCxn id="66" idx="2"/>
              </p:cNvCxnSpPr>
              <p:nvPr/>
            </p:nvCxnSpPr>
            <p:spPr>
              <a:xfrm flipV="1">
                <a:off x="3761772" y="2699141"/>
                <a:ext cx="1608881" cy="1"/>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65" idx="6"/>
              </p:cNvCxnSpPr>
              <p:nvPr/>
            </p:nvCxnSpPr>
            <p:spPr>
              <a:xfrm>
                <a:off x="3766325" y="5334210"/>
                <a:ext cx="1604327" cy="0"/>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63" idx="1"/>
              </p:cNvCxnSpPr>
              <p:nvPr/>
            </p:nvCxnSpPr>
            <p:spPr>
              <a:xfrm>
                <a:off x="5544273" y="2699141"/>
                <a:ext cx="1671308" cy="10076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endCxn id="63" idx="3"/>
              </p:cNvCxnSpPr>
              <p:nvPr/>
            </p:nvCxnSpPr>
            <p:spPr>
              <a:xfrm flipV="1">
                <a:off x="5595878" y="3944109"/>
                <a:ext cx="1619703" cy="1390101"/>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64" idx="5"/>
                <a:endCxn id="68" idx="1"/>
              </p:cNvCxnSpPr>
              <p:nvPr/>
            </p:nvCxnSpPr>
            <p:spPr>
              <a:xfrm>
                <a:off x="3710920" y="2817818"/>
                <a:ext cx="1710585" cy="23977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65" idx="7"/>
                <a:endCxn id="66" idx="3"/>
              </p:cNvCxnSpPr>
              <p:nvPr/>
            </p:nvCxnSpPr>
            <p:spPr>
              <a:xfrm flipV="1">
                <a:off x="3715473" y="2817817"/>
                <a:ext cx="1706032" cy="2397717"/>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1080992" y="3504200"/>
              <a:ext cx="5783966" cy="2970735"/>
              <a:chOff x="1728004" y="2531308"/>
              <a:chExt cx="5783966" cy="2970735"/>
            </a:xfrm>
            <a:solidFill>
              <a:schemeClr val="tx1"/>
            </a:solidFill>
          </p:grpSpPr>
          <p:sp>
            <p:nvSpPr>
              <p:cNvPr id="33" name="Oval 32"/>
              <p:cNvSpPr/>
              <p:nvPr/>
            </p:nvSpPr>
            <p:spPr>
              <a:xfrm>
                <a:off x="1728004" y="3700351"/>
                <a:ext cx="347240" cy="33566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4" name="Oval 33"/>
              <p:cNvSpPr/>
              <p:nvPr/>
            </p:nvSpPr>
            <p:spPr>
              <a:xfrm>
                <a:off x="7164729" y="3657600"/>
                <a:ext cx="347241"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5" name="Oval 34"/>
              <p:cNvSpPr/>
              <p:nvPr/>
            </p:nvSpPr>
            <p:spPr>
              <a:xfrm>
                <a:off x="3414532" y="2531309"/>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6" name="Oval 35"/>
              <p:cNvSpPr/>
              <p:nvPr/>
            </p:nvSpPr>
            <p:spPr>
              <a:xfrm>
                <a:off x="3419085" y="5166377"/>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7" name="Oval 36"/>
              <p:cNvSpPr/>
              <p:nvPr/>
            </p:nvSpPr>
            <p:spPr>
              <a:xfrm>
                <a:off x="5370653" y="2531308"/>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8" name="Oval 37"/>
              <p:cNvSpPr/>
              <p:nvPr/>
            </p:nvSpPr>
            <p:spPr>
              <a:xfrm>
                <a:off x="5370653" y="5166377"/>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39" name="Straight Arrow Connector 38"/>
              <p:cNvCxnSpPr>
                <a:endCxn id="33" idx="3"/>
              </p:cNvCxnSpPr>
              <p:nvPr/>
            </p:nvCxnSpPr>
            <p:spPr>
              <a:xfrm flipV="1">
                <a:off x="1967697" y="2817818"/>
                <a:ext cx="1497687" cy="10076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7" idx="5"/>
                <a:endCxn id="34" idx="1"/>
              </p:cNvCxnSpPr>
              <p:nvPr/>
            </p:nvCxnSpPr>
            <p:spPr>
              <a:xfrm>
                <a:off x="2024392" y="3986860"/>
                <a:ext cx="1445545" cy="1228674"/>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3" idx="6"/>
                <a:endCxn id="35" idx="2"/>
              </p:cNvCxnSpPr>
              <p:nvPr/>
            </p:nvCxnSpPr>
            <p:spPr>
              <a:xfrm flipV="1">
                <a:off x="3761772" y="2699141"/>
                <a:ext cx="1608881" cy="1"/>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4" idx="6"/>
              </p:cNvCxnSpPr>
              <p:nvPr/>
            </p:nvCxnSpPr>
            <p:spPr>
              <a:xfrm>
                <a:off x="3766325" y="5334210"/>
                <a:ext cx="1604327" cy="0"/>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endCxn id="32" idx="1"/>
              </p:cNvCxnSpPr>
              <p:nvPr/>
            </p:nvCxnSpPr>
            <p:spPr>
              <a:xfrm>
                <a:off x="5544273" y="2699141"/>
                <a:ext cx="1671308" cy="10076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2" idx="3"/>
              </p:cNvCxnSpPr>
              <p:nvPr/>
            </p:nvCxnSpPr>
            <p:spPr>
              <a:xfrm flipV="1">
                <a:off x="5595878" y="3944109"/>
                <a:ext cx="1619703" cy="1390101"/>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3" idx="5"/>
                <a:endCxn id="37" idx="1"/>
              </p:cNvCxnSpPr>
              <p:nvPr/>
            </p:nvCxnSpPr>
            <p:spPr>
              <a:xfrm>
                <a:off x="3710920" y="2817818"/>
                <a:ext cx="1710585" cy="23977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4" idx="7"/>
                <a:endCxn id="35" idx="3"/>
              </p:cNvCxnSpPr>
              <p:nvPr/>
            </p:nvCxnSpPr>
            <p:spPr>
              <a:xfrm flipV="1">
                <a:off x="3715473" y="2817817"/>
                <a:ext cx="1706032" cy="2397717"/>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32" name="Straight Arrow Connector 31"/>
            <p:cNvCxnSpPr>
              <a:stCxn id="27" idx="7"/>
              <a:endCxn id="61" idx="2"/>
            </p:cNvCxnSpPr>
            <p:nvPr/>
          </p:nvCxnSpPr>
          <p:spPr>
            <a:xfrm flipV="1">
              <a:off x="1377380" y="2738205"/>
              <a:ext cx="2467768" cy="1984195"/>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90" name="Content Placeholder 2"/>
          <p:cNvSpPr>
            <a:spLocks noGrp="1"/>
          </p:cNvSpPr>
          <p:nvPr>
            <p:ph idx="1"/>
          </p:nvPr>
        </p:nvSpPr>
        <p:spPr>
          <a:xfrm>
            <a:off x="685800" y="1143000"/>
            <a:ext cx="7772400" cy="4953000"/>
          </a:xfrm>
        </p:spPr>
        <p:txBody>
          <a:bodyPr/>
          <a:lstStyle/>
          <a:p>
            <a:r>
              <a:rPr lang="en-US" sz="2400" dirty="0"/>
              <a:t>A time-dependent, deterministic </a:t>
            </a:r>
            <a:r>
              <a:rPr lang="en-US" sz="2400" dirty="0" err="1"/>
              <a:t>lookahead</a:t>
            </a:r>
            <a:r>
              <a:rPr lang="en-US" sz="2400" dirty="0"/>
              <a:t> network</a:t>
            </a:r>
          </a:p>
        </p:txBody>
      </p:sp>
      <p:graphicFrame>
        <p:nvGraphicFramePr>
          <p:cNvPr id="91" name="Object 46"/>
          <p:cNvGraphicFramePr>
            <a:graphicFrameLocks noChangeAspect="1"/>
          </p:cNvGraphicFramePr>
          <p:nvPr>
            <p:extLst/>
          </p:nvPr>
        </p:nvGraphicFramePr>
        <p:xfrm>
          <a:off x="1030657" y="4722813"/>
          <a:ext cx="555625" cy="300037"/>
        </p:xfrm>
        <a:graphic>
          <a:graphicData uri="http://schemas.openxmlformats.org/presentationml/2006/ole">
            <mc:AlternateContent xmlns:mc="http://schemas.openxmlformats.org/markup-compatibility/2006">
              <mc:Choice xmlns:v="urn:schemas-microsoft-com:vml" Requires="v">
                <p:oleObj spid="_x0000_s38936" name="Equation" r:id="rId12" imgW="330120" imgH="177480" progId="Equation.DSMT4">
                  <p:embed/>
                </p:oleObj>
              </mc:Choice>
              <mc:Fallback>
                <p:oleObj name="Equation" r:id="rId12" imgW="330120" imgH="177480" progId="Equation.DSMT4">
                  <p:embed/>
                  <p:pic>
                    <p:nvPicPr>
                      <p:cNvPr id="91" name="Object 46"/>
                      <p:cNvPicPr>
                        <a:picLocks noChangeAspect="1" noChangeArrowheads="1"/>
                      </p:cNvPicPr>
                      <p:nvPr/>
                    </p:nvPicPr>
                    <p:blipFill>
                      <a:blip r:embed="rId13"/>
                      <a:srcRect/>
                      <a:stretch>
                        <a:fillRect/>
                      </a:stretch>
                    </p:blipFill>
                    <p:spPr bwMode="auto">
                      <a:xfrm>
                        <a:off x="1030657" y="4722813"/>
                        <a:ext cx="55562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 name="Object 46"/>
          <p:cNvGraphicFramePr>
            <a:graphicFrameLocks noChangeAspect="1"/>
          </p:cNvGraphicFramePr>
          <p:nvPr>
            <p:extLst/>
          </p:nvPr>
        </p:nvGraphicFramePr>
        <p:xfrm>
          <a:off x="739911" y="4174719"/>
          <a:ext cx="876300" cy="300038"/>
        </p:xfrm>
        <a:graphic>
          <a:graphicData uri="http://schemas.openxmlformats.org/presentationml/2006/ole">
            <mc:AlternateContent xmlns:mc="http://schemas.openxmlformats.org/markup-compatibility/2006">
              <mc:Choice xmlns:v="urn:schemas-microsoft-com:vml" Requires="v">
                <p:oleObj spid="_x0000_s38937" name="Equation" r:id="rId14" imgW="520560" imgH="177480" progId="Equation.DSMT4">
                  <p:embed/>
                </p:oleObj>
              </mc:Choice>
              <mc:Fallback>
                <p:oleObj name="Equation" r:id="rId14" imgW="520560" imgH="177480" progId="Equation.DSMT4">
                  <p:embed/>
                  <p:pic>
                    <p:nvPicPr>
                      <p:cNvPr id="92" name="Object 46"/>
                      <p:cNvPicPr>
                        <a:picLocks noChangeAspect="1" noChangeArrowheads="1"/>
                      </p:cNvPicPr>
                      <p:nvPr/>
                    </p:nvPicPr>
                    <p:blipFill>
                      <a:blip r:embed="rId15"/>
                      <a:srcRect/>
                      <a:stretch>
                        <a:fillRect/>
                      </a:stretch>
                    </p:blipFill>
                    <p:spPr bwMode="auto">
                      <a:xfrm>
                        <a:off x="739911" y="4174719"/>
                        <a:ext cx="8763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3" name="Object 46"/>
          <p:cNvGraphicFramePr>
            <a:graphicFrameLocks noChangeAspect="1"/>
          </p:cNvGraphicFramePr>
          <p:nvPr>
            <p:extLst/>
          </p:nvPr>
        </p:nvGraphicFramePr>
        <p:xfrm>
          <a:off x="706438" y="3616325"/>
          <a:ext cx="919162" cy="300038"/>
        </p:xfrm>
        <a:graphic>
          <a:graphicData uri="http://schemas.openxmlformats.org/presentationml/2006/ole">
            <mc:AlternateContent xmlns:mc="http://schemas.openxmlformats.org/markup-compatibility/2006">
              <mc:Choice xmlns:v="urn:schemas-microsoft-com:vml" Requires="v">
                <p:oleObj spid="_x0000_s38938" name="Equation" r:id="rId16" imgW="545760" imgH="177480" progId="Equation.DSMT4">
                  <p:embed/>
                </p:oleObj>
              </mc:Choice>
              <mc:Fallback>
                <p:oleObj name="Equation" r:id="rId16" imgW="545760" imgH="177480" progId="Equation.DSMT4">
                  <p:embed/>
                  <p:pic>
                    <p:nvPicPr>
                      <p:cNvPr id="93" name="Object 46"/>
                      <p:cNvPicPr>
                        <a:picLocks noChangeAspect="1" noChangeArrowheads="1"/>
                      </p:cNvPicPr>
                      <p:nvPr/>
                    </p:nvPicPr>
                    <p:blipFill>
                      <a:blip r:embed="rId17"/>
                      <a:srcRect/>
                      <a:stretch>
                        <a:fillRect/>
                      </a:stretch>
                    </p:blipFill>
                    <p:spPr bwMode="auto">
                      <a:xfrm>
                        <a:off x="706438" y="3616325"/>
                        <a:ext cx="91916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4" name="Object 46"/>
          <p:cNvGraphicFramePr>
            <a:graphicFrameLocks noChangeAspect="1"/>
          </p:cNvGraphicFramePr>
          <p:nvPr>
            <p:extLst/>
          </p:nvPr>
        </p:nvGraphicFramePr>
        <p:xfrm>
          <a:off x="723900" y="3068638"/>
          <a:ext cx="896938" cy="300037"/>
        </p:xfrm>
        <a:graphic>
          <a:graphicData uri="http://schemas.openxmlformats.org/presentationml/2006/ole">
            <mc:AlternateContent xmlns:mc="http://schemas.openxmlformats.org/markup-compatibility/2006">
              <mc:Choice xmlns:v="urn:schemas-microsoft-com:vml" Requires="v">
                <p:oleObj spid="_x0000_s38939" name="Equation" r:id="rId18" imgW="533160" imgH="177480" progId="Equation.DSMT4">
                  <p:embed/>
                </p:oleObj>
              </mc:Choice>
              <mc:Fallback>
                <p:oleObj name="Equation" r:id="rId18" imgW="533160" imgH="177480" progId="Equation.DSMT4">
                  <p:embed/>
                  <p:pic>
                    <p:nvPicPr>
                      <p:cNvPr id="94" name="Object 46"/>
                      <p:cNvPicPr>
                        <a:picLocks noChangeAspect="1" noChangeArrowheads="1"/>
                      </p:cNvPicPr>
                      <p:nvPr/>
                    </p:nvPicPr>
                    <p:blipFill>
                      <a:blip r:embed="rId19"/>
                      <a:srcRect/>
                      <a:stretch>
                        <a:fillRect/>
                      </a:stretch>
                    </p:blipFill>
                    <p:spPr bwMode="auto">
                      <a:xfrm>
                        <a:off x="723900" y="3068638"/>
                        <a:ext cx="89693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5" name="Object 46"/>
          <p:cNvGraphicFramePr>
            <a:graphicFrameLocks noChangeAspect="1"/>
          </p:cNvGraphicFramePr>
          <p:nvPr>
            <p:extLst/>
          </p:nvPr>
        </p:nvGraphicFramePr>
        <p:xfrm>
          <a:off x="711200" y="2530475"/>
          <a:ext cx="917575" cy="300038"/>
        </p:xfrm>
        <a:graphic>
          <a:graphicData uri="http://schemas.openxmlformats.org/presentationml/2006/ole">
            <mc:AlternateContent xmlns:mc="http://schemas.openxmlformats.org/markup-compatibility/2006">
              <mc:Choice xmlns:v="urn:schemas-microsoft-com:vml" Requires="v">
                <p:oleObj spid="_x0000_s38940" name="Equation" r:id="rId20" imgW="545760" imgH="177480" progId="Equation.DSMT4">
                  <p:embed/>
                </p:oleObj>
              </mc:Choice>
              <mc:Fallback>
                <p:oleObj name="Equation" r:id="rId20" imgW="545760" imgH="177480" progId="Equation.DSMT4">
                  <p:embed/>
                  <p:pic>
                    <p:nvPicPr>
                      <p:cNvPr id="95" name="Object 46"/>
                      <p:cNvPicPr>
                        <a:picLocks noChangeAspect="1" noChangeArrowheads="1"/>
                      </p:cNvPicPr>
                      <p:nvPr/>
                    </p:nvPicPr>
                    <p:blipFill>
                      <a:blip r:embed="rId21"/>
                      <a:srcRect/>
                      <a:stretch>
                        <a:fillRect/>
                      </a:stretch>
                    </p:blipFill>
                    <p:spPr bwMode="auto">
                      <a:xfrm>
                        <a:off x="711200" y="2530475"/>
                        <a:ext cx="9175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itle 2"/>
          <p:cNvSpPr>
            <a:spLocks noGrp="1"/>
          </p:cNvSpPr>
          <p:nvPr>
            <p:ph type="title"/>
          </p:nvPr>
        </p:nvSpPr>
        <p:spPr/>
        <p:txBody>
          <a:bodyPr/>
          <a:lstStyle/>
          <a:p>
            <a:r>
              <a:rPr lang="en-US" dirty="0"/>
              <a:t>Dynamic shortest paths</a:t>
            </a:r>
          </a:p>
        </p:txBody>
      </p:sp>
      <p:sp>
        <p:nvSpPr>
          <p:cNvPr id="96" name="Slide Number Placeholder 5">
            <a:extLst>
              <a:ext uri="{FF2B5EF4-FFF2-40B4-BE49-F238E27FC236}">
                <a16:creationId xmlns:a16="http://schemas.microsoft.com/office/drawing/2014/main" id="{6EAD4096-09A0-4FA3-B4C7-5C7086596A85}"/>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72</a:t>
            </a:fld>
            <a:endParaRPr lang="en-US"/>
          </a:p>
        </p:txBody>
      </p:sp>
    </p:spTree>
    <p:extLst>
      <p:ext uri="{BB962C8B-B14F-4D97-AF65-F5344CB8AC3E}">
        <p14:creationId xmlns:p14="http://schemas.microsoft.com/office/powerpoint/2010/main" val="4237504147"/>
      </p:ext>
    </p:extLst>
  </p:cSld>
  <p:clrMapOvr>
    <a:masterClrMapping/>
  </p:clrMapOvr>
  <p:transition spd="slow">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7731" name="Straight Arrow Connector 4"/>
          <p:cNvCxnSpPr>
            <a:cxnSpLocks noChangeShapeType="1"/>
          </p:cNvCxnSpPr>
          <p:nvPr/>
        </p:nvCxnSpPr>
        <p:spPr bwMode="auto">
          <a:xfrm>
            <a:off x="1656160" y="4883944"/>
            <a:ext cx="5867400"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7732" name="Straight Connector 8"/>
          <p:cNvCxnSpPr>
            <a:cxnSpLocks noChangeShapeType="1"/>
          </p:cNvCxnSpPr>
          <p:nvPr/>
        </p:nvCxnSpPr>
        <p:spPr bwMode="auto">
          <a:xfrm>
            <a:off x="3163527" y="4822498"/>
            <a:ext cx="1463" cy="17526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3" name="Straight Connector 9"/>
          <p:cNvCxnSpPr>
            <a:cxnSpLocks noChangeShapeType="1"/>
          </p:cNvCxnSpPr>
          <p:nvPr/>
        </p:nvCxnSpPr>
        <p:spPr bwMode="auto">
          <a:xfrm>
            <a:off x="1660922" y="4780360"/>
            <a:ext cx="0" cy="21788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4" name="Straight Connector 11"/>
          <p:cNvCxnSpPr>
            <a:cxnSpLocks noChangeShapeType="1"/>
          </p:cNvCxnSpPr>
          <p:nvPr/>
        </p:nvCxnSpPr>
        <p:spPr bwMode="auto">
          <a:xfrm>
            <a:off x="4818371" y="4795242"/>
            <a:ext cx="0" cy="21788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5" name="Straight Connector 19"/>
          <p:cNvCxnSpPr>
            <a:cxnSpLocks noChangeShapeType="1"/>
          </p:cNvCxnSpPr>
          <p:nvPr/>
        </p:nvCxnSpPr>
        <p:spPr bwMode="auto">
          <a:xfrm>
            <a:off x="6418588" y="4780360"/>
            <a:ext cx="2137" cy="188587"/>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8" name="Straight Arrow Connector 29"/>
          <p:cNvCxnSpPr>
            <a:cxnSpLocks noChangeShapeType="1"/>
          </p:cNvCxnSpPr>
          <p:nvPr/>
        </p:nvCxnSpPr>
        <p:spPr bwMode="auto">
          <a:xfrm flipV="1">
            <a:off x="1659921" y="1776104"/>
            <a:ext cx="3963082" cy="3107246"/>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57739" name="TextBox 30"/>
          <p:cNvSpPr txBox="1">
            <a:spLocks noChangeArrowheads="1"/>
          </p:cNvSpPr>
          <p:nvPr/>
        </p:nvSpPr>
        <p:spPr bwMode="auto">
          <a:xfrm>
            <a:off x="3558779" y="5372101"/>
            <a:ext cx="18389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t>The base model</a:t>
            </a:r>
          </a:p>
        </p:txBody>
      </p:sp>
      <p:cxnSp>
        <p:nvCxnSpPr>
          <p:cNvPr id="457740" name="Straight Arrow Connector 32"/>
          <p:cNvCxnSpPr>
            <a:cxnSpLocks noChangeShapeType="1"/>
          </p:cNvCxnSpPr>
          <p:nvPr/>
        </p:nvCxnSpPr>
        <p:spPr bwMode="auto">
          <a:xfrm flipV="1">
            <a:off x="3158405" y="1874980"/>
            <a:ext cx="3861207" cy="3014321"/>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7741" name="Straight Arrow Connector 33"/>
          <p:cNvCxnSpPr>
            <a:cxnSpLocks noChangeShapeType="1"/>
          </p:cNvCxnSpPr>
          <p:nvPr/>
        </p:nvCxnSpPr>
        <p:spPr bwMode="auto">
          <a:xfrm flipV="1">
            <a:off x="4827133" y="1951251"/>
            <a:ext cx="3627691" cy="2932906"/>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7742" name="Straight Arrow Connector 37"/>
          <p:cNvCxnSpPr>
            <a:cxnSpLocks noChangeShapeType="1"/>
          </p:cNvCxnSpPr>
          <p:nvPr/>
        </p:nvCxnSpPr>
        <p:spPr bwMode="auto">
          <a:xfrm>
            <a:off x="3156758" y="4359715"/>
            <a:ext cx="0" cy="614363"/>
          </a:xfrm>
          <a:prstGeom prst="straightConnector1">
            <a:avLst/>
          </a:prstGeom>
          <a:noFill/>
          <a:ln w="28575" algn="ctr">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457744" name="Straight Arrow Connector 44"/>
          <p:cNvCxnSpPr>
            <a:cxnSpLocks noChangeShapeType="1"/>
          </p:cNvCxnSpPr>
          <p:nvPr/>
        </p:nvCxnSpPr>
        <p:spPr bwMode="auto">
          <a:xfrm flipH="1" flipV="1">
            <a:off x="1653154" y="2812513"/>
            <a:ext cx="6767" cy="2153585"/>
          </a:xfrm>
          <a:prstGeom prst="straightConnector1">
            <a:avLst/>
          </a:prstGeom>
          <a:noFill/>
          <a:ln w="2857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aphicFrame>
        <p:nvGraphicFramePr>
          <p:cNvPr id="457745" name="Object 46"/>
          <p:cNvGraphicFramePr>
            <a:graphicFrameLocks noChangeAspect="1"/>
          </p:cNvGraphicFramePr>
          <p:nvPr/>
        </p:nvGraphicFramePr>
        <p:xfrm>
          <a:off x="1587105" y="5048250"/>
          <a:ext cx="148828" cy="257175"/>
        </p:xfrm>
        <a:graphic>
          <a:graphicData uri="http://schemas.openxmlformats.org/presentationml/2006/ole">
            <mc:AlternateContent xmlns:mc="http://schemas.openxmlformats.org/markup-compatibility/2006">
              <mc:Choice xmlns:v="urn:schemas-microsoft-com:vml" Requires="v">
                <p:oleObj spid="_x0000_s39956" name="Equation" r:id="rId4" imgW="88746" imgH="152136" progId="Equation.DSMT4">
                  <p:embed/>
                </p:oleObj>
              </mc:Choice>
              <mc:Fallback>
                <p:oleObj name="Equation" r:id="rId4" imgW="88746" imgH="152136" progId="Equation.DSMT4">
                  <p:embed/>
                  <p:pic>
                    <p:nvPicPr>
                      <p:cNvPr id="457745" name="Object 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105" y="5048250"/>
                        <a:ext cx="14882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7746" name="Object 47"/>
          <p:cNvGraphicFramePr>
            <a:graphicFrameLocks noChangeAspect="1"/>
          </p:cNvGraphicFramePr>
          <p:nvPr/>
        </p:nvGraphicFramePr>
        <p:xfrm>
          <a:off x="3072994" y="5000860"/>
          <a:ext cx="469106" cy="300038"/>
        </p:xfrm>
        <a:graphic>
          <a:graphicData uri="http://schemas.openxmlformats.org/presentationml/2006/ole">
            <mc:AlternateContent xmlns:mc="http://schemas.openxmlformats.org/markup-compatibility/2006">
              <mc:Choice xmlns:v="urn:schemas-microsoft-com:vml" Requires="v">
                <p:oleObj spid="_x0000_s39957" name="Equation" r:id="rId6" imgW="279158" imgH="177646" progId="Equation.DSMT4">
                  <p:embed/>
                </p:oleObj>
              </mc:Choice>
              <mc:Fallback>
                <p:oleObj name="Equation" r:id="rId6" imgW="279158" imgH="177646" progId="Equation.DSMT4">
                  <p:embed/>
                  <p:pic>
                    <p:nvPicPr>
                      <p:cNvPr id="457746" name="Object 4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994" y="5000860"/>
                        <a:ext cx="469106"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7747" name="Object 48"/>
          <p:cNvGraphicFramePr>
            <a:graphicFrameLocks noChangeAspect="1"/>
          </p:cNvGraphicFramePr>
          <p:nvPr/>
        </p:nvGraphicFramePr>
        <p:xfrm>
          <a:off x="4589860" y="5025889"/>
          <a:ext cx="511969" cy="300038"/>
        </p:xfrm>
        <a:graphic>
          <a:graphicData uri="http://schemas.openxmlformats.org/presentationml/2006/ole">
            <mc:AlternateContent xmlns:mc="http://schemas.openxmlformats.org/markup-compatibility/2006">
              <mc:Choice xmlns:v="urn:schemas-microsoft-com:vml" Requires="v">
                <p:oleObj spid="_x0000_s39958" name="Equation" r:id="rId8" imgW="304404" imgH="177569" progId="Equation.DSMT4">
                  <p:embed/>
                </p:oleObj>
              </mc:Choice>
              <mc:Fallback>
                <p:oleObj name="Equation" r:id="rId8" imgW="304404" imgH="177569" progId="Equation.DSMT4">
                  <p:embed/>
                  <p:pic>
                    <p:nvPicPr>
                      <p:cNvPr id="457747" name="Object 4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9860" y="5025889"/>
                        <a:ext cx="511969"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7748" name="Object 49"/>
          <p:cNvGraphicFramePr>
            <a:graphicFrameLocks noChangeAspect="1"/>
          </p:cNvGraphicFramePr>
          <p:nvPr/>
        </p:nvGraphicFramePr>
        <p:xfrm>
          <a:off x="6156677" y="4984056"/>
          <a:ext cx="490538" cy="300038"/>
        </p:xfrm>
        <a:graphic>
          <a:graphicData uri="http://schemas.openxmlformats.org/presentationml/2006/ole">
            <mc:AlternateContent xmlns:mc="http://schemas.openxmlformats.org/markup-compatibility/2006">
              <mc:Choice xmlns:v="urn:schemas-microsoft-com:vml" Requires="v">
                <p:oleObj spid="_x0000_s39959" name="Equation" r:id="rId10" imgW="291847" imgH="177646" progId="Equation.DSMT4">
                  <p:embed/>
                </p:oleObj>
              </mc:Choice>
              <mc:Fallback>
                <p:oleObj name="Equation" r:id="rId10" imgW="291847" imgH="177646" progId="Equation.DSMT4">
                  <p:embed/>
                  <p:pic>
                    <p:nvPicPr>
                      <p:cNvPr id="457748" name="Object 4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6677" y="4984056"/>
                        <a:ext cx="490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457749" name="Straight Arrow Connector 38"/>
          <p:cNvCxnSpPr>
            <a:cxnSpLocks noChangeShapeType="1"/>
          </p:cNvCxnSpPr>
          <p:nvPr/>
        </p:nvCxnSpPr>
        <p:spPr bwMode="auto">
          <a:xfrm>
            <a:off x="4818371" y="3717435"/>
            <a:ext cx="0" cy="1214438"/>
          </a:xfrm>
          <a:prstGeom prst="straightConnector1">
            <a:avLst/>
          </a:prstGeom>
          <a:noFill/>
          <a:ln w="28575" algn="ctr">
            <a:solidFill>
              <a:schemeClr val="tx1"/>
            </a:solidFill>
            <a:prstDash val="dash"/>
            <a:round/>
            <a:headEnd/>
            <a:tailEnd type="arrow" w="med" len="med"/>
          </a:ln>
          <a:extLst>
            <a:ext uri="{909E8E84-426E-40DD-AFC4-6F175D3DCCD1}">
              <a14:hiddenFill xmlns:a14="http://schemas.microsoft.com/office/drawing/2010/main">
                <a:noFill/>
              </a14:hiddenFill>
            </a:ext>
          </a:extLst>
        </p:spPr>
      </p:cxnSp>
      <p:sp>
        <p:nvSpPr>
          <p:cNvPr id="457750" name="TextBox 26"/>
          <p:cNvSpPr txBox="1">
            <a:spLocks noChangeArrowheads="1"/>
          </p:cNvSpPr>
          <p:nvPr/>
        </p:nvSpPr>
        <p:spPr bwMode="auto">
          <a:xfrm>
            <a:off x="7032389" y="3826660"/>
            <a:ext cx="10342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dirty="0"/>
              <a:t>.  .  .  .</a:t>
            </a:r>
          </a:p>
        </p:txBody>
      </p:sp>
      <p:grpSp>
        <p:nvGrpSpPr>
          <p:cNvPr id="153" name="Group 152"/>
          <p:cNvGrpSpPr/>
          <p:nvPr/>
        </p:nvGrpSpPr>
        <p:grpSpPr>
          <a:xfrm rot="19824357">
            <a:off x="2763988" y="2829378"/>
            <a:ext cx="4548920" cy="1295480"/>
            <a:chOff x="1080992" y="666590"/>
            <a:chExt cx="8920984" cy="5808345"/>
          </a:xfrm>
        </p:grpSpPr>
        <p:grpSp>
          <p:nvGrpSpPr>
            <p:cNvPr id="154" name="Group 153"/>
            <p:cNvGrpSpPr/>
            <p:nvPr/>
          </p:nvGrpSpPr>
          <p:grpSpPr>
            <a:xfrm>
              <a:off x="4218010" y="666590"/>
              <a:ext cx="5783966" cy="2970735"/>
              <a:chOff x="1728004" y="2531308"/>
              <a:chExt cx="5783966" cy="2970735"/>
            </a:xfrm>
            <a:solidFill>
              <a:schemeClr val="bg1">
                <a:lumMod val="95000"/>
              </a:schemeClr>
            </a:solidFill>
          </p:grpSpPr>
          <p:sp>
            <p:nvSpPr>
              <p:cNvPr id="203" name="Oval 202"/>
              <p:cNvSpPr/>
              <p:nvPr/>
            </p:nvSpPr>
            <p:spPr>
              <a:xfrm>
                <a:off x="1728004" y="3700351"/>
                <a:ext cx="347240" cy="335666"/>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4" name="Oval 203"/>
              <p:cNvSpPr/>
              <p:nvPr/>
            </p:nvSpPr>
            <p:spPr>
              <a:xfrm>
                <a:off x="7164729" y="3657600"/>
                <a:ext cx="347241"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5" name="Oval 204"/>
              <p:cNvSpPr/>
              <p:nvPr/>
            </p:nvSpPr>
            <p:spPr>
              <a:xfrm>
                <a:off x="3414532" y="2531309"/>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6" name="Oval 205"/>
              <p:cNvSpPr/>
              <p:nvPr/>
            </p:nvSpPr>
            <p:spPr>
              <a:xfrm>
                <a:off x="3419085"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7" name="Oval 206"/>
              <p:cNvSpPr/>
              <p:nvPr/>
            </p:nvSpPr>
            <p:spPr>
              <a:xfrm>
                <a:off x="5370653" y="2531308"/>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8" name="Oval 207"/>
              <p:cNvSpPr/>
              <p:nvPr/>
            </p:nvSpPr>
            <p:spPr>
              <a:xfrm>
                <a:off x="5370653"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209" name="Straight Arrow Connector 208"/>
              <p:cNvCxnSpPr>
                <a:stCxn id="202" idx="7"/>
              </p:cNvCxnSpPr>
              <p:nvPr/>
            </p:nvCxnSpPr>
            <p:spPr>
              <a:xfrm flipV="1">
                <a:off x="2024392" y="2817818"/>
                <a:ext cx="1440992" cy="93169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2024392" y="3986860"/>
                <a:ext cx="1445545" cy="1228674"/>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flipV="1">
                <a:off x="3761772" y="2699141"/>
                <a:ext cx="1608881" cy="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p:nvPr/>
            </p:nvCxnSpPr>
            <p:spPr>
              <a:xfrm>
                <a:off x="3766325" y="5334210"/>
                <a:ext cx="1604327" cy="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p:nvPr/>
            </p:nvCxnSpPr>
            <p:spPr>
              <a:xfrm>
                <a:off x="5544273" y="2699141"/>
                <a:ext cx="1671308"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flipV="1">
                <a:off x="5595878" y="3944109"/>
                <a:ext cx="1619703" cy="139010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p:nvPr/>
            </p:nvCxnSpPr>
            <p:spPr>
              <a:xfrm>
                <a:off x="3710920" y="2817818"/>
                <a:ext cx="1710585" cy="23977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flipV="1">
                <a:off x="3715473" y="2817817"/>
                <a:ext cx="1706032" cy="2397717"/>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155" name="Straight Arrow Connector 154"/>
            <p:cNvCxnSpPr>
              <a:stCxn id="189" idx="7"/>
            </p:cNvCxnSpPr>
            <p:nvPr/>
          </p:nvCxnSpPr>
          <p:spPr>
            <a:xfrm flipV="1">
              <a:off x="4141536" y="1901259"/>
              <a:ext cx="2771026" cy="7182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a:endCxn id="205" idx="2"/>
            </p:cNvCxnSpPr>
            <p:nvPr/>
          </p:nvCxnSpPr>
          <p:spPr>
            <a:xfrm>
              <a:off x="7208950" y="1782583"/>
              <a:ext cx="2445785" cy="1781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7" name="Group 156"/>
            <p:cNvGrpSpPr/>
            <p:nvPr/>
          </p:nvGrpSpPr>
          <p:grpSpPr>
            <a:xfrm>
              <a:off x="3219061" y="1614750"/>
              <a:ext cx="5783966" cy="2970735"/>
              <a:chOff x="1728004" y="2531308"/>
              <a:chExt cx="5783966" cy="2970735"/>
            </a:xfrm>
            <a:solidFill>
              <a:schemeClr val="bg1">
                <a:lumMod val="75000"/>
              </a:schemeClr>
            </a:solidFill>
          </p:grpSpPr>
          <p:sp>
            <p:nvSpPr>
              <p:cNvPr id="189" name="Oval 188"/>
              <p:cNvSpPr/>
              <p:nvPr/>
            </p:nvSpPr>
            <p:spPr>
              <a:xfrm>
                <a:off x="1728004" y="3700351"/>
                <a:ext cx="347240" cy="335666"/>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0" name="Oval 189"/>
              <p:cNvSpPr/>
              <p:nvPr/>
            </p:nvSpPr>
            <p:spPr>
              <a:xfrm>
                <a:off x="7164729" y="3657600"/>
                <a:ext cx="347241"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1" name="Oval 190"/>
              <p:cNvSpPr/>
              <p:nvPr/>
            </p:nvSpPr>
            <p:spPr>
              <a:xfrm>
                <a:off x="3414532" y="2531309"/>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2" name="Oval 191"/>
              <p:cNvSpPr/>
              <p:nvPr/>
            </p:nvSpPr>
            <p:spPr>
              <a:xfrm>
                <a:off x="3419085"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3" name="Oval 192"/>
              <p:cNvSpPr/>
              <p:nvPr/>
            </p:nvSpPr>
            <p:spPr>
              <a:xfrm>
                <a:off x="5370653" y="2531308"/>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4" name="Oval 193"/>
              <p:cNvSpPr/>
              <p:nvPr/>
            </p:nvSpPr>
            <p:spPr>
              <a:xfrm>
                <a:off x="5370653"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95" name="Straight Arrow Connector 194"/>
              <p:cNvCxnSpPr/>
              <p:nvPr/>
            </p:nvCxnSpPr>
            <p:spPr>
              <a:xfrm flipV="1">
                <a:off x="1967697" y="2817818"/>
                <a:ext cx="1497687"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2024392" y="3986860"/>
                <a:ext cx="1445545" cy="1228674"/>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V="1">
                <a:off x="3761772" y="2699141"/>
                <a:ext cx="1608881" cy="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a:off x="3766325" y="5334210"/>
                <a:ext cx="1604327" cy="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a:off x="5544273" y="2699141"/>
                <a:ext cx="1671308"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flipV="1">
                <a:off x="5595878" y="3944109"/>
                <a:ext cx="1619703" cy="139010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a:off x="3710920" y="2817818"/>
                <a:ext cx="1710585" cy="23977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flipV="1">
                <a:off x="3715473" y="2817817"/>
                <a:ext cx="1706032" cy="2397717"/>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p:nvGrpSpPr>
          <p:grpSpPr>
            <a:xfrm>
              <a:off x="2158620" y="2570371"/>
              <a:ext cx="5783966" cy="2970735"/>
              <a:chOff x="1728004" y="2531308"/>
              <a:chExt cx="5783966" cy="2970735"/>
            </a:xfrm>
            <a:solidFill>
              <a:schemeClr val="bg1">
                <a:lumMod val="50000"/>
              </a:schemeClr>
            </a:solidFill>
          </p:grpSpPr>
          <p:sp>
            <p:nvSpPr>
              <p:cNvPr id="175" name="Oval 174"/>
              <p:cNvSpPr/>
              <p:nvPr/>
            </p:nvSpPr>
            <p:spPr>
              <a:xfrm>
                <a:off x="1728004" y="3700351"/>
                <a:ext cx="347240" cy="335666"/>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6" name="Oval 175"/>
              <p:cNvSpPr/>
              <p:nvPr/>
            </p:nvSpPr>
            <p:spPr>
              <a:xfrm>
                <a:off x="7164729" y="3657600"/>
                <a:ext cx="347241"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7" name="Oval 176"/>
              <p:cNvSpPr/>
              <p:nvPr/>
            </p:nvSpPr>
            <p:spPr>
              <a:xfrm>
                <a:off x="3414532" y="2531309"/>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8" name="Oval 177"/>
              <p:cNvSpPr/>
              <p:nvPr/>
            </p:nvSpPr>
            <p:spPr>
              <a:xfrm>
                <a:off x="3419085" y="5166377"/>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9" name="Oval 178"/>
              <p:cNvSpPr/>
              <p:nvPr/>
            </p:nvSpPr>
            <p:spPr>
              <a:xfrm>
                <a:off x="5370653" y="2531308"/>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80" name="Oval 179"/>
              <p:cNvSpPr/>
              <p:nvPr/>
            </p:nvSpPr>
            <p:spPr>
              <a:xfrm>
                <a:off x="5370653" y="5166377"/>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81" name="Straight Arrow Connector 180"/>
              <p:cNvCxnSpPr>
                <a:endCxn id="192" idx="3"/>
              </p:cNvCxnSpPr>
              <p:nvPr/>
            </p:nvCxnSpPr>
            <p:spPr>
              <a:xfrm flipV="1">
                <a:off x="1967697" y="2817818"/>
                <a:ext cx="1497687" cy="10076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a:endCxn id="193" idx="1"/>
              </p:cNvCxnSpPr>
              <p:nvPr/>
            </p:nvCxnSpPr>
            <p:spPr>
              <a:xfrm>
                <a:off x="2024392" y="3986860"/>
                <a:ext cx="1445545" cy="1228674"/>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a:stCxn id="192" idx="6"/>
                <a:endCxn id="194" idx="2"/>
              </p:cNvCxnSpPr>
              <p:nvPr/>
            </p:nvCxnSpPr>
            <p:spPr>
              <a:xfrm flipV="1">
                <a:off x="3761772" y="2699141"/>
                <a:ext cx="1608881" cy="1"/>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a:stCxn id="193" idx="6"/>
              </p:cNvCxnSpPr>
              <p:nvPr/>
            </p:nvCxnSpPr>
            <p:spPr>
              <a:xfrm>
                <a:off x="3766325" y="5334210"/>
                <a:ext cx="1604327" cy="0"/>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a:endCxn id="191" idx="1"/>
              </p:cNvCxnSpPr>
              <p:nvPr/>
            </p:nvCxnSpPr>
            <p:spPr>
              <a:xfrm>
                <a:off x="5544273" y="2699141"/>
                <a:ext cx="1671308" cy="10076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a:endCxn id="191" idx="3"/>
              </p:cNvCxnSpPr>
              <p:nvPr/>
            </p:nvCxnSpPr>
            <p:spPr>
              <a:xfrm flipV="1">
                <a:off x="5595878" y="3944109"/>
                <a:ext cx="1619703" cy="1390101"/>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a:stCxn id="192" idx="5"/>
                <a:endCxn id="196" idx="1"/>
              </p:cNvCxnSpPr>
              <p:nvPr/>
            </p:nvCxnSpPr>
            <p:spPr>
              <a:xfrm>
                <a:off x="3710920" y="2817818"/>
                <a:ext cx="1710585" cy="23977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a:stCxn id="193" idx="7"/>
                <a:endCxn id="194" idx="3"/>
              </p:cNvCxnSpPr>
              <p:nvPr/>
            </p:nvCxnSpPr>
            <p:spPr>
              <a:xfrm flipV="1">
                <a:off x="3715473" y="2817817"/>
                <a:ext cx="1706032" cy="2397717"/>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1080992" y="3504200"/>
              <a:ext cx="5783966" cy="2970735"/>
              <a:chOff x="1728004" y="2531308"/>
              <a:chExt cx="5783966" cy="2970735"/>
            </a:xfrm>
            <a:solidFill>
              <a:schemeClr val="tx1"/>
            </a:solidFill>
          </p:grpSpPr>
          <p:sp>
            <p:nvSpPr>
              <p:cNvPr id="161" name="Oval 160"/>
              <p:cNvSpPr/>
              <p:nvPr/>
            </p:nvSpPr>
            <p:spPr>
              <a:xfrm>
                <a:off x="1728004" y="3700351"/>
                <a:ext cx="347240" cy="33566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2" name="Oval 161"/>
              <p:cNvSpPr/>
              <p:nvPr/>
            </p:nvSpPr>
            <p:spPr>
              <a:xfrm>
                <a:off x="7164729" y="3657600"/>
                <a:ext cx="347241"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3" name="Oval 162"/>
              <p:cNvSpPr/>
              <p:nvPr/>
            </p:nvSpPr>
            <p:spPr>
              <a:xfrm>
                <a:off x="3414532" y="2531309"/>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4" name="Oval 163"/>
              <p:cNvSpPr/>
              <p:nvPr/>
            </p:nvSpPr>
            <p:spPr>
              <a:xfrm>
                <a:off x="3419085" y="5166377"/>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5" name="Oval 164"/>
              <p:cNvSpPr/>
              <p:nvPr/>
            </p:nvSpPr>
            <p:spPr>
              <a:xfrm>
                <a:off x="5370653" y="2531308"/>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6" name="Oval 165"/>
              <p:cNvSpPr/>
              <p:nvPr/>
            </p:nvSpPr>
            <p:spPr>
              <a:xfrm>
                <a:off x="5370653" y="5166377"/>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67" name="Straight Arrow Connector 166"/>
              <p:cNvCxnSpPr>
                <a:endCxn id="161" idx="3"/>
              </p:cNvCxnSpPr>
              <p:nvPr/>
            </p:nvCxnSpPr>
            <p:spPr>
              <a:xfrm flipV="1">
                <a:off x="1967697" y="2817818"/>
                <a:ext cx="1497687" cy="10076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a:stCxn id="155" idx="5"/>
                <a:endCxn id="162" idx="1"/>
              </p:cNvCxnSpPr>
              <p:nvPr/>
            </p:nvCxnSpPr>
            <p:spPr>
              <a:xfrm>
                <a:off x="2024392" y="3986860"/>
                <a:ext cx="1445545" cy="1228674"/>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a:stCxn id="161" idx="6"/>
                <a:endCxn id="163" idx="2"/>
              </p:cNvCxnSpPr>
              <p:nvPr/>
            </p:nvCxnSpPr>
            <p:spPr>
              <a:xfrm flipV="1">
                <a:off x="3761772" y="2699141"/>
                <a:ext cx="1608881" cy="1"/>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162" idx="6"/>
              </p:cNvCxnSpPr>
              <p:nvPr/>
            </p:nvCxnSpPr>
            <p:spPr>
              <a:xfrm>
                <a:off x="3766325" y="5334210"/>
                <a:ext cx="1604327" cy="0"/>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a:endCxn id="160" idx="1"/>
              </p:cNvCxnSpPr>
              <p:nvPr/>
            </p:nvCxnSpPr>
            <p:spPr>
              <a:xfrm>
                <a:off x="5544273" y="2699141"/>
                <a:ext cx="1671308" cy="10076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a:endCxn id="160" idx="3"/>
              </p:cNvCxnSpPr>
              <p:nvPr/>
            </p:nvCxnSpPr>
            <p:spPr>
              <a:xfrm flipV="1">
                <a:off x="5595878" y="3944109"/>
                <a:ext cx="1619703" cy="1390101"/>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a:stCxn id="161" idx="5"/>
                <a:endCxn id="165" idx="1"/>
              </p:cNvCxnSpPr>
              <p:nvPr/>
            </p:nvCxnSpPr>
            <p:spPr>
              <a:xfrm>
                <a:off x="3710920" y="2817818"/>
                <a:ext cx="1710585" cy="23977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a:stCxn id="162" idx="7"/>
                <a:endCxn id="163" idx="3"/>
              </p:cNvCxnSpPr>
              <p:nvPr/>
            </p:nvCxnSpPr>
            <p:spPr>
              <a:xfrm flipV="1">
                <a:off x="3715473" y="2817817"/>
                <a:ext cx="1706032" cy="2397717"/>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160" name="Straight Arrow Connector 159"/>
            <p:cNvCxnSpPr>
              <a:stCxn id="155" idx="7"/>
              <a:endCxn id="189" idx="2"/>
            </p:cNvCxnSpPr>
            <p:nvPr/>
          </p:nvCxnSpPr>
          <p:spPr>
            <a:xfrm flipV="1">
              <a:off x="1377380" y="2738205"/>
              <a:ext cx="2467768" cy="1984195"/>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87" name="Content Placeholder 2"/>
          <p:cNvSpPr>
            <a:spLocks noGrp="1"/>
          </p:cNvSpPr>
          <p:nvPr>
            <p:ph idx="1"/>
          </p:nvPr>
        </p:nvSpPr>
        <p:spPr>
          <a:xfrm>
            <a:off x="685800" y="1143000"/>
            <a:ext cx="7772400" cy="4953000"/>
          </a:xfrm>
        </p:spPr>
        <p:txBody>
          <a:bodyPr/>
          <a:lstStyle/>
          <a:p>
            <a:r>
              <a:rPr lang="en-US" sz="2400" dirty="0"/>
              <a:t>A time-dependent, deterministic </a:t>
            </a:r>
            <a:r>
              <a:rPr lang="en-US" sz="2400" dirty="0" err="1"/>
              <a:t>lookahead</a:t>
            </a:r>
            <a:r>
              <a:rPr lang="en-US" sz="2400" dirty="0"/>
              <a:t> network</a:t>
            </a:r>
          </a:p>
        </p:txBody>
      </p:sp>
      <p:cxnSp>
        <p:nvCxnSpPr>
          <p:cNvPr id="88" name="Straight Connector 9"/>
          <p:cNvCxnSpPr>
            <a:cxnSpLocks noChangeShapeType="1"/>
          </p:cNvCxnSpPr>
          <p:nvPr/>
        </p:nvCxnSpPr>
        <p:spPr bwMode="auto">
          <a:xfrm>
            <a:off x="1660922" y="4780360"/>
            <a:ext cx="0" cy="21788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89" name="TextBox 42"/>
          <p:cNvSpPr txBox="1">
            <a:spLocks noChangeArrowheads="1"/>
          </p:cNvSpPr>
          <p:nvPr/>
        </p:nvSpPr>
        <p:spPr bwMode="auto">
          <a:xfrm rot="16200000">
            <a:off x="-692601" y="3637445"/>
            <a:ext cx="2403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dirty="0"/>
              <a:t>The </a:t>
            </a:r>
            <a:r>
              <a:rPr lang="en-US" altLang="en-US" sz="1800" dirty="0" err="1"/>
              <a:t>lookahead</a:t>
            </a:r>
            <a:r>
              <a:rPr lang="en-US" altLang="en-US" sz="1800" dirty="0"/>
              <a:t> model</a:t>
            </a:r>
          </a:p>
        </p:txBody>
      </p:sp>
      <p:cxnSp>
        <p:nvCxnSpPr>
          <p:cNvPr id="90" name="Straight Arrow Connector 44"/>
          <p:cNvCxnSpPr>
            <a:cxnSpLocks noChangeShapeType="1"/>
          </p:cNvCxnSpPr>
          <p:nvPr/>
        </p:nvCxnSpPr>
        <p:spPr bwMode="auto">
          <a:xfrm flipH="1" flipV="1">
            <a:off x="1653154" y="2812513"/>
            <a:ext cx="6767" cy="2153585"/>
          </a:xfrm>
          <a:prstGeom prst="straightConnector1">
            <a:avLst/>
          </a:prstGeom>
          <a:noFill/>
          <a:ln w="2857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aphicFrame>
        <p:nvGraphicFramePr>
          <p:cNvPr id="91" name="Object 46"/>
          <p:cNvGraphicFramePr>
            <a:graphicFrameLocks noChangeAspect="1"/>
          </p:cNvGraphicFramePr>
          <p:nvPr>
            <p:extLst/>
          </p:nvPr>
        </p:nvGraphicFramePr>
        <p:xfrm>
          <a:off x="1030657" y="4722813"/>
          <a:ext cx="555625" cy="300037"/>
        </p:xfrm>
        <a:graphic>
          <a:graphicData uri="http://schemas.openxmlformats.org/presentationml/2006/ole">
            <mc:AlternateContent xmlns:mc="http://schemas.openxmlformats.org/markup-compatibility/2006">
              <mc:Choice xmlns:v="urn:schemas-microsoft-com:vml" Requires="v">
                <p:oleObj spid="_x0000_s39960" name="Equation" r:id="rId12" imgW="330120" imgH="177480" progId="Equation.DSMT4">
                  <p:embed/>
                </p:oleObj>
              </mc:Choice>
              <mc:Fallback>
                <p:oleObj name="Equation" r:id="rId12" imgW="330120" imgH="177480" progId="Equation.DSMT4">
                  <p:embed/>
                  <p:pic>
                    <p:nvPicPr>
                      <p:cNvPr id="91" name="Object 46"/>
                      <p:cNvPicPr>
                        <a:picLocks noChangeAspect="1" noChangeArrowheads="1"/>
                      </p:cNvPicPr>
                      <p:nvPr/>
                    </p:nvPicPr>
                    <p:blipFill>
                      <a:blip r:embed="rId13"/>
                      <a:srcRect/>
                      <a:stretch>
                        <a:fillRect/>
                      </a:stretch>
                    </p:blipFill>
                    <p:spPr bwMode="auto">
                      <a:xfrm>
                        <a:off x="1030657" y="4722813"/>
                        <a:ext cx="55562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 name="Object 46"/>
          <p:cNvGraphicFramePr>
            <a:graphicFrameLocks noChangeAspect="1"/>
          </p:cNvGraphicFramePr>
          <p:nvPr>
            <p:extLst/>
          </p:nvPr>
        </p:nvGraphicFramePr>
        <p:xfrm>
          <a:off x="739911" y="4174719"/>
          <a:ext cx="876300" cy="300038"/>
        </p:xfrm>
        <a:graphic>
          <a:graphicData uri="http://schemas.openxmlformats.org/presentationml/2006/ole">
            <mc:AlternateContent xmlns:mc="http://schemas.openxmlformats.org/markup-compatibility/2006">
              <mc:Choice xmlns:v="urn:schemas-microsoft-com:vml" Requires="v">
                <p:oleObj spid="_x0000_s39961" name="Equation" r:id="rId14" imgW="520560" imgH="177480" progId="Equation.DSMT4">
                  <p:embed/>
                </p:oleObj>
              </mc:Choice>
              <mc:Fallback>
                <p:oleObj name="Equation" r:id="rId14" imgW="520560" imgH="177480" progId="Equation.DSMT4">
                  <p:embed/>
                  <p:pic>
                    <p:nvPicPr>
                      <p:cNvPr id="92" name="Object 46"/>
                      <p:cNvPicPr>
                        <a:picLocks noChangeAspect="1" noChangeArrowheads="1"/>
                      </p:cNvPicPr>
                      <p:nvPr/>
                    </p:nvPicPr>
                    <p:blipFill>
                      <a:blip r:embed="rId15"/>
                      <a:srcRect/>
                      <a:stretch>
                        <a:fillRect/>
                      </a:stretch>
                    </p:blipFill>
                    <p:spPr bwMode="auto">
                      <a:xfrm>
                        <a:off x="739911" y="4174719"/>
                        <a:ext cx="8763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3" name="Object 46"/>
          <p:cNvGraphicFramePr>
            <a:graphicFrameLocks noChangeAspect="1"/>
          </p:cNvGraphicFramePr>
          <p:nvPr>
            <p:extLst/>
          </p:nvPr>
        </p:nvGraphicFramePr>
        <p:xfrm>
          <a:off x="706438" y="3616325"/>
          <a:ext cx="919162" cy="300038"/>
        </p:xfrm>
        <a:graphic>
          <a:graphicData uri="http://schemas.openxmlformats.org/presentationml/2006/ole">
            <mc:AlternateContent xmlns:mc="http://schemas.openxmlformats.org/markup-compatibility/2006">
              <mc:Choice xmlns:v="urn:schemas-microsoft-com:vml" Requires="v">
                <p:oleObj spid="_x0000_s39962" name="Equation" r:id="rId16" imgW="545760" imgH="177480" progId="Equation.DSMT4">
                  <p:embed/>
                </p:oleObj>
              </mc:Choice>
              <mc:Fallback>
                <p:oleObj name="Equation" r:id="rId16" imgW="545760" imgH="177480" progId="Equation.DSMT4">
                  <p:embed/>
                  <p:pic>
                    <p:nvPicPr>
                      <p:cNvPr id="93" name="Object 46"/>
                      <p:cNvPicPr>
                        <a:picLocks noChangeAspect="1" noChangeArrowheads="1"/>
                      </p:cNvPicPr>
                      <p:nvPr/>
                    </p:nvPicPr>
                    <p:blipFill>
                      <a:blip r:embed="rId17"/>
                      <a:srcRect/>
                      <a:stretch>
                        <a:fillRect/>
                      </a:stretch>
                    </p:blipFill>
                    <p:spPr bwMode="auto">
                      <a:xfrm>
                        <a:off x="706438" y="3616325"/>
                        <a:ext cx="91916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4" name="Object 46"/>
          <p:cNvGraphicFramePr>
            <a:graphicFrameLocks noChangeAspect="1"/>
          </p:cNvGraphicFramePr>
          <p:nvPr>
            <p:extLst/>
          </p:nvPr>
        </p:nvGraphicFramePr>
        <p:xfrm>
          <a:off x="723900" y="3068638"/>
          <a:ext cx="896938" cy="300037"/>
        </p:xfrm>
        <a:graphic>
          <a:graphicData uri="http://schemas.openxmlformats.org/presentationml/2006/ole">
            <mc:AlternateContent xmlns:mc="http://schemas.openxmlformats.org/markup-compatibility/2006">
              <mc:Choice xmlns:v="urn:schemas-microsoft-com:vml" Requires="v">
                <p:oleObj spid="_x0000_s39963" name="Equation" r:id="rId18" imgW="533160" imgH="177480" progId="Equation.DSMT4">
                  <p:embed/>
                </p:oleObj>
              </mc:Choice>
              <mc:Fallback>
                <p:oleObj name="Equation" r:id="rId18" imgW="533160" imgH="177480" progId="Equation.DSMT4">
                  <p:embed/>
                  <p:pic>
                    <p:nvPicPr>
                      <p:cNvPr id="94" name="Object 46"/>
                      <p:cNvPicPr>
                        <a:picLocks noChangeAspect="1" noChangeArrowheads="1"/>
                      </p:cNvPicPr>
                      <p:nvPr/>
                    </p:nvPicPr>
                    <p:blipFill>
                      <a:blip r:embed="rId19"/>
                      <a:srcRect/>
                      <a:stretch>
                        <a:fillRect/>
                      </a:stretch>
                    </p:blipFill>
                    <p:spPr bwMode="auto">
                      <a:xfrm>
                        <a:off x="723900" y="3068638"/>
                        <a:ext cx="89693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5" name="Object 46"/>
          <p:cNvGraphicFramePr>
            <a:graphicFrameLocks noChangeAspect="1"/>
          </p:cNvGraphicFramePr>
          <p:nvPr>
            <p:extLst/>
          </p:nvPr>
        </p:nvGraphicFramePr>
        <p:xfrm>
          <a:off x="711200" y="2530475"/>
          <a:ext cx="917575" cy="300038"/>
        </p:xfrm>
        <a:graphic>
          <a:graphicData uri="http://schemas.openxmlformats.org/presentationml/2006/ole">
            <mc:AlternateContent xmlns:mc="http://schemas.openxmlformats.org/markup-compatibility/2006">
              <mc:Choice xmlns:v="urn:schemas-microsoft-com:vml" Requires="v">
                <p:oleObj spid="_x0000_s39964" name="Equation" r:id="rId20" imgW="545760" imgH="177480" progId="Equation.DSMT4">
                  <p:embed/>
                </p:oleObj>
              </mc:Choice>
              <mc:Fallback>
                <p:oleObj name="Equation" r:id="rId20" imgW="545760" imgH="177480" progId="Equation.DSMT4">
                  <p:embed/>
                  <p:pic>
                    <p:nvPicPr>
                      <p:cNvPr id="95" name="Object 46"/>
                      <p:cNvPicPr>
                        <a:picLocks noChangeAspect="1" noChangeArrowheads="1"/>
                      </p:cNvPicPr>
                      <p:nvPr/>
                    </p:nvPicPr>
                    <p:blipFill>
                      <a:blip r:embed="rId21"/>
                      <a:srcRect/>
                      <a:stretch>
                        <a:fillRect/>
                      </a:stretch>
                    </p:blipFill>
                    <p:spPr bwMode="auto">
                      <a:xfrm>
                        <a:off x="711200" y="2530475"/>
                        <a:ext cx="9175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itle 2"/>
          <p:cNvSpPr>
            <a:spLocks noGrp="1"/>
          </p:cNvSpPr>
          <p:nvPr>
            <p:ph type="title"/>
          </p:nvPr>
        </p:nvSpPr>
        <p:spPr/>
        <p:txBody>
          <a:bodyPr/>
          <a:lstStyle/>
          <a:p>
            <a:r>
              <a:rPr lang="en-US" dirty="0"/>
              <a:t>Dynamic shortest paths</a:t>
            </a:r>
          </a:p>
        </p:txBody>
      </p:sp>
      <p:sp>
        <p:nvSpPr>
          <p:cNvPr id="96" name="Slide Number Placeholder 5">
            <a:extLst>
              <a:ext uri="{FF2B5EF4-FFF2-40B4-BE49-F238E27FC236}">
                <a16:creationId xmlns:a16="http://schemas.microsoft.com/office/drawing/2014/main" id="{6180AE92-99C5-4468-803D-F139E5B4ECB7}"/>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73</a:t>
            </a:fld>
            <a:endParaRPr lang="en-US"/>
          </a:p>
        </p:txBody>
      </p:sp>
    </p:spTree>
    <p:extLst>
      <p:ext uri="{BB962C8B-B14F-4D97-AF65-F5344CB8AC3E}">
        <p14:creationId xmlns:p14="http://schemas.microsoft.com/office/powerpoint/2010/main" val="2580906402"/>
      </p:ext>
    </p:extLst>
  </p:cSld>
  <p:clrMapOvr>
    <a:masterClrMapping/>
  </p:clrMapOvr>
  <p:transition spd="slow">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7731" name="Straight Arrow Connector 4"/>
          <p:cNvCxnSpPr>
            <a:cxnSpLocks noChangeShapeType="1"/>
          </p:cNvCxnSpPr>
          <p:nvPr/>
        </p:nvCxnSpPr>
        <p:spPr bwMode="auto">
          <a:xfrm>
            <a:off x="1656160" y="4883944"/>
            <a:ext cx="5867400"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7732" name="Straight Connector 8"/>
          <p:cNvCxnSpPr>
            <a:cxnSpLocks noChangeShapeType="1"/>
          </p:cNvCxnSpPr>
          <p:nvPr/>
        </p:nvCxnSpPr>
        <p:spPr bwMode="auto">
          <a:xfrm>
            <a:off x="3163527" y="4822498"/>
            <a:ext cx="1463" cy="17526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3" name="Straight Connector 9"/>
          <p:cNvCxnSpPr>
            <a:cxnSpLocks noChangeShapeType="1"/>
          </p:cNvCxnSpPr>
          <p:nvPr/>
        </p:nvCxnSpPr>
        <p:spPr bwMode="auto">
          <a:xfrm>
            <a:off x="1660922" y="4780360"/>
            <a:ext cx="0" cy="21788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4" name="Straight Connector 11"/>
          <p:cNvCxnSpPr>
            <a:cxnSpLocks noChangeShapeType="1"/>
          </p:cNvCxnSpPr>
          <p:nvPr/>
        </p:nvCxnSpPr>
        <p:spPr bwMode="auto">
          <a:xfrm>
            <a:off x="4818371" y="4795242"/>
            <a:ext cx="0" cy="21788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5" name="Straight Connector 19"/>
          <p:cNvCxnSpPr>
            <a:cxnSpLocks noChangeShapeType="1"/>
          </p:cNvCxnSpPr>
          <p:nvPr/>
        </p:nvCxnSpPr>
        <p:spPr bwMode="auto">
          <a:xfrm>
            <a:off x="6418588" y="4780360"/>
            <a:ext cx="2137" cy="188587"/>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7738" name="Straight Arrow Connector 29"/>
          <p:cNvCxnSpPr>
            <a:cxnSpLocks noChangeShapeType="1"/>
          </p:cNvCxnSpPr>
          <p:nvPr/>
        </p:nvCxnSpPr>
        <p:spPr bwMode="auto">
          <a:xfrm flipV="1">
            <a:off x="1659921" y="1776104"/>
            <a:ext cx="3963082" cy="3107246"/>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57739" name="TextBox 30"/>
          <p:cNvSpPr txBox="1">
            <a:spLocks noChangeArrowheads="1"/>
          </p:cNvSpPr>
          <p:nvPr/>
        </p:nvSpPr>
        <p:spPr bwMode="auto">
          <a:xfrm>
            <a:off x="3558779" y="5372101"/>
            <a:ext cx="18389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a:t>The base model</a:t>
            </a:r>
          </a:p>
        </p:txBody>
      </p:sp>
      <p:cxnSp>
        <p:nvCxnSpPr>
          <p:cNvPr id="457740" name="Straight Arrow Connector 32"/>
          <p:cNvCxnSpPr>
            <a:cxnSpLocks noChangeShapeType="1"/>
          </p:cNvCxnSpPr>
          <p:nvPr/>
        </p:nvCxnSpPr>
        <p:spPr bwMode="auto">
          <a:xfrm flipV="1">
            <a:off x="3158405" y="1874980"/>
            <a:ext cx="3861207" cy="3014321"/>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7741" name="Straight Arrow Connector 33"/>
          <p:cNvCxnSpPr>
            <a:cxnSpLocks noChangeShapeType="1"/>
          </p:cNvCxnSpPr>
          <p:nvPr/>
        </p:nvCxnSpPr>
        <p:spPr bwMode="auto">
          <a:xfrm flipV="1">
            <a:off x="4827133" y="1951251"/>
            <a:ext cx="3627691" cy="2932906"/>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7742" name="Straight Arrow Connector 37"/>
          <p:cNvCxnSpPr>
            <a:cxnSpLocks noChangeShapeType="1"/>
          </p:cNvCxnSpPr>
          <p:nvPr/>
        </p:nvCxnSpPr>
        <p:spPr bwMode="auto">
          <a:xfrm>
            <a:off x="3156758" y="4359715"/>
            <a:ext cx="0" cy="614363"/>
          </a:xfrm>
          <a:prstGeom prst="straightConnector1">
            <a:avLst/>
          </a:prstGeom>
          <a:noFill/>
          <a:ln w="28575" algn="ctr">
            <a:solidFill>
              <a:schemeClr val="tx1"/>
            </a:solidFill>
            <a:prstDash val="dash"/>
            <a:round/>
            <a:headEnd/>
            <a:tailEnd type="arrow" w="med" len="med"/>
          </a:ln>
          <a:extLst>
            <a:ext uri="{909E8E84-426E-40DD-AFC4-6F175D3DCCD1}">
              <a14:hiddenFill xmlns:a14="http://schemas.microsoft.com/office/drawing/2010/main">
                <a:noFill/>
              </a14:hiddenFill>
            </a:ext>
          </a:extLst>
        </p:spPr>
      </p:cxnSp>
      <p:cxnSp>
        <p:nvCxnSpPr>
          <p:cNvPr id="457744" name="Straight Arrow Connector 44"/>
          <p:cNvCxnSpPr>
            <a:cxnSpLocks noChangeShapeType="1"/>
          </p:cNvCxnSpPr>
          <p:nvPr/>
        </p:nvCxnSpPr>
        <p:spPr bwMode="auto">
          <a:xfrm flipH="1" flipV="1">
            <a:off x="1653154" y="2812513"/>
            <a:ext cx="6767" cy="2153585"/>
          </a:xfrm>
          <a:prstGeom prst="straightConnector1">
            <a:avLst/>
          </a:prstGeom>
          <a:noFill/>
          <a:ln w="2857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aphicFrame>
        <p:nvGraphicFramePr>
          <p:cNvPr id="457745" name="Object 46"/>
          <p:cNvGraphicFramePr>
            <a:graphicFrameLocks noChangeAspect="1"/>
          </p:cNvGraphicFramePr>
          <p:nvPr/>
        </p:nvGraphicFramePr>
        <p:xfrm>
          <a:off x="1587105" y="5048250"/>
          <a:ext cx="148828" cy="257175"/>
        </p:xfrm>
        <a:graphic>
          <a:graphicData uri="http://schemas.openxmlformats.org/presentationml/2006/ole">
            <mc:AlternateContent xmlns:mc="http://schemas.openxmlformats.org/markup-compatibility/2006">
              <mc:Choice xmlns:v="urn:schemas-microsoft-com:vml" Requires="v">
                <p:oleObj spid="_x0000_s40980" name="Equation" r:id="rId4" imgW="88746" imgH="152136" progId="Equation.DSMT4">
                  <p:embed/>
                </p:oleObj>
              </mc:Choice>
              <mc:Fallback>
                <p:oleObj name="Equation" r:id="rId4" imgW="88746" imgH="152136" progId="Equation.DSMT4">
                  <p:embed/>
                  <p:pic>
                    <p:nvPicPr>
                      <p:cNvPr id="457745" name="Object 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105" y="5048250"/>
                        <a:ext cx="14882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7746" name="Object 47"/>
          <p:cNvGraphicFramePr>
            <a:graphicFrameLocks noChangeAspect="1"/>
          </p:cNvGraphicFramePr>
          <p:nvPr/>
        </p:nvGraphicFramePr>
        <p:xfrm>
          <a:off x="3072994" y="5000860"/>
          <a:ext cx="469106" cy="300038"/>
        </p:xfrm>
        <a:graphic>
          <a:graphicData uri="http://schemas.openxmlformats.org/presentationml/2006/ole">
            <mc:AlternateContent xmlns:mc="http://schemas.openxmlformats.org/markup-compatibility/2006">
              <mc:Choice xmlns:v="urn:schemas-microsoft-com:vml" Requires="v">
                <p:oleObj spid="_x0000_s40981" name="Equation" r:id="rId6" imgW="279158" imgH="177646" progId="Equation.DSMT4">
                  <p:embed/>
                </p:oleObj>
              </mc:Choice>
              <mc:Fallback>
                <p:oleObj name="Equation" r:id="rId6" imgW="279158" imgH="177646" progId="Equation.DSMT4">
                  <p:embed/>
                  <p:pic>
                    <p:nvPicPr>
                      <p:cNvPr id="457746" name="Object 4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994" y="5000860"/>
                        <a:ext cx="469106"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7747" name="Object 48"/>
          <p:cNvGraphicFramePr>
            <a:graphicFrameLocks noChangeAspect="1"/>
          </p:cNvGraphicFramePr>
          <p:nvPr/>
        </p:nvGraphicFramePr>
        <p:xfrm>
          <a:off x="4589860" y="5025889"/>
          <a:ext cx="511969" cy="300038"/>
        </p:xfrm>
        <a:graphic>
          <a:graphicData uri="http://schemas.openxmlformats.org/presentationml/2006/ole">
            <mc:AlternateContent xmlns:mc="http://schemas.openxmlformats.org/markup-compatibility/2006">
              <mc:Choice xmlns:v="urn:schemas-microsoft-com:vml" Requires="v">
                <p:oleObj spid="_x0000_s40982" name="Equation" r:id="rId8" imgW="304404" imgH="177569" progId="Equation.DSMT4">
                  <p:embed/>
                </p:oleObj>
              </mc:Choice>
              <mc:Fallback>
                <p:oleObj name="Equation" r:id="rId8" imgW="304404" imgH="177569" progId="Equation.DSMT4">
                  <p:embed/>
                  <p:pic>
                    <p:nvPicPr>
                      <p:cNvPr id="457747" name="Object 4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9860" y="5025889"/>
                        <a:ext cx="511969"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7748" name="Object 49"/>
          <p:cNvGraphicFramePr>
            <a:graphicFrameLocks noChangeAspect="1"/>
          </p:cNvGraphicFramePr>
          <p:nvPr/>
        </p:nvGraphicFramePr>
        <p:xfrm>
          <a:off x="6156677" y="4984056"/>
          <a:ext cx="490538" cy="300038"/>
        </p:xfrm>
        <a:graphic>
          <a:graphicData uri="http://schemas.openxmlformats.org/presentationml/2006/ole">
            <mc:AlternateContent xmlns:mc="http://schemas.openxmlformats.org/markup-compatibility/2006">
              <mc:Choice xmlns:v="urn:schemas-microsoft-com:vml" Requires="v">
                <p:oleObj spid="_x0000_s40983" name="Equation" r:id="rId10" imgW="291847" imgH="177646" progId="Equation.DSMT4">
                  <p:embed/>
                </p:oleObj>
              </mc:Choice>
              <mc:Fallback>
                <p:oleObj name="Equation" r:id="rId10" imgW="291847" imgH="177646" progId="Equation.DSMT4">
                  <p:embed/>
                  <p:pic>
                    <p:nvPicPr>
                      <p:cNvPr id="457748" name="Object 4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6677" y="4984056"/>
                        <a:ext cx="490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457749" name="Straight Arrow Connector 38"/>
          <p:cNvCxnSpPr>
            <a:cxnSpLocks noChangeShapeType="1"/>
          </p:cNvCxnSpPr>
          <p:nvPr/>
        </p:nvCxnSpPr>
        <p:spPr bwMode="auto">
          <a:xfrm>
            <a:off x="4818371" y="3717435"/>
            <a:ext cx="0" cy="1214438"/>
          </a:xfrm>
          <a:prstGeom prst="straightConnector1">
            <a:avLst/>
          </a:prstGeom>
          <a:noFill/>
          <a:ln w="28575" algn="ctr">
            <a:solidFill>
              <a:schemeClr val="tx1"/>
            </a:solidFill>
            <a:prstDash val="dash"/>
            <a:round/>
            <a:headEnd/>
            <a:tailEnd type="arrow" w="med" len="med"/>
          </a:ln>
          <a:extLst>
            <a:ext uri="{909E8E84-426E-40DD-AFC4-6F175D3DCCD1}">
              <a14:hiddenFill xmlns:a14="http://schemas.microsoft.com/office/drawing/2010/main">
                <a:noFill/>
              </a14:hiddenFill>
            </a:ext>
          </a:extLst>
        </p:spPr>
      </p:cxnSp>
      <p:sp>
        <p:nvSpPr>
          <p:cNvPr id="457750" name="TextBox 26"/>
          <p:cNvSpPr txBox="1">
            <a:spLocks noChangeArrowheads="1"/>
          </p:cNvSpPr>
          <p:nvPr/>
        </p:nvSpPr>
        <p:spPr bwMode="auto">
          <a:xfrm>
            <a:off x="7032389" y="3826660"/>
            <a:ext cx="10342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dirty="0"/>
              <a:t>.  .  .  .</a:t>
            </a:r>
          </a:p>
        </p:txBody>
      </p:sp>
      <p:grpSp>
        <p:nvGrpSpPr>
          <p:cNvPr id="153" name="Group 152"/>
          <p:cNvGrpSpPr/>
          <p:nvPr/>
        </p:nvGrpSpPr>
        <p:grpSpPr>
          <a:xfrm rot="19824357">
            <a:off x="4379428" y="2829378"/>
            <a:ext cx="4548920" cy="1295480"/>
            <a:chOff x="1080992" y="666590"/>
            <a:chExt cx="8920984" cy="5808345"/>
          </a:xfrm>
        </p:grpSpPr>
        <p:grpSp>
          <p:nvGrpSpPr>
            <p:cNvPr id="154" name="Group 153"/>
            <p:cNvGrpSpPr/>
            <p:nvPr/>
          </p:nvGrpSpPr>
          <p:grpSpPr>
            <a:xfrm>
              <a:off x="4218010" y="666590"/>
              <a:ext cx="5783966" cy="2970735"/>
              <a:chOff x="1728004" y="2531308"/>
              <a:chExt cx="5783966" cy="2970735"/>
            </a:xfrm>
            <a:solidFill>
              <a:schemeClr val="bg1">
                <a:lumMod val="95000"/>
              </a:schemeClr>
            </a:solidFill>
          </p:grpSpPr>
          <p:sp>
            <p:nvSpPr>
              <p:cNvPr id="203" name="Oval 202"/>
              <p:cNvSpPr/>
              <p:nvPr/>
            </p:nvSpPr>
            <p:spPr>
              <a:xfrm>
                <a:off x="1728004" y="3700351"/>
                <a:ext cx="347240" cy="335666"/>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4" name="Oval 203"/>
              <p:cNvSpPr/>
              <p:nvPr/>
            </p:nvSpPr>
            <p:spPr>
              <a:xfrm>
                <a:off x="7164729" y="3657600"/>
                <a:ext cx="347241"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5" name="Oval 204"/>
              <p:cNvSpPr/>
              <p:nvPr/>
            </p:nvSpPr>
            <p:spPr>
              <a:xfrm>
                <a:off x="3414532" y="2531309"/>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6" name="Oval 205"/>
              <p:cNvSpPr/>
              <p:nvPr/>
            </p:nvSpPr>
            <p:spPr>
              <a:xfrm>
                <a:off x="3419085"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7" name="Oval 206"/>
              <p:cNvSpPr/>
              <p:nvPr/>
            </p:nvSpPr>
            <p:spPr>
              <a:xfrm>
                <a:off x="5370653" y="2531308"/>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8" name="Oval 207"/>
              <p:cNvSpPr/>
              <p:nvPr/>
            </p:nvSpPr>
            <p:spPr>
              <a:xfrm>
                <a:off x="5370653"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209" name="Straight Arrow Connector 208"/>
              <p:cNvCxnSpPr>
                <a:stCxn id="202" idx="7"/>
              </p:cNvCxnSpPr>
              <p:nvPr/>
            </p:nvCxnSpPr>
            <p:spPr>
              <a:xfrm flipV="1">
                <a:off x="2024392" y="2817818"/>
                <a:ext cx="1440992" cy="93169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2024392" y="3986860"/>
                <a:ext cx="1445545" cy="1228674"/>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flipV="1">
                <a:off x="3761772" y="2699141"/>
                <a:ext cx="1608881" cy="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p:nvPr/>
            </p:nvCxnSpPr>
            <p:spPr>
              <a:xfrm>
                <a:off x="3766325" y="5334210"/>
                <a:ext cx="1604327" cy="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p:nvPr/>
            </p:nvCxnSpPr>
            <p:spPr>
              <a:xfrm>
                <a:off x="5544273" y="2699141"/>
                <a:ext cx="1671308"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flipV="1">
                <a:off x="5595878" y="3944109"/>
                <a:ext cx="1619703" cy="139010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p:nvPr/>
            </p:nvCxnSpPr>
            <p:spPr>
              <a:xfrm>
                <a:off x="3710920" y="2817818"/>
                <a:ext cx="1710585" cy="23977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flipV="1">
                <a:off x="3715473" y="2817817"/>
                <a:ext cx="1706032" cy="2397717"/>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155" name="Straight Arrow Connector 154"/>
            <p:cNvCxnSpPr>
              <a:stCxn id="189" idx="7"/>
            </p:cNvCxnSpPr>
            <p:nvPr/>
          </p:nvCxnSpPr>
          <p:spPr>
            <a:xfrm flipV="1">
              <a:off x="4141536" y="1901259"/>
              <a:ext cx="2771026" cy="7182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a:endCxn id="205" idx="2"/>
            </p:cNvCxnSpPr>
            <p:nvPr/>
          </p:nvCxnSpPr>
          <p:spPr>
            <a:xfrm>
              <a:off x="7208950" y="1782583"/>
              <a:ext cx="2445785" cy="1781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7" name="Group 156"/>
            <p:cNvGrpSpPr/>
            <p:nvPr/>
          </p:nvGrpSpPr>
          <p:grpSpPr>
            <a:xfrm>
              <a:off x="3219061" y="1614750"/>
              <a:ext cx="5783966" cy="2970735"/>
              <a:chOff x="1728004" y="2531308"/>
              <a:chExt cx="5783966" cy="2970735"/>
            </a:xfrm>
            <a:solidFill>
              <a:schemeClr val="bg1">
                <a:lumMod val="75000"/>
              </a:schemeClr>
            </a:solidFill>
          </p:grpSpPr>
          <p:sp>
            <p:nvSpPr>
              <p:cNvPr id="189" name="Oval 188"/>
              <p:cNvSpPr/>
              <p:nvPr/>
            </p:nvSpPr>
            <p:spPr>
              <a:xfrm>
                <a:off x="1728004" y="3700351"/>
                <a:ext cx="347240" cy="335666"/>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0" name="Oval 189"/>
              <p:cNvSpPr/>
              <p:nvPr/>
            </p:nvSpPr>
            <p:spPr>
              <a:xfrm>
                <a:off x="7164729" y="3657600"/>
                <a:ext cx="347241"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1" name="Oval 190"/>
              <p:cNvSpPr/>
              <p:nvPr/>
            </p:nvSpPr>
            <p:spPr>
              <a:xfrm>
                <a:off x="3414532" y="2531309"/>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2" name="Oval 191"/>
              <p:cNvSpPr/>
              <p:nvPr/>
            </p:nvSpPr>
            <p:spPr>
              <a:xfrm>
                <a:off x="3419085"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3" name="Oval 192"/>
              <p:cNvSpPr/>
              <p:nvPr/>
            </p:nvSpPr>
            <p:spPr>
              <a:xfrm>
                <a:off x="5370653" y="2531308"/>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4" name="Oval 193"/>
              <p:cNvSpPr/>
              <p:nvPr/>
            </p:nvSpPr>
            <p:spPr>
              <a:xfrm>
                <a:off x="5370653" y="5166377"/>
                <a:ext cx="347240" cy="335666"/>
              </a:xfrm>
              <a:prstGeom prst="ellipse">
                <a:avLst/>
              </a:prstGeom>
              <a:grpFill/>
              <a:ln w="19050">
                <a:solidFill>
                  <a:schemeClr val="bg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95" name="Straight Arrow Connector 194"/>
              <p:cNvCxnSpPr/>
              <p:nvPr/>
            </p:nvCxnSpPr>
            <p:spPr>
              <a:xfrm flipV="1">
                <a:off x="1967697" y="2817818"/>
                <a:ext cx="1497687"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2024392" y="3986860"/>
                <a:ext cx="1445545" cy="1228674"/>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V="1">
                <a:off x="3761772" y="2699141"/>
                <a:ext cx="1608881" cy="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a:off x="3766325" y="5334210"/>
                <a:ext cx="1604327" cy="0"/>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a:off x="5544273" y="2699141"/>
                <a:ext cx="1671308" cy="10076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flipV="1">
                <a:off x="5595878" y="3944109"/>
                <a:ext cx="1619703" cy="1390101"/>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a:off x="3710920" y="2817818"/>
                <a:ext cx="1710585" cy="2397716"/>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flipV="1">
                <a:off x="3715473" y="2817817"/>
                <a:ext cx="1706032" cy="2397717"/>
              </a:xfrm>
              <a:prstGeom prst="straightConnector1">
                <a:avLst/>
              </a:prstGeom>
              <a:grpFill/>
              <a:ln w="19050">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p:nvGrpSpPr>
          <p:grpSpPr>
            <a:xfrm>
              <a:off x="2158620" y="2570371"/>
              <a:ext cx="5783966" cy="2970735"/>
              <a:chOff x="1728004" y="2531308"/>
              <a:chExt cx="5783966" cy="2970735"/>
            </a:xfrm>
            <a:solidFill>
              <a:schemeClr val="bg1">
                <a:lumMod val="50000"/>
              </a:schemeClr>
            </a:solidFill>
          </p:grpSpPr>
          <p:sp>
            <p:nvSpPr>
              <p:cNvPr id="175" name="Oval 174"/>
              <p:cNvSpPr/>
              <p:nvPr/>
            </p:nvSpPr>
            <p:spPr>
              <a:xfrm>
                <a:off x="1728004" y="3700351"/>
                <a:ext cx="347240" cy="335666"/>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6" name="Oval 175"/>
              <p:cNvSpPr/>
              <p:nvPr/>
            </p:nvSpPr>
            <p:spPr>
              <a:xfrm>
                <a:off x="7164729" y="3657600"/>
                <a:ext cx="347241"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7" name="Oval 176"/>
              <p:cNvSpPr/>
              <p:nvPr/>
            </p:nvSpPr>
            <p:spPr>
              <a:xfrm>
                <a:off x="3414532" y="2531309"/>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8" name="Oval 177"/>
              <p:cNvSpPr/>
              <p:nvPr/>
            </p:nvSpPr>
            <p:spPr>
              <a:xfrm>
                <a:off x="3419085" y="5166377"/>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9" name="Oval 178"/>
              <p:cNvSpPr/>
              <p:nvPr/>
            </p:nvSpPr>
            <p:spPr>
              <a:xfrm>
                <a:off x="5370653" y="2531308"/>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80" name="Oval 179"/>
              <p:cNvSpPr/>
              <p:nvPr/>
            </p:nvSpPr>
            <p:spPr>
              <a:xfrm>
                <a:off x="5370653" y="5166377"/>
                <a:ext cx="347240" cy="335666"/>
              </a:xfrm>
              <a:prstGeom prst="ellipse">
                <a:avLst/>
              </a:prstGeom>
              <a:grpFill/>
              <a:ln w="19050">
                <a:solidFill>
                  <a:schemeClr val="bg1">
                    <a:lumMod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81" name="Straight Arrow Connector 180"/>
              <p:cNvCxnSpPr>
                <a:endCxn id="192" idx="3"/>
              </p:cNvCxnSpPr>
              <p:nvPr/>
            </p:nvCxnSpPr>
            <p:spPr>
              <a:xfrm flipV="1">
                <a:off x="1967697" y="2817818"/>
                <a:ext cx="1497687" cy="10076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a:endCxn id="193" idx="1"/>
              </p:cNvCxnSpPr>
              <p:nvPr/>
            </p:nvCxnSpPr>
            <p:spPr>
              <a:xfrm>
                <a:off x="2024392" y="3986860"/>
                <a:ext cx="1445545" cy="1228674"/>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a:stCxn id="192" idx="6"/>
                <a:endCxn id="194" idx="2"/>
              </p:cNvCxnSpPr>
              <p:nvPr/>
            </p:nvCxnSpPr>
            <p:spPr>
              <a:xfrm flipV="1">
                <a:off x="3761772" y="2699141"/>
                <a:ext cx="1608881" cy="1"/>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a:stCxn id="193" idx="6"/>
              </p:cNvCxnSpPr>
              <p:nvPr/>
            </p:nvCxnSpPr>
            <p:spPr>
              <a:xfrm>
                <a:off x="3766325" y="5334210"/>
                <a:ext cx="1604327" cy="0"/>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a:endCxn id="191" idx="1"/>
              </p:cNvCxnSpPr>
              <p:nvPr/>
            </p:nvCxnSpPr>
            <p:spPr>
              <a:xfrm>
                <a:off x="5544273" y="2699141"/>
                <a:ext cx="1671308" cy="10076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a:endCxn id="191" idx="3"/>
              </p:cNvCxnSpPr>
              <p:nvPr/>
            </p:nvCxnSpPr>
            <p:spPr>
              <a:xfrm flipV="1">
                <a:off x="5595878" y="3944109"/>
                <a:ext cx="1619703" cy="1390101"/>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a:stCxn id="192" idx="5"/>
                <a:endCxn id="196" idx="1"/>
              </p:cNvCxnSpPr>
              <p:nvPr/>
            </p:nvCxnSpPr>
            <p:spPr>
              <a:xfrm>
                <a:off x="3710920" y="2817818"/>
                <a:ext cx="1710585" cy="2397716"/>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a:stCxn id="193" idx="7"/>
                <a:endCxn id="194" idx="3"/>
              </p:cNvCxnSpPr>
              <p:nvPr/>
            </p:nvCxnSpPr>
            <p:spPr>
              <a:xfrm flipV="1">
                <a:off x="3715473" y="2817817"/>
                <a:ext cx="1706032" cy="2397717"/>
              </a:xfrm>
              <a:prstGeom prst="straightConnector1">
                <a:avLst/>
              </a:prstGeom>
              <a:grpFill/>
              <a:ln w="19050">
                <a:solidFill>
                  <a:schemeClr val="bg1">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1080992" y="3504200"/>
              <a:ext cx="5783966" cy="2970735"/>
              <a:chOff x="1728004" y="2531308"/>
              <a:chExt cx="5783966" cy="2970735"/>
            </a:xfrm>
            <a:solidFill>
              <a:schemeClr val="tx1"/>
            </a:solidFill>
          </p:grpSpPr>
          <p:sp>
            <p:nvSpPr>
              <p:cNvPr id="161" name="Oval 160"/>
              <p:cNvSpPr/>
              <p:nvPr/>
            </p:nvSpPr>
            <p:spPr>
              <a:xfrm>
                <a:off x="1728004" y="3700351"/>
                <a:ext cx="347240" cy="33566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2" name="Oval 161"/>
              <p:cNvSpPr/>
              <p:nvPr/>
            </p:nvSpPr>
            <p:spPr>
              <a:xfrm>
                <a:off x="7164729" y="3657600"/>
                <a:ext cx="347241"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3" name="Oval 162"/>
              <p:cNvSpPr/>
              <p:nvPr/>
            </p:nvSpPr>
            <p:spPr>
              <a:xfrm>
                <a:off x="3414532" y="2531309"/>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4" name="Oval 163"/>
              <p:cNvSpPr/>
              <p:nvPr/>
            </p:nvSpPr>
            <p:spPr>
              <a:xfrm>
                <a:off x="3419085" y="5166377"/>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5" name="Oval 164"/>
              <p:cNvSpPr/>
              <p:nvPr/>
            </p:nvSpPr>
            <p:spPr>
              <a:xfrm>
                <a:off x="5370653" y="2531308"/>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6" name="Oval 165"/>
              <p:cNvSpPr/>
              <p:nvPr/>
            </p:nvSpPr>
            <p:spPr>
              <a:xfrm>
                <a:off x="5370653" y="5166377"/>
                <a:ext cx="347240" cy="335666"/>
              </a:xfrm>
              <a:prstGeom prst="ellipse">
                <a:avLst/>
              </a:prstGeom>
              <a:grp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67" name="Straight Arrow Connector 166"/>
              <p:cNvCxnSpPr>
                <a:endCxn id="161" idx="3"/>
              </p:cNvCxnSpPr>
              <p:nvPr/>
            </p:nvCxnSpPr>
            <p:spPr>
              <a:xfrm flipV="1">
                <a:off x="1967697" y="2817818"/>
                <a:ext cx="1497687" cy="10076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a:stCxn id="155" idx="5"/>
                <a:endCxn id="162" idx="1"/>
              </p:cNvCxnSpPr>
              <p:nvPr/>
            </p:nvCxnSpPr>
            <p:spPr>
              <a:xfrm>
                <a:off x="2024392" y="3986860"/>
                <a:ext cx="1445545" cy="1228674"/>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a:stCxn id="161" idx="6"/>
                <a:endCxn id="163" idx="2"/>
              </p:cNvCxnSpPr>
              <p:nvPr/>
            </p:nvCxnSpPr>
            <p:spPr>
              <a:xfrm flipV="1">
                <a:off x="3761772" y="2699141"/>
                <a:ext cx="1608881" cy="1"/>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162" idx="6"/>
              </p:cNvCxnSpPr>
              <p:nvPr/>
            </p:nvCxnSpPr>
            <p:spPr>
              <a:xfrm>
                <a:off x="3766325" y="5334210"/>
                <a:ext cx="1604327" cy="0"/>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a:endCxn id="160" idx="1"/>
              </p:cNvCxnSpPr>
              <p:nvPr/>
            </p:nvCxnSpPr>
            <p:spPr>
              <a:xfrm>
                <a:off x="5544273" y="2699141"/>
                <a:ext cx="1671308" cy="10076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a:endCxn id="160" idx="3"/>
              </p:cNvCxnSpPr>
              <p:nvPr/>
            </p:nvCxnSpPr>
            <p:spPr>
              <a:xfrm flipV="1">
                <a:off x="5595878" y="3944109"/>
                <a:ext cx="1619703" cy="1390101"/>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a:stCxn id="161" idx="5"/>
                <a:endCxn id="165" idx="1"/>
              </p:cNvCxnSpPr>
              <p:nvPr/>
            </p:nvCxnSpPr>
            <p:spPr>
              <a:xfrm>
                <a:off x="3710920" y="2817818"/>
                <a:ext cx="1710585" cy="2397716"/>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a:stCxn id="162" idx="7"/>
                <a:endCxn id="163" idx="3"/>
              </p:cNvCxnSpPr>
              <p:nvPr/>
            </p:nvCxnSpPr>
            <p:spPr>
              <a:xfrm flipV="1">
                <a:off x="3715473" y="2817817"/>
                <a:ext cx="1706032" cy="2397717"/>
              </a:xfrm>
              <a:prstGeom prst="straightConnector1">
                <a:avLst/>
              </a:prstGeom>
              <a:grpFill/>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160" name="Straight Arrow Connector 159"/>
            <p:cNvCxnSpPr>
              <a:stCxn id="155" idx="7"/>
              <a:endCxn id="189" idx="2"/>
            </p:cNvCxnSpPr>
            <p:nvPr/>
          </p:nvCxnSpPr>
          <p:spPr>
            <a:xfrm flipV="1">
              <a:off x="1377380" y="2738205"/>
              <a:ext cx="2467768" cy="1984195"/>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87" name="Content Placeholder 2"/>
          <p:cNvSpPr>
            <a:spLocks noGrp="1"/>
          </p:cNvSpPr>
          <p:nvPr>
            <p:ph idx="1"/>
          </p:nvPr>
        </p:nvSpPr>
        <p:spPr>
          <a:xfrm>
            <a:off x="685800" y="1143000"/>
            <a:ext cx="7772400" cy="4953000"/>
          </a:xfrm>
        </p:spPr>
        <p:txBody>
          <a:bodyPr/>
          <a:lstStyle/>
          <a:p>
            <a:r>
              <a:rPr lang="en-US" sz="2400" dirty="0"/>
              <a:t>A time-dependent, deterministic </a:t>
            </a:r>
            <a:r>
              <a:rPr lang="en-US" sz="2400" dirty="0" err="1"/>
              <a:t>lookahead</a:t>
            </a:r>
            <a:r>
              <a:rPr lang="en-US" sz="2400" dirty="0"/>
              <a:t> network</a:t>
            </a:r>
          </a:p>
        </p:txBody>
      </p:sp>
      <p:cxnSp>
        <p:nvCxnSpPr>
          <p:cNvPr id="88" name="Straight Connector 9"/>
          <p:cNvCxnSpPr>
            <a:cxnSpLocks noChangeShapeType="1"/>
          </p:cNvCxnSpPr>
          <p:nvPr/>
        </p:nvCxnSpPr>
        <p:spPr bwMode="auto">
          <a:xfrm>
            <a:off x="1660922" y="4780360"/>
            <a:ext cx="0" cy="21788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89" name="TextBox 42"/>
          <p:cNvSpPr txBox="1">
            <a:spLocks noChangeArrowheads="1"/>
          </p:cNvSpPr>
          <p:nvPr/>
        </p:nvSpPr>
        <p:spPr bwMode="auto">
          <a:xfrm rot="16200000">
            <a:off x="-692601" y="3637445"/>
            <a:ext cx="2403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dirty="0"/>
              <a:t>The </a:t>
            </a:r>
            <a:r>
              <a:rPr lang="en-US" altLang="en-US" sz="1800" dirty="0" err="1"/>
              <a:t>lookahead</a:t>
            </a:r>
            <a:r>
              <a:rPr lang="en-US" altLang="en-US" sz="1800" dirty="0"/>
              <a:t> model</a:t>
            </a:r>
          </a:p>
        </p:txBody>
      </p:sp>
      <p:cxnSp>
        <p:nvCxnSpPr>
          <p:cNvPr id="90" name="Straight Arrow Connector 44"/>
          <p:cNvCxnSpPr>
            <a:cxnSpLocks noChangeShapeType="1"/>
          </p:cNvCxnSpPr>
          <p:nvPr/>
        </p:nvCxnSpPr>
        <p:spPr bwMode="auto">
          <a:xfrm flipH="1" flipV="1">
            <a:off x="1653154" y="2812513"/>
            <a:ext cx="6767" cy="2153585"/>
          </a:xfrm>
          <a:prstGeom prst="straightConnector1">
            <a:avLst/>
          </a:prstGeom>
          <a:noFill/>
          <a:ln w="28575"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aphicFrame>
        <p:nvGraphicFramePr>
          <p:cNvPr id="91" name="Object 46"/>
          <p:cNvGraphicFramePr>
            <a:graphicFrameLocks noChangeAspect="1"/>
          </p:cNvGraphicFramePr>
          <p:nvPr>
            <p:extLst/>
          </p:nvPr>
        </p:nvGraphicFramePr>
        <p:xfrm>
          <a:off x="1030657" y="4722813"/>
          <a:ext cx="555625" cy="300037"/>
        </p:xfrm>
        <a:graphic>
          <a:graphicData uri="http://schemas.openxmlformats.org/presentationml/2006/ole">
            <mc:AlternateContent xmlns:mc="http://schemas.openxmlformats.org/markup-compatibility/2006">
              <mc:Choice xmlns:v="urn:schemas-microsoft-com:vml" Requires="v">
                <p:oleObj spid="_x0000_s40984" name="Equation" r:id="rId12" imgW="330120" imgH="177480" progId="Equation.DSMT4">
                  <p:embed/>
                </p:oleObj>
              </mc:Choice>
              <mc:Fallback>
                <p:oleObj name="Equation" r:id="rId12" imgW="330120" imgH="177480" progId="Equation.DSMT4">
                  <p:embed/>
                  <p:pic>
                    <p:nvPicPr>
                      <p:cNvPr id="91" name="Object 46"/>
                      <p:cNvPicPr>
                        <a:picLocks noChangeAspect="1" noChangeArrowheads="1"/>
                      </p:cNvPicPr>
                      <p:nvPr/>
                    </p:nvPicPr>
                    <p:blipFill>
                      <a:blip r:embed="rId13"/>
                      <a:srcRect/>
                      <a:stretch>
                        <a:fillRect/>
                      </a:stretch>
                    </p:blipFill>
                    <p:spPr bwMode="auto">
                      <a:xfrm>
                        <a:off x="1030657" y="4722813"/>
                        <a:ext cx="55562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 name="Object 46"/>
          <p:cNvGraphicFramePr>
            <a:graphicFrameLocks noChangeAspect="1"/>
          </p:cNvGraphicFramePr>
          <p:nvPr>
            <p:extLst/>
          </p:nvPr>
        </p:nvGraphicFramePr>
        <p:xfrm>
          <a:off x="739911" y="4174719"/>
          <a:ext cx="876300" cy="300038"/>
        </p:xfrm>
        <a:graphic>
          <a:graphicData uri="http://schemas.openxmlformats.org/presentationml/2006/ole">
            <mc:AlternateContent xmlns:mc="http://schemas.openxmlformats.org/markup-compatibility/2006">
              <mc:Choice xmlns:v="urn:schemas-microsoft-com:vml" Requires="v">
                <p:oleObj spid="_x0000_s40985" name="Equation" r:id="rId14" imgW="520560" imgH="177480" progId="Equation.DSMT4">
                  <p:embed/>
                </p:oleObj>
              </mc:Choice>
              <mc:Fallback>
                <p:oleObj name="Equation" r:id="rId14" imgW="520560" imgH="177480" progId="Equation.DSMT4">
                  <p:embed/>
                  <p:pic>
                    <p:nvPicPr>
                      <p:cNvPr id="92" name="Object 46"/>
                      <p:cNvPicPr>
                        <a:picLocks noChangeAspect="1" noChangeArrowheads="1"/>
                      </p:cNvPicPr>
                      <p:nvPr/>
                    </p:nvPicPr>
                    <p:blipFill>
                      <a:blip r:embed="rId15"/>
                      <a:srcRect/>
                      <a:stretch>
                        <a:fillRect/>
                      </a:stretch>
                    </p:blipFill>
                    <p:spPr bwMode="auto">
                      <a:xfrm>
                        <a:off x="739911" y="4174719"/>
                        <a:ext cx="8763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3" name="Object 46"/>
          <p:cNvGraphicFramePr>
            <a:graphicFrameLocks noChangeAspect="1"/>
          </p:cNvGraphicFramePr>
          <p:nvPr>
            <p:extLst/>
          </p:nvPr>
        </p:nvGraphicFramePr>
        <p:xfrm>
          <a:off x="706438" y="3616325"/>
          <a:ext cx="919162" cy="300038"/>
        </p:xfrm>
        <a:graphic>
          <a:graphicData uri="http://schemas.openxmlformats.org/presentationml/2006/ole">
            <mc:AlternateContent xmlns:mc="http://schemas.openxmlformats.org/markup-compatibility/2006">
              <mc:Choice xmlns:v="urn:schemas-microsoft-com:vml" Requires="v">
                <p:oleObj spid="_x0000_s40986" name="Equation" r:id="rId16" imgW="545760" imgH="177480" progId="Equation.DSMT4">
                  <p:embed/>
                </p:oleObj>
              </mc:Choice>
              <mc:Fallback>
                <p:oleObj name="Equation" r:id="rId16" imgW="545760" imgH="177480" progId="Equation.DSMT4">
                  <p:embed/>
                  <p:pic>
                    <p:nvPicPr>
                      <p:cNvPr id="93" name="Object 46"/>
                      <p:cNvPicPr>
                        <a:picLocks noChangeAspect="1" noChangeArrowheads="1"/>
                      </p:cNvPicPr>
                      <p:nvPr/>
                    </p:nvPicPr>
                    <p:blipFill>
                      <a:blip r:embed="rId17"/>
                      <a:srcRect/>
                      <a:stretch>
                        <a:fillRect/>
                      </a:stretch>
                    </p:blipFill>
                    <p:spPr bwMode="auto">
                      <a:xfrm>
                        <a:off x="706438" y="3616325"/>
                        <a:ext cx="91916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4" name="Object 46"/>
          <p:cNvGraphicFramePr>
            <a:graphicFrameLocks noChangeAspect="1"/>
          </p:cNvGraphicFramePr>
          <p:nvPr>
            <p:extLst/>
          </p:nvPr>
        </p:nvGraphicFramePr>
        <p:xfrm>
          <a:off x="723900" y="3068638"/>
          <a:ext cx="896938" cy="300037"/>
        </p:xfrm>
        <a:graphic>
          <a:graphicData uri="http://schemas.openxmlformats.org/presentationml/2006/ole">
            <mc:AlternateContent xmlns:mc="http://schemas.openxmlformats.org/markup-compatibility/2006">
              <mc:Choice xmlns:v="urn:schemas-microsoft-com:vml" Requires="v">
                <p:oleObj spid="_x0000_s40987" name="Equation" r:id="rId18" imgW="533160" imgH="177480" progId="Equation.DSMT4">
                  <p:embed/>
                </p:oleObj>
              </mc:Choice>
              <mc:Fallback>
                <p:oleObj name="Equation" r:id="rId18" imgW="533160" imgH="177480" progId="Equation.DSMT4">
                  <p:embed/>
                  <p:pic>
                    <p:nvPicPr>
                      <p:cNvPr id="94" name="Object 46"/>
                      <p:cNvPicPr>
                        <a:picLocks noChangeAspect="1" noChangeArrowheads="1"/>
                      </p:cNvPicPr>
                      <p:nvPr/>
                    </p:nvPicPr>
                    <p:blipFill>
                      <a:blip r:embed="rId19"/>
                      <a:srcRect/>
                      <a:stretch>
                        <a:fillRect/>
                      </a:stretch>
                    </p:blipFill>
                    <p:spPr bwMode="auto">
                      <a:xfrm>
                        <a:off x="723900" y="3068638"/>
                        <a:ext cx="89693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5" name="Object 46"/>
          <p:cNvGraphicFramePr>
            <a:graphicFrameLocks noChangeAspect="1"/>
          </p:cNvGraphicFramePr>
          <p:nvPr>
            <p:extLst/>
          </p:nvPr>
        </p:nvGraphicFramePr>
        <p:xfrm>
          <a:off x="711200" y="2530475"/>
          <a:ext cx="917575" cy="300038"/>
        </p:xfrm>
        <a:graphic>
          <a:graphicData uri="http://schemas.openxmlformats.org/presentationml/2006/ole">
            <mc:AlternateContent xmlns:mc="http://schemas.openxmlformats.org/markup-compatibility/2006">
              <mc:Choice xmlns:v="urn:schemas-microsoft-com:vml" Requires="v">
                <p:oleObj spid="_x0000_s40988" name="Equation" r:id="rId20" imgW="545760" imgH="177480" progId="Equation.DSMT4">
                  <p:embed/>
                </p:oleObj>
              </mc:Choice>
              <mc:Fallback>
                <p:oleObj name="Equation" r:id="rId20" imgW="545760" imgH="177480" progId="Equation.DSMT4">
                  <p:embed/>
                  <p:pic>
                    <p:nvPicPr>
                      <p:cNvPr id="95" name="Object 46"/>
                      <p:cNvPicPr>
                        <a:picLocks noChangeAspect="1" noChangeArrowheads="1"/>
                      </p:cNvPicPr>
                      <p:nvPr/>
                    </p:nvPicPr>
                    <p:blipFill>
                      <a:blip r:embed="rId21"/>
                      <a:srcRect/>
                      <a:stretch>
                        <a:fillRect/>
                      </a:stretch>
                    </p:blipFill>
                    <p:spPr bwMode="auto">
                      <a:xfrm>
                        <a:off x="711200" y="2530475"/>
                        <a:ext cx="9175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itle 2"/>
          <p:cNvSpPr>
            <a:spLocks noGrp="1"/>
          </p:cNvSpPr>
          <p:nvPr>
            <p:ph type="title"/>
          </p:nvPr>
        </p:nvSpPr>
        <p:spPr/>
        <p:txBody>
          <a:bodyPr/>
          <a:lstStyle/>
          <a:p>
            <a:r>
              <a:rPr lang="en-US" dirty="0"/>
              <a:t>Dynamic shortest paths</a:t>
            </a:r>
          </a:p>
        </p:txBody>
      </p:sp>
      <p:sp>
        <p:nvSpPr>
          <p:cNvPr id="96" name="Slide Number Placeholder 5">
            <a:extLst>
              <a:ext uri="{FF2B5EF4-FFF2-40B4-BE49-F238E27FC236}">
                <a16:creationId xmlns:a16="http://schemas.microsoft.com/office/drawing/2014/main" id="{8320C915-1996-494C-A07C-22E6D6EED3DD}"/>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74</a:t>
            </a:fld>
            <a:endParaRPr lang="en-US"/>
          </a:p>
        </p:txBody>
      </p:sp>
    </p:spTree>
    <p:extLst>
      <p:ext uri="{BB962C8B-B14F-4D97-AF65-F5344CB8AC3E}">
        <p14:creationId xmlns:p14="http://schemas.microsoft.com/office/powerpoint/2010/main" val="1857744650"/>
      </p:ext>
    </p:extLst>
  </p:cSld>
  <p:clrMapOvr>
    <a:masterClrMapping/>
  </p:clrMapOvr>
  <p:transition spd="slow">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shortest paths</a:t>
            </a:r>
          </a:p>
        </p:txBody>
      </p:sp>
      <p:sp>
        <p:nvSpPr>
          <p:cNvPr id="3" name="Content Placeholder 2"/>
          <p:cNvSpPr>
            <a:spLocks noGrp="1"/>
          </p:cNvSpPr>
          <p:nvPr>
            <p:ph idx="1"/>
          </p:nvPr>
        </p:nvSpPr>
        <p:spPr/>
        <p:txBody>
          <a:bodyPr/>
          <a:lstStyle/>
          <a:p>
            <a:r>
              <a:rPr lang="en-US" dirty="0"/>
              <a:t>Simulating a </a:t>
            </a:r>
            <a:r>
              <a:rPr lang="en-US" dirty="0" err="1"/>
              <a:t>lookahead</a:t>
            </a:r>
            <a:r>
              <a:rPr lang="en-US" dirty="0"/>
              <a:t> policy</a:t>
            </a:r>
          </a:p>
        </p:txBody>
      </p:sp>
      <p:graphicFrame>
        <p:nvGraphicFramePr>
          <p:cNvPr id="4" name="Object 3"/>
          <p:cNvGraphicFramePr>
            <a:graphicFrameLocks noChangeAspect="1"/>
          </p:cNvGraphicFramePr>
          <p:nvPr>
            <p:extLst/>
          </p:nvPr>
        </p:nvGraphicFramePr>
        <p:xfrm>
          <a:off x="1165860" y="1708786"/>
          <a:ext cx="4340860" cy="4760476"/>
        </p:xfrm>
        <a:graphic>
          <a:graphicData uri="http://schemas.openxmlformats.org/presentationml/2006/ole">
            <mc:AlternateContent xmlns:mc="http://schemas.openxmlformats.org/markup-compatibility/2006">
              <mc:Choice xmlns:v="urn:schemas-microsoft-com:vml" Requires="v">
                <p:oleObj spid="_x0000_s41988" name="Equation" r:id="rId3" imgW="2514600" imgH="2755800" progId="Equation.DSMT4">
                  <p:embed/>
                </p:oleObj>
              </mc:Choice>
              <mc:Fallback>
                <p:oleObj name="Equation" r:id="rId3" imgW="2514600" imgH="2755800" progId="Equation.DSMT4">
                  <p:embed/>
                  <p:pic>
                    <p:nvPicPr>
                      <p:cNvPr id="4" name="Object 3"/>
                      <p:cNvPicPr/>
                      <p:nvPr/>
                    </p:nvPicPr>
                    <p:blipFill>
                      <a:blip r:embed="rId4"/>
                      <a:stretch>
                        <a:fillRect/>
                      </a:stretch>
                    </p:blipFill>
                    <p:spPr>
                      <a:xfrm>
                        <a:off x="1165860" y="1708786"/>
                        <a:ext cx="4340860" cy="4760476"/>
                      </a:xfrm>
                      <a:prstGeom prst="rect">
                        <a:avLst/>
                      </a:prstGeom>
                    </p:spPr>
                  </p:pic>
                </p:oleObj>
              </mc:Fallback>
            </mc:AlternateContent>
          </a:graphicData>
        </a:graphic>
      </p:graphicFrame>
      <p:grpSp>
        <p:nvGrpSpPr>
          <p:cNvPr id="7" name="Group 6">
            <a:extLst>
              <a:ext uri="{FF2B5EF4-FFF2-40B4-BE49-F238E27FC236}">
                <a16:creationId xmlns:a16="http://schemas.microsoft.com/office/drawing/2014/main" id="{A0D5EEE0-5BD7-422D-910B-1BD8F86EBBA0}"/>
              </a:ext>
            </a:extLst>
          </p:cNvPr>
          <p:cNvGrpSpPr/>
          <p:nvPr/>
        </p:nvGrpSpPr>
        <p:grpSpPr>
          <a:xfrm>
            <a:off x="3031160" y="1934887"/>
            <a:ext cx="5376020" cy="884092"/>
            <a:chOff x="3031160" y="1934887"/>
            <a:chExt cx="5376020" cy="884092"/>
          </a:xfrm>
        </p:grpSpPr>
        <p:sp>
          <p:nvSpPr>
            <p:cNvPr id="5" name="Oval 4">
              <a:extLst>
                <a:ext uri="{FF2B5EF4-FFF2-40B4-BE49-F238E27FC236}">
                  <a16:creationId xmlns:a16="http://schemas.microsoft.com/office/drawing/2014/main" id="{D93A2036-2E15-4199-AC22-53E060779CAC}"/>
                </a:ext>
              </a:extLst>
            </p:cNvPr>
            <p:cNvSpPr/>
            <p:nvPr/>
          </p:nvSpPr>
          <p:spPr>
            <a:xfrm>
              <a:off x="3031160" y="2126864"/>
              <a:ext cx="879037" cy="692115"/>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6" name="TextBox 5">
              <a:extLst>
                <a:ext uri="{FF2B5EF4-FFF2-40B4-BE49-F238E27FC236}">
                  <a16:creationId xmlns:a16="http://schemas.microsoft.com/office/drawing/2014/main" id="{81188398-25F8-4D83-9A3A-8321A7BDDA5D}"/>
                </a:ext>
              </a:extLst>
            </p:cNvPr>
            <p:cNvSpPr txBox="1"/>
            <p:nvPr/>
          </p:nvSpPr>
          <p:spPr>
            <a:xfrm>
              <a:off x="3915245" y="1934887"/>
              <a:ext cx="4491935" cy="400110"/>
            </a:xfrm>
            <a:prstGeom prst="rect">
              <a:avLst/>
            </a:prstGeom>
            <a:noFill/>
          </p:spPr>
          <p:txBody>
            <a:bodyPr wrap="none" rtlCol="0">
              <a:spAutoFit/>
            </a:bodyPr>
            <a:lstStyle/>
            <a:p>
              <a:pPr algn="l"/>
              <a:r>
                <a:rPr lang="en-US" sz="2000" i="0" dirty="0">
                  <a:solidFill>
                    <a:srgbClr val="0033CC"/>
                  </a:solidFill>
                </a:rPr>
                <a:t>Choice of link from shortest path problem</a:t>
              </a:r>
            </a:p>
          </p:txBody>
        </p:sp>
      </p:grpSp>
      <p:sp>
        <p:nvSpPr>
          <p:cNvPr id="8" name="Slide Number Placeholder 5">
            <a:extLst>
              <a:ext uri="{FF2B5EF4-FFF2-40B4-BE49-F238E27FC236}">
                <a16:creationId xmlns:a16="http://schemas.microsoft.com/office/drawing/2014/main" id="{6EF7231B-34FA-4FC5-B127-58A33151AF78}"/>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75</a:t>
            </a:fld>
            <a:endParaRPr lang="en-US"/>
          </a:p>
        </p:txBody>
      </p:sp>
    </p:spTree>
    <p:extLst>
      <p:ext uri="{BB962C8B-B14F-4D97-AF65-F5344CB8AC3E}">
        <p14:creationId xmlns:p14="http://schemas.microsoft.com/office/powerpoint/2010/main" val="33212845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shortest paths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The </a:t>
                </a:r>
                <a14:m>
                  <m:oMath xmlns:m="http://schemas.openxmlformats.org/officeDocument/2006/math">
                    <m:r>
                      <a:rPr lang="en-US" b="0" i="1" smtClean="0">
                        <a:latin typeface="Cambria Math" panose="02040503050406030204" pitchFamily="18" charset="0"/>
                      </a:rPr>
                      <m:t>𝜃</m:t>
                    </m:r>
                    <m:r>
                      <a:rPr lang="en-US" b="0" i="1" smtClean="0">
                        <a:latin typeface="Cambria Math" panose="02040503050406030204" pitchFamily="18" charset="0"/>
                      </a:rPr>
                      <m:t>−</m:t>
                    </m:r>
                  </m:oMath>
                </a14:m>
                <a:r>
                  <a:rPr lang="en-US" dirty="0"/>
                  <a:t>percentile policy.</a:t>
                </a:r>
              </a:p>
              <a:p>
                <a:pPr lvl="1"/>
                <a:r>
                  <a:rPr lang="en-US" dirty="0"/>
                  <a:t>Solve the linear program (shortest path problem):</a:t>
                </a:r>
              </a:p>
              <a:p>
                <a:pPr lvl="1"/>
                <a:endParaRPr lang="en-US" dirty="0"/>
              </a:p>
              <a:p>
                <a:pPr lvl="1"/>
                <a:endParaRPr lang="en-US" dirty="0"/>
              </a:p>
              <a:p>
                <a:pPr lvl="1"/>
                <a:r>
                  <a:rPr lang="en-US" dirty="0"/>
                  <a:t>subject to</a:t>
                </a:r>
              </a:p>
              <a:p>
                <a:pPr lvl="1"/>
                <a:endParaRPr lang="en-US" dirty="0"/>
              </a:p>
              <a:p>
                <a:pPr lvl="1"/>
                <a:endParaRPr lang="en-US" dirty="0"/>
              </a:p>
              <a:p>
                <a:pPr lvl="1"/>
                <a:endParaRPr lang="en-US" dirty="0"/>
              </a:p>
              <a:p>
                <a:pPr lvl="1"/>
                <a:endParaRPr lang="en-US" dirty="0"/>
              </a:p>
              <a:p>
                <a:pPr lvl="1"/>
                <a:endParaRPr lang="en-US" dirty="0"/>
              </a:p>
              <a:p>
                <a:pPr lvl="1"/>
                <a:r>
                  <a:rPr lang="en-US" dirty="0"/>
                  <a:t>This is a deterministic shortest path problem that we could solve using Bellman’s equation, but for now we will just view it as a black box optimization problem.</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1355" b="-16626"/>
                </a:stretch>
              </a:blipFill>
            </p:spPr>
            <p:txBody>
              <a:bodyPr/>
              <a:lstStyle/>
              <a:p>
                <a:r>
                  <a:rPr lang="en-US">
                    <a:noFill/>
                  </a:rPr>
                  <a:t> </a:t>
                </a:r>
              </a:p>
            </p:txBody>
          </p:sp>
        </mc:Fallback>
      </mc:AlternateContent>
      <p:graphicFrame>
        <p:nvGraphicFramePr>
          <p:cNvPr id="6" name="Object 5"/>
          <p:cNvGraphicFramePr>
            <a:graphicFrameLocks noChangeAspect="1"/>
          </p:cNvGraphicFramePr>
          <p:nvPr>
            <p:extLst/>
          </p:nvPr>
        </p:nvGraphicFramePr>
        <p:xfrm>
          <a:off x="411479" y="2178092"/>
          <a:ext cx="8594725" cy="762819"/>
        </p:xfrm>
        <a:graphic>
          <a:graphicData uri="http://schemas.openxmlformats.org/presentationml/2006/ole">
            <mc:AlternateContent xmlns:mc="http://schemas.openxmlformats.org/markup-compatibility/2006">
              <mc:Choice xmlns:v="urn:schemas-microsoft-com:vml" Requires="v">
                <p:oleObj spid="_x0000_s43014" name="Equation" r:id="rId4" imgW="5295600" imgH="469800" progId="Equation.DSMT4">
                  <p:embed/>
                </p:oleObj>
              </mc:Choice>
              <mc:Fallback>
                <p:oleObj name="Equation" r:id="rId4" imgW="5295600" imgH="469800" progId="Equation.DSMT4">
                  <p:embed/>
                  <p:pic>
                    <p:nvPicPr>
                      <p:cNvPr id="6" name="Object 5"/>
                      <p:cNvPicPr/>
                      <p:nvPr/>
                    </p:nvPicPr>
                    <p:blipFill>
                      <a:blip r:embed="rId5"/>
                      <a:stretch>
                        <a:fillRect/>
                      </a:stretch>
                    </p:blipFill>
                    <p:spPr>
                      <a:xfrm>
                        <a:off x="411479" y="2178092"/>
                        <a:ext cx="8594725" cy="762819"/>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2081213" y="3436938"/>
          <a:ext cx="5454650" cy="1992312"/>
        </p:xfrm>
        <a:graphic>
          <a:graphicData uri="http://schemas.openxmlformats.org/presentationml/2006/ole">
            <mc:AlternateContent xmlns:mc="http://schemas.openxmlformats.org/markup-compatibility/2006">
              <mc:Choice xmlns:v="urn:schemas-microsoft-com:vml" Requires="v">
                <p:oleObj spid="_x0000_s43015" name="Equation" r:id="rId6" imgW="3720960" imgH="1358640" progId="Equation.DSMT4">
                  <p:embed/>
                </p:oleObj>
              </mc:Choice>
              <mc:Fallback>
                <p:oleObj name="Equation" r:id="rId6" imgW="3720960" imgH="1358640" progId="Equation.DSMT4">
                  <p:embed/>
                  <p:pic>
                    <p:nvPicPr>
                      <p:cNvPr id="7" name="Object 6"/>
                      <p:cNvPicPr/>
                      <p:nvPr/>
                    </p:nvPicPr>
                    <p:blipFill>
                      <a:blip r:embed="rId7"/>
                      <a:stretch>
                        <a:fillRect/>
                      </a:stretch>
                    </p:blipFill>
                    <p:spPr>
                      <a:xfrm>
                        <a:off x="2081213" y="3436938"/>
                        <a:ext cx="5454650" cy="1992312"/>
                      </a:xfrm>
                      <a:prstGeom prst="rect">
                        <a:avLst/>
                      </a:prstGeom>
                    </p:spPr>
                  </p:pic>
                </p:oleObj>
              </mc:Fallback>
            </mc:AlternateContent>
          </a:graphicData>
        </a:graphic>
      </p:graphicFrame>
      <p:sp>
        <p:nvSpPr>
          <p:cNvPr id="4" name="Footer Placeholder 3"/>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10172767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shortest paths</a:t>
            </a:r>
          </a:p>
        </p:txBody>
      </p:sp>
      <p:sp>
        <p:nvSpPr>
          <p:cNvPr id="3" name="Content Placeholder 2"/>
          <p:cNvSpPr>
            <a:spLocks noGrp="1"/>
          </p:cNvSpPr>
          <p:nvPr>
            <p:ph idx="1"/>
          </p:nvPr>
        </p:nvSpPr>
        <p:spPr/>
        <p:txBody>
          <a:bodyPr/>
          <a:lstStyle/>
          <a:p>
            <a:r>
              <a:rPr lang="en-US" dirty="0"/>
              <a:t>Simulating a </a:t>
            </a:r>
            <a:r>
              <a:rPr lang="en-US" dirty="0" err="1"/>
              <a:t>lookahead</a:t>
            </a:r>
            <a:r>
              <a:rPr lang="en-US" dirty="0"/>
              <a:t> policy</a:t>
            </a:r>
          </a:p>
        </p:txBody>
      </p:sp>
      <p:graphicFrame>
        <p:nvGraphicFramePr>
          <p:cNvPr id="4" name="Object 3"/>
          <p:cNvGraphicFramePr>
            <a:graphicFrameLocks noChangeAspect="1"/>
          </p:cNvGraphicFramePr>
          <p:nvPr>
            <p:extLst/>
          </p:nvPr>
        </p:nvGraphicFramePr>
        <p:xfrm>
          <a:off x="1409700" y="1847850"/>
          <a:ext cx="5260975" cy="3927475"/>
        </p:xfrm>
        <a:graphic>
          <a:graphicData uri="http://schemas.openxmlformats.org/presentationml/2006/ole">
            <mc:AlternateContent xmlns:mc="http://schemas.openxmlformats.org/markup-compatibility/2006">
              <mc:Choice xmlns:v="urn:schemas-microsoft-com:vml" Requires="v">
                <p:oleObj spid="_x0000_s44036" name="Equation" r:id="rId3" imgW="2450880" imgH="1828800" progId="Equation.DSMT4">
                  <p:embed/>
                </p:oleObj>
              </mc:Choice>
              <mc:Fallback>
                <p:oleObj name="Equation" r:id="rId3" imgW="2450880" imgH="1828800" progId="Equation.DSMT4">
                  <p:embed/>
                  <p:pic>
                    <p:nvPicPr>
                      <p:cNvPr id="4" name="Object 3"/>
                      <p:cNvPicPr/>
                      <p:nvPr/>
                    </p:nvPicPr>
                    <p:blipFill>
                      <a:blip r:embed="rId4"/>
                      <a:stretch>
                        <a:fillRect/>
                      </a:stretch>
                    </p:blipFill>
                    <p:spPr>
                      <a:xfrm>
                        <a:off x="1409700" y="1847850"/>
                        <a:ext cx="5260975" cy="3927475"/>
                      </a:xfrm>
                      <a:prstGeom prst="rect">
                        <a:avLst/>
                      </a:prstGeom>
                    </p:spPr>
                  </p:pic>
                </p:oleObj>
              </mc:Fallback>
            </mc:AlternateContent>
          </a:graphicData>
        </a:graphic>
      </p:graphicFrame>
      <p:sp>
        <p:nvSpPr>
          <p:cNvPr id="5" name="Footer Placeholder 4"/>
          <p:cNvSpPr>
            <a:spLocks noGrp="1"/>
          </p:cNvSpPr>
          <p:nvPr>
            <p:ph type="ftr" sz="quarter" idx="11"/>
          </p:nvPr>
        </p:nvSpPr>
        <p:spPr/>
        <p:txBody>
          <a:bodyPr/>
          <a:lstStyle/>
          <a:p>
            <a:pPr>
              <a:defRPr/>
            </a:pPr>
            <a:r>
              <a:rPr lang="en-US"/>
              <a:t>© 2018 W.B. Powell</a:t>
            </a:r>
            <a:endParaRPr lang="en-US" dirty="0"/>
          </a:p>
        </p:txBody>
      </p:sp>
    </p:spTree>
    <p:extLst>
      <p:ext uri="{BB962C8B-B14F-4D97-AF65-F5344CB8AC3E}">
        <p14:creationId xmlns:p14="http://schemas.microsoft.com/office/powerpoint/2010/main" val="21822136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shortest paths</a:t>
            </a:r>
          </a:p>
        </p:txBody>
      </p:sp>
      <p:sp>
        <p:nvSpPr>
          <p:cNvPr id="3" name="Content Placeholder 2"/>
          <p:cNvSpPr>
            <a:spLocks noGrp="1"/>
          </p:cNvSpPr>
          <p:nvPr>
            <p:ph idx="1"/>
          </p:nvPr>
        </p:nvSpPr>
        <p:spPr/>
        <p:txBody>
          <a:bodyPr/>
          <a:lstStyle/>
          <a:p>
            <a:r>
              <a:rPr lang="en-US" dirty="0"/>
              <a:t>Policy tuning</a:t>
            </a:r>
          </a:p>
          <a:p>
            <a:pPr lvl="1"/>
            <a:r>
              <a:rPr lang="en-US" dirty="0"/>
              <a:t>Cost vs. lateness (risk)</a:t>
            </a:r>
          </a:p>
        </p:txBody>
      </p:sp>
      <p:sp>
        <p:nvSpPr>
          <p:cNvPr id="5" name="Footer Placeholder 4"/>
          <p:cNvSpPr>
            <a:spLocks noGrp="1"/>
          </p:cNvSpPr>
          <p:nvPr>
            <p:ph type="ftr" sz="quarter" idx="11"/>
          </p:nvPr>
        </p:nvSpPr>
        <p:spPr/>
        <p:txBody>
          <a:bodyPr/>
          <a:lstStyle/>
          <a:p>
            <a:pPr>
              <a:defRPr/>
            </a:pPr>
            <a:r>
              <a:rPr lang="en-US"/>
              <a:t>© 2018 W.B. Powell</a:t>
            </a:r>
            <a:endParaRPr lang="en-US" dirty="0"/>
          </a:p>
        </p:txBody>
      </p:sp>
      <p:pic>
        <p:nvPicPr>
          <p:cNvPr id="6" name="Picture 5"/>
          <p:cNvPicPr>
            <a:picLocks noChangeAspect="1"/>
          </p:cNvPicPr>
          <p:nvPr/>
        </p:nvPicPr>
        <p:blipFill>
          <a:blip r:embed="rId2"/>
          <a:stretch>
            <a:fillRect/>
          </a:stretch>
        </p:blipFill>
        <p:spPr>
          <a:xfrm>
            <a:off x="780721" y="2326020"/>
            <a:ext cx="7582557" cy="4061812"/>
          </a:xfrm>
          <a:prstGeom prst="rect">
            <a:avLst/>
          </a:prstGeom>
        </p:spPr>
      </p:pic>
    </p:spTree>
    <p:extLst>
      <p:ext uri="{BB962C8B-B14F-4D97-AF65-F5344CB8AC3E}">
        <p14:creationId xmlns:p14="http://schemas.microsoft.com/office/powerpoint/2010/main" val="35459685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Hybrid policies</a:t>
            </a:r>
          </a:p>
        </p:txBody>
      </p:sp>
      <p:sp>
        <p:nvSpPr>
          <p:cNvPr id="4101" name="Rectangle 5"/>
          <p:cNvSpPr>
            <a:spLocks noGrp="1" noChangeArrowheads="1"/>
          </p:cNvSpPr>
          <p:nvPr>
            <p:ph type="subTitle" idx="1"/>
          </p:nvPr>
        </p:nvSpPr>
        <p:spPr/>
        <p:txBody>
          <a:bodyPr/>
          <a:lstStyle/>
          <a:p>
            <a:r>
              <a:rPr lang="en-US" dirty="0"/>
              <a:t> </a:t>
            </a:r>
          </a:p>
        </p:txBody>
      </p:sp>
      <p:sp>
        <p:nvSpPr>
          <p:cNvPr id="7" name="Rectangle 5"/>
          <p:cNvSpPr txBox="1">
            <a:spLocks noChangeArrowheads="1"/>
          </p:cNvSpPr>
          <p:nvPr/>
        </p:nvSpPr>
        <p:spPr bwMode="auto">
          <a:xfrm>
            <a:off x="1055077" y="3978275"/>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endParaRPr lang="en-US" i="0" kern="0" dirty="0"/>
          </a:p>
        </p:txBody>
      </p:sp>
    </p:spTree>
    <p:extLst>
      <p:ext uri="{BB962C8B-B14F-4D97-AF65-F5344CB8AC3E}">
        <p14:creationId xmlns:p14="http://schemas.microsoft.com/office/powerpoint/2010/main" val="2296427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The ultimate </a:t>
            </a:r>
            <a:r>
              <a:rPr lang="en-US" dirty="0" err="1"/>
              <a:t>lookahead</a:t>
            </a:r>
            <a:r>
              <a:rPr lang="en-US" dirty="0"/>
              <a:t> policy is optimal</a:t>
            </a:r>
          </a:p>
          <a:p>
            <a:pPr marL="0" indent="0">
              <a:buNone/>
            </a:pPr>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graphicFrame>
        <p:nvGraphicFramePr>
          <p:cNvPr id="20" name="Object 19"/>
          <p:cNvGraphicFramePr>
            <a:graphicFrameLocks noChangeAspect="1"/>
          </p:cNvGraphicFramePr>
          <p:nvPr>
            <p:extLst/>
          </p:nvPr>
        </p:nvGraphicFramePr>
        <p:xfrm>
          <a:off x="343735" y="1700945"/>
          <a:ext cx="8691563" cy="909637"/>
        </p:xfrm>
        <a:graphic>
          <a:graphicData uri="http://schemas.openxmlformats.org/presentationml/2006/ole">
            <mc:AlternateContent xmlns:mc="http://schemas.openxmlformats.org/markup-compatibility/2006">
              <mc:Choice xmlns:v="urn:schemas-microsoft-com:vml" Requires="v">
                <p:oleObj spid="_x0000_s3076" name="Equation" r:id="rId3" imgW="4851360" imgH="507960" progId="Equation.DSMT4">
                  <p:embed/>
                </p:oleObj>
              </mc:Choice>
              <mc:Fallback>
                <p:oleObj name="Equation" r:id="rId3" imgW="4851360" imgH="507960" progId="Equation.DSMT4">
                  <p:embed/>
                  <p:pic>
                    <p:nvPicPr>
                      <p:cNvPr id="20" name="Object 19"/>
                      <p:cNvPicPr>
                        <a:picLocks noChangeAspect="1" noChangeArrowheads="1"/>
                      </p:cNvPicPr>
                      <p:nvPr/>
                    </p:nvPicPr>
                    <p:blipFill>
                      <a:blip r:embed="rId4"/>
                      <a:srcRect/>
                      <a:stretch>
                        <a:fillRect/>
                      </a:stretch>
                    </p:blipFill>
                    <p:spPr bwMode="auto">
                      <a:xfrm>
                        <a:off x="343735" y="1700945"/>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a:t>Designing policies</a:t>
            </a:r>
          </a:p>
        </p:txBody>
      </p:sp>
      <p:grpSp>
        <p:nvGrpSpPr>
          <p:cNvPr id="12" name="Group 11"/>
          <p:cNvGrpSpPr/>
          <p:nvPr/>
        </p:nvGrpSpPr>
        <p:grpSpPr>
          <a:xfrm>
            <a:off x="1341386" y="1868995"/>
            <a:ext cx="1489025" cy="4953833"/>
            <a:chOff x="1341386" y="1889091"/>
            <a:chExt cx="1489025" cy="4953833"/>
          </a:xfrm>
        </p:grpSpPr>
        <p:sp>
          <p:nvSpPr>
            <p:cNvPr id="7" name="Rectangle 6"/>
            <p:cNvSpPr/>
            <p:nvPr/>
          </p:nvSpPr>
          <p:spPr>
            <a:xfrm>
              <a:off x="1341387" y="2843680"/>
              <a:ext cx="1489024" cy="3999244"/>
            </a:xfrm>
            <a:prstGeom prst="rect">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8" name="Oval 7"/>
            <p:cNvSpPr/>
            <p:nvPr/>
          </p:nvSpPr>
          <p:spPr>
            <a:xfrm>
              <a:off x="1341386" y="1889091"/>
              <a:ext cx="1150607" cy="572756"/>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0" name="Straight Arrow Connector 9"/>
            <p:cNvCxnSpPr>
              <a:stCxn id="8" idx="4"/>
              <a:endCxn id="7" idx="0"/>
            </p:cNvCxnSpPr>
            <p:nvPr/>
          </p:nvCxnSpPr>
          <p:spPr bwMode="auto">
            <a:xfrm>
              <a:off x="1916690" y="2461847"/>
              <a:ext cx="169209" cy="381833"/>
            </a:xfrm>
            <a:prstGeom prst="straightConnector1">
              <a:avLst/>
            </a:prstGeom>
            <a:noFill/>
            <a:ln w="19050" cap="flat" cmpd="sng" algn="ctr">
              <a:solidFill>
                <a:srgbClr val="0033CC"/>
              </a:solidFill>
              <a:prstDash val="solid"/>
              <a:round/>
              <a:headEnd type="none" w="med" len="med"/>
              <a:tailEnd type="arrow" w="med" len="med"/>
            </a:ln>
            <a:effectLst/>
          </p:spPr>
        </p:cxnSp>
      </p:grpSp>
      <p:grpSp>
        <p:nvGrpSpPr>
          <p:cNvPr id="18" name="Group 17"/>
          <p:cNvGrpSpPr/>
          <p:nvPr/>
        </p:nvGrpSpPr>
        <p:grpSpPr>
          <a:xfrm>
            <a:off x="1444820" y="2889159"/>
            <a:ext cx="6703902" cy="3855218"/>
            <a:chOff x="725932" y="488787"/>
            <a:chExt cx="7505319" cy="5702590"/>
          </a:xfrm>
        </p:grpSpPr>
        <p:sp>
          <p:nvSpPr>
            <p:cNvPr id="19" name="Rectangle 4"/>
            <p:cNvSpPr>
              <a:spLocks noChangeArrowheads="1"/>
            </p:cNvSpPr>
            <p:nvPr/>
          </p:nvSpPr>
          <p:spPr bwMode="auto">
            <a:xfrm>
              <a:off x="725932" y="3253232"/>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21" name="Group 9"/>
            <p:cNvGrpSpPr>
              <a:grpSpLocks/>
            </p:cNvGrpSpPr>
            <p:nvPr/>
          </p:nvGrpSpPr>
          <p:grpSpPr bwMode="auto">
            <a:xfrm>
              <a:off x="2161032" y="2262632"/>
              <a:ext cx="292100" cy="2286000"/>
              <a:chOff x="1456" y="1344"/>
              <a:chExt cx="184" cy="1440"/>
            </a:xfrm>
          </p:grpSpPr>
          <p:sp>
            <p:nvSpPr>
              <p:cNvPr id="212" name="Oval 5"/>
              <p:cNvSpPr>
                <a:spLocks noChangeArrowheads="1"/>
              </p:cNvSpPr>
              <p:nvPr/>
            </p:nvSpPr>
            <p:spPr bwMode="auto">
              <a:xfrm>
                <a:off x="1456" y="1968"/>
                <a:ext cx="184" cy="184"/>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13" name="Oval 6"/>
              <p:cNvSpPr>
                <a:spLocks noChangeArrowheads="1"/>
              </p:cNvSpPr>
              <p:nvPr/>
            </p:nvSpPr>
            <p:spPr bwMode="auto">
              <a:xfrm>
                <a:off x="1456" y="1344"/>
                <a:ext cx="184" cy="184"/>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14" name="Oval 8"/>
              <p:cNvSpPr>
                <a:spLocks noChangeArrowheads="1"/>
              </p:cNvSpPr>
              <p:nvPr/>
            </p:nvSpPr>
            <p:spPr bwMode="auto">
              <a:xfrm>
                <a:off x="1456" y="2600"/>
                <a:ext cx="184" cy="184"/>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cxnSp>
          <p:nvCxnSpPr>
            <p:cNvPr id="22" name="AutoShape 10"/>
            <p:cNvCxnSpPr>
              <a:cxnSpLocks noChangeShapeType="1"/>
              <a:stCxn id="19" idx="3"/>
              <a:endCxn id="213" idx="2"/>
            </p:cNvCxnSpPr>
            <p:nvPr/>
          </p:nvCxnSpPr>
          <p:spPr bwMode="auto">
            <a:xfrm flipV="1">
              <a:off x="1027557" y="2408682"/>
              <a:ext cx="1123950" cy="9906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11"/>
            <p:cNvCxnSpPr>
              <a:cxnSpLocks noChangeShapeType="1"/>
              <a:stCxn id="19" idx="3"/>
              <a:endCxn id="212" idx="2"/>
            </p:cNvCxnSpPr>
            <p:nvPr/>
          </p:nvCxnSpPr>
          <p:spPr bwMode="auto">
            <a:xfrm>
              <a:off x="1027557" y="3399282"/>
              <a:ext cx="1123950" cy="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12"/>
            <p:cNvCxnSpPr>
              <a:cxnSpLocks noChangeShapeType="1"/>
              <a:stCxn id="19" idx="3"/>
              <a:endCxn id="214" idx="2"/>
            </p:cNvCxnSpPr>
            <p:nvPr/>
          </p:nvCxnSpPr>
          <p:spPr bwMode="auto">
            <a:xfrm>
              <a:off x="1027557" y="3399282"/>
              <a:ext cx="1123950" cy="10033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16"/>
            <p:cNvCxnSpPr>
              <a:cxnSpLocks noChangeShapeType="1"/>
              <a:stCxn id="213" idx="6"/>
              <a:endCxn id="201" idx="1"/>
            </p:cNvCxnSpPr>
            <p:nvPr/>
          </p:nvCxnSpPr>
          <p:spPr bwMode="auto">
            <a:xfrm flipV="1">
              <a:off x="2462657" y="1926082"/>
              <a:ext cx="1111250" cy="4826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Rectangle 17"/>
            <p:cNvSpPr>
              <a:spLocks noChangeArrowheads="1"/>
            </p:cNvSpPr>
            <p:nvPr/>
          </p:nvSpPr>
          <p:spPr bwMode="auto">
            <a:xfrm>
              <a:off x="3583432" y="2783332"/>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35" name="AutoShape 18"/>
            <p:cNvCxnSpPr>
              <a:cxnSpLocks noChangeShapeType="1"/>
              <a:stCxn id="213" idx="6"/>
              <a:endCxn id="30" idx="1"/>
            </p:cNvCxnSpPr>
            <p:nvPr/>
          </p:nvCxnSpPr>
          <p:spPr bwMode="auto">
            <a:xfrm>
              <a:off x="2462657" y="2408682"/>
              <a:ext cx="1111250" cy="5207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19"/>
            <p:cNvCxnSpPr>
              <a:cxnSpLocks noChangeShapeType="1"/>
              <a:stCxn id="212" idx="6"/>
              <a:endCxn id="30" idx="1"/>
            </p:cNvCxnSpPr>
            <p:nvPr/>
          </p:nvCxnSpPr>
          <p:spPr bwMode="auto">
            <a:xfrm flipV="1">
              <a:off x="2462657" y="2929382"/>
              <a:ext cx="1111250" cy="4699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Rectangle 20"/>
            <p:cNvSpPr>
              <a:spLocks noChangeArrowheads="1"/>
            </p:cNvSpPr>
            <p:nvPr/>
          </p:nvSpPr>
          <p:spPr bwMode="auto">
            <a:xfrm>
              <a:off x="3577082" y="3780282"/>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38" name="AutoShape 21"/>
            <p:cNvCxnSpPr>
              <a:cxnSpLocks noChangeShapeType="1"/>
              <a:stCxn id="214" idx="6"/>
              <a:endCxn id="37" idx="1"/>
            </p:cNvCxnSpPr>
            <p:nvPr/>
          </p:nvCxnSpPr>
          <p:spPr bwMode="auto">
            <a:xfrm flipV="1">
              <a:off x="2462657" y="3926332"/>
              <a:ext cx="1104900" cy="47625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Rectangle 22"/>
            <p:cNvSpPr>
              <a:spLocks noChangeArrowheads="1"/>
            </p:cNvSpPr>
            <p:nvPr/>
          </p:nvSpPr>
          <p:spPr bwMode="auto">
            <a:xfrm>
              <a:off x="3577082" y="4783582"/>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40" name="AutoShape 23"/>
            <p:cNvCxnSpPr>
              <a:cxnSpLocks noChangeShapeType="1"/>
              <a:stCxn id="214" idx="6"/>
              <a:endCxn id="39" idx="1"/>
            </p:cNvCxnSpPr>
            <p:nvPr/>
          </p:nvCxnSpPr>
          <p:spPr bwMode="auto">
            <a:xfrm>
              <a:off x="2462657" y="4402582"/>
              <a:ext cx="1104900" cy="52705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AutoShape 24"/>
            <p:cNvCxnSpPr>
              <a:cxnSpLocks noChangeShapeType="1"/>
              <a:stCxn id="214" idx="6"/>
              <a:endCxn id="30" idx="1"/>
            </p:cNvCxnSpPr>
            <p:nvPr/>
          </p:nvCxnSpPr>
          <p:spPr bwMode="auto">
            <a:xfrm flipV="1">
              <a:off x="2462657" y="2929382"/>
              <a:ext cx="1111250" cy="14732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AutoShape 25"/>
            <p:cNvCxnSpPr>
              <a:cxnSpLocks noChangeShapeType="1"/>
              <a:stCxn id="212" idx="6"/>
              <a:endCxn id="201" idx="1"/>
            </p:cNvCxnSpPr>
            <p:nvPr/>
          </p:nvCxnSpPr>
          <p:spPr bwMode="auto">
            <a:xfrm flipV="1">
              <a:off x="2462657" y="1926082"/>
              <a:ext cx="1111250" cy="14732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AutoShape 26"/>
            <p:cNvCxnSpPr>
              <a:cxnSpLocks noChangeShapeType="1"/>
              <a:stCxn id="212" idx="6"/>
              <a:endCxn id="37" idx="1"/>
            </p:cNvCxnSpPr>
            <p:nvPr/>
          </p:nvCxnSpPr>
          <p:spPr bwMode="auto">
            <a:xfrm>
              <a:off x="2462657" y="3399282"/>
              <a:ext cx="1104900" cy="52705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Oval 33"/>
            <p:cNvSpPr>
              <a:spLocks noChangeArrowheads="1"/>
            </p:cNvSpPr>
            <p:nvPr/>
          </p:nvSpPr>
          <p:spPr bwMode="auto">
            <a:xfrm>
              <a:off x="5031232" y="3392932"/>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45" name="AutoShape 36"/>
            <p:cNvCxnSpPr>
              <a:cxnSpLocks noChangeShapeType="1"/>
              <a:stCxn id="201" idx="3"/>
              <a:endCxn id="44" idx="2"/>
            </p:cNvCxnSpPr>
            <p:nvPr/>
          </p:nvCxnSpPr>
          <p:spPr bwMode="auto">
            <a:xfrm>
              <a:off x="3885057" y="1926082"/>
              <a:ext cx="1136650" cy="16129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AutoShape 37"/>
            <p:cNvCxnSpPr>
              <a:cxnSpLocks noChangeShapeType="1"/>
              <a:stCxn id="30" idx="3"/>
              <a:endCxn id="203" idx="2"/>
            </p:cNvCxnSpPr>
            <p:nvPr/>
          </p:nvCxnSpPr>
          <p:spPr bwMode="auto">
            <a:xfrm flipV="1">
              <a:off x="3885057" y="2535682"/>
              <a:ext cx="1136650" cy="3937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AutoShape 38"/>
            <p:cNvCxnSpPr>
              <a:cxnSpLocks noChangeShapeType="1"/>
              <a:stCxn id="30" idx="3"/>
              <a:endCxn id="44" idx="2"/>
            </p:cNvCxnSpPr>
            <p:nvPr/>
          </p:nvCxnSpPr>
          <p:spPr bwMode="auto">
            <a:xfrm>
              <a:off x="3885057" y="2929382"/>
              <a:ext cx="1136650" cy="6096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Oval 40"/>
            <p:cNvSpPr>
              <a:spLocks noChangeArrowheads="1"/>
            </p:cNvSpPr>
            <p:nvPr/>
          </p:nvSpPr>
          <p:spPr bwMode="auto">
            <a:xfrm>
              <a:off x="5031232" y="4383532"/>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9" name="Oval 42"/>
            <p:cNvSpPr>
              <a:spLocks noChangeArrowheads="1"/>
            </p:cNvSpPr>
            <p:nvPr/>
          </p:nvSpPr>
          <p:spPr bwMode="auto">
            <a:xfrm>
              <a:off x="5031232" y="5386832"/>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50" name="AutoShape 43"/>
            <p:cNvCxnSpPr>
              <a:cxnSpLocks noChangeShapeType="1"/>
              <a:stCxn id="30" idx="3"/>
              <a:endCxn id="48" idx="2"/>
            </p:cNvCxnSpPr>
            <p:nvPr/>
          </p:nvCxnSpPr>
          <p:spPr bwMode="auto">
            <a:xfrm>
              <a:off x="3885057" y="2929382"/>
              <a:ext cx="1136650" cy="16002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AutoShape 44"/>
            <p:cNvCxnSpPr>
              <a:cxnSpLocks noChangeShapeType="1"/>
              <a:stCxn id="37" idx="3"/>
              <a:endCxn id="48" idx="2"/>
            </p:cNvCxnSpPr>
            <p:nvPr/>
          </p:nvCxnSpPr>
          <p:spPr bwMode="auto">
            <a:xfrm>
              <a:off x="3878707" y="3926332"/>
              <a:ext cx="1143000" cy="6032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AutoShape 45"/>
            <p:cNvCxnSpPr>
              <a:cxnSpLocks noChangeShapeType="1"/>
              <a:stCxn id="37" idx="3"/>
              <a:endCxn id="49" idx="2"/>
            </p:cNvCxnSpPr>
            <p:nvPr/>
          </p:nvCxnSpPr>
          <p:spPr bwMode="auto">
            <a:xfrm>
              <a:off x="3878707" y="3926332"/>
              <a:ext cx="1143000" cy="16065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AutoShape 46"/>
            <p:cNvCxnSpPr>
              <a:cxnSpLocks noChangeShapeType="1"/>
              <a:stCxn id="37" idx="3"/>
              <a:endCxn id="44" idx="2"/>
            </p:cNvCxnSpPr>
            <p:nvPr/>
          </p:nvCxnSpPr>
          <p:spPr bwMode="auto">
            <a:xfrm flipV="1">
              <a:off x="3878707" y="3538982"/>
              <a:ext cx="1143000" cy="3873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AutoShape 47"/>
            <p:cNvCxnSpPr>
              <a:cxnSpLocks noChangeShapeType="1"/>
              <a:stCxn id="39" idx="3"/>
              <a:endCxn id="48" idx="2"/>
            </p:cNvCxnSpPr>
            <p:nvPr/>
          </p:nvCxnSpPr>
          <p:spPr bwMode="auto">
            <a:xfrm flipV="1">
              <a:off x="3878707" y="4529582"/>
              <a:ext cx="1143000" cy="4000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AutoShape 48"/>
            <p:cNvCxnSpPr>
              <a:cxnSpLocks noChangeShapeType="1"/>
              <a:stCxn id="39" idx="3"/>
              <a:endCxn id="49" idx="2"/>
            </p:cNvCxnSpPr>
            <p:nvPr/>
          </p:nvCxnSpPr>
          <p:spPr bwMode="auto">
            <a:xfrm>
              <a:off x="3878707" y="4929632"/>
              <a:ext cx="1143000" cy="6032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AutoShape 56"/>
            <p:cNvCxnSpPr>
              <a:cxnSpLocks noChangeShapeType="1"/>
              <a:stCxn id="44" idx="6"/>
              <a:endCxn id="130" idx="1"/>
            </p:cNvCxnSpPr>
            <p:nvPr/>
          </p:nvCxnSpPr>
          <p:spPr bwMode="auto">
            <a:xfrm flipV="1">
              <a:off x="5323332" y="3332206"/>
              <a:ext cx="1136523" cy="20677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AutoShape 57"/>
            <p:cNvCxnSpPr>
              <a:cxnSpLocks noChangeShapeType="1"/>
              <a:stCxn id="44" idx="6"/>
              <a:endCxn id="119" idx="1"/>
            </p:cNvCxnSpPr>
            <p:nvPr/>
          </p:nvCxnSpPr>
          <p:spPr bwMode="auto">
            <a:xfrm>
              <a:off x="5323332" y="3538982"/>
              <a:ext cx="1142619" cy="22908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8" name="Group 57"/>
            <p:cNvGrpSpPr/>
            <p:nvPr/>
          </p:nvGrpSpPr>
          <p:grpSpPr>
            <a:xfrm>
              <a:off x="3583432" y="1037082"/>
              <a:ext cx="2885567" cy="1682475"/>
              <a:chOff x="2870200" y="552450"/>
              <a:chExt cx="2885567" cy="1682475"/>
            </a:xfrm>
          </p:grpSpPr>
          <p:sp>
            <p:nvSpPr>
              <p:cNvPr id="201"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202" name="Group 201"/>
              <p:cNvGrpSpPr/>
              <p:nvPr/>
            </p:nvGrpSpPr>
            <p:grpSpPr>
              <a:xfrm>
                <a:off x="3171825" y="552450"/>
                <a:ext cx="2583942" cy="1682475"/>
                <a:chOff x="3171825" y="552450"/>
                <a:chExt cx="2583942" cy="1682475"/>
              </a:xfrm>
            </p:grpSpPr>
            <p:sp>
              <p:nvSpPr>
                <p:cNvPr id="203" name="Oval 31"/>
                <p:cNvSpPr>
                  <a:spLocks noChangeArrowheads="1"/>
                </p:cNvSpPr>
                <p:nvPr/>
              </p:nvSpPr>
              <p:spPr bwMode="auto">
                <a:xfrm>
                  <a:off x="4318000" y="19050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204"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205" name="AutoShape 34"/>
                <p:cNvCxnSpPr>
                  <a:cxnSpLocks noChangeShapeType="1"/>
                  <a:stCxn id="201" idx="3"/>
                  <a:endCxn id="204"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6" name="AutoShape 35"/>
                <p:cNvCxnSpPr>
                  <a:cxnSpLocks noChangeShapeType="1"/>
                  <a:stCxn id="201" idx="3"/>
                  <a:endCxn id="203" idx="2"/>
                </p:cNvCxnSpPr>
                <p:nvPr/>
              </p:nvCxnSpPr>
              <p:spPr bwMode="auto">
                <a:xfrm>
                  <a:off x="3171825" y="1441450"/>
                  <a:ext cx="1136650" cy="6096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7" name="AutoShape 53"/>
                <p:cNvCxnSpPr>
                  <a:cxnSpLocks noChangeShapeType="1"/>
                  <a:stCxn id="204"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 name="AutoShape 54"/>
                <p:cNvCxnSpPr>
                  <a:cxnSpLocks noChangeShapeType="1"/>
                  <a:stCxn id="204"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9" name="AutoShape 55"/>
                <p:cNvCxnSpPr>
                  <a:cxnSpLocks noChangeShapeType="1"/>
                  <a:stCxn id="203" idx="6"/>
                  <a:endCxn id="143" idx="1"/>
                </p:cNvCxnSpPr>
                <p:nvPr/>
              </p:nvCxnSpPr>
              <p:spPr bwMode="auto">
                <a:xfrm>
                  <a:off x="4610100" y="2051050"/>
                  <a:ext cx="1145667" cy="18387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0" name="AutoShape 62"/>
                <p:cNvCxnSpPr>
                  <a:cxnSpLocks noChangeShapeType="1"/>
                  <a:stCxn id="203" idx="6"/>
                  <a:endCxn id="154" idx="1"/>
                </p:cNvCxnSpPr>
                <p:nvPr/>
              </p:nvCxnSpPr>
              <p:spPr bwMode="auto">
                <a:xfrm flipV="1">
                  <a:off x="4610100" y="1799062"/>
                  <a:ext cx="1139571" cy="251988"/>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1" name="AutoShape 63"/>
                <p:cNvCxnSpPr>
                  <a:cxnSpLocks noChangeShapeType="1"/>
                  <a:stCxn id="204"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59" name="AutoShape 65"/>
            <p:cNvCxnSpPr>
              <a:cxnSpLocks noChangeShapeType="1"/>
              <a:endCxn id="95" idx="1"/>
            </p:cNvCxnSpPr>
            <p:nvPr/>
          </p:nvCxnSpPr>
          <p:spPr bwMode="auto">
            <a:xfrm>
              <a:off x="5332857" y="4529582"/>
              <a:ext cx="1130046" cy="332719"/>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AutoShape 66"/>
            <p:cNvCxnSpPr>
              <a:cxnSpLocks noChangeShapeType="1"/>
              <a:endCxn id="106" idx="1"/>
            </p:cNvCxnSpPr>
            <p:nvPr/>
          </p:nvCxnSpPr>
          <p:spPr bwMode="auto">
            <a:xfrm flipV="1">
              <a:off x="5332857" y="4426438"/>
              <a:ext cx="1123950" cy="103144"/>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AutoShape 68"/>
            <p:cNvCxnSpPr>
              <a:cxnSpLocks noChangeShapeType="1"/>
              <a:endCxn id="71" idx="1"/>
            </p:cNvCxnSpPr>
            <p:nvPr/>
          </p:nvCxnSpPr>
          <p:spPr bwMode="auto">
            <a:xfrm>
              <a:off x="5332857" y="5548757"/>
              <a:ext cx="1117854" cy="398632"/>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AutoShape 69"/>
            <p:cNvCxnSpPr>
              <a:cxnSpLocks noChangeShapeType="1"/>
              <a:endCxn id="82" idx="1"/>
            </p:cNvCxnSpPr>
            <p:nvPr/>
          </p:nvCxnSpPr>
          <p:spPr bwMode="auto">
            <a:xfrm flipV="1">
              <a:off x="5332857" y="5511526"/>
              <a:ext cx="1111758" cy="37231"/>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AutoShape 45"/>
            <p:cNvCxnSpPr>
              <a:cxnSpLocks noChangeShapeType="1"/>
              <a:stCxn id="37" idx="3"/>
              <a:endCxn id="203" idx="2"/>
            </p:cNvCxnSpPr>
            <p:nvPr/>
          </p:nvCxnSpPr>
          <p:spPr bwMode="auto">
            <a:xfrm flipV="1">
              <a:off x="3869182" y="2535682"/>
              <a:ext cx="1162050" cy="139065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4" name="Group 63"/>
            <p:cNvGrpSpPr/>
            <p:nvPr/>
          </p:nvGrpSpPr>
          <p:grpSpPr>
            <a:xfrm>
              <a:off x="6456807" y="488787"/>
              <a:ext cx="1774444" cy="1761526"/>
              <a:chOff x="5743575" y="4155"/>
              <a:chExt cx="1774444" cy="1761526"/>
            </a:xfrm>
          </p:grpSpPr>
          <p:grpSp>
            <p:nvGrpSpPr>
              <p:cNvPr id="165" name="Group 164"/>
              <p:cNvGrpSpPr/>
              <p:nvPr/>
            </p:nvGrpSpPr>
            <p:grpSpPr>
              <a:xfrm>
                <a:off x="5743575" y="4155"/>
                <a:ext cx="1762252" cy="889798"/>
                <a:chOff x="2870200" y="552450"/>
                <a:chExt cx="2873375" cy="1450828"/>
              </a:xfrm>
            </p:grpSpPr>
            <p:sp>
              <p:nvSpPr>
                <p:cNvPr id="190"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91" name="Group 190"/>
                <p:cNvGrpSpPr/>
                <p:nvPr/>
              </p:nvGrpSpPr>
              <p:grpSpPr>
                <a:xfrm>
                  <a:off x="3162300" y="552450"/>
                  <a:ext cx="2581275" cy="1450828"/>
                  <a:chOff x="3162300" y="552450"/>
                  <a:chExt cx="2581275" cy="1450828"/>
                </a:xfrm>
              </p:grpSpPr>
              <p:sp>
                <p:nvSpPr>
                  <p:cNvPr id="192"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93"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94" name="AutoShape 34"/>
                  <p:cNvCxnSpPr>
                    <a:cxnSpLocks noChangeShapeType="1"/>
                    <a:stCxn id="190" idx="3"/>
                    <a:endCxn id="193"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5" name="AutoShape 35"/>
                  <p:cNvCxnSpPr>
                    <a:cxnSpLocks noChangeShapeType="1"/>
                    <a:stCxn id="190" idx="3"/>
                    <a:endCxn id="192"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6" name="AutoShape 53"/>
                  <p:cNvCxnSpPr>
                    <a:cxnSpLocks noChangeShapeType="1"/>
                    <a:stCxn id="193"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7" name="AutoShape 54"/>
                  <p:cNvCxnSpPr>
                    <a:cxnSpLocks noChangeShapeType="1"/>
                    <a:stCxn id="193"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8" name="AutoShape 55"/>
                  <p:cNvCxnSpPr>
                    <a:cxnSpLocks noChangeShapeType="1"/>
                    <a:stCxn id="192"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9" name="AutoShape 62"/>
                  <p:cNvCxnSpPr>
                    <a:cxnSpLocks noChangeShapeType="1"/>
                    <a:stCxn id="192"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AutoShape 63"/>
                  <p:cNvCxnSpPr>
                    <a:cxnSpLocks noChangeShapeType="1"/>
                    <a:stCxn id="193"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66" name="Group 165"/>
              <p:cNvGrpSpPr/>
              <p:nvPr/>
            </p:nvGrpSpPr>
            <p:grpSpPr>
              <a:xfrm>
                <a:off x="5749671" y="257139"/>
                <a:ext cx="1762252" cy="1154974"/>
                <a:chOff x="2870200" y="254270"/>
                <a:chExt cx="2873375" cy="1883189"/>
              </a:xfrm>
            </p:grpSpPr>
            <p:sp>
              <p:nvSpPr>
                <p:cNvPr id="179"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80" name="Group 179"/>
                <p:cNvGrpSpPr/>
                <p:nvPr/>
              </p:nvGrpSpPr>
              <p:grpSpPr>
                <a:xfrm>
                  <a:off x="3162300" y="254270"/>
                  <a:ext cx="2581275" cy="1883189"/>
                  <a:chOff x="3162300" y="254270"/>
                  <a:chExt cx="2581275" cy="1883189"/>
                </a:xfrm>
              </p:grpSpPr>
              <p:sp>
                <p:nvSpPr>
                  <p:cNvPr id="181" name="Oval 31"/>
                  <p:cNvSpPr>
                    <a:spLocks noChangeArrowheads="1"/>
                  </p:cNvSpPr>
                  <p:nvPr/>
                </p:nvSpPr>
                <p:spPr bwMode="auto">
                  <a:xfrm>
                    <a:off x="4318000" y="1845359"/>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82"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83" name="AutoShape 34"/>
                  <p:cNvCxnSpPr>
                    <a:cxnSpLocks noChangeShapeType="1"/>
                    <a:stCxn id="179" idx="3"/>
                    <a:endCxn id="182"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 name="AutoShape 35"/>
                  <p:cNvCxnSpPr>
                    <a:cxnSpLocks noChangeShapeType="1"/>
                    <a:stCxn id="179" idx="3"/>
                    <a:endCxn id="181" idx="2"/>
                  </p:cNvCxnSpPr>
                  <p:nvPr/>
                </p:nvCxnSpPr>
                <p:spPr bwMode="auto">
                  <a:xfrm>
                    <a:off x="3162300" y="1441451"/>
                    <a:ext cx="1155700" cy="549959"/>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 name="AutoShape 53"/>
                  <p:cNvCxnSpPr>
                    <a:cxnSpLocks noChangeShapeType="1"/>
                    <a:stCxn id="182"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 name="AutoShape 54"/>
                  <p:cNvCxnSpPr>
                    <a:cxnSpLocks noChangeShapeType="1"/>
                    <a:stCxn id="182"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7" name="AutoShape 55"/>
                  <p:cNvCxnSpPr>
                    <a:cxnSpLocks noChangeShapeType="1"/>
                    <a:stCxn id="181" idx="6"/>
                  </p:cNvCxnSpPr>
                  <p:nvPr/>
                </p:nvCxnSpPr>
                <p:spPr bwMode="auto">
                  <a:xfrm>
                    <a:off x="4619625" y="1991412"/>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8" name="AutoShape 62"/>
                  <p:cNvCxnSpPr>
                    <a:cxnSpLocks noChangeShapeType="1"/>
                    <a:stCxn id="181" idx="6"/>
                  </p:cNvCxnSpPr>
                  <p:nvPr/>
                </p:nvCxnSpPr>
                <p:spPr bwMode="auto">
                  <a:xfrm flipV="1">
                    <a:off x="4619625" y="1638985"/>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AutoShape 63"/>
                  <p:cNvCxnSpPr>
                    <a:cxnSpLocks noChangeShapeType="1"/>
                    <a:stCxn id="182"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67" name="Group 166"/>
              <p:cNvGrpSpPr/>
              <p:nvPr/>
            </p:nvGrpSpPr>
            <p:grpSpPr>
              <a:xfrm>
                <a:off x="5755767" y="720435"/>
                <a:ext cx="1762252" cy="1045246"/>
                <a:chOff x="2870200" y="105178"/>
                <a:chExt cx="2873375" cy="1704279"/>
              </a:xfrm>
            </p:grpSpPr>
            <p:sp>
              <p:nvSpPr>
                <p:cNvPr id="168"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69" name="Group 168"/>
                <p:cNvGrpSpPr/>
                <p:nvPr/>
              </p:nvGrpSpPr>
              <p:grpSpPr>
                <a:xfrm>
                  <a:off x="3162300" y="105178"/>
                  <a:ext cx="2581275" cy="1704279"/>
                  <a:chOff x="3162300" y="105178"/>
                  <a:chExt cx="2581275" cy="1704279"/>
                </a:xfrm>
              </p:grpSpPr>
              <p:sp>
                <p:nvSpPr>
                  <p:cNvPr id="170" name="Oval 31"/>
                  <p:cNvSpPr>
                    <a:spLocks noChangeArrowheads="1"/>
                  </p:cNvSpPr>
                  <p:nvPr/>
                </p:nvSpPr>
                <p:spPr bwMode="auto">
                  <a:xfrm>
                    <a:off x="4318000" y="1517357"/>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1" name="Oval 32"/>
                  <p:cNvSpPr>
                    <a:spLocks noChangeArrowheads="1"/>
                  </p:cNvSpPr>
                  <p:nvPr/>
                </p:nvSpPr>
                <p:spPr bwMode="auto">
                  <a:xfrm>
                    <a:off x="4318000" y="467125"/>
                    <a:ext cx="292100" cy="292098"/>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72" name="AutoShape 34"/>
                  <p:cNvCxnSpPr>
                    <a:cxnSpLocks noChangeShapeType="1"/>
                    <a:stCxn id="168" idx="3"/>
                    <a:endCxn id="171" idx="2"/>
                  </p:cNvCxnSpPr>
                  <p:nvPr/>
                </p:nvCxnSpPr>
                <p:spPr bwMode="auto">
                  <a:xfrm flipV="1">
                    <a:off x="3162300" y="613174"/>
                    <a:ext cx="1155700" cy="828276"/>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3" name="AutoShape 35"/>
                  <p:cNvCxnSpPr>
                    <a:cxnSpLocks noChangeShapeType="1"/>
                    <a:stCxn id="168" idx="3"/>
                    <a:endCxn id="170" idx="2"/>
                  </p:cNvCxnSpPr>
                  <p:nvPr/>
                </p:nvCxnSpPr>
                <p:spPr bwMode="auto">
                  <a:xfrm>
                    <a:off x="3162300" y="1441450"/>
                    <a:ext cx="1155700" cy="221957"/>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AutoShape 53"/>
                  <p:cNvCxnSpPr>
                    <a:cxnSpLocks noChangeShapeType="1"/>
                    <a:stCxn id="171" idx="6"/>
                  </p:cNvCxnSpPr>
                  <p:nvPr/>
                </p:nvCxnSpPr>
                <p:spPr bwMode="auto">
                  <a:xfrm flipV="1">
                    <a:off x="4619625" y="105178"/>
                    <a:ext cx="1123950" cy="507998"/>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AutoShape 54"/>
                  <p:cNvCxnSpPr>
                    <a:cxnSpLocks noChangeShapeType="1"/>
                    <a:stCxn id="171" idx="6"/>
                  </p:cNvCxnSpPr>
                  <p:nvPr/>
                </p:nvCxnSpPr>
                <p:spPr bwMode="auto">
                  <a:xfrm>
                    <a:off x="4619625" y="613176"/>
                    <a:ext cx="1123950" cy="495298"/>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AutoShape 55"/>
                  <p:cNvCxnSpPr>
                    <a:cxnSpLocks noChangeShapeType="1"/>
                    <a:stCxn id="170" idx="6"/>
                  </p:cNvCxnSpPr>
                  <p:nvPr/>
                </p:nvCxnSpPr>
                <p:spPr bwMode="auto">
                  <a:xfrm>
                    <a:off x="4619625" y="166340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 name="AutoShape 62"/>
                  <p:cNvCxnSpPr>
                    <a:cxnSpLocks noChangeShapeType="1"/>
                    <a:stCxn id="170" idx="6"/>
                  </p:cNvCxnSpPr>
                  <p:nvPr/>
                </p:nvCxnSpPr>
                <p:spPr bwMode="auto">
                  <a:xfrm flipV="1">
                    <a:off x="4619625" y="1310985"/>
                    <a:ext cx="1066801" cy="352424"/>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AutoShape 63"/>
                  <p:cNvCxnSpPr>
                    <a:cxnSpLocks noChangeShapeType="1"/>
                    <a:stCxn id="171" idx="6"/>
                  </p:cNvCxnSpPr>
                  <p:nvPr/>
                </p:nvCxnSpPr>
                <p:spPr bwMode="auto">
                  <a:xfrm flipV="1">
                    <a:off x="4619625" y="565551"/>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65" name="Group 64"/>
            <p:cNvGrpSpPr/>
            <p:nvPr/>
          </p:nvGrpSpPr>
          <p:grpSpPr>
            <a:xfrm>
              <a:off x="6462903" y="1738467"/>
              <a:ext cx="1768348" cy="1225078"/>
              <a:chOff x="5743575" y="4155"/>
              <a:chExt cx="1768348" cy="1225078"/>
            </a:xfrm>
          </p:grpSpPr>
          <p:grpSp>
            <p:nvGrpSpPr>
              <p:cNvPr id="141" name="Group 140"/>
              <p:cNvGrpSpPr/>
              <p:nvPr/>
            </p:nvGrpSpPr>
            <p:grpSpPr>
              <a:xfrm>
                <a:off x="5743575" y="4155"/>
                <a:ext cx="1762252" cy="889798"/>
                <a:chOff x="2870200" y="552450"/>
                <a:chExt cx="2873375" cy="1450828"/>
              </a:xfrm>
            </p:grpSpPr>
            <p:sp>
              <p:nvSpPr>
                <p:cNvPr id="154"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55" name="Group 154"/>
                <p:cNvGrpSpPr/>
                <p:nvPr/>
              </p:nvGrpSpPr>
              <p:grpSpPr>
                <a:xfrm>
                  <a:off x="3162300" y="552450"/>
                  <a:ext cx="2581275" cy="1450828"/>
                  <a:chOff x="3162300" y="552450"/>
                  <a:chExt cx="2581275" cy="1450828"/>
                </a:xfrm>
              </p:grpSpPr>
              <p:sp>
                <p:nvSpPr>
                  <p:cNvPr id="156"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57"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58" name="AutoShape 34"/>
                  <p:cNvCxnSpPr>
                    <a:cxnSpLocks noChangeShapeType="1"/>
                    <a:stCxn id="154" idx="3"/>
                    <a:endCxn id="157"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AutoShape 35"/>
                  <p:cNvCxnSpPr>
                    <a:cxnSpLocks noChangeShapeType="1"/>
                    <a:stCxn id="154" idx="3"/>
                    <a:endCxn id="156"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0" name="AutoShape 53"/>
                  <p:cNvCxnSpPr>
                    <a:cxnSpLocks noChangeShapeType="1"/>
                    <a:stCxn id="157"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AutoShape 54"/>
                  <p:cNvCxnSpPr>
                    <a:cxnSpLocks noChangeShapeType="1"/>
                    <a:stCxn id="157"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AutoShape 55"/>
                  <p:cNvCxnSpPr>
                    <a:cxnSpLocks noChangeShapeType="1"/>
                    <a:stCxn id="156"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AutoShape 62"/>
                  <p:cNvCxnSpPr>
                    <a:cxnSpLocks noChangeShapeType="1"/>
                    <a:stCxn id="156"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AutoShape 63"/>
                  <p:cNvCxnSpPr>
                    <a:cxnSpLocks noChangeShapeType="1"/>
                    <a:stCxn id="157"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42" name="Group 141"/>
              <p:cNvGrpSpPr/>
              <p:nvPr/>
            </p:nvGrpSpPr>
            <p:grpSpPr>
              <a:xfrm>
                <a:off x="5749671" y="257139"/>
                <a:ext cx="1762252" cy="972094"/>
                <a:chOff x="2870200" y="254270"/>
                <a:chExt cx="2873375" cy="1585004"/>
              </a:xfrm>
            </p:grpSpPr>
            <p:sp>
              <p:nvSpPr>
                <p:cNvPr id="143"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44" name="Group 143"/>
                <p:cNvGrpSpPr/>
                <p:nvPr/>
              </p:nvGrpSpPr>
              <p:grpSpPr>
                <a:xfrm>
                  <a:off x="3162300" y="254270"/>
                  <a:ext cx="2581275" cy="1585004"/>
                  <a:chOff x="3162300" y="254270"/>
                  <a:chExt cx="2581275" cy="1585004"/>
                </a:xfrm>
              </p:grpSpPr>
              <p:sp>
                <p:nvSpPr>
                  <p:cNvPr id="145" name="Oval 31"/>
                  <p:cNvSpPr>
                    <a:spLocks noChangeArrowheads="1"/>
                  </p:cNvSpPr>
                  <p:nvPr/>
                </p:nvSpPr>
                <p:spPr bwMode="auto">
                  <a:xfrm>
                    <a:off x="4318000" y="1547174"/>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46"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47" name="AutoShape 34"/>
                  <p:cNvCxnSpPr>
                    <a:cxnSpLocks noChangeShapeType="1"/>
                    <a:stCxn id="143" idx="3"/>
                    <a:endCxn id="146"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AutoShape 35"/>
                  <p:cNvCxnSpPr>
                    <a:cxnSpLocks noChangeShapeType="1"/>
                    <a:stCxn id="143" idx="3"/>
                    <a:endCxn id="145" idx="2"/>
                  </p:cNvCxnSpPr>
                  <p:nvPr/>
                </p:nvCxnSpPr>
                <p:spPr bwMode="auto">
                  <a:xfrm>
                    <a:off x="3162300" y="1441450"/>
                    <a:ext cx="1155700" cy="25177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AutoShape 53"/>
                  <p:cNvCxnSpPr>
                    <a:cxnSpLocks noChangeShapeType="1"/>
                    <a:stCxn id="146"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AutoShape 54"/>
                  <p:cNvCxnSpPr>
                    <a:cxnSpLocks noChangeShapeType="1"/>
                    <a:stCxn id="146"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AutoShape 55"/>
                  <p:cNvCxnSpPr>
                    <a:cxnSpLocks noChangeShapeType="1"/>
                    <a:stCxn id="145" idx="6"/>
                  </p:cNvCxnSpPr>
                  <p:nvPr/>
                </p:nvCxnSpPr>
                <p:spPr bwMode="auto">
                  <a:xfrm>
                    <a:off x="4619625" y="1693226"/>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AutoShape 62"/>
                  <p:cNvCxnSpPr>
                    <a:cxnSpLocks noChangeShapeType="1"/>
                    <a:stCxn id="145" idx="6"/>
                  </p:cNvCxnSpPr>
                  <p:nvPr/>
                </p:nvCxnSpPr>
                <p:spPr bwMode="auto">
                  <a:xfrm flipV="1">
                    <a:off x="4619625" y="1340799"/>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AutoShape 63"/>
                  <p:cNvCxnSpPr>
                    <a:cxnSpLocks noChangeShapeType="1"/>
                    <a:stCxn id="146"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66" name="Group 65"/>
            <p:cNvGrpSpPr/>
            <p:nvPr/>
          </p:nvGrpSpPr>
          <p:grpSpPr>
            <a:xfrm>
              <a:off x="6459855" y="2786979"/>
              <a:ext cx="1768348" cy="1225078"/>
              <a:chOff x="5743575" y="4155"/>
              <a:chExt cx="1768348" cy="1225078"/>
            </a:xfrm>
          </p:grpSpPr>
          <p:grpSp>
            <p:nvGrpSpPr>
              <p:cNvPr id="117" name="Group 116"/>
              <p:cNvGrpSpPr/>
              <p:nvPr/>
            </p:nvGrpSpPr>
            <p:grpSpPr>
              <a:xfrm>
                <a:off x="5743575" y="4155"/>
                <a:ext cx="1762252" cy="889798"/>
                <a:chOff x="2870200" y="552450"/>
                <a:chExt cx="2873375" cy="1450828"/>
              </a:xfrm>
            </p:grpSpPr>
            <p:sp>
              <p:nvSpPr>
                <p:cNvPr id="130"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31" name="Group 130"/>
                <p:cNvGrpSpPr/>
                <p:nvPr/>
              </p:nvGrpSpPr>
              <p:grpSpPr>
                <a:xfrm>
                  <a:off x="3162300" y="552450"/>
                  <a:ext cx="2581275" cy="1450828"/>
                  <a:chOff x="3162300" y="552450"/>
                  <a:chExt cx="2581275" cy="1450828"/>
                </a:xfrm>
              </p:grpSpPr>
              <p:sp>
                <p:nvSpPr>
                  <p:cNvPr id="132"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33"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34" name="AutoShape 34"/>
                  <p:cNvCxnSpPr>
                    <a:cxnSpLocks noChangeShapeType="1"/>
                    <a:stCxn id="130" idx="3"/>
                    <a:endCxn id="133"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AutoShape 35"/>
                  <p:cNvCxnSpPr>
                    <a:cxnSpLocks noChangeShapeType="1"/>
                    <a:stCxn id="130" idx="3"/>
                    <a:endCxn id="132"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AutoShape 53"/>
                  <p:cNvCxnSpPr>
                    <a:cxnSpLocks noChangeShapeType="1"/>
                    <a:stCxn id="133"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AutoShape 54"/>
                  <p:cNvCxnSpPr>
                    <a:cxnSpLocks noChangeShapeType="1"/>
                    <a:stCxn id="133"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AutoShape 55"/>
                  <p:cNvCxnSpPr>
                    <a:cxnSpLocks noChangeShapeType="1"/>
                    <a:stCxn id="132"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AutoShape 62"/>
                  <p:cNvCxnSpPr>
                    <a:cxnSpLocks noChangeShapeType="1"/>
                    <a:stCxn id="132"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AutoShape 63"/>
                  <p:cNvCxnSpPr>
                    <a:cxnSpLocks noChangeShapeType="1"/>
                    <a:stCxn id="133"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18" name="Group 117"/>
              <p:cNvGrpSpPr/>
              <p:nvPr/>
            </p:nvGrpSpPr>
            <p:grpSpPr>
              <a:xfrm>
                <a:off x="5749671" y="257139"/>
                <a:ext cx="1762252" cy="972094"/>
                <a:chOff x="2870200" y="254270"/>
                <a:chExt cx="2873375" cy="1585004"/>
              </a:xfrm>
            </p:grpSpPr>
            <p:sp>
              <p:nvSpPr>
                <p:cNvPr id="119"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20" name="Group 119"/>
                <p:cNvGrpSpPr/>
                <p:nvPr/>
              </p:nvGrpSpPr>
              <p:grpSpPr>
                <a:xfrm>
                  <a:off x="3162300" y="254270"/>
                  <a:ext cx="2581275" cy="1585004"/>
                  <a:chOff x="3162300" y="254270"/>
                  <a:chExt cx="2581275" cy="1585004"/>
                </a:xfrm>
              </p:grpSpPr>
              <p:sp>
                <p:nvSpPr>
                  <p:cNvPr id="121" name="Oval 31"/>
                  <p:cNvSpPr>
                    <a:spLocks noChangeArrowheads="1"/>
                  </p:cNvSpPr>
                  <p:nvPr/>
                </p:nvSpPr>
                <p:spPr bwMode="auto">
                  <a:xfrm>
                    <a:off x="4318000" y="1547174"/>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22"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23" name="AutoShape 34"/>
                  <p:cNvCxnSpPr>
                    <a:cxnSpLocks noChangeShapeType="1"/>
                    <a:stCxn id="119" idx="3"/>
                    <a:endCxn id="122"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AutoShape 35"/>
                  <p:cNvCxnSpPr>
                    <a:cxnSpLocks noChangeShapeType="1"/>
                    <a:stCxn id="119" idx="3"/>
                    <a:endCxn id="121" idx="2"/>
                  </p:cNvCxnSpPr>
                  <p:nvPr/>
                </p:nvCxnSpPr>
                <p:spPr bwMode="auto">
                  <a:xfrm>
                    <a:off x="3162300" y="1441450"/>
                    <a:ext cx="1155700" cy="25177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AutoShape 53"/>
                  <p:cNvCxnSpPr>
                    <a:cxnSpLocks noChangeShapeType="1"/>
                    <a:stCxn id="122"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AutoShape 54"/>
                  <p:cNvCxnSpPr>
                    <a:cxnSpLocks noChangeShapeType="1"/>
                    <a:stCxn id="122"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AutoShape 55"/>
                  <p:cNvCxnSpPr>
                    <a:cxnSpLocks noChangeShapeType="1"/>
                    <a:stCxn id="121" idx="6"/>
                  </p:cNvCxnSpPr>
                  <p:nvPr/>
                </p:nvCxnSpPr>
                <p:spPr bwMode="auto">
                  <a:xfrm>
                    <a:off x="4619625" y="1693226"/>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AutoShape 62"/>
                  <p:cNvCxnSpPr>
                    <a:cxnSpLocks noChangeShapeType="1"/>
                    <a:stCxn id="121" idx="6"/>
                  </p:cNvCxnSpPr>
                  <p:nvPr/>
                </p:nvCxnSpPr>
                <p:spPr bwMode="auto">
                  <a:xfrm flipV="1">
                    <a:off x="4619625" y="1340799"/>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AutoShape 63"/>
                  <p:cNvCxnSpPr>
                    <a:cxnSpLocks noChangeShapeType="1"/>
                    <a:stCxn id="122"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67" name="Group 66"/>
            <p:cNvGrpSpPr/>
            <p:nvPr/>
          </p:nvGrpSpPr>
          <p:grpSpPr>
            <a:xfrm>
              <a:off x="6456807" y="3881211"/>
              <a:ext cx="1768348" cy="1225078"/>
              <a:chOff x="5743575" y="4155"/>
              <a:chExt cx="1768348" cy="1225078"/>
            </a:xfrm>
          </p:grpSpPr>
          <p:grpSp>
            <p:nvGrpSpPr>
              <p:cNvPr id="93" name="Group 92"/>
              <p:cNvGrpSpPr/>
              <p:nvPr/>
            </p:nvGrpSpPr>
            <p:grpSpPr>
              <a:xfrm>
                <a:off x="5743575" y="4155"/>
                <a:ext cx="1762252" cy="889798"/>
                <a:chOff x="2870200" y="552450"/>
                <a:chExt cx="2873375" cy="1450828"/>
              </a:xfrm>
            </p:grpSpPr>
            <p:sp>
              <p:nvSpPr>
                <p:cNvPr id="106"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107" name="Group 106"/>
                <p:cNvGrpSpPr/>
                <p:nvPr/>
              </p:nvGrpSpPr>
              <p:grpSpPr>
                <a:xfrm>
                  <a:off x="3162300" y="552450"/>
                  <a:ext cx="2581275" cy="1450828"/>
                  <a:chOff x="3162300" y="552450"/>
                  <a:chExt cx="2581275" cy="1450828"/>
                </a:xfrm>
              </p:grpSpPr>
              <p:sp>
                <p:nvSpPr>
                  <p:cNvPr id="108"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09"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110" name="AutoShape 34"/>
                  <p:cNvCxnSpPr>
                    <a:cxnSpLocks noChangeShapeType="1"/>
                    <a:stCxn id="106" idx="3"/>
                    <a:endCxn id="109"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AutoShape 35"/>
                  <p:cNvCxnSpPr>
                    <a:cxnSpLocks noChangeShapeType="1"/>
                    <a:stCxn id="106" idx="3"/>
                    <a:endCxn id="108"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AutoShape 53"/>
                  <p:cNvCxnSpPr>
                    <a:cxnSpLocks noChangeShapeType="1"/>
                    <a:stCxn id="109"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AutoShape 54"/>
                  <p:cNvCxnSpPr>
                    <a:cxnSpLocks noChangeShapeType="1"/>
                    <a:stCxn id="109"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AutoShape 55"/>
                  <p:cNvCxnSpPr>
                    <a:cxnSpLocks noChangeShapeType="1"/>
                    <a:stCxn id="108"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AutoShape 62"/>
                  <p:cNvCxnSpPr>
                    <a:cxnSpLocks noChangeShapeType="1"/>
                    <a:stCxn id="108"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AutoShape 63"/>
                  <p:cNvCxnSpPr>
                    <a:cxnSpLocks noChangeShapeType="1"/>
                    <a:stCxn id="109"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94" name="Group 93"/>
              <p:cNvGrpSpPr/>
              <p:nvPr/>
            </p:nvGrpSpPr>
            <p:grpSpPr>
              <a:xfrm>
                <a:off x="5749671" y="257139"/>
                <a:ext cx="1762252" cy="972094"/>
                <a:chOff x="2870200" y="254270"/>
                <a:chExt cx="2873375" cy="1585004"/>
              </a:xfrm>
            </p:grpSpPr>
            <p:sp>
              <p:nvSpPr>
                <p:cNvPr id="95"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96" name="Group 95"/>
                <p:cNvGrpSpPr/>
                <p:nvPr/>
              </p:nvGrpSpPr>
              <p:grpSpPr>
                <a:xfrm>
                  <a:off x="3162300" y="254270"/>
                  <a:ext cx="2581275" cy="1585004"/>
                  <a:chOff x="3162300" y="254270"/>
                  <a:chExt cx="2581275" cy="1585004"/>
                </a:xfrm>
              </p:grpSpPr>
              <p:sp>
                <p:nvSpPr>
                  <p:cNvPr id="97" name="Oval 31"/>
                  <p:cNvSpPr>
                    <a:spLocks noChangeArrowheads="1"/>
                  </p:cNvSpPr>
                  <p:nvPr/>
                </p:nvSpPr>
                <p:spPr bwMode="auto">
                  <a:xfrm>
                    <a:off x="4318000" y="1547174"/>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98"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99" name="AutoShape 34"/>
                  <p:cNvCxnSpPr>
                    <a:cxnSpLocks noChangeShapeType="1"/>
                    <a:stCxn id="95" idx="3"/>
                    <a:endCxn id="98"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AutoShape 35"/>
                  <p:cNvCxnSpPr>
                    <a:cxnSpLocks noChangeShapeType="1"/>
                    <a:stCxn id="95" idx="3"/>
                    <a:endCxn id="97" idx="2"/>
                  </p:cNvCxnSpPr>
                  <p:nvPr/>
                </p:nvCxnSpPr>
                <p:spPr bwMode="auto">
                  <a:xfrm>
                    <a:off x="3162300" y="1441450"/>
                    <a:ext cx="1155700" cy="25177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AutoShape 53"/>
                  <p:cNvCxnSpPr>
                    <a:cxnSpLocks noChangeShapeType="1"/>
                    <a:stCxn id="98"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AutoShape 54"/>
                  <p:cNvCxnSpPr>
                    <a:cxnSpLocks noChangeShapeType="1"/>
                    <a:stCxn id="98"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AutoShape 55"/>
                  <p:cNvCxnSpPr>
                    <a:cxnSpLocks noChangeShapeType="1"/>
                    <a:stCxn id="97" idx="6"/>
                  </p:cNvCxnSpPr>
                  <p:nvPr/>
                </p:nvCxnSpPr>
                <p:spPr bwMode="auto">
                  <a:xfrm>
                    <a:off x="4619625" y="1693226"/>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AutoShape 62"/>
                  <p:cNvCxnSpPr>
                    <a:cxnSpLocks noChangeShapeType="1"/>
                    <a:stCxn id="97" idx="6"/>
                  </p:cNvCxnSpPr>
                  <p:nvPr/>
                </p:nvCxnSpPr>
                <p:spPr bwMode="auto">
                  <a:xfrm flipV="1">
                    <a:off x="4619625" y="1340799"/>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AutoShape 63"/>
                  <p:cNvCxnSpPr>
                    <a:cxnSpLocks noChangeShapeType="1"/>
                    <a:stCxn id="98"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68" name="Group 67"/>
            <p:cNvGrpSpPr/>
            <p:nvPr/>
          </p:nvGrpSpPr>
          <p:grpSpPr>
            <a:xfrm>
              <a:off x="6444615" y="4966299"/>
              <a:ext cx="1768348" cy="1225078"/>
              <a:chOff x="5743575" y="4155"/>
              <a:chExt cx="1768348" cy="1225078"/>
            </a:xfrm>
          </p:grpSpPr>
          <p:grpSp>
            <p:nvGrpSpPr>
              <p:cNvPr id="69" name="Group 68"/>
              <p:cNvGrpSpPr/>
              <p:nvPr/>
            </p:nvGrpSpPr>
            <p:grpSpPr>
              <a:xfrm>
                <a:off x="5743575" y="4155"/>
                <a:ext cx="1762252" cy="889798"/>
                <a:chOff x="2870200" y="552450"/>
                <a:chExt cx="2873375" cy="1450828"/>
              </a:xfrm>
            </p:grpSpPr>
            <p:sp>
              <p:nvSpPr>
                <p:cNvPr id="82"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83" name="Group 82"/>
                <p:cNvGrpSpPr/>
                <p:nvPr/>
              </p:nvGrpSpPr>
              <p:grpSpPr>
                <a:xfrm>
                  <a:off x="3162300" y="552450"/>
                  <a:ext cx="2581275" cy="1450828"/>
                  <a:chOff x="3162300" y="552450"/>
                  <a:chExt cx="2581275" cy="1450828"/>
                </a:xfrm>
              </p:grpSpPr>
              <p:sp>
                <p:nvSpPr>
                  <p:cNvPr id="84" name="Oval 31"/>
                  <p:cNvSpPr>
                    <a:spLocks noChangeArrowheads="1"/>
                  </p:cNvSpPr>
                  <p:nvPr/>
                </p:nvSpPr>
                <p:spPr bwMode="auto">
                  <a:xfrm>
                    <a:off x="4318000" y="1711178"/>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5" name="Oval 32"/>
                  <p:cNvSpPr>
                    <a:spLocks noChangeArrowheads="1"/>
                  </p:cNvSpPr>
                  <p:nvPr/>
                </p:nvSpPr>
                <p:spPr bwMode="auto">
                  <a:xfrm>
                    <a:off x="4318000" y="914400"/>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86" name="AutoShape 34"/>
                  <p:cNvCxnSpPr>
                    <a:cxnSpLocks noChangeShapeType="1"/>
                    <a:stCxn id="82" idx="3"/>
                    <a:endCxn id="85" idx="2"/>
                  </p:cNvCxnSpPr>
                  <p:nvPr/>
                </p:nvCxnSpPr>
                <p:spPr bwMode="auto">
                  <a:xfrm flipV="1">
                    <a:off x="3171825" y="1060450"/>
                    <a:ext cx="1136650" cy="381000"/>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AutoShape 35"/>
                  <p:cNvCxnSpPr>
                    <a:cxnSpLocks noChangeShapeType="1"/>
                    <a:stCxn id="82" idx="3"/>
                    <a:endCxn id="84" idx="2"/>
                  </p:cNvCxnSpPr>
                  <p:nvPr/>
                </p:nvCxnSpPr>
                <p:spPr bwMode="auto">
                  <a:xfrm>
                    <a:off x="3162300" y="1441450"/>
                    <a:ext cx="1155700" cy="415778"/>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AutoShape 53"/>
                  <p:cNvCxnSpPr>
                    <a:cxnSpLocks noChangeShapeType="1"/>
                    <a:stCxn id="85" idx="6"/>
                  </p:cNvCxnSpPr>
                  <p:nvPr/>
                </p:nvCxnSpPr>
                <p:spPr bwMode="auto">
                  <a:xfrm flipV="1">
                    <a:off x="4619625" y="552450"/>
                    <a:ext cx="1123950" cy="5080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AutoShape 54"/>
                  <p:cNvCxnSpPr>
                    <a:cxnSpLocks noChangeShapeType="1"/>
                    <a:stCxn id="85" idx="6"/>
                  </p:cNvCxnSpPr>
                  <p:nvPr/>
                </p:nvCxnSpPr>
                <p:spPr bwMode="auto">
                  <a:xfrm>
                    <a:off x="4619625" y="1060450"/>
                    <a:ext cx="1123950" cy="495300"/>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AutoShape 55"/>
                  <p:cNvCxnSpPr>
                    <a:cxnSpLocks noChangeShapeType="1"/>
                    <a:stCxn id="84" idx="6"/>
                  </p:cNvCxnSpPr>
                  <p:nvPr/>
                </p:nvCxnSpPr>
                <p:spPr bwMode="auto">
                  <a:xfrm>
                    <a:off x="4619625" y="1857228"/>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AutoShape 62"/>
                  <p:cNvCxnSpPr>
                    <a:cxnSpLocks noChangeShapeType="1"/>
                    <a:stCxn id="84" idx="6"/>
                  </p:cNvCxnSpPr>
                  <p:nvPr/>
                </p:nvCxnSpPr>
                <p:spPr bwMode="auto">
                  <a:xfrm flipV="1">
                    <a:off x="4619625" y="1504802"/>
                    <a:ext cx="1066801" cy="352426"/>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AutoShape 63"/>
                  <p:cNvCxnSpPr>
                    <a:cxnSpLocks noChangeShapeType="1"/>
                    <a:stCxn id="85" idx="6"/>
                  </p:cNvCxnSpPr>
                  <p:nvPr/>
                </p:nvCxnSpPr>
                <p:spPr bwMode="auto">
                  <a:xfrm flipV="1">
                    <a:off x="4619625" y="1012825"/>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70" name="Group 69"/>
              <p:cNvGrpSpPr/>
              <p:nvPr/>
            </p:nvGrpSpPr>
            <p:grpSpPr>
              <a:xfrm>
                <a:off x="5749671" y="257139"/>
                <a:ext cx="1762252" cy="972094"/>
                <a:chOff x="2870200" y="254270"/>
                <a:chExt cx="2873375" cy="1585004"/>
              </a:xfrm>
            </p:grpSpPr>
            <p:sp>
              <p:nvSpPr>
                <p:cNvPr id="71" name="Rectangle 15"/>
                <p:cNvSpPr>
                  <a:spLocks noChangeArrowheads="1"/>
                </p:cNvSpPr>
                <p:nvPr/>
              </p:nvSpPr>
              <p:spPr bwMode="auto">
                <a:xfrm>
                  <a:off x="2870200" y="1295400"/>
                  <a:ext cx="292100" cy="292100"/>
                </a:xfrm>
                <a:prstGeom prst="rect">
                  <a:avLst/>
                </a:prstGeom>
                <a:solidFill>
                  <a:schemeClr val="bg1"/>
                </a:solidFill>
                <a:ln w="19050">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nvGrpSpPr>
                <p:cNvPr id="72" name="Group 71"/>
                <p:cNvGrpSpPr/>
                <p:nvPr/>
              </p:nvGrpSpPr>
              <p:grpSpPr>
                <a:xfrm>
                  <a:off x="3162300" y="254270"/>
                  <a:ext cx="2581275" cy="1585004"/>
                  <a:chOff x="3162300" y="254270"/>
                  <a:chExt cx="2581275" cy="1585004"/>
                </a:xfrm>
              </p:grpSpPr>
              <p:sp>
                <p:nvSpPr>
                  <p:cNvPr id="73" name="Oval 31"/>
                  <p:cNvSpPr>
                    <a:spLocks noChangeArrowheads="1"/>
                  </p:cNvSpPr>
                  <p:nvPr/>
                </p:nvSpPr>
                <p:spPr bwMode="auto">
                  <a:xfrm>
                    <a:off x="4318000" y="1547174"/>
                    <a:ext cx="292100" cy="292100"/>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74" name="Oval 32"/>
                  <p:cNvSpPr>
                    <a:spLocks noChangeArrowheads="1"/>
                  </p:cNvSpPr>
                  <p:nvPr/>
                </p:nvSpPr>
                <p:spPr bwMode="auto">
                  <a:xfrm>
                    <a:off x="4318000" y="616218"/>
                    <a:ext cx="292100" cy="292099"/>
                  </a:xfrm>
                  <a:prstGeom prst="ellipse">
                    <a:avLst/>
                  </a:prstGeom>
                  <a:noFill/>
                  <a:ln w="19050">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cxnSp>
                <p:nvCxnSpPr>
                  <p:cNvPr id="75" name="AutoShape 34"/>
                  <p:cNvCxnSpPr>
                    <a:cxnSpLocks noChangeShapeType="1"/>
                    <a:stCxn id="71" idx="3"/>
                    <a:endCxn id="74" idx="2"/>
                  </p:cNvCxnSpPr>
                  <p:nvPr/>
                </p:nvCxnSpPr>
                <p:spPr bwMode="auto">
                  <a:xfrm flipV="1">
                    <a:off x="3162300" y="762267"/>
                    <a:ext cx="1155700" cy="67918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AutoShape 35"/>
                  <p:cNvCxnSpPr>
                    <a:cxnSpLocks noChangeShapeType="1"/>
                    <a:stCxn id="71" idx="3"/>
                    <a:endCxn id="73" idx="2"/>
                  </p:cNvCxnSpPr>
                  <p:nvPr/>
                </p:nvCxnSpPr>
                <p:spPr bwMode="auto">
                  <a:xfrm>
                    <a:off x="3162300" y="1441450"/>
                    <a:ext cx="1155700" cy="251774"/>
                  </a:xfrm>
                  <a:prstGeom prst="straightConnector1">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AutoShape 53"/>
                  <p:cNvCxnSpPr>
                    <a:cxnSpLocks noChangeShapeType="1"/>
                    <a:stCxn id="74" idx="6"/>
                  </p:cNvCxnSpPr>
                  <p:nvPr/>
                </p:nvCxnSpPr>
                <p:spPr bwMode="auto">
                  <a:xfrm flipV="1">
                    <a:off x="4619625" y="254270"/>
                    <a:ext cx="1123950" cy="5079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AutoShape 54"/>
                  <p:cNvCxnSpPr>
                    <a:cxnSpLocks noChangeShapeType="1"/>
                    <a:stCxn id="74" idx="6"/>
                  </p:cNvCxnSpPr>
                  <p:nvPr/>
                </p:nvCxnSpPr>
                <p:spPr bwMode="auto">
                  <a:xfrm>
                    <a:off x="4619625" y="762267"/>
                    <a:ext cx="1123950" cy="495297"/>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AutoShape 55"/>
                  <p:cNvCxnSpPr>
                    <a:cxnSpLocks noChangeShapeType="1"/>
                    <a:stCxn id="73" idx="6"/>
                  </p:cNvCxnSpPr>
                  <p:nvPr/>
                </p:nvCxnSpPr>
                <p:spPr bwMode="auto">
                  <a:xfrm>
                    <a:off x="4619625" y="1693226"/>
                    <a:ext cx="1076324" cy="95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AutoShape 62"/>
                  <p:cNvCxnSpPr>
                    <a:cxnSpLocks noChangeShapeType="1"/>
                    <a:stCxn id="73" idx="6"/>
                  </p:cNvCxnSpPr>
                  <p:nvPr/>
                </p:nvCxnSpPr>
                <p:spPr bwMode="auto">
                  <a:xfrm flipV="1">
                    <a:off x="4619625" y="1340799"/>
                    <a:ext cx="1066801" cy="3524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AutoShape 63"/>
                  <p:cNvCxnSpPr>
                    <a:cxnSpLocks noChangeShapeType="1"/>
                    <a:stCxn id="74" idx="6"/>
                  </p:cNvCxnSpPr>
                  <p:nvPr/>
                </p:nvCxnSpPr>
                <p:spPr bwMode="auto">
                  <a:xfrm flipV="1">
                    <a:off x="4619625" y="714644"/>
                    <a:ext cx="1085850" cy="47625"/>
                  </a:xfrm>
                  <a:prstGeom prst="straightConnector1">
                    <a:avLst/>
                  </a:prstGeom>
                  <a:noFill/>
                  <a:ln w="19050">
                    <a:solidFill>
                      <a:schemeClr val="tx1"/>
                    </a:solidFill>
                    <a:prstDash val="sysDot"/>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grpSp>
        <p:nvGrpSpPr>
          <p:cNvPr id="23" name="Group 22"/>
          <p:cNvGrpSpPr/>
          <p:nvPr/>
        </p:nvGrpSpPr>
        <p:grpSpPr>
          <a:xfrm>
            <a:off x="2914004" y="1853494"/>
            <a:ext cx="1182762" cy="4973929"/>
            <a:chOff x="1304141" y="1879043"/>
            <a:chExt cx="1182762" cy="4973929"/>
          </a:xfrm>
        </p:grpSpPr>
        <p:sp>
          <p:nvSpPr>
            <p:cNvPr id="24" name="Rectangle 23"/>
            <p:cNvSpPr/>
            <p:nvPr/>
          </p:nvSpPr>
          <p:spPr>
            <a:xfrm>
              <a:off x="1304141" y="2853728"/>
              <a:ext cx="1182762" cy="3999244"/>
            </a:xfrm>
            <a:prstGeom prst="rect">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5" name="Oval 24"/>
            <p:cNvSpPr/>
            <p:nvPr/>
          </p:nvSpPr>
          <p:spPr>
            <a:xfrm>
              <a:off x="2118526" y="1879043"/>
              <a:ext cx="251209" cy="572756"/>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6" name="Straight Arrow Connector 25"/>
            <p:cNvCxnSpPr>
              <a:stCxn id="25" idx="4"/>
              <a:endCxn id="24" idx="0"/>
            </p:cNvCxnSpPr>
            <p:nvPr/>
          </p:nvCxnSpPr>
          <p:spPr bwMode="auto">
            <a:xfrm flipH="1">
              <a:off x="1895522" y="2451799"/>
              <a:ext cx="348609" cy="401929"/>
            </a:xfrm>
            <a:prstGeom prst="straightConnector1">
              <a:avLst/>
            </a:prstGeom>
            <a:noFill/>
            <a:ln w="19050" cap="flat" cmpd="sng" algn="ctr">
              <a:solidFill>
                <a:srgbClr val="0033CC"/>
              </a:solidFill>
              <a:prstDash val="solid"/>
              <a:round/>
              <a:headEnd type="none" w="med" len="med"/>
              <a:tailEnd type="arrow" w="med" len="med"/>
            </a:ln>
            <a:effectLst/>
          </p:spPr>
        </p:cxnSp>
      </p:grpSp>
      <p:grpSp>
        <p:nvGrpSpPr>
          <p:cNvPr id="31" name="Group 30"/>
          <p:cNvGrpSpPr/>
          <p:nvPr/>
        </p:nvGrpSpPr>
        <p:grpSpPr>
          <a:xfrm>
            <a:off x="4066171" y="1771547"/>
            <a:ext cx="4697482" cy="5063007"/>
            <a:chOff x="1341386" y="1779917"/>
            <a:chExt cx="4697482" cy="5063007"/>
          </a:xfrm>
        </p:grpSpPr>
        <p:sp>
          <p:nvSpPr>
            <p:cNvPr id="32" name="Rectangle 31"/>
            <p:cNvSpPr/>
            <p:nvPr/>
          </p:nvSpPr>
          <p:spPr>
            <a:xfrm>
              <a:off x="1454075" y="2843680"/>
              <a:ext cx="4131127" cy="3999244"/>
            </a:xfrm>
            <a:prstGeom prst="rect">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33" name="Oval 32"/>
            <p:cNvSpPr/>
            <p:nvPr/>
          </p:nvSpPr>
          <p:spPr>
            <a:xfrm>
              <a:off x="1341386" y="1779917"/>
              <a:ext cx="4697482" cy="761172"/>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34" name="Straight Arrow Connector 33"/>
            <p:cNvCxnSpPr>
              <a:stCxn id="33" idx="4"/>
              <a:endCxn id="32" idx="0"/>
            </p:cNvCxnSpPr>
            <p:nvPr/>
          </p:nvCxnSpPr>
          <p:spPr bwMode="auto">
            <a:xfrm flipH="1">
              <a:off x="3519639" y="2541089"/>
              <a:ext cx="170488" cy="302591"/>
            </a:xfrm>
            <a:prstGeom prst="straightConnector1">
              <a:avLst/>
            </a:prstGeom>
            <a:noFill/>
            <a:ln w="19050" cap="flat" cmpd="sng" algn="ctr">
              <a:solidFill>
                <a:srgbClr val="0033CC"/>
              </a:solidFill>
              <a:prstDash val="solid"/>
              <a:round/>
              <a:headEnd type="none" w="med" len="med"/>
              <a:tailEnd type="arrow" w="med" len="med"/>
            </a:ln>
            <a:effectLst/>
          </p:spPr>
        </p:cxnSp>
      </p:grpSp>
      <p:grpSp>
        <p:nvGrpSpPr>
          <p:cNvPr id="237" name="Group 236"/>
          <p:cNvGrpSpPr/>
          <p:nvPr/>
        </p:nvGrpSpPr>
        <p:grpSpPr>
          <a:xfrm>
            <a:off x="3823652" y="2103884"/>
            <a:ext cx="3098350" cy="4654855"/>
            <a:chOff x="3823652" y="2103884"/>
            <a:chExt cx="3098350" cy="4654855"/>
          </a:xfrm>
        </p:grpSpPr>
        <p:grpSp>
          <p:nvGrpSpPr>
            <p:cNvPr id="225" name="Group 224"/>
            <p:cNvGrpSpPr/>
            <p:nvPr/>
          </p:nvGrpSpPr>
          <p:grpSpPr>
            <a:xfrm>
              <a:off x="4340598" y="2103884"/>
              <a:ext cx="2064458" cy="1815318"/>
              <a:chOff x="4372843" y="2096625"/>
              <a:chExt cx="2375439" cy="1225945"/>
            </a:xfrm>
          </p:grpSpPr>
          <p:sp>
            <p:nvSpPr>
              <p:cNvPr id="218" name="Oval 217"/>
              <p:cNvSpPr/>
              <p:nvPr/>
            </p:nvSpPr>
            <p:spPr>
              <a:xfrm>
                <a:off x="4607304" y="2096625"/>
                <a:ext cx="589717" cy="187312"/>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19" name="Straight Arrow Connector 218"/>
              <p:cNvCxnSpPr>
                <a:stCxn id="218" idx="4"/>
                <a:endCxn id="232" idx="7"/>
              </p:cNvCxnSpPr>
              <p:nvPr/>
            </p:nvCxnSpPr>
            <p:spPr bwMode="auto">
              <a:xfrm flipH="1">
                <a:off x="4372843" y="2283937"/>
                <a:ext cx="529319" cy="1038633"/>
              </a:xfrm>
              <a:prstGeom prst="straightConnector1">
                <a:avLst/>
              </a:prstGeom>
              <a:noFill/>
              <a:ln w="19050" cap="flat" cmpd="sng" algn="ctr">
                <a:solidFill>
                  <a:srgbClr val="0033CC"/>
                </a:solidFill>
                <a:prstDash val="solid"/>
                <a:round/>
                <a:headEnd type="none" w="med" len="med"/>
                <a:tailEnd type="arrow" w="med" len="med"/>
              </a:ln>
              <a:effectLst/>
            </p:spPr>
          </p:cxnSp>
          <p:cxnSp>
            <p:nvCxnSpPr>
              <p:cNvPr id="222" name="Straight Arrow Connector 221"/>
              <p:cNvCxnSpPr>
                <a:stCxn id="218" idx="4"/>
                <a:endCxn id="234" idx="1"/>
              </p:cNvCxnSpPr>
              <p:nvPr/>
            </p:nvCxnSpPr>
            <p:spPr bwMode="auto">
              <a:xfrm>
                <a:off x="4902162" y="2283937"/>
                <a:ext cx="1846120" cy="812220"/>
              </a:xfrm>
              <a:prstGeom prst="straightConnector1">
                <a:avLst/>
              </a:prstGeom>
              <a:noFill/>
              <a:ln w="19050" cap="flat" cmpd="sng" algn="ctr">
                <a:solidFill>
                  <a:srgbClr val="0033CC"/>
                </a:solidFill>
                <a:prstDash val="solid"/>
                <a:round/>
                <a:headEnd type="none" w="med" len="med"/>
                <a:tailEnd type="arrow" w="med" len="med"/>
              </a:ln>
              <a:effectLst/>
            </p:spPr>
          </p:cxnSp>
        </p:grpSp>
        <p:sp>
          <p:nvSpPr>
            <p:cNvPr id="232" name="Oval 231"/>
            <p:cNvSpPr/>
            <p:nvPr/>
          </p:nvSpPr>
          <p:spPr>
            <a:xfrm>
              <a:off x="3823652" y="3518997"/>
              <a:ext cx="605640" cy="2732776"/>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34" name="Oval 233"/>
            <p:cNvSpPr/>
            <p:nvPr/>
          </p:nvSpPr>
          <p:spPr>
            <a:xfrm>
              <a:off x="6316362" y="3039231"/>
              <a:ext cx="605640" cy="3719508"/>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244" name="Group 243"/>
          <p:cNvGrpSpPr/>
          <p:nvPr/>
        </p:nvGrpSpPr>
        <p:grpSpPr>
          <a:xfrm>
            <a:off x="5068293" y="1938795"/>
            <a:ext cx="3155089" cy="4706840"/>
            <a:chOff x="4604392" y="2077798"/>
            <a:chExt cx="3155089" cy="4706840"/>
          </a:xfrm>
        </p:grpSpPr>
        <p:grpSp>
          <p:nvGrpSpPr>
            <p:cNvPr id="245" name="Group 244"/>
            <p:cNvGrpSpPr/>
            <p:nvPr/>
          </p:nvGrpSpPr>
          <p:grpSpPr>
            <a:xfrm>
              <a:off x="4604392" y="2077798"/>
              <a:ext cx="2434067" cy="1376974"/>
              <a:chOff x="4676391" y="2079003"/>
              <a:chExt cx="2800731" cy="929915"/>
            </a:xfrm>
          </p:grpSpPr>
          <p:sp>
            <p:nvSpPr>
              <p:cNvPr id="248" name="Oval 247"/>
              <p:cNvSpPr/>
              <p:nvPr/>
            </p:nvSpPr>
            <p:spPr>
              <a:xfrm>
                <a:off x="4676391" y="2079003"/>
                <a:ext cx="437243" cy="258240"/>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49" name="Straight Arrow Connector 248"/>
              <p:cNvCxnSpPr>
                <a:stCxn id="248" idx="4"/>
                <a:endCxn id="246" idx="0"/>
              </p:cNvCxnSpPr>
              <p:nvPr/>
            </p:nvCxnSpPr>
            <p:spPr bwMode="auto">
              <a:xfrm>
                <a:off x="4895012" y="2337243"/>
                <a:ext cx="882350" cy="464411"/>
              </a:xfrm>
              <a:prstGeom prst="straightConnector1">
                <a:avLst/>
              </a:prstGeom>
              <a:noFill/>
              <a:ln w="19050" cap="flat" cmpd="sng" algn="ctr">
                <a:solidFill>
                  <a:srgbClr val="0033CC"/>
                </a:solidFill>
                <a:prstDash val="solid"/>
                <a:round/>
                <a:headEnd type="none" w="med" len="med"/>
                <a:tailEnd type="arrow" w="med" len="med"/>
              </a:ln>
              <a:effectLst/>
            </p:spPr>
          </p:cxnSp>
          <p:cxnSp>
            <p:nvCxnSpPr>
              <p:cNvPr id="250" name="Straight Arrow Connector 249"/>
              <p:cNvCxnSpPr>
                <a:stCxn id="248" idx="4"/>
                <a:endCxn id="247" idx="1"/>
              </p:cNvCxnSpPr>
              <p:nvPr/>
            </p:nvCxnSpPr>
            <p:spPr bwMode="auto">
              <a:xfrm>
                <a:off x="4895013" y="2337243"/>
                <a:ext cx="2582109" cy="671675"/>
              </a:xfrm>
              <a:prstGeom prst="straightConnector1">
                <a:avLst/>
              </a:prstGeom>
              <a:noFill/>
              <a:ln w="19050" cap="flat" cmpd="sng" algn="ctr">
                <a:solidFill>
                  <a:srgbClr val="0033CC"/>
                </a:solidFill>
                <a:prstDash val="solid"/>
                <a:round/>
                <a:headEnd type="none" w="med" len="med"/>
                <a:tailEnd type="arrow" w="med" len="med"/>
              </a:ln>
              <a:effectLst/>
            </p:spPr>
          </p:cxnSp>
        </p:grpSp>
        <p:sp>
          <p:nvSpPr>
            <p:cNvPr id="246" name="Oval 245"/>
            <p:cNvSpPr/>
            <p:nvPr/>
          </p:nvSpPr>
          <p:spPr>
            <a:xfrm>
              <a:off x="4906140" y="3147866"/>
              <a:ext cx="1310173" cy="3636772"/>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47" name="Oval 246"/>
            <p:cNvSpPr/>
            <p:nvPr/>
          </p:nvSpPr>
          <p:spPr>
            <a:xfrm>
              <a:off x="6914754" y="2898239"/>
              <a:ext cx="844727" cy="3800212"/>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269" name="Group 268">
            <a:extLst>
              <a:ext uri="{FF2B5EF4-FFF2-40B4-BE49-F238E27FC236}">
                <a16:creationId xmlns:a16="http://schemas.microsoft.com/office/drawing/2014/main" id="{F1209369-40F0-4C42-90C8-2A0EE57C43F2}"/>
              </a:ext>
            </a:extLst>
          </p:cNvPr>
          <p:cNvGrpSpPr/>
          <p:nvPr/>
        </p:nvGrpSpPr>
        <p:grpSpPr>
          <a:xfrm>
            <a:off x="4248431" y="3099787"/>
            <a:ext cx="3209914" cy="3466261"/>
            <a:chOff x="4248431" y="3099787"/>
            <a:chExt cx="3209914" cy="3466261"/>
          </a:xfrm>
        </p:grpSpPr>
        <p:grpSp>
          <p:nvGrpSpPr>
            <p:cNvPr id="268" name="Group 267">
              <a:extLst>
                <a:ext uri="{FF2B5EF4-FFF2-40B4-BE49-F238E27FC236}">
                  <a16:creationId xmlns:a16="http://schemas.microsoft.com/office/drawing/2014/main" id="{4BAD6878-E480-43B6-8445-47C827A2E988}"/>
                </a:ext>
              </a:extLst>
            </p:cNvPr>
            <p:cNvGrpSpPr/>
            <p:nvPr/>
          </p:nvGrpSpPr>
          <p:grpSpPr>
            <a:xfrm>
              <a:off x="4248431" y="3881886"/>
              <a:ext cx="1084823" cy="2417318"/>
              <a:chOff x="4248431" y="3881886"/>
              <a:chExt cx="1084823" cy="2417318"/>
            </a:xfrm>
          </p:grpSpPr>
          <p:cxnSp>
            <p:nvCxnSpPr>
              <p:cNvPr id="220" name="AutoShape 35">
                <a:extLst>
                  <a:ext uri="{FF2B5EF4-FFF2-40B4-BE49-F238E27FC236}">
                    <a16:creationId xmlns:a16="http://schemas.microsoft.com/office/drawing/2014/main" id="{BA330206-D7F6-4C6E-9E9E-C0E164F2CAB6}"/>
                  </a:ext>
                </a:extLst>
              </p:cNvPr>
              <p:cNvCxnSpPr>
                <a:cxnSpLocks noChangeShapeType="1"/>
              </p:cNvCxnSpPr>
              <p:nvPr/>
            </p:nvCxnSpPr>
            <p:spPr bwMode="auto">
              <a:xfrm>
                <a:off x="4317975" y="3881886"/>
                <a:ext cx="1015279" cy="412118"/>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1" name="AutoShape 35">
                <a:extLst>
                  <a:ext uri="{FF2B5EF4-FFF2-40B4-BE49-F238E27FC236}">
                    <a16:creationId xmlns:a16="http://schemas.microsoft.com/office/drawing/2014/main" id="{AA7B09AE-76FB-42BD-8079-DFC66F2F50C3}"/>
                  </a:ext>
                </a:extLst>
              </p:cNvPr>
              <p:cNvCxnSpPr>
                <a:cxnSpLocks noChangeShapeType="1"/>
                <a:endCxn id="203" idx="2"/>
              </p:cNvCxnSpPr>
              <p:nvPr/>
            </p:nvCxnSpPr>
            <p:spPr bwMode="auto">
              <a:xfrm flipV="1">
                <a:off x="4317975" y="4272956"/>
                <a:ext cx="972427" cy="266160"/>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3" name="AutoShape 35">
                <a:extLst>
                  <a:ext uri="{FF2B5EF4-FFF2-40B4-BE49-F238E27FC236}">
                    <a16:creationId xmlns:a16="http://schemas.microsoft.com/office/drawing/2014/main" id="{CF5EF070-595D-41F3-9A3C-0EF13EE89E25}"/>
                  </a:ext>
                </a:extLst>
              </p:cNvPr>
              <p:cNvCxnSpPr>
                <a:cxnSpLocks noChangeShapeType="1"/>
                <a:stCxn id="37" idx="3"/>
                <a:endCxn id="49" idx="2"/>
              </p:cNvCxnSpPr>
              <p:nvPr/>
            </p:nvCxnSpPr>
            <p:spPr bwMode="auto">
              <a:xfrm>
                <a:off x="4252435" y="5213101"/>
                <a:ext cx="1037966" cy="1086103"/>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 name="AutoShape 35">
                <a:extLst>
                  <a:ext uri="{FF2B5EF4-FFF2-40B4-BE49-F238E27FC236}">
                    <a16:creationId xmlns:a16="http://schemas.microsoft.com/office/drawing/2014/main" id="{F4B7052C-16F5-4F5B-B6C9-7F045AAC2181}"/>
                  </a:ext>
                </a:extLst>
              </p:cNvPr>
              <p:cNvCxnSpPr>
                <a:cxnSpLocks noChangeShapeType="1"/>
                <a:endCxn id="48" idx="2"/>
              </p:cNvCxnSpPr>
              <p:nvPr/>
            </p:nvCxnSpPr>
            <p:spPr bwMode="auto">
              <a:xfrm flipV="1">
                <a:off x="4248431" y="5620926"/>
                <a:ext cx="1041970" cy="272600"/>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7" name="Group 266">
              <a:extLst>
                <a:ext uri="{FF2B5EF4-FFF2-40B4-BE49-F238E27FC236}">
                  <a16:creationId xmlns:a16="http://schemas.microsoft.com/office/drawing/2014/main" id="{C50975FF-6C1A-4DF3-B960-4EC029F58A70}"/>
                </a:ext>
              </a:extLst>
            </p:cNvPr>
            <p:cNvGrpSpPr/>
            <p:nvPr/>
          </p:nvGrpSpPr>
          <p:grpSpPr>
            <a:xfrm>
              <a:off x="6729215" y="3099787"/>
              <a:ext cx="729130" cy="3466261"/>
              <a:chOff x="6729215" y="3099787"/>
              <a:chExt cx="729130" cy="3466261"/>
            </a:xfrm>
          </p:grpSpPr>
          <p:cxnSp>
            <p:nvCxnSpPr>
              <p:cNvPr id="229" name="AutoShape 35">
                <a:extLst>
                  <a:ext uri="{FF2B5EF4-FFF2-40B4-BE49-F238E27FC236}">
                    <a16:creationId xmlns:a16="http://schemas.microsoft.com/office/drawing/2014/main" id="{F347BA18-54B8-4B75-A4C2-D611D3733F98}"/>
                  </a:ext>
                </a:extLst>
              </p:cNvPr>
              <p:cNvCxnSpPr>
                <a:cxnSpLocks noChangeShapeType="1"/>
                <a:endCxn id="193" idx="2"/>
              </p:cNvCxnSpPr>
              <p:nvPr/>
            </p:nvCxnSpPr>
            <p:spPr bwMode="auto">
              <a:xfrm flipV="1">
                <a:off x="6740077" y="3099787"/>
                <a:ext cx="616803" cy="156663"/>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3" name="AutoShape 35">
                <a:extLst>
                  <a:ext uri="{FF2B5EF4-FFF2-40B4-BE49-F238E27FC236}">
                    <a16:creationId xmlns:a16="http://schemas.microsoft.com/office/drawing/2014/main" id="{D1032E35-3C6B-448C-9F20-5540AD05FAE3}"/>
                  </a:ext>
                </a:extLst>
              </p:cNvPr>
              <p:cNvCxnSpPr>
                <a:cxnSpLocks noChangeShapeType="1"/>
                <a:endCxn id="181" idx="3"/>
              </p:cNvCxnSpPr>
              <p:nvPr/>
            </p:nvCxnSpPr>
            <p:spPr bwMode="auto">
              <a:xfrm>
                <a:off x="6766464" y="3554028"/>
                <a:ext cx="619295" cy="269240"/>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 name="AutoShape 35">
                <a:extLst>
                  <a:ext uri="{FF2B5EF4-FFF2-40B4-BE49-F238E27FC236}">
                    <a16:creationId xmlns:a16="http://schemas.microsoft.com/office/drawing/2014/main" id="{A13329E5-5DA7-451F-8C18-3DB704606C35}"/>
                  </a:ext>
                </a:extLst>
              </p:cNvPr>
              <p:cNvCxnSpPr>
                <a:cxnSpLocks noChangeShapeType="1"/>
              </p:cNvCxnSpPr>
              <p:nvPr/>
            </p:nvCxnSpPr>
            <p:spPr bwMode="auto">
              <a:xfrm flipV="1">
                <a:off x="6745323" y="3574851"/>
                <a:ext cx="687778" cy="357848"/>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8" name="AutoShape 35">
                <a:extLst>
                  <a:ext uri="{FF2B5EF4-FFF2-40B4-BE49-F238E27FC236}">
                    <a16:creationId xmlns:a16="http://schemas.microsoft.com/office/drawing/2014/main" id="{0155B4AE-D94A-4E6B-948D-581DC81508F0}"/>
                  </a:ext>
                </a:extLst>
              </p:cNvPr>
              <p:cNvCxnSpPr>
                <a:cxnSpLocks noChangeShapeType="1"/>
                <a:stCxn id="154" idx="3"/>
              </p:cNvCxnSpPr>
              <p:nvPr/>
            </p:nvCxnSpPr>
            <p:spPr bwMode="auto">
              <a:xfrm flipV="1">
                <a:off x="6729215" y="3945388"/>
                <a:ext cx="729130" cy="157212"/>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1" name="AutoShape 35">
                <a:extLst>
                  <a:ext uri="{FF2B5EF4-FFF2-40B4-BE49-F238E27FC236}">
                    <a16:creationId xmlns:a16="http://schemas.microsoft.com/office/drawing/2014/main" id="{98FAEEC8-6D5D-4DC0-818A-A4C504C02BEB}"/>
                  </a:ext>
                </a:extLst>
              </p:cNvPr>
              <p:cNvCxnSpPr>
                <a:cxnSpLocks noChangeShapeType="1"/>
              </p:cNvCxnSpPr>
              <p:nvPr/>
            </p:nvCxnSpPr>
            <p:spPr bwMode="auto">
              <a:xfrm flipV="1">
                <a:off x="6750469" y="4122258"/>
                <a:ext cx="658970" cy="271489"/>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1" name="AutoShape 35">
                <a:extLst>
                  <a:ext uri="{FF2B5EF4-FFF2-40B4-BE49-F238E27FC236}">
                    <a16:creationId xmlns:a16="http://schemas.microsoft.com/office/drawing/2014/main" id="{AD5198E1-FFFC-4C80-89B2-1576650430F2}"/>
                  </a:ext>
                </a:extLst>
              </p:cNvPr>
              <p:cNvCxnSpPr>
                <a:cxnSpLocks noChangeShapeType="1"/>
                <a:endCxn id="132" idx="2"/>
              </p:cNvCxnSpPr>
              <p:nvPr/>
            </p:nvCxnSpPr>
            <p:spPr bwMode="auto">
              <a:xfrm>
                <a:off x="6747744" y="4807291"/>
                <a:ext cx="611858" cy="176543"/>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2" name="AutoShape 35">
                <a:extLst>
                  <a:ext uri="{FF2B5EF4-FFF2-40B4-BE49-F238E27FC236}">
                    <a16:creationId xmlns:a16="http://schemas.microsoft.com/office/drawing/2014/main" id="{5CB8B5DB-79D0-43A7-A322-EB98583E0EC4}"/>
                  </a:ext>
                </a:extLst>
              </p:cNvPr>
              <p:cNvCxnSpPr>
                <a:cxnSpLocks noChangeShapeType="1"/>
              </p:cNvCxnSpPr>
              <p:nvPr/>
            </p:nvCxnSpPr>
            <p:spPr bwMode="auto">
              <a:xfrm flipV="1">
                <a:off x="6766857" y="4807612"/>
                <a:ext cx="654089" cy="287229"/>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3" name="AutoShape 35">
                <a:extLst>
                  <a:ext uri="{FF2B5EF4-FFF2-40B4-BE49-F238E27FC236}">
                    <a16:creationId xmlns:a16="http://schemas.microsoft.com/office/drawing/2014/main" id="{4B607311-324A-4A41-B747-FAB3E5B84328}"/>
                  </a:ext>
                </a:extLst>
              </p:cNvPr>
              <p:cNvCxnSpPr>
                <a:cxnSpLocks noChangeShapeType="1"/>
                <a:endCxn id="108" idx="2"/>
              </p:cNvCxnSpPr>
              <p:nvPr/>
            </p:nvCxnSpPr>
            <p:spPr bwMode="auto">
              <a:xfrm>
                <a:off x="6730781" y="5537451"/>
                <a:ext cx="626099" cy="186136"/>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 name="AutoShape 35">
                <a:extLst>
                  <a:ext uri="{FF2B5EF4-FFF2-40B4-BE49-F238E27FC236}">
                    <a16:creationId xmlns:a16="http://schemas.microsoft.com/office/drawing/2014/main" id="{42F802CF-1E8C-4D1A-9000-945A47113608}"/>
                  </a:ext>
                </a:extLst>
              </p:cNvPr>
              <p:cNvCxnSpPr>
                <a:cxnSpLocks noChangeShapeType="1"/>
              </p:cNvCxnSpPr>
              <p:nvPr/>
            </p:nvCxnSpPr>
            <p:spPr bwMode="auto">
              <a:xfrm flipV="1">
                <a:off x="6740807" y="5010056"/>
                <a:ext cx="654183" cy="842247"/>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0" name="AutoShape 35">
                <a:extLst>
                  <a:ext uri="{FF2B5EF4-FFF2-40B4-BE49-F238E27FC236}">
                    <a16:creationId xmlns:a16="http://schemas.microsoft.com/office/drawing/2014/main" id="{07A1CBB9-21A6-4A59-95E4-CA8EDEC56FCA}"/>
                  </a:ext>
                </a:extLst>
              </p:cNvPr>
              <p:cNvCxnSpPr>
                <a:cxnSpLocks noChangeShapeType="1"/>
                <a:endCxn id="85" idx="1"/>
              </p:cNvCxnSpPr>
              <p:nvPr/>
            </p:nvCxnSpPr>
            <p:spPr bwMode="auto">
              <a:xfrm flipV="1">
                <a:off x="6730781" y="6083975"/>
                <a:ext cx="638643" cy="240626"/>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3" name="AutoShape 35">
                <a:extLst>
                  <a:ext uri="{FF2B5EF4-FFF2-40B4-BE49-F238E27FC236}">
                    <a16:creationId xmlns:a16="http://schemas.microsoft.com/office/drawing/2014/main" id="{0A74EF77-734D-4FE7-AACA-F1D623CC116F}"/>
                  </a:ext>
                </a:extLst>
              </p:cNvPr>
              <p:cNvCxnSpPr>
                <a:cxnSpLocks noChangeShapeType="1"/>
                <a:endCxn id="74" idx="2"/>
              </p:cNvCxnSpPr>
              <p:nvPr/>
            </p:nvCxnSpPr>
            <p:spPr bwMode="auto">
              <a:xfrm flipV="1">
                <a:off x="6756436" y="6297824"/>
                <a:ext cx="594999" cy="268224"/>
              </a:xfrm>
              <a:prstGeom prst="straightConnector1">
                <a:avLst/>
              </a:prstGeom>
              <a:noFill/>
              <a:ln w="571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6" name="Group 5">
            <a:extLst>
              <a:ext uri="{FF2B5EF4-FFF2-40B4-BE49-F238E27FC236}">
                <a16:creationId xmlns:a16="http://schemas.microsoft.com/office/drawing/2014/main" id="{5C13347A-687C-4150-9DC1-604C4899F932}"/>
              </a:ext>
            </a:extLst>
          </p:cNvPr>
          <p:cNvGrpSpPr/>
          <p:nvPr/>
        </p:nvGrpSpPr>
        <p:grpSpPr>
          <a:xfrm>
            <a:off x="1575275" y="1964895"/>
            <a:ext cx="1600493" cy="2793158"/>
            <a:chOff x="1575275" y="1964895"/>
            <a:chExt cx="1600493" cy="2793158"/>
          </a:xfrm>
        </p:grpSpPr>
        <p:sp>
          <p:nvSpPr>
            <p:cNvPr id="239" name="Oval 238">
              <a:extLst>
                <a:ext uri="{FF2B5EF4-FFF2-40B4-BE49-F238E27FC236}">
                  <a16:creationId xmlns:a16="http://schemas.microsoft.com/office/drawing/2014/main" id="{1AC11FFB-F6BC-41CD-9E2D-9AFE141AF6E5}"/>
                </a:ext>
              </a:extLst>
            </p:cNvPr>
            <p:cNvSpPr/>
            <p:nvPr/>
          </p:nvSpPr>
          <p:spPr>
            <a:xfrm>
              <a:off x="2795768" y="1964895"/>
              <a:ext cx="380000" cy="382390"/>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40" name="Straight Arrow Connector 239">
              <a:extLst>
                <a:ext uri="{FF2B5EF4-FFF2-40B4-BE49-F238E27FC236}">
                  <a16:creationId xmlns:a16="http://schemas.microsoft.com/office/drawing/2014/main" id="{79462681-1740-49C8-AB1D-29FB4F657852}"/>
                </a:ext>
              </a:extLst>
            </p:cNvPr>
            <p:cNvCxnSpPr>
              <a:cxnSpLocks/>
              <a:stCxn id="239" idx="4"/>
              <a:endCxn id="19" idx="0"/>
            </p:cNvCxnSpPr>
            <p:nvPr/>
          </p:nvCxnSpPr>
          <p:spPr bwMode="auto">
            <a:xfrm flipH="1">
              <a:off x="1575275" y="2347285"/>
              <a:ext cx="1410493" cy="2410768"/>
            </a:xfrm>
            <a:prstGeom prst="straightConnector1">
              <a:avLst/>
            </a:prstGeom>
            <a:noFill/>
            <a:ln w="19050" cap="flat" cmpd="sng" algn="ctr">
              <a:solidFill>
                <a:srgbClr val="0033CC"/>
              </a:solidFill>
              <a:prstDash val="solid"/>
              <a:round/>
              <a:headEnd type="none" w="med" len="med"/>
              <a:tailEnd type="arrow" w="med" len="med"/>
            </a:ln>
            <a:effectLst/>
          </p:spPr>
        </p:cxnSp>
      </p:grpSp>
      <p:grpSp>
        <p:nvGrpSpPr>
          <p:cNvPr id="226" name="Group 225">
            <a:extLst>
              <a:ext uri="{FF2B5EF4-FFF2-40B4-BE49-F238E27FC236}">
                <a16:creationId xmlns:a16="http://schemas.microsoft.com/office/drawing/2014/main" id="{2E14915A-FBDF-4930-B11B-8FC02C047C29}"/>
              </a:ext>
            </a:extLst>
          </p:cNvPr>
          <p:cNvGrpSpPr/>
          <p:nvPr/>
        </p:nvGrpSpPr>
        <p:grpSpPr>
          <a:xfrm>
            <a:off x="4090715" y="1950579"/>
            <a:ext cx="3869318" cy="3853548"/>
            <a:chOff x="4090715" y="1950579"/>
            <a:chExt cx="3869318" cy="3853548"/>
          </a:xfrm>
        </p:grpSpPr>
        <p:grpSp>
          <p:nvGrpSpPr>
            <p:cNvPr id="242" name="Group 241">
              <a:extLst>
                <a:ext uri="{FF2B5EF4-FFF2-40B4-BE49-F238E27FC236}">
                  <a16:creationId xmlns:a16="http://schemas.microsoft.com/office/drawing/2014/main" id="{CB4CD93C-6E15-4D54-860E-9279DD270CED}"/>
                </a:ext>
              </a:extLst>
            </p:cNvPr>
            <p:cNvGrpSpPr/>
            <p:nvPr/>
          </p:nvGrpSpPr>
          <p:grpSpPr>
            <a:xfrm>
              <a:off x="4127652" y="1950579"/>
              <a:ext cx="3832381" cy="2489800"/>
              <a:chOff x="-505789" y="1964895"/>
              <a:chExt cx="3832381" cy="2489800"/>
            </a:xfrm>
          </p:grpSpPr>
          <p:sp>
            <p:nvSpPr>
              <p:cNvPr id="243" name="Oval 242">
                <a:extLst>
                  <a:ext uri="{FF2B5EF4-FFF2-40B4-BE49-F238E27FC236}">
                    <a16:creationId xmlns:a16="http://schemas.microsoft.com/office/drawing/2014/main" id="{0CED01C6-7F1E-4999-B0FE-83EAE9598190}"/>
                  </a:ext>
                </a:extLst>
              </p:cNvPr>
              <p:cNvSpPr/>
              <p:nvPr/>
            </p:nvSpPr>
            <p:spPr>
              <a:xfrm>
                <a:off x="2795768" y="1964895"/>
                <a:ext cx="530824" cy="382390"/>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254" name="Straight Arrow Connector 253">
                <a:extLst>
                  <a:ext uri="{FF2B5EF4-FFF2-40B4-BE49-F238E27FC236}">
                    <a16:creationId xmlns:a16="http://schemas.microsoft.com/office/drawing/2014/main" id="{AF899504-79D0-4F5E-9F75-F0FE8A4832D6}"/>
                  </a:ext>
                </a:extLst>
              </p:cNvPr>
              <p:cNvCxnSpPr>
                <a:cxnSpLocks/>
                <a:stCxn id="243" idx="4"/>
                <a:endCxn id="30" idx="0"/>
              </p:cNvCxnSpPr>
              <p:nvPr/>
            </p:nvCxnSpPr>
            <p:spPr bwMode="auto">
              <a:xfrm flipH="1">
                <a:off x="-505789" y="2347285"/>
                <a:ext cx="3566969" cy="2107410"/>
              </a:xfrm>
              <a:prstGeom prst="straightConnector1">
                <a:avLst/>
              </a:prstGeom>
              <a:noFill/>
              <a:ln w="19050" cap="flat" cmpd="sng" algn="ctr">
                <a:solidFill>
                  <a:srgbClr val="0033CC"/>
                </a:solidFill>
                <a:prstDash val="solid"/>
                <a:round/>
                <a:headEnd type="none" w="med" len="med"/>
                <a:tailEnd type="arrow" w="med" len="med"/>
              </a:ln>
              <a:effectLst/>
            </p:spPr>
          </p:cxnSp>
        </p:grpSp>
        <p:cxnSp>
          <p:nvCxnSpPr>
            <p:cNvPr id="255" name="Straight Arrow Connector 254">
              <a:extLst>
                <a:ext uri="{FF2B5EF4-FFF2-40B4-BE49-F238E27FC236}">
                  <a16:creationId xmlns:a16="http://schemas.microsoft.com/office/drawing/2014/main" id="{FD380B06-575D-47C4-BB6D-A090879B7CD0}"/>
                </a:ext>
              </a:extLst>
            </p:cNvPr>
            <p:cNvCxnSpPr>
              <a:cxnSpLocks/>
              <a:stCxn id="243" idx="4"/>
              <a:endCxn id="201" idx="0"/>
            </p:cNvCxnSpPr>
            <p:nvPr/>
          </p:nvCxnSpPr>
          <p:spPr bwMode="auto">
            <a:xfrm flipH="1">
              <a:off x="4127652" y="2332969"/>
              <a:ext cx="3566969" cy="1429132"/>
            </a:xfrm>
            <a:prstGeom prst="straightConnector1">
              <a:avLst/>
            </a:prstGeom>
            <a:noFill/>
            <a:ln w="19050" cap="flat" cmpd="sng" algn="ctr">
              <a:solidFill>
                <a:srgbClr val="0033CC"/>
              </a:solidFill>
              <a:prstDash val="solid"/>
              <a:round/>
              <a:headEnd type="none" w="med" len="med"/>
              <a:tailEnd type="arrow" w="med" len="med"/>
            </a:ln>
            <a:effectLst/>
          </p:spPr>
        </p:cxnSp>
        <p:cxnSp>
          <p:nvCxnSpPr>
            <p:cNvPr id="257" name="Straight Arrow Connector 256">
              <a:extLst>
                <a:ext uri="{FF2B5EF4-FFF2-40B4-BE49-F238E27FC236}">
                  <a16:creationId xmlns:a16="http://schemas.microsoft.com/office/drawing/2014/main" id="{57E6F5F0-8E29-4AD0-89A4-2835613EAB04}"/>
                </a:ext>
              </a:extLst>
            </p:cNvPr>
            <p:cNvCxnSpPr>
              <a:cxnSpLocks/>
              <a:stCxn id="243" idx="4"/>
            </p:cNvCxnSpPr>
            <p:nvPr/>
          </p:nvCxnSpPr>
          <p:spPr bwMode="auto">
            <a:xfrm flipH="1">
              <a:off x="4121037" y="2332969"/>
              <a:ext cx="3573584" cy="2756095"/>
            </a:xfrm>
            <a:prstGeom prst="straightConnector1">
              <a:avLst/>
            </a:prstGeom>
            <a:noFill/>
            <a:ln w="19050" cap="flat" cmpd="sng" algn="ctr">
              <a:solidFill>
                <a:srgbClr val="0033CC"/>
              </a:solidFill>
              <a:prstDash val="solid"/>
              <a:round/>
              <a:headEnd type="none" w="med" len="med"/>
              <a:tailEnd type="arrow" w="med" len="med"/>
            </a:ln>
            <a:effectLst/>
          </p:spPr>
        </p:cxnSp>
        <p:cxnSp>
          <p:nvCxnSpPr>
            <p:cNvPr id="258" name="Straight Arrow Connector 257">
              <a:extLst>
                <a:ext uri="{FF2B5EF4-FFF2-40B4-BE49-F238E27FC236}">
                  <a16:creationId xmlns:a16="http://schemas.microsoft.com/office/drawing/2014/main" id="{85830878-B15E-4BC5-AD2E-AF8F91501AB4}"/>
                </a:ext>
              </a:extLst>
            </p:cNvPr>
            <p:cNvCxnSpPr>
              <a:cxnSpLocks/>
              <a:stCxn id="243" idx="4"/>
            </p:cNvCxnSpPr>
            <p:nvPr/>
          </p:nvCxnSpPr>
          <p:spPr bwMode="auto">
            <a:xfrm flipH="1">
              <a:off x="4090715" y="2332969"/>
              <a:ext cx="3603906" cy="3471158"/>
            </a:xfrm>
            <a:prstGeom prst="straightConnector1">
              <a:avLst/>
            </a:prstGeom>
            <a:noFill/>
            <a:ln w="19050" cap="flat" cmpd="sng" algn="ctr">
              <a:solidFill>
                <a:srgbClr val="0033CC"/>
              </a:solidFill>
              <a:prstDash val="solid"/>
              <a:round/>
              <a:headEnd type="none" w="med" len="med"/>
              <a:tailEnd type="arrow" w="med" len="med"/>
            </a:ln>
            <a:effectLst/>
          </p:spPr>
        </p:cxnSp>
      </p:grpSp>
    </p:spTree>
    <p:extLst>
      <p:ext uri="{BB962C8B-B14F-4D97-AF65-F5344CB8AC3E}">
        <p14:creationId xmlns:p14="http://schemas.microsoft.com/office/powerpoint/2010/main" val="82055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26"/>
                                        </p:tgtEl>
                                        <p:attrNameLst>
                                          <p:attrName>style.visibility</p:attrName>
                                        </p:attrNameLst>
                                      </p:cBhvr>
                                      <p:to>
                                        <p:strVal val="visible"/>
                                      </p:to>
                                    </p:set>
                                    <p:animEffect transition="in" filter="wipe(right)">
                                      <p:cBhvr>
                                        <p:cTn id="22" dur="500"/>
                                        <p:tgtEl>
                                          <p:spTgt spid="2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7"/>
                                        </p:tgtEl>
                                        <p:attrNameLst>
                                          <p:attrName>style.visibility</p:attrName>
                                        </p:attrNameLst>
                                      </p:cBhvr>
                                      <p:to>
                                        <p:strVal val="visible"/>
                                      </p:to>
                                    </p:set>
                                    <p:animEffect transition="in" filter="wipe(up)">
                                      <p:cBhvr>
                                        <p:cTn id="32" dur="500"/>
                                        <p:tgtEl>
                                          <p:spTgt spid="2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9"/>
                                        </p:tgtEl>
                                        <p:attrNameLst>
                                          <p:attrName>style.visibility</p:attrName>
                                        </p:attrNameLst>
                                      </p:cBhvr>
                                      <p:to>
                                        <p:strVal val="visible"/>
                                      </p:to>
                                    </p:set>
                                    <p:animEffect transition="in" filter="wipe(left)">
                                      <p:cBhvr>
                                        <p:cTn id="37" dur="500"/>
                                        <p:tgtEl>
                                          <p:spTgt spid="26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44"/>
                                        </p:tgtEl>
                                        <p:attrNameLst>
                                          <p:attrName>style.visibility</p:attrName>
                                        </p:attrNameLst>
                                      </p:cBhvr>
                                      <p:to>
                                        <p:strVal val="visible"/>
                                      </p:to>
                                    </p:set>
                                    <p:animEffect transition="in" filter="wipe(up)">
                                      <p:cBhvr>
                                        <p:cTn id="42" dur="5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A5035-1506-4571-BDF9-16C8128C63E8}"/>
              </a:ext>
            </a:extLst>
          </p:cNvPr>
          <p:cNvSpPr>
            <a:spLocks noGrp="1"/>
          </p:cNvSpPr>
          <p:nvPr>
            <p:ph type="title"/>
          </p:nvPr>
        </p:nvSpPr>
        <p:spPr/>
        <p:txBody>
          <a:bodyPr/>
          <a:lstStyle/>
          <a:p>
            <a:r>
              <a:rPr lang="en-US" dirty="0"/>
              <a:t>Hybrid policies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421ADE8-3D48-40E5-AAE8-7EA9D60FB0B5}"/>
                  </a:ext>
                </a:extLst>
              </p:cNvPr>
              <p:cNvSpPr>
                <a:spLocks noGrp="1"/>
              </p:cNvSpPr>
              <p:nvPr>
                <p:ph idx="1"/>
              </p:nvPr>
            </p:nvSpPr>
            <p:spPr/>
            <p:txBody>
              <a:bodyPr/>
              <a:lstStyle/>
              <a:p>
                <a:r>
                  <a:rPr lang="en-US" dirty="0"/>
                  <a:t>Lookahead with VFAs </a:t>
                </a:r>
              </a:p>
              <a:p>
                <a:pPr lvl="1"/>
                <a:r>
                  <a:rPr lang="en-US" dirty="0"/>
                  <a:t>Optimize over a horizon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 …, </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𝐻</m:t>
                    </m:r>
                  </m:oMath>
                </a14:m>
                <a:r>
                  <a:rPr lang="en-US" dirty="0"/>
                  <a:t>, and then include a value function approximation </a:t>
                </a:r>
                <a14:m>
                  <m:oMath xmlns:m="http://schemas.openxmlformats.org/officeDocument/2006/math">
                    <m:sSubSup>
                      <m:sSubSupPr>
                        <m:ctrlPr>
                          <a:rPr lang="en-US" b="0" i="1" smtClean="0">
                            <a:latin typeface="Cambria Math" panose="02040503050406030204" pitchFamily="18" charset="0"/>
                          </a:rPr>
                        </m:ctrlPr>
                      </m:sSubSup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𝑉</m:t>
                            </m:r>
                          </m:e>
                        </m:acc>
                      </m:e>
                      <m:sub>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𝐻</m:t>
                        </m:r>
                      </m:sub>
                      <m:sup>
                        <m:r>
                          <a:rPr lang="en-US" b="0" i="1" smtClean="0">
                            <a:latin typeface="Cambria Math" panose="02040503050406030204" pitchFamily="18" charset="0"/>
                          </a:rPr>
                          <m:t>𝑛</m:t>
                        </m:r>
                      </m:sup>
                    </m:sSub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𝐻</m:t>
                            </m:r>
                          </m:sub>
                        </m:sSub>
                      </m:e>
                    </m:d>
                    <m:r>
                      <a:rPr lang="en-US" b="0" i="1" smtClean="0">
                        <a:latin typeface="Cambria Math" panose="02040503050406030204" pitchFamily="18" charset="0"/>
                      </a:rPr>
                      <m:t>.</m:t>
                    </m:r>
                  </m:oMath>
                </a14:m>
                <a:endParaRPr lang="en-US" dirty="0"/>
              </a:p>
              <a:p>
                <a:r>
                  <a:rPr lang="en-US" dirty="0"/>
                  <a:t>VFA and CFA </a:t>
                </a:r>
              </a:p>
              <a:p>
                <a:pPr lvl="1"/>
                <a:r>
                  <a:rPr lang="en-US" dirty="0"/>
                  <a:t>Start by fitting a VFA-based policy:</a:t>
                </a:r>
              </a:p>
              <a:p>
                <a:pPr marL="457200" lvl="1" indent="0">
                  <a:buNone/>
                </a:pPr>
                <a14:m>
                  <m:oMathPara xmlns:m="http://schemas.openxmlformats.org/officeDocument/2006/math">
                    <m:oMathParaPr>
                      <m:jc m:val="centerGroup"/>
                    </m:oMathParaPr>
                    <m:oMath xmlns:m="http://schemas.openxmlformats.org/officeDocument/2006/math">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𝑋</m:t>
                          </m:r>
                        </m:e>
                        <m:sub>
                          <m:r>
                            <a:rPr lang="en-US" sz="1800" b="0" i="1" smtClean="0">
                              <a:latin typeface="Cambria Math" panose="02040503050406030204" pitchFamily="18" charset="0"/>
                            </a:rPr>
                            <m:t>𝑡</m:t>
                          </m:r>
                        </m:sub>
                        <m:sup>
                          <m:r>
                            <a:rPr lang="en-US" sz="1800" b="0" i="1" smtClean="0">
                              <a:latin typeface="Cambria Math" panose="02040503050406030204" pitchFamily="18" charset="0"/>
                            </a:rPr>
                            <m:t>𝑉𝐹𝐴</m:t>
                          </m:r>
                        </m:sup>
                      </m:sSubSup>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𝑆</m:t>
                              </m:r>
                            </m:e>
                            <m:sub>
                              <m:r>
                                <a:rPr lang="en-US" sz="1800" b="0" i="1" smtClean="0">
                                  <a:latin typeface="Cambria Math" panose="02040503050406030204" pitchFamily="18" charset="0"/>
                                </a:rPr>
                                <m:t>𝑡</m:t>
                              </m:r>
                            </m:sub>
                          </m:sSub>
                        </m:e>
                        <m:e>
                          <m:r>
                            <a:rPr lang="en-US" sz="1800" b="0" i="1" smtClean="0">
                              <a:latin typeface="Cambria Math" panose="02040503050406030204" pitchFamily="18" charset="0"/>
                            </a:rPr>
                            <m:t>𝜃</m:t>
                          </m:r>
                        </m:e>
                      </m:d>
                      <m:r>
                        <a:rPr lang="en-US" sz="1800" b="0" i="1" smtClean="0">
                          <a:latin typeface="Cambria Math" panose="02040503050406030204" pitchFamily="18" charset="0"/>
                        </a:rPr>
                        <m:t>=</m:t>
                      </m:r>
                      <m:r>
                        <a:rPr lang="en-US" sz="1800" b="0" i="1" smtClean="0">
                          <a:latin typeface="Cambria Math" panose="02040503050406030204" pitchFamily="18" charset="0"/>
                        </a:rPr>
                        <m:t>𝑎𝑟𝑔𝑚𝑎</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𝑥</m:t>
                          </m:r>
                        </m:sub>
                      </m:sSub>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𝐶</m:t>
                          </m:r>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𝑆</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r>
                                <a:rPr lang="en-US" sz="1800" b="0" i="1" smtClean="0">
                                  <a:latin typeface="Cambria Math" panose="02040503050406030204" pitchFamily="18" charset="0"/>
                                </a:rPr>
                                <m:t>𝑥</m:t>
                              </m:r>
                            </m:e>
                          </m:d>
                          <m:r>
                            <a:rPr lang="en-US" sz="1800" b="0" i="1" smtClean="0">
                              <a:latin typeface="Cambria Math" panose="02040503050406030204" pitchFamily="18" charset="0"/>
                            </a:rPr>
                            <m:t>+</m:t>
                          </m:r>
                          <m:nary>
                            <m:naryPr>
                              <m:chr m:val="∑"/>
                              <m:ctrlPr>
                                <a:rPr lang="en-US" sz="1800" b="0" i="1" smtClean="0">
                                  <a:latin typeface="Cambria Math" panose="02040503050406030204" pitchFamily="18" charset="0"/>
                                </a:rPr>
                              </m:ctrlPr>
                            </m:naryPr>
                            <m:sub>
                              <m:r>
                                <m:rPr>
                                  <m:brk m:alnAt="23"/>
                                </m:rPr>
                                <a:rPr lang="en-US" sz="1800" b="0" i="1" smtClean="0">
                                  <a:latin typeface="Cambria Math" panose="02040503050406030204" pitchFamily="18" charset="0"/>
                                </a:rPr>
                                <m:t>𝑓</m:t>
                              </m:r>
                              <m:r>
                                <a:rPr lang="en-US" sz="1800" b="0" i="1" smtClean="0">
                                  <a:latin typeface="Cambria Math" panose="02040503050406030204" pitchFamily="18" charset="0"/>
                                </a:rPr>
                                <m:t>∈</m:t>
                              </m:r>
                              <m:r>
                                <a:rPr lang="en-US" sz="1800" b="0" i="1" smtClean="0">
                                  <a:latin typeface="Cambria Math" panose="02040503050406030204" pitchFamily="18" charset="0"/>
                                </a:rPr>
                                <m:t>ℱ</m:t>
                              </m:r>
                              <m:r>
                                <a:rPr lang="en-US" sz="1800" b="0" i="1" smtClean="0">
                                  <a:latin typeface="Cambria Math" panose="02040503050406030204" pitchFamily="18" charset="0"/>
                                </a:rPr>
                                <m:t> </m:t>
                              </m:r>
                            </m:sub>
                            <m:sup/>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𝜃</m:t>
                                  </m:r>
                                </m:e>
                                <m:sub>
                                  <m:r>
                                    <a:rPr lang="en-US" sz="1800" b="0" i="1" smtClean="0">
                                      <a:latin typeface="Cambria Math" panose="02040503050406030204" pitchFamily="18" charset="0"/>
                                    </a:rPr>
                                    <m:t>𝑓</m:t>
                                  </m:r>
                                </m:sub>
                              </m:sSub>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𝜙</m:t>
                                  </m:r>
                                </m:e>
                                <m:sub>
                                  <m:r>
                                    <a:rPr lang="en-US" sz="1800" b="0" i="1" smtClean="0">
                                      <a:latin typeface="Cambria Math" panose="02040503050406030204" pitchFamily="18" charset="0"/>
                                    </a:rPr>
                                    <m:t>𝑓</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𝑆</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𝑥</m:t>
                                  </m:r>
                                </m:e>
                                <m:sub>
                                  <m:r>
                                    <a:rPr lang="en-US" sz="1800" b="0" i="1" smtClean="0">
                                      <a:latin typeface="Cambria Math" panose="02040503050406030204" pitchFamily="18" charset="0"/>
                                    </a:rPr>
                                    <m:t>𝑡</m:t>
                                  </m:r>
                                </m:sub>
                              </m:sSub>
                              <m:r>
                                <a:rPr lang="en-US" sz="1800" b="0" i="1" smtClean="0">
                                  <a:latin typeface="Cambria Math" panose="02040503050406030204" pitchFamily="18" charset="0"/>
                                </a:rPr>
                                <m:t>)</m:t>
                              </m:r>
                            </m:e>
                          </m:nary>
                        </m:e>
                      </m:d>
                    </m:oMath>
                  </m:oMathPara>
                </a14:m>
                <a:endParaRPr lang="en-US" sz="1800" dirty="0"/>
              </a:p>
              <a:p>
                <a:pPr marL="457200" lvl="1" indent="0">
                  <a:buNone/>
                </a:pPr>
                <a:r>
                  <a:rPr lang="en-US" dirty="0"/>
                  <a:t>     Now, tune </a:t>
                </a:r>
                <a14:m>
                  <m:oMath xmlns:m="http://schemas.openxmlformats.org/officeDocument/2006/math">
                    <m:r>
                      <a:rPr lang="en-US" b="0" i="1" smtClean="0">
                        <a:latin typeface="Cambria Math" panose="02040503050406030204" pitchFamily="18" charset="0"/>
                      </a:rPr>
                      <m:t>𝜃</m:t>
                    </m:r>
                  </m:oMath>
                </a14:m>
                <a:r>
                  <a:rPr lang="en-US" dirty="0"/>
                  <a:t> further using</a:t>
                </a:r>
              </a:p>
              <a:p>
                <a:pPr marL="457200" lvl="1" indent="0">
                  <a:buNone/>
                </a:pPr>
                <a14:m>
                  <m:oMathPara xmlns:m="http://schemas.openxmlformats.org/officeDocument/2006/math">
                    <m:oMathParaPr>
                      <m:jc m:val="centerGroup"/>
                    </m:oMathParaPr>
                    <m:oMath xmlns:m="http://schemas.openxmlformats.org/officeDocument/2006/math">
                      <m:limLow>
                        <m:limLowPr>
                          <m:ctrlPr>
                            <a:rPr lang="en-US" sz="2000" i="1">
                              <a:latin typeface="Cambria Math" panose="02040503050406030204" pitchFamily="18" charset="0"/>
                            </a:rPr>
                          </m:ctrlPr>
                        </m:limLowPr>
                        <m:e>
                          <m:r>
                            <m:rPr>
                              <m:sty m:val="p"/>
                            </m:rPr>
                            <a:rPr lang="en-US" sz="2000">
                              <a:latin typeface="Cambria Math" panose="02040503050406030204" pitchFamily="18" charset="0"/>
                            </a:rPr>
                            <m:t>max</m:t>
                          </m:r>
                        </m:e>
                        <m:lim>
                          <m:r>
                            <a:rPr lang="en-US" sz="2000" i="1">
                              <a:latin typeface="Cambria Math" panose="02040503050406030204" pitchFamily="18" charset="0"/>
                            </a:rPr>
                            <m:t>𝜃</m:t>
                          </m:r>
                        </m:lim>
                      </m:limLow>
                      <m:r>
                        <a:rPr lang="en-US" sz="2000" i="1">
                          <a:latin typeface="Cambria Math" panose="02040503050406030204" pitchFamily="18" charset="0"/>
                        </a:rPr>
                        <m:t>𝔼</m:t>
                      </m:r>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𝑡</m:t>
                          </m:r>
                          <m:r>
                            <a:rPr lang="en-US" sz="2000" i="1">
                              <a:latin typeface="Cambria Math" panose="02040503050406030204" pitchFamily="18" charset="0"/>
                            </a:rPr>
                            <m:t>=0</m:t>
                          </m:r>
                        </m:sub>
                        <m:sup>
                          <m:r>
                            <a:rPr lang="en-US" sz="2000" i="1">
                              <a:latin typeface="Cambria Math" panose="02040503050406030204" pitchFamily="18" charset="0"/>
                            </a:rPr>
                            <m:t>𝑇</m:t>
                          </m:r>
                        </m:sup>
                        <m:e>
                          <m:r>
                            <a:rPr lang="en-US" sz="2000" i="1">
                              <a:latin typeface="Cambria Math" panose="02040503050406030204" pitchFamily="18" charset="0"/>
                            </a:rPr>
                            <m:t>𝐶</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𝑡</m:t>
                              </m:r>
                            </m:sub>
                          </m:sSub>
                          <m:r>
                            <a:rPr lang="en-US" sz="2000" i="1">
                              <a:latin typeface="Cambria Math" panose="02040503050406030204" pitchFamily="18" charset="0"/>
                            </a:rPr>
                            <m:t>,</m:t>
                          </m:r>
                          <m:sSubSup>
                            <m:sSubSupPr>
                              <m:ctrlPr>
                                <a:rPr lang="en-US" sz="2000" i="1">
                                  <a:latin typeface="Cambria Math" panose="02040503050406030204" pitchFamily="18" charset="0"/>
                                </a:rPr>
                              </m:ctrlPr>
                            </m:sSubSupPr>
                            <m:e>
                              <m:r>
                                <a:rPr lang="en-US" sz="2000" i="1">
                                  <a:latin typeface="Cambria Math" panose="02040503050406030204" pitchFamily="18" charset="0"/>
                                </a:rPr>
                                <m:t>𝑋</m:t>
                              </m:r>
                            </m:e>
                            <m:sub>
                              <m:r>
                                <a:rPr lang="en-US" sz="2000" i="1">
                                  <a:latin typeface="Cambria Math" panose="02040503050406030204" pitchFamily="18" charset="0"/>
                                </a:rPr>
                                <m:t>𝑡</m:t>
                              </m:r>
                            </m:sub>
                            <m:sup>
                              <m:r>
                                <a:rPr lang="en-US" sz="2000" i="1">
                                  <a:latin typeface="Cambria Math" panose="02040503050406030204" pitchFamily="18" charset="0"/>
                                </a:rPr>
                                <m:t>𝑉𝐹𝐴</m:t>
                              </m:r>
                            </m:sup>
                          </m:sSubSup>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𝑡</m:t>
                                  </m:r>
                                </m:sub>
                              </m:sSub>
                            </m:e>
                            <m:e>
                              <m:r>
                                <a:rPr lang="en-US" sz="2000" i="1">
                                  <a:latin typeface="Cambria Math" panose="02040503050406030204" pitchFamily="18" charset="0"/>
                                </a:rPr>
                                <m:t>𝜃</m:t>
                              </m:r>
                            </m:e>
                          </m:d>
                          <m:r>
                            <a:rPr lang="en-US" sz="2000" i="1">
                              <a:latin typeface="Cambria Math" panose="02040503050406030204" pitchFamily="18" charset="0"/>
                            </a:rPr>
                            <m:t>)</m:t>
                          </m:r>
                        </m:e>
                      </m:nary>
                    </m:oMath>
                  </m:oMathPara>
                </a14:m>
                <a:endParaRPr lang="en-US" dirty="0"/>
              </a:p>
              <a:p>
                <a:pPr marL="858838" lvl="1" indent="0">
                  <a:buNone/>
                </a:pPr>
                <a:r>
                  <a:rPr lang="en-US" dirty="0"/>
                  <a:t>Each of these are distinct policies because of how </a:t>
                </a:r>
                <a14:m>
                  <m:oMath xmlns:m="http://schemas.openxmlformats.org/officeDocument/2006/math">
                    <m:r>
                      <a:rPr lang="en-US" b="0" i="1" smtClean="0">
                        <a:latin typeface="Cambria Math" panose="02040503050406030204" pitchFamily="18" charset="0"/>
                      </a:rPr>
                      <m:t>𝜃</m:t>
                    </m:r>
                  </m:oMath>
                </a14:m>
                <a:r>
                  <a:rPr lang="en-US" dirty="0"/>
                  <a:t> is estimated.</a:t>
                </a:r>
              </a:p>
            </p:txBody>
          </p:sp>
        </mc:Choice>
        <mc:Fallback xmlns="">
          <p:sp>
            <p:nvSpPr>
              <p:cNvPr id="3" name="Content Placeholder 2">
                <a:extLst>
                  <a:ext uri="{FF2B5EF4-FFF2-40B4-BE49-F238E27FC236}">
                    <a16:creationId xmlns:a16="http://schemas.microsoft.com/office/drawing/2014/main" id="{A421ADE8-3D48-40E5-AAE8-7EA9D60FB0B5}"/>
                  </a:ext>
                </a:extLst>
              </p:cNvPr>
              <p:cNvSpPr>
                <a:spLocks noGrp="1" noRot="1" noChangeAspect="1" noMove="1" noResize="1" noEditPoints="1" noAdjustHandles="1" noChangeArrowheads="1" noChangeShapeType="1" noTextEdit="1"/>
              </p:cNvSpPr>
              <p:nvPr>
                <p:ph idx="1"/>
              </p:nvPr>
            </p:nvSpPr>
            <p:spPr>
              <a:blipFill>
                <a:blip r:embed="rId2"/>
                <a:stretch>
                  <a:fillRect t="-1355" r="-1176" b="-8990"/>
                </a:stretch>
              </a:blipFill>
            </p:spPr>
            <p:txBody>
              <a:bodyPr/>
              <a:lstStyle/>
              <a:p>
                <a:r>
                  <a:rPr lang="en-US">
                    <a:noFill/>
                  </a:rPr>
                  <a:t> </a:t>
                </a:r>
              </a:p>
            </p:txBody>
          </p:sp>
        </mc:Fallback>
      </mc:AlternateContent>
    </p:spTree>
    <p:extLst>
      <p:ext uri="{BB962C8B-B14F-4D97-AF65-F5344CB8AC3E}">
        <p14:creationId xmlns:p14="http://schemas.microsoft.com/office/powerpoint/2010/main" val="42559333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6806-76E3-48A6-931C-EB9FB52ABF2E}"/>
              </a:ext>
            </a:extLst>
          </p:cNvPr>
          <p:cNvSpPr>
            <a:spLocks noGrp="1"/>
          </p:cNvSpPr>
          <p:nvPr>
            <p:ph type="title"/>
          </p:nvPr>
        </p:nvSpPr>
        <p:spPr/>
        <p:txBody>
          <a:bodyPr/>
          <a:lstStyle/>
          <a:p>
            <a:r>
              <a:rPr lang="en-US" dirty="0"/>
              <a:t>Hybrid policies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1DB55B3-3DD2-40BF-B0B8-619F9F736E2B}"/>
                  </a:ext>
                </a:extLst>
              </p:cNvPr>
              <p:cNvSpPr>
                <a:spLocks noGrp="1"/>
              </p:cNvSpPr>
              <p:nvPr>
                <p:ph idx="1"/>
              </p:nvPr>
            </p:nvSpPr>
            <p:spPr>
              <a:xfrm>
                <a:off x="685800" y="1143000"/>
                <a:ext cx="8165188" cy="4953000"/>
              </a:xfrm>
            </p:spPr>
            <p:txBody>
              <a:bodyPr/>
              <a:lstStyle/>
              <a:p>
                <a:r>
                  <a:rPr lang="en-US" dirty="0"/>
                  <a:t>PFA with anything:</a:t>
                </a:r>
              </a:p>
              <a:p>
                <a:pPr lvl="1"/>
                <a:r>
                  <a:rPr lang="en-US" dirty="0"/>
                  <a:t>We can think of a PFA as an exogenously specified decision rule, possibly derived from observations of past decisions.  Let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𝑃𝐹𝐴</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𝑡</m:t>
                        </m:r>
                      </m:sub>
                    </m:sSub>
                    <m:r>
                      <a:rPr lang="en-US" b="0" i="1" smtClean="0">
                        <a:latin typeface="Cambria Math" panose="02040503050406030204" pitchFamily="18" charset="0"/>
                      </a:rPr>
                      <m:t>)</m:t>
                    </m:r>
                  </m:oMath>
                </a14:m>
                <a:r>
                  <a:rPr lang="en-US" dirty="0"/>
                  <a:t> be this function, and let   </a:t>
                </a:r>
                <a14:m>
                  <m:oMath xmlns:m="http://schemas.openxmlformats.org/officeDocument/2006/math">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𝑋</m:t>
                        </m:r>
                      </m:e>
                      <m:sup>
                        <m:r>
                          <a:rPr lang="en-US" i="1">
                            <a:latin typeface="Cambria Math" panose="02040503050406030204" pitchFamily="18" charset="0"/>
                          </a:rPr>
                          <m:t>𝑃𝐹𝐴</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𝑡</m:t>
                            </m:r>
                          </m:sub>
                        </m:sSub>
                      </m:e>
                    </m:d>
                    <m:r>
                      <a:rPr lang="en-US" i="1">
                        <a:latin typeface="Cambria Math" panose="02040503050406030204" pitchFamily="18" charset="0"/>
                      </a:rPr>
                      <m:t>−</m:t>
                    </m:r>
                    <m:r>
                      <a:rPr lang="en-US" i="1">
                        <a:latin typeface="Cambria Math" panose="02040503050406030204" pitchFamily="18" charset="0"/>
                      </a:rPr>
                      <m:t>𝑥</m:t>
                    </m:r>
                    <m:r>
                      <a:rPr lang="en-US" i="1" smtClean="0">
                        <a:latin typeface="Cambria Math" panose="02040503050406030204" pitchFamily="18" charset="0"/>
                        <a:ea typeface="Cambria Math" panose="02040503050406030204" pitchFamily="18" charset="0"/>
                      </a:rPr>
                      <m:t>∥</m:t>
                    </m:r>
                  </m:oMath>
                </a14:m>
                <a:r>
                  <a:rPr lang="en-US" dirty="0"/>
                  <a:t> capture the distance between a decision </a:t>
                </a:r>
                <a14:m>
                  <m:oMath xmlns:m="http://schemas.openxmlformats.org/officeDocument/2006/math">
                    <m:r>
                      <a:rPr lang="en-US" b="0" i="1" smtClean="0">
                        <a:latin typeface="Cambria Math" panose="02040503050406030204" pitchFamily="18" charset="0"/>
                      </a:rPr>
                      <m:t>𝑥</m:t>
                    </m:r>
                  </m:oMath>
                </a14:m>
                <a:r>
                  <a:rPr lang="en-US" dirty="0"/>
                  <a:t> and the decision the PFA recommends.  </a:t>
                </a:r>
              </a:p>
              <a:p>
                <a:pPr lvl="1" indent="0">
                  <a:buNone/>
                </a:pPr>
                <a:endParaRPr lang="en-US" sz="1600" dirty="0"/>
              </a:p>
              <a:p>
                <a:pPr lvl="1" indent="0">
                  <a:buNone/>
                </a:pPr>
                <a:r>
                  <a:rPr lang="en-US" dirty="0"/>
                  <a:t>Now consider a VFA-based policy:</a:t>
                </a:r>
              </a:p>
              <a:p>
                <a:pPr marL="457200" lvl="1" indent="0">
                  <a:buNone/>
                </a:pPr>
                <a14:m>
                  <m:oMathPara xmlns:m="http://schemas.openxmlformats.org/officeDocument/2006/math">
                    <m:oMathParaPr>
                      <m:jc m:val="centerGroup"/>
                    </m:oMathParaPr>
                    <m:oMath xmlns:m="http://schemas.openxmlformats.org/officeDocument/2006/math">
                      <m:sSubSup>
                        <m:sSubSupPr>
                          <m:ctrlPr>
                            <a:rPr lang="en-US" sz="2000" i="1">
                              <a:latin typeface="Cambria Math" panose="02040503050406030204" pitchFamily="18" charset="0"/>
                            </a:rPr>
                          </m:ctrlPr>
                        </m:sSubSupPr>
                        <m:e>
                          <m:r>
                            <a:rPr lang="en-US" sz="2000" i="1">
                              <a:latin typeface="Cambria Math" panose="02040503050406030204" pitchFamily="18" charset="0"/>
                            </a:rPr>
                            <m:t>𝑋</m:t>
                          </m:r>
                        </m:e>
                        <m:sub>
                          <m:r>
                            <a:rPr lang="en-US" sz="2000" i="1">
                              <a:latin typeface="Cambria Math" panose="02040503050406030204" pitchFamily="18" charset="0"/>
                            </a:rPr>
                            <m:t>𝑡</m:t>
                          </m:r>
                        </m:sub>
                        <m:sup>
                          <m:r>
                            <a:rPr lang="en-US" sz="2000" i="1">
                              <a:latin typeface="Cambria Math" panose="02040503050406030204" pitchFamily="18" charset="0"/>
                            </a:rPr>
                            <m:t>𝑉𝐹𝐴</m:t>
                          </m:r>
                        </m:sup>
                      </m:sSubSup>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𝑡</m:t>
                              </m:r>
                            </m:sub>
                          </m:sSub>
                        </m:e>
                        <m:e>
                          <m:r>
                            <a:rPr lang="en-US" sz="2000" i="1">
                              <a:latin typeface="Cambria Math" panose="02040503050406030204" pitchFamily="18" charset="0"/>
                            </a:rPr>
                            <m:t>𝜃</m:t>
                          </m:r>
                        </m:e>
                      </m:d>
                      <m:r>
                        <a:rPr lang="en-US" sz="2000" i="1">
                          <a:latin typeface="Cambria Math" panose="02040503050406030204" pitchFamily="18" charset="0"/>
                        </a:rPr>
                        <m:t>=</m:t>
                      </m:r>
                      <m:r>
                        <a:rPr lang="en-US" sz="2000" i="1">
                          <a:latin typeface="Cambria Math" panose="02040503050406030204" pitchFamily="18" charset="0"/>
                        </a:rPr>
                        <m:t>𝑎𝑟𝑔𝑚𝑎</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𝑥</m:t>
                          </m:r>
                        </m:sub>
                      </m:sSub>
                      <m:d>
                        <m:dPr>
                          <m:ctrlPr>
                            <a:rPr lang="en-US" sz="2000" i="1">
                              <a:latin typeface="Cambria Math" panose="02040503050406030204" pitchFamily="18" charset="0"/>
                            </a:rPr>
                          </m:ctrlPr>
                        </m:dPr>
                        <m:e>
                          <m:r>
                            <a:rPr lang="en-US" sz="2000" i="1">
                              <a:latin typeface="Cambria Math" panose="02040503050406030204" pitchFamily="18" charset="0"/>
                            </a:rPr>
                            <m:t>𝐶</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𝑡</m:t>
                                  </m:r>
                                </m:sub>
                              </m:sSub>
                              <m:r>
                                <a:rPr lang="en-US" sz="2000" i="1">
                                  <a:latin typeface="Cambria Math" panose="02040503050406030204" pitchFamily="18" charset="0"/>
                                </a:rPr>
                                <m:t>,</m:t>
                              </m:r>
                              <m:r>
                                <a:rPr lang="en-US" sz="2000" i="1">
                                  <a:latin typeface="Cambria Math" panose="02040503050406030204" pitchFamily="18" charset="0"/>
                                </a:rPr>
                                <m:t>𝑥</m:t>
                              </m:r>
                            </m:e>
                          </m:d>
                          <m:r>
                            <a:rPr lang="en-US" sz="2000" i="1">
                              <a:latin typeface="Cambria Math" panose="02040503050406030204" pitchFamily="18" charset="0"/>
                            </a:rPr>
                            <m:t>+</m:t>
                          </m:r>
                          <m:sSub>
                            <m:sSubPr>
                              <m:ctrlPr>
                                <a:rPr lang="en-US" sz="2000" b="0" i="1" smtClean="0">
                                  <a:latin typeface="Cambria Math" panose="02040503050406030204" pitchFamily="18" charset="0"/>
                                </a:rPr>
                              </m:ctrlPr>
                            </m:sSubPr>
                            <m:e>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𝑉</m:t>
                                  </m:r>
                                </m:e>
                              </m:acc>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𝑆</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m:t>
                          </m:r>
                        </m:e>
                      </m:d>
                    </m:oMath>
                  </m:oMathPara>
                </a14:m>
                <a:endParaRPr lang="en-US" sz="2000" dirty="0"/>
              </a:p>
              <a:p>
                <a:pPr marL="687388" lvl="1" indent="0">
                  <a:buNone/>
                </a:pPr>
                <a:endParaRPr lang="en-US" sz="1400" dirty="0"/>
              </a:p>
              <a:p>
                <a:pPr marL="687388" lvl="1" indent="0">
                  <a:buNone/>
                </a:pPr>
                <a:r>
                  <a:rPr lang="en-US" dirty="0"/>
                  <a:t>Finally add the PFA as a penalty term:</a:t>
                </a:r>
              </a:p>
              <a:p>
                <a:pPr marL="687388" lvl="1" indent="0">
                  <a:buNone/>
                </a:pPr>
                <a:endParaRPr lang="en-US" sz="1000" dirty="0"/>
              </a:p>
              <a:p>
                <a:pPr marL="687388" lvl="1" indent="0">
                  <a:buNone/>
                </a:pPr>
                <a14:m>
                  <m:oMathPara xmlns:m="http://schemas.openxmlformats.org/officeDocument/2006/math">
                    <m:oMathParaPr>
                      <m:jc m:val="centerGroup"/>
                    </m:oMathParaPr>
                    <m:oMath xmlns:m="http://schemas.openxmlformats.org/officeDocument/2006/math">
                      <m:sSubSup>
                        <m:sSubSupPr>
                          <m:ctrlPr>
                            <a:rPr lang="en-US" sz="2000" i="1">
                              <a:latin typeface="Cambria Math" panose="02040503050406030204" pitchFamily="18" charset="0"/>
                            </a:rPr>
                          </m:ctrlPr>
                        </m:sSubSupPr>
                        <m:e>
                          <m:r>
                            <a:rPr lang="en-US" sz="2000" i="1">
                              <a:latin typeface="Cambria Math" panose="02040503050406030204" pitchFamily="18" charset="0"/>
                            </a:rPr>
                            <m:t>𝑋</m:t>
                          </m:r>
                        </m:e>
                        <m:sub>
                          <m:r>
                            <a:rPr lang="en-US" sz="2000" i="1">
                              <a:latin typeface="Cambria Math" panose="02040503050406030204" pitchFamily="18" charset="0"/>
                            </a:rPr>
                            <m:t>𝑡</m:t>
                          </m:r>
                        </m:sub>
                        <m:sup>
                          <m:r>
                            <a:rPr lang="en-US" sz="2000" i="1">
                              <a:latin typeface="Cambria Math" panose="02040503050406030204" pitchFamily="18" charset="0"/>
                            </a:rPr>
                            <m:t>𝑉𝐹𝐴</m:t>
                          </m:r>
                        </m:sup>
                      </m:sSubSup>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𝑡</m:t>
                              </m:r>
                            </m:sub>
                          </m:sSub>
                        </m:e>
                        <m:e>
                          <m:r>
                            <a:rPr lang="en-US" sz="2000" i="1">
                              <a:latin typeface="Cambria Math" panose="02040503050406030204" pitchFamily="18" charset="0"/>
                            </a:rPr>
                            <m:t>𝜃</m:t>
                          </m:r>
                        </m:e>
                      </m:d>
                      <m:r>
                        <a:rPr lang="en-US" sz="2000" i="1">
                          <a:latin typeface="Cambria Math" panose="02040503050406030204" pitchFamily="18" charset="0"/>
                        </a:rPr>
                        <m:t>=</m:t>
                      </m:r>
                      <m:r>
                        <a:rPr lang="en-US" sz="2000" i="1">
                          <a:latin typeface="Cambria Math" panose="02040503050406030204" pitchFamily="18" charset="0"/>
                        </a:rPr>
                        <m:t>𝑎𝑟𝑔𝑚𝑎</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𝑥</m:t>
                          </m:r>
                        </m:sub>
                      </m:sSub>
                      <m:d>
                        <m:dPr>
                          <m:ctrlPr>
                            <a:rPr lang="en-US" sz="2000" i="1">
                              <a:latin typeface="Cambria Math" panose="02040503050406030204" pitchFamily="18" charset="0"/>
                            </a:rPr>
                          </m:ctrlPr>
                        </m:dPr>
                        <m:e>
                          <m:r>
                            <a:rPr lang="en-US" sz="2000" i="1">
                              <a:latin typeface="Cambria Math" panose="02040503050406030204" pitchFamily="18" charset="0"/>
                            </a:rPr>
                            <m:t>𝐶</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𝑡</m:t>
                                  </m:r>
                                </m:sub>
                              </m:sSub>
                              <m:r>
                                <a:rPr lang="en-US" sz="2000" i="1">
                                  <a:latin typeface="Cambria Math" panose="02040503050406030204" pitchFamily="18" charset="0"/>
                                </a:rPr>
                                <m:t>,</m:t>
                              </m:r>
                              <m:r>
                                <a:rPr lang="en-US" sz="2000" i="1">
                                  <a:latin typeface="Cambria Math" panose="02040503050406030204" pitchFamily="18" charset="0"/>
                                </a:rPr>
                                <m:t>𝑥</m:t>
                              </m:r>
                            </m:e>
                          </m:d>
                          <m:r>
                            <a:rPr lang="en-US" sz="2000" i="1">
                              <a:latin typeface="Cambria Math" panose="02040503050406030204" pitchFamily="18" charset="0"/>
                            </a:rPr>
                            <m:t>+</m:t>
                          </m:r>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𝑉</m:t>
                                  </m:r>
                                </m:e>
                              </m:acc>
                            </m:e>
                            <m:sub>
                              <m:r>
                                <a:rPr lang="en-US" sz="2000" i="1">
                                  <a:latin typeface="Cambria Math" panose="02040503050406030204" pitchFamily="18" charset="0"/>
                                </a:rPr>
                                <m:t>𝑡</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𝑡</m:t>
                                  </m:r>
                                </m:sub>
                              </m:sSub>
                            </m:e>
                          </m:d>
                          <m:r>
                            <a:rPr lang="en-US" sz="2000" b="0" i="1" smtClean="0">
                              <a:latin typeface="Cambria Math" panose="02040503050406030204" pitchFamily="18" charset="0"/>
                            </a:rPr>
                            <m:t>+</m:t>
                          </m:r>
                          <m:r>
                            <a:rPr lang="en-US" sz="2000" b="0" i="1" smtClean="0">
                              <a:latin typeface="Cambria Math" panose="02040503050406030204" pitchFamily="18" charset="0"/>
                            </a:rPr>
                            <m:t>𝜃</m:t>
                          </m:r>
                          <m:r>
                            <a:rPr lang="en-US" sz="2000" i="1">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𝑋</m:t>
                              </m:r>
                            </m:e>
                            <m:sup>
                              <m:r>
                                <a:rPr lang="en-US" sz="2000" i="1">
                                  <a:latin typeface="Cambria Math" panose="02040503050406030204" pitchFamily="18" charset="0"/>
                                </a:rPr>
                                <m:t>𝑃𝐹𝐴</m:t>
                              </m:r>
                            </m:sup>
                          </m:sSup>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𝑡</m:t>
                                  </m:r>
                                </m:sub>
                              </m:sSub>
                            </m:e>
                          </m:d>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ea typeface="Cambria Math" panose="02040503050406030204" pitchFamily="18" charset="0"/>
                            </a:rPr>
                            <m:t>∥</m:t>
                          </m:r>
                        </m:e>
                      </m:d>
                    </m:oMath>
                  </m:oMathPara>
                </a14:m>
                <a:endParaRPr lang="en-US" sz="2000" dirty="0"/>
              </a:p>
              <a:p>
                <a:pPr marL="457200" lvl="1" indent="0">
                  <a:buNone/>
                </a:pPr>
                <a:endParaRPr lang="en-US" dirty="0"/>
              </a:p>
              <a:p>
                <a:pPr lvl="1"/>
                <a:endParaRPr lang="en-US" dirty="0"/>
              </a:p>
              <a:p>
                <a:pPr lvl="1"/>
                <a:endParaRPr lang="en-US" dirty="0"/>
              </a:p>
              <a:p>
                <a:endParaRPr lang="en-US" dirty="0"/>
              </a:p>
            </p:txBody>
          </p:sp>
        </mc:Choice>
        <mc:Fallback xmlns="">
          <p:sp>
            <p:nvSpPr>
              <p:cNvPr id="3" name="Content Placeholder 2">
                <a:extLst>
                  <a:ext uri="{FF2B5EF4-FFF2-40B4-BE49-F238E27FC236}">
                    <a16:creationId xmlns:a16="http://schemas.microsoft.com/office/drawing/2014/main" id="{61DB55B3-3DD2-40BF-B0B8-619F9F736E2B}"/>
                  </a:ext>
                </a:extLst>
              </p:cNvPr>
              <p:cNvSpPr>
                <a:spLocks noGrp="1" noRot="1" noChangeAspect="1" noMove="1" noResize="1" noEditPoints="1" noAdjustHandles="1" noChangeArrowheads="1" noChangeShapeType="1" noTextEdit="1"/>
              </p:cNvSpPr>
              <p:nvPr>
                <p:ph idx="1"/>
              </p:nvPr>
            </p:nvSpPr>
            <p:spPr>
              <a:xfrm>
                <a:off x="685800" y="1143000"/>
                <a:ext cx="8165188" cy="4953000"/>
              </a:xfrm>
              <a:blipFill>
                <a:blip r:embed="rId2"/>
                <a:stretch>
                  <a:fillRect t="-1355"/>
                </a:stretch>
              </a:blipFill>
            </p:spPr>
            <p:txBody>
              <a:bodyPr/>
              <a:lstStyle/>
              <a:p>
                <a:r>
                  <a:rPr lang="en-US">
                    <a:noFill/>
                  </a:rPr>
                  <a:t> </a:t>
                </a:r>
              </a:p>
            </p:txBody>
          </p:sp>
        </mc:Fallback>
      </mc:AlternateContent>
    </p:spTree>
    <p:extLst>
      <p:ext uri="{BB962C8B-B14F-4D97-AF65-F5344CB8AC3E}">
        <p14:creationId xmlns:p14="http://schemas.microsoft.com/office/powerpoint/2010/main" val="40371545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7619-AAB6-449B-8CCE-8C6EC56D56A3}"/>
              </a:ext>
            </a:extLst>
          </p:cNvPr>
          <p:cNvSpPr>
            <a:spLocks noGrp="1"/>
          </p:cNvSpPr>
          <p:nvPr>
            <p:ph type="title"/>
          </p:nvPr>
        </p:nvSpPr>
        <p:spPr/>
        <p:txBody>
          <a:bodyPr/>
          <a:lstStyle/>
          <a:p>
            <a:r>
              <a:rPr lang="en-US" dirty="0"/>
              <a:t>Hybrid policies</a:t>
            </a:r>
          </a:p>
        </p:txBody>
      </p:sp>
      <p:sp>
        <p:nvSpPr>
          <p:cNvPr id="3" name="Content Placeholder 2">
            <a:extLst>
              <a:ext uri="{FF2B5EF4-FFF2-40B4-BE49-F238E27FC236}">
                <a16:creationId xmlns:a16="http://schemas.microsoft.com/office/drawing/2014/main" id="{ECC3DEBA-61F5-431F-8D94-82826DADD2DB}"/>
              </a:ext>
            </a:extLst>
          </p:cNvPr>
          <p:cNvSpPr>
            <a:spLocks noGrp="1"/>
          </p:cNvSpPr>
          <p:nvPr>
            <p:ph idx="1"/>
          </p:nvPr>
        </p:nvSpPr>
        <p:spPr/>
        <p:txBody>
          <a:bodyPr/>
          <a:lstStyle/>
          <a:p>
            <a:r>
              <a:rPr lang="en-US" dirty="0"/>
              <a:t>Lookahead with CFA </a:t>
            </a:r>
          </a:p>
          <a:p>
            <a:pPr lvl="1"/>
            <a:r>
              <a:rPr lang="en-US" dirty="0"/>
              <a:t>We can introduce tunable parameters into deterministic lookaheads to account for uncertainty.</a:t>
            </a:r>
          </a:p>
          <a:p>
            <a:pPr lvl="1"/>
            <a:endParaRPr lang="en-US" dirty="0"/>
          </a:p>
          <a:p>
            <a:pPr lvl="1"/>
            <a:r>
              <a:rPr lang="en-US" dirty="0"/>
              <a:t>We illustrate this next.</a:t>
            </a:r>
          </a:p>
          <a:p>
            <a:endParaRPr lang="en-US" dirty="0"/>
          </a:p>
        </p:txBody>
      </p:sp>
    </p:spTree>
    <p:extLst>
      <p:ext uri="{BB962C8B-B14F-4D97-AF65-F5344CB8AC3E}">
        <p14:creationId xmlns:p14="http://schemas.microsoft.com/office/powerpoint/2010/main" val="29319765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A hybrid lookahead-CFA policy</a:t>
            </a:r>
          </a:p>
        </p:txBody>
      </p:sp>
      <p:sp>
        <p:nvSpPr>
          <p:cNvPr id="4101" name="Rectangle 5"/>
          <p:cNvSpPr>
            <a:spLocks noGrp="1" noChangeArrowheads="1"/>
          </p:cNvSpPr>
          <p:nvPr>
            <p:ph type="subTitle" idx="1"/>
          </p:nvPr>
        </p:nvSpPr>
        <p:spPr/>
        <p:txBody>
          <a:bodyPr/>
          <a:lstStyle/>
          <a:p>
            <a:r>
              <a:rPr lang="en-US" dirty="0"/>
              <a:t> </a:t>
            </a:r>
          </a:p>
        </p:txBody>
      </p:sp>
      <p:sp>
        <p:nvSpPr>
          <p:cNvPr id="7" name="Rectangle 5"/>
          <p:cNvSpPr txBox="1">
            <a:spLocks noChangeArrowheads="1"/>
          </p:cNvSpPr>
          <p:nvPr/>
        </p:nvSpPr>
        <p:spPr bwMode="auto">
          <a:xfrm>
            <a:off x="1055077" y="3978275"/>
            <a:ext cx="703384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SzPct val="80000"/>
              <a:buFontTx/>
              <a:buNone/>
              <a:defRPr sz="28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0"/>
              </a:spcBef>
              <a:spcAft>
                <a:spcPct val="0"/>
              </a:spcAft>
              <a:buNone/>
              <a:defRPr sz="2000">
                <a:solidFill>
                  <a:schemeClr val="tx1"/>
                </a:solidFill>
                <a:latin typeface="+mn-lt"/>
              </a:defRPr>
            </a:lvl3pPr>
            <a:lvl4pPr marL="1371600" indent="0" algn="ctr" rtl="0" eaLnBrk="0" fontAlgn="base" hangingPunct="0">
              <a:spcBef>
                <a:spcPct val="0"/>
              </a:spcBef>
              <a:spcAft>
                <a:spcPct val="0"/>
              </a:spcAft>
              <a:buNone/>
              <a:defRPr sz="2000">
                <a:solidFill>
                  <a:schemeClr val="tx1"/>
                </a:solidFill>
                <a:latin typeface="+mn-lt"/>
              </a:defRPr>
            </a:lvl4pPr>
            <a:lvl5pPr marL="1828800" indent="0" algn="ctr" rtl="0" eaLnBrk="0" fontAlgn="base" hangingPunct="0">
              <a:spcBef>
                <a:spcPct val="0"/>
              </a:spcBef>
              <a:spcAft>
                <a:spcPct val="0"/>
              </a:spcAft>
              <a:buNone/>
              <a:defRPr sz="2000">
                <a:solidFill>
                  <a:schemeClr val="tx1"/>
                </a:solidFill>
                <a:latin typeface="+mn-lt"/>
              </a:defRPr>
            </a:lvl5pPr>
            <a:lvl6pPr marL="2286000" indent="0" algn="ctr" rtl="0" eaLnBrk="0" fontAlgn="base" hangingPunct="0">
              <a:spcBef>
                <a:spcPct val="0"/>
              </a:spcBef>
              <a:spcAft>
                <a:spcPct val="0"/>
              </a:spcAft>
              <a:buNone/>
              <a:defRPr sz="2000">
                <a:solidFill>
                  <a:schemeClr val="tx1"/>
                </a:solidFill>
                <a:latin typeface="+mn-lt"/>
              </a:defRPr>
            </a:lvl6pPr>
            <a:lvl7pPr marL="2743200" indent="0" algn="ctr" rtl="0" eaLnBrk="0" fontAlgn="base" hangingPunct="0">
              <a:spcBef>
                <a:spcPct val="0"/>
              </a:spcBef>
              <a:spcAft>
                <a:spcPct val="0"/>
              </a:spcAft>
              <a:buNone/>
              <a:defRPr sz="2000">
                <a:solidFill>
                  <a:schemeClr val="tx1"/>
                </a:solidFill>
                <a:latin typeface="+mn-lt"/>
              </a:defRPr>
            </a:lvl7pPr>
            <a:lvl8pPr marL="3200400" indent="0" algn="ctr" rtl="0" eaLnBrk="0" fontAlgn="base" hangingPunct="0">
              <a:spcBef>
                <a:spcPct val="0"/>
              </a:spcBef>
              <a:spcAft>
                <a:spcPct val="0"/>
              </a:spcAft>
              <a:buNone/>
              <a:defRPr sz="2000">
                <a:solidFill>
                  <a:schemeClr val="tx1"/>
                </a:solidFill>
                <a:latin typeface="+mn-lt"/>
              </a:defRPr>
            </a:lvl8pPr>
            <a:lvl9pPr marL="3657600" indent="0" algn="ctr" rtl="0" eaLnBrk="0" fontAlgn="base" hangingPunct="0">
              <a:spcBef>
                <a:spcPct val="0"/>
              </a:spcBef>
              <a:spcAft>
                <a:spcPct val="0"/>
              </a:spcAft>
              <a:buNone/>
              <a:defRPr sz="2000">
                <a:solidFill>
                  <a:schemeClr val="tx1"/>
                </a:solidFill>
                <a:latin typeface="+mn-lt"/>
              </a:defRPr>
            </a:lvl9pPr>
          </a:lstStyle>
          <a:p>
            <a:endParaRPr lang="en-US" i="0" kern="0" dirty="0"/>
          </a:p>
        </p:txBody>
      </p:sp>
    </p:spTree>
    <p:extLst>
      <p:ext uri="{BB962C8B-B14F-4D97-AF65-F5344CB8AC3E}">
        <p14:creationId xmlns:p14="http://schemas.microsoft.com/office/powerpoint/2010/main" val="6889755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p:txBody>
          <a:bodyPr/>
          <a:lstStyle/>
          <a:p>
            <a:r>
              <a:rPr lang="en-US" dirty="0"/>
              <a:t>An energy storage problem:</a:t>
            </a:r>
          </a:p>
        </p:txBody>
      </p:sp>
      <p:pic>
        <p:nvPicPr>
          <p:cNvPr id="6" name="Picture 5"/>
          <p:cNvPicPr>
            <a:picLocks noChangeAspect="1"/>
          </p:cNvPicPr>
          <p:nvPr/>
        </p:nvPicPr>
        <p:blipFill rotWithShape="1">
          <a:blip r:embed="rId3"/>
          <a:srcRect r="6274" b="10311"/>
          <a:stretch/>
        </p:blipFill>
        <p:spPr>
          <a:xfrm>
            <a:off x="5240906" y="1210941"/>
            <a:ext cx="3739808" cy="2716993"/>
          </a:xfrm>
          <a:prstGeom prst="rect">
            <a:avLst/>
          </a:prstGeom>
        </p:spPr>
      </p:pic>
      <p:pic>
        <p:nvPicPr>
          <p:cNvPr id="4" name="Picture 3"/>
          <p:cNvPicPr>
            <a:picLocks noChangeAspect="1"/>
          </p:cNvPicPr>
          <p:nvPr/>
        </p:nvPicPr>
        <p:blipFill>
          <a:blip r:embed="rId4"/>
          <a:stretch>
            <a:fillRect/>
          </a:stretch>
        </p:blipFill>
        <p:spPr>
          <a:xfrm>
            <a:off x="785195" y="3869840"/>
            <a:ext cx="6702752" cy="3036548"/>
          </a:xfrm>
          <a:prstGeom prst="rect">
            <a:avLst/>
          </a:prstGeom>
        </p:spPr>
      </p:pic>
      <p:sp>
        <p:nvSpPr>
          <p:cNvPr id="9" name="Rectangle 8"/>
          <p:cNvSpPr/>
          <p:nvPr/>
        </p:nvSpPr>
        <p:spPr>
          <a:xfrm>
            <a:off x="2720366" y="3786752"/>
            <a:ext cx="3299433" cy="449118"/>
          </a:xfrm>
          <a:prstGeom prst="rect">
            <a:avLst/>
          </a:prstGeom>
          <a:solidFill>
            <a:schemeClr val="bg1"/>
          </a:solidFill>
          <a:ln w="28575">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0" name="Rectangle 9"/>
          <p:cNvSpPr/>
          <p:nvPr/>
        </p:nvSpPr>
        <p:spPr>
          <a:xfrm>
            <a:off x="107854" y="4331785"/>
            <a:ext cx="1545772" cy="449118"/>
          </a:xfrm>
          <a:prstGeom prst="rect">
            <a:avLst/>
          </a:prstGeom>
          <a:solidFill>
            <a:schemeClr val="bg1"/>
          </a:solidFill>
          <a:ln w="28575">
            <a:solidFill>
              <a:schemeClr val="bg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pic>
        <p:nvPicPr>
          <p:cNvPr id="12" name="Picture 11"/>
          <p:cNvPicPr>
            <a:picLocks noChangeAspect="1"/>
          </p:cNvPicPr>
          <p:nvPr/>
        </p:nvPicPr>
        <p:blipFill>
          <a:blip r:embed="rId5"/>
          <a:stretch>
            <a:fillRect/>
          </a:stretch>
        </p:blipFill>
        <p:spPr>
          <a:xfrm>
            <a:off x="-8642" y="1781020"/>
            <a:ext cx="4819720" cy="1861747"/>
          </a:xfrm>
          <a:prstGeom prst="rect">
            <a:avLst/>
          </a:prstGeom>
        </p:spPr>
      </p:pic>
      <p:sp>
        <p:nvSpPr>
          <p:cNvPr id="11" name="Slide Number Placeholder 5">
            <a:extLst>
              <a:ext uri="{FF2B5EF4-FFF2-40B4-BE49-F238E27FC236}">
                <a16:creationId xmlns:a16="http://schemas.microsoft.com/office/drawing/2014/main" id="{18E23650-032D-4EDB-8C85-0FECCF50A044}"/>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84</a:t>
            </a:fld>
            <a:endParaRPr lang="en-US"/>
          </a:p>
        </p:txBody>
      </p:sp>
    </p:spTree>
    <p:extLst>
      <p:ext uri="{BB962C8B-B14F-4D97-AF65-F5344CB8AC3E}">
        <p14:creationId xmlns:p14="http://schemas.microsoft.com/office/powerpoint/2010/main" val="41696079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3" name="Rectangle 3"/>
          <p:cNvSpPr>
            <a:spLocks noGrp="1" noChangeArrowheads="1"/>
          </p:cNvSpPr>
          <p:nvPr>
            <p:ph type="body" idx="1"/>
          </p:nvPr>
        </p:nvSpPr>
        <p:spPr>
          <a:xfrm>
            <a:off x="685800" y="1143000"/>
            <a:ext cx="8249194" cy="4953000"/>
          </a:xfrm>
        </p:spPr>
        <p:txBody>
          <a:bodyPr/>
          <a:lstStyle/>
          <a:p>
            <a:pPr marL="0" indent="0">
              <a:buNone/>
            </a:pPr>
            <a:r>
              <a:rPr lang="en-US" sz="2000" dirty="0"/>
              <a:t>1) </a:t>
            </a:r>
            <a:r>
              <a:rPr lang="en-US" sz="2000" b="1" dirty="0"/>
              <a:t>Policy function approximations (PFAs)</a:t>
            </a:r>
          </a:p>
          <a:p>
            <a:pPr lvl="1"/>
            <a:r>
              <a:rPr lang="en-US" sz="1800" b="1" i="1" dirty="0"/>
              <a:t> </a:t>
            </a:r>
            <a:r>
              <a:rPr lang="en-US" sz="1800" dirty="0"/>
              <a:t>Lookup tables, rules, parametric/nonparametric functions</a:t>
            </a:r>
            <a:endParaRPr lang="en-US" sz="1800" b="1" i="1" dirty="0"/>
          </a:p>
          <a:p>
            <a:pPr marL="0" indent="0">
              <a:buNone/>
            </a:pPr>
            <a:r>
              <a:rPr lang="en-US" sz="2000" dirty="0"/>
              <a:t>2) </a:t>
            </a:r>
            <a:r>
              <a:rPr lang="en-US" sz="2000" b="1" dirty="0"/>
              <a:t>Cost function approximation (CFAs)</a:t>
            </a:r>
          </a:p>
          <a:p>
            <a:pPr lvl="1"/>
            <a:r>
              <a:rPr lang="en-US" sz="1800" b="1" i="1" dirty="0"/>
              <a:t> </a:t>
            </a:r>
          </a:p>
          <a:p>
            <a:pPr marL="0" indent="0">
              <a:buNone/>
            </a:pPr>
            <a:r>
              <a:rPr lang="en-US" sz="2000" dirty="0"/>
              <a:t>3</a:t>
            </a:r>
            <a:r>
              <a:rPr lang="en-US" sz="2000" b="1" dirty="0"/>
              <a:t>) Policies based on value function approximations (VFAs)</a:t>
            </a:r>
          </a:p>
          <a:p>
            <a:pPr lvl="1"/>
            <a:r>
              <a:rPr lang="en-US" sz="1800" b="1" i="1" dirty="0"/>
              <a:t> </a:t>
            </a:r>
          </a:p>
          <a:p>
            <a:pPr marL="0" indent="0">
              <a:buNone/>
            </a:pPr>
            <a:r>
              <a:rPr lang="en-US" sz="2000" dirty="0"/>
              <a:t>4) </a:t>
            </a:r>
            <a:r>
              <a:rPr lang="en-US" sz="2000" b="1" dirty="0"/>
              <a:t>Direct </a:t>
            </a:r>
            <a:r>
              <a:rPr lang="en-US" sz="2000" b="1" dirty="0" err="1"/>
              <a:t>lookahead</a:t>
            </a:r>
            <a:r>
              <a:rPr lang="en-US" sz="2000" b="1" dirty="0"/>
              <a:t> policies (DLAs)</a:t>
            </a:r>
          </a:p>
          <a:p>
            <a:pPr lvl="1"/>
            <a:r>
              <a:rPr lang="en-US" sz="1800" i="1" dirty="0"/>
              <a:t>Deterministic </a:t>
            </a:r>
            <a:r>
              <a:rPr lang="en-US" sz="1800" i="1" dirty="0" err="1"/>
              <a:t>lookahead</a:t>
            </a:r>
            <a:r>
              <a:rPr lang="en-US" sz="1800" i="1" dirty="0"/>
              <a:t>/rolling horizon proc./model predictive control</a:t>
            </a:r>
          </a:p>
          <a:p>
            <a:pPr lvl="2"/>
            <a:endParaRPr lang="en-US" sz="1400" b="1" i="1" dirty="0"/>
          </a:p>
          <a:p>
            <a:pPr lvl="2"/>
            <a:endParaRPr lang="en-US" sz="1400" b="1" i="1" dirty="0"/>
          </a:p>
          <a:p>
            <a:pPr lvl="1"/>
            <a:r>
              <a:rPr lang="en-US" sz="1800" i="1" dirty="0"/>
              <a:t>Chance constrained programming</a:t>
            </a:r>
          </a:p>
          <a:p>
            <a:pPr lvl="1"/>
            <a:endParaRPr lang="en-US" sz="1800" i="1" dirty="0"/>
          </a:p>
          <a:p>
            <a:pPr lvl="1"/>
            <a:r>
              <a:rPr lang="en-US" sz="1800" i="1" dirty="0"/>
              <a:t>Stochastic </a:t>
            </a:r>
            <a:r>
              <a:rPr lang="en-US" sz="1800" i="1" dirty="0" err="1"/>
              <a:t>lookahead</a:t>
            </a:r>
            <a:r>
              <a:rPr lang="en-US" sz="1800" i="1" dirty="0"/>
              <a:t> /stochastic </a:t>
            </a:r>
            <a:r>
              <a:rPr lang="en-US" sz="1800" i="1" dirty="0" err="1"/>
              <a:t>prog</a:t>
            </a:r>
            <a:r>
              <a:rPr lang="en-US" sz="1800" i="1" dirty="0"/>
              <a:t>/Monte Carlo tree search</a:t>
            </a:r>
          </a:p>
          <a:p>
            <a:pPr lvl="1"/>
            <a:endParaRPr lang="en-US" sz="1800" b="1" i="1" dirty="0"/>
          </a:p>
          <a:p>
            <a:pPr lvl="2"/>
            <a:endParaRPr lang="en-US" sz="1400" b="1" i="1" dirty="0"/>
          </a:p>
          <a:p>
            <a:pPr lvl="1"/>
            <a:r>
              <a:rPr lang="en-US" sz="1800" i="1" dirty="0"/>
              <a:t>“Robust optimization”</a:t>
            </a:r>
          </a:p>
        </p:txBody>
      </p:sp>
      <p:sp>
        <p:nvSpPr>
          <p:cNvPr id="471042" name="Rectangle 2"/>
          <p:cNvSpPr>
            <a:spLocks noGrp="1" noChangeArrowheads="1"/>
          </p:cNvSpPr>
          <p:nvPr>
            <p:ph type="title"/>
          </p:nvPr>
        </p:nvSpPr>
        <p:spPr/>
        <p:txBody>
          <a:bodyPr/>
          <a:lstStyle/>
          <a:p>
            <a:r>
              <a:rPr lang="en-US" sz="3200" dirty="0"/>
              <a:t>Four (meta)classes of policies</a:t>
            </a:r>
          </a:p>
        </p:txBody>
      </p:sp>
      <p:graphicFrame>
        <p:nvGraphicFramePr>
          <p:cNvPr id="2" name="Object 1"/>
          <p:cNvGraphicFramePr>
            <a:graphicFrameLocks noChangeAspect="1"/>
          </p:cNvGraphicFramePr>
          <p:nvPr>
            <p:extLst/>
          </p:nvPr>
        </p:nvGraphicFramePr>
        <p:xfrm>
          <a:off x="1416050" y="2205038"/>
          <a:ext cx="4430713" cy="481012"/>
        </p:xfrm>
        <a:graphic>
          <a:graphicData uri="http://schemas.openxmlformats.org/presentationml/2006/ole">
            <mc:AlternateContent xmlns:mc="http://schemas.openxmlformats.org/markup-compatibility/2006">
              <mc:Choice xmlns:v="urn:schemas-microsoft-com:vml" Requires="v">
                <p:oleObj spid="_x0000_s45072" name="Equation" r:id="rId4" imgW="2577960" imgH="279360" progId="Equation.DSMT4">
                  <p:embed/>
                </p:oleObj>
              </mc:Choice>
              <mc:Fallback>
                <p:oleObj name="Equation" r:id="rId4" imgW="2577960" imgH="279360" progId="Equation.DSMT4">
                  <p:embed/>
                  <p:pic>
                    <p:nvPicPr>
                      <p:cNvPr id="2" name="Object 1"/>
                      <p:cNvPicPr>
                        <a:picLocks noChangeAspect="1" noChangeArrowheads="1"/>
                      </p:cNvPicPr>
                      <p:nvPr/>
                    </p:nvPicPr>
                    <p:blipFill>
                      <a:blip r:embed="rId5"/>
                      <a:srcRect/>
                      <a:stretch>
                        <a:fillRect/>
                      </a:stretch>
                    </p:blipFill>
                    <p:spPr bwMode="auto">
                      <a:xfrm>
                        <a:off x="1416050" y="2205038"/>
                        <a:ext cx="4430713" cy="481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nvPr>
        </p:nvGraphicFramePr>
        <p:xfrm>
          <a:off x="1401763" y="2878138"/>
          <a:ext cx="5108575" cy="523875"/>
        </p:xfrm>
        <a:graphic>
          <a:graphicData uri="http://schemas.openxmlformats.org/presentationml/2006/ole">
            <mc:AlternateContent xmlns:mc="http://schemas.openxmlformats.org/markup-compatibility/2006">
              <mc:Choice xmlns:v="urn:schemas-microsoft-com:vml" Requires="v">
                <p:oleObj spid="_x0000_s45073" name="Equation" r:id="rId6" imgW="2971800" imgH="304560" progId="Equation.DSMT4">
                  <p:embed/>
                </p:oleObj>
              </mc:Choice>
              <mc:Fallback>
                <p:oleObj name="Equation" r:id="rId6" imgW="2971800" imgH="304560" progId="Equation.DSMT4">
                  <p:embed/>
                  <p:pic>
                    <p:nvPicPr>
                      <p:cNvPr id="7" name="Object 6"/>
                      <p:cNvPicPr>
                        <a:picLocks noChangeAspect="1" noChangeArrowheads="1"/>
                      </p:cNvPicPr>
                      <p:nvPr/>
                    </p:nvPicPr>
                    <p:blipFill>
                      <a:blip r:embed="rId7"/>
                      <a:srcRect/>
                      <a:stretch>
                        <a:fillRect/>
                      </a:stretch>
                    </p:blipFill>
                    <p:spPr bwMode="auto">
                      <a:xfrm>
                        <a:off x="1401763" y="2878138"/>
                        <a:ext cx="51085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8" name="Group 17"/>
          <p:cNvGrpSpPr/>
          <p:nvPr/>
        </p:nvGrpSpPr>
        <p:grpSpPr>
          <a:xfrm>
            <a:off x="1558925" y="5219700"/>
            <a:ext cx="6570663" cy="792870"/>
            <a:chOff x="1690143" y="5423442"/>
            <a:chExt cx="6570663" cy="792870"/>
          </a:xfrm>
        </p:grpSpPr>
        <p:graphicFrame>
          <p:nvGraphicFramePr>
            <p:cNvPr id="6" name="Object 5"/>
            <p:cNvGraphicFramePr>
              <a:graphicFrameLocks noChangeAspect="1"/>
            </p:cNvGraphicFramePr>
            <p:nvPr>
              <p:extLst/>
            </p:nvPr>
          </p:nvGraphicFramePr>
          <p:xfrm>
            <a:off x="1690143" y="5423442"/>
            <a:ext cx="6570663" cy="787400"/>
          </p:xfrm>
          <a:graphic>
            <a:graphicData uri="http://schemas.openxmlformats.org/presentationml/2006/ole">
              <mc:AlternateContent xmlns:mc="http://schemas.openxmlformats.org/markup-compatibility/2006">
                <mc:Choice xmlns:v="urn:schemas-microsoft-com:vml" Requires="v">
                  <p:oleObj spid="_x0000_s45074" name="Equation" r:id="rId8" imgW="3822480" imgH="457200" progId="Equation.DSMT4">
                    <p:embed/>
                  </p:oleObj>
                </mc:Choice>
                <mc:Fallback>
                  <p:oleObj name="Equation" r:id="rId8" imgW="3822480" imgH="457200" progId="Equation.DSMT4">
                    <p:embed/>
                    <p:pic>
                      <p:nvPicPr>
                        <p:cNvPr id="6" name="Object 5"/>
                        <p:cNvPicPr>
                          <a:picLocks noChangeAspect="1" noChangeArrowheads="1"/>
                        </p:cNvPicPr>
                        <p:nvPr/>
                      </p:nvPicPr>
                      <p:blipFill>
                        <a:blip r:embed="rId9"/>
                        <a:srcRect/>
                        <a:stretch>
                          <a:fillRect/>
                        </a:stretch>
                      </p:blipFill>
                      <p:spPr bwMode="auto">
                        <a:xfrm>
                          <a:off x="1690143" y="5423442"/>
                          <a:ext cx="6570663"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15"/>
            <p:cNvGraphicFramePr>
              <a:graphicFrameLocks noChangeAspect="1"/>
            </p:cNvGraphicFramePr>
            <p:nvPr>
              <p:extLst/>
            </p:nvPr>
          </p:nvGraphicFramePr>
          <p:xfrm>
            <a:off x="2876896" y="5830550"/>
            <a:ext cx="1392238" cy="385762"/>
          </p:xfrm>
          <a:graphic>
            <a:graphicData uri="http://schemas.openxmlformats.org/presentationml/2006/ole">
              <mc:AlternateContent xmlns:mc="http://schemas.openxmlformats.org/markup-compatibility/2006">
                <mc:Choice xmlns:v="urn:schemas-microsoft-com:vml" Requires="v">
                  <p:oleObj spid="_x0000_s45075" name="Equation" r:id="rId10" imgW="813600" imgH="219240" progId="Equation.DSMT4">
                    <p:embed/>
                  </p:oleObj>
                </mc:Choice>
                <mc:Fallback>
                  <p:oleObj name="Equation" r:id="rId10" imgW="813600" imgH="219240" progId="Equation.DSMT4">
                    <p:embed/>
                    <p:pic>
                      <p:nvPicPr>
                        <p:cNvPr id="16"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76896" y="5830550"/>
                          <a:ext cx="139223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5" name="Object 4"/>
          <p:cNvGraphicFramePr>
            <a:graphicFrameLocks noChangeAspect="1"/>
          </p:cNvGraphicFramePr>
          <p:nvPr>
            <p:extLst/>
          </p:nvPr>
        </p:nvGraphicFramePr>
        <p:xfrm>
          <a:off x="1580672" y="6090391"/>
          <a:ext cx="6648450" cy="766763"/>
        </p:xfrm>
        <a:graphic>
          <a:graphicData uri="http://schemas.openxmlformats.org/presentationml/2006/ole">
            <mc:AlternateContent xmlns:mc="http://schemas.openxmlformats.org/markup-compatibility/2006">
              <mc:Choice xmlns:v="urn:schemas-microsoft-com:vml" Requires="v">
                <p:oleObj spid="_x0000_s45076" name="Equation" r:id="rId12" imgW="3848040" imgH="431640" progId="Equation.DSMT4">
                  <p:embed/>
                </p:oleObj>
              </mc:Choice>
              <mc:Fallback>
                <p:oleObj name="Equation" r:id="rId12" imgW="3848040" imgH="431640" progId="Equation.DSMT4">
                  <p:embed/>
                  <p:pic>
                    <p:nvPicPr>
                      <p:cNvPr id="5" name="Object 4"/>
                      <p:cNvPicPr>
                        <a:picLocks noChangeAspect="1" noChangeArrowheads="1"/>
                      </p:cNvPicPr>
                      <p:nvPr/>
                    </p:nvPicPr>
                    <p:blipFill>
                      <a:blip r:embed="rId13"/>
                      <a:srcRect/>
                      <a:stretch>
                        <a:fillRect/>
                      </a:stretch>
                    </p:blipFill>
                    <p:spPr bwMode="auto">
                      <a:xfrm>
                        <a:off x="1580672" y="6090391"/>
                        <a:ext cx="6648450" cy="766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nvPr>
        </p:nvGraphicFramePr>
        <p:xfrm>
          <a:off x="1812428" y="4692066"/>
          <a:ext cx="2375770" cy="385260"/>
        </p:xfrm>
        <a:graphic>
          <a:graphicData uri="http://schemas.openxmlformats.org/presentationml/2006/ole">
            <mc:AlternateContent xmlns:mc="http://schemas.openxmlformats.org/markup-compatibility/2006">
              <mc:Choice xmlns:v="urn:schemas-microsoft-com:vml" Requires="v">
                <p:oleObj spid="_x0000_s45077" name="Equation" r:id="rId14" imgW="1409400" imgH="228600" progId="Equation.DSMT4">
                  <p:embed/>
                </p:oleObj>
              </mc:Choice>
              <mc:Fallback>
                <p:oleObj name="Equation" r:id="rId14" imgW="1409400" imgH="228600" progId="Equation.DSMT4">
                  <p:embed/>
                  <p:pic>
                    <p:nvPicPr>
                      <p:cNvPr id="4" name="Object 3"/>
                      <p:cNvPicPr/>
                      <p:nvPr/>
                    </p:nvPicPr>
                    <p:blipFill>
                      <a:blip r:embed="rId15"/>
                      <a:stretch>
                        <a:fillRect/>
                      </a:stretch>
                    </p:blipFill>
                    <p:spPr>
                      <a:xfrm>
                        <a:off x="1812428" y="4692066"/>
                        <a:ext cx="2375770" cy="385260"/>
                      </a:xfrm>
                      <a:prstGeom prst="rect">
                        <a:avLst/>
                      </a:prstGeom>
                    </p:spPr>
                  </p:pic>
                </p:oleObj>
              </mc:Fallback>
            </mc:AlternateContent>
          </a:graphicData>
        </a:graphic>
      </p:graphicFrame>
      <p:graphicFrame>
        <p:nvGraphicFramePr>
          <p:cNvPr id="20" name="Object 19"/>
          <p:cNvGraphicFramePr>
            <a:graphicFrameLocks noChangeAspect="1"/>
          </p:cNvGraphicFramePr>
          <p:nvPr>
            <p:extLst/>
          </p:nvPr>
        </p:nvGraphicFramePr>
        <p:xfrm>
          <a:off x="1600200" y="3761440"/>
          <a:ext cx="5197475" cy="741362"/>
        </p:xfrm>
        <a:graphic>
          <a:graphicData uri="http://schemas.openxmlformats.org/presentationml/2006/ole">
            <mc:AlternateContent xmlns:mc="http://schemas.openxmlformats.org/markup-compatibility/2006">
              <mc:Choice xmlns:v="urn:schemas-microsoft-com:vml" Requires="v">
                <p:oleObj spid="_x0000_s45078" name="Equation" r:id="rId16" imgW="3022560" imgH="431640" progId="Equation.DSMT4">
                  <p:embed/>
                </p:oleObj>
              </mc:Choice>
              <mc:Fallback>
                <p:oleObj name="Equation" r:id="rId16" imgW="3022560" imgH="431640" progId="Equation.DSMT4">
                  <p:embed/>
                  <p:pic>
                    <p:nvPicPr>
                      <p:cNvPr id="20" name="Object 19"/>
                      <p:cNvPicPr>
                        <a:picLocks noChangeAspect="1" noChangeArrowheads="1"/>
                      </p:cNvPicPr>
                      <p:nvPr/>
                    </p:nvPicPr>
                    <p:blipFill>
                      <a:blip r:embed="rId17"/>
                      <a:srcRect/>
                      <a:stretch>
                        <a:fillRect/>
                      </a:stretch>
                    </p:blipFill>
                    <p:spPr bwMode="auto">
                      <a:xfrm>
                        <a:off x="1600200" y="3761440"/>
                        <a:ext cx="5197475" cy="741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Rectangle 20">
            <a:extLst>
              <a:ext uri="{FF2B5EF4-FFF2-40B4-BE49-F238E27FC236}">
                <a16:creationId xmlns:a16="http://schemas.microsoft.com/office/drawing/2014/main" id="{75C6E8AD-24E5-4100-9215-2A5081ABF08E}"/>
              </a:ext>
            </a:extLst>
          </p:cNvPr>
          <p:cNvSpPr/>
          <p:nvPr/>
        </p:nvSpPr>
        <p:spPr>
          <a:xfrm>
            <a:off x="587836" y="1848044"/>
            <a:ext cx="8215086" cy="785633"/>
          </a:xfrm>
          <a:prstGeom prst="rect">
            <a:avLst/>
          </a:prstGeom>
          <a:solidFill>
            <a:srgbClr val="FFC000">
              <a:alpha val="29020"/>
            </a:srgbClr>
          </a:solidFill>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22" name="Rectangle 21">
            <a:extLst>
              <a:ext uri="{FF2B5EF4-FFF2-40B4-BE49-F238E27FC236}">
                <a16:creationId xmlns:a16="http://schemas.microsoft.com/office/drawing/2014/main" id="{0C814766-B46F-472F-AA9F-C087F42CC6B8}"/>
              </a:ext>
            </a:extLst>
          </p:cNvPr>
          <p:cNvSpPr/>
          <p:nvPr/>
        </p:nvSpPr>
        <p:spPr>
          <a:xfrm>
            <a:off x="587832" y="3549080"/>
            <a:ext cx="8215086" cy="839121"/>
          </a:xfrm>
          <a:prstGeom prst="rect">
            <a:avLst/>
          </a:prstGeom>
          <a:solidFill>
            <a:srgbClr val="FFC000">
              <a:alpha val="29020"/>
            </a:srgbClr>
          </a:solidFill>
          <a:ln w="9525">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8" name="Group 7">
            <a:extLst>
              <a:ext uri="{FF2B5EF4-FFF2-40B4-BE49-F238E27FC236}">
                <a16:creationId xmlns:a16="http://schemas.microsoft.com/office/drawing/2014/main" id="{2F8CEF37-C36F-4F0C-89D8-40BDE7A13BF8}"/>
              </a:ext>
            </a:extLst>
          </p:cNvPr>
          <p:cNvGrpSpPr/>
          <p:nvPr/>
        </p:nvGrpSpPr>
        <p:grpSpPr>
          <a:xfrm>
            <a:off x="59517" y="1143000"/>
            <a:ext cx="8875477" cy="1500002"/>
            <a:chOff x="59517" y="1143000"/>
            <a:chExt cx="8875477" cy="1500002"/>
          </a:xfrm>
          <a:solidFill>
            <a:srgbClr val="D9D9D9">
              <a:alpha val="20000"/>
            </a:srgbClr>
          </a:solidFill>
        </p:grpSpPr>
        <p:sp>
          <p:nvSpPr>
            <p:cNvPr id="9" name="TextBox 8"/>
            <p:cNvSpPr txBox="1"/>
            <p:nvPr/>
          </p:nvSpPr>
          <p:spPr>
            <a:xfrm rot="16200000">
              <a:off x="-129224" y="2013004"/>
              <a:ext cx="859886" cy="400110"/>
            </a:xfrm>
            <a:prstGeom prst="rect">
              <a:avLst/>
            </a:prstGeom>
            <a:grpFill/>
          </p:spPr>
          <p:txBody>
            <a:bodyPr wrap="none" rtlCol="0">
              <a:spAutoFit/>
            </a:bodyPr>
            <a:lstStyle/>
            <a:p>
              <a:pPr algn="l"/>
              <a:r>
                <a:rPr lang="en-US" sz="2000" i="0" dirty="0"/>
                <a:t>Policy search</a:t>
              </a:r>
            </a:p>
          </p:txBody>
        </p:sp>
        <p:sp>
          <p:nvSpPr>
            <p:cNvPr id="11" name="Rectangle 10">
              <a:extLst>
                <a:ext uri="{FF2B5EF4-FFF2-40B4-BE49-F238E27FC236}">
                  <a16:creationId xmlns:a16="http://schemas.microsoft.com/office/drawing/2014/main" id="{8770573E-82DB-4D4C-9D2E-D8D0E0509DB1}"/>
                </a:ext>
              </a:extLst>
            </p:cNvPr>
            <p:cNvSpPr/>
            <p:nvPr/>
          </p:nvSpPr>
          <p:spPr>
            <a:xfrm>
              <a:off x="59517" y="1143000"/>
              <a:ext cx="8875477" cy="1473590"/>
            </a:xfrm>
            <a:prstGeom prst="rect">
              <a:avLst/>
            </a:prstGeom>
            <a:grp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grpSp>
        <p:nvGrpSpPr>
          <p:cNvPr id="10" name="Group 9">
            <a:extLst>
              <a:ext uri="{FF2B5EF4-FFF2-40B4-BE49-F238E27FC236}">
                <a16:creationId xmlns:a16="http://schemas.microsoft.com/office/drawing/2014/main" id="{AA4F5503-811E-40F2-88DF-1B09623B673C}"/>
              </a:ext>
            </a:extLst>
          </p:cNvPr>
          <p:cNvGrpSpPr/>
          <p:nvPr/>
        </p:nvGrpSpPr>
        <p:grpSpPr>
          <a:xfrm>
            <a:off x="59516" y="2606614"/>
            <a:ext cx="8875477" cy="4194430"/>
            <a:chOff x="59516" y="2606614"/>
            <a:chExt cx="8875477" cy="4194430"/>
          </a:xfrm>
          <a:solidFill>
            <a:srgbClr val="D9D9D9">
              <a:alpha val="20000"/>
            </a:srgbClr>
          </a:solidFill>
        </p:grpSpPr>
        <p:sp>
          <p:nvSpPr>
            <p:cNvPr id="19" name="TextBox 18"/>
            <p:cNvSpPr txBox="1"/>
            <p:nvPr/>
          </p:nvSpPr>
          <p:spPr>
            <a:xfrm rot="16200000">
              <a:off x="76026" y="5804134"/>
              <a:ext cx="590075" cy="400110"/>
            </a:xfrm>
            <a:prstGeom prst="rect">
              <a:avLst/>
            </a:prstGeom>
            <a:grpFill/>
          </p:spPr>
          <p:txBody>
            <a:bodyPr wrap="none" rtlCol="0">
              <a:spAutoFit/>
            </a:bodyPr>
            <a:lstStyle/>
            <a:p>
              <a:pPr algn="l"/>
              <a:r>
                <a:rPr lang="en-US" sz="2000" i="0" dirty="0" err="1"/>
                <a:t>Lookahead</a:t>
              </a:r>
              <a:r>
                <a:rPr lang="en-US" sz="2000" i="0" dirty="0"/>
                <a:t> approximations</a:t>
              </a:r>
            </a:p>
          </p:txBody>
        </p:sp>
        <p:sp>
          <p:nvSpPr>
            <p:cNvPr id="23" name="Rectangle 22">
              <a:extLst>
                <a:ext uri="{FF2B5EF4-FFF2-40B4-BE49-F238E27FC236}">
                  <a16:creationId xmlns:a16="http://schemas.microsoft.com/office/drawing/2014/main" id="{B123BDEE-C748-4CD7-ACF7-8093AD2FFEC2}"/>
                </a:ext>
              </a:extLst>
            </p:cNvPr>
            <p:cNvSpPr/>
            <p:nvPr/>
          </p:nvSpPr>
          <p:spPr>
            <a:xfrm>
              <a:off x="59516" y="2606614"/>
              <a:ext cx="8875477" cy="4194430"/>
            </a:xfrm>
            <a:prstGeom prst="rect">
              <a:avLst/>
            </a:prstGeom>
            <a:grpFill/>
            <a:ln w="12700">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sp>
        <p:nvSpPr>
          <p:cNvPr id="24" name="Slide Number Placeholder 5">
            <a:extLst>
              <a:ext uri="{FF2B5EF4-FFF2-40B4-BE49-F238E27FC236}">
                <a16:creationId xmlns:a16="http://schemas.microsoft.com/office/drawing/2014/main" id="{67DDD4B4-B512-4C46-A4AE-8D5062C40CC1}"/>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85</a:t>
            </a:fld>
            <a:endParaRPr lang="en-US"/>
          </a:p>
        </p:txBody>
      </p:sp>
    </p:spTree>
    <p:extLst>
      <p:ext uri="{BB962C8B-B14F-4D97-AF65-F5344CB8AC3E}">
        <p14:creationId xmlns:p14="http://schemas.microsoft.com/office/powerpoint/2010/main" val="143771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p:txBody>
          <a:bodyPr/>
          <a:lstStyle/>
          <a:p>
            <a:r>
              <a:rPr lang="en-US" dirty="0"/>
              <a:t>Benchmark policy – Deterministic </a:t>
            </a:r>
            <a:r>
              <a:rPr lang="en-US" dirty="0" err="1"/>
              <a:t>lookahead</a:t>
            </a:r>
            <a:endParaRPr lang="en-US" dirty="0"/>
          </a:p>
        </p:txBody>
      </p:sp>
      <p:pic>
        <p:nvPicPr>
          <p:cNvPr id="5" name="Picture 4"/>
          <p:cNvPicPr>
            <a:picLocks noChangeAspect="1"/>
          </p:cNvPicPr>
          <p:nvPr/>
        </p:nvPicPr>
        <p:blipFill rotWithShape="1">
          <a:blip r:embed="rId3"/>
          <a:srcRect t="59812"/>
          <a:stretch/>
        </p:blipFill>
        <p:spPr>
          <a:xfrm>
            <a:off x="171100" y="1600200"/>
            <a:ext cx="8070279" cy="1310781"/>
          </a:xfrm>
          <a:prstGeom prst="rect">
            <a:avLst/>
          </a:prstGeom>
        </p:spPr>
      </p:pic>
      <p:sp>
        <p:nvSpPr>
          <p:cNvPr id="7" name="Rectangle 6"/>
          <p:cNvSpPr/>
          <p:nvPr/>
        </p:nvSpPr>
        <p:spPr bwMode="auto">
          <a:xfrm>
            <a:off x="2790065" y="5044662"/>
            <a:ext cx="4058816" cy="485192"/>
          </a:xfrm>
          <a:prstGeom prst="rect">
            <a:avLst/>
          </a:prstGeom>
          <a:noFill/>
          <a:ln w="28575" cap="flat" cmpd="sng" algn="ctr">
            <a:solidFill>
              <a:srgbClr val="FF0000"/>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8" name="Object 7"/>
          <p:cNvGraphicFramePr>
            <a:graphicFrameLocks noChangeAspect="1"/>
          </p:cNvGraphicFramePr>
          <p:nvPr>
            <p:extLst/>
          </p:nvPr>
        </p:nvGraphicFramePr>
        <p:xfrm>
          <a:off x="2986940" y="3021301"/>
          <a:ext cx="3665067" cy="3488133"/>
        </p:xfrm>
        <a:graphic>
          <a:graphicData uri="http://schemas.openxmlformats.org/presentationml/2006/ole">
            <mc:AlternateContent xmlns:mc="http://schemas.openxmlformats.org/markup-compatibility/2006">
              <mc:Choice xmlns:v="urn:schemas-microsoft-com:vml" Requires="v">
                <p:oleObj spid="_x0000_s46084" name="Equation" r:id="rId4" imgW="1841400" imgH="1752480" progId="Equation.DSMT4">
                  <p:embed/>
                </p:oleObj>
              </mc:Choice>
              <mc:Fallback>
                <p:oleObj name="Equation" r:id="rId4" imgW="1841400" imgH="1752480" progId="Equation.DSMT4">
                  <p:embed/>
                  <p:pic>
                    <p:nvPicPr>
                      <p:cNvPr id="8" name="Object 7"/>
                      <p:cNvPicPr/>
                      <p:nvPr/>
                    </p:nvPicPr>
                    <p:blipFill>
                      <a:blip r:embed="rId5"/>
                      <a:stretch>
                        <a:fillRect/>
                      </a:stretch>
                    </p:blipFill>
                    <p:spPr>
                      <a:xfrm>
                        <a:off x="2986940" y="3021301"/>
                        <a:ext cx="3665067" cy="3488133"/>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7BD99804-083C-4654-9A13-232B8FF5E59E}"/>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86</a:t>
            </a:fld>
            <a:endParaRPr lang="en-US"/>
          </a:p>
        </p:txBody>
      </p:sp>
    </p:spTree>
    <p:extLst>
      <p:ext uri="{BB962C8B-B14F-4D97-AF65-F5344CB8AC3E}">
        <p14:creationId xmlns:p14="http://schemas.microsoft.com/office/powerpoint/2010/main" val="102853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a:xfrm>
            <a:off x="685800" y="1143000"/>
            <a:ext cx="7772400" cy="2659743"/>
          </a:xfrm>
        </p:spPr>
        <p:txBody>
          <a:bodyPr/>
          <a:lstStyle/>
          <a:p>
            <a:r>
              <a:rPr lang="en-US" dirty="0" err="1"/>
              <a:t>Lookahead</a:t>
            </a:r>
            <a:r>
              <a:rPr lang="en-US" dirty="0"/>
              <a:t> policies peek into the future</a:t>
            </a:r>
          </a:p>
          <a:p>
            <a:pPr lvl="1"/>
            <a:r>
              <a:rPr lang="en-US" dirty="0"/>
              <a:t>Optimize over deterministic </a:t>
            </a:r>
            <a:r>
              <a:rPr lang="en-US" dirty="0" err="1"/>
              <a:t>lookahead</a:t>
            </a:r>
            <a:r>
              <a:rPr lang="en-US" dirty="0"/>
              <a:t> model</a:t>
            </a:r>
          </a:p>
        </p:txBody>
      </p:sp>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sp>
        <p:nvSpPr>
          <p:cNvPr id="31" name="TextBox 30"/>
          <p:cNvSpPr txBox="1"/>
          <p:nvPr/>
        </p:nvSpPr>
        <p:spPr>
          <a:xfrm>
            <a:off x="3221647" y="6019800"/>
            <a:ext cx="2199641" cy="461665"/>
          </a:xfrm>
          <a:prstGeom prst="rect">
            <a:avLst/>
          </a:prstGeom>
          <a:noFill/>
        </p:spPr>
        <p:txBody>
          <a:bodyPr wrap="none" rtlCol="0">
            <a:spAutoFit/>
          </a:bodyPr>
          <a:lstStyle/>
          <a:p>
            <a:r>
              <a:rPr lang="en-US" sz="2400" i="0" dirty="0"/>
              <a:t>The real process</a:t>
            </a:r>
          </a:p>
        </p:txBody>
      </p: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sp>
        <p:nvSpPr>
          <p:cNvPr id="43" name="TextBox 42"/>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cxnSp>
        <p:nvCxnSpPr>
          <p:cNvPr id="45" name="Straight Arrow Connector 44"/>
          <p:cNvCxnSpPr>
            <a:endCxn id="3" idx="1"/>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arrow" w="med" len="med"/>
            <a:tailEnd type="arrow" w="med" len="med"/>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47114" name="Equation" r:id="rId4" imgW="88560" imgH="152280" progId="Equation.DSMT4">
                  <p:embed/>
                </p:oleObj>
              </mc:Choice>
              <mc:Fallback>
                <p:oleObj name="Equation" r:id="rId4" imgW="88560" imgH="152280" progId="Equation.DSMT4">
                  <p:embed/>
                  <p:pic>
                    <p:nvPicPr>
                      <p:cNvPr id="47" name="Object 46"/>
                      <p:cNvPicPr/>
                      <p:nvPr/>
                    </p:nvPicPr>
                    <p:blipFill>
                      <a:blip r:embed="rId5"/>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47115" name="Equation" r:id="rId6" imgW="279360" imgH="177480" progId="Equation.DSMT4">
                  <p:embed/>
                </p:oleObj>
              </mc:Choice>
              <mc:Fallback>
                <p:oleObj name="Equation" r:id="rId6" imgW="279360" imgH="177480" progId="Equation.DSMT4">
                  <p:embed/>
                  <p:pic>
                    <p:nvPicPr>
                      <p:cNvPr id="48" name="Object 47"/>
                      <p:cNvPicPr>
                        <a:picLocks noChangeAspect="1" noChangeArrowheads="1"/>
                      </p:cNvPicPr>
                      <p:nvPr/>
                    </p:nvPicPr>
                    <p:blipFill>
                      <a:blip r:embed="rId7"/>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47116" name="Equation" r:id="rId8" imgW="304560" imgH="177480" progId="Equation.DSMT4">
                  <p:embed/>
                </p:oleObj>
              </mc:Choice>
              <mc:Fallback>
                <p:oleObj name="Equation" r:id="rId8" imgW="304560" imgH="177480" progId="Equation.DSMT4">
                  <p:embed/>
                  <p:pic>
                    <p:nvPicPr>
                      <p:cNvPr id="49" name="Object 48"/>
                      <p:cNvPicPr>
                        <a:picLocks noChangeAspect="1" noChangeArrowheads="1"/>
                      </p:cNvPicPr>
                      <p:nvPr/>
                    </p:nvPicPr>
                    <p:blipFill>
                      <a:blip r:embed="rId9"/>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47117" name="Equation" r:id="rId10" imgW="291960" imgH="177480" progId="Equation.DSMT4">
                  <p:embed/>
                </p:oleObj>
              </mc:Choice>
              <mc:Fallback>
                <p:oleObj name="Equation" r:id="rId10" imgW="291960" imgH="177480" progId="Equation.DSMT4">
                  <p:embed/>
                  <p:pic>
                    <p:nvPicPr>
                      <p:cNvPr id="50" name="Object 49"/>
                      <p:cNvPicPr>
                        <a:picLocks noChangeAspect="1" noChangeArrowheads="1"/>
                      </p:cNvPicPr>
                      <p:nvPr/>
                    </p:nvPicPr>
                    <p:blipFill>
                      <a:blip r:embed="rId11"/>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sp>
        <p:nvSpPr>
          <p:cNvPr id="26" name="Slide Number Placeholder 5">
            <a:extLst>
              <a:ext uri="{FF2B5EF4-FFF2-40B4-BE49-F238E27FC236}">
                <a16:creationId xmlns:a16="http://schemas.microsoft.com/office/drawing/2014/main" id="{4FEF2C3B-DFD3-461F-AA88-2D0FCC41332F}"/>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87</a:t>
            </a:fld>
            <a:endParaRPr lang="en-US"/>
          </a:p>
        </p:txBody>
      </p:sp>
    </p:spTree>
    <p:extLst>
      <p:ext uri="{BB962C8B-B14F-4D97-AF65-F5344CB8AC3E}">
        <p14:creationId xmlns:p14="http://schemas.microsoft.com/office/powerpoint/2010/main" val="28140755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050" name="Picture 1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99347">
            <a:off x="926219" y="3340878"/>
            <a:ext cx="416242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a:xfrm>
            <a:off x="685800" y="1143000"/>
            <a:ext cx="7772400" cy="2659743"/>
          </a:xfrm>
        </p:spPr>
        <p:txBody>
          <a:bodyPr/>
          <a:lstStyle/>
          <a:p>
            <a:r>
              <a:rPr lang="en-US" dirty="0" err="1"/>
              <a:t>Lookahead</a:t>
            </a:r>
            <a:r>
              <a:rPr lang="en-US" dirty="0"/>
              <a:t> policies peek into the future</a:t>
            </a:r>
          </a:p>
          <a:p>
            <a:pPr lvl="1"/>
            <a:r>
              <a:rPr lang="en-US" dirty="0"/>
              <a:t>Optimize over deterministic </a:t>
            </a:r>
            <a:r>
              <a:rPr lang="en-US" dirty="0" err="1"/>
              <a:t>lookahead</a:t>
            </a:r>
            <a:r>
              <a:rPr lang="en-US" dirty="0"/>
              <a:t> model</a:t>
            </a:r>
          </a:p>
        </p:txBody>
      </p:sp>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sp>
        <p:nvSpPr>
          <p:cNvPr id="31" name="TextBox 30"/>
          <p:cNvSpPr txBox="1"/>
          <p:nvPr/>
        </p:nvSpPr>
        <p:spPr>
          <a:xfrm>
            <a:off x="3221647" y="6019800"/>
            <a:ext cx="2199641" cy="461665"/>
          </a:xfrm>
          <a:prstGeom prst="rect">
            <a:avLst/>
          </a:prstGeom>
          <a:noFill/>
        </p:spPr>
        <p:txBody>
          <a:bodyPr wrap="none" rtlCol="0">
            <a:spAutoFit/>
          </a:bodyPr>
          <a:lstStyle/>
          <a:p>
            <a:r>
              <a:rPr lang="en-US" sz="2400" i="0" dirty="0"/>
              <a:t>The real process</a:t>
            </a:r>
          </a:p>
        </p:txBody>
      </p: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sp>
        <p:nvSpPr>
          <p:cNvPr id="43" name="TextBox 42"/>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cxnSp>
        <p:nvCxnSpPr>
          <p:cNvPr id="45" name="Straight Arrow Connector 44"/>
          <p:cNvCxnSpPr>
            <a:endCxn id="3" idx="1"/>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arrow" w="med" len="med"/>
            <a:tailEnd type="arrow" w="med" len="med"/>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48138" name="Equation" r:id="rId5" imgW="88560" imgH="152280" progId="Equation.DSMT4">
                  <p:embed/>
                </p:oleObj>
              </mc:Choice>
              <mc:Fallback>
                <p:oleObj name="Equation" r:id="rId5" imgW="88560" imgH="152280" progId="Equation.DSMT4">
                  <p:embed/>
                  <p:pic>
                    <p:nvPicPr>
                      <p:cNvPr id="47" name="Object 46"/>
                      <p:cNvPicPr/>
                      <p:nvPr/>
                    </p:nvPicPr>
                    <p:blipFill>
                      <a:blip r:embed="rId6"/>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48139" name="Equation" r:id="rId7" imgW="279360" imgH="177480" progId="Equation.DSMT4">
                  <p:embed/>
                </p:oleObj>
              </mc:Choice>
              <mc:Fallback>
                <p:oleObj name="Equation" r:id="rId7" imgW="279360" imgH="177480" progId="Equation.DSMT4">
                  <p:embed/>
                  <p:pic>
                    <p:nvPicPr>
                      <p:cNvPr id="48" name="Object 47"/>
                      <p:cNvPicPr>
                        <a:picLocks noChangeAspect="1" noChangeArrowheads="1"/>
                      </p:cNvPicPr>
                      <p:nvPr/>
                    </p:nvPicPr>
                    <p:blipFill>
                      <a:blip r:embed="rId8"/>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48140" name="Equation" r:id="rId9" imgW="304560" imgH="177480" progId="Equation.DSMT4">
                  <p:embed/>
                </p:oleObj>
              </mc:Choice>
              <mc:Fallback>
                <p:oleObj name="Equation" r:id="rId9" imgW="304560" imgH="177480" progId="Equation.DSMT4">
                  <p:embed/>
                  <p:pic>
                    <p:nvPicPr>
                      <p:cNvPr id="49" name="Object 48"/>
                      <p:cNvPicPr>
                        <a:picLocks noChangeAspect="1" noChangeArrowheads="1"/>
                      </p:cNvPicPr>
                      <p:nvPr/>
                    </p:nvPicPr>
                    <p:blipFill>
                      <a:blip r:embed="rId10"/>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48141" name="Equation" r:id="rId11" imgW="291960" imgH="177480" progId="Equation.DSMT4">
                  <p:embed/>
                </p:oleObj>
              </mc:Choice>
              <mc:Fallback>
                <p:oleObj name="Equation" r:id="rId11" imgW="291960" imgH="177480" progId="Equation.DSMT4">
                  <p:embed/>
                  <p:pic>
                    <p:nvPicPr>
                      <p:cNvPr id="50" name="Object 49"/>
                      <p:cNvPicPr>
                        <a:picLocks noChangeAspect="1" noChangeArrowheads="1"/>
                      </p:cNvPicPr>
                      <p:nvPr/>
                    </p:nvPicPr>
                    <p:blipFill>
                      <a:blip r:embed="rId12"/>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sp>
        <p:nvSpPr>
          <p:cNvPr id="26" name="Slide Number Placeholder 5">
            <a:extLst>
              <a:ext uri="{FF2B5EF4-FFF2-40B4-BE49-F238E27FC236}">
                <a16:creationId xmlns:a16="http://schemas.microsoft.com/office/drawing/2014/main" id="{048F84AF-8C24-4634-90C4-2B317FFE34C6}"/>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88</a:t>
            </a:fld>
            <a:endParaRPr lang="en-US"/>
          </a:p>
        </p:txBody>
      </p:sp>
    </p:spTree>
    <p:extLst>
      <p:ext uri="{BB962C8B-B14F-4D97-AF65-F5344CB8AC3E}">
        <p14:creationId xmlns:p14="http://schemas.microsoft.com/office/powerpoint/2010/main" val="2459399064"/>
      </p:ext>
    </p:extLst>
  </p:cSld>
  <p:clrMapOvr>
    <a:masterClrMapping/>
  </p:clrMapOvr>
  <p:transition spd="slow">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074" name="Picture 1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48014">
            <a:off x="2236836" y="3095625"/>
            <a:ext cx="5238750"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a:xfrm>
            <a:off x="685800" y="1143000"/>
            <a:ext cx="7772400" cy="2659743"/>
          </a:xfrm>
        </p:spPr>
        <p:txBody>
          <a:bodyPr/>
          <a:lstStyle/>
          <a:p>
            <a:r>
              <a:rPr lang="en-US" dirty="0" err="1"/>
              <a:t>Lookahead</a:t>
            </a:r>
            <a:r>
              <a:rPr lang="en-US" dirty="0"/>
              <a:t> policies peek into the future</a:t>
            </a:r>
          </a:p>
          <a:p>
            <a:pPr lvl="1"/>
            <a:r>
              <a:rPr lang="en-US" dirty="0"/>
              <a:t>Optimize over deterministic </a:t>
            </a:r>
            <a:r>
              <a:rPr lang="en-US" dirty="0" err="1"/>
              <a:t>lookahead</a:t>
            </a:r>
            <a:r>
              <a:rPr lang="en-US" dirty="0"/>
              <a:t> model</a:t>
            </a:r>
          </a:p>
        </p:txBody>
      </p:sp>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sp>
        <p:nvSpPr>
          <p:cNvPr id="31" name="TextBox 30"/>
          <p:cNvSpPr txBox="1"/>
          <p:nvPr/>
        </p:nvSpPr>
        <p:spPr>
          <a:xfrm>
            <a:off x="3221647" y="6019800"/>
            <a:ext cx="2199641" cy="461665"/>
          </a:xfrm>
          <a:prstGeom prst="rect">
            <a:avLst/>
          </a:prstGeom>
          <a:noFill/>
        </p:spPr>
        <p:txBody>
          <a:bodyPr wrap="none" rtlCol="0">
            <a:spAutoFit/>
          </a:bodyPr>
          <a:lstStyle/>
          <a:p>
            <a:r>
              <a:rPr lang="en-US" sz="2400" i="0" dirty="0"/>
              <a:t>The real process</a:t>
            </a:r>
          </a:p>
        </p:txBody>
      </p: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sp>
        <p:nvSpPr>
          <p:cNvPr id="43" name="TextBox 42"/>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cxnSp>
        <p:nvCxnSpPr>
          <p:cNvPr id="45" name="Straight Arrow Connector 44"/>
          <p:cNvCxnSpPr>
            <a:endCxn id="3" idx="1"/>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arrow" w="med" len="med"/>
            <a:tailEnd type="arrow" w="med" len="med"/>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49162" name="Equation" r:id="rId5" imgW="88560" imgH="152280" progId="Equation.DSMT4">
                  <p:embed/>
                </p:oleObj>
              </mc:Choice>
              <mc:Fallback>
                <p:oleObj name="Equation" r:id="rId5" imgW="88560" imgH="152280" progId="Equation.DSMT4">
                  <p:embed/>
                  <p:pic>
                    <p:nvPicPr>
                      <p:cNvPr id="47" name="Object 46"/>
                      <p:cNvPicPr/>
                      <p:nvPr/>
                    </p:nvPicPr>
                    <p:blipFill>
                      <a:blip r:embed="rId6"/>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49163" name="Equation" r:id="rId7" imgW="279360" imgH="177480" progId="Equation.DSMT4">
                  <p:embed/>
                </p:oleObj>
              </mc:Choice>
              <mc:Fallback>
                <p:oleObj name="Equation" r:id="rId7" imgW="279360" imgH="177480" progId="Equation.DSMT4">
                  <p:embed/>
                  <p:pic>
                    <p:nvPicPr>
                      <p:cNvPr id="48" name="Object 47"/>
                      <p:cNvPicPr>
                        <a:picLocks noChangeAspect="1" noChangeArrowheads="1"/>
                      </p:cNvPicPr>
                      <p:nvPr/>
                    </p:nvPicPr>
                    <p:blipFill>
                      <a:blip r:embed="rId8"/>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49164" name="Equation" r:id="rId9" imgW="304560" imgH="177480" progId="Equation.DSMT4">
                  <p:embed/>
                </p:oleObj>
              </mc:Choice>
              <mc:Fallback>
                <p:oleObj name="Equation" r:id="rId9" imgW="304560" imgH="177480" progId="Equation.DSMT4">
                  <p:embed/>
                  <p:pic>
                    <p:nvPicPr>
                      <p:cNvPr id="49" name="Object 48"/>
                      <p:cNvPicPr>
                        <a:picLocks noChangeAspect="1" noChangeArrowheads="1"/>
                      </p:cNvPicPr>
                      <p:nvPr/>
                    </p:nvPicPr>
                    <p:blipFill>
                      <a:blip r:embed="rId10"/>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49165" name="Equation" r:id="rId11" imgW="291960" imgH="177480" progId="Equation.DSMT4">
                  <p:embed/>
                </p:oleObj>
              </mc:Choice>
              <mc:Fallback>
                <p:oleObj name="Equation" r:id="rId11" imgW="291960" imgH="177480" progId="Equation.DSMT4">
                  <p:embed/>
                  <p:pic>
                    <p:nvPicPr>
                      <p:cNvPr id="50" name="Object 49"/>
                      <p:cNvPicPr>
                        <a:picLocks noChangeAspect="1" noChangeArrowheads="1"/>
                      </p:cNvPicPr>
                      <p:nvPr/>
                    </p:nvPicPr>
                    <p:blipFill>
                      <a:blip r:embed="rId12"/>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sp>
        <p:nvSpPr>
          <p:cNvPr id="26" name="Slide Number Placeholder 5">
            <a:extLst>
              <a:ext uri="{FF2B5EF4-FFF2-40B4-BE49-F238E27FC236}">
                <a16:creationId xmlns:a16="http://schemas.microsoft.com/office/drawing/2014/main" id="{9FAB9FA4-CDC4-41B2-914A-2E01F79AFE1B}"/>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89</a:t>
            </a:fld>
            <a:endParaRPr lang="en-US"/>
          </a:p>
        </p:txBody>
      </p:sp>
    </p:spTree>
    <p:extLst>
      <p:ext uri="{BB962C8B-B14F-4D97-AF65-F5344CB8AC3E}">
        <p14:creationId xmlns:p14="http://schemas.microsoft.com/office/powerpoint/2010/main" val="2744843281"/>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policies</a:t>
            </a:r>
          </a:p>
        </p:txBody>
      </p:sp>
      <p:sp>
        <p:nvSpPr>
          <p:cNvPr id="3" name="Content Placeholder 2"/>
          <p:cNvSpPr>
            <a:spLocks noGrp="1"/>
          </p:cNvSpPr>
          <p:nvPr>
            <p:ph idx="1"/>
          </p:nvPr>
        </p:nvSpPr>
        <p:spPr>
          <a:xfrm>
            <a:off x="685799" y="1143000"/>
            <a:ext cx="8085221" cy="4953000"/>
          </a:xfrm>
        </p:spPr>
        <p:txBody>
          <a:bodyPr/>
          <a:lstStyle/>
          <a:p>
            <a:r>
              <a:rPr lang="en-US" sz="2400" b="1" dirty="0" err="1"/>
              <a:t>Lookahead</a:t>
            </a:r>
            <a:r>
              <a:rPr lang="en-US" sz="2400" b="1" dirty="0"/>
              <a:t> approximations</a:t>
            </a:r>
            <a:r>
              <a:rPr lang="en-US" sz="2400" dirty="0"/>
              <a:t> – Approximate the impact of a decision now on the future:</a:t>
            </a:r>
          </a:p>
          <a:p>
            <a:pPr lvl="1"/>
            <a:r>
              <a:rPr lang="en-US" dirty="0"/>
              <a:t>An optimal policy (based on looking ahead):</a:t>
            </a:r>
          </a:p>
          <a:p>
            <a:pPr lvl="1"/>
            <a:endParaRPr lang="en-US" sz="2000" dirty="0"/>
          </a:p>
          <a:p>
            <a:pPr lvl="1"/>
            <a:endParaRPr lang="en-US" sz="2000" dirty="0"/>
          </a:p>
          <a:p>
            <a:pPr lvl="1"/>
            <a:endParaRPr lang="en-US" sz="2000" dirty="0"/>
          </a:p>
          <a:p>
            <a:pPr marL="457200" lvl="1" indent="0">
              <a:buNone/>
            </a:pPr>
            <a:r>
              <a:rPr lang="en-US" dirty="0"/>
              <a:t>3)	Approximating the value of being in a downstream state using machine learning (“value function approximations”)</a:t>
            </a:r>
          </a:p>
          <a:p>
            <a:pPr marL="457200" lvl="1" indent="0">
              <a:buNone/>
            </a:pPr>
            <a:r>
              <a:rPr lang="en-US" sz="2000" dirty="0"/>
              <a:t>	</a:t>
            </a:r>
          </a:p>
          <a:p>
            <a:pPr marL="457200" lvl="1" indent="0">
              <a:buNone/>
            </a:pPr>
            <a:r>
              <a:rPr lang="en-US" sz="2000" dirty="0"/>
              <a:t>	</a:t>
            </a:r>
          </a:p>
          <a:p>
            <a:pPr marL="457200" lvl="1" indent="0">
              <a:buNone/>
            </a:pPr>
            <a:r>
              <a:rPr lang="en-US" sz="2000" dirty="0"/>
              <a:t>	</a:t>
            </a:r>
          </a:p>
          <a:p>
            <a:pPr marL="457200" lvl="1" indent="0">
              <a:buNone/>
            </a:pPr>
            <a:r>
              <a:rPr lang="en-US" sz="2000" dirty="0"/>
              <a:t>	</a:t>
            </a:r>
          </a:p>
          <a:p>
            <a:endParaRPr lang="en-US" sz="2400" dirty="0"/>
          </a:p>
        </p:txBody>
      </p:sp>
      <p:graphicFrame>
        <p:nvGraphicFramePr>
          <p:cNvPr id="4" name="Object 3"/>
          <p:cNvGraphicFramePr>
            <a:graphicFrameLocks noChangeAspect="1"/>
          </p:cNvGraphicFramePr>
          <p:nvPr>
            <p:extLst/>
          </p:nvPr>
        </p:nvGraphicFramePr>
        <p:xfrm>
          <a:off x="1718343" y="4431386"/>
          <a:ext cx="5851525" cy="2151062"/>
        </p:xfrm>
        <a:graphic>
          <a:graphicData uri="http://schemas.openxmlformats.org/presentationml/2006/ole">
            <mc:AlternateContent xmlns:mc="http://schemas.openxmlformats.org/markup-compatibility/2006">
              <mc:Choice xmlns:v="urn:schemas-microsoft-com:vml" Requires="v">
                <p:oleObj spid="_x0000_s4102" name="Equation" r:id="rId3" imgW="3251160" imgH="1193760" progId="Equation.DSMT4">
                  <p:embed/>
                </p:oleObj>
              </mc:Choice>
              <mc:Fallback>
                <p:oleObj name="Equation" r:id="rId3" imgW="3251160" imgH="1193760" progId="Equation.DSMT4">
                  <p:embed/>
                  <p:pic>
                    <p:nvPicPr>
                      <p:cNvPr id="4" name="Object 3"/>
                      <p:cNvPicPr>
                        <a:picLocks noChangeAspect="1" noChangeArrowheads="1"/>
                      </p:cNvPicPr>
                      <p:nvPr/>
                    </p:nvPicPr>
                    <p:blipFill>
                      <a:blip r:embed="rId4"/>
                      <a:srcRect/>
                      <a:stretch>
                        <a:fillRect/>
                      </a:stretch>
                    </p:blipFill>
                    <p:spPr bwMode="auto">
                      <a:xfrm>
                        <a:off x="1718343" y="4431386"/>
                        <a:ext cx="5851525" cy="2151062"/>
                      </a:xfrm>
                      <a:prstGeom prst="rect">
                        <a:avLst/>
                      </a:prstGeom>
                      <a:noFill/>
                      <a:ln>
                        <a:noFill/>
                      </a:ln>
                      <a:effectLst/>
                    </p:spPr>
                  </p:pic>
                </p:oleObj>
              </mc:Fallback>
            </mc:AlternateContent>
          </a:graphicData>
        </a:graphic>
      </p:graphicFrame>
      <p:graphicFrame>
        <p:nvGraphicFramePr>
          <p:cNvPr id="8" name="Object 7"/>
          <p:cNvGraphicFramePr>
            <a:graphicFrameLocks noChangeAspect="1"/>
          </p:cNvGraphicFramePr>
          <p:nvPr>
            <p:extLst/>
          </p:nvPr>
        </p:nvGraphicFramePr>
        <p:xfrm>
          <a:off x="313918" y="2549156"/>
          <a:ext cx="8691563" cy="909637"/>
        </p:xfrm>
        <a:graphic>
          <a:graphicData uri="http://schemas.openxmlformats.org/presentationml/2006/ole">
            <mc:AlternateContent xmlns:mc="http://schemas.openxmlformats.org/markup-compatibility/2006">
              <mc:Choice xmlns:v="urn:schemas-microsoft-com:vml" Requires="v">
                <p:oleObj spid="_x0000_s4103" name="Equation" r:id="rId5" imgW="4851360" imgH="507960" progId="Equation.DSMT4">
                  <p:embed/>
                </p:oleObj>
              </mc:Choice>
              <mc:Fallback>
                <p:oleObj name="Equation" r:id="rId5" imgW="4851360" imgH="507960" progId="Equation.DSMT4">
                  <p:embed/>
                  <p:pic>
                    <p:nvPicPr>
                      <p:cNvPr id="8" name="Object 7"/>
                      <p:cNvPicPr>
                        <a:picLocks noChangeAspect="1" noChangeArrowheads="1"/>
                      </p:cNvPicPr>
                      <p:nvPr/>
                    </p:nvPicPr>
                    <p:blipFill>
                      <a:blip r:embed="rId6"/>
                      <a:srcRect/>
                      <a:stretch>
                        <a:fillRect/>
                      </a:stretch>
                    </p:blipFill>
                    <p:spPr bwMode="auto">
                      <a:xfrm>
                        <a:off x="313918" y="2549156"/>
                        <a:ext cx="86915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Oval 4"/>
          <p:cNvSpPr/>
          <p:nvPr/>
        </p:nvSpPr>
        <p:spPr>
          <a:xfrm>
            <a:off x="4049487" y="2378836"/>
            <a:ext cx="3898760" cy="1152939"/>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cxnSp>
        <p:nvCxnSpPr>
          <p:cNvPr id="14" name="Straight Arrow Connector 13"/>
          <p:cNvCxnSpPr>
            <a:stCxn id="5" idx="4"/>
            <a:endCxn id="9" idx="0"/>
          </p:cNvCxnSpPr>
          <p:nvPr/>
        </p:nvCxnSpPr>
        <p:spPr bwMode="auto">
          <a:xfrm>
            <a:off x="5998867" y="3531775"/>
            <a:ext cx="111242" cy="874442"/>
          </a:xfrm>
          <a:prstGeom prst="straightConnector1">
            <a:avLst/>
          </a:prstGeom>
          <a:noFill/>
          <a:ln w="28575" cap="flat" cmpd="sng" algn="ctr">
            <a:solidFill>
              <a:srgbClr val="0033CC"/>
            </a:solidFill>
            <a:prstDash val="solid"/>
            <a:round/>
            <a:headEnd type="none" w="med" len="med"/>
            <a:tailEnd type="triangle"/>
          </a:ln>
          <a:effectLst/>
        </p:spPr>
      </p:cxnSp>
      <p:sp>
        <p:nvSpPr>
          <p:cNvPr id="9" name="Oval 8"/>
          <p:cNvSpPr/>
          <p:nvPr/>
        </p:nvSpPr>
        <p:spPr>
          <a:xfrm>
            <a:off x="5528669" y="4406217"/>
            <a:ext cx="1162879" cy="593672"/>
          </a:xfrm>
          <a:prstGeom prst="ellipse">
            <a:avLst/>
          </a:prstGeom>
          <a:ln w="28575">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68983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098" name="Picture 1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36609">
            <a:off x="3436179" y="3167965"/>
            <a:ext cx="541020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a:xfrm>
            <a:off x="685800" y="1143000"/>
            <a:ext cx="7772400" cy="2659743"/>
          </a:xfrm>
        </p:spPr>
        <p:txBody>
          <a:bodyPr/>
          <a:lstStyle/>
          <a:p>
            <a:r>
              <a:rPr lang="en-US" dirty="0" err="1"/>
              <a:t>Lookahead</a:t>
            </a:r>
            <a:r>
              <a:rPr lang="en-US" dirty="0"/>
              <a:t> policies peek into the future</a:t>
            </a:r>
          </a:p>
          <a:p>
            <a:pPr lvl="1"/>
            <a:r>
              <a:rPr lang="en-US" dirty="0"/>
              <a:t>Optimize over deterministic </a:t>
            </a:r>
            <a:r>
              <a:rPr lang="en-US" dirty="0" err="1"/>
              <a:t>lookahead</a:t>
            </a:r>
            <a:r>
              <a:rPr lang="en-US" dirty="0"/>
              <a:t> model</a:t>
            </a:r>
          </a:p>
        </p:txBody>
      </p:sp>
      <p:cxnSp>
        <p:nvCxnSpPr>
          <p:cNvPr id="5" name="Straight Arrow Connector 4"/>
          <p:cNvCxnSpPr/>
          <p:nvPr/>
        </p:nvCxnSpPr>
        <p:spPr bwMode="auto">
          <a:xfrm>
            <a:off x="683986" y="5368471"/>
            <a:ext cx="7823200" cy="0"/>
          </a:xfrm>
          <a:prstGeom prst="straightConnector1">
            <a:avLst/>
          </a:prstGeom>
          <a:noFill/>
          <a:ln w="57150" cap="flat" cmpd="sng" algn="ctr">
            <a:solidFill>
              <a:schemeClr val="tx1"/>
            </a:solidFill>
            <a:prstDash val="solid"/>
            <a:round/>
            <a:headEnd type="none" w="med" len="med"/>
            <a:tailEnd type="arrow"/>
          </a:ln>
          <a:effectLst/>
        </p:spPr>
      </p:cxnSp>
      <p:cxnSp>
        <p:nvCxnSpPr>
          <p:cNvPr id="9" name="Straight Connector 8"/>
          <p:cNvCxnSpPr/>
          <p:nvPr/>
        </p:nvCxnSpPr>
        <p:spPr bwMode="auto">
          <a:xfrm>
            <a:off x="2106390" y="522332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91278" y="52305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3521508" y="5216074"/>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4935596" y="5218549"/>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350714" y="5211295"/>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7760430" y="5208088"/>
            <a:ext cx="0" cy="290286"/>
          </a:xfrm>
          <a:prstGeom prst="line">
            <a:avLst/>
          </a:prstGeom>
          <a:noFill/>
          <a:ln w="28575" cap="flat" cmpd="sng" algn="ctr">
            <a:solidFill>
              <a:schemeClr val="tx1"/>
            </a:solidFill>
            <a:prstDash val="solid"/>
            <a:round/>
            <a:headEnd type="none" w="med" len="med"/>
            <a:tailEnd type="none" w="med" len="med"/>
          </a:ln>
          <a:effectLst/>
        </p:spPr>
      </p:cxnSp>
      <p:cxnSp>
        <p:nvCxnSpPr>
          <p:cNvPr id="30" name="Straight Arrow Connector 29"/>
          <p:cNvCxnSpPr/>
          <p:nvPr/>
        </p:nvCxnSpPr>
        <p:spPr bwMode="auto">
          <a:xfrm flipV="1">
            <a:off x="6912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sp>
        <p:nvSpPr>
          <p:cNvPr id="31" name="TextBox 30"/>
          <p:cNvSpPr txBox="1"/>
          <p:nvPr/>
        </p:nvSpPr>
        <p:spPr>
          <a:xfrm>
            <a:off x="3221647" y="6019800"/>
            <a:ext cx="2199641" cy="461665"/>
          </a:xfrm>
          <a:prstGeom prst="rect">
            <a:avLst/>
          </a:prstGeom>
          <a:noFill/>
        </p:spPr>
        <p:txBody>
          <a:bodyPr wrap="none" rtlCol="0">
            <a:spAutoFit/>
          </a:bodyPr>
          <a:lstStyle/>
          <a:p>
            <a:r>
              <a:rPr lang="en-US" sz="2400" i="0" dirty="0"/>
              <a:t>The real process</a:t>
            </a:r>
          </a:p>
        </p:txBody>
      </p:sp>
      <p:cxnSp>
        <p:nvCxnSpPr>
          <p:cNvPr id="33" name="Straight Arrow Connector 32"/>
          <p:cNvCxnSpPr/>
          <p:nvPr/>
        </p:nvCxnSpPr>
        <p:spPr bwMode="auto">
          <a:xfrm flipV="1">
            <a:off x="21136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flipV="1">
            <a:off x="3523378" y="2832100"/>
            <a:ext cx="4337922" cy="2529117"/>
          </a:xfrm>
          <a:prstGeom prst="straightConnector1">
            <a:avLst/>
          </a:prstGeom>
          <a:noFill/>
          <a:ln w="2857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958478" y="2984500"/>
            <a:ext cx="4071222" cy="2376718"/>
          </a:xfrm>
          <a:prstGeom prst="straightConnector1">
            <a:avLst/>
          </a:prstGeom>
          <a:noFill/>
          <a:ln w="28575" cap="flat" cmpd="sng" algn="ctr">
            <a:solidFill>
              <a:schemeClr val="tx1"/>
            </a:solidFill>
            <a:prstDash val="solid"/>
            <a:round/>
            <a:headEnd type="none" w="med" len="med"/>
            <a:tailEnd type="arrow"/>
          </a:ln>
          <a:effectLst/>
        </p:spPr>
      </p:cxnSp>
      <p:sp>
        <p:nvSpPr>
          <p:cNvPr id="36" name="TextBox 35"/>
          <p:cNvSpPr txBox="1"/>
          <p:nvPr/>
        </p:nvSpPr>
        <p:spPr>
          <a:xfrm>
            <a:off x="7260205" y="3949700"/>
            <a:ext cx="1210588" cy="584775"/>
          </a:xfrm>
          <a:prstGeom prst="rect">
            <a:avLst/>
          </a:prstGeom>
          <a:noFill/>
        </p:spPr>
        <p:txBody>
          <a:bodyPr wrap="none" rtlCol="0">
            <a:spAutoFit/>
          </a:bodyPr>
          <a:lstStyle/>
          <a:p>
            <a:r>
              <a:rPr lang="en-US" sz="3200" i="0" dirty="0"/>
              <a:t>.  .  .  .</a:t>
            </a:r>
          </a:p>
        </p:txBody>
      </p:sp>
      <p:cxnSp>
        <p:nvCxnSpPr>
          <p:cNvPr id="38" name="Straight Arrow Connector 37"/>
          <p:cNvCxnSpPr/>
          <p:nvPr/>
        </p:nvCxnSpPr>
        <p:spPr bwMode="auto">
          <a:xfrm>
            <a:off x="2106390" y="4534475"/>
            <a:ext cx="0" cy="818756"/>
          </a:xfrm>
          <a:prstGeom prst="straightConnector1">
            <a:avLst/>
          </a:prstGeom>
          <a:noFill/>
          <a:ln w="28575" cap="flat" cmpd="sng" algn="ctr">
            <a:solidFill>
              <a:schemeClr val="tx1"/>
            </a:solidFill>
            <a:prstDash val="dash"/>
            <a:round/>
            <a:headEnd type="none" w="med" len="med"/>
            <a:tailEnd type="arrow"/>
          </a:ln>
          <a:effectLst/>
        </p:spPr>
      </p:cxnSp>
      <p:sp>
        <p:nvSpPr>
          <p:cNvPr id="43" name="TextBox 42"/>
          <p:cNvSpPr txBox="1"/>
          <p:nvPr/>
        </p:nvSpPr>
        <p:spPr>
          <a:xfrm rot="16200000">
            <a:off x="-1128056" y="3709658"/>
            <a:ext cx="2847254" cy="461665"/>
          </a:xfrm>
          <a:prstGeom prst="rect">
            <a:avLst/>
          </a:prstGeom>
          <a:noFill/>
        </p:spPr>
        <p:txBody>
          <a:bodyPr wrap="none" rtlCol="0">
            <a:spAutoFit/>
          </a:bodyPr>
          <a:lstStyle/>
          <a:p>
            <a:pPr algn="l"/>
            <a:r>
              <a:rPr lang="en-US" sz="2400" i="0" dirty="0"/>
              <a:t>The </a:t>
            </a:r>
            <a:r>
              <a:rPr lang="en-US" sz="2400" i="0" dirty="0" err="1"/>
              <a:t>lookahead</a:t>
            </a:r>
            <a:r>
              <a:rPr lang="en-US" sz="2400" i="0" dirty="0"/>
              <a:t> model</a:t>
            </a:r>
          </a:p>
        </p:txBody>
      </p:sp>
      <p:cxnSp>
        <p:nvCxnSpPr>
          <p:cNvPr id="45" name="Straight Arrow Connector 44"/>
          <p:cNvCxnSpPr>
            <a:endCxn id="3" idx="1"/>
          </p:cNvCxnSpPr>
          <p:nvPr/>
        </p:nvCxnSpPr>
        <p:spPr bwMode="auto">
          <a:xfrm flipV="1">
            <a:off x="683986" y="2472872"/>
            <a:ext cx="1814" cy="2735216"/>
          </a:xfrm>
          <a:prstGeom prst="straightConnector1">
            <a:avLst/>
          </a:prstGeom>
          <a:noFill/>
          <a:ln w="28575" cap="flat" cmpd="sng" algn="ctr">
            <a:solidFill>
              <a:schemeClr val="tx1"/>
            </a:solidFill>
            <a:prstDash val="solid"/>
            <a:round/>
            <a:headEnd type="arrow" w="med" len="med"/>
            <a:tailEnd type="arrow" w="med" len="med"/>
          </a:ln>
          <a:effectLst/>
        </p:spPr>
      </p:cxnSp>
      <p:graphicFrame>
        <p:nvGraphicFramePr>
          <p:cNvPr id="47" name="Object 46"/>
          <p:cNvGraphicFramePr>
            <a:graphicFrameLocks noChangeAspect="1"/>
          </p:cNvGraphicFramePr>
          <p:nvPr>
            <p:extLst/>
          </p:nvPr>
        </p:nvGraphicFramePr>
        <p:xfrm>
          <a:off x="591483" y="5588747"/>
          <a:ext cx="199589" cy="342153"/>
        </p:xfrm>
        <a:graphic>
          <a:graphicData uri="http://schemas.openxmlformats.org/presentationml/2006/ole">
            <mc:AlternateContent xmlns:mc="http://schemas.openxmlformats.org/markup-compatibility/2006">
              <mc:Choice xmlns:v="urn:schemas-microsoft-com:vml" Requires="v">
                <p:oleObj spid="_x0000_s50186" name="Equation" r:id="rId5" imgW="88560" imgH="152280" progId="Equation.DSMT4">
                  <p:embed/>
                </p:oleObj>
              </mc:Choice>
              <mc:Fallback>
                <p:oleObj name="Equation" r:id="rId5" imgW="88560" imgH="152280" progId="Equation.DSMT4">
                  <p:embed/>
                  <p:pic>
                    <p:nvPicPr>
                      <p:cNvPr id="47" name="Object 46"/>
                      <p:cNvPicPr/>
                      <p:nvPr/>
                    </p:nvPicPr>
                    <p:blipFill>
                      <a:blip r:embed="rId6"/>
                      <a:stretch>
                        <a:fillRect/>
                      </a:stretch>
                    </p:blipFill>
                    <p:spPr>
                      <a:xfrm>
                        <a:off x="591483" y="5588747"/>
                        <a:ext cx="199589" cy="342153"/>
                      </a:xfrm>
                      <a:prstGeom prst="rect">
                        <a:avLst/>
                      </a:prstGeom>
                    </p:spPr>
                  </p:pic>
                </p:oleObj>
              </mc:Fallback>
            </mc:AlternateContent>
          </a:graphicData>
        </a:graphic>
      </p:graphicFrame>
      <p:graphicFrame>
        <p:nvGraphicFramePr>
          <p:cNvPr id="48" name="Object 47"/>
          <p:cNvGraphicFramePr>
            <a:graphicFrameLocks noChangeAspect="1"/>
          </p:cNvGraphicFramePr>
          <p:nvPr>
            <p:extLst/>
          </p:nvPr>
        </p:nvGraphicFramePr>
        <p:xfrm>
          <a:off x="1789113" y="5545965"/>
          <a:ext cx="625072" cy="400810"/>
        </p:xfrm>
        <a:graphic>
          <a:graphicData uri="http://schemas.openxmlformats.org/presentationml/2006/ole">
            <mc:AlternateContent xmlns:mc="http://schemas.openxmlformats.org/markup-compatibility/2006">
              <mc:Choice xmlns:v="urn:schemas-microsoft-com:vml" Requires="v">
                <p:oleObj spid="_x0000_s50187" name="Equation" r:id="rId7" imgW="279360" imgH="177480" progId="Equation.DSMT4">
                  <p:embed/>
                </p:oleObj>
              </mc:Choice>
              <mc:Fallback>
                <p:oleObj name="Equation" r:id="rId7" imgW="279360" imgH="177480" progId="Equation.DSMT4">
                  <p:embed/>
                  <p:pic>
                    <p:nvPicPr>
                      <p:cNvPr id="48" name="Object 47"/>
                      <p:cNvPicPr>
                        <a:picLocks noChangeAspect="1" noChangeArrowheads="1"/>
                      </p:cNvPicPr>
                      <p:nvPr/>
                    </p:nvPicPr>
                    <p:blipFill>
                      <a:blip r:embed="rId8"/>
                      <a:srcRect/>
                      <a:stretch>
                        <a:fillRect/>
                      </a:stretch>
                    </p:blipFill>
                    <p:spPr bwMode="auto">
                      <a:xfrm>
                        <a:off x="1789113" y="5545965"/>
                        <a:ext cx="625072" cy="400810"/>
                      </a:xfrm>
                      <a:prstGeom prst="rect">
                        <a:avLst/>
                      </a:prstGeom>
                      <a:noFill/>
                      <a:ln>
                        <a:noFill/>
                      </a:ln>
                    </p:spPr>
                  </p:pic>
                </p:oleObj>
              </mc:Fallback>
            </mc:AlternateContent>
          </a:graphicData>
        </a:graphic>
      </p:graphicFrame>
      <p:graphicFrame>
        <p:nvGraphicFramePr>
          <p:cNvPr id="49" name="Object 48"/>
          <p:cNvGraphicFramePr>
            <a:graphicFrameLocks noChangeAspect="1"/>
          </p:cNvGraphicFramePr>
          <p:nvPr>
            <p:extLst/>
          </p:nvPr>
        </p:nvGraphicFramePr>
        <p:xfrm>
          <a:off x="3182938" y="5546725"/>
          <a:ext cx="682625" cy="400050"/>
        </p:xfrm>
        <a:graphic>
          <a:graphicData uri="http://schemas.openxmlformats.org/presentationml/2006/ole">
            <mc:AlternateContent xmlns:mc="http://schemas.openxmlformats.org/markup-compatibility/2006">
              <mc:Choice xmlns:v="urn:schemas-microsoft-com:vml" Requires="v">
                <p:oleObj spid="_x0000_s50188" name="Equation" r:id="rId9" imgW="304560" imgH="177480" progId="Equation.DSMT4">
                  <p:embed/>
                </p:oleObj>
              </mc:Choice>
              <mc:Fallback>
                <p:oleObj name="Equation" r:id="rId9" imgW="304560" imgH="177480" progId="Equation.DSMT4">
                  <p:embed/>
                  <p:pic>
                    <p:nvPicPr>
                      <p:cNvPr id="49" name="Object 48"/>
                      <p:cNvPicPr>
                        <a:picLocks noChangeAspect="1" noChangeArrowheads="1"/>
                      </p:cNvPicPr>
                      <p:nvPr/>
                    </p:nvPicPr>
                    <p:blipFill>
                      <a:blip r:embed="rId10"/>
                      <a:srcRect/>
                      <a:stretch>
                        <a:fillRect/>
                      </a:stretch>
                    </p:blipFill>
                    <p:spPr bwMode="auto">
                      <a:xfrm>
                        <a:off x="3182938" y="5546725"/>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 name="Object 49"/>
          <p:cNvGraphicFramePr>
            <a:graphicFrameLocks noChangeAspect="1"/>
          </p:cNvGraphicFramePr>
          <p:nvPr>
            <p:extLst/>
          </p:nvPr>
        </p:nvGraphicFramePr>
        <p:xfrm>
          <a:off x="4657725" y="5546725"/>
          <a:ext cx="654050" cy="400050"/>
        </p:xfrm>
        <a:graphic>
          <a:graphicData uri="http://schemas.openxmlformats.org/presentationml/2006/ole">
            <mc:AlternateContent xmlns:mc="http://schemas.openxmlformats.org/markup-compatibility/2006">
              <mc:Choice xmlns:v="urn:schemas-microsoft-com:vml" Requires="v">
                <p:oleObj spid="_x0000_s50189" name="Equation" r:id="rId11" imgW="291960" imgH="177480" progId="Equation.DSMT4">
                  <p:embed/>
                </p:oleObj>
              </mc:Choice>
              <mc:Fallback>
                <p:oleObj name="Equation" r:id="rId11" imgW="291960" imgH="177480" progId="Equation.DSMT4">
                  <p:embed/>
                  <p:pic>
                    <p:nvPicPr>
                      <p:cNvPr id="50" name="Object 49"/>
                      <p:cNvPicPr>
                        <a:picLocks noChangeAspect="1" noChangeArrowheads="1"/>
                      </p:cNvPicPr>
                      <p:nvPr/>
                    </p:nvPicPr>
                    <p:blipFill>
                      <a:blip r:embed="rId12"/>
                      <a:srcRect/>
                      <a:stretch>
                        <a:fillRect/>
                      </a:stretch>
                    </p:blipFill>
                    <p:spPr bwMode="auto">
                      <a:xfrm>
                        <a:off x="4657725" y="5546725"/>
                        <a:ext cx="65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9" name="Straight Arrow Connector 38"/>
          <p:cNvCxnSpPr/>
          <p:nvPr/>
        </p:nvCxnSpPr>
        <p:spPr bwMode="auto">
          <a:xfrm>
            <a:off x="3519698" y="3721100"/>
            <a:ext cx="0" cy="1619431"/>
          </a:xfrm>
          <a:prstGeom prst="straightConnector1">
            <a:avLst/>
          </a:prstGeom>
          <a:noFill/>
          <a:ln w="28575" cap="flat" cmpd="sng" algn="ctr">
            <a:solidFill>
              <a:schemeClr val="tx1"/>
            </a:solidFill>
            <a:prstDash val="dash"/>
            <a:round/>
            <a:headEnd type="none" w="med" len="med"/>
            <a:tailEnd type="arrow"/>
          </a:ln>
          <a:effectLst/>
        </p:spPr>
      </p:cxnSp>
      <p:sp>
        <p:nvSpPr>
          <p:cNvPr id="26" name="Slide Number Placeholder 5">
            <a:extLst>
              <a:ext uri="{FF2B5EF4-FFF2-40B4-BE49-F238E27FC236}">
                <a16:creationId xmlns:a16="http://schemas.microsoft.com/office/drawing/2014/main" id="{D97E4F00-261B-4D01-BEE1-23EC9A47525A}"/>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90</a:t>
            </a:fld>
            <a:endParaRPr lang="en-US"/>
          </a:p>
        </p:txBody>
      </p:sp>
    </p:spTree>
    <p:extLst>
      <p:ext uri="{BB962C8B-B14F-4D97-AF65-F5344CB8AC3E}">
        <p14:creationId xmlns:p14="http://schemas.microsoft.com/office/powerpoint/2010/main" val="454260784"/>
      </p:ext>
    </p:extLst>
  </p:cSld>
  <p:clrMapOvr>
    <a:masterClrMapping/>
  </p:clrMapOvr>
  <p:transition spd="slow">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a:xfrm>
            <a:off x="685800" y="1082376"/>
            <a:ext cx="7772400" cy="4953000"/>
          </a:xfrm>
        </p:spPr>
        <p:txBody>
          <a:bodyPr/>
          <a:lstStyle/>
          <a:p>
            <a:r>
              <a:rPr lang="en-US" dirty="0"/>
              <a:t>Benchmark policy – Deterministic </a:t>
            </a:r>
            <a:r>
              <a:rPr lang="en-US" dirty="0" err="1"/>
              <a:t>lookahead</a:t>
            </a:r>
            <a:endParaRPr lang="en-US" dirty="0"/>
          </a:p>
        </p:txBody>
      </p:sp>
      <p:pic>
        <p:nvPicPr>
          <p:cNvPr id="5" name="Picture 4"/>
          <p:cNvPicPr>
            <a:picLocks noChangeAspect="1"/>
          </p:cNvPicPr>
          <p:nvPr/>
        </p:nvPicPr>
        <p:blipFill rotWithShape="1">
          <a:blip r:embed="rId3"/>
          <a:srcRect t="59812"/>
          <a:stretch/>
        </p:blipFill>
        <p:spPr>
          <a:xfrm>
            <a:off x="171100" y="1600200"/>
            <a:ext cx="8070279" cy="1310781"/>
          </a:xfrm>
          <a:prstGeom prst="rect">
            <a:avLst/>
          </a:prstGeom>
        </p:spPr>
      </p:pic>
      <p:graphicFrame>
        <p:nvGraphicFramePr>
          <p:cNvPr id="8" name="Object 7"/>
          <p:cNvGraphicFramePr>
            <a:graphicFrameLocks noChangeAspect="1"/>
          </p:cNvGraphicFramePr>
          <p:nvPr>
            <p:extLst/>
          </p:nvPr>
        </p:nvGraphicFramePr>
        <p:xfrm>
          <a:off x="2986940" y="3021301"/>
          <a:ext cx="3665067" cy="3488133"/>
        </p:xfrm>
        <a:graphic>
          <a:graphicData uri="http://schemas.openxmlformats.org/presentationml/2006/ole">
            <mc:AlternateContent xmlns:mc="http://schemas.openxmlformats.org/markup-compatibility/2006">
              <mc:Choice xmlns:v="urn:schemas-microsoft-com:vml" Requires="v">
                <p:oleObj spid="_x0000_s51204" name="Equation" r:id="rId4" imgW="1841400" imgH="1752480" progId="Equation.DSMT4">
                  <p:embed/>
                </p:oleObj>
              </mc:Choice>
              <mc:Fallback>
                <p:oleObj name="Equation" r:id="rId4" imgW="1841400" imgH="1752480" progId="Equation.DSMT4">
                  <p:embed/>
                  <p:pic>
                    <p:nvPicPr>
                      <p:cNvPr id="8" name="Object 7"/>
                      <p:cNvPicPr/>
                      <p:nvPr/>
                    </p:nvPicPr>
                    <p:blipFill>
                      <a:blip r:embed="rId5"/>
                      <a:stretch>
                        <a:fillRect/>
                      </a:stretch>
                    </p:blipFill>
                    <p:spPr>
                      <a:xfrm>
                        <a:off x="2986940" y="3021301"/>
                        <a:ext cx="3665067" cy="348813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4522EA8-6A50-4ACF-8693-404EF1DC92F5}"/>
                  </a:ext>
                </a:extLst>
              </p:cNvPr>
              <p:cNvSpPr txBox="1"/>
              <p:nvPr/>
            </p:nvSpPr>
            <p:spPr>
              <a:xfrm>
                <a:off x="862599" y="2036400"/>
                <a:ext cx="2116092" cy="462627"/>
              </a:xfrm>
              <a:prstGeom prst="rect">
                <a:avLst/>
              </a:prstGeom>
              <a:solidFill>
                <a:schemeClr val="bg1"/>
              </a:solidFill>
            </p:spPr>
            <p:txBody>
              <a:bodyPr wrap="none" rtlCol="0">
                <a:spAutoFit/>
              </a:bodyPr>
              <a:lstStyle/>
              <a:p>
                <a:pPr algn="l">
                  <a:buNone/>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𝑋</m:t>
                          </m:r>
                        </m:e>
                        <m:sup>
                          <m:r>
                            <a:rPr lang="en-US" sz="2400" b="0" i="1" smtClean="0">
                              <a:latin typeface="Cambria Math" panose="02040503050406030204" pitchFamily="18" charset="0"/>
                            </a:rPr>
                            <m:t>𝐷𝐿𝐴</m:t>
                          </m:r>
                        </m:sup>
                      </m:sSup>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𝑆</m:t>
                              </m:r>
                            </m:e>
                            <m:sub>
                              <m:r>
                                <a:rPr lang="en-US" sz="2400" b="0" i="1" smtClean="0">
                                  <a:latin typeface="Cambria Math" panose="02040503050406030204" pitchFamily="18" charset="0"/>
                                </a:rPr>
                                <m:t>𝑡</m:t>
                              </m:r>
                            </m:sub>
                          </m:sSub>
                        </m:e>
                        <m:e>
                          <m:r>
                            <a:rPr lang="en-US" sz="2400" b="0" i="1" smtClean="0">
                              <a:latin typeface="Cambria Math" panose="02040503050406030204" pitchFamily="18" charset="0"/>
                            </a:rPr>
                            <m:t>𝜃</m:t>
                          </m:r>
                        </m:e>
                      </m:d>
                      <m:r>
                        <a:rPr lang="en-US" sz="2400" b="0" i="1" smtClean="0">
                          <a:latin typeface="Cambria Math" panose="02040503050406030204" pitchFamily="18" charset="0"/>
                        </a:rPr>
                        <m:t>= </m:t>
                      </m:r>
                    </m:oMath>
                  </m:oMathPara>
                </a14:m>
                <a:endParaRPr lang="en-US" sz="2400" dirty="0"/>
              </a:p>
            </p:txBody>
          </p:sp>
        </mc:Choice>
        <mc:Fallback xmlns="">
          <p:sp>
            <p:nvSpPr>
              <p:cNvPr id="9" name="TextBox 8">
                <a:extLst>
                  <a:ext uri="{FF2B5EF4-FFF2-40B4-BE49-F238E27FC236}">
                    <a16:creationId xmlns:a16="http://schemas.microsoft.com/office/drawing/2014/main" id="{E4522EA8-6A50-4ACF-8693-404EF1DC92F5}"/>
                  </a:ext>
                </a:extLst>
              </p:cNvPr>
              <p:cNvSpPr txBox="1">
                <a:spLocks noRot="1" noChangeAspect="1" noMove="1" noResize="1" noEditPoints="1" noAdjustHandles="1" noChangeArrowheads="1" noChangeShapeType="1" noTextEdit="1"/>
              </p:cNvSpPr>
              <p:nvPr/>
            </p:nvSpPr>
            <p:spPr>
              <a:xfrm>
                <a:off x="862599" y="2036400"/>
                <a:ext cx="2116092" cy="462627"/>
              </a:xfrm>
              <a:prstGeom prst="rect">
                <a:avLst/>
              </a:prstGeom>
              <a:blipFill>
                <a:blip r:embed="rId6"/>
                <a:stretch>
                  <a:fillRect b="-3947"/>
                </a:stretch>
              </a:blipFill>
            </p:spPr>
            <p:txBody>
              <a:bodyPr/>
              <a:lstStyle/>
              <a:p>
                <a:r>
                  <a:rPr lang="en-US">
                    <a:noFill/>
                  </a:rPr>
                  <a:t> </a:t>
                </a:r>
              </a:p>
            </p:txBody>
          </p:sp>
        </mc:Fallback>
      </mc:AlternateContent>
      <p:sp>
        <p:nvSpPr>
          <p:cNvPr id="7" name="Rectangle 6"/>
          <p:cNvSpPr/>
          <p:nvPr/>
        </p:nvSpPr>
        <p:spPr bwMode="auto">
          <a:xfrm>
            <a:off x="2790065" y="5044662"/>
            <a:ext cx="4058816" cy="485192"/>
          </a:xfrm>
          <a:prstGeom prst="rect">
            <a:avLst/>
          </a:prstGeom>
          <a:noFill/>
          <a:ln w="28575" cap="flat" cmpd="sng" algn="ctr">
            <a:solidFill>
              <a:srgbClr val="FF0000"/>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pSp>
        <p:nvGrpSpPr>
          <p:cNvPr id="16" name="Group 15">
            <a:extLst>
              <a:ext uri="{FF2B5EF4-FFF2-40B4-BE49-F238E27FC236}">
                <a16:creationId xmlns:a16="http://schemas.microsoft.com/office/drawing/2014/main" id="{9303549B-F1D9-4D38-9830-89F04DE9EB79}"/>
              </a:ext>
            </a:extLst>
          </p:cNvPr>
          <p:cNvGrpSpPr/>
          <p:nvPr/>
        </p:nvGrpSpPr>
        <p:grpSpPr>
          <a:xfrm>
            <a:off x="2066869" y="1904549"/>
            <a:ext cx="3556410" cy="3719864"/>
            <a:chOff x="2066869" y="1904549"/>
            <a:chExt cx="3556410" cy="3719864"/>
          </a:xfrm>
        </p:grpSpPr>
        <p:sp>
          <p:nvSpPr>
            <p:cNvPr id="13" name="Oval 12">
              <a:extLst>
                <a:ext uri="{FF2B5EF4-FFF2-40B4-BE49-F238E27FC236}">
                  <a16:creationId xmlns:a16="http://schemas.microsoft.com/office/drawing/2014/main" id="{918A2F7E-D70F-490F-892A-51CE657C6C02}"/>
                </a:ext>
              </a:extLst>
            </p:cNvPr>
            <p:cNvSpPr/>
            <p:nvPr/>
          </p:nvSpPr>
          <p:spPr>
            <a:xfrm>
              <a:off x="5023080" y="4926439"/>
              <a:ext cx="600199" cy="697974"/>
            </a:xfrm>
            <a:prstGeom prst="ellipse">
              <a:avLst/>
            </a:prstGeom>
            <a:ln w="28575">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cxnSp>
          <p:nvCxnSpPr>
            <p:cNvPr id="14" name="Straight Arrow Connector 13">
              <a:extLst>
                <a:ext uri="{FF2B5EF4-FFF2-40B4-BE49-F238E27FC236}">
                  <a16:creationId xmlns:a16="http://schemas.microsoft.com/office/drawing/2014/main" id="{445E08B3-59B8-411C-BBF8-FDDA6171F6D2}"/>
                </a:ext>
              </a:extLst>
            </p:cNvPr>
            <p:cNvCxnSpPr>
              <a:cxnSpLocks/>
            </p:cNvCxnSpPr>
            <p:nvPr/>
          </p:nvCxnSpPr>
          <p:spPr bwMode="auto">
            <a:xfrm flipH="1" flipV="1">
              <a:off x="2250831" y="2602523"/>
              <a:ext cx="2860146" cy="2426132"/>
            </a:xfrm>
            <a:prstGeom prst="straightConnector1">
              <a:avLst/>
            </a:prstGeom>
            <a:noFill/>
            <a:ln w="28575" cap="flat" cmpd="sng" algn="ctr">
              <a:solidFill>
                <a:srgbClr val="FF0000"/>
              </a:solidFill>
              <a:prstDash val="solid"/>
              <a:round/>
              <a:headEnd type="none" w="med" len="med"/>
              <a:tailEnd type="arrow" w="med" len="med"/>
            </a:ln>
            <a:effectLst/>
          </p:spPr>
        </p:cxnSp>
        <p:sp>
          <p:nvSpPr>
            <p:cNvPr id="15" name="Oval 14">
              <a:extLst>
                <a:ext uri="{FF2B5EF4-FFF2-40B4-BE49-F238E27FC236}">
                  <a16:creationId xmlns:a16="http://schemas.microsoft.com/office/drawing/2014/main" id="{2A7B2A5A-BC3F-47CA-A44C-E71D8F644C8B}"/>
                </a:ext>
              </a:extLst>
            </p:cNvPr>
            <p:cNvSpPr/>
            <p:nvPr/>
          </p:nvSpPr>
          <p:spPr>
            <a:xfrm>
              <a:off x="2066869" y="1904549"/>
              <a:ext cx="367924" cy="697974"/>
            </a:xfrm>
            <a:prstGeom prst="ellipse">
              <a:avLst/>
            </a:prstGeom>
            <a:ln w="28575">
              <a:solidFill>
                <a:srgbClr val="FF0000"/>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dirty="0">
                <a:ln>
                  <a:noFill/>
                </a:ln>
                <a:solidFill>
                  <a:schemeClr val="tx1"/>
                </a:solidFill>
                <a:effectLst/>
                <a:latin typeface="Times New Roman" pitchFamily="18" charset="0"/>
              </a:endParaRPr>
            </a:p>
          </p:txBody>
        </p:sp>
      </p:grpSp>
      <p:sp>
        <p:nvSpPr>
          <p:cNvPr id="12" name="Slide Number Placeholder 5">
            <a:extLst>
              <a:ext uri="{FF2B5EF4-FFF2-40B4-BE49-F238E27FC236}">
                <a16:creationId xmlns:a16="http://schemas.microsoft.com/office/drawing/2014/main" id="{4E73D828-5F01-45EF-A9FE-B30DAB29EBD9}"/>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91</a:t>
            </a:fld>
            <a:endParaRPr lang="en-US"/>
          </a:p>
        </p:txBody>
      </p:sp>
    </p:spTree>
    <p:extLst>
      <p:ext uri="{BB962C8B-B14F-4D97-AF65-F5344CB8AC3E}">
        <p14:creationId xmlns:p14="http://schemas.microsoft.com/office/powerpoint/2010/main" val="401259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75887" y="2087359"/>
            <a:ext cx="5390602" cy="541183"/>
          </a:xfrm>
          <a:prstGeom prst="rect">
            <a:avLst/>
          </a:prstGeom>
        </p:spPr>
      </p:pic>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a:xfrm>
            <a:off x="685800" y="1143000"/>
            <a:ext cx="8266176" cy="4953000"/>
          </a:xfrm>
        </p:spPr>
        <p:txBody>
          <a:bodyPr/>
          <a:lstStyle/>
          <a:p>
            <a:r>
              <a:rPr lang="en-US" dirty="0"/>
              <a:t>Parametric cost function approximations</a:t>
            </a:r>
          </a:p>
          <a:p>
            <a:pPr lvl="1"/>
            <a:r>
              <a:rPr lang="en-US" dirty="0"/>
              <a:t>Replace the constraint </a:t>
            </a:r>
          </a:p>
          <a:p>
            <a:pPr lvl="1"/>
            <a:endParaRPr lang="en-US" dirty="0"/>
          </a:p>
          <a:p>
            <a:pPr marL="0" indent="0">
              <a:buNone/>
            </a:pPr>
            <a:r>
              <a:rPr lang="en-US" dirty="0"/>
              <a:t>    with:</a:t>
            </a:r>
          </a:p>
          <a:p>
            <a:pPr lvl="1"/>
            <a:r>
              <a:rPr lang="en-US" dirty="0"/>
              <a:t>Lookup table modified forecasts (one adjustment term for each time </a:t>
            </a:r>
            <a:r>
              <a:rPr lang="en-US" i="1" dirty="0"/>
              <a:t>          </a:t>
            </a:r>
            <a:r>
              <a:rPr lang="en-US" dirty="0"/>
              <a:t>     in the future):</a:t>
            </a:r>
          </a:p>
          <a:p>
            <a:pPr lvl="1"/>
            <a:endParaRPr lang="en-US" dirty="0"/>
          </a:p>
          <a:p>
            <a:pPr lvl="1"/>
            <a:r>
              <a:rPr lang="en-US" dirty="0"/>
              <a:t>We can simulate the performance of a parameterized policy</a:t>
            </a:r>
          </a:p>
          <a:p>
            <a:pPr lvl="2"/>
            <a:endParaRPr lang="en-US" dirty="0"/>
          </a:p>
          <a:p>
            <a:pPr lvl="2"/>
            <a:endParaRPr lang="en-US" dirty="0"/>
          </a:p>
          <a:p>
            <a:pPr lvl="1"/>
            <a:r>
              <a:rPr lang="en-US" dirty="0"/>
              <a:t>The challenge is to optimize the parameters:</a:t>
            </a:r>
          </a:p>
          <a:p>
            <a:pPr lvl="1"/>
            <a:endParaRPr lang="en-US" dirty="0"/>
          </a:p>
        </p:txBody>
      </p:sp>
      <p:graphicFrame>
        <p:nvGraphicFramePr>
          <p:cNvPr id="7" name="Object 6"/>
          <p:cNvGraphicFramePr>
            <a:graphicFrameLocks noChangeAspect="1"/>
          </p:cNvGraphicFramePr>
          <p:nvPr>
            <p:extLst/>
          </p:nvPr>
        </p:nvGraphicFramePr>
        <p:xfrm>
          <a:off x="2743199" y="3478120"/>
          <a:ext cx="1108728" cy="337439"/>
        </p:xfrm>
        <a:graphic>
          <a:graphicData uri="http://schemas.openxmlformats.org/presentationml/2006/ole">
            <mc:AlternateContent xmlns:mc="http://schemas.openxmlformats.org/markup-compatibility/2006">
              <mc:Choice xmlns:v="urn:schemas-microsoft-com:vml" Requires="v">
                <p:oleObj spid="_x0000_s52238" name="Equation" r:id="rId4" imgW="583920" imgH="177480" progId="Equation.DSMT4">
                  <p:embed/>
                </p:oleObj>
              </mc:Choice>
              <mc:Fallback>
                <p:oleObj name="Equation" r:id="rId4" imgW="583920" imgH="177480" progId="Equation.DSMT4">
                  <p:embed/>
                  <p:pic>
                    <p:nvPicPr>
                      <p:cNvPr id="7" name="Object 6"/>
                      <p:cNvPicPr/>
                      <p:nvPr/>
                    </p:nvPicPr>
                    <p:blipFill>
                      <a:blip r:embed="rId5"/>
                      <a:stretch>
                        <a:fillRect/>
                      </a:stretch>
                    </p:blipFill>
                    <p:spPr>
                      <a:xfrm>
                        <a:off x="2743199" y="3478120"/>
                        <a:ext cx="1108728" cy="337439"/>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2395538" y="3852863"/>
          <a:ext cx="2238375" cy="504825"/>
        </p:xfrm>
        <a:graphic>
          <a:graphicData uri="http://schemas.openxmlformats.org/presentationml/2006/ole">
            <mc:AlternateContent xmlns:mc="http://schemas.openxmlformats.org/markup-compatibility/2006">
              <mc:Choice xmlns:v="urn:schemas-microsoft-com:vml" Requires="v">
                <p:oleObj spid="_x0000_s52239" name="Equation" r:id="rId6" imgW="1180800" imgH="266400" progId="Equation.DSMT4">
                  <p:embed/>
                </p:oleObj>
              </mc:Choice>
              <mc:Fallback>
                <p:oleObj name="Equation" r:id="rId6" imgW="1180800" imgH="266400" progId="Equation.DSMT4">
                  <p:embed/>
                  <p:pic>
                    <p:nvPicPr>
                      <p:cNvPr id="8" name="Object 7"/>
                      <p:cNvPicPr/>
                      <p:nvPr/>
                    </p:nvPicPr>
                    <p:blipFill>
                      <a:blip r:embed="rId7"/>
                      <a:stretch>
                        <a:fillRect/>
                      </a:stretch>
                    </p:blipFill>
                    <p:spPr>
                      <a:xfrm>
                        <a:off x="2395538" y="3852863"/>
                        <a:ext cx="2238375" cy="504825"/>
                      </a:xfrm>
                      <a:prstGeom prst="rect">
                        <a:avLst/>
                      </a:prstGeom>
                    </p:spPr>
                  </p:pic>
                </p:oleObj>
              </mc:Fallback>
            </mc:AlternateContent>
          </a:graphicData>
        </a:graphic>
      </p:graphicFrame>
      <p:pic>
        <p:nvPicPr>
          <p:cNvPr id="9" name="Picture 8"/>
          <p:cNvPicPr>
            <a:picLocks noChangeAspect="1"/>
          </p:cNvPicPr>
          <p:nvPr/>
        </p:nvPicPr>
        <p:blipFill>
          <a:blip r:embed="rId8">
            <a:extLst/>
          </a:blip>
          <a:stretch>
            <a:fillRect/>
          </a:stretch>
        </p:blipFill>
        <p:spPr>
          <a:xfrm>
            <a:off x="5441003" y="1559368"/>
            <a:ext cx="3080004" cy="1398696"/>
          </a:xfrm>
          <a:prstGeom prst="rect">
            <a:avLst/>
          </a:prstGeom>
        </p:spPr>
      </p:pic>
      <p:graphicFrame>
        <p:nvGraphicFramePr>
          <p:cNvPr id="10" name="Object 9"/>
          <p:cNvGraphicFramePr>
            <a:graphicFrameLocks noChangeAspect="1"/>
          </p:cNvGraphicFramePr>
          <p:nvPr>
            <p:extLst/>
          </p:nvPr>
        </p:nvGraphicFramePr>
        <p:xfrm>
          <a:off x="6034573" y="1591352"/>
          <a:ext cx="407924" cy="475911"/>
        </p:xfrm>
        <a:graphic>
          <a:graphicData uri="http://schemas.openxmlformats.org/presentationml/2006/ole">
            <mc:AlternateContent xmlns:mc="http://schemas.openxmlformats.org/markup-compatibility/2006">
              <mc:Choice xmlns:v="urn:schemas-microsoft-com:vml" Requires="v">
                <p:oleObj spid="_x0000_s52240" name="Equation" r:id="rId9" imgW="228600" imgH="266400" progId="Equation.DSMT4">
                  <p:embed/>
                </p:oleObj>
              </mc:Choice>
              <mc:Fallback>
                <p:oleObj name="Equation" r:id="rId9" imgW="228600" imgH="266400" progId="Equation.DSMT4">
                  <p:embed/>
                  <p:pic>
                    <p:nvPicPr>
                      <p:cNvPr id="10" name="Object 9"/>
                      <p:cNvPicPr/>
                      <p:nvPr/>
                    </p:nvPicPr>
                    <p:blipFill>
                      <a:blip r:embed="rId10"/>
                      <a:stretch>
                        <a:fillRect/>
                      </a:stretch>
                    </p:blipFill>
                    <p:spPr>
                      <a:xfrm>
                        <a:off x="6034573" y="1591352"/>
                        <a:ext cx="407924" cy="475911"/>
                      </a:xfrm>
                      <a:prstGeom prst="rect">
                        <a:avLst/>
                      </a:prstGeom>
                      <a:solidFill>
                        <a:schemeClr val="bg1"/>
                      </a:solidFill>
                    </p:spPr>
                  </p:pic>
                </p:oleObj>
              </mc:Fallback>
            </mc:AlternateContent>
          </a:graphicData>
        </a:graphic>
      </p:graphicFrame>
      <p:graphicFrame>
        <p:nvGraphicFramePr>
          <p:cNvPr id="11" name="Object 10"/>
          <p:cNvGraphicFramePr>
            <a:graphicFrameLocks noChangeAspect="1"/>
          </p:cNvGraphicFramePr>
          <p:nvPr>
            <p:extLst/>
          </p:nvPr>
        </p:nvGraphicFramePr>
        <p:xfrm>
          <a:off x="7483738" y="1559368"/>
          <a:ext cx="430212" cy="476250"/>
        </p:xfrm>
        <a:graphic>
          <a:graphicData uri="http://schemas.openxmlformats.org/presentationml/2006/ole">
            <mc:AlternateContent xmlns:mc="http://schemas.openxmlformats.org/markup-compatibility/2006">
              <mc:Choice xmlns:v="urn:schemas-microsoft-com:vml" Requires="v">
                <p:oleObj spid="_x0000_s52241" name="Equation" r:id="rId11" imgW="241200" imgH="266400" progId="Equation.DSMT4">
                  <p:embed/>
                </p:oleObj>
              </mc:Choice>
              <mc:Fallback>
                <p:oleObj name="Equation" r:id="rId11" imgW="241200" imgH="266400" progId="Equation.DSMT4">
                  <p:embed/>
                  <p:pic>
                    <p:nvPicPr>
                      <p:cNvPr id="11" name="Object 10"/>
                      <p:cNvPicPr/>
                      <p:nvPr/>
                    </p:nvPicPr>
                    <p:blipFill>
                      <a:blip r:embed="rId12"/>
                      <a:stretch>
                        <a:fillRect/>
                      </a:stretch>
                    </p:blipFill>
                    <p:spPr>
                      <a:xfrm>
                        <a:off x="7483738" y="1559368"/>
                        <a:ext cx="430212" cy="476250"/>
                      </a:xfrm>
                      <a:prstGeom prst="rect">
                        <a:avLst/>
                      </a:prstGeom>
                      <a:solidFill>
                        <a:schemeClr val="bg1"/>
                      </a:solidFill>
                    </p:spPr>
                  </p:pic>
                </p:oleObj>
              </mc:Fallback>
            </mc:AlternateContent>
          </a:graphicData>
        </a:graphic>
      </p:graphicFrame>
      <p:sp>
        <p:nvSpPr>
          <p:cNvPr id="13" name="Rectangle 12"/>
          <p:cNvSpPr/>
          <p:nvPr/>
        </p:nvSpPr>
        <p:spPr bwMode="auto">
          <a:xfrm>
            <a:off x="1152184" y="2100493"/>
            <a:ext cx="4058816" cy="485192"/>
          </a:xfrm>
          <a:prstGeom prst="rect">
            <a:avLst/>
          </a:prstGeom>
          <a:noFill/>
          <a:ln w="28575" cap="flat" cmpd="sng" algn="ctr">
            <a:solidFill>
              <a:srgbClr val="FF0000"/>
            </a:solidFill>
            <a:prstDash val="solid"/>
            <a:round/>
            <a:headEnd type="none" w="med" len="med"/>
            <a:tailEnd type="stealth" w="med"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sp>
        <p:nvSpPr>
          <p:cNvPr id="16" name="Oval 15"/>
          <p:cNvSpPr/>
          <p:nvPr/>
        </p:nvSpPr>
        <p:spPr>
          <a:xfrm>
            <a:off x="3822485" y="3872700"/>
            <a:ext cx="510830" cy="510830"/>
          </a:xfrm>
          <a:prstGeom prst="ellipse">
            <a:avLst/>
          </a:prstGeom>
          <a:ln w="19050">
            <a:solidFill>
              <a:srgbClr val="0033CC"/>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Times New Roman" pitchFamily="18" charset="0"/>
            </a:endParaRPr>
          </a:p>
        </p:txBody>
      </p:sp>
      <p:graphicFrame>
        <p:nvGraphicFramePr>
          <p:cNvPr id="19" name="Object 18"/>
          <p:cNvGraphicFramePr>
            <a:graphicFrameLocks noChangeAspect="1"/>
          </p:cNvGraphicFramePr>
          <p:nvPr>
            <p:extLst/>
          </p:nvPr>
        </p:nvGraphicFramePr>
        <p:xfrm>
          <a:off x="2038584" y="4612724"/>
          <a:ext cx="4589462" cy="860425"/>
        </p:xfrm>
        <a:graphic>
          <a:graphicData uri="http://schemas.openxmlformats.org/presentationml/2006/ole">
            <mc:AlternateContent xmlns:mc="http://schemas.openxmlformats.org/markup-compatibility/2006">
              <mc:Choice xmlns:v="urn:schemas-microsoft-com:vml" Requires="v">
                <p:oleObj spid="_x0000_s52242" name="Equation" r:id="rId13" imgW="2361960" imgH="444240" progId="Equation.DSMT4">
                  <p:embed/>
                </p:oleObj>
              </mc:Choice>
              <mc:Fallback>
                <p:oleObj name="Equation" r:id="rId13" imgW="2361960" imgH="444240" progId="Equation.DSMT4">
                  <p:embed/>
                  <p:pic>
                    <p:nvPicPr>
                      <p:cNvPr id="19" name="Object 18"/>
                      <p:cNvPicPr/>
                      <p:nvPr/>
                    </p:nvPicPr>
                    <p:blipFill>
                      <a:blip r:embed="rId14"/>
                      <a:stretch>
                        <a:fillRect/>
                      </a:stretch>
                    </p:blipFill>
                    <p:spPr>
                      <a:xfrm>
                        <a:off x="2038584" y="4612724"/>
                        <a:ext cx="4589462" cy="860425"/>
                      </a:xfrm>
                      <a:prstGeom prst="rect">
                        <a:avLst/>
                      </a:prstGeom>
                    </p:spPr>
                  </p:pic>
                </p:oleObj>
              </mc:Fallback>
            </mc:AlternateContent>
          </a:graphicData>
        </a:graphic>
      </p:graphicFrame>
      <p:graphicFrame>
        <p:nvGraphicFramePr>
          <p:cNvPr id="20" name="Object 19"/>
          <p:cNvGraphicFramePr>
            <a:graphicFrameLocks noChangeAspect="1"/>
          </p:cNvGraphicFramePr>
          <p:nvPr>
            <p:extLst/>
          </p:nvPr>
        </p:nvGraphicFramePr>
        <p:xfrm>
          <a:off x="2345417" y="5734052"/>
          <a:ext cx="3430588" cy="860425"/>
        </p:xfrm>
        <a:graphic>
          <a:graphicData uri="http://schemas.openxmlformats.org/presentationml/2006/ole">
            <mc:AlternateContent xmlns:mc="http://schemas.openxmlformats.org/markup-compatibility/2006">
              <mc:Choice xmlns:v="urn:schemas-microsoft-com:vml" Requires="v">
                <p:oleObj spid="_x0000_s52243" name="Equation" r:id="rId15" imgW="1765080" imgH="444240" progId="Equation.DSMT4">
                  <p:embed/>
                </p:oleObj>
              </mc:Choice>
              <mc:Fallback>
                <p:oleObj name="Equation" r:id="rId15" imgW="1765080" imgH="444240" progId="Equation.DSMT4">
                  <p:embed/>
                  <p:pic>
                    <p:nvPicPr>
                      <p:cNvPr id="20" name="Object 19"/>
                      <p:cNvPicPr/>
                      <p:nvPr/>
                    </p:nvPicPr>
                    <p:blipFill>
                      <a:blip r:embed="rId16"/>
                      <a:stretch>
                        <a:fillRect/>
                      </a:stretch>
                    </p:blipFill>
                    <p:spPr>
                      <a:xfrm>
                        <a:off x="2345417" y="5734052"/>
                        <a:ext cx="3430588" cy="860425"/>
                      </a:xfrm>
                      <a:prstGeom prst="rect">
                        <a:avLst/>
                      </a:prstGeom>
                    </p:spPr>
                  </p:pic>
                </p:oleObj>
              </mc:Fallback>
            </mc:AlternateContent>
          </a:graphicData>
        </a:graphic>
      </p:graphicFrame>
      <p:sp>
        <p:nvSpPr>
          <p:cNvPr id="14" name="Slide Number Placeholder 5">
            <a:extLst>
              <a:ext uri="{FF2B5EF4-FFF2-40B4-BE49-F238E27FC236}">
                <a16:creationId xmlns:a16="http://schemas.microsoft.com/office/drawing/2014/main" id="{8D1F176A-F106-433A-8AEF-AADA04919B61}"/>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92</a:t>
            </a:fld>
            <a:endParaRPr lang="en-US"/>
          </a:p>
        </p:txBody>
      </p:sp>
    </p:spTree>
    <p:extLst>
      <p:ext uri="{BB962C8B-B14F-4D97-AF65-F5344CB8AC3E}">
        <p14:creationId xmlns:p14="http://schemas.microsoft.com/office/powerpoint/2010/main" val="182125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3C78E5-E86E-454C-A1A6-6258D4DE7E5C}"/>
              </a:ext>
            </a:extLst>
          </p:cNvPr>
          <p:cNvPicPr>
            <a:picLocks noChangeAspect="1"/>
          </p:cNvPicPr>
          <p:nvPr/>
        </p:nvPicPr>
        <p:blipFill>
          <a:blip r:embed="rId3"/>
          <a:stretch>
            <a:fillRect/>
          </a:stretch>
        </p:blipFill>
        <p:spPr>
          <a:xfrm>
            <a:off x="1136039" y="2096806"/>
            <a:ext cx="7044865" cy="4464645"/>
          </a:xfrm>
          <a:prstGeom prst="rect">
            <a:avLst/>
          </a:prstGeom>
        </p:spPr>
      </p:pic>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p:txBody>
          <a:bodyPr/>
          <a:lstStyle/>
          <a:p>
            <a:r>
              <a:rPr lang="en-US" dirty="0"/>
              <a:t>One-dimensional contour plots – perfect forecast</a:t>
            </a:r>
          </a:p>
          <a:p>
            <a:pPr lvl="1"/>
            <a:endParaRPr lang="en-US" dirty="0"/>
          </a:p>
        </p:txBody>
      </p:sp>
      <p:graphicFrame>
        <p:nvGraphicFramePr>
          <p:cNvPr id="7" name="Object 6"/>
          <p:cNvGraphicFramePr>
            <a:graphicFrameLocks noChangeAspect="1"/>
          </p:cNvGraphicFramePr>
          <p:nvPr>
            <p:extLst/>
          </p:nvPr>
        </p:nvGraphicFramePr>
        <p:xfrm>
          <a:off x="4556353" y="6304871"/>
          <a:ext cx="266019" cy="345447"/>
        </p:xfrm>
        <a:graphic>
          <a:graphicData uri="http://schemas.openxmlformats.org/presentationml/2006/ole">
            <mc:AlternateContent xmlns:mc="http://schemas.openxmlformats.org/markup-compatibility/2006">
              <mc:Choice xmlns:v="urn:schemas-microsoft-com:vml" Requires="v">
                <p:oleObj spid="_x0000_s53254" name="Equation" r:id="rId4" imgW="126720" imgH="164880" progId="Equation.DSMT4">
                  <p:embed/>
                </p:oleObj>
              </mc:Choice>
              <mc:Fallback>
                <p:oleObj name="Equation" r:id="rId4" imgW="126720" imgH="164880" progId="Equation.DSMT4">
                  <p:embed/>
                  <p:pic>
                    <p:nvPicPr>
                      <p:cNvPr id="7" name="Object 6"/>
                      <p:cNvPicPr/>
                      <p:nvPr/>
                    </p:nvPicPr>
                    <p:blipFill>
                      <a:blip r:embed="rId5"/>
                      <a:stretch>
                        <a:fillRect/>
                      </a:stretch>
                    </p:blipFill>
                    <p:spPr>
                      <a:xfrm>
                        <a:off x="4556353" y="6304871"/>
                        <a:ext cx="266019" cy="345447"/>
                      </a:xfrm>
                      <a:prstGeom prst="rect">
                        <a:avLst/>
                      </a:prstGeom>
                    </p:spPr>
                  </p:pic>
                </p:oleObj>
              </mc:Fallback>
            </mc:AlternateContent>
          </a:graphicData>
        </a:graphic>
      </p:graphicFrame>
      <p:sp>
        <p:nvSpPr>
          <p:cNvPr id="9" name="TextBox 8"/>
          <p:cNvSpPr txBox="1"/>
          <p:nvPr/>
        </p:nvSpPr>
        <p:spPr>
          <a:xfrm>
            <a:off x="1350997" y="6112917"/>
            <a:ext cx="6917278" cy="276999"/>
          </a:xfrm>
          <a:prstGeom prst="rect">
            <a:avLst/>
          </a:prstGeom>
          <a:solidFill>
            <a:schemeClr val="bg1"/>
          </a:solidFill>
        </p:spPr>
        <p:txBody>
          <a:bodyPr wrap="none" rtlCol="0">
            <a:spAutoFit/>
          </a:bodyPr>
          <a:lstStyle/>
          <a:p>
            <a:pPr algn="l"/>
            <a:r>
              <a:rPr lang="en-US" sz="1200" i="0" dirty="0"/>
              <a:t>0.0                      0.2                       0.4                       0.6                       0.8                       1.0                       1.2 </a:t>
            </a:r>
          </a:p>
        </p:txBody>
      </p:sp>
      <p:cxnSp>
        <p:nvCxnSpPr>
          <p:cNvPr id="10" name="Straight Connector 9"/>
          <p:cNvCxnSpPr/>
          <p:nvPr/>
        </p:nvCxnSpPr>
        <p:spPr bwMode="auto">
          <a:xfrm>
            <a:off x="6814457" y="2253343"/>
            <a:ext cx="0" cy="3859574"/>
          </a:xfrm>
          <a:prstGeom prst="line">
            <a:avLst/>
          </a:prstGeom>
          <a:noFill/>
          <a:ln w="28575" cap="flat" cmpd="sng" algn="ctr">
            <a:solidFill>
              <a:schemeClr val="tx1"/>
            </a:solidFill>
            <a:prstDash val="solid"/>
            <a:round/>
            <a:headEnd type="none" w="med" len="med"/>
            <a:tailEnd type="none" w="med" len="med"/>
          </a:ln>
          <a:effectLst/>
        </p:spPr>
      </p:cxnSp>
      <p:graphicFrame>
        <p:nvGraphicFramePr>
          <p:cNvPr id="4" name="Object 3"/>
          <p:cNvGraphicFramePr>
            <a:graphicFrameLocks noChangeAspect="1"/>
          </p:cNvGraphicFramePr>
          <p:nvPr>
            <p:extLst/>
          </p:nvPr>
        </p:nvGraphicFramePr>
        <p:xfrm>
          <a:off x="2205038" y="2660650"/>
          <a:ext cx="3090862" cy="441325"/>
        </p:xfrm>
        <a:graphic>
          <a:graphicData uri="http://schemas.openxmlformats.org/presentationml/2006/ole">
            <mc:AlternateContent xmlns:mc="http://schemas.openxmlformats.org/markup-compatibility/2006">
              <mc:Choice xmlns:v="urn:schemas-microsoft-com:vml" Requires="v">
                <p:oleObj spid="_x0000_s53255" name="Equation" r:id="rId6" imgW="1688760" imgH="241200" progId="Equation.DSMT4">
                  <p:embed/>
                </p:oleObj>
              </mc:Choice>
              <mc:Fallback>
                <p:oleObj name="Equation" r:id="rId6" imgW="1688760" imgH="241200" progId="Equation.DSMT4">
                  <p:embed/>
                  <p:pic>
                    <p:nvPicPr>
                      <p:cNvPr id="4" name="Object 3"/>
                      <p:cNvPicPr/>
                      <p:nvPr/>
                    </p:nvPicPr>
                    <p:blipFill>
                      <a:blip r:embed="rId7"/>
                      <a:stretch>
                        <a:fillRect/>
                      </a:stretch>
                    </p:blipFill>
                    <p:spPr>
                      <a:xfrm>
                        <a:off x="2205038" y="2660650"/>
                        <a:ext cx="3090862" cy="441325"/>
                      </a:xfrm>
                      <a:prstGeom prst="rect">
                        <a:avLst/>
                      </a:prstGeom>
                    </p:spPr>
                  </p:pic>
                </p:oleObj>
              </mc:Fallback>
            </mc:AlternateContent>
          </a:graphicData>
        </a:graphic>
      </p:graphicFrame>
      <p:sp>
        <p:nvSpPr>
          <p:cNvPr id="12" name="Slide Number Placeholder 5">
            <a:extLst>
              <a:ext uri="{FF2B5EF4-FFF2-40B4-BE49-F238E27FC236}">
                <a16:creationId xmlns:a16="http://schemas.microsoft.com/office/drawing/2014/main" id="{50D39EAF-4BFC-4720-9AE1-BC6D588175F4}"/>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93</a:t>
            </a:fld>
            <a:endParaRPr lang="en-US"/>
          </a:p>
        </p:txBody>
      </p:sp>
    </p:spTree>
    <p:extLst>
      <p:ext uri="{BB962C8B-B14F-4D97-AF65-F5344CB8AC3E}">
        <p14:creationId xmlns:p14="http://schemas.microsoft.com/office/powerpoint/2010/main" val="302683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B356A9-75FA-4ACA-AA34-0680FE00AAB9}"/>
              </a:ext>
            </a:extLst>
          </p:cNvPr>
          <p:cNvPicPr>
            <a:picLocks noChangeAspect="1"/>
          </p:cNvPicPr>
          <p:nvPr/>
        </p:nvPicPr>
        <p:blipFill>
          <a:blip r:embed="rId3"/>
          <a:stretch>
            <a:fillRect/>
          </a:stretch>
        </p:blipFill>
        <p:spPr>
          <a:xfrm>
            <a:off x="1158389" y="2253343"/>
            <a:ext cx="7141549" cy="4313536"/>
          </a:xfrm>
          <a:prstGeom prst="rect">
            <a:avLst/>
          </a:prstGeom>
        </p:spPr>
      </p:pic>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p:txBody>
          <a:bodyPr/>
          <a:lstStyle/>
          <a:p>
            <a:r>
              <a:rPr lang="en-US" dirty="0"/>
              <a:t>One-dimensional contour plots-uncertain forecast</a:t>
            </a:r>
          </a:p>
          <a:p>
            <a:pPr lvl="1"/>
            <a:endParaRPr lang="en-US" dirty="0"/>
          </a:p>
        </p:txBody>
      </p:sp>
      <p:graphicFrame>
        <p:nvGraphicFramePr>
          <p:cNvPr id="8" name="Object 7"/>
          <p:cNvGraphicFramePr>
            <a:graphicFrameLocks noChangeAspect="1"/>
          </p:cNvGraphicFramePr>
          <p:nvPr>
            <p:extLst/>
          </p:nvPr>
        </p:nvGraphicFramePr>
        <p:xfrm>
          <a:off x="4556353" y="6304871"/>
          <a:ext cx="266019" cy="345447"/>
        </p:xfrm>
        <a:graphic>
          <a:graphicData uri="http://schemas.openxmlformats.org/presentationml/2006/ole">
            <mc:AlternateContent xmlns:mc="http://schemas.openxmlformats.org/markup-compatibility/2006">
              <mc:Choice xmlns:v="urn:schemas-microsoft-com:vml" Requires="v">
                <p:oleObj spid="_x0000_s54276" name="Equation" r:id="rId4" imgW="126720" imgH="164880" progId="Equation.DSMT4">
                  <p:embed/>
                </p:oleObj>
              </mc:Choice>
              <mc:Fallback>
                <p:oleObj name="Equation" r:id="rId4" imgW="126720" imgH="164880" progId="Equation.DSMT4">
                  <p:embed/>
                  <p:pic>
                    <p:nvPicPr>
                      <p:cNvPr id="8" name="Object 7"/>
                      <p:cNvPicPr/>
                      <p:nvPr/>
                    </p:nvPicPr>
                    <p:blipFill>
                      <a:blip r:embed="rId5"/>
                      <a:stretch>
                        <a:fillRect/>
                      </a:stretch>
                    </p:blipFill>
                    <p:spPr>
                      <a:xfrm>
                        <a:off x="4556353" y="6304871"/>
                        <a:ext cx="266019" cy="345447"/>
                      </a:xfrm>
                      <a:prstGeom prst="rect">
                        <a:avLst/>
                      </a:prstGeom>
                    </p:spPr>
                  </p:pic>
                </p:oleObj>
              </mc:Fallback>
            </mc:AlternateContent>
          </a:graphicData>
        </a:graphic>
      </p:graphicFrame>
      <p:cxnSp>
        <p:nvCxnSpPr>
          <p:cNvPr id="10" name="Straight Connector 9"/>
          <p:cNvCxnSpPr/>
          <p:nvPr/>
        </p:nvCxnSpPr>
        <p:spPr bwMode="auto">
          <a:xfrm>
            <a:off x="6873999" y="2253343"/>
            <a:ext cx="0" cy="3859574"/>
          </a:xfrm>
          <a:prstGeom prst="line">
            <a:avLst/>
          </a:prstGeom>
          <a:noFill/>
          <a:ln w="28575" cap="flat" cmpd="sng" algn="ctr">
            <a:solidFill>
              <a:schemeClr val="tx1"/>
            </a:solidFill>
            <a:prstDash val="solid"/>
            <a:round/>
            <a:headEnd type="none" w="med" len="med"/>
            <a:tailEnd type="none" w="med" len="med"/>
          </a:ln>
          <a:effectLst/>
        </p:spPr>
      </p:cxnSp>
      <p:sp>
        <p:nvSpPr>
          <p:cNvPr id="12" name="TextBox 11">
            <a:extLst>
              <a:ext uri="{FF2B5EF4-FFF2-40B4-BE49-F238E27FC236}">
                <a16:creationId xmlns:a16="http://schemas.microsoft.com/office/drawing/2014/main" id="{F343A18E-8679-41F8-866F-3A88F1343419}"/>
              </a:ext>
            </a:extLst>
          </p:cNvPr>
          <p:cNvSpPr txBox="1"/>
          <p:nvPr/>
        </p:nvSpPr>
        <p:spPr>
          <a:xfrm>
            <a:off x="1350997" y="6112917"/>
            <a:ext cx="6917278" cy="276999"/>
          </a:xfrm>
          <a:prstGeom prst="rect">
            <a:avLst/>
          </a:prstGeom>
          <a:solidFill>
            <a:schemeClr val="bg1"/>
          </a:solidFill>
        </p:spPr>
        <p:txBody>
          <a:bodyPr wrap="none" rtlCol="0">
            <a:spAutoFit/>
          </a:bodyPr>
          <a:lstStyle/>
          <a:p>
            <a:pPr algn="l"/>
            <a:r>
              <a:rPr lang="en-US" sz="1200" i="0" dirty="0"/>
              <a:t>0.0                      0.2                       0.4                       0.6                       0.8                       1.0                       1.2 </a:t>
            </a:r>
          </a:p>
        </p:txBody>
      </p:sp>
      <p:sp>
        <p:nvSpPr>
          <p:cNvPr id="9" name="Slide Number Placeholder 5">
            <a:extLst>
              <a:ext uri="{FF2B5EF4-FFF2-40B4-BE49-F238E27FC236}">
                <a16:creationId xmlns:a16="http://schemas.microsoft.com/office/drawing/2014/main" id="{0879D8AE-BD18-47A9-8806-C50EE88B8DBE}"/>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94</a:t>
            </a:fld>
            <a:endParaRPr lang="en-US"/>
          </a:p>
        </p:txBody>
      </p:sp>
    </p:spTree>
    <p:extLst>
      <p:ext uri="{BB962C8B-B14F-4D97-AF65-F5344CB8AC3E}">
        <p14:creationId xmlns:p14="http://schemas.microsoft.com/office/powerpoint/2010/main" val="7014867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direct lookahead/CFA</a:t>
            </a:r>
          </a:p>
        </p:txBody>
      </p:sp>
      <p:sp>
        <p:nvSpPr>
          <p:cNvPr id="3" name="Content Placeholder 2"/>
          <p:cNvSpPr>
            <a:spLocks noGrp="1"/>
          </p:cNvSpPr>
          <p:nvPr>
            <p:ph idx="1"/>
          </p:nvPr>
        </p:nvSpPr>
        <p:spPr/>
        <p:txBody>
          <a:bodyPr/>
          <a:lstStyle/>
          <a:p>
            <a:r>
              <a:rPr lang="en-US" dirty="0"/>
              <a:t>2-D contours for uncertain forecasts</a:t>
            </a:r>
          </a:p>
        </p:txBody>
      </p:sp>
      <p:pic>
        <p:nvPicPr>
          <p:cNvPr id="4" name="Picture 3"/>
          <p:cNvPicPr>
            <a:picLocks noChangeAspect="1"/>
          </p:cNvPicPr>
          <p:nvPr/>
        </p:nvPicPr>
        <p:blipFill>
          <a:blip r:embed="rId2"/>
          <a:stretch>
            <a:fillRect/>
          </a:stretch>
        </p:blipFill>
        <p:spPr>
          <a:xfrm>
            <a:off x="785192" y="1630952"/>
            <a:ext cx="7904646" cy="5227048"/>
          </a:xfrm>
          <a:prstGeom prst="rect">
            <a:avLst/>
          </a:prstGeom>
        </p:spPr>
      </p:pic>
    </p:spTree>
    <p:extLst>
      <p:ext uri="{BB962C8B-B14F-4D97-AF65-F5344CB8AC3E}">
        <p14:creationId xmlns:p14="http://schemas.microsoft.com/office/powerpoint/2010/main" val="25724884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direct lookahead/CFA</a:t>
            </a:r>
          </a:p>
        </p:txBody>
      </p:sp>
      <p:pic>
        <p:nvPicPr>
          <p:cNvPr id="4" name="Picture 3">
            <a:extLst>
              <a:ext uri="{FF2B5EF4-FFF2-40B4-BE49-F238E27FC236}">
                <a16:creationId xmlns:a16="http://schemas.microsoft.com/office/drawing/2014/main" id="{6B00464E-B98E-4504-A7A6-4B1D93799B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10" y="2052335"/>
            <a:ext cx="7994737" cy="4751866"/>
          </a:xfrm>
          <a:prstGeom prst="rect">
            <a:avLst/>
          </a:prstGeom>
        </p:spPr>
      </p:pic>
      <p:cxnSp>
        <p:nvCxnSpPr>
          <p:cNvPr id="5" name="Straight Arrow Connector 4">
            <a:extLst>
              <a:ext uri="{FF2B5EF4-FFF2-40B4-BE49-F238E27FC236}">
                <a16:creationId xmlns:a16="http://schemas.microsoft.com/office/drawing/2014/main" id="{307CFA3F-9382-4AB0-B0E0-BE45052D8BF7}"/>
              </a:ext>
            </a:extLst>
          </p:cNvPr>
          <p:cNvCxnSpPr>
            <a:cxnSpLocks/>
          </p:cNvCxnSpPr>
          <p:nvPr/>
        </p:nvCxnSpPr>
        <p:spPr>
          <a:xfrm>
            <a:off x="3720166" y="2600541"/>
            <a:ext cx="164757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1E48AC8-C3FB-48E9-8A75-E645BCD6D1BB}"/>
              </a:ext>
            </a:extLst>
          </p:cNvPr>
          <p:cNvCxnSpPr>
            <a:cxnSpLocks/>
          </p:cNvCxnSpPr>
          <p:nvPr/>
        </p:nvCxnSpPr>
        <p:spPr>
          <a:xfrm>
            <a:off x="5367739" y="2600541"/>
            <a:ext cx="173639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355300C-4316-4F4D-9F29-3B1694B02899}"/>
              </a:ext>
            </a:extLst>
          </p:cNvPr>
          <p:cNvCxnSpPr>
            <a:cxnSpLocks/>
          </p:cNvCxnSpPr>
          <p:nvPr/>
        </p:nvCxnSpPr>
        <p:spPr>
          <a:xfrm>
            <a:off x="2031095" y="2600541"/>
            <a:ext cx="168907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31D6357-EB16-4E0D-9FB3-E5D460EFD8FB}"/>
              </a:ext>
            </a:extLst>
          </p:cNvPr>
          <p:cNvCxnSpPr>
            <a:cxnSpLocks/>
          </p:cNvCxnSpPr>
          <p:nvPr/>
        </p:nvCxnSpPr>
        <p:spPr>
          <a:xfrm>
            <a:off x="1713246" y="2600541"/>
            <a:ext cx="31784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18AC0D2-BA31-4D43-9A57-26FA9F67DE2A}"/>
                  </a:ext>
                </a:extLst>
              </p:cNvPr>
              <p:cNvSpPr txBox="1"/>
              <p:nvPr/>
            </p:nvSpPr>
            <p:spPr>
              <a:xfrm>
                <a:off x="1622772" y="2426916"/>
                <a:ext cx="498797" cy="16158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a:latin typeface="Cambria Math" panose="02040503050406030204" pitchFamily="18" charset="0"/>
                            </a:rPr>
                            <m:t>𝜃</m:t>
                          </m:r>
                        </m:e>
                        <m:sub>
                          <m:r>
                            <a:rPr lang="en-US" sz="1050">
                              <a:latin typeface="Cambria Math" panose="02040503050406030204" pitchFamily="18" charset="0"/>
                            </a:rPr>
                            <m:t>𝑖</m:t>
                          </m:r>
                        </m:sub>
                      </m:sSub>
                      <m:r>
                        <a:rPr lang="en-US" sz="1050">
                          <a:latin typeface="Cambria Math" panose="02040503050406030204" pitchFamily="18" charset="0"/>
                        </a:rPr>
                        <m:t>=1</m:t>
                      </m:r>
                    </m:oMath>
                  </m:oMathPara>
                </a14:m>
                <a:endParaRPr lang="en-US" sz="1050" dirty="0"/>
              </a:p>
            </p:txBody>
          </p:sp>
        </mc:Choice>
        <mc:Fallback xmlns="">
          <p:sp>
            <p:nvSpPr>
              <p:cNvPr id="9" name="TextBox 8">
                <a:extLst>
                  <a:ext uri="{FF2B5EF4-FFF2-40B4-BE49-F238E27FC236}">
                    <a16:creationId xmlns:a16="http://schemas.microsoft.com/office/drawing/2014/main" id="{318AC0D2-BA31-4D43-9A57-26FA9F67DE2A}"/>
                  </a:ext>
                </a:extLst>
              </p:cNvPr>
              <p:cNvSpPr txBox="1">
                <a:spLocks noRot="1" noChangeAspect="1" noMove="1" noResize="1" noEditPoints="1" noAdjustHandles="1" noChangeArrowheads="1" noChangeShapeType="1" noTextEdit="1"/>
              </p:cNvSpPr>
              <p:nvPr/>
            </p:nvSpPr>
            <p:spPr>
              <a:xfrm>
                <a:off x="1622772" y="2426916"/>
                <a:ext cx="498797" cy="161583"/>
              </a:xfrm>
              <a:prstGeom prst="rect">
                <a:avLst/>
              </a:prstGeom>
              <a:blipFill>
                <a:blip r:embed="rId3"/>
                <a:stretch>
                  <a:fillRect b="-148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000E83D-C04E-44F4-862C-7BA494558763}"/>
                  </a:ext>
                </a:extLst>
              </p:cNvPr>
              <p:cNvSpPr txBox="1"/>
              <p:nvPr/>
            </p:nvSpPr>
            <p:spPr>
              <a:xfrm>
                <a:off x="2492948" y="2426916"/>
                <a:ext cx="575863"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a:latin typeface="Cambria Math" panose="02040503050406030204" pitchFamily="18" charset="0"/>
                            </a:rPr>
                            <m:t>𝜃</m:t>
                          </m:r>
                        </m:e>
                        <m:sub>
                          <m:r>
                            <a:rPr lang="en-US" sz="1050">
                              <a:latin typeface="Cambria Math" panose="02040503050406030204" pitchFamily="18" charset="0"/>
                            </a:rPr>
                            <m:t>𝑖</m:t>
                          </m:r>
                        </m:sub>
                      </m:sSub>
                      <m:r>
                        <a:rPr lang="en-US" sz="1050">
                          <a:latin typeface="Cambria Math" panose="02040503050406030204" pitchFamily="18" charset="0"/>
                        </a:rPr>
                        <m:t>∈[0,1]</m:t>
                      </m:r>
                    </m:oMath>
                  </m:oMathPara>
                </a14:m>
                <a:endParaRPr lang="en-US" sz="1050" dirty="0"/>
              </a:p>
            </p:txBody>
          </p:sp>
        </mc:Choice>
        <mc:Fallback xmlns="">
          <p:sp>
            <p:nvSpPr>
              <p:cNvPr id="10" name="TextBox 9">
                <a:extLst>
                  <a:ext uri="{FF2B5EF4-FFF2-40B4-BE49-F238E27FC236}">
                    <a16:creationId xmlns:a16="http://schemas.microsoft.com/office/drawing/2014/main" id="{A000E83D-C04E-44F4-862C-7BA494558763}"/>
                  </a:ext>
                </a:extLst>
              </p:cNvPr>
              <p:cNvSpPr txBox="1">
                <a:spLocks noRot="1" noChangeAspect="1" noMove="1" noResize="1" noEditPoints="1" noAdjustHandles="1" noChangeArrowheads="1" noChangeShapeType="1" noTextEdit="1"/>
              </p:cNvSpPr>
              <p:nvPr/>
            </p:nvSpPr>
            <p:spPr>
              <a:xfrm>
                <a:off x="2492948" y="2426916"/>
                <a:ext cx="575863" cy="161583"/>
              </a:xfrm>
              <a:prstGeom prst="rect">
                <a:avLst/>
              </a:prstGeom>
              <a:blipFill>
                <a:blip r:embed="rId4"/>
                <a:stretch>
                  <a:fillRect l="-8511" t="-3704" r="-6383" b="-370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F4876F0-DE4B-465B-BCF4-778CE602B173}"/>
                  </a:ext>
                </a:extLst>
              </p:cNvPr>
              <p:cNvSpPr txBox="1"/>
              <p:nvPr/>
            </p:nvSpPr>
            <p:spPr>
              <a:xfrm>
                <a:off x="4121760" y="2415645"/>
                <a:ext cx="781048"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a:latin typeface="Cambria Math" panose="02040503050406030204" pitchFamily="18" charset="0"/>
                            </a:rPr>
                            <m:t>𝜃</m:t>
                          </m:r>
                        </m:e>
                        <m:sub>
                          <m:r>
                            <a:rPr lang="en-US" sz="1050">
                              <a:latin typeface="Cambria Math" panose="02040503050406030204" pitchFamily="18" charset="0"/>
                            </a:rPr>
                            <m:t>𝑖</m:t>
                          </m:r>
                        </m:sub>
                      </m:sSub>
                      <m:r>
                        <a:rPr lang="en-US" sz="1050">
                          <a:latin typeface="Cambria Math" panose="02040503050406030204" pitchFamily="18" charset="0"/>
                        </a:rPr>
                        <m:t>∈[0.5,1.5]</m:t>
                      </m:r>
                    </m:oMath>
                  </m:oMathPara>
                </a14:m>
                <a:endParaRPr lang="en-US" sz="1050" dirty="0"/>
              </a:p>
            </p:txBody>
          </p:sp>
        </mc:Choice>
        <mc:Fallback xmlns="">
          <p:sp>
            <p:nvSpPr>
              <p:cNvPr id="11" name="TextBox 10">
                <a:extLst>
                  <a:ext uri="{FF2B5EF4-FFF2-40B4-BE49-F238E27FC236}">
                    <a16:creationId xmlns:a16="http://schemas.microsoft.com/office/drawing/2014/main" id="{6F4876F0-DE4B-465B-BCF4-778CE602B173}"/>
                  </a:ext>
                </a:extLst>
              </p:cNvPr>
              <p:cNvSpPr txBox="1">
                <a:spLocks noRot="1" noChangeAspect="1" noMove="1" noResize="1" noEditPoints="1" noAdjustHandles="1" noChangeArrowheads="1" noChangeShapeType="1" noTextEdit="1"/>
              </p:cNvSpPr>
              <p:nvPr/>
            </p:nvSpPr>
            <p:spPr>
              <a:xfrm>
                <a:off x="4121760" y="2415645"/>
                <a:ext cx="781048" cy="161583"/>
              </a:xfrm>
              <a:prstGeom prst="rect">
                <a:avLst/>
              </a:prstGeom>
              <a:blipFill>
                <a:blip r:embed="rId5"/>
                <a:stretch>
                  <a:fillRect l="-5469" r="-5469" b="-370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BE222F9-FF71-4D6C-B1D2-6F31495EE806}"/>
                  </a:ext>
                </a:extLst>
              </p:cNvPr>
              <p:cNvSpPr txBox="1"/>
              <p:nvPr/>
            </p:nvSpPr>
            <p:spPr>
              <a:xfrm>
                <a:off x="5955755" y="2428027"/>
                <a:ext cx="575863"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50" i="1">
                              <a:latin typeface="Cambria Math" panose="02040503050406030204" pitchFamily="18" charset="0"/>
                            </a:rPr>
                          </m:ctrlPr>
                        </m:sSubPr>
                        <m:e>
                          <m:r>
                            <a:rPr lang="en-US" sz="1050">
                              <a:latin typeface="Cambria Math" panose="02040503050406030204" pitchFamily="18" charset="0"/>
                            </a:rPr>
                            <m:t>𝜃</m:t>
                          </m:r>
                        </m:e>
                        <m:sub>
                          <m:r>
                            <a:rPr lang="en-US" sz="1050">
                              <a:latin typeface="Cambria Math" panose="02040503050406030204" pitchFamily="18" charset="0"/>
                            </a:rPr>
                            <m:t>𝑖</m:t>
                          </m:r>
                        </m:sub>
                      </m:sSub>
                      <m:r>
                        <a:rPr lang="en-US" sz="1050">
                          <a:latin typeface="Cambria Math" panose="02040503050406030204" pitchFamily="18" charset="0"/>
                        </a:rPr>
                        <m:t>∈[1,2]</m:t>
                      </m:r>
                    </m:oMath>
                  </m:oMathPara>
                </a14:m>
                <a:endParaRPr lang="en-US" sz="1050" dirty="0"/>
              </a:p>
            </p:txBody>
          </p:sp>
        </mc:Choice>
        <mc:Fallback xmlns="">
          <p:sp>
            <p:nvSpPr>
              <p:cNvPr id="12" name="TextBox 11">
                <a:extLst>
                  <a:ext uri="{FF2B5EF4-FFF2-40B4-BE49-F238E27FC236}">
                    <a16:creationId xmlns:a16="http://schemas.microsoft.com/office/drawing/2014/main" id="{3BE222F9-FF71-4D6C-B1D2-6F31495EE806}"/>
                  </a:ext>
                </a:extLst>
              </p:cNvPr>
              <p:cNvSpPr txBox="1">
                <a:spLocks noRot="1" noChangeAspect="1" noMove="1" noResize="1" noEditPoints="1" noAdjustHandles="1" noChangeArrowheads="1" noChangeShapeType="1" noTextEdit="1"/>
              </p:cNvSpPr>
              <p:nvPr/>
            </p:nvSpPr>
            <p:spPr>
              <a:xfrm>
                <a:off x="5955755" y="2428027"/>
                <a:ext cx="575863" cy="161583"/>
              </a:xfrm>
              <a:prstGeom prst="rect">
                <a:avLst/>
              </a:prstGeom>
              <a:blipFill>
                <a:blip r:embed="rId6"/>
                <a:stretch>
                  <a:fillRect l="-8511" r="-6383" b="-370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ontent Placeholder 2">
                <a:extLst>
                  <a:ext uri="{FF2B5EF4-FFF2-40B4-BE49-F238E27FC236}">
                    <a16:creationId xmlns:a16="http://schemas.microsoft.com/office/drawing/2014/main" id="{604CA73A-40D9-4777-BA27-BF1840B8848B}"/>
                  </a:ext>
                </a:extLst>
              </p:cNvPr>
              <p:cNvSpPr>
                <a:spLocks noGrp="1"/>
              </p:cNvSpPr>
              <p:nvPr>
                <p:ph idx="1"/>
              </p:nvPr>
            </p:nvSpPr>
            <p:spPr>
              <a:xfrm>
                <a:off x="685800" y="1143000"/>
                <a:ext cx="7772400" cy="4953000"/>
              </a:xfrm>
            </p:spPr>
            <p:txBody>
              <a:bodyPr/>
              <a:lstStyle/>
              <a:p>
                <a:r>
                  <a:rPr lang="en-US" dirty="0"/>
                  <a:t>Optimizing </a:t>
                </a:r>
                <a14:m>
                  <m:oMath xmlns:m="http://schemas.openxmlformats.org/officeDocument/2006/math">
                    <m:r>
                      <a:rPr lang="en-US" b="0" i="1" smtClean="0">
                        <a:latin typeface="Cambria Math" panose="02040503050406030204" pitchFamily="18" charset="0"/>
                      </a:rPr>
                      <m:t>𝜃</m:t>
                    </m:r>
                  </m:oMath>
                </a14:m>
                <a:r>
                  <a:rPr lang="en-US" dirty="0"/>
                  <a:t> for different starting points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𝜌</m:t>
                        </m:r>
                      </m:e>
                      <m:sup>
                        <m:r>
                          <a:rPr lang="en-US" b="0" i="1" smtClean="0">
                            <a:latin typeface="Cambria Math" panose="02040503050406030204" pitchFamily="18" charset="0"/>
                          </a:rPr>
                          <m:t>0</m:t>
                        </m:r>
                      </m:sup>
                    </m:sSup>
                  </m:oMath>
                </a14:m>
                <a:endParaRPr lang="en-US" dirty="0"/>
              </a:p>
              <a:p>
                <a:pPr lvl="1"/>
                <a:r>
                  <a:rPr lang="en-US" dirty="0" err="1"/>
                  <a:t>Stepsizes</a:t>
                </a:r>
                <a:r>
                  <a:rPr lang="en-US" dirty="0"/>
                  <a:t> tuned for region [1,2].</a:t>
                </a:r>
              </a:p>
            </p:txBody>
          </p:sp>
        </mc:Choice>
        <mc:Fallback xmlns="">
          <p:sp>
            <p:nvSpPr>
              <p:cNvPr id="15" name="Content Placeholder 2">
                <a:extLst>
                  <a:ext uri="{FF2B5EF4-FFF2-40B4-BE49-F238E27FC236}">
                    <a16:creationId xmlns:a16="http://schemas.microsoft.com/office/drawing/2014/main" id="{604CA73A-40D9-4777-BA27-BF1840B8848B}"/>
                  </a:ext>
                </a:extLst>
              </p:cNvPr>
              <p:cNvSpPr>
                <a:spLocks noGrp="1" noRot="1" noChangeAspect="1" noMove="1" noResize="1" noEditPoints="1" noAdjustHandles="1" noChangeArrowheads="1" noChangeShapeType="1" noTextEdit="1"/>
              </p:cNvSpPr>
              <p:nvPr>
                <p:ph idx="1"/>
              </p:nvPr>
            </p:nvSpPr>
            <p:spPr>
              <a:xfrm>
                <a:off x="685800" y="1143000"/>
                <a:ext cx="7772400" cy="4953000"/>
              </a:xfrm>
              <a:blipFill>
                <a:blip r:embed="rId7"/>
                <a:stretch>
                  <a:fillRect t="-1355"/>
                </a:stretch>
              </a:blipFill>
            </p:spPr>
            <p:txBody>
              <a:bodyPr/>
              <a:lstStyle/>
              <a:p>
                <a:r>
                  <a:rPr lang="en-US">
                    <a:noFill/>
                  </a:rPr>
                  <a:t> </a:t>
                </a:r>
              </a:p>
            </p:txBody>
          </p:sp>
        </mc:Fallback>
      </mc:AlternateContent>
      <p:sp>
        <p:nvSpPr>
          <p:cNvPr id="16" name="Slide Number Placeholder 5">
            <a:extLst>
              <a:ext uri="{FF2B5EF4-FFF2-40B4-BE49-F238E27FC236}">
                <a16:creationId xmlns:a16="http://schemas.microsoft.com/office/drawing/2014/main" id="{933FD43E-2FF1-4487-A59F-64B68C2212A9}"/>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96</a:t>
            </a:fld>
            <a:endParaRPr lang="en-US"/>
          </a:p>
        </p:txBody>
      </p:sp>
      <p:sp>
        <p:nvSpPr>
          <p:cNvPr id="17" name="TextBox 16">
            <a:extLst>
              <a:ext uri="{FF2B5EF4-FFF2-40B4-BE49-F238E27FC236}">
                <a16:creationId xmlns:a16="http://schemas.microsoft.com/office/drawing/2014/main" id="{5A549674-5369-4EE1-98DE-1DC9D3D8ACF1}"/>
              </a:ext>
            </a:extLst>
          </p:cNvPr>
          <p:cNvSpPr txBox="1"/>
          <p:nvPr/>
        </p:nvSpPr>
        <p:spPr>
          <a:xfrm rot="16200000">
            <a:off x="-1588849" y="4186992"/>
            <a:ext cx="4397358" cy="369332"/>
          </a:xfrm>
          <a:prstGeom prst="rect">
            <a:avLst/>
          </a:prstGeom>
          <a:solidFill>
            <a:schemeClr val="bg1"/>
          </a:solidFill>
        </p:spPr>
        <p:txBody>
          <a:bodyPr wrap="none" rtlCol="0">
            <a:spAutoFit/>
          </a:bodyPr>
          <a:lstStyle/>
          <a:p>
            <a:pPr algn="l"/>
            <a:r>
              <a:rPr lang="en-US" i="0" dirty="0"/>
              <a:t>Pct. Improvement over benchmark </a:t>
            </a:r>
            <a:r>
              <a:rPr lang="en-US" i="0" dirty="0" err="1"/>
              <a:t>lookahead</a:t>
            </a:r>
            <a:endParaRPr lang="en-US" i="0" dirty="0"/>
          </a:p>
        </p:txBody>
      </p:sp>
      <p:sp>
        <p:nvSpPr>
          <p:cNvPr id="18" name="TextBox 17">
            <a:extLst>
              <a:ext uri="{FF2B5EF4-FFF2-40B4-BE49-F238E27FC236}">
                <a16:creationId xmlns:a16="http://schemas.microsoft.com/office/drawing/2014/main" id="{5D251118-266C-4BB2-8B74-090A716C6400}"/>
              </a:ext>
            </a:extLst>
          </p:cNvPr>
          <p:cNvSpPr txBox="1"/>
          <p:nvPr/>
        </p:nvSpPr>
        <p:spPr>
          <a:xfrm>
            <a:off x="3848084" y="6334575"/>
            <a:ext cx="1447832" cy="369332"/>
          </a:xfrm>
          <a:prstGeom prst="rect">
            <a:avLst/>
          </a:prstGeom>
          <a:solidFill>
            <a:schemeClr val="bg1"/>
          </a:solidFill>
        </p:spPr>
        <p:txBody>
          <a:bodyPr wrap="none" rtlCol="0">
            <a:spAutoFit/>
          </a:bodyPr>
          <a:lstStyle/>
          <a:p>
            <a:pPr algn="l"/>
            <a:r>
              <a:rPr lang="en-US" i="0" dirty="0"/>
              <a:t>Starting point</a:t>
            </a:r>
          </a:p>
        </p:txBody>
      </p:sp>
      <p:sp>
        <p:nvSpPr>
          <p:cNvPr id="19" name="TextBox 18">
            <a:extLst>
              <a:ext uri="{FF2B5EF4-FFF2-40B4-BE49-F238E27FC236}">
                <a16:creationId xmlns:a16="http://schemas.microsoft.com/office/drawing/2014/main" id="{C36A6629-71A0-4F1B-AC9F-F53655E6A841}"/>
              </a:ext>
            </a:extLst>
          </p:cNvPr>
          <p:cNvSpPr txBox="1"/>
          <p:nvPr/>
        </p:nvSpPr>
        <p:spPr>
          <a:xfrm rot="16200000">
            <a:off x="-1033743" y="4202988"/>
            <a:ext cx="4339650" cy="369332"/>
          </a:xfrm>
          <a:prstGeom prst="rect">
            <a:avLst/>
          </a:prstGeom>
          <a:solidFill>
            <a:schemeClr val="bg1"/>
          </a:solidFill>
        </p:spPr>
        <p:txBody>
          <a:bodyPr wrap="none" rtlCol="0">
            <a:spAutoFit/>
          </a:bodyPr>
          <a:lstStyle/>
          <a:p>
            <a:pPr algn="l"/>
            <a:r>
              <a:rPr lang="en-US" i="0" dirty="0">
                <a:solidFill>
                  <a:schemeClr val="bg1"/>
                </a:solidFill>
              </a:rPr>
              <a:t>                                                                        </a:t>
            </a:r>
          </a:p>
        </p:txBody>
      </p:sp>
      <p:sp>
        <p:nvSpPr>
          <p:cNvPr id="3" name="TextBox 2">
            <a:extLst>
              <a:ext uri="{FF2B5EF4-FFF2-40B4-BE49-F238E27FC236}">
                <a16:creationId xmlns:a16="http://schemas.microsoft.com/office/drawing/2014/main" id="{2760D8F8-7D47-4E24-A92C-C8FB9BEC13F0}"/>
              </a:ext>
            </a:extLst>
          </p:cNvPr>
          <p:cNvSpPr txBox="1"/>
          <p:nvPr/>
        </p:nvSpPr>
        <p:spPr>
          <a:xfrm>
            <a:off x="1065962" y="2222853"/>
            <a:ext cx="415498" cy="369332"/>
          </a:xfrm>
          <a:prstGeom prst="rect">
            <a:avLst/>
          </a:prstGeom>
          <a:solidFill>
            <a:schemeClr val="bg1"/>
          </a:solidFill>
        </p:spPr>
        <p:txBody>
          <a:bodyPr wrap="none" rtlCol="0">
            <a:spAutoFit/>
          </a:bodyPr>
          <a:lstStyle/>
          <a:p>
            <a:pPr algn="l"/>
            <a:r>
              <a:rPr lang="en-US" i="0" dirty="0"/>
              <a:t>60</a:t>
            </a:r>
          </a:p>
        </p:txBody>
      </p:sp>
      <p:sp>
        <p:nvSpPr>
          <p:cNvPr id="20" name="TextBox 19">
            <a:extLst>
              <a:ext uri="{FF2B5EF4-FFF2-40B4-BE49-F238E27FC236}">
                <a16:creationId xmlns:a16="http://schemas.microsoft.com/office/drawing/2014/main" id="{166AA3A9-56A3-428D-AABF-5FA13C391038}"/>
              </a:ext>
            </a:extLst>
          </p:cNvPr>
          <p:cNvSpPr txBox="1"/>
          <p:nvPr/>
        </p:nvSpPr>
        <p:spPr>
          <a:xfrm>
            <a:off x="1081958" y="2784465"/>
            <a:ext cx="415498" cy="369332"/>
          </a:xfrm>
          <a:prstGeom prst="rect">
            <a:avLst/>
          </a:prstGeom>
          <a:solidFill>
            <a:schemeClr val="bg1"/>
          </a:solidFill>
        </p:spPr>
        <p:txBody>
          <a:bodyPr wrap="none" rtlCol="0">
            <a:spAutoFit/>
          </a:bodyPr>
          <a:lstStyle/>
          <a:p>
            <a:pPr algn="l"/>
            <a:r>
              <a:rPr lang="en-US" i="0" dirty="0"/>
              <a:t>50</a:t>
            </a:r>
          </a:p>
        </p:txBody>
      </p:sp>
      <p:sp>
        <p:nvSpPr>
          <p:cNvPr id="21" name="TextBox 20">
            <a:extLst>
              <a:ext uri="{FF2B5EF4-FFF2-40B4-BE49-F238E27FC236}">
                <a16:creationId xmlns:a16="http://schemas.microsoft.com/office/drawing/2014/main" id="{05F0C34A-31A8-451F-AB4E-30E241BD56FC}"/>
              </a:ext>
            </a:extLst>
          </p:cNvPr>
          <p:cNvSpPr txBox="1"/>
          <p:nvPr/>
        </p:nvSpPr>
        <p:spPr>
          <a:xfrm>
            <a:off x="1072694" y="3315765"/>
            <a:ext cx="415498" cy="369332"/>
          </a:xfrm>
          <a:prstGeom prst="rect">
            <a:avLst/>
          </a:prstGeom>
          <a:solidFill>
            <a:schemeClr val="bg1"/>
          </a:solidFill>
        </p:spPr>
        <p:txBody>
          <a:bodyPr wrap="none" rtlCol="0">
            <a:spAutoFit/>
          </a:bodyPr>
          <a:lstStyle/>
          <a:p>
            <a:pPr algn="l"/>
            <a:r>
              <a:rPr lang="en-US" i="0" dirty="0"/>
              <a:t>40</a:t>
            </a:r>
          </a:p>
        </p:txBody>
      </p:sp>
      <p:sp>
        <p:nvSpPr>
          <p:cNvPr id="22" name="TextBox 21">
            <a:extLst>
              <a:ext uri="{FF2B5EF4-FFF2-40B4-BE49-F238E27FC236}">
                <a16:creationId xmlns:a16="http://schemas.microsoft.com/office/drawing/2014/main" id="{347A2B5C-E3D4-4388-BBC6-AAFA4986080E}"/>
              </a:ext>
            </a:extLst>
          </p:cNvPr>
          <p:cNvSpPr txBox="1"/>
          <p:nvPr/>
        </p:nvSpPr>
        <p:spPr>
          <a:xfrm>
            <a:off x="1073534" y="3882429"/>
            <a:ext cx="415498" cy="369332"/>
          </a:xfrm>
          <a:prstGeom prst="rect">
            <a:avLst/>
          </a:prstGeom>
          <a:solidFill>
            <a:schemeClr val="bg1"/>
          </a:solidFill>
        </p:spPr>
        <p:txBody>
          <a:bodyPr wrap="none" rtlCol="0">
            <a:spAutoFit/>
          </a:bodyPr>
          <a:lstStyle/>
          <a:p>
            <a:pPr algn="l"/>
            <a:r>
              <a:rPr lang="en-US" i="0" dirty="0"/>
              <a:t>30</a:t>
            </a:r>
          </a:p>
        </p:txBody>
      </p:sp>
      <p:sp>
        <p:nvSpPr>
          <p:cNvPr id="23" name="TextBox 22">
            <a:extLst>
              <a:ext uri="{FF2B5EF4-FFF2-40B4-BE49-F238E27FC236}">
                <a16:creationId xmlns:a16="http://schemas.microsoft.com/office/drawing/2014/main" id="{2B42A1FA-E608-4665-9C32-858048CF7413}"/>
              </a:ext>
            </a:extLst>
          </p:cNvPr>
          <p:cNvSpPr txBox="1"/>
          <p:nvPr/>
        </p:nvSpPr>
        <p:spPr>
          <a:xfrm>
            <a:off x="1079426" y="4418781"/>
            <a:ext cx="415498" cy="369332"/>
          </a:xfrm>
          <a:prstGeom prst="rect">
            <a:avLst/>
          </a:prstGeom>
          <a:solidFill>
            <a:schemeClr val="bg1"/>
          </a:solidFill>
        </p:spPr>
        <p:txBody>
          <a:bodyPr wrap="none" rtlCol="0">
            <a:spAutoFit/>
          </a:bodyPr>
          <a:lstStyle/>
          <a:p>
            <a:pPr algn="l"/>
            <a:r>
              <a:rPr lang="en-US" i="0" dirty="0"/>
              <a:t>20</a:t>
            </a:r>
          </a:p>
        </p:txBody>
      </p:sp>
      <p:sp>
        <p:nvSpPr>
          <p:cNvPr id="24" name="TextBox 23">
            <a:extLst>
              <a:ext uri="{FF2B5EF4-FFF2-40B4-BE49-F238E27FC236}">
                <a16:creationId xmlns:a16="http://schemas.microsoft.com/office/drawing/2014/main" id="{592AF090-E106-402A-A753-7B16BEBDC7D2}"/>
              </a:ext>
            </a:extLst>
          </p:cNvPr>
          <p:cNvSpPr txBox="1"/>
          <p:nvPr/>
        </p:nvSpPr>
        <p:spPr>
          <a:xfrm>
            <a:off x="1075214" y="4985445"/>
            <a:ext cx="415498" cy="369332"/>
          </a:xfrm>
          <a:prstGeom prst="rect">
            <a:avLst/>
          </a:prstGeom>
          <a:solidFill>
            <a:schemeClr val="bg1"/>
          </a:solidFill>
        </p:spPr>
        <p:txBody>
          <a:bodyPr wrap="none" rtlCol="0">
            <a:spAutoFit/>
          </a:bodyPr>
          <a:lstStyle/>
          <a:p>
            <a:pPr algn="l"/>
            <a:r>
              <a:rPr lang="en-US" i="0" dirty="0"/>
              <a:t>10</a:t>
            </a:r>
          </a:p>
        </p:txBody>
      </p:sp>
      <p:sp>
        <p:nvSpPr>
          <p:cNvPr id="25" name="TextBox 24">
            <a:extLst>
              <a:ext uri="{FF2B5EF4-FFF2-40B4-BE49-F238E27FC236}">
                <a16:creationId xmlns:a16="http://schemas.microsoft.com/office/drawing/2014/main" id="{13FBCD14-A0CA-483C-B6C2-004C4F056C0A}"/>
              </a:ext>
            </a:extLst>
          </p:cNvPr>
          <p:cNvSpPr txBox="1"/>
          <p:nvPr/>
        </p:nvSpPr>
        <p:spPr>
          <a:xfrm>
            <a:off x="1071002" y="5542005"/>
            <a:ext cx="415498" cy="369332"/>
          </a:xfrm>
          <a:prstGeom prst="rect">
            <a:avLst/>
          </a:prstGeom>
          <a:solidFill>
            <a:schemeClr val="bg1"/>
          </a:solidFill>
        </p:spPr>
        <p:txBody>
          <a:bodyPr wrap="none" rtlCol="0">
            <a:spAutoFit/>
          </a:bodyPr>
          <a:lstStyle/>
          <a:p>
            <a:pPr algn="l"/>
            <a:r>
              <a:rPr lang="en-US" i="0" dirty="0"/>
              <a:t>  0</a:t>
            </a:r>
          </a:p>
        </p:txBody>
      </p:sp>
    </p:spTree>
    <p:extLst>
      <p:ext uri="{BB962C8B-B14F-4D97-AF65-F5344CB8AC3E}">
        <p14:creationId xmlns:p14="http://schemas.microsoft.com/office/powerpoint/2010/main" val="35996686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97F97-8CBF-42A2-AB4F-3963FAA33D98}"/>
              </a:ext>
            </a:extLst>
          </p:cNvPr>
          <p:cNvSpPr>
            <a:spLocks noGrp="1"/>
          </p:cNvSpPr>
          <p:nvPr>
            <p:ph type="title"/>
          </p:nvPr>
        </p:nvSpPr>
        <p:spPr/>
        <p:txBody>
          <a:bodyPr/>
          <a:lstStyle/>
          <a:p>
            <a:r>
              <a:rPr lang="en-US" dirty="0"/>
              <a:t>Hybrid direct lookahead/CFA</a:t>
            </a:r>
          </a:p>
        </p:txBody>
      </p:sp>
      <p:sp>
        <p:nvSpPr>
          <p:cNvPr id="3" name="Content Placeholder 2">
            <a:extLst>
              <a:ext uri="{FF2B5EF4-FFF2-40B4-BE49-F238E27FC236}">
                <a16:creationId xmlns:a16="http://schemas.microsoft.com/office/drawing/2014/main" id="{4E68C925-A423-4AB1-BD7A-9049B4F434B6}"/>
              </a:ext>
            </a:extLst>
          </p:cNvPr>
          <p:cNvSpPr>
            <a:spLocks noGrp="1"/>
          </p:cNvSpPr>
          <p:nvPr>
            <p:ph idx="1"/>
          </p:nvPr>
        </p:nvSpPr>
        <p:spPr/>
        <p:txBody>
          <a:bodyPr/>
          <a:lstStyle/>
          <a:p>
            <a:r>
              <a:rPr lang="en-US" dirty="0"/>
              <a:t>Research challenges:</a:t>
            </a:r>
          </a:p>
          <a:p>
            <a:pPr lvl="2"/>
            <a:endParaRPr lang="en-US" dirty="0"/>
          </a:p>
          <a:p>
            <a:pPr lvl="1"/>
            <a:r>
              <a:rPr lang="en-US" dirty="0"/>
              <a:t>What is the best parameterization?</a:t>
            </a:r>
          </a:p>
          <a:p>
            <a:pPr lvl="2"/>
            <a:r>
              <a:rPr lang="en-US" dirty="0"/>
              <a:t>Multiply the forecasts by coefficients?  </a:t>
            </a:r>
          </a:p>
          <a:p>
            <a:pPr lvl="2"/>
            <a:r>
              <a:rPr lang="en-US" dirty="0"/>
              <a:t>Use additive adjustments?</a:t>
            </a:r>
          </a:p>
          <a:p>
            <a:pPr lvl="2"/>
            <a:r>
              <a:rPr lang="en-US" dirty="0"/>
              <a:t>Modify upper and lower bounds on constraints?</a:t>
            </a:r>
          </a:p>
          <a:p>
            <a:pPr lvl="2"/>
            <a:r>
              <a:rPr lang="en-US" dirty="0"/>
              <a:t>This requires a good feel for the behavior of the problem setting.</a:t>
            </a:r>
          </a:p>
          <a:p>
            <a:pPr lvl="3"/>
            <a:endParaRPr lang="en-US" dirty="0"/>
          </a:p>
          <a:p>
            <a:pPr lvl="1"/>
            <a:r>
              <a:rPr lang="en-US" dirty="0"/>
              <a:t>How to tune the parameters?</a:t>
            </a:r>
          </a:p>
          <a:p>
            <a:pPr lvl="2"/>
            <a:r>
              <a:rPr lang="en-US" dirty="0"/>
              <a:t>This is more of a purely algorithmic exercise.</a:t>
            </a:r>
          </a:p>
          <a:p>
            <a:pPr lvl="2"/>
            <a:r>
              <a:rPr lang="en-US" dirty="0"/>
              <a:t>Objective function is typically going to be nonconvex, but are there properties we can exploit?</a:t>
            </a:r>
          </a:p>
          <a:p>
            <a:pPr lvl="2"/>
            <a:r>
              <a:rPr lang="en-US" dirty="0"/>
              <a:t>Simulating policies tends to be very noisy.</a:t>
            </a:r>
          </a:p>
        </p:txBody>
      </p:sp>
    </p:spTree>
    <p:extLst>
      <p:ext uri="{BB962C8B-B14F-4D97-AF65-F5344CB8AC3E}">
        <p14:creationId xmlns:p14="http://schemas.microsoft.com/office/powerpoint/2010/main" val="39086157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4000" cy="6858000"/>
          </a:xfrm>
          <a:prstGeom prst="rect">
            <a:avLst/>
          </a:prstGeom>
        </p:spPr>
      </p:pic>
      <p:sp>
        <p:nvSpPr>
          <p:cNvPr id="4100" name="Rectangle 4"/>
          <p:cNvSpPr>
            <a:spLocks noGrp="1" noChangeArrowheads="1"/>
          </p:cNvSpPr>
          <p:nvPr>
            <p:ph type="ctrTitle"/>
          </p:nvPr>
        </p:nvSpPr>
        <p:spPr/>
        <p:txBody>
          <a:bodyPr/>
          <a:lstStyle/>
          <a:p>
            <a:pPr algn="ctr"/>
            <a:r>
              <a:rPr lang="en-US" dirty="0"/>
              <a:t>Any of the four classes may work best!</a:t>
            </a:r>
          </a:p>
        </p:txBody>
      </p:sp>
      <p:sp>
        <p:nvSpPr>
          <p:cNvPr id="4101" name="Rectangle 5"/>
          <p:cNvSpPr>
            <a:spLocks noGrp="1" noChangeArrowheads="1"/>
          </p:cNvSpPr>
          <p:nvPr>
            <p:ph type="subTitle" idx="1"/>
          </p:nvPr>
        </p:nvSpPr>
        <p:spPr/>
        <p:txBody>
          <a:bodyPr/>
          <a:lstStyle/>
          <a:p>
            <a:endParaRPr lang="en-US" dirty="0"/>
          </a:p>
        </p:txBody>
      </p:sp>
    </p:spTree>
    <p:extLst>
      <p:ext uri="{BB962C8B-B14F-4D97-AF65-F5344CB8AC3E}">
        <p14:creationId xmlns:p14="http://schemas.microsoft.com/office/powerpoint/2010/main" val="26113925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energy storage problem</a:t>
            </a:r>
          </a:p>
        </p:txBody>
      </p:sp>
      <p:sp>
        <p:nvSpPr>
          <p:cNvPr id="3" name="Content Placeholder 2"/>
          <p:cNvSpPr>
            <a:spLocks noGrp="1"/>
          </p:cNvSpPr>
          <p:nvPr>
            <p:ph idx="1"/>
          </p:nvPr>
        </p:nvSpPr>
        <p:spPr/>
        <p:txBody>
          <a:bodyPr/>
          <a:lstStyle/>
          <a:p>
            <a:r>
              <a:rPr lang="en-US" dirty="0"/>
              <a:t>Consider a basic energy storage problem:</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lvl="1"/>
            <a:r>
              <a:rPr lang="en-US" dirty="0"/>
              <a:t>We are going to show that with minor variations in the characteristics of this problem, we can make </a:t>
            </a:r>
            <a:r>
              <a:rPr lang="en-US" i="1" dirty="0"/>
              <a:t>each</a:t>
            </a:r>
            <a:r>
              <a:rPr lang="en-US" dirty="0"/>
              <a:t> class of policy work best.</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375" y="1839459"/>
            <a:ext cx="8470083" cy="324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5">
            <a:extLst>
              <a:ext uri="{FF2B5EF4-FFF2-40B4-BE49-F238E27FC236}">
                <a16:creationId xmlns:a16="http://schemas.microsoft.com/office/drawing/2014/main" id="{EF749357-2800-41ED-89F6-A4DDE5650191}"/>
              </a:ext>
            </a:extLst>
          </p:cNvPr>
          <p:cNvSpPr txBox="1">
            <a:spLocks/>
          </p:cNvSpPr>
          <p:nvPr/>
        </p:nvSpPr>
        <p:spPr>
          <a:xfrm>
            <a:off x="7482756" y="6534150"/>
            <a:ext cx="1905000" cy="457200"/>
          </a:xfrm>
          <a:prstGeom prst="rect">
            <a:avLst/>
          </a:prstGeom>
        </p:spPr>
        <p:txBody>
          <a:bodyPr/>
          <a:lstStyle>
            <a:defPPr>
              <a:defRPr lang="en-US"/>
            </a:defPPr>
            <a:lvl1pPr algn="ctr" rtl="0" eaLnBrk="0" fontAlgn="base" hangingPunct="0">
              <a:spcBef>
                <a:spcPct val="0"/>
              </a:spcBef>
              <a:spcAft>
                <a:spcPct val="0"/>
              </a:spcAft>
              <a:defRPr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i="1" kern="1200">
                <a:solidFill>
                  <a:schemeClr val="tx1"/>
                </a:solidFill>
                <a:latin typeface="Times New Roman" pitchFamily="18" charset="0"/>
                <a:ea typeface="+mn-ea"/>
                <a:cs typeface="+mn-cs"/>
              </a:defRPr>
            </a:lvl5pPr>
            <a:lvl6pPr marL="2286000" algn="l" defTabSz="914400" rtl="0" eaLnBrk="1" latinLnBrk="0" hangingPunct="1">
              <a:defRPr i="1" kern="1200">
                <a:solidFill>
                  <a:schemeClr val="tx1"/>
                </a:solidFill>
                <a:latin typeface="Times New Roman" pitchFamily="18" charset="0"/>
                <a:ea typeface="+mn-ea"/>
                <a:cs typeface="+mn-cs"/>
              </a:defRPr>
            </a:lvl6pPr>
            <a:lvl7pPr marL="2743200" algn="l" defTabSz="914400" rtl="0" eaLnBrk="1" latinLnBrk="0" hangingPunct="1">
              <a:defRPr i="1" kern="1200">
                <a:solidFill>
                  <a:schemeClr val="tx1"/>
                </a:solidFill>
                <a:latin typeface="Times New Roman" pitchFamily="18" charset="0"/>
                <a:ea typeface="+mn-ea"/>
                <a:cs typeface="+mn-cs"/>
              </a:defRPr>
            </a:lvl7pPr>
            <a:lvl8pPr marL="3200400" algn="l" defTabSz="914400" rtl="0" eaLnBrk="1" latinLnBrk="0" hangingPunct="1">
              <a:defRPr i="1" kern="1200">
                <a:solidFill>
                  <a:schemeClr val="tx1"/>
                </a:solidFill>
                <a:latin typeface="Times New Roman" pitchFamily="18" charset="0"/>
                <a:ea typeface="+mn-ea"/>
                <a:cs typeface="+mn-cs"/>
              </a:defRPr>
            </a:lvl8pPr>
            <a:lvl9pPr marL="3657600" algn="l" defTabSz="914400" rtl="0" eaLnBrk="1" latinLnBrk="0" hangingPunct="1">
              <a:defRPr i="1" kern="1200">
                <a:solidFill>
                  <a:schemeClr val="tx1"/>
                </a:solidFill>
                <a:latin typeface="Times New Roman" pitchFamily="18" charset="0"/>
                <a:ea typeface="+mn-ea"/>
                <a:cs typeface="+mn-cs"/>
              </a:defRPr>
            </a:lvl9pPr>
          </a:lstStyle>
          <a:p>
            <a:pPr>
              <a:defRPr/>
            </a:pPr>
            <a:r>
              <a:rPr lang="en-US"/>
              <a:t>Slide </a:t>
            </a:r>
            <a:fld id="{CA1BF554-DF22-475E-92F9-B7E92000597D}" type="slidenum">
              <a:rPr lang="en-US" smtClean="0"/>
              <a:pPr>
                <a:defRPr/>
              </a:pPr>
              <a:t>99</a:t>
            </a:fld>
            <a:endParaRPr lang="en-US"/>
          </a:p>
        </p:txBody>
      </p:sp>
    </p:spTree>
    <p:extLst>
      <p:ext uri="{BB962C8B-B14F-4D97-AF65-F5344CB8AC3E}">
        <p14:creationId xmlns:p14="http://schemas.microsoft.com/office/powerpoint/2010/main" val="838525082"/>
      </p:ext>
    </p:extLst>
  </p:cSld>
  <p:clrMapOvr>
    <a:masterClrMapping/>
  </p:clrMapOvr>
</p:sld>
</file>

<file path=ppt/theme/theme1.xml><?xml version="1.0" encoding="utf-8"?>
<a:theme xmlns:a="http://schemas.openxmlformats.org/drawingml/2006/main" name="CIV 411 11 Intro and overview">
  <a:themeElements>
    <a:clrScheme name="CIV 411 11 Intro and overvi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IV 411 11 Intro and overvie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8575">
          <a:solidFill>
            <a:schemeClr val="tx1"/>
          </a:solidFill>
        </a:ln>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800" b="0" i="1" u="none" strike="noStrike" cap="none" normalizeH="0" baseline="0" smtClean="0">
            <a:ln>
              <a:noFill/>
            </a:ln>
            <a:solidFill>
              <a:schemeClr val="tx1"/>
            </a:solidFill>
            <a:effectLst/>
            <a:latin typeface="Times New Roman" pitchFamily="18" charset="0"/>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000" i="0" dirty="0" smtClean="0"/>
        </a:defPPr>
      </a:lstStyle>
    </a:txDef>
  </a:objectDefaults>
  <a:extraClrSchemeLst>
    <a:extraClrScheme>
      <a:clrScheme name="CIV 411 11 Intro and overview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IV 411 11 Intro and overview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IV 411 11 Intro and overview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IV 411 11 Intro and overview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IV 411 11 Intro and over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IV 411 11 Intro and over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IV 411 11 Intro and over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C:\My Documents\Coursework\CIV 411 Lectures\CIV 411 11 Intro and overview.ppt</Template>
  <TotalTime>200626</TotalTime>
  <Pages>28</Pages>
  <Words>4323</Words>
  <Application>Microsoft Office PowerPoint</Application>
  <PresentationFormat>On-screen Show (4:3)</PresentationFormat>
  <Paragraphs>1078</Paragraphs>
  <Slides>108</Slides>
  <Notes>52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108</vt:i4>
      </vt:variant>
    </vt:vector>
  </HeadingPairs>
  <TitlesOfParts>
    <vt:vector size="116" baseType="lpstr">
      <vt:lpstr>Arial</vt:lpstr>
      <vt:lpstr>Calibri</vt:lpstr>
      <vt:lpstr>Cambria Math</vt:lpstr>
      <vt:lpstr>Courier New</vt:lpstr>
      <vt:lpstr>Times New Roman</vt:lpstr>
      <vt:lpstr>CIV 411 11 Intro and overview</vt:lpstr>
      <vt:lpstr>Equation</vt:lpstr>
      <vt:lpstr>Clip</vt:lpstr>
      <vt:lpstr>PowerPoint Presentation</vt:lpstr>
      <vt:lpstr>Designing policies</vt:lpstr>
      <vt:lpstr>General strategies</vt:lpstr>
      <vt:lpstr>Designing policies</vt:lpstr>
      <vt:lpstr>Designing policies</vt:lpstr>
      <vt:lpstr>Designing policies</vt:lpstr>
      <vt:lpstr>Designing policies</vt:lpstr>
      <vt:lpstr>Designing policies</vt:lpstr>
      <vt:lpstr>Designing policies</vt:lpstr>
      <vt:lpstr>Designing policies</vt:lpstr>
      <vt:lpstr>Designing policies</vt:lpstr>
      <vt:lpstr>Designing policies</vt:lpstr>
      <vt:lpstr>Designing policies</vt:lpstr>
      <vt:lpstr>Designing policies</vt:lpstr>
      <vt:lpstr>Designing policies</vt:lpstr>
      <vt:lpstr>Designing policies</vt:lpstr>
      <vt:lpstr>Designing policies</vt:lpstr>
      <vt:lpstr>PowerPoint Presentation</vt:lpstr>
      <vt:lpstr>Designing policies</vt:lpstr>
      <vt:lpstr>Learning problems</vt:lpstr>
      <vt:lpstr>The four classes of policies: </vt:lpstr>
      <vt:lpstr>The four classes of policies: </vt:lpstr>
      <vt:lpstr>Policy function approximations</vt:lpstr>
      <vt:lpstr>Policy function approximations</vt:lpstr>
      <vt:lpstr>Optimization problems</vt:lpstr>
      <vt:lpstr>Elements of a dynamic model</vt:lpstr>
      <vt:lpstr>Policy function approximations</vt:lpstr>
      <vt:lpstr>Policy function approximations</vt:lpstr>
      <vt:lpstr>Policy function approximations</vt:lpstr>
      <vt:lpstr>Policy function approximations</vt:lpstr>
      <vt:lpstr>Policy function approximations</vt:lpstr>
      <vt:lpstr>The four classes of policies: </vt:lpstr>
      <vt:lpstr>PowerPoint Presentation</vt:lpstr>
      <vt:lpstr>PowerPoint Presentation</vt:lpstr>
      <vt:lpstr>Cost function approximations</vt:lpstr>
      <vt:lpstr>Cost function approximations</vt:lpstr>
      <vt:lpstr>Cost function approximations</vt:lpstr>
      <vt:lpstr>Cost function approximations</vt:lpstr>
      <vt:lpstr>Cost function approximations</vt:lpstr>
      <vt:lpstr>Cost function approximations</vt:lpstr>
      <vt:lpstr>Cost function approximations</vt:lpstr>
      <vt:lpstr>Cost function approximations</vt:lpstr>
      <vt:lpstr>Cost function approximations</vt:lpstr>
      <vt:lpstr>Cost function approximations</vt:lpstr>
      <vt:lpstr>The four classes of policies: </vt:lpstr>
      <vt:lpstr>Nomadic trucker illustration</vt:lpstr>
      <vt:lpstr>Nomadic trucker illustration</vt:lpstr>
      <vt:lpstr>Nomadic trucker illustration</vt:lpstr>
      <vt:lpstr>Nomadic trucker illustration</vt:lpstr>
      <vt:lpstr>Nomadic trucker illustration</vt:lpstr>
      <vt:lpstr>Nomadic trucker illustration</vt:lpstr>
      <vt:lpstr>Nomadic trucker illustration</vt:lpstr>
      <vt:lpstr>Nomadic trucker illustration</vt:lpstr>
      <vt:lpstr>Nomadic trucker illustration</vt:lpstr>
      <vt:lpstr>Q-learning</vt:lpstr>
      <vt:lpstr>Q-learning</vt:lpstr>
      <vt:lpstr>The four classes of policies: </vt:lpstr>
      <vt:lpstr>Lookahead policies</vt:lpstr>
      <vt:lpstr>PowerPoint Presentation</vt:lpstr>
      <vt:lpstr>Lookahead policies</vt:lpstr>
      <vt:lpstr>Lookahead policies</vt:lpstr>
      <vt:lpstr>Lookahead policies</vt:lpstr>
      <vt:lpstr>Lookahead policies</vt:lpstr>
      <vt:lpstr>Lookahead policies</vt:lpstr>
      <vt:lpstr>Lookahead policies</vt:lpstr>
      <vt:lpstr>Dynamic shortest paths</vt:lpstr>
      <vt:lpstr>Dynamic shortest paths</vt:lpstr>
      <vt:lpstr>Dynamic shortest paths</vt:lpstr>
      <vt:lpstr>Dynamic shortest paths</vt:lpstr>
      <vt:lpstr>Dynamic shortest paths</vt:lpstr>
      <vt:lpstr>Dynamic shortest paths</vt:lpstr>
      <vt:lpstr>Dynamic shortest paths</vt:lpstr>
      <vt:lpstr>Dynamic shortest paths</vt:lpstr>
      <vt:lpstr>Dynamic shortest paths</vt:lpstr>
      <vt:lpstr>Dynamic shortest paths</vt:lpstr>
      <vt:lpstr>Dynamic shortest paths</vt:lpstr>
      <vt:lpstr>Dynamic shortest paths</vt:lpstr>
      <vt:lpstr>Dynamic shortest paths</vt:lpstr>
      <vt:lpstr>Hybrid policies</vt:lpstr>
      <vt:lpstr>Hybrid policies</vt:lpstr>
      <vt:lpstr>Hybrid policies</vt:lpstr>
      <vt:lpstr>Hybrid policies</vt:lpstr>
      <vt:lpstr>A hybrid lookahead-CFA policy</vt:lpstr>
      <vt:lpstr>Hybrid direct lookahead/CFA</vt:lpstr>
      <vt:lpstr>Four (meta)classes of policies</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Hybrid direct lookahead/CFA</vt:lpstr>
      <vt:lpstr>Any of the four classes may work best!</vt:lpstr>
      <vt:lpstr>An energy storage problem</vt:lpstr>
      <vt:lpstr>An energy storage problem</vt:lpstr>
      <vt:lpstr>An energy storage problem</vt:lpstr>
      <vt:lpstr>An energy storage problem</vt:lpstr>
      <vt:lpstr>“Reinforcement learning”</vt:lpstr>
      <vt:lpstr>PowerPoint Presentation</vt:lpstr>
      <vt:lpstr>PowerPoint Presentation</vt:lpstr>
      <vt:lpstr>Goals in designing policies</vt:lpstr>
      <vt:lpstr>Goals in designing a policy</vt:lpstr>
      <vt:lpstr>Goals in designing a policy</vt:lpstr>
    </vt:vector>
  </TitlesOfParts>
  <Company>Dell Computer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languages</dc:title>
  <dc:creator>Warren B. Powell</dc:creator>
  <cp:lastModifiedBy>Warren B. Powell</cp:lastModifiedBy>
  <cp:revision>2290</cp:revision>
  <cp:lastPrinted>2019-10-20T22:52:50Z</cp:lastPrinted>
  <dcterms:created xsi:type="dcterms:W3CDTF">1999-09-07T20:53:13Z</dcterms:created>
  <dcterms:modified xsi:type="dcterms:W3CDTF">2019-11-08T19:38:14Z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4</vt:i4>
  </property>
  <property fmtid="{D5CDD505-2E9C-101B-9397-08002B2CF9AE}" pid="21" name="OutputDir">
    <vt:lpwstr>C:\My documents\Web pages\castle_web_page\Powerpoint</vt:lpwstr>
  </property>
</Properties>
</file>