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91"/>
  </p:notesMasterIdLst>
  <p:handoutMasterIdLst>
    <p:handoutMasterId r:id="rId92"/>
  </p:handoutMasterIdLst>
  <p:sldIdLst>
    <p:sldId id="1054" r:id="rId2"/>
    <p:sldId id="7204" r:id="rId3"/>
    <p:sldId id="7178" r:id="rId4"/>
    <p:sldId id="5143" r:id="rId5"/>
    <p:sldId id="5144" r:id="rId6"/>
    <p:sldId id="5145" r:id="rId7"/>
    <p:sldId id="5146" r:id="rId8"/>
    <p:sldId id="5147" r:id="rId9"/>
    <p:sldId id="7181" r:id="rId10"/>
    <p:sldId id="5384" r:id="rId11"/>
    <p:sldId id="4530" r:id="rId12"/>
    <p:sldId id="4544" r:id="rId13"/>
    <p:sldId id="5148" r:id="rId14"/>
    <p:sldId id="5149" r:id="rId15"/>
    <p:sldId id="3002" r:id="rId16"/>
    <p:sldId id="5150" r:id="rId17"/>
    <p:sldId id="7182" r:id="rId18"/>
    <p:sldId id="5151" r:id="rId19"/>
    <p:sldId id="5152" r:id="rId20"/>
    <p:sldId id="5153" r:id="rId21"/>
    <p:sldId id="5160" r:id="rId22"/>
    <p:sldId id="5155" r:id="rId23"/>
    <p:sldId id="5154" r:id="rId24"/>
    <p:sldId id="7179" r:id="rId25"/>
    <p:sldId id="4370" r:id="rId26"/>
    <p:sldId id="4376" r:id="rId27"/>
    <p:sldId id="4704" r:id="rId28"/>
    <p:sldId id="4815" r:id="rId29"/>
    <p:sldId id="4706" r:id="rId30"/>
    <p:sldId id="7249" r:id="rId31"/>
    <p:sldId id="7299" r:id="rId32"/>
    <p:sldId id="7300" r:id="rId33"/>
    <p:sldId id="6063" r:id="rId34"/>
    <p:sldId id="4152" r:id="rId35"/>
    <p:sldId id="6068" r:id="rId36"/>
    <p:sldId id="4159" r:id="rId37"/>
    <p:sldId id="6069" r:id="rId38"/>
    <p:sldId id="4160" r:id="rId39"/>
    <p:sldId id="4161" r:id="rId40"/>
    <p:sldId id="6070" r:id="rId41"/>
    <p:sldId id="4162" r:id="rId42"/>
    <p:sldId id="6071" r:id="rId43"/>
    <p:sldId id="4447" r:id="rId44"/>
    <p:sldId id="6072" r:id="rId45"/>
    <p:sldId id="6073" r:id="rId46"/>
    <p:sldId id="6540" r:id="rId47"/>
    <p:sldId id="4448" r:id="rId48"/>
    <p:sldId id="5159" r:id="rId49"/>
    <p:sldId id="4709" r:id="rId50"/>
    <p:sldId id="4028" r:id="rId51"/>
    <p:sldId id="4827" r:id="rId52"/>
    <p:sldId id="4828" r:id="rId53"/>
    <p:sldId id="6562" r:id="rId54"/>
    <p:sldId id="7293" r:id="rId55"/>
    <p:sldId id="6583" r:id="rId56"/>
    <p:sldId id="7163" r:id="rId57"/>
    <p:sldId id="7284" r:id="rId58"/>
    <p:sldId id="4330" r:id="rId59"/>
    <p:sldId id="4331" r:id="rId60"/>
    <p:sldId id="4332" r:id="rId61"/>
    <p:sldId id="7180" r:id="rId62"/>
    <p:sldId id="5340" r:id="rId63"/>
    <p:sldId id="5341" r:id="rId64"/>
    <p:sldId id="5342" r:id="rId65"/>
    <p:sldId id="5343" r:id="rId66"/>
    <p:sldId id="5344" r:id="rId67"/>
    <p:sldId id="5345" r:id="rId68"/>
    <p:sldId id="5346" r:id="rId69"/>
    <p:sldId id="5347" r:id="rId70"/>
    <p:sldId id="5806" r:id="rId71"/>
    <p:sldId id="5884" r:id="rId72"/>
    <p:sldId id="6549" r:id="rId73"/>
    <p:sldId id="6576" r:id="rId74"/>
    <p:sldId id="391" r:id="rId75"/>
    <p:sldId id="6052" r:id="rId76"/>
    <p:sldId id="5397" r:id="rId77"/>
    <p:sldId id="5348" r:id="rId78"/>
    <p:sldId id="5349" r:id="rId79"/>
    <p:sldId id="5350" r:id="rId80"/>
    <p:sldId id="5401" r:id="rId81"/>
    <p:sldId id="5400" r:id="rId82"/>
    <p:sldId id="6049" r:id="rId83"/>
    <p:sldId id="6050" r:id="rId84"/>
    <p:sldId id="6581" r:id="rId85"/>
    <p:sldId id="7343" r:id="rId86"/>
    <p:sldId id="7342" r:id="rId87"/>
    <p:sldId id="7344" r:id="rId88"/>
    <p:sldId id="7345" r:id="rId89"/>
    <p:sldId id="7346" r:id="rId90"/>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8EF62427-F495-49A8-8625-94BDB54B6A43}">
          <p14:sldIdLst>
            <p14:sldId id="1054"/>
            <p14:sldId id="7204"/>
            <p14:sldId id="7178"/>
            <p14:sldId id="5143"/>
            <p14:sldId id="5144"/>
            <p14:sldId id="5145"/>
            <p14:sldId id="5146"/>
            <p14:sldId id="5147"/>
            <p14:sldId id="7181"/>
            <p14:sldId id="5384"/>
            <p14:sldId id="4530"/>
            <p14:sldId id="4544"/>
            <p14:sldId id="5148"/>
            <p14:sldId id="5149"/>
            <p14:sldId id="3002"/>
            <p14:sldId id="5150"/>
            <p14:sldId id="7182"/>
            <p14:sldId id="5151"/>
            <p14:sldId id="5152"/>
            <p14:sldId id="5153"/>
            <p14:sldId id="5160"/>
            <p14:sldId id="5155"/>
            <p14:sldId id="5154"/>
            <p14:sldId id="7179"/>
            <p14:sldId id="4370"/>
            <p14:sldId id="4376"/>
            <p14:sldId id="4704"/>
            <p14:sldId id="4815"/>
            <p14:sldId id="4706"/>
            <p14:sldId id="7249"/>
            <p14:sldId id="7299"/>
            <p14:sldId id="7300"/>
            <p14:sldId id="6063"/>
            <p14:sldId id="4152"/>
            <p14:sldId id="6068"/>
            <p14:sldId id="4159"/>
            <p14:sldId id="6069"/>
            <p14:sldId id="4160"/>
            <p14:sldId id="4161"/>
            <p14:sldId id="6070"/>
            <p14:sldId id="4162"/>
            <p14:sldId id="6071"/>
            <p14:sldId id="4447"/>
            <p14:sldId id="6072"/>
            <p14:sldId id="6073"/>
            <p14:sldId id="6540"/>
            <p14:sldId id="4448"/>
            <p14:sldId id="5159"/>
            <p14:sldId id="4709"/>
            <p14:sldId id="4028"/>
            <p14:sldId id="4827"/>
            <p14:sldId id="4828"/>
            <p14:sldId id="6562"/>
            <p14:sldId id="7293"/>
            <p14:sldId id="6583"/>
            <p14:sldId id="7163"/>
            <p14:sldId id="7284"/>
            <p14:sldId id="4330"/>
            <p14:sldId id="4331"/>
            <p14:sldId id="4332"/>
            <p14:sldId id="7180"/>
            <p14:sldId id="5340"/>
            <p14:sldId id="5341"/>
            <p14:sldId id="5342"/>
            <p14:sldId id="5343"/>
            <p14:sldId id="5344"/>
            <p14:sldId id="5345"/>
            <p14:sldId id="5346"/>
            <p14:sldId id="5347"/>
            <p14:sldId id="5806"/>
            <p14:sldId id="5884"/>
            <p14:sldId id="6549"/>
            <p14:sldId id="6576"/>
            <p14:sldId id="391"/>
            <p14:sldId id="6052"/>
            <p14:sldId id="5397"/>
            <p14:sldId id="5348"/>
            <p14:sldId id="5349"/>
            <p14:sldId id="5350"/>
            <p14:sldId id="5401"/>
            <p14:sldId id="5400"/>
            <p14:sldId id="6049"/>
            <p14:sldId id="6050"/>
            <p14:sldId id="6581"/>
            <p14:sldId id="7343"/>
            <p14:sldId id="7342"/>
            <p14:sldId id="7344"/>
            <p14:sldId id="7345"/>
            <p14:sldId id="73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ren B. Powell" initials="WBP" lastIdx="1" clrIdx="0">
    <p:extLst>
      <p:ext uri="{19B8F6BF-5375-455C-9EA6-DF929625EA0E}">
        <p15:presenceInfo xmlns:p15="http://schemas.microsoft.com/office/powerpoint/2012/main" userId="S-1-5-21-1268611206-43474576-316617838-90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D9D9D9"/>
    <a:srgbClr val="53B5FF"/>
    <a:srgbClr val="BC8F00"/>
    <a:srgbClr val="0000FF"/>
    <a:srgbClr val="3399FF"/>
    <a:srgbClr val="E2AC00"/>
    <a:srgbClr val="C47204"/>
    <a:srgbClr val="C898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65" autoAdjust="0"/>
    <p:restoredTop sz="90554" autoAdjust="0"/>
  </p:normalViewPr>
  <p:slideViewPr>
    <p:cSldViewPr snapToGrid="0">
      <p:cViewPr varScale="1">
        <p:scale>
          <a:sx n="63" d="100"/>
          <a:sy n="63" d="100"/>
        </p:scale>
        <p:origin x="1156" y="32"/>
      </p:cViewPr>
      <p:guideLst>
        <p:guide orient="horz" pos="2160"/>
        <p:guide pos="2880"/>
      </p:guideLst>
    </p:cSldViewPr>
  </p:slideViewPr>
  <p:outlineViewPr>
    <p:cViewPr>
      <p:scale>
        <a:sx n="33" d="100"/>
        <a:sy n="33" d="100"/>
      </p:scale>
      <p:origin x="0" y="-200611"/>
    </p:cViewPr>
  </p:outlineViewPr>
  <p:notesTextViewPr>
    <p:cViewPr>
      <p:scale>
        <a:sx n="100" d="100"/>
        <a:sy n="100" d="100"/>
      </p:scale>
      <p:origin x="0" y="0"/>
    </p:cViewPr>
  </p:notesTextViewPr>
  <p:sorterViewPr>
    <p:cViewPr varScale="1">
      <p:scale>
        <a:sx n="1" d="1"/>
        <a:sy n="1" d="1"/>
      </p:scale>
      <p:origin x="0" y="-29262"/>
    </p:cViewPr>
  </p:sorterViewPr>
  <p:notesViewPr>
    <p:cSldViewPr snapToGrid="0">
      <p:cViewPr varScale="1">
        <p:scale>
          <a:sx n="72" d="100"/>
          <a:sy n="72" d="100"/>
        </p:scale>
        <p:origin x="-1830" y="-78"/>
      </p:cViewPr>
      <p:guideLst>
        <p:guide orient="horz" pos="3023"/>
        <p:guide pos="2304"/>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well\Documents\Datasets\Electricity%20price%20data\Ercot_Hourly_Power_prices_for_battery_stud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0070C0"/>
              </a:solidFill>
            </a:ln>
          </c:spPr>
          <c:marker>
            <c:spPr>
              <a:solidFill>
                <a:srgbClr val="0070C0"/>
              </a:solidFill>
              <a:ln>
                <a:solidFill>
                  <a:srgbClr val="0070C0"/>
                </a:solidFill>
              </a:ln>
            </c:spPr>
          </c:marker>
          <c:val>
            <c:numRef>
              <c:f>'Price data'!$D$43493:$D$43564</c:f>
              <c:numCache>
                <c:formatCode>0.00</c:formatCode>
                <c:ptCount val="72"/>
                <c:pt idx="0">
                  <c:v>46.57</c:v>
                </c:pt>
                <c:pt idx="1">
                  <c:v>44.01</c:v>
                </c:pt>
                <c:pt idx="2">
                  <c:v>35.659999999999997</c:v>
                </c:pt>
                <c:pt idx="3">
                  <c:v>27.73</c:v>
                </c:pt>
                <c:pt idx="4">
                  <c:v>31.78</c:v>
                </c:pt>
                <c:pt idx="5">
                  <c:v>36.65</c:v>
                </c:pt>
                <c:pt idx="6">
                  <c:v>50.78</c:v>
                </c:pt>
                <c:pt idx="7">
                  <c:v>55.2</c:v>
                </c:pt>
                <c:pt idx="8">
                  <c:v>41.64</c:v>
                </c:pt>
                <c:pt idx="9">
                  <c:v>48.48</c:v>
                </c:pt>
                <c:pt idx="10">
                  <c:v>43.57</c:v>
                </c:pt>
                <c:pt idx="11">
                  <c:v>35.229999999999997</c:v>
                </c:pt>
                <c:pt idx="12">
                  <c:v>31.94</c:v>
                </c:pt>
                <c:pt idx="13">
                  <c:v>27.24</c:v>
                </c:pt>
                <c:pt idx="14">
                  <c:v>22.45</c:v>
                </c:pt>
                <c:pt idx="15">
                  <c:v>20.74</c:v>
                </c:pt>
                <c:pt idx="16">
                  <c:v>22.58</c:v>
                </c:pt>
                <c:pt idx="17">
                  <c:v>45.33</c:v>
                </c:pt>
                <c:pt idx="18">
                  <c:v>56.06</c:v>
                </c:pt>
                <c:pt idx="19">
                  <c:v>56.95</c:v>
                </c:pt>
                <c:pt idx="20">
                  <c:v>52.49</c:v>
                </c:pt>
                <c:pt idx="21">
                  <c:v>48.41</c:v>
                </c:pt>
                <c:pt idx="22">
                  <c:v>44.82</c:v>
                </c:pt>
                <c:pt idx="23">
                  <c:v>42.29</c:v>
                </c:pt>
                <c:pt idx="24">
                  <c:v>41.29</c:v>
                </c:pt>
                <c:pt idx="25">
                  <c:v>30.61</c:v>
                </c:pt>
                <c:pt idx="26">
                  <c:v>35.67</c:v>
                </c:pt>
                <c:pt idx="27">
                  <c:v>39.08</c:v>
                </c:pt>
                <c:pt idx="28">
                  <c:v>40.69</c:v>
                </c:pt>
                <c:pt idx="29">
                  <c:v>44.54</c:v>
                </c:pt>
                <c:pt idx="30">
                  <c:v>41.56</c:v>
                </c:pt>
                <c:pt idx="31">
                  <c:v>60.89</c:v>
                </c:pt>
                <c:pt idx="32">
                  <c:v>63.71</c:v>
                </c:pt>
                <c:pt idx="33">
                  <c:v>70.37</c:v>
                </c:pt>
                <c:pt idx="34">
                  <c:v>53.77</c:v>
                </c:pt>
                <c:pt idx="35">
                  <c:v>45.81</c:v>
                </c:pt>
                <c:pt idx="36">
                  <c:v>38.33</c:v>
                </c:pt>
                <c:pt idx="37">
                  <c:v>24.56</c:v>
                </c:pt>
                <c:pt idx="38">
                  <c:v>20.49</c:v>
                </c:pt>
                <c:pt idx="39">
                  <c:v>18.84</c:v>
                </c:pt>
                <c:pt idx="40">
                  <c:v>24.61</c:v>
                </c:pt>
                <c:pt idx="41">
                  <c:v>44.23</c:v>
                </c:pt>
                <c:pt idx="42">
                  <c:v>73.010000000000005</c:v>
                </c:pt>
                <c:pt idx="43">
                  <c:v>53.62</c:v>
                </c:pt>
                <c:pt idx="44">
                  <c:v>47.89</c:v>
                </c:pt>
                <c:pt idx="45">
                  <c:v>49.03</c:v>
                </c:pt>
                <c:pt idx="46">
                  <c:v>49.28</c:v>
                </c:pt>
                <c:pt idx="47">
                  <c:v>121.19</c:v>
                </c:pt>
                <c:pt idx="48">
                  <c:v>47.69</c:v>
                </c:pt>
                <c:pt idx="49">
                  <c:v>38.869999999999997</c:v>
                </c:pt>
                <c:pt idx="50">
                  <c:v>23.62</c:v>
                </c:pt>
                <c:pt idx="51">
                  <c:v>27.51</c:v>
                </c:pt>
                <c:pt idx="52">
                  <c:v>34.4</c:v>
                </c:pt>
                <c:pt idx="53">
                  <c:v>30.62</c:v>
                </c:pt>
                <c:pt idx="54">
                  <c:v>35.1</c:v>
                </c:pt>
                <c:pt idx="55">
                  <c:v>47.32</c:v>
                </c:pt>
                <c:pt idx="56">
                  <c:v>51.19</c:v>
                </c:pt>
                <c:pt idx="57">
                  <c:v>42.57</c:v>
                </c:pt>
                <c:pt idx="58">
                  <c:v>31.73</c:v>
                </c:pt>
                <c:pt idx="59">
                  <c:v>19.309999999999999</c:v>
                </c:pt>
                <c:pt idx="60">
                  <c:v>16.97</c:v>
                </c:pt>
                <c:pt idx="61">
                  <c:v>20.260000000000002</c:v>
                </c:pt>
                <c:pt idx="62">
                  <c:v>15.72</c:v>
                </c:pt>
                <c:pt idx="63">
                  <c:v>15.42</c:v>
                </c:pt>
                <c:pt idx="64">
                  <c:v>30.86</c:v>
                </c:pt>
                <c:pt idx="65">
                  <c:v>43.9</c:v>
                </c:pt>
                <c:pt idx="66">
                  <c:v>59.39</c:v>
                </c:pt>
                <c:pt idx="67">
                  <c:v>46.78</c:v>
                </c:pt>
                <c:pt idx="68">
                  <c:v>43.46</c:v>
                </c:pt>
                <c:pt idx="69">
                  <c:v>37.9</c:v>
                </c:pt>
                <c:pt idx="70">
                  <c:v>31.32</c:v>
                </c:pt>
                <c:pt idx="71">
                  <c:v>19.37</c:v>
                </c:pt>
              </c:numCache>
            </c:numRef>
          </c:val>
          <c:smooth val="0"/>
          <c:extLst>
            <c:ext xmlns:c16="http://schemas.microsoft.com/office/drawing/2014/chart" uri="{C3380CC4-5D6E-409C-BE32-E72D297353CC}">
              <c16:uniqueId val="{00000000-DEA9-47F7-BAEF-85F3C4427F8F}"/>
            </c:ext>
          </c:extLst>
        </c:ser>
        <c:dLbls>
          <c:showLegendKey val="0"/>
          <c:showVal val="0"/>
          <c:showCatName val="0"/>
          <c:showSerName val="0"/>
          <c:showPercent val="0"/>
          <c:showBubbleSize val="0"/>
        </c:dLbls>
        <c:marker val="1"/>
        <c:smooth val="0"/>
        <c:axId val="304981120"/>
        <c:axId val="304983040"/>
      </c:lineChart>
      <c:catAx>
        <c:axId val="304981120"/>
        <c:scaling>
          <c:orientation val="minMax"/>
        </c:scaling>
        <c:delete val="0"/>
        <c:axPos val="b"/>
        <c:majorTickMark val="out"/>
        <c:minorTickMark val="none"/>
        <c:tickLblPos val="nextTo"/>
        <c:crossAx val="304983040"/>
        <c:crosses val="autoZero"/>
        <c:auto val="1"/>
        <c:lblAlgn val="ctr"/>
        <c:lblOffset val="100"/>
        <c:noMultiLvlLbl val="0"/>
      </c:catAx>
      <c:valAx>
        <c:axId val="304983040"/>
        <c:scaling>
          <c:orientation val="minMax"/>
        </c:scaling>
        <c:delete val="0"/>
        <c:axPos val="l"/>
        <c:majorGridlines/>
        <c:numFmt formatCode="0.00" sourceLinked="1"/>
        <c:majorTickMark val="out"/>
        <c:minorTickMark val="none"/>
        <c:tickLblPos val="nextTo"/>
        <c:crossAx val="304981120"/>
        <c:crosses val="autoZero"/>
        <c:crossBetween val="between"/>
      </c:valAx>
      <c:spPr>
        <a:solidFill>
          <a:schemeClr val="bg1"/>
        </a:solidFill>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89.wmf"/><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6" Type="http://schemas.openxmlformats.org/officeDocument/2006/relationships/image" Target="../media/image101.wmf"/><Relationship Id="rId5" Type="http://schemas.openxmlformats.org/officeDocument/2006/relationships/image" Target="../media/image100.wmf"/><Relationship Id="rId4" Type="http://schemas.openxmlformats.org/officeDocument/2006/relationships/image" Target="../media/image9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8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5" Type="http://schemas.openxmlformats.org/officeDocument/2006/relationships/image" Target="../media/image113.wmf"/><Relationship Id="rId4" Type="http://schemas.openxmlformats.org/officeDocument/2006/relationships/image" Target="../media/image112.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image" Target="../media/image117.wmf"/><Relationship Id="rId7" Type="http://schemas.openxmlformats.org/officeDocument/2006/relationships/image" Target="../media/image121.wmf"/><Relationship Id="rId2" Type="http://schemas.openxmlformats.org/officeDocument/2006/relationships/image" Target="../media/image116.wmf"/><Relationship Id="rId1" Type="http://schemas.openxmlformats.org/officeDocument/2006/relationships/image" Target="../media/image115.wmf"/><Relationship Id="rId6" Type="http://schemas.openxmlformats.org/officeDocument/2006/relationships/image" Target="../media/image120.wmf"/><Relationship Id="rId5" Type="http://schemas.openxmlformats.org/officeDocument/2006/relationships/image" Target="../media/image119.wmf"/><Relationship Id="rId10" Type="http://schemas.openxmlformats.org/officeDocument/2006/relationships/image" Target="../media/image124.wmf"/><Relationship Id="rId4" Type="http://schemas.openxmlformats.org/officeDocument/2006/relationships/image" Target="../media/image118.wmf"/><Relationship Id="rId9" Type="http://schemas.openxmlformats.org/officeDocument/2006/relationships/image" Target="../media/image123.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35.wmf"/><Relationship Id="rId9" Type="http://schemas.openxmlformats.org/officeDocument/2006/relationships/image" Target="../media/image13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 Id="rId4" Type="http://schemas.openxmlformats.org/officeDocument/2006/relationships/image" Target="../media/image14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4" Type="http://schemas.openxmlformats.org/officeDocument/2006/relationships/image" Target="../media/image14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52.wmf"/><Relationship Id="rId1" Type="http://schemas.openxmlformats.org/officeDocument/2006/relationships/image" Target="../media/image151.wmf"/><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166.wmf"/><Relationship Id="rId13" Type="http://schemas.openxmlformats.org/officeDocument/2006/relationships/image" Target="../media/image171.wmf"/><Relationship Id="rId18" Type="http://schemas.openxmlformats.org/officeDocument/2006/relationships/image" Target="../media/image176.wmf"/><Relationship Id="rId26" Type="http://schemas.openxmlformats.org/officeDocument/2006/relationships/image" Target="../media/image184.wmf"/><Relationship Id="rId3" Type="http://schemas.openxmlformats.org/officeDocument/2006/relationships/image" Target="../media/image161.wmf"/><Relationship Id="rId21" Type="http://schemas.openxmlformats.org/officeDocument/2006/relationships/image" Target="../media/image179.wmf"/><Relationship Id="rId7" Type="http://schemas.openxmlformats.org/officeDocument/2006/relationships/image" Target="../media/image165.wmf"/><Relationship Id="rId12" Type="http://schemas.openxmlformats.org/officeDocument/2006/relationships/image" Target="../media/image170.wmf"/><Relationship Id="rId17" Type="http://schemas.openxmlformats.org/officeDocument/2006/relationships/image" Target="../media/image175.wmf"/><Relationship Id="rId25" Type="http://schemas.openxmlformats.org/officeDocument/2006/relationships/image" Target="../media/image183.wmf"/><Relationship Id="rId2" Type="http://schemas.openxmlformats.org/officeDocument/2006/relationships/image" Target="../media/image160.wmf"/><Relationship Id="rId16" Type="http://schemas.openxmlformats.org/officeDocument/2006/relationships/image" Target="../media/image174.wmf"/><Relationship Id="rId20" Type="http://schemas.openxmlformats.org/officeDocument/2006/relationships/image" Target="../media/image178.wmf"/><Relationship Id="rId29" Type="http://schemas.openxmlformats.org/officeDocument/2006/relationships/image" Target="../media/image187.wmf"/><Relationship Id="rId1" Type="http://schemas.openxmlformats.org/officeDocument/2006/relationships/image" Target="../media/image159.wmf"/><Relationship Id="rId6" Type="http://schemas.openxmlformats.org/officeDocument/2006/relationships/image" Target="../media/image164.wmf"/><Relationship Id="rId11" Type="http://schemas.openxmlformats.org/officeDocument/2006/relationships/image" Target="../media/image169.wmf"/><Relationship Id="rId24" Type="http://schemas.openxmlformats.org/officeDocument/2006/relationships/image" Target="../media/image182.wmf"/><Relationship Id="rId5" Type="http://schemas.openxmlformats.org/officeDocument/2006/relationships/image" Target="../media/image163.wmf"/><Relationship Id="rId15" Type="http://schemas.openxmlformats.org/officeDocument/2006/relationships/image" Target="../media/image173.wmf"/><Relationship Id="rId23" Type="http://schemas.openxmlformats.org/officeDocument/2006/relationships/image" Target="../media/image181.wmf"/><Relationship Id="rId28" Type="http://schemas.openxmlformats.org/officeDocument/2006/relationships/image" Target="../media/image186.wmf"/><Relationship Id="rId10" Type="http://schemas.openxmlformats.org/officeDocument/2006/relationships/image" Target="../media/image168.wmf"/><Relationship Id="rId19" Type="http://schemas.openxmlformats.org/officeDocument/2006/relationships/image" Target="../media/image177.wmf"/><Relationship Id="rId31" Type="http://schemas.openxmlformats.org/officeDocument/2006/relationships/image" Target="../media/image189.wmf"/><Relationship Id="rId4" Type="http://schemas.openxmlformats.org/officeDocument/2006/relationships/image" Target="../media/image162.wmf"/><Relationship Id="rId9" Type="http://schemas.openxmlformats.org/officeDocument/2006/relationships/image" Target="../media/image167.wmf"/><Relationship Id="rId14" Type="http://schemas.openxmlformats.org/officeDocument/2006/relationships/image" Target="../media/image172.wmf"/><Relationship Id="rId22" Type="http://schemas.openxmlformats.org/officeDocument/2006/relationships/image" Target="../media/image180.wmf"/><Relationship Id="rId27" Type="http://schemas.openxmlformats.org/officeDocument/2006/relationships/image" Target="../media/image185.wmf"/><Relationship Id="rId30" Type="http://schemas.openxmlformats.org/officeDocument/2006/relationships/image" Target="../media/image18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166.wmf"/><Relationship Id="rId13" Type="http://schemas.openxmlformats.org/officeDocument/2006/relationships/image" Target="../media/image174.wmf"/><Relationship Id="rId18" Type="http://schemas.openxmlformats.org/officeDocument/2006/relationships/image" Target="../media/image191.wmf"/><Relationship Id="rId3" Type="http://schemas.openxmlformats.org/officeDocument/2006/relationships/image" Target="../media/image161.wmf"/><Relationship Id="rId21" Type="http://schemas.openxmlformats.org/officeDocument/2006/relationships/image" Target="../media/image194.wmf"/><Relationship Id="rId7" Type="http://schemas.openxmlformats.org/officeDocument/2006/relationships/image" Target="../media/image165.wmf"/><Relationship Id="rId12" Type="http://schemas.openxmlformats.org/officeDocument/2006/relationships/image" Target="../media/image173.wmf"/><Relationship Id="rId17" Type="http://schemas.openxmlformats.org/officeDocument/2006/relationships/image" Target="../media/image190.wmf"/><Relationship Id="rId2" Type="http://schemas.openxmlformats.org/officeDocument/2006/relationships/image" Target="../media/image160.wmf"/><Relationship Id="rId16" Type="http://schemas.openxmlformats.org/officeDocument/2006/relationships/image" Target="../media/image181.wmf"/><Relationship Id="rId20" Type="http://schemas.openxmlformats.org/officeDocument/2006/relationships/image" Target="../media/image193.wmf"/><Relationship Id="rId1" Type="http://schemas.openxmlformats.org/officeDocument/2006/relationships/image" Target="../media/image159.wmf"/><Relationship Id="rId6" Type="http://schemas.openxmlformats.org/officeDocument/2006/relationships/image" Target="../media/image164.wmf"/><Relationship Id="rId11" Type="http://schemas.openxmlformats.org/officeDocument/2006/relationships/image" Target="../media/image169.wmf"/><Relationship Id="rId5" Type="http://schemas.openxmlformats.org/officeDocument/2006/relationships/image" Target="../media/image163.wmf"/><Relationship Id="rId15" Type="http://schemas.openxmlformats.org/officeDocument/2006/relationships/image" Target="../media/image180.wmf"/><Relationship Id="rId10" Type="http://schemas.openxmlformats.org/officeDocument/2006/relationships/image" Target="../media/image168.wmf"/><Relationship Id="rId19" Type="http://schemas.openxmlformats.org/officeDocument/2006/relationships/image" Target="../media/image192.wmf"/><Relationship Id="rId4" Type="http://schemas.openxmlformats.org/officeDocument/2006/relationships/image" Target="../media/image162.wmf"/><Relationship Id="rId9" Type="http://schemas.openxmlformats.org/officeDocument/2006/relationships/image" Target="../media/image167.wmf"/><Relationship Id="rId14" Type="http://schemas.openxmlformats.org/officeDocument/2006/relationships/image" Target="../media/image179.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66.wmf"/><Relationship Id="rId13" Type="http://schemas.openxmlformats.org/officeDocument/2006/relationships/image" Target="../media/image174.wmf"/><Relationship Id="rId18" Type="http://schemas.openxmlformats.org/officeDocument/2006/relationships/image" Target="../media/image191.wmf"/><Relationship Id="rId26" Type="http://schemas.openxmlformats.org/officeDocument/2006/relationships/image" Target="../media/image201.wmf"/><Relationship Id="rId3" Type="http://schemas.openxmlformats.org/officeDocument/2006/relationships/image" Target="../media/image161.wmf"/><Relationship Id="rId21" Type="http://schemas.openxmlformats.org/officeDocument/2006/relationships/image" Target="../media/image194.wmf"/><Relationship Id="rId7" Type="http://schemas.openxmlformats.org/officeDocument/2006/relationships/image" Target="../media/image165.wmf"/><Relationship Id="rId12" Type="http://schemas.openxmlformats.org/officeDocument/2006/relationships/image" Target="../media/image173.wmf"/><Relationship Id="rId17" Type="http://schemas.openxmlformats.org/officeDocument/2006/relationships/image" Target="../media/image190.wmf"/><Relationship Id="rId25" Type="http://schemas.openxmlformats.org/officeDocument/2006/relationships/image" Target="../media/image200.wmf"/><Relationship Id="rId2" Type="http://schemas.openxmlformats.org/officeDocument/2006/relationships/image" Target="../media/image160.wmf"/><Relationship Id="rId16" Type="http://schemas.openxmlformats.org/officeDocument/2006/relationships/image" Target="../media/image181.wmf"/><Relationship Id="rId20" Type="http://schemas.openxmlformats.org/officeDocument/2006/relationships/image" Target="../media/image193.wmf"/><Relationship Id="rId1" Type="http://schemas.openxmlformats.org/officeDocument/2006/relationships/image" Target="../media/image159.wmf"/><Relationship Id="rId6" Type="http://schemas.openxmlformats.org/officeDocument/2006/relationships/image" Target="../media/image164.wmf"/><Relationship Id="rId11" Type="http://schemas.openxmlformats.org/officeDocument/2006/relationships/image" Target="../media/image169.wmf"/><Relationship Id="rId24" Type="http://schemas.openxmlformats.org/officeDocument/2006/relationships/image" Target="../media/image199.wmf"/><Relationship Id="rId5" Type="http://schemas.openxmlformats.org/officeDocument/2006/relationships/image" Target="../media/image163.wmf"/><Relationship Id="rId15" Type="http://schemas.openxmlformats.org/officeDocument/2006/relationships/image" Target="../media/image180.wmf"/><Relationship Id="rId23" Type="http://schemas.openxmlformats.org/officeDocument/2006/relationships/image" Target="../media/image198.wmf"/><Relationship Id="rId10" Type="http://schemas.openxmlformats.org/officeDocument/2006/relationships/image" Target="../media/image168.wmf"/><Relationship Id="rId19" Type="http://schemas.openxmlformats.org/officeDocument/2006/relationships/image" Target="../media/image192.wmf"/><Relationship Id="rId4" Type="http://schemas.openxmlformats.org/officeDocument/2006/relationships/image" Target="../media/image162.wmf"/><Relationship Id="rId9" Type="http://schemas.openxmlformats.org/officeDocument/2006/relationships/image" Target="../media/image167.wmf"/><Relationship Id="rId14" Type="http://schemas.openxmlformats.org/officeDocument/2006/relationships/image" Target="../media/image179.wmf"/><Relationship Id="rId22" Type="http://schemas.openxmlformats.org/officeDocument/2006/relationships/image" Target="../media/image197.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66.wmf"/><Relationship Id="rId13" Type="http://schemas.openxmlformats.org/officeDocument/2006/relationships/image" Target="../media/image174.wmf"/><Relationship Id="rId18" Type="http://schemas.openxmlformats.org/officeDocument/2006/relationships/image" Target="../media/image192.wmf"/><Relationship Id="rId26" Type="http://schemas.openxmlformats.org/officeDocument/2006/relationships/image" Target="../media/image207.wmf"/><Relationship Id="rId3" Type="http://schemas.openxmlformats.org/officeDocument/2006/relationships/image" Target="../media/image161.wmf"/><Relationship Id="rId21" Type="http://schemas.openxmlformats.org/officeDocument/2006/relationships/image" Target="../media/image202.wmf"/><Relationship Id="rId7" Type="http://schemas.openxmlformats.org/officeDocument/2006/relationships/image" Target="../media/image165.wmf"/><Relationship Id="rId12" Type="http://schemas.openxmlformats.org/officeDocument/2006/relationships/image" Target="../media/image173.wmf"/><Relationship Id="rId17" Type="http://schemas.openxmlformats.org/officeDocument/2006/relationships/image" Target="../media/image191.wmf"/><Relationship Id="rId25" Type="http://schemas.openxmlformats.org/officeDocument/2006/relationships/image" Target="../media/image206.wmf"/><Relationship Id="rId2" Type="http://schemas.openxmlformats.org/officeDocument/2006/relationships/image" Target="../media/image160.wmf"/><Relationship Id="rId16" Type="http://schemas.openxmlformats.org/officeDocument/2006/relationships/image" Target="../media/image190.wmf"/><Relationship Id="rId20" Type="http://schemas.openxmlformats.org/officeDocument/2006/relationships/image" Target="../media/image194.wmf"/><Relationship Id="rId1" Type="http://schemas.openxmlformats.org/officeDocument/2006/relationships/image" Target="../media/image159.wmf"/><Relationship Id="rId6" Type="http://schemas.openxmlformats.org/officeDocument/2006/relationships/image" Target="../media/image164.wmf"/><Relationship Id="rId11" Type="http://schemas.openxmlformats.org/officeDocument/2006/relationships/image" Target="../media/image169.wmf"/><Relationship Id="rId24" Type="http://schemas.openxmlformats.org/officeDocument/2006/relationships/image" Target="../media/image205.wmf"/><Relationship Id="rId5" Type="http://schemas.openxmlformats.org/officeDocument/2006/relationships/image" Target="../media/image163.wmf"/><Relationship Id="rId15" Type="http://schemas.openxmlformats.org/officeDocument/2006/relationships/image" Target="../media/image180.wmf"/><Relationship Id="rId23" Type="http://schemas.openxmlformats.org/officeDocument/2006/relationships/image" Target="../media/image204.wmf"/><Relationship Id="rId10" Type="http://schemas.openxmlformats.org/officeDocument/2006/relationships/image" Target="../media/image168.wmf"/><Relationship Id="rId19" Type="http://schemas.openxmlformats.org/officeDocument/2006/relationships/image" Target="../media/image193.wmf"/><Relationship Id="rId4" Type="http://schemas.openxmlformats.org/officeDocument/2006/relationships/image" Target="../media/image162.wmf"/><Relationship Id="rId9" Type="http://schemas.openxmlformats.org/officeDocument/2006/relationships/image" Target="../media/image167.wmf"/><Relationship Id="rId14" Type="http://schemas.openxmlformats.org/officeDocument/2006/relationships/image" Target="../media/image179.wmf"/><Relationship Id="rId22" Type="http://schemas.openxmlformats.org/officeDocument/2006/relationships/image" Target="../media/image20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19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image" Target="../media/image223.wmf"/><Relationship Id="rId1" Type="http://schemas.openxmlformats.org/officeDocument/2006/relationships/image" Target="../media/image222.wmf"/><Relationship Id="rId4" Type="http://schemas.openxmlformats.org/officeDocument/2006/relationships/image" Target="../media/image225.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image" Target="../media/image190.wmf"/><Relationship Id="rId18" Type="http://schemas.openxmlformats.org/officeDocument/2006/relationships/image" Target="../media/image168.wmf"/><Relationship Id="rId3" Type="http://schemas.openxmlformats.org/officeDocument/2006/relationships/image" Target="../media/image161.wmf"/><Relationship Id="rId21" Type="http://schemas.openxmlformats.org/officeDocument/2006/relationships/image" Target="../media/image165.wmf"/><Relationship Id="rId7" Type="http://schemas.openxmlformats.org/officeDocument/2006/relationships/image" Target="../media/image169.wmf"/><Relationship Id="rId12" Type="http://schemas.openxmlformats.org/officeDocument/2006/relationships/image" Target="../media/image181.wmf"/><Relationship Id="rId17" Type="http://schemas.openxmlformats.org/officeDocument/2006/relationships/image" Target="../media/image194.wmf"/><Relationship Id="rId2" Type="http://schemas.openxmlformats.org/officeDocument/2006/relationships/image" Target="../media/image160.wmf"/><Relationship Id="rId16" Type="http://schemas.openxmlformats.org/officeDocument/2006/relationships/image" Target="../media/image193.wmf"/><Relationship Id="rId20" Type="http://schemas.openxmlformats.org/officeDocument/2006/relationships/image" Target="../media/image164.wmf"/><Relationship Id="rId1" Type="http://schemas.openxmlformats.org/officeDocument/2006/relationships/image" Target="../media/image159.wmf"/><Relationship Id="rId6" Type="http://schemas.openxmlformats.org/officeDocument/2006/relationships/image" Target="../media/image167.wmf"/><Relationship Id="rId11" Type="http://schemas.openxmlformats.org/officeDocument/2006/relationships/image" Target="../media/image180.wmf"/><Relationship Id="rId5" Type="http://schemas.openxmlformats.org/officeDocument/2006/relationships/image" Target="../media/image166.wmf"/><Relationship Id="rId15" Type="http://schemas.openxmlformats.org/officeDocument/2006/relationships/image" Target="../media/image192.wmf"/><Relationship Id="rId10" Type="http://schemas.openxmlformats.org/officeDocument/2006/relationships/image" Target="../media/image179.wmf"/><Relationship Id="rId19" Type="http://schemas.openxmlformats.org/officeDocument/2006/relationships/image" Target="../media/image163.wmf"/><Relationship Id="rId4" Type="http://schemas.openxmlformats.org/officeDocument/2006/relationships/image" Target="../media/image162.wmf"/><Relationship Id="rId9" Type="http://schemas.openxmlformats.org/officeDocument/2006/relationships/image" Target="../media/image174.wmf"/><Relationship Id="rId14" Type="http://schemas.openxmlformats.org/officeDocument/2006/relationships/image" Target="../media/image191.w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image" Target="../media/image190.wmf"/><Relationship Id="rId18" Type="http://schemas.openxmlformats.org/officeDocument/2006/relationships/image" Target="../media/image168.wmf"/><Relationship Id="rId26" Type="http://schemas.openxmlformats.org/officeDocument/2006/relationships/image" Target="../media/image232.wmf"/><Relationship Id="rId3" Type="http://schemas.openxmlformats.org/officeDocument/2006/relationships/image" Target="../media/image161.wmf"/><Relationship Id="rId21" Type="http://schemas.openxmlformats.org/officeDocument/2006/relationships/image" Target="../media/image165.wmf"/><Relationship Id="rId7" Type="http://schemas.openxmlformats.org/officeDocument/2006/relationships/image" Target="../media/image169.wmf"/><Relationship Id="rId12" Type="http://schemas.openxmlformats.org/officeDocument/2006/relationships/image" Target="../media/image181.wmf"/><Relationship Id="rId17" Type="http://schemas.openxmlformats.org/officeDocument/2006/relationships/image" Target="../media/image194.wmf"/><Relationship Id="rId25" Type="http://schemas.openxmlformats.org/officeDocument/2006/relationships/image" Target="../media/image200.wmf"/><Relationship Id="rId2" Type="http://schemas.openxmlformats.org/officeDocument/2006/relationships/image" Target="../media/image160.wmf"/><Relationship Id="rId16" Type="http://schemas.openxmlformats.org/officeDocument/2006/relationships/image" Target="../media/image193.wmf"/><Relationship Id="rId20" Type="http://schemas.openxmlformats.org/officeDocument/2006/relationships/image" Target="../media/image164.wmf"/><Relationship Id="rId1" Type="http://schemas.openxmlformats.org/officeDocument/2006/relationships/image" Target="../media/image159.wmf"/><Relationship Id="rId6" Type="http://schemas.openxmlformats.org/officeDocument/2006/relationships/image" Target="../media/image167.wmf"/><Relationship Id="rId11" Type="http://schemas.openxmlformats.org/officeDocument/2006/relationships/image" Target="../media/image180.wmf"/><Relationship Id="rId24" Type="http://schemas.openxmlformats.org/officeDocument/2006/relationships/image" Target="../media/image199.wmf"/><Relationship Id="rId5" Type="http://schemas.openxmlformats.org/officeDocument/2006/relationships/image" Target="../media/image166.wmf"/><Relationship Id="rId15" Type="http://schemas.openxmlformats.org/officeDocument/2006/relationships/image" Target="../media/image192.wmf"/><Relationship Id="rId23" Type="http://schemas.openxmlformats.org/officeDocument/2006/relationships/image" Target="../media/image198.wmf"/><Relationship Id="rId28" Type="http://schemas.openxmlformats.org/officeDocument/2006/relationships/image" Target="../media/image234.wmf"/><Relationship Id="rId10" Type="http://schemas.openxmlformats.org/officeDocument/2006/relationships/image" Target="../media/image179.wmf"/><Relationship Id="rId19" Type="http://schemas.openxmlformats.org/officeDocument/2006/relationships/image" Target="../media/image163.wmf"/><Relationship Id="rId4" Type="http://schemas.openxmlformats.org/officeDocument/2006/relationships/image" Target="../media/image162.wmf"/><Relationship Id="rId9" Type="http://schemas.openxmlformats.org/officeDocument/2006/relationships/image" Target="../media/image174.wmf"/><Relationship Id="rId14" Type="http://schemas.openxmlformats.org/officeDocument/2006/relationships/image" Target="../media/image191.wmf"/><Relationship Id="rId22" Type="http://schemas.openxmlformats.org/officeDocument/2006/relationships/image" Target="../media/image231.wmf"/><Relationship Id="rId27" Type="http://schemas.openxmlformats.org/officeDocument/2006/relationships/image" Target="../media/image23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42.wmf"/><Relationship Id="rId1" Type="http://schemas.openxmlformats.org/officeDocument/2006/relationships/image" Target="../media/image241.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 Id="rId6" Type="http://schemas.openxmlformats.org/officeDocument/2006/relationships/image" Target="../media/image248.wmf"/><Relationship Id="rId5" Type="http://schemas.openxmlformats.org/officeDocument/2006/relationships/image" Target="../media/image247.wmf"/><Relationship Id="rId4" Type="http://schemas.openxmlformats.org/officeDocument/2006/relationships/image" Target="../media/image2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5.wmf"/><Relationship Id="rId4"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l" defTabSz="1007915">
              <a:defRPr sz="1300" i="0"/>
            </a:lvl1pPr>
          </a:lstStyle>
          <a:p>
            <a:pPr>
              <a:defRPr/>
            </a:pPr>
            <a:endParaRPr lang="en-US"/>
          </a:p>
        </p:txBody>
      </p:sp>
      <p:sp>
        <p:nvSpPr>
          <p:cNvPr id="519171" name="Rectangle 3"/>
          <p:cNvSpPr>
            <a:spLocks noGrp="1" noChangeArrowheads="1"/>
          </p:cNvSpPr>
          <p:nvPr>
            <p:ph type="dt" idx="1"/>
          </p:nvPr>
        </p:nvSpPr>
        <p:spPr bwMode="auto">
          <a:xfrm>
            <a:off x="4105275"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r" defTabSz="1007915">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322388" y="758825"/>
            <a:ext cx="4727575" cy="354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1004889" y="4556125"/>
            <a:ext cx="5360987" cy="4300538"/>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9174" name="Rectangle 6"/>
          <p:cNvSpPr>
            <a:spLocks noGrp="1" noChangeArrowheads="1"/>
          </p:cNvSpPr>
          <p:nvPr>
            <p:ph type="ftr" sz="quarter" idx="4"/>
          </p:nvPr>
        </p:nvSpPr>
        <p:spPr bwMode="auto">
          <a:xfrm>
            <a:off x="0"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l" defTabSz="1007915">
              <a:defRPr sz="1300" i="0"/>
            </a:lvl1pPr>
          </a:lstStyle>
          <a:p>
            <a:pPr>
              <a:defRPr/>
            </a:pPr>
            <a:endParaRPr lang="en-US"/>
          </a:p>
        </p:txBody>
      </p:sp>
      <p:sp>
        <p:nvSpPr>
          <p:cNvPr id="519175" name="Rectangle 7"/>
          <p:cNvSpPr>
            <a:spLocks noGrp="1" noChangeArrowheads="1"/>
          </p:cNvSpPr>
          <p:nvPr>
            <p:ph type="sldNum" sz="quarter" idx="5"/>
          </p:nvPr>
        </p:nvSpPr>
        <p:spPr bwMode="auto">
          <a:xfrm>
            <a:off x="4105275"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r" defTabSz="1007915">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915">
              <a:defRPr i="1">
                <a:solidFill>
                  <a:schemeClr val="tx1"/>
                </a:solidFill>
                <a:latin typeface="Times New Roman" pitchFamily="18" charset="0"/>
              </a:defRPr>
            </a:lvl1pPr>
            <a:lvl2pPr marL="742842" indent="-285708" defTabSz="1007915">
              <a:defRPr i="1">
                <a:solidFill>
                  <a:schemeClr val="tx1"/>
                </a:solidFill>
                <a:latin typeface="Times New Roman" pitchFamily="18" charset="0"/>
              </a:defRPr>
            </a:lvl2pPr>
            <a:lvl3pPr marL="1142833" indent="-228567" defTabSz="1007915">
              <a:defRPr i="1">
                <a:solidFill>
                  <a:schemeClr val="tx1"/>
                </a:solidFill>
                <a:latin typeface="Times New Roman" pitchFamily="18" charset="0"/>
              </a:defRPr>
            </a:lvl3pPr>
            <a:lvl4pPr marL="1599966" indent="-228567" defTabSz="1007915">
              <a:defRPr i="1">
                <a:solidFill>
                  <a:schemeClr val="tx1"/>
                </a:solidFill>
                <a:latin typeface="Times New Roman" pitchFamily="18" charset="0"/>
              </a:defRPr>
            </a:lvl4pPr>
            <a:lvl5pPr marL="2057099" indent="-228567" defTabSz="1007915">
              <a:defRPr i="1">
                <a:solidFill>
                  <a:schemeClr val="tx1"/>
                </a:solidFill>
                <a:latin typeface="Times New Roman" pitchFamily="18" charset="0"/>
              </a:defRPr>
            </a:lvl5pPr>
            <a:lvl6pPr marL="2514232" indent="-228567" algn="ctr" defTabSz="1007915" eaLnBrk="0" fontAlgn="base" hangingPunct="0">
              <a:spcBef>
                <a:spcPct val="0"/>
              </a:spcBef>
              <a:spcAft>
                <a:spcPct val="0"/>
              </a:spcAft>
              <a:defRPr i="1">
                <a:solidFill>
                  <a:schemeClr val="tx1"/>
                </a:solidFill>
                <a:latin typeface="Times New Roman" pitchFamily="18" charset="0"/>
              </a:defRPr>
            </a:lvl6pPr>
            <a:lvl7pPr marL="2971365" indent="-228567" algn="ctr" defTabSz="1007915" eaLnBrk="0" fontAlgn="base" hangingPunct="0">
              <a:spcBef>
                <a:spcPct val="0"/>
              </a:spcBef>
              <a:spcAft>
                <a:spcPct val="0"/>
              </a:spcAft>
              <a:defRPr i="1">
                <a:solidFill>
                  <a:schemeClr val="tx1"/>
                </a:solidFill>
                <a:latin typeface="Times New Roman" pitchFamily="18" charset="0"/>
              </a:defRPr>
            </a:lvl7pPr>
            <a:lvl8pPr marL="3428497" indent="-228567" algn="ctr" defTabSz="1007915" eaLnBrk="0" fontAlgn="base" hangingPunct="0">
              <a:spcBef>
                <a:spcPct val="0"/>
              </a:spcBef>
              <a:spcAft>
                <a:spcPct val="0"/>
              </a:spcAft>
              <a:defRPr i="1">
                <a:solidFill>
                  <a:schemeClr val="tx1"/>
                </a:solidFill>
                <a:latin typeface="Times New Roman" pitchFamily="18" charset="0"/>
              </a:defRPr>
            </a:lvl8pPr>
            <a:lvl9pPr marL="3885630" indent="-228567" algn="ctr" defTabSz="1007915" eaLnBrk="0" fontAlgn="base" hangingPunct="0">
              <a:spcBef>
                <a:spcPct val="0"/>
              </a:spcBef>
              <a:spcAft>
                <a:spcPct val="0"/>
              </a:spcAft>
              <a:defRPr i="1">
                <a:solidFill>
                  <a:schemeClr val="tx1"/>
                </a:solidFill>
                <a:latin typeface="Times New Roman" pitchFamily="18" charset="0"/>
              </a:defRPr>
            </a:lvl9pPr>
          </a:lstStyle>
          <a:p>
            <a:fld id="{0D8FFF06-6116-4B60-9160-C86D3FC8DB77}" type="slidenum">
              <a:rPr lang="en-US" i="0" smtClean="0"/>
              <a:pPr/>
              <a:t>1</a:t>
            </a:fld>
            <a:endParaRPr lang="en-US" i="0" dirty="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18541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60829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319C55D-1D1A-4EBB-A2D5-1D6409430FB0}" type="slidenum">
              <a:rPr lang="en-US" sz="1300" i="0"/>
              <a:pPr algn="r"/>
              <a:t>34</a:t>
            </a:fld>
            <a:endParaRPr lang="en-US" sz="1300" i="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243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14266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1501A62-29A4-484A-94EF-8C9264949D2E}" type="slidenum">
              <a:rPr lang="en-US" sz="1300" i="0"/>
              <a:pPr algn="r"/>
              <a:t>36</a:t>
            </a:fld>
            <a:endParaRPr lang="en-US" sz="1300" i="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88699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7692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9DA9D5A-2258-4D2D-8529-72D2E57FDF3B}" type="slidenum">
              <a:rPr lang="en-US" sz="1300" i="0"/>
              <a:pPr algn="r"/>
              <a:t>39</a:t>
            </a:fld>
            <a:endParaRPr lang="en-US" sz="1300" i="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70567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39595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txBox="1">
            <a:spLocks noGrp="1" noChangeArrowheads="1"/>
          </p:cNvSpPr>
          <p:nvPr/>
        </p:nvSpPr>
        <p:spPr bwMode="auto">
          <a:xfrm>
            <a:off x="4105275" y="9109077"/>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6A81A30D-3AF3-4E86-B9EE-5E1CB8CAA44F}" type="slidenum">
              <a:rPr lang="en-US" sz="1300" i="0"/>
              <a:pPr algn="r"/>
              <a:t>41</a:t>
            </a:fld>
            <a:endParaRPr lang="en-US" sz="1300" i="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1854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38733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287240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590925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937434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74134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25581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81B58F-EA59-4D4E-A710-C93E97A74C7E}" type="slidenum">
              <a:rPr lang="en-US" smtClean="0"/>
              <a:pPr/>
              <a:t>51</a:t>
            </a:fld>
            <a:endParaRPr lang="en-US"/>
          </a:p>
        </p:txBody>
      </p:sp>
    </p:spTree>
    <p:extLst>
      <p:ext uri="{BB962C8B-B14F-4D97-AF65-F5344CB8AC3E}">
        <p14:creationId xmlns:p14="http://schemas.microsoft.com/office/powerpoint/2010/main" val="3509222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376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56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867369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AC0C6-E78B-4365-8C7B-FC781F3ED89C}" type="slidenum">
              <a:rPr lang="en-US"/>
              <a:pPr/>
              <a:t>62</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772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A824B-3660-4E73-AE60-1CC7B618A3D6}" type="slidenum">
              <a:rPr lang="en-US"/>
              <a:pPr/>
              <a:t>63</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07800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72</a:t>
            </a:fld>
            <a:endParaRPr lang="en-US"/>
          </a:p>
        </p:txBody>
      </p:sp>
    </p:spTree>
    <p:extLst>
      <p:ext uri="{BB962C8B-B14F-4D97-AF65-F5344CB8AC3E}">
        <p14:creationId xmlns:p14="http://schemas.microsoft.com/office/powerpoint/2010/main" val="422837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74</a:t>
            </a:fld>
            <a:endParaRPr lang="en-US"/>
          </a:p>
        </p:txBody>
      </p:sp>
    </p:spTree>
    <p:extLst>
      <p:ext uri="{BB962C8B-B14F-4D97-AF65-F5344CB8AC3E}">
        <p14:creationId xmlns:p14="http://schemas.microsoft.com/office/powerpoint/2010/main" val="115311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7537">
              <a:defRPr sz="2500">
                <a:solidFill>
                  <a:schemeClr val="tx1"/>
                </a:solidFill>
                <a:latin typeface="Times New Roman" pitchFamily="18" charset="0"/>
              </a:defRPr>
            </a:lvl1pPr>
            <a:lvl2pPr marL="776685" indent="-298725" defTabSz="967537">
              <a:defRPr sz="2500">
                <a:solidFill>
                  <a:schemeClr val="tx1"/>
                </a:solidFill>
                <a:latin typeface="Times New Roman" pitchFamily="18" charset="0"/>
              </a:defRPr>
            </a:lvl2pPr>
            <a:lvl3pPr marL="1194899" indent="-238980" defTabSz="967537">
              <a:defRPr sz="2500">
                <a:solidFill>
                  <a:schemeClr val="tx1"/>
                </a:solidFill>
                <a:latin typeface="Times New Roman" pitchFamily="18" charset="0"/>
              </a:defRPr>
            </a:lvl3pPr>
            <a:lvl4pPr marL="1672859" indent="-238980" defTabSz="967537">
              <a:defRPr sz="2500">
                <a:solidFill>
                  <a:schemeClr val="tx1"/>
                </a:solidFill>
                <a:latin typeface="Times New Roman" pitchFamily="18" charset="0"/>
              </a:defRPr>
            </a:lvl4pPr>
            <a:lvl5pPr marL="2150819" indent="-238980" defTabSz="967537">
              <a:defRPr sz="2500">
                <a:solidFill>
                  <a:schemeClr val="tx1"/>
                </a:solidFill>
                <a:latin typeface="Times New Roman" pitchFamily="18" charset="0"/>
              </a:defRPr>
            </a:lvl5pPr>
            <a:lvl6pPr marL="2628779" indent="-238980" defTabSz="967537" eaLnBrk="0" fontAlgn="base" hangingPunct="0">
              <a:spcBef>
                <a:spcPct val="0"/>
              </a:spcBef>
              <a:spcAft>
                <a:spcPct val="0"/>
              </a:spcAft>
              <a:defRPr sz="2500">
                <a:solidFill>
                  <a:schemeClr val="tx1"/>
                </a:solidFill>
                <a:latin typeface="Times New Roman" pitchFamily="18" charset="0"/>
              </a:defRPr>
            </a:lvl6pPr>
            <a:lvl7pPr marL="3106737" indent="-238980" defTabSz="967537" eaLnBrk="0" fontAlgn="base" hangingPunct="0">
              <a:spcBef>
                <a:spcPct val="0"/>
              </a:spcBef>
              <a:spcAft>
                <a:spcPct val="0"/>
              </a:spcAft>
              <a:defRPr sz="2500">
                <a:solidFill>
                  <a:schemeClr val="tx1"/>
                </a:solidFill>
                <a:latin typeface="Times New Roman" pitchFamily="18" charset="0"/>
              </a:defRPr>
            </a:lvl7pPr>
            <a:lvl8pPr marL="3584697" indent="-238980" defTabSz="967537" eaLnBrk="0" fontAlgn="base" hangingPunct="0">
              <a:spcBef>
                <a:spcPct val="0"/>
              </a:spcBef>
              <a:spcAft>
                <a:spcPct val="0"/>
              </a:spcAft>
              <a:defRPr sz="2500">
                <a:solidFill>
                  <a:schemeClr val="tx1"/>
                </a:solidFill>
                <a:latin typeface="Times New Roman" pitchFamily="18" charset="0"/>
              </a:defRPr>
            </a:lvl8pPr>
            <a:lvl9pPr marL="4062657" indent="-238980" defTabSz="967537" eaLnBrk="0" fontAlgn="base" hangingPunct="0">
              <a:spcBef>
                <a:spcPct val="0"/>
              </a:spcBef>
              <a:spcAft>
                <a:spcPct val="0"/>
              </a:spcAft>
              <a:defRPr sz="2500">
                <a:solidFill>
                  <a:schemeClr val="tx1"/>
                </a:solidFill>
                <a:latin typeface="Times New Roman" pitchFamily="18" charset="0"/>
              </a:defRPr>
            </a:lvl9pPr>
          </a:lstStyle>
          <a:p>
            <a:fld id="{E810E286-33B1-4244-9619-305B5F87CFA8}" type="slidenum">
              <a:rPr lang="en-US" sz="1300"/>
              <a:pPr/>
              <a:t>7</a:t>
            </a:fld>
            <a:endParaRPr lang="en-US"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01986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fld id="{4F24A6C3-1A23-45DE-9883-A00F48E40D9C}" type="slidenum">
              <a:rPr lang="en-US" i="0" smtClean="0"/>
              <a:pPr/>
              <a:t>82</a:t>
            </a:fld>
            <a:endParaRPr lang="en-US" i="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453272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62384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95849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85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80701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13B538-08F2-440D-8A49-2A1102E22F53}" type="slidenum">
              <a:rPr lang="en-US" smtClean="0"/>
              <a:pPr/>
              <a:t>8</a:t>
            </a:fld>
            <a:endParaRPr lang="en-US"/>
          </a:p>
        </p:txBody>
      </p:sp>
    </p:spTree>
    <p:extLst>
      <p:ext uri="{BB962C8B-B14F-4D97-AF65-F5344CB8AC3E}">
        <p14:creationId xmlns:p14="http://schemas.microsoft.com/office/powerpoint/2010/main" val="282964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25</a:t>
            </a:fld>
            <a:endParaRPr lang="en-US"/>
          </a:p>
        </p:txBody>
      </p:sp>
    </p:spTree>
    <p:extLst>
      <p:ext uri="{BB962C8B-B14F-4D97-AF65-F5344CB8AC3E}">
        <p14:creationId xmlns:p14="http://schemas.microsoft.com/office/powerpoint/2010/main" val="281308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26</a:t>
            </a:fld>
            <a:endParaRPr lang="en-US"/>
          </a:p>
        </p:txBody>
      </p:sp>
    </p:spTree>
    <p:extLst>
      <p:ext uri="{BB962C8B-B14F-4D97-AF65-F5344CB8AC3E}">
        <p14:creationId xmlns:p14="http://schemas.microsoft.com/office/powerpoint/2010/main" val="222062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27</a:t>
            </a:fld>
            <a:endParaRPr lang="en-US"/>
          </a:p>
        </p:txBody>
      </p:sp>
    </p:spTree>
    <p:extLst>
      <p:ext uri="{BB962C8B-B14F-4D97-AF65-F5344CB8AC3E}">
        <p14:creationId xmlns:p14="http://schemas.microsoft.com/office/powerpoint/2010/main" val="286684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28</a:t>
            </a:fld>
            <a:endParaRPr lang="en-US"/>
          </a:p>
        </p:txBody>
      </p:sp>
    </p:spTree>
    <p:extLst>
      <p:ext uri="{BB962C8B-B14F-4D97-AF65-F5344CB8AC3E}">
        <p14:creationId xmlns:p14="http://schemas.microsoft.com/office/powerpoint/2010/main" val="163424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29</a:t>
            </a:fld>
            <a:endParaRPr lang="en-US"/>
          </a:p>
        </p:txBody>
      </p:sp>
    </p:spTree>
    <p:extLst>
      <p:ext uri="{BB962C8B-B14F-4D97-AF65-F5344CB8AC3E}">
        <p14:creationId xmlns:p14="http://schemas.microsoft.com/office/powerpoint/2010/main" val="51665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able Placeholder 2"/>
          <p:cNvSpPr>
            <a:spLocks noGrp="1"/>
          </p:cNvSpPr>
          <p:nvPr>
            <p:ph type="tbl" idx="1"/>
          </p:nvPr>
        </p:nvSpPr>
        <p:spPr>
          <a:xfrm>
            <a:off x="685800" y="1143000"/>
            <a:ext cx="7772400" cy="4953000"/>
          </a:xfrm>
        </p:spPr>
        <p:txBody>
          <a:bodyPr/>
          <a:lstStyle/>
          <a:p>
            <a:pPr lvl="0"/>
            <a:endParaRPr lang="en-US" noProof="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a:t>Click to edit Master title style</a:t>
            </a:r>
          </a:p>
        </p:txBody>
      </p:sp>
      <p:sp>
        <p:nvSpPr>
          <p:cNvPr id="3" name="Content Placeholder 2"/>
          <p:cNvSpPr>
            <a:spLocks noGrp="1"/>
          </p:cNvSpPr>
          <p:nvPr>
            <p:ph sz="quarter" idx="1"/>
          </p:nvPr>
        </p:nvSpPr>
        <p:spPr>
          <a:xfrm>
            <a:off x="6858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782320"/>
          </a:xfrm>
          <a:prstGeom prst="rect">
            <a:avLst/>
          </a:prstGeom>
        </p:spPr>
        <p:txBody>
          <a:bodyPr/>
          <a:lstStyle>
            <a:lvl1pPr>
              <a:defRPr>
                <a:solidFill>
                  <a:schemeClr val="tx1"/>
                </a:solidFill>
              </a:defRPr>
            </a:lvl1pPr>
          </a:lstStyle>
          <a:p>
            <a:r>
              <a:rPr lang="en-US" dirty="0"/>
              <a:t>Click to edit Master title style</a:t>
            </a:r>
          </a:p>
        </p:txBody>
      </p:sp>
      <p:sp>
        <p:nvSpPr>
          <p:cNvPr id="6" name="Content Placeholder 3"/>
          <p:cNvSpPr>
            <a:spLocks noGrp="1"/>
          </p:cNvSpPr>
          <p:nvPr>
            <p:ph sz="half" idx="2"/>
          </p:nvPr>
        </p:nvSpPr>
        <p:spPr>
          <a:xfrm>
            <a:off x="457200" y="1473200"/>
            <a:ext cx="8046720" cy="4652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27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1"/>
          </p:nvPr>
        </p:nvSpPr>
        <p:spPr>
          <a:xfrm>
            <a:off x="3124200" y="6601968"/>
            <a:ext cx="2895600" cy="457200"/>
          </a:xfrm>
          <a:prstGeom prst="rect">
            <a:avLst/>
          </a:prstGeom>
          <a:ln/>
        </p:spPr>
        <p:txBody>
          <a:bodyPr/>
          <a:lstStyle>
            <a:lvl1pPr>
              <a:defRPr sz="1600" i="0"/>
            </a:lvl1pPr>
          </a:lstStyle>
          <a:p>
            <a:pPr>
              <a:defRPr/>
            </a:pPr>
            <a:endParaRPr lang="en-US" dirty="0"/>
          </a:p>
        </p:txBody>
      </p:sp>
    </p:spTree>
    <p:extLst>
      <p:ext uri="{BB962C8B-B14F-4D97-AF65-F5344CB8AC3E}">
        <p14:creationId xmlns:p14="http://schemas.microsoft.com/office/powerpoint/2010/main" val="411883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513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482756"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9"/>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4.wmf"/></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smiley-scared-surprised-fear-shock-1958283/"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22.bin"/><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20.bin"/><Relationship Id="rId14" Type="http://schemas.openxmlformats.org/officeDocument/2006/relationships/image" Target="../media/image35.wmf"/></Relationships>
</file>

<file path=ppt/slides/_rels/slide1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7.wmf"/><Relationship Id="rId5" Type="http://schemas.openxmlformats.org/officeDocument/2006/relationships/oleObject" Target="../embeddings/oleObject24.bin"/><Relationship Id="rId10" Type="http://schemas.openxmlformats.org/officeDocument/2006/relationships/image" Target="../media/image39.wmf"/><Relationship Id="rId4" Type="http://schemas.openxmlformats.org/officeDocument/2006/relationships/image" Target="../media/image36.wmf"/><Relationship Id="rId9"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2.wmf"/><Relationship Id="rId5" Type="http://schemas.openxmlformats.org/officeDocument/2006/relationships/oleObject" Target="../embeddings/oleObject28.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31.bin"/><Relationship Id="rId7"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1.wmf"/><Relationship Id="rId5" Type="http://schemas.openxmlformats.org/officeDocument/2006/relationships/oleObject" Target="../embeddings/oleObject27.bin"/><Relationship Id="rId10" Type="http://schemas.openxmlformats.org/officeDocument/2006/relationships/image" Target="../media/image47.wmf"/><Relationship Id="rId4" Type="http://schemas.openxmlformats.org/officeDocument/2006/relationships/image" Target="../media/image45.wmf"/><Relationship Id="rId9"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9.wmf"/><Relationship Id="rId5" Type="http://schemas.openxmlformats.org/officeDocument/2006/relationships/oleObject" Target="../embeddings/oleObject35.bin"/><Relationship Id="rId4" Type="http://schemas.openxmlformats.org/officeDocument/2006/relationships/image" Target="../media/image48.wmf"/></Relationships>
</file>

<file path=ppt/slides/_rels/slide19.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2.wmf"/><Relationship Id="rId5" Type="http://schemas.openxmlformats.org/officeDocument/2006/relationships/oleObject" Target="../embeddings/oleObject38.bin"/><Relationship Id="rId4" Type="http://schemas.openxmlformats.org/officeDocument/2006/relationships/image" Target="../media/image51.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5.wmf"/><Relationship Id="rId5" Type="http://schemas.openxmlformats.org/officeDocument/2006/relationships/oleObject" Target="../embeddings/oleObject41.bin"/><Relationship Id="rId4" Type="http://schemas.openxmlformats.org/officeDocument/2006/relationships/image" Target="../media/image54.wmf"/></Relationships>
</file>

<file path=ppt/slides/_rels/slide2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40.bin"/><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6.wmf"/><Relationship Id="rId5" Type="http://schemas.openxmlformats.org/officeDocument/2006/relationships/oleObject" Target="../embeddings/oleObject42.bin"/><Relationship Id="rId4" Type="http://schemas.openxmlformats.org/officeDocument/2006/relationships/image" Target="../media/image54.wmf"/></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5.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45.bin"/><Relationship Id="rId5" Type="http://schemas.openxmlformats.org/officeDocument/2006/relationships/image" Target="../media/image59.wmf"/><Relationship Id="rId4" Type="http://schemas.openxmlformats.org/officeDocument/2006/relationships/oleObject" Target="../embeddings/oleObject44.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6.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7.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64.wmf"/></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notesSlide" Target="../notesSlides/notesSlide8.xml"/><Relationship Id="rId16" Type="http://schemas.openxmlformats.org/officeDocument/2006/relationships/image" Target="../media/image79.jpeg"/><Relationship Id="rId20"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19" Type="http://schemas.openxmlformats.org/officeDocument/2006/relationships/image" Target="../media/image82.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4.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11.xml"/><Relationship Id="rId7" Type="http://schemas.openxmlformats.org/officeDocument/2006/relationships/image" Target="../media/image89.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51.bin"/><Relationship Id="rId5" Type="http://schemas.openxmlformats.org/officeDocument/2006/relationships/image" Target="../media/image88.wmf"/><Relationship Id="rId10" Type="http://schemas.openxmlformats.org/officeDocument/2006/relationships/image" Target="../media/image92.jpeg"/><Relationship Id="rId4" Type="http://schemas.openxmlformats.org/officeDocument/2006/relationships/oleObject" Target="../embeddings/oleObject50.bin"/><Relationship Id="rId9"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13.xml"/><Relationship Id="rId7" Type="http://schemas.openxmlformats.org/officeDocument/2006/relationships/image" Target="../media/image89.wmf"/><Relationship Id="rId12"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53.bin"/><Relationship Id="rId11" Type="http://schemas.openxmlformats.org/officeDocument/2006/relationships/image" Target="../media/image91.jpeg"/><Relationship Id="rId5" Type="http://schemas.openxmlformats.org/officeDocument/2006/relationships/image" Target="../media/image94.wmf"/><Relationship Id="rId10" Type="http://schemas.openxmlformats.org/officeDocument/2006/relationships/image" Target="../media/image90.png"/><Relationship Id="rId4" Type="http://schemas.openxmlformats.org/officeDocument/2006/relationships/oleObject" Target="../embeddings/oleObject52.bin"/><Relationship Id="rId9" Type="http://schemas.openxmlformats.org/officeDocument/2006/relationships/image" Target="../media/image95.wmf"/></Relationships>
</file>

<file path=ppt/slides/_rels/slide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98.wmf"/><Relationship Id="rId13" Type="http://schemas.openxmlformats.org/officeDocument/2006/relationships/oleObject" Target="../embeddings/oleObject60.bin"/><Relationship Id="rId3" Type="http://schemas.openxmlformats.org/officeDocument/2006/relationships/oleObject" Target="../embeddings/oleObject55.bin"/><Relationship Id="rId7" Type="http://schemas.openxmlformats.org/officeDocument/2006/relationships/oleObject" Target="../embeddings/oleObject57.bin"/><Relationship Id="rId12"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7.wmf"/><Relationship Id="rId11" Type="http://schemas.openxmlformats.org/officeDocument/2006/relationships/oleObject" Target="../embeddings/oleObject59.bin"/><Relationship Id="rId5" Type="http://schemas.openxmlformats.org/officeDocument/2006/relationships/oleObject" Target="../embeddings/oleObject56.bin"/><Relationship Id="rId10" Type="http://schemas.openxmlformats.org/officeDocument/2006/relationships/image" Target="../media/image99.wmf"/><Relationship Id="rId4" Type="http://schemas.openxmlformats.org/officeDocument/2006/relationships/image" Target="../media/image96.wmf"/><Relationship Id="rId9" Type="http://schemas.openxmlformats.org/officeDocument/2006/relationships/oleObject" Target="../embeddings/oleObject58.bin"/><Relationship Id="rId14" Type="http://schemas.openxmlformats.org/officeDocument/2006/relationships/image" Target="../media/image101.wmf"/></Relationships>
</file>

<file path=ppt/slides/_rels/slide3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notesSlide" Target="../notesSlides/notesSlide15.xml"/><Relationship Id="rId7" Type="http://schemas.openxmlformats.org/officeDocument/2006/relationships/image" Target="../media/image102.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62.bin"/><Relationship Id="rId11" Type="http://schemas.openxmlformats.org/officeDocument/2006/relationships/image" Target="../media/image92.jpeg"/><Relationship Id="rId5" Type="http://schemas.openxmlformats.org/officeDocument/2006/relationships/image" Target="../media/image89.wmf"/><Relationship Id="rId10" Type="http://schemas.openxmlformats.org/officeDocument/2006/relationships/image" Target="../media/image91.jpeg"/><Relationship Id="rId4" Type="http://schemas.openxmlformats.org/officeDocument/2006/relationships/oleObject" Target="../embeddings/oleObject61.bin"/><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17.xml"/><Relationship Id="rId7"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64.bin"/><Relationship Id="rId5" Type="http://schemas.openxmlformats.org/officeDocument/2006/relationships/image" Target="../media/image89.wmf"/><Relationship Id="rId10" Type="http://schemas.openxmlformats.org/officeDocument/2006/relationships/image" Target="../media/image92.jpeg"/><Relationship Id="rId4" Type="http://schemas.openxmlformats.org/officeDocument/2006/relationships/oleObject" Target="../embeddings/oleObject63.bin"/><Relationship Id="rId9"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notesSlide" Target="../notesSlides/notesSlide19.xml"/><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04.wmf"/><Relationship Id="rId5" Type="http://schemas.openxmlformats.org/officeDocument/2006/relationships/oleObject" Target="../embeddings/oleObject65.bin"/><Relationship Id="rId10" Type="http://schemas.openxmlformats.org/officeDocument/2006/relationships/image" Target="../media/image106.wmf"/><Relationship Id="rId4" Type="http://schemas.openxmlformats.org/officeDocument/2006/relationships/image" Target="../media/image186.png"/><Relationship Id="rId9" Type="http://schemas.openxmlformats.org/officeDocument/2006/relationships/oleObject" Target="../embeddings/oleObject67.bin"/></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08.jpeg"/><Relationship Id="rId5" Type="http://schemas.openxmlformats.org/officeDocument/2006/relationships/image" Target="../media/image107.wmf"/><Relationship Id="rId4" Type="http://schemas.openxmlformats.org/officeDocument/2006/relationships/oleObject" Target="../embeddings/oleObject68.bin"/></Relationships>
</file>

<file path=ppt/slides/_rels/slide46.xml.rels><?xml version="1.0" encoding="UTF-8" standalone="yes"?>
<Relationships xmlns="http://schemas.openxmlformats.org/package/2006/relationships"><Relationship Id="rId3" Type="http://schemas.openxmlformats.org/officeDocument/2006/relationships/image" Target="../media/image9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113.wmf"/><Relationship Id="rId3" Type="http://schemas.openxmlformats.org/officeDocument/2006/relationships/notesSlide" Target="../notesSlides/notesSlide22.xml"/><Relationship Id="rId7" Type="http://schemas.openxmlformats.org/officeDocument/2006/relationships/image" Target="../media/image110.wmf"/><Relationship Id="rId12"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70.bin"/><Relationship Id="rId11" Type="http://schemas.openxmlformats.org/officeDocument/2006/relationships/image" Target="../media/image112.wmf"/><Relationship Id="rId5" Type="http://schemas.openxmlformats.org/officeDocument/2006/relationships/image" Target="../media/image109.wmf"/><Relationship Id="rId10" Type="http://schemas.openxmlformats.org/officeDocument/2006/relationships/oleObject" Target="../embeddings/oleObject72.bin"/><Relationship Id="rId4" Type="http://schemas.openxmlformats.org/officeDocument/2006/relationships/oleObject" Target="../embeddings/oleObject69.bin"/><Relationship Id="rId9" Type="http://schemas.openxmlformats.org/officeDocument/2006/relationships/image" Target="../media/image111.wmf"/><Relationship Id="rId14" Type="http://schemas.openxmlformats.org/officeDocument/2006/relationships/image" Target="../media/image1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119.wmf"/><Relationship Id="rId18" Type="http://schemas.openxmlformats.org/officeDocument/2006/relationships/oleObject" Target="../embeddings/oleObject81.bin"/><Relationship Id="rId3" Type="http://schemas.openxmlformats.org/officeDocument/2006/relationships/image" Target="../media/image1.gif"/><Relationship Id="rId21" Type="http://schemas.openxmlformats.org/officeDocument/2006/relationships/image" Target="../media/image123.wmf"/><Relationship Id="rId7" Type="http://schemas.openxmlformats.org/officeDocument/2006/relationships/image" Target="../media/image116.wmf"/><Relationship Id="rId12" Type="http://schemas.openxmlformats.org/officeDocument/2006/relationships/oleObject" Target="../embeddings/oleObject78.bin"/><Relationship Id="rId17" Type="http://schemas.openxmlformats.org/officeDocument/2006/relationships/image" Target="../media/image121.wmf"/><Relationship Id="rId2" Type="http://schemas.openxmlformats.org/officeDocument/2006/relationships/slideLayout" Target="../slideLayouts/slideLayout14.xml"/><Relationship Id="rId16" Type="http://schemas.openxmlformats.org/officeDocument/2006/relationships/oleObject" Target="../embeddings/oleObject80.bin"/><Relationship Id="rId20" Type="http://schemas.openxmlformats.org/officeDocument/2006/relationships/oleObject" Target="../embeddings/oleObject82.bin"/><Relationship Id="rId1" Type="http://schemas.openxmlformats.org/officeDocument/2006/relationships/vmlDrawing" Target="../drawings/vmlDrawing24.vml"/><Relationship Id="rId6" Type="http://schemas.openxmlformats.org/officeDocument/2006/relationships/oleObject" Target="../embeddings/oleObject75.bin"/><Relationship Id="rId11" Type="http://schemas.openxmlformats.org/officeDocument/2006/relationships/image" Target="../media/image118.wmf"/><Relationship Id="rId5" Type="http://schemas.openxmlformats.org/officeDocument/2006/relationships/image" Target="../media/image115.wmf"/><Relationship Id="rId15" Type="http://schemas.openxmlformats.org/officeDocument/2006/relationships/image" Target="../media/image120.wmf"/><Relationship Id="rId23" Type="http://schemas.openxmlformats.org/officeDocument/2006/relationships/image" Target="../media/image124.wmf"/><Relationship Id="rId10" Type="http://schemas.openxmlformats.org/officeDocument/2006/relationships/oleObject" Target="../embeddings/oleObject77.bin"/><Relationship Id="rId19" Type="http://schemas.openxmlformats.org/officeDocument/2006/relationships/image" Target="../media/image122.wmf"/><Relationship Id="rId4" Type="http://schemas.openxmlformats.org/officeDocument/2006/relationships/oleObject" Target="../embeddings/oleObject74.bin"/><Relationship Id="rId9" Type="http://schemas.openxmlformats.org/officeDocument/2006/relationships/image" Target="../media/image117.wmf"/><Relationship Id="rId14" Type="http://schemas.openxmlformats.org/officeDocument/2006/relationships/oleObject" Target="../embeddings/oleObject79.bin"/><Relationship Id="rId22" Type="http://schemas.openxmlformats.org/officeDocument/2006/relationships/oleObject" Target="../embeddings/oleObject83.bin"/></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89.bin"/><Relationship Id="rId18" Type="http://schemas.openxmlformats.org/officeDocument/2006/relationships/image" Target="../media/image119.wmf"/><Relationship Id="rId3" Type="http://schemas.openxmlformats.org/officeDocument/2006/relationships/oleObject" Target="../embeddings/oleObject84.bin"/><Relationship Id="rId21" Type="http://schemas.openxmlformats.org/officeDocument/2006/relationships/image" Target="../media/image139.wmf"/><Relationship Id="rId7" Type="http://schemas.openxmlformats.org/officeDocument/2006/relationships/oleObject" Target="../embeddings/oleObject86.bin"/><Relationship Id="rId12" Type="http://schemas.openxmlformats.org/officeDocument/2006/relationships/image" Target="../media/image136.wmf"/><Relationship Id="rId17" Type="http://schemas.openxmlformats.org/officeDocument/2006/relationships/oleObject" Target="../embeddings/oleObject91.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oleObject" Target="../embeddings/oleObject92.bin"/><Relationship Id="rId1" Type="http://schemas.openxmlformats.org/officeDocument/2006/relationships/vmlDrawing" Target="../drawings/vmlDrawing25.vml"/><Relationship Id="rId6" Type="http://schemas.openxmlformats.org/officeDocument/2006/relationships/image" Target="../media/image133.wmf"/><Relationship Id="rId11" Type="http://schemas.openxmlformats.org/officeDocument/2006/relationships/oleObject" Target="../embeddings/oleObject88.bin"/><Relationship Id="rId5" Type="http://schemas.openxmlformats.org/officeDocument/2006/relationships/oleObject" Target="../embeddings/oleObject85.bin"/><Relationship Id="rId15" Type="http://schemas.openxmlformats.org/officeDocument/2006/relationships/oleObject" Target="../embeddings/oleObject90.bin"/><Relationship Id="rId10" Type="http://schemas.openxmlformats.org/officeDocument/2006/relationships/image" Target="../media/image135.wmf"/><Relationship Id="rId19" Type="http://schemas.openxmlformats.org/officeDocument/2006/relationships/image" Target="../media/image129.png"/><Relationship Id="rId4" Type="http://schemas.openxmlformats.org/officeDocument/2006/relationships/image" Target="../media/image132.wmf"/><Relationship Id="rId9" Type="http://schemas.openxmlformats.org/officeDocument/2006/relationships/oleObject" Target="../embeddings/oleObject87.bin"/><Relationship Id="rId14" Type="http://schemas.openxmlformats.org/officeDocument/2006/relationships/image" Target="../media/image137.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0.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image" Target="../media/image156.png"/><Relationship Id="rId7" Type="http://schemas.openxmlformats.org/officeDocument/2006/relationships/image" Target="../media/image143.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94.bin"/><Relationship Id="rId11" Type="http://schemas.openxmlformats.org/officeDocument/2006/relationships/image" Target="../media/image145.wmf"/><Relationship Id="rId5" Type="http://schemas.openxmlformats.org/officeDocument/2006/relationships/image" Target="../media/image142.wmf"/><Relationship Id="rId10" Type="http://schemas.openxmlformats.org/officeDocument/2006/relationships/oleObject" Target="../embeddings/oleObject96.bin"/><Relationship Id="rId4" Type="http://schemas.openxmlformats.org/officeDocument/2006/relationships/oleObject" Target="../embeddings/oleObject93.bin"/><Relationship Id="rId9" Type="http://schemas.openxmlformats.org/officeDocument/2006/relationships/image" Target="../media/image144.wmf"/></Relationships>
</file>

<file path=ppt/slides/_rels/slide59.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oleObject" Target="../embeddings/oleObject97.bin"/><Relationship Id="rId7"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47.wmf"/><Relationship Id="rId11" Type="http://schemas.openxmlformats.org/officeDocument/2006/relationships/image" Target="../media/image149.wmf"/><Relationship Id="rId5" Type="http://schemas.openxmlformats.org/officeDocument/2006/relationships/oleObject" Target="../embeddings/oleObject98.bin"/><Relationship Id="rId10" Type="http://schemas.openxmlformats.org/officeDocument/2006/relationships/oleObject" Target="../embeddings/oleObject100.bin"/><Relationship Id="rId4" Type="http://schemas.openxmlformats.org/officeDocument/2006/relationships/image" Target="../media/image146.w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7.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9.bin"/></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830.png"/></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03.bin"/><Relationship Id="rId13" Type="http://schemas.openxmlformats.org/officeDocument/2006/relationships/oleObject" Target="../embeddings/oleObject106.bin"/><Relationship Id="rId18" Type="http://schemas.openxmlformats.org/officeDocument/2006/relationships/image" Target="../media/image157.wmf"/><Relationship Id="rId3" Type="http://schemas.openxmlformats.org/officeDocument/2006/relationships/notesSlide" Target="../notesSlides/notesSlide27.xml"/><Relationship Id="rId7" Type="http://schemas.openxmlformats.org/officeDocument/2006/relationships/image" Target="../media/image152.wmf"/><Relationship Id="rId12" Type="http://schemas.openxmlformats.org/officeDocument/2006/relationships/image" Target="../media/image154.wmf"/><Relationship Id="rId17" Type="http://schemas.openxmlformats.org/officeDocument/2006/relationships/oleObject" Target="../embeddings/oleObject108.bin"/><Relationship Id="rId2" Type="http://schemas.openxmlformats.org/officeDocument/2006/relationships/slideLayout" Target="../slideLayouts/slideLayout2.xml"/><Relationship Id="rId16" Type="http://schemas.openxmlformats.org/officeDocument/2006/relationships/image" Target="../media/image156.wmf"/><Relationship Id="rId1" Type="http://schemas.openxmlformats.org/officeDocument/2006/relationships/vmlDrawing" Target="../drawings/vmlDrawing28.vml"/><Relationship Id="rId6" Type="http://schemas.openxmlformats.org/officeDocument/2006/relationships/oleObject" Target="../embeddings/oleObject102.bin"/><Relationship Id="rId11" Type="http://schemas.openxmlformats.org/officeDocument/2006/relationships/oleObject" Target="../embeddings/oleObject105.bin"/><Relationship Id="rId5" Type="http://schemas.openxmlformats.org/officeDocument/2006/relationships/image" Target="../media/image151.wmf"/><Relationship Id="rId15" Type="http://schemas.openxmlformats.org/officeDocument/2006/relationships/oleObject" Target="../embeddings/oleObject107.bin"/><Relationship Id="rId10" Type="http://schemas.openxmlformats.org/officeDocument/2006/relationships/oleObject" Target="../embeddings/oleObject104.bin"/><Relationship Id="rId19" Type="http://schemas.openxmlformats.org/officeDocument/2006/relationships/oleObject" Target="../embeddings/oleObject109.bin"/><Relationship Id="rId4" Type="http://schemas.openxmlformats.org/officeDocument/2006/relationships/oleObject" Target="../embeddings/oleObject101.bin"/><Relationship Id="rId9" Type="http://schemas.openxmlformats.org/officeDocument/2006/relationships/image" Target="../media/image153.wmf"/><Relationship Id="rId14" Type="http://schemas.openxmlformats.org/officeDocument/2006/relationships/image" Target="../media/image155.wmf"/></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3" Type="http://schemas.openxmlformats.org/officeDocument/2006/relationships/oleObject" Target="../embeddings/oleObject115.bin"/><Relationship Id="rId18" Type="http://schemas.openxmlformats.org/officeDocument/2006/relationships/image" Target="../media/image166.wmf"/><Relationship Id="rId26" Type="http://schemas.openxmlformats.org/officeDocument/2006/relationships/image" Target="../media/image170.wmf"/><Relationship Id="rId39" Type="http://schemas.openxmlformats.org/officeDocument/2006/relationships/oleObject" Target="../embeddings/oleObject128.bin"/><Relationship Id="rId21" Type="http://schemas.openxmlformats.org/officeDocument/2006/relationships/oleObject" Target="../embeddings/oleObject119.bin"/><Relationship Id="rId34" Type="http://schemas.openxmlformats.org/officeDocument/2006/relationships/image" Target="../media/image174.wmf"/><Relationship Id="rId42" Type="http://schemas.openxmlformats.org/officeDocument/2006/relationships/image" Target="../media/image178.wmf"/><Relationship Id="rId47" Type="http://schemas.openxmlformats.org/officeDocument/2006/relationships/oleObject" Target="../embeddings/oleObject132.bin"/><Relationship Id="rId50" Type="http://schemas.openxmlformats.org/officeDocument/2006/relationships/image" Target="../media/image182.wmf"/><Relationship Id="rId55" Type="http://schemas.openxmlformats.org/officeDocument/2006/relationships/oleObject" Target="../embeddings/oleObject136.bin"/><Relationship Id="rId63" Type="http://schemas.openxmlformats.org/officeDocument/2006/relationships/oleObject" Target="../embeddings/oleObject140.bin"/><Relationship Id="rId7" Type="http://schemas.openxmlformats.org/officeDocument/2006/relationships/oleObject" Target="../embeddings/oleObject112.bin"/><Relationship Id="rId2" Type="http://schemas.openxmlformats.org/officeDocument/2006/relationships/slideLayout" Target="../slideLayouts/slideLayout2.xml"/><Relationship Id="rId16" Type="http://schemas.openxmlformats.org/officeDocument/2006/relationships/image" Target="../media/image165.wmf"/><Relationship Id="rId20" Type="http://schemas.openxmlformats.org/officeDocument/2006/relationships/image" Target="../media/image167.wmf"/><Relationship Id="rId29" Type="http://schemas.openxmlformats.org/officeDocument/2006/relationships/oleObject" Target="../embeddings/oleObject123.bin"/><Relationship Id="rId41" Type="http://schemas.openxmlformats.org/officeDocument/2006/relationships/oleObject" Target="../embeddings/oleObject129.bin"/><Relationship Id="rId54" Type="http://schemas.openxmlformats.org/officeDocument/2006/relationships/image" Target="../media/image184.wmf"/><Relationship Id="rId62" Type="http://schemas.openxmlformats.org/officeDocument/2006/relationships/image" Target="../media/image188.wmf"/><Relationship Id="rId1" Type="http://schemas.openxmlformats.org/officeDocument/2006/relationships/vmlDrawing" Target="../drawings/vmlDrawing29.vml"/><Relationship Id="rId6" Type="http://schemas.openxmlformats.org/officeDocument/2006/relationships/image" Target="../media/image160.wmf"/><Relationship Id="rId11" Type="http://schemas.openxmlformats.org/officeDocument/2006/relationships/oleObject" Target="../embeddings/oleObject114.bin"/><Relationship Id="rId24" Type="http://schemas.openxmlformats.org/officeDocument/2006/relationships/image" Target="../media/image169.wmf"/><Relationship Id="rId32" Type="http://schemas.openxmlformats.org/officeDocument/2006/relationships/image" Target="../media/image173.wmf"/><Relationship Id="rId37" Type="http://schemas.openxmlformats.org/officeDocument/2006/relationships/oleObject" Target="../embeddings/oleObject127.bin"/><Relationship Id="rId40" Type="http://schemas.openxmlformats.org/officeDocument/2006/relationships/image" Target="../media/image177.wmf"/><Relationship Id="rId45" Type="http://schemas.openxmlformats.org/officeDocument/2006/relationships/oleObject" Target="../embeddings/oleObject131.bin"/><Relationship Id="rId53" Type="http://schemas.openxmlformats.org/officeDocument/2006/relationships/oleObject" Target="../embeddings/oleObject135.bin"/><Relationship Id="rId58" Type="http://schemas.openxmlformats.org/officeDocument/2006/relationships/image" Target="../media/image186.wmf"/><Relationship Id="rId5" Type="http://schemas.openxmlformats.org/officeDocument/2006/relationships/oleObject" Target="../embeddings/oleObject111.bin"/><Relationship Id="rId15" Type="http://schemas.openxmlformats.org/officeDocument/2006/relationships/oleObject" Target="../embeddings/oleObject116.bin"/><Relationship Id="rId23" Type="http://schemas.openxmlformats.org/officeDocument/2006/relationships/oleObject" Target="../embeddings/oleObject120.bin"/><Relationship Id="rId28" Type="http://schemas.openxmlformats.org/officeDocument/2006/relationships/image" Target="../media/image171.wmf"/><Relationship Id="rId36" Type="http://schemas.openxmlformats.org/officeDocument/2006/relationships/image" Target="../media/image175.wmf"/><Relationship Id="rId49" Type="http://schemas.openxmlformats.org/officeDocument/2006/relationships/oleObject" Target="../embeddings/oleObject133.bin"/><Relationship Id="rId57" Type="http://schemas.openxmlformats.org/officeDocument/2006/relationships/oleObject" Target="../embeddings/oleObject137.bin"/><Relationship Id="rId61" Type="http://schemas.openxmlformats.org/officeDocument/2006/relationships/oleObject" Target="../embeddings/oleObject139.bin"/><Relationship Id="rId10" Type="http://schemas.openxmlformats.org/officeDocument/2006/relationships/image" Target="../media/image162.wmf"/><Relationship Id="rId19" Type="http://schemas.openxmlformats.org/officeDocument/2006/relationships/oleObject" Target="../embeddings/oleObject118.bin"/><Relationship Id="rId31" Type="http://schemas.openxmlformats.org/officeDocument/2006/relationships/oleObject" Target="../embeddings/oleObject124.bin"/><Relationship Id="rId44" Type="http://schemas.openxmlformats.org/officeDocument/2006/relationships/image" Target="../media/image179.wmf"/><Relationship Id="rId52" Type="http://schemas.openxmlformats.org/officeDocument/2006/relationships/image" Target="../media/image183.wmf"/><Relationship Id="rId60" Type="http://schemas.openxmlformats.org/officeDocument/2006/relationships/image" Target="../media/image187.wmf"/><Relationship Id="rId4" Type="http://schemas.openxmlformats.org/officeDocument/2006/relationships/image" Target="../media/image159.wmf"/><Relationship Id="rId9" Type="http://schemas.openxmlformats.org/officeDocument/2006/relationships/oleObject" Target="../embeddings/oleObject113.bin"/><Relationship Id="rId14" Type="http://schemas.openxmlformats.org/officeDocument/2006/relationships/image" Target="../media/image164.wmf"/><Relationship Id="rId22" Type="http://schemas.openxmlformats.org/officeDocument/2006/relationships/image" Target="../media/image168.wmf"/><Relationship Id="rId27" Type="http://schemas.openxmlformats.org/officeDocument/2006/relationships/oleObject" Target="../embeddings/oleObject122.bin"/><Relationship Id="rId30" Type="http://schemas.openxmlformats.org/officeDocument/2006/relationships/image" Target="../media/image172.wmf"/><Relationship Id="rId35" Type="http://schemas.openxmlformats.org/officeDocument/2006/relationships/oleObject" Target="../embeddings/oleObject126.bin"/><Relationship Id="rId43" Type="http://schemas.openxmlformats.org/officeDocument/2006/relationships/oleObject" Target="../embeddings/oleObject130.bin"/><Relationship Id="rId48" Type="http://schemas.openxmlformats.org/officeDocument/2006/relationships/image" Target="../media/image181.wmf"/><Relationship Id="rId56" Type="http://schemas.openxmlformats.org/officeDocument/2006/relationships/image" Target="../media/image185.wmf"/><Relationship Id="rId64" Type="http://schemas.openxmlformats.org/officeDocument/2006/relationships/image" Target="../media/image189.wmf"/><Relationship Id="rId8" Type="http://schemas.openxmlformats.org/officeDocument/2006/relationships/image" Target="../media/image161.wmf"/><Relationship Id="rId51" Type="http://schemas.openxmlformats.org/officeDocument/2006/relationships/oleObject" Target="../embeddings/oleObject134.bin"/><Relationship Id="rId3" Type="http://schemas.openxmlformats.org/officeDocument/2006/relationships/oleObject" Target="../embeddings/oleObject110.bin"/><Relationship Id="rId12" Type="http://schemas.openxmlformats.org/officeDocument/2006/relationships/image" Target="../media/image163.wmf"/><Relationship Id="rId17" Type="http://schemas.openxmlformats.org/officeDocument/2006/relationships/oleObject" Target="../embeddings/oleObject117.bin"/><Relationship Id="rId25" Type="http://schemas.openxmlformats.org/officeDocument/2006/relationships/oleObject" Target="../embeddings/oleObject121.bin"/><Relationship Id="rId33" Type="http://schemas.openxmlformats.org/officeDocument/2006/relationships/oleObject" Target="../embeddings/oleObject125.bin"/><Relationship Id="rId38" Type="http://schemas.openxmlformats.org/officeDocument/2006/relationships/image" Target="../media/image176.wmf"/><Relationship Id="rId46" Type="http://schemas.openxmlformats.org/officeDocument/2006/relationships/image" Target="../media/image180.wmf"/><Relationship Id="rId59" Type="http://schemas.openxmlformats.org/officeDocument/2006/relationships/oleObject" Target="../embeddings/oleObject138.bin"/></Relationships>
</file>

<file path=ppt/slides/_rels/slide67.x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oleObject" Target="../embeddings/oleObject146.bin"/><Relationship Id="rId18" Type="http://schemas.openxmlformats.org/officeDocument/2006/relationships/image" Target="../media/image166.wmf"/><Relationship Id="rId26" Type="http://schemas.openxmlformats.org/officeDocument/2006/relationships/image" Target="../media/image173.wmf"/><Relationship Id="rId39" Type="http://schemas.openxmlformats.org/officeDocument/2006/relationships/oleObject" Target="../embeddings/oleObject159.bin"/><Relationship Id="rId3" Type="http://schemas.openxmlformats.org/officeDocument/2006/relationships/oleObject" Target="../embeddings/oleObject141.bin"/><Relationship Id="rId21" Type="http://schemas.openxmlformats.org/officeDocument/2006/relationships/oleObject" Target="../embeddings/oleObject150.bin"/><Relationship Id="rId34" Type="http://schemas.openxmlformats.org/officeDocument/2006/relationships/image" Target="../media/image181.wmf"/><Relationship Id="rId42" Type="http://schemas.openxmlformats.org/officeDocument/2006/relationships/oleObject" Target="../embeddings/oleObject160.bin"/><Relationship Id="rId7" Type="http://schemas.openxmlformats.org/officeDocument/2006/relationships/oleObject" Target="../embeddings/oleObject143.bin"/><Relationship Id="rId12" Type="http://schemas.openxmlformats.org/officeDocument/2006/relationships/image" Target="../media/image163.wmf"/><Relationship Id="rId17" Type="http://schemas.openxmlformats.org/officeDocument/2006/relationships/oleObject" Target="../embeddings/oleObject148.bin"/><Relationship Id="rId25" Type="http://schemas.openxmlformats.org/officeDocument/2006/relationships/oleObject" Target="../embeddings/oleObject152.bin"/><Relationship Id="rId33" Type="http://schemas.openxmlformats.org/officeDocument/2006/relationships/oleObject" Target="../embeddings/oleObject156.bin"/><Relationship Id="rId38" Type="http://schemas.openxmlformats.org/officeDocument/2006/relationships/image" Target="../media/image191.wmf"/><Relationship Id="rId46" Type="http://schemas.openxmlformats.org/officeDocument/2006/relationships/image" Target="../media/image194.wmf"/><Relationship Id="rId2" Type="http://schemas.openxmlformats.org/officeDocument/2006/relationships/slideLayout" Target="../slideLayouts/slideLayout2.xml"/><Relationship Id="rId16" Type="http://schemas.openxmlformats.org/officeDocument/2006/relationships/image" Target="../media/image165.wmf"/><Relationship Id="rId20" Type="http://schemas.openxmlformats.org/officeDocument/2006/relationships/image" Target="../media/image167.wmf"/><Relationship Id="rId29" Type="http://schemas.openxmlformats.org/officeDocument/2006/relationships/oleObject" Target="../embeddings/oleObject154.bin"/><Relationship Id="rId41" Type="http://schemas.openxmlformats.org/officeDocument/2006/relationships/image" Target="../media/image195.jpeg"/><Relationship Id="rId1" Type="http://schemas.openxmlformats.org/officeDocument/2006/relationships/vmlDrawing" Target="../drawings/vmlDrawing30.vml"/><Relationship Id="rId6" Type="http://schemas.openxmlformats.org/officeDocument/2006/relationships/image" Target="../media/image160.wmf"/><Relationship Id="rId11" Type="http://schemas.openxmlformats.org/officeDocument/2006/relationships/oleObject" Target="../embeddings/oleObject145.bin"/><Relationship Id="rId24" Type="http://schemas.openxmlformats.org/officeDocument/2006/relationships/image" Target="../media/image169.wmf"/><Relationship Id="rId32" Type="http://schemas.openxmlformats.org/officeDocument/2006/relationships/image" Target="../media/image180.wmf"/><Relationship Id="rId37" Type="http://schemas.openxmlformats.org/officeDocument/2006/relationships/oleObject" Target="../embeddings/oleObject158.bin"/><Relationship Id="rId40" Type="http://schemas.openxmlformats.org/officeDocument/2006/relationships/image" Target="../media/image192.wmf"/><Relationship Id="rId45" Type="http://schemas.openxmlformats.org/officeDocument/2006/relationships/oleObject" Target="../embeddings/oleObject161.bin"/><Relationship Id="rId5" Type="http://schemas.openxmlformats.org/officeDocument/2006/relationships/oleObject" Target="../embeddings/oleObject142.bin"/><Relationship Id="rId15" Type="http://schemas.openxmlformats.org/officeDocument/2006/relationships/oleObject" Target="../embeddings/oleObject147.bin"/><Relationship Id="rId23" Type="http://schemas.openxmlformats.org/officeDocument/2006/relationships/oleObject" Target="../embeddings/oleObject151.bin"/><Relationship Id="rId28" Type="http://schemas.openxmlformats.org/officeDocument/2006/relationships/image" Target="../media/image174.wmf"/><Relationship Id="rId36" Type="http://schemas.openxmlformats.org/officeDocument/2006/relationships/image" Target="../media/image190.wmf"/><Relationship Id="rId10" Type="http://schemas.openxmlformats.org/officeDocument/2006/relationships/image" Target="../media/image162.wmf"/><Relationship Id="rId19" Type="http://schemas.openxmlformats.org/officeDocument/2006/relationships/oleObject" Target="../embeddings/oleObject149.bin"/><Relationship Id="rId31" Type="http://schemas.openxmlformats.org/officeDocument/2006/relationships/oleObject" Target="../embeddings/oleObject155.bin"/><Relationship Id="rId44" Type="http://schemas.openxmlformats.org/officeDocument/2006/relationships/image" Target="../media/image196.jpeg"/><Relationship Id="rId4" Type="http://schemas.openxmlformats.org/officeDocument/2006/relationships/image" Target="../media/image159.wmf"/><Relationship Id="rId9" Type="http://schemas.openxmlformats.org/officeDocument/2006/relationships/oleObject" Target="../embeddings/oleObject144.bin"/><Relationship Id="rId14" Type="http://schemas.openxmlformats.org/officeDocument/2006/relationships/image" Target="../media/image164.wmf"/><Relationship Id="rId22" Type="http://schemas.openxmlformats.org/officeDocument/2006/relationships/image" Target="../media/image168.wmf"/><Relationship Id="rId27" Type="http://schemas.openxmlformats.org/officeDocument/2006/relationships/oleObject" Target="../embeddings/oleObject153.bin"/><Relationship Id="rId30" Type="http://schemas.openxmlformats.org/officeDocument/2006/relationships/image" Target="../media/image179.wmf"/><Relationship Id="rId35" Type="http://schemas.openxmlformats.org/officeDocument/2006/relationships/oleObject" Target="../embeddings/oleObject157.bin"/><Relationship Id="rId43" Type="http://schemas.openxmlformats.org/officeDocument/2006/relationships/image" Target="../media/image193.wmf"/></Relationships>
</file>

<file path=ppt/slides/_rels/slide68.xml.rels><?xml version="1.0" encoding="UTF-8" standalone="yes"?>
<Relationships xmlns="http://schemas.openxmlformats.org/package/2006/relationships"><Relationship Id="rId13" Type="http://schemas.openxmlformats.org/officeDocument/2006/relationships/oleObject" Target="../embeddings/oleObject167.bin"/><Relationship Id="rId18" Type="http://schemas.openxmlformats.org/officeDocument/2006/relationships/image" Target="../media/image166.wmf"/><Relationship Id="rId26" Type="http://schemas.openxmlformats.org/officeDocument/2006/relationships/image" Target="../media/image173.wmf"/><Relationship Id="rId39" Type="http://schemas.openxmlformats.org/officeDocument/2006/relationships/oleObject" Target="../embeddings/oleObject180.bin"/><Relationship Id="rId21" Type="http://schemas.openxmlformats.org/officeDocument/2006/relationships/oleObject" Target="../embeddings/oleObject171.bin"/><Relationship Id="rId34" Type="http://schemas.openxmlformats.org/officeDocument/2006/relationships/image" Target="../media/image181.wmf"/><Relationship Id="rId42" Type="http://schemas.openxmlformats.org/officeDocument/2006/relationships/oleObject" Target="../embeddings/oleObject181.bin"/><Relationship Id="rId47" Type="http://schemas.openxmlformats.org/officeDocument/2006/relationships/oleObject" Target="../embeddings/oleObject183.bin"/><Relationship Id="rId50" Type="http://schemas.openxmlformats.org/officeDocument/2006/relationships/image" Target="../media/image198.wmf"/><Relationship Id="rId55" Type="http://schemas.openxmlformats.org/officeDocument/2006/relationships/oleObject" Target="../embeddings/oleObject187.bin"/><Relationship Id="rId7" Type="http://schemas.openxmlformats.org/officeDocument/2006/relationships/oleObject" Target="../embeddings/oleObject164.bin"/><Relationship Id="rId12" Type="http://schemas.openxmlformats.org/officeDocument/2006/relationships/image" Target="../media/image163.wmf"/><Relationship Id="rId17" Type="http://schemas.openxmlformats.org/officeDocument/2006/relationships/oleObject" Target="../embeddings/oleObject169.bin"/><Relationship Id="rId25" Type="http://schemas.openxmlformats.org/officeDocument/2006/relationships/oleObject" Target="../embeddings/oleObject173.bin"/><Relationship Id="rId33" Type="http://schemas.openxmlformats.org/officeDocument/2006/relationships/oleObject" Target="../embeddings/oleObject177.bin"/><Relationship Id="rId38" Type="http://schemas.openxmlformats.org/officeDocument/2006/relationships/image" Target="../media/image191.wmf"/><Relationship Id="rId46" Type="http://schemas.openxmlformats.org/officeDocument/2006/relationships/image" Target="../media/image194.wmf"/><Relationship Id="rId2" Type="http://schemas.openxmlformats.org/officeDocument/2006/relationships/slideLayout" Target="../slideLayouts/slideLayout2.xml"/><Relationship Id="rId16" Type="http://schemas.openxmlformats.org/officeDocument/2006/relationships/image" Target="../media/image165.wmf"/><Relationship Id="rId20" Type="http://schemas.openxmlformats.org/officeDocument/2006/relationships/image" Target="../media/image167.wmf"/><Relationship Id="rId29" Type="http://schemas.openxmlformats.org/officeDocument/2006/relationships/oleObject" Target="../embeddings/oleObject175.bin"/><Relationship Id="rId41" Type="http://schemas.openxmlformats.org/officeDocument/2006/relationships/image" Target="../media/image195.jpeg"/><Relationship Id="rId54" Type="http://schemas.openxmlformats.org/officeDocument/2006/relationships/image" Target="../media/image200.wmf"/><Relationship Id="rId1" Type="http://schemas.openxmlformats.org/officeDocument/2006/relationships/vmlDrawing" Target="../drawings/vmlDrawing31.vml"/><Relationship Id="rId6" Type="http://schemas.openxmlformats.org/officeDocument/2006/relationships/image" Target="../media/image160.wmf"/><Relationship Id="rId11" Type="http://schemas.openxmlformats.org/officeDocument/2006/relationships/oleObject" Target="../embeddings/oleObject166.bin"/><Relationship Id="rId24" Type="http://schemas.openxmlformats.org/officeDocument/2006/relationships/image" Target="../media/image169.wmf"/><Relationship Id="rId32" Type="http://schemas.openxmlformats.org/officeDocument/2006/relationships/image" Target="../media/image180.wmf"/><Relationship Id="rId37" Type="http://schemas.openxmlformats.org/officeDocument/2006/relationships/oleObject" Target="../embeddings/oleObject179.bin"/><Relationship Id="rId40" Type="http://schemas.openxmlformats.org/officeDocument/2006/relationships/image" Target="../media/image192.wmf"/><Relationship Id="rId45" Type="http://schemas.openxmlformats.org/officeDocument/2006/relationships/oleObject" Target="../embeddings/oleObject182.bin"/><Relationship Id="rId53" Type="http://schemas.openxmlformats.org/officeDocument/2006/relationships/oleObject" Target="../embeddings/oleObject186.bin"/><Relationship Id="rId5" Type="http://schemas.openxmlformats.org/officeDocument/2006/relationships/oleObject" Target="../embeddings/oleObject163.bin"/><Relationship Id="rId15" Type="http://schemas.openxmlformats.org/officeDocument/2006/relationships/oleObject" Target="../embeddings/oleObject168.bin"/><Relationship Id="rId23" Type="http://schemas.openxmlformats.org/officeDocument/2006/relationships/oleObject" Target="../embeddings/oleObject172.bin"/><Relationship Id="rId28" Type="http://schemas.openxmlformats.org/officeDocument/2006/relationships/image" Target="../media/image174.wmf"/><Relationship Id="rId36" Type="http://schemas.openxmlformats.org/officeDocument/2006/relationships/image" Target="../media/image190.wmf"/><Relationship Id="rId49" Type="http://schemas.openxmlformats.org/officeDocument/2006/relationships/oleObject" Target="../embeddings/oleObject184.bin"/><Relationship Id="rId10" Type="http://schemas.openxmlformats.org/officeDocument/2006/relationships/image" Target="../media/image162.wmf"/><Relationship Id="rId19" Type="http://schemas.openxmlformats.org/officeDocument/2006/relationships/oleObject" Target="../embeddings/oleObject170.bin"/><Relationship Id="rId31" Type="http://schemas.openxmlformats.org/officeDocument/2006/relationships/oleObject" Target="../embeddings/oleObject176.bin"/><Relationship Id="rId44" Type="http://schemas.openxmlformats.org/officeDocument/2006/relationships/image" Target="../media/image196.jpeg"/><Relationship Id="rId52" Type="http://schemas.openxmlformats.org/officeDocument/2006/relationships/image" Target="../media/image199.wmf"/><Relationship Id="rId4" Type="http://schemas.openxmlformats.org/officeDocument/2006/relationships/image" Target="../media/image159.wmf"/><Relationship Id="rId9" Type="http://schemas.openxmlformats.org/officeDocument/2006/relationships/oleObject" Target="../embeddings/oleObject165.bin"/><Relationship Id="rId14" Type="http://schemas.openxmlformats.org/officeDocument/2006/relationships/image" Target="../media/image164.wmf"/><Relationship Id="rId22" Type="http://schemas.openxmlformats.org/officeDocument/2006/relationships/image" Target="../media/image168.wmf"/><Relationship Id="rId27" Type="http://schemas.openxmlformats.org/officeDocument/2006/relationships/oleObject" Target="../embeddings/oleObject174.bin"/><Relationship Id="rId30" Type="http://schemas.openxmlformats.org/officeDocument/2006/relationships/image" Target="../media/image179.wmf"/><Relationship Id="rId35" Type="http://schemas.openxmlformats.org/officeDocument/2006/relationships/oleObject" Target="../embeddings/oleObject178.bin"/><Relationship Id="rId43" Type="http://schemas.openxmlformats.org/officeDocument/2006/relationships/image" Target="../media/image193.wmf"/><Relationship Id="rId48" Type="http://schemas.openxmlformats.org/officeDocument/2006/relationships/image" Target="../media/image197.wmf"/><Relationship Id="rId56" Type="http://schemas.openxmlformats.org/officeDocument/2006/relationships/image" Target="../media/image201.wmf"/><Relationship Id="rId8" Type="http://schemas.openxmlformats.org/officeDocument/2006/relationships/image" Target="../media/image161.wmf"/><Relationship Id="rId51" Type="http://schemas.openxmlformats.org/officeDocument/2006/relationships/oleObject" Target="../embeddings/oleObject185.bin"/><Relationship Id="rId3" Type="http://schemas.openxmlformats.org/officeDocument/2006/relationships/oleObject" Target="../embeddings/oleObject162.bin"/></Relationships>
</file>

<file path=ppt/slides/_rels/slide69.xml.rels><?xml version="1.0" encoding="UTF-8" standalone="yes"?>
<Relationships xmlns="http://schemas.openxmlformats.org/package/2006/relationships"><Relationship Id="rId13" Type="http://schemas.openxmlformats.org/officeDocument/2006/relationships/oleObject" Target="../embeddings/oleObject193.bin"/><Relationship Id="rId18" Type="http://schemas.openxmlformats.org/officeDocument/2006/relationships/image" Target="../media/image166.wmf"/><Relationship Id="rId26" Type="http://schemas.openxmlformats.org/officeDocument/2006/relationships/image" Target="../media/image173.wmf"/><Relationship Id="rId39" Type="http://schemas.openxmlformats.org/officeDocument/2006/relationships/oleObject" Target="../embeddings/oleObject206.bin"/><Relationship Id="rId21" Type="http://schemas.openxmlformats.org/officeDocument/2006/relationships/oleObject" Target="../embeddings/oleObject197.bin"/><Relationship Id="rId34" Type="http://schemas.openxmlformats.org/officeDocument/2006/relationships/image" Target="../media/image190.wmf"/><Relationship Id="rId42" Type="http://schemas.openxmlformats.org/officeDocument/2006/relationships/oleObject" Target="../embeddings/oleObject207.bin"/><Relationship Id="rId47" Type="http://schemas.openxmlformats.org/officeDocument/2006/relationships/image" Target="../media/image203.wmf"/><Relationship Id="rId50" Type="http://schemas.openxmlformats.org/officeDocument/2006/relationships/oleObject" Target="../embeddings/oleObject211.bin"/><Relationship Id="rId55" Type="http://schemas.openxmlformats.org/officeDocument/2006/relationships/image" Target="../media/image207.wmf"/><Relationship Id="rId7" Type="http://schemas.openxmlformats.org/officeDocument/2006/relationships/oleObject" Target="../embeddings/oleObject190.bin"/><Relationship Id="rId12" Type="http://schemas.openxmlformats.org/officeDocument/2006/relationships/image" Target="../media/image163.wmf"/><Relationship Id="rId17" Type="http://schemas.openxmlformats.org/officeDocument/2006/relationships/oleObject" Target="../embeddings/oleObject195.bin"/><Relationship Id="rId25" Type="http://schemas.openxmlformats.org/officeDocument/2006/relationships/oleObject" Target="../embeddings/oleObject199.bin"/><Relationship Id="rId33" Type="http://schemas.openxmlformats.org/officeDocument/2006/relationships/oleObject" Target="../embeddings/oleObject203.bin"/><Relationship Id="rId38" Type="http://schemas.openxmlformats.org/officeDocument/2006/relationships/image" Target="../media/image192.wmf"/><Relationship Id="rId46" Type="http://schemas.openxmlformats.org/officeDocument/2006/relationships/oleObject" Target="../embeddings/oleObject209.bin"/><Relationship Id="rId2" Type="http://schemas.openxmlformats.org/officeDocument/2006/relationships/slideLayout" Target="../slideLayouts/slideLayout2.xml"/><Relationship Id="rId16" Type="http://schemas.openxmlformats.org/officeDocument/2006/relationships/image" Target="../media/image165.wmf"/><Relationship Id="rId20" Type="http://schemas.openxmlformats.org/officeDocument/2006/relationships/image" Target="../media/image167.wmf"/><Relationship Id="rId29" Type="http://schemas.openxmlformats.org/officeDocument/2006/relationships/oleObject" Target="../embeddings/oleObject201.bin"/><Relationship Id="rId41" Type="http://schemas.openxmlformats.org/officeDocument/2006/relationships/image" Target="../media/image195.jpeg"/><Relationship Id="rId54" Type="http://schemas.openxmlformats.org/officeDocument/2006/relationships/oleObject" Target="../embeddings/oleObject213.bin"/><Relationship Id="rId1" Type="http://schemas.openxmlformats.org/officeDocument/2006/relationships/vmlDrawing" Target="../drawings/vmlDrawing32.vml"/><Relationship Id="rId6" Type="http://schemas.openxmlformats.org/officeDocument/2006/relationships/image" Target="../media/image160.wmf"/><Relationship Id="rId11" Type="http://schemas.openxmlformats.org/officeDocument/2006/relationships/oleObject" Target="../embeddings/oleObject192.bin"/><Relationship Id="rId24" Type="http://schemas.openxmlformats.org/officeDocument/2006/relationships/image" Target="../media/image169.wmf"/><Relationship Id="rId32" Type="http://schemas.openxmlformats.org/officeDocument/2006/relationships/image" Target="../media/image180.wmf"/><Relationship Id="rId37" Type="http://schemas.openxmlformats.org/officeDocument/2006/relationships/oleObject" Target="../embeddings/oleObject205.bin"/><Relationship Id="rId40" Type="http://schemas.openxmlformats.org/officeDocument/2006/relationships/image" Target="../media/image193.wmf"/><Relationship Id="rId45" Type="http://schemas.openxmlformats.org/officeDocument/2006/relationships/image" Target="../media/image202.wmf"/><Relationship Id="rId53" Type="http://schemas.openxmlformats.org/officeDocument/2006/relationships/image" Target="../media/image206.wmf"/><Relationship Id="rId5" Type="http://schemas.openxmlformats.org/officeDocument/2006/relationships/oleObject" Target="../embeddings/oleObject189.bin"/><Relationship Id="rId15" Type="http://schemas.openxmlformats.org/officeDocument/2006/relationships/oleObject" Target="../embeddings/oleObject194.bin"/><Relationship Id="rId23" Type="http://schemas.openxmlformats.org/officeDocument/2006/relationships/oleObject" Target="../embeddings/oleObject198.bin"/><Relationship Id="rId28" Type="http://schemas.openxmlformats.org/officeDocument/2006/relationships/image" Target="../media/image174.wmf"/><Relationship Id="rId36" Type="http://schemas.openxmlformats.org/officeDocument/2006/relationships/image" Target="../media/image191.wmf"/><Relationship Id="rId49" Type="http://schemas.openxmlformats.org/officeDocument/2006/relationships/image" Target="../media/image204.wmf"/><Relationship Id="rId10" Type="http://schemas.openxmlformats.org/officeDocument/2006/relationships/image" Target="../media/image162.wmf"/><Relationship Id="rId19" Type="http://schemas.openxmlformats.org/officeDocument/2006/relationships/oleObject" Target="../embeddings/oleObject196.bin"/><Relationship Id="rId31" Type="http://schemas.openxmlformats.org/officeDocument/2006/relationships/oleObject" Target="../embeddings/oleObject202.bin"/><Relationship Id="rId44" Type="http://schemas.openxmlformats.org/officeDocument/2006/relationships/oleObject" Target="../embeddings/oleObject208.bin"/><Relationship Id="rId52" Type="http://schemas.openxmlformats.org/officeDocument/2006/relationships/oleObject" Target="../embeddings/oleObject212.bin"/><Relationship Id="rId4" Type="http://schemas.openxmlformats.org/officeDocument/2006/relationships/image" Target="../media/image159.wmf"/><Relationship Id="rId9" Type="http://schemas.openxmlformats.org/officeDocument/2006/relationships/oleObject" Target="../embeddings/oleObject191.bin"/><Relationship Id="rId14" Type="http://schemas.openxmlformats.org/officeDocument/2006/relationships/image" Target="../media/image164.wmf"/><Relationship Id="rId22" Type="http://schemas.openxmlformats.org/officeDocument/2006/relationships/image" Target="../media/image168.wmf"/><Relationship Id="rId27" Type="http://schemas.openxmlformats.org/officeDocument/2006/relationships/oleObject" Target="../embeddings/oleObject200.bin"/><Relationship Id="rId30" Type="http://schemas.openxmlformats.org/officeDocument/2006/relationships/image" Target="../media/image179.wmf"/><Relationship Id="rId35" Type="http://schemas.openxmlformats.org/officeDocument/2006/relationships/oleObject" Target="../embeddings/oleObject204.bin"/><Relationship Id="rId43" Type="http://schemas.openxmlformats.org/officeDocument/2006/relationships/image" Target="../media/image194.wmf"/><Relationship Id="rId48" Type="http://schemas.openxmlformats.org/officeDocument/2006/relationships/oleObject" Target="../embeddings/oleObject210.bin"/><Relationship Id="rId56" Type="http://schemas.openxmlformats.org/officeDocument/2006/relationships/image" Target="../media/image196.jpeg"/><Relationship Id="rId8" Type="http://schemas.openxmlformats.org/officeDocument/2006/relationships/image" Target="../media/image161.wmf"/><Relationship Id="rId51" Type="http://schemas.openxmlformats.org/officeDocument/2006/relationships/image" Target="../media/image205.wmf"/><Relationship Id="rId3" Type="http://schemas.openxmlformats.org/officeDocument/2006/relationships/oleObject" Target="../embeddings/oleObject188.bin"/></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3.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10.bin"/><Relationship Id="rId10" Type="http://schemas.openxmlformats.org/officeDocument/2006/relationships/image" Target="../media/image17.wmf"/><Relationship Id="rId4" Type="http://schemas.openxmlformats.org/officeDocument/2006/relationships/image" Target="../media/image18.png"/><Relationship Id="rId9" Type="http://schemas.openxmlformats.org/officeDocument/2006/relationships/oleObject" Target="../embeddings/oleObject12.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14.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208.wmf"/><Relationship Id="rId5" Type="http://schemas.openxmlformats.org/officeDocument/2006/relationships/oleObject" Target="../embeddings/oleObject215.bin"/><Relationship Id="rId4" Type="http://schemas.openxmlformats.org/officeDocument/2006/relationships/image" Target="../media/image194.wmf"/></Relationships>
</file>

<file path=ppt/slides/_rels/slide7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notesSlide" Target="../notesSlides/notesSlide28.xml"/><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09.wmf"/><Relationship Id="rId2" Type="http://schemas.openxmlformats.org/officeDocument/2006/relationships/slideLayout" Target="../slideLayouts/slideLayout2.xml"/><Relationship Id="rId16" Type="http://schemas.openxmlformats.org/officeDocument/2006/relationships/oleObject" Target="../embeddings/oleObject216.bin"/><Relationship Id="rId1" Type="http://schemas.openxmlformats.org/officeDocument/2006/relationships/vmlDrawing" Target="../drawings/vmlDrawing34.v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image" Target="../media/image261.png"/><Relationship Id="rId7" Type="http://schemas.openxmlformats.org/officeDocument/2006/relationships/image" Target="../media/image223.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218.bin"/><Relationship Id="rId11" Type="http://schemas.openxmlformats.org/officeDocument/2006/relationships/image" Target="../media/image225.wmf"/><Relationship Id="rId5" Type="http://schemas.openxmlformats.org/officeDocument/2006/relationships/image" Target="../media/image222.wmf"/><Relationship Id="rId10" Type="http://schemas.openxmlformats.org/officeDocument/2006/relationships/oleObject" Target="../embeddings/oleObject220.bin"/><Relationship Id="rId4" Type="http://schemas.openxmlformats.org/officeDocument/2006/relationships/oleObject" Target="../embeddings/oleObject217.bin"/><Relationship Id="rId9" Type="http://schemas.openxmlformats.org/officeDocument/2006/relationships/image" Target="../media/image224.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226.wmf"/><Relationship Id="rId5" Type="http://schemas.openxmlformats.org/officeDocument/2006/relationships/oleObject" Target="../embeddings/oleObject221.bin"/><Relationship Id="rId4" Type="http://schemas.openxmlformats.org/officeDocument/2006/relationships/image" Target="../media/image260.png"/></Relationships>
</file>

<file path=ppt/slides/_rels/slide7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7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68.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77.x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oleObject" Target="../embeddings/oleObject227.bin"/><Relationship Id="rId18" Type="http://schemas.openxmlformats.org/officeDocument/2006/relationships/image" Target="../media/image173.wmf"/><Relationship Id="rId26" Type="http://schemas.openxmlformats.org/officeDocument/2006/relationships/image" Target="../media/image181.wmf"/><Relationship Id="rId39" Type="http://schemas.openxmlformats.org/officeDocument/2006/relationships/oleObject" Target="../embeddings/oleObject239.bin"/><Relationship Id="rId3" Type="http://schemas.openxmlformats.org/officeDocument/2006/relationships/oleObject" Target="../embeddings/oleObject222.bin"/><Relationship Id="rId21" Type="http://schemas.openxmlformats.org/officeDocument/2006/relationships/oleObject" Target="../embeddings/oleObject231.bin"/><Relationship Id="rId34" Type="http://schemas.openxmlformats.org/officeDocument/2006/relationships/oleObject" Target="../embeddings/oleObject237.bin"/><Relationship Id="rId42" Type="http://schemas.openxmlformats.org/officeDocument/2006/relationships/image" Target="../media/image163.wmf"/><Relationship Id="rId7" Type="http://schemas.openxmlformats.org/officeDocument/2006/relationships/oleObject" Target="../embeddings/oleObject224.bin"/><Relationship Id="rId12" Type="http://schemas.openxmlformats.org/officeDocument/2006/relationships/image" Target="../media/image166.wmf"/><Relationship Id="rId17" Type="http://schemas.openxmlformats.org/officeDocument/2006/relationships/oleObject" Target="../embeddings/oleObject229.bin"/><Relationship Id="rId25" Type="http://schemas.openxmlformats.org/officeDocument/2006/relationships/oleObject" Target="../embeddings/oleObject233.bin"/><Relationship Id="rId33" Type="http://schemas.openxmlformats.org/officeDocument/2006/relationships/image" Target="../media/image195.jpeg"/><Relationship Id="rId38" Type="http://schemas.openxmlformats.org/officeDocument/2006/relationships/image" Target="../media/image194.wmf"/><Relationship Id="rId46" Type="http://schemas.openxmlformats.org/officeDocument/2006/relationships/image" Target="../media/image165.wmf"/><Relationship Id="rId2" Type="http://schemas.openxmlformats.org/officeDocument/2006/relationships/slideLayout" Target="../slideLayouts/slideLayout2.xml"/><Relationship Id="rId16" Type="http://schemas.openxmlformats.org/officeDocument/2006/relationships/image" Target="../media/image169.wmf"/><Relationship Id="rId20" Type="http://schemas.openxmlformats.org/officeDocument/2006/relationships/image" Target="../media/image174.wmf"/><Relationship Id="rId29" Type="http://schemas.openxmlformats.org/officeDocument/2006/relationships/oleObject" Target="../embeddings/oleObject235.bin"/><Relationship Id="rId41" Type="http://schemas.openxmlformats.org/officeDocument/2006/relationships/oleObject" Target="../embeddings/oleObject240.bin"/><Relationship Id="rId1" Type="http://schemas.openxmlformats.org/officeDocument/2006/relationships/vmlDrawing" Target="../drawings/vmlDrawing37.vml"/><Relationship Id="rId6" Type="http://schemas.openxmlformats.org/officeDocument/2006/relationships/image" Target="../media/image160.wmf"/><Relationship Id="rId11" Type="http://schemas.openxmlformats.org/officeDocument/2006/relationships/oleObject" Target="../embeddings/oleObject226.bin"/><Relationship Id="rId24" Type="http://schemas.openxmlformats.org/officeDocument/2006/relationships/image" Target="../media/image180.wmf"/><Relationship Id="rId32" Type="http://schemas.openxmlformats.org/officeDocument/2006/relationships/image" Target="../media/image192.wmf"/><Relationship Id="rId37" Type="http://schemas.openxmlformats.org/officeDocument/2006/relationships/oleObject" Target="../embeddings/oleObject238.bin"/><Relationship Id="rId40" Type="http://schemas.openxmlformats.org/officeDocument/2006/relationships/image" Target="../media/image168.wmf"/><Relationship Id="rId45" Type="http://schemas.openxmlformats.org/officeDocument/2006/relationships/oleObject" Target="../embeddings/oleObject242.bin"/><Relationship Id="rId5" Type="http://schemas.openxmlformats.org/officeDocument/2006/relationships/oleObject" Target="../embeddings/oleObject223.bin"/><Relationship Id="rId15" Type="http://schemas.openxmlformats.org/officeDocument/2006/relationships/oleObject" Target="../embeddings/oleObject228.bin"/><Relationship Id="rId23" Type="http://schemas.openxmlformats.org/officeDocument/2006/relationships/oleObject" Target="../embeddings/oleObject232.bin"/><Relationship Id="rId28" Type="http://schemas.openxmlformats.org/officeDocument/2006/relationships/image" Target="../media/image190.wmf"/><Relationship Id="rId36" Type="http://schemas.openxmlformats.org/officeDocument/2006/relationships/image" Target="../media/image196.jpeg"/><Relationship Id="rId10" Type="http://schemas.openxmlformats.org/officeDocument/2006/relationships/image" Target="../media/image162.wmf"/><Relationship Id="rId19" Type="http://schemas.openxmlformats.org/officeDocument/2006/relationships/oleObject" Target="../embeddings/oleObject230.bin"/><Relationship Id="rId31" Type="http://schemas.openxmlformats.org/officeDocument/2006/relationships/oleObject" Target="../embeddings/oleObject236.bin"/><Relationship Id="rId44" Type="http://schemas.openxmlformats.org/officeDocument/2006/relationships/image" Target="../media/image164.wmf"/><Relationship Id="rId4" Type="http://schemas.openxmlformats.org/officeDocument/2006/relationships/image" Target="../media/image159.wmf"/><Relationship Id="rId9" Type="http://schemas.openxmlformats.org/officeDocument/2006/relationships/oleObject" Target="../embeddings/oleObject225.bin"/><Relationship Id="rId14" Type="http://schemas.openxmlformats.org/officeDocument/2006/relationships/image" Target="../media/image167.wmf"/><Relationship Id="rId22" Type="http://schemas.openxmlformats.org/officeDocument/2006/relationships/image" Target="../media/image179.wmf"/><Relationship Id="rId27" Type="http://schemas.openxmlformats.org/officeDocument/2006/relationships/oleObject" Target="../embeddings/oleObject234.bin"/><Relationship Id="rId30" Type="http://schemas.openxmlformats.org/officeDocument/2006/relationships/image" Target="../media/image191.wmf"/><Relationship Id="rId35" Type="http://schemas.openxmlformats.org/officeDocument/2006/relationships/image" Target="../media/image193.wmf"/><Relationship Id="rId43" Type="http://schemas.openxmlformats.org/officeDocument/2006/relationships/oleObject" Target="../embeddings/oleObject241.bin"/></Relationships>
</file>

<file path=ppt/slides/_rels/slide78.xml.rels><?xml version="1.0" encoding="UTF-8" standalone="yes"?>
<Relationships xmlns="http://schemas.openxmlformats.org/package/2006/relationships"><Relationship Id="rId13" Type="http://schemas.openxmlformats.org/officeDocument/2006/relationships/oleObject" Target="../embeddings/oleObject248.bin"/><Relationship Id="rId18" Type="http://schemas.openxmlformats.org/officeDocument/2006/relationships/image" Target="../media/image173.wmf"/><Relationship Id="rId26" Type="http://schemas.openxmlformats.org/officeDocument/2006/relationships/image" Target="../media/image181.wmf"/><Relationship Id="rId39" Type="http://schemas.openxmlformats.org/officeDocument/2006/relationships/image" Target="../media/image236.jpeg"/><Relationship Id="rId21" Type="http://schemas.openxmlformats.org/officeDocument/2006/relationships/oleObject" Target="../embeddings/oleObject252.bin"/><Relationship Id="rId34" Type="http://schemas.openxmlformats.org/officeDocument/2006/relationships/oleObject" Target="../embeddings/oleObject258.bin"/><Relationship Id="rId42" Type="http://schemas.openxmlformats.org/officeDocument/2006/relationships/oleObject" Target="../embeddings/oleObject261.bin"/><Relationship Id="rId47" Type="http://schemas.openxmlformats.org/officeDocument/2006/relationships/image" Target="../media/image165.wmf"/><Relationship Id="rId50" Type="http://schemas.openxmlformats.org/officeDocument/2006/relationships/oleObject" Target="../embeddings/oleObject265.bin"/><Relationship Id="rId55" Type="http://schemas.openxmlformats.org/officeDocument/2006/relationships/image" Target="../media/image200.wmf"/><Relationship Id="rId7" Type="http://schemas.openxmlformats.org/officeDocument/2006/relationships/oleObject" Target="../embeddings/oleObject245.bin"/><Relationship Id="rId2" Type="http://schemas.openxmlformats.org/officeDocument/2006/relationships/slideLayout" Target="../slideLayouts/slideLayout2.xml"/><Relationship Id="rId16" Type="http://schemas.openxmlformats.org/officeDocument/2006/relationships/image" Target="../media/image169.wmf"/><Relationship Id="rId20" Type="http://schemas.openxmlformats.org/officeDocument/2006/relationships/image" Target="../media/image174.wmf"/><Relationship Id="rId29" Type="http://schemas.openxmlformats.org/officeDocument/2006/relationships/oleObject" Target="../embeddings/oleObject256.bin"/><Relationship Id="rId41" Type="http://schemas.openxmlformats.org/officeDocument/2006/relationships/image" Target="../media/image168.wmf"/><Relationship Id="rId54" Type="http://schemas.openxmlformats.org/officeDocument/2006/relationships/oleObject" Target="../embeddings/oleObject267.bin"/><Relationship Id="rId1" Type="http://schemas.openxmlformats.org/officeDocument/2006/relationships/vmlDrawing" Target="../drawings/vmlDrawing38.vml"/><Relationship Id="rId6" Type="http://schemas.openxmlformats.org/officeDocument/2006/relationships/image" Target="../media/image160.wmf"/><Relationship Id="rId11" Type="http://schemas.openxmlformats.org/officeDocument/2006/relationships/oleObject" Target="../embeddings/oleObject247.bin"/><Relationship Id="rId24" Type="http://schemas.openxmlformats.org/officeDocument/2006/relationships/image" Target="../media/image180.wmf"/><Relationship Id="rId32" Type="http://schemas.openxmlformats.org/officeDocument/2006/relationships/image" Target="../media/image192.wmf"/><Relationship Id="rId37" Type="http://schemas.openxmlformats.org/officeDocument/2006/relationships/image" Target="../media/image194.wmf"/><Relationship Id="rId40" Type="http://schemas.openxmlformats.org/officeDocument/2006/relationships/oleObject" Target="../embeddings/oleObject260.bin"/><Relationship Id="rId45" Type="http://schemas.openxmlformats.org/officeDocument/2006/relationships/image" Target="../media/image164.wmf"/><Relationship Id="rId53" Type="http://schemas.openxmlformats.org/officeDocument/2006/relationships/image" Target="../media/image199.wmf"/><Relationship Id="rId58" Type="http://schemas.openxmlformats.org/officeDocument/2006/relationships/oleObject" Target="../embeddings/oleObject269.bin"/><Relationship Id="rId5" Type="http://schemas.openxmlformats.org/officeDocument/2006/relationships/oleObject" Target="../embeddings/oleObject244.bin"/><Relationship Id="rId15" Type="http://schemas.openxmlformats.org/officeDocument/2006/relationships/oleObject" Target="../embeddings/oleObject249.bin"/><Relationship Id="rId23" Type="http://schemas.openxmlformats.org/officeDocument/2006/relationships/oleObject" Target="../embeddings/oleObject253.bin"/><Relationship Id="rId28" Type="http://schemas.openxmlformats.org/officeDocument/2006/relationships/image" Target="../media/image190.wmf"/><Relationship Id="rId36" Type="http://schemas.openxmlformats.org/officeDocument/2006/relationships/oleObject" Target="../embeddings/oleObject259.bin"/><Relationship Id="rId49" Type="http://schemas.openxmlformats.org/officeDocument/2006/relationships/image" Target="../media/image231.wmf"/><Relationship Id="rId57" Type="http://schemas.openxmlformats.org/officeDocument/2006/relationships/image" Target="../media/image232.wmf"/><Relationship Id="rId61" Type="http://schemas.openxmlformats.org/officeDocument/2006/relationships/image" Target="../media/image234.wmf"/><Relationship Id="rId10" Type="http://schemas.openxmlformats.org/officeDocument/2006/relationships/image" Target="../media/image162.wmf"/><Relationship Id="rId19" Type="http://schemas.openxmlformats.org/officeDocument/2006/relationships/oleObject" Target="../embeddings/oleObject251.bin"/><Relationship Id="rId31" Type="http://schemas.openxmlformats.org/officeDocument/2006/relationships/oleObject" Target="../embeddings/oleObject257.bin"/><Relationship Id="rId44" Type="http://schemas.openxmlformats.org/officeDocument/2006/relationships/oleObject" Target="../embeddings/oleObject262.bin"/><Relationship Id="rId52" Type="http://schemas.openxmlformats.org/officeDocument/2006/relationships/oleObject" Target="../embeddings/oleObject266.bin"/><Relationship Id="rId60" Type="http://schemas.openxmlformats.org/officeDocument/2006/relationships/oleObject" Target="../embeddings/oleObject270.bin"/><Relationship Id="rId4" Type="http://schemas.openxmlformats.org/officeDocument/2006/relationships/image" Target="../media/image159.wmf"/><Relationship Id="rId9" Type="http://schemas.openxmlformats.org/officeDocument/2006/relationships/oleObject" Target="../embeddings/oleObject246.bin"/><Relationship Id="rId14" Type="http://schemas.openxmlformats.org/officeDocument/2006/relationships/image" Target="../media/image167.wmf"/><Relationship Id="rId22" Type="http://schemas.openxmlformats.org/officeDocument/2006/relationships/image" Target="../media/image179.wmf"/><Relationship Id="rId27" Type="http://schemas.openxmlformats.org/officeDocument/2006/relationships/oleObject" Target="../embeddings/oleObject255.bin"/><Relationship Id="rId30" Type="http://schemas.openxmlformats.org/officeDocument/2006/relationships/image" Target="../media/image191.wmf"/><Relationship Id="rId35" Type="http://schemas.openxmlformats.org/officeDocument/2006/relationships/image" Target="../media/image193.wmf"/><Relationship Id="rId43" Type="http://schemas.openxmlformats.org/officeDocument/2006/relationships/image" Target="../media/image163.wmf"/><Relationship Id="rId48" Type="http://schemas.openxmlformats.org/officeDocument/2006/relationships/oleObject" Target="../embeddings/oleObject264.bin"/><Relationship Id="rId56" Type="http://schemas.openxmlformats.org/officeDocument/2006/relationships/oleObject" Target="../embeddings/oleObject268.bin"/><Relationship Id="rId8" Type="http://schemas.openxmlformats.org/officeDocument/2006/relationships/image" Target="../media/image161.wmf"/><Relationship Id="rId51" Type="http://schemas.openxmlformats.org/officeDocument/2006/relationships/image" Target="../media/image198.wmf"/><Relationship Id="rId3" Type="http://schemas.openxmlformats.org/officeDocument/2006/relationships/oleObject" Target="../embeddings/oleObject243.bin"/><Relationship Id="rId12" Type="http://schemas.openxmlformats.org/officeDocument/2006/relationships/image" Target="../media/image166.wmf"/><Relationship Id="rId17" Type="http://schemas.openxmlformats.org/officeDocument/2006/relationships/oleObject" Target="../embeddings/oleObject250.bin"/><Relationship Id="rId25" Type="http://schemas.openxmlformats.org/officeDocument/2006/relationships/oleObject" Target="../embeddings/oleObject254.bin"/><Relationship Id="rId33" Type="http://schemas.openxmlformats.org/officeDocument/2006/relationships/image" Target="../media/image195.jpeg"/><Relationship Id="rId38" Type="http://schemas.openxmlformats.org/officeDocument/2006/relationships/image" Target="../media/image235.png"/><Relationship Id="rId46" Type="http://schemas.openxmlformats.org/officeDocument/2006/relationships/oleObject" Target="../embeddings/oleObject263.bin"/><Relationship Id="rId59" Type="http://schemas.openxmlformats.org/officeDocument/2006/relationships/image" Target="../media/image233.wmf"/></Relationships>
</file>

<file path=ppt/slides/_rels/slide79.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oleObject" Target="../embeddings/oleObject271.bin"/><Relationship Id="rId7" Type="http://schemas.openxmlformats.org/officeDocument/2006/relationships/oleObject" Target="../embeddings/oleObject273.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238.wmf"/><Relationship Id="rId5" Type="http://schemas.openxmlformats.org/officeDocument/2006/relationships/oleObject" Target="../embeddings/oleObject272.bin"/><Relationship Id="rId4" Type="http://schemas.openxmlformats.org/officeDocument/2006/relationships/image" Target="../media/image23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4.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19.wmf"/><Relationship Id="rId4" Type="http://schemas.openxmlformats.org/officeDocument/2006/relationships/oleObject" Target="../embeddings/oleObject13.bin"/><Relationship Id="rId9" Type="http://schemas.openxmlformats.org/officeDocument/2006/relationships/image" Target="../media/image21.wmf"/></Relationships>
</file>

<file path=ppt/slides/_rels/slide80.xml.rels><?xml version="1.0" encoding="UTF-8" standalone="yes"?>
<Relationships xmlns="http://schemas.openxmlformats.org/package/2006/relationships"><Relationship Id="rId2" Type="http://schemas.openxmlformats.org/officeDocument/2006/relationships/image" Target="../media/image67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072.png"/><Relationship Id="rId3" Type="http://schemas.openxmlformats.org/officeDocument/2006/relationships/notesSlide" Target="../notesSlides/notesSlide30.xml"/><Relationship Id="rId12" Type="http://schemas.openxmlformats.org/officeDocument/2006/relationships/image" Target="../media/image242.wmf"/><Relationship Id="rId2" Type="http://schemas.openxmlformats.org/officeDocument/2006/relationships/slideLayout" Target="../slideLayouts/slideLayout2.xml"/><Relationship Id="rId1" Type="http://schemas.openxmlformats.org/officeDocument/2006/relationships/vmlDrawing" Target="../drawings/vmlDrawing40.vml"/><Relationship Id="rId11" Type="http://schemas.openxmlformats.org/officeDocument/2006/relationships/oleObject" Target="../embeddings/oleObject275.bin"/><Relationship Id="rId10" Type="http://schemas.openxmlformats.org/officeDocument/2006/relationships/image" Target="../media/image241.wmf"/><Relationship Id="rId9" Type="http://schemas.openxmlformats.org/officeDocument/2006/relationships/oleObject" Target="../embeddings/oleObject274.bin"/></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278.bin"/><Relationship Id="rId13" Type="http://schemas.openxmlformats.org/officeDocument/2006/relationships/image" Target="../media/image247.wmf"/><Relationship Id="rId3" Type="http://schemas.openxmlformats.org/officeDocument/2006/relationships/notesSlide" Target="../notesSlides/notesSlide31.xml"/><Relationship Id="rId7" Type="http://schemas.openxmlformats.org/officeDocument/2006/relationships/image" Target="../media/image244.wmf"/><Relationship Id="rId12" Type="http://schemas.openxmlformats.org/officeDocument/2006/relationships/oleObject" Target="../embeddings/oleObject280.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277.bin"/><Relationship Id="rId11" Type="http://schemas.openxmlformats.org/officeDocument/2006/relationships/image" Target="../media/image246.wmf"/><Relationship Id="rId5" Type="http://schemas.openxmlformats.org/officeDocument/2006/relationships/image" Target="../media/image243.wmf"/><Relationship Id="rId15" Type="http://schemas.openxmlformats.org/officeDocument/2006/relationships/image" Target="../media/image248.wmf"/><Relationship Id="rId10" Type="http://schemas.openxmlformats.org/officeDocument/2006/relationships/oleObject" Target="../embeddings/oleObject279.bin"/><Relationship Id="rId4" Type="http://schemas.openxmlformats.org/officeDocument/2006/relationships/oleObject" Target="../embeddings/oleObject276.bin"/><Relationship Id="rId9" Type="http://schemas.openxmlformats.org/officeDocument/2006/relationships/image" Target="../media/image245.wmf"/><Relationship Id="rId14" Type="http://schemas.openxmlformats.org/officeDocument/2006/relationships/oleObject" Target="../embeddings/oleObject281.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p:spPr>
        <p:txBody>
          <a:bodyPr wrap="none" anchor="ctr"/>
          <a:lstStyle/>
          <a:p>
            <a:endParaRPr lang="en-US" dirty="0"/>
          </a:p>
        </p:txBody>
      </p:sp>
      <p:sp>
        <p:nvSpPr>
          <p:cNvPr id="2053" name="AutoShape 3"/>
          <p:cNvSpPr>
            <a:spLocks noChangeArrowheads="1"/>
          </p:cNvSpPr>
          <p:nvPr/>
        </p:nvSpPr>
        <p:spPr bwMode="auto">
          <a:xfrm>
            <a:off x="24447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p:spPr>
        <p:txBody>
          <a:bodyPr wrap="none" lIns="90488" tIns="44450" rIns="90488" bIns="44450" anchor="ctr"/>
          <a:lstStyle/>
          <a:p>
            <a:r>
              <a:rPr lang="en-US" sz="3200" i="0" dirty="0">
                <a:solidFill>
                  <a:schemeClr val="bg1"/>
                </a:solidFill>
              </a:rPr>
              <a:t>A Unified Framework for </a:t>
            </a:r>
          </a:p>
          <a:p>
            <a:r>
              <a:rPr lang="en-US" sz="3200" i="0" dirty="0">
                <a:solidFill>
                  <a:schemeClr val="bg1"/>
                </a:solidFill>
              </a:rPr>
              <a:t>Sequential Decision Analytics </a:t>
            </a:r>
          </a:p>
          <a:p>
            <a:endParaRPr lang="en-US" b="1" i="0" dirty="0">
              <a:solidFill>
                <a:schemeClr val="bg1"/>
              </a:solidFill>
            </a:endParaRPr>
          </a:p>
          <a:p>
            <a:pPr>
              <a:lnSpc>
                <a:spcPct val="88000"/>
              </a:lnSpc>
            </a:pPr>
            <a:r>
              <a:rPr lang="en-US" sz="2000" i="0" dirty="0">
                <a:solidFill>
                  <a:schemeClr val="bg1"/>
                </a:solidFill>
              </a:rPr>
              <a:t>Olin Business School</a:t>
            </a:r>
          </a:p>
          <a:p>
            <a:pPr>
              <a:lnSpc>
                <a:spcPct val="88000"/>
              </a:lnSpc>
            </a:pPr>
            <a:r>
              <a:rPr lang="en-US" sz="2000" i="0" dirty="0">
                <a:solidFill>
                  <a:schemeClr val="bg1"/>
                </a:solidFill>
              </a:rPr>
              <a:t>University of Washington, St. Louis</a:t>
            </a:r>
            <a:endParaRPr lang="en-US" i="0" dirty="0">
              <a:solidFill>
                <a:schemeClr val="bg1"/>
              </a:solidFill>
            </a:endParaRPr>
          </a:p>
          <a:p>
            <a:pPr>
              <a:lnSpc>
                <a:spcPct val="88000"/>
              </a:lnSpc>
            </a:pPr>
            <a:endParaRPr lang="en-US" sz="2400" i="0" dirty="0">
              <a:solidFill>
                <a:schemeClr val="bg1"/>
              </a:solidFill>
            </a:endParaRPr>
          </a:p>
          <a:p>
            <a:pPr>
              <a:lnSpc>
                <a:spcPct val="88000"/>
              </a:lnSpc>
            </a:pPr>
            <a:r>
              <a:rPr lang="en-US" sz="2000" i="0" dirty="0">
                <a:solidFill>
                  <a:schemeClr val="bg1"/>
                </a:solidFill>
              </a:rPr>
              <a:t>November 5-6, 2019</a:t>
            </a:r>
            <a:endParaRPr lang="en-US" sz="2800" i="0" dirty="0">
              <a:solidFill>
                <a:schemeClr val="bg1"/>
              </a:solidFill>
            </a:endParaRPr>
          </a:p>
        </p:txBody>
      </p:sp>
      <p:sp>
        <p:nvSpPr>
          <p:cNvPr id="2054"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p>
            <a:pPr>
              <a:lnSpc>
                <a:spcPct val="92000"/>
              </a:lnSpc>
            </a:pPr>
            <a:r>
              <a:rPr lang="en-US" sz="2400" b="1" i="0" dirty="0">
                <a:solidFill>
                  <a:schemeClr val="bg1"/>
                </a:solidFill>
              </a:rPr>
              <a:t>Warren B. Powell</a:t>
            </a:r>
          </a:p>
          <a:p>
            <a:pPr>
              <a:lnSpc>
                <a:spcPct val="92000"/>
              </a:lnSpc>
            </a:pPr>
            <a:endParaRPr lang="en-US" sz="2000" b="1" i="0" dirty="0">
              <a:solidFill>
                <a:schemeClr val="bg1"/>
              </a:solidFill>
            </a:endParaRPr>
          </a:p>
          <a:p>
            <a:pPr>
              <a:lnSpc>
                <a:spcPct val="92000"/>
              </a:lnSpc>
            </a:pPr>
            <a:r>
              <a:rPr lang="en-US" sz="2000" b="1" i="0" dirty="0">
                <a:solidFill>
                  <a:schemeClr val="bg1"/>
                </a:solidFill>
              </a:rPr>
              <a:t>Princeton University</a:t>
            </a:r>
          </a:p>
          <a:p>
            <a:pPr>
              <a:lnSpc>
                <a:spcPct val="92000"/>
              </a:lnSpc>
            </a:pPr>
            <a:r>
              <a:rPr lang="en-US" sz="2000" b="1" i="0" dirty="0">
                <a:solidFill>
                  <a:schemeClr val="bg1"/>
                </a:solidFill>
              </a:rPr>
              <a:t>Department of Operations Research</a:t>
            </a:r>
          </a:p>
          <a:p>
            <a:pPr>
              <a:lnSpc>
                <a:spcPct val="92000"/>
              </a:lnSpc>
            </a:pPr>
            <a:r>
              <a:rPr lang="en-US" sz="2000" b="1" i="0" dirty="0">
                <a:solidFill>
                  <a:schemeClr val="bg1"/>
                </a:solidFill>
              </a:rPr>
              <a:t>and Financial Engineering</a:t>
            </a:r>
          </a:p>
        </p:txBody>
      </p:sp>
      <p:pic>
        <p:nvPicPr>
          <p:cNvPr id="2055"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function approximations</a:t>
            </a:r>
          </a:p>
        </p:txBody>
      </p:sp>
      <p:sp>
        <p:nvSpPr>
          <p:cNvPr id="3" name="Content Placeholder 2"/>
          <p:cNvSpPr>
            <a:spLocks noGrp="1"/>
          </p:cNvSpPr>
          <p:nvPr>
            <p:ph idx="1"/>
          </p:nvPr>
        </p:nvSpPr>
        <p:spPr/>
        <p:txBody>
          <a:bodyPr/>
          <a:lstStyle/>
          <a:p>
            <a:r>
              <a:rPr lang="en-US" dirty="0"/>
              <a:t>Reinforcement learning (computer science)</a:t>
            </a:r>
          </a:p>
          <a:p>
            <a:pPr lvl="1"/>
            <a:r>
              <a:rPr lang="en-US" dirty="0"/>
              <a:t>Q-learning (for discrete actions)</a:t>
            </a:r>
          </a:p>
          <a:p>
            <a:pPr lvl="1"/>
            <a:endParaRPr lang="en-US" dirty="0"/>
          </a:p>
          <a:p>
            <a:pPr lvl="1"/>
            <a:endParaRPr lang="en-US" dirty="0"/>
          </a:p>
          <a:p>
            <a:pPr lvl="1"/>
            <a:endParaRPr lang="en-US" dirty="0"/>
          </a:p>
          <a:p>
            <a:pPr lvl="1"/>
            <a:endParaRPr lang="en-US" dirty="0"/>
          </a:p>
          <a:p>
            <a:pPr lvl="1"/>
            <a:endParaRPr lang="en-US" dirty="0"/>
          </a:p>
          <a:p>
            <a:pPr lvl="1"/>
            <a:r>
              <a:rPr lang="en-US" dirty="0"/>
              <a:t>The second edition of </a:t>
            </a:r>
            <a:r>
              <a:rPr lang="en-US" i="1" dirty="0"/>
              <a:t>Reinforcement Learning </a:t>
            </a:r>
            <a:r>
              <a:rPr lang="en-US" dirty="0"/>
              <a:t>(Sutton and </a:t>
            </a:r>
            <a:r>
              <a:rPr lang="en-US" dirty="0" err="1"/>
              <a:t>Barto</a:t>
            </a:r>
            <a:r>
              <a:rPr lang="en-US" dirty="0"/>
              <a:t>, forthcoming) includes other solution approaches:</a:t>
            </a:r>
          </a:p>
          <a:p>
            <a:pPr lvl="2"/>
            <a:r>
              <a:rPr lang="en-US" dirty="0"/>
              <a:t>Policy search (Boltzmann policies)</a:t>
            </a:r>
          </a:p>
          <a:p>
            <a:pPr lvl="2"/>
            <a:r>
              <a:rPr lang="en-US" dirty="0"/>
              <a:t>Upper confidence bounding</a:t>
            </a:r>
          </a:p>
          <a:p>
            <a:pPr lvl="2"/>
            <a:r>
              <a:rPr lang="en-US" dirty="0"/>
              <a:t>Monte Carlo tree search</a:t>
            </a:r>
          </a:p>
        </p:txBody>
      </p:sp>
      <p:graphicFrame>
        <p:nvGraphicFramePr>
          <p:cNvPr id="4" name="Object 3"/>
          <p:cNvGraphicFramePr>
            <a:graphicFrameLocks noChangeAspect="1"/>
          </p:cNvGraphicFramePr>
          <p:nvPr>
            <p:extLst/>
          </p:nvPr>
        </p:nvGraphicFramePr>
        <p:xfrm>
          <a:off x="1478872" y="2140458"/>
          <a:ext cx="6979328" cy="2017658"/>
        </p:xfrm>
        <a:graphic>
          <a:graphicData uri="http://schemas.openxmlformats.org/presentationml/2006/ole">
            <mc:AlternateContent xmlns:mc="http://schemas.openxmlformats.org/markup-compatibility/2006">
              <mc:Choice xmlns:v="urn:schemas-microsoft-com:vml" Requires="v">
                <p:oleObj spid="_x0000_s5123" name="Equation" r:id="rId3" imgW="3340080" imgH="965160" progId="Equation.DSMT4">
                  <p:embed/>
                </p:oleObj>
              </mc:Choice>
              <mc:Fallback>
                <p:oleObj name="Equation" r:id="rId3" imgW="3340080" imgH="965160" progId="Equation.DSMT4">
                  <p:embed/>
                  <p:pic>
                    <p:nvPicPr>
                      <p:cNvPr id="4" name="Object 3"/>
                      <p:cNvPicPr/>
                      <p:nvPr/>
                    </p:nvPicPr>
                    <p:blipFill>
                      <a:blip r:embed="rId4"/>
                      <a:stretch>
                        <a:fillRect/>
                      </a:stretch>
                    </p:blipFill>
                    <p:spPr>
                      <a:xfrm>
                        <a:off x="1478872" y="2140458"/>
                        <a:ext cx="6979328" cy="2017658"/>
                      </a:xfrm>
                      <a:prstGeom prst="rect">
                        <a:avLst/>
                      </a:prstGeom>
                    </p:spPr>
                  </p:pic>
                </p:oleObj>
              </mc:Fallback>
            </mc:AlternateContent>
          </a:graphicData>
        </a:graphic>
      </p:graphicFrame>
      <p:sp>
        <p:nvSpPr>
          <p:cNvPr id="5" name="Slide Number Placeholder 3">
            <a:extLst>
              <a:ext uri="{FF2B5EF4-FFF2-40B4-BE49-F238E27FC236}">
                <a16:creationId xmlns:a16="http://schemas.microsoft.com/office/drawing/2014/main" id="{E192573A-45B8-4F85-807B-696AEDED25C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10</a:t>
            </a:fld>
            <a:endParaRPr lang="en-US" dirty="0"/>
          </a:p>
        </p:txBody>
      </p:sp>
    </p:spTree>
    <p:extLst>
      <p:ext uri="{BB962C8B-B14F-4D97-AF65-F5344CB8AC3E}">
        <p14:creationId xmlns:p14="http://schemas.microsoft.com/office/powerpoint/2010/main" val="1255723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 y="0"/>
            <a:ext cx="9264805" cy="6858000"/>
          </a:xfrm>
          <a:prstGeom prst="rect">
            <a:avLst/>
          </a:prstGeom>
        </p:spPr>
      </p:pic>
    </p:spTree>
    <p:extLst>
      <p:ext uri="{BB962C8B-B14F-4D97-AF65-F5344CB8AC3E}">
        <p14:creationId xmlns:p14="http://schemas.microsoft.com/office/powerpoint/2010/main" val="43276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61C3BE5-8ED0-4D25-BAB8-047E9E8126B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800" y="1368742"/>
            <a:ext cx="7772400" cy="4501515"/>
          </a:xfrm>
        </p:spPr>
      </p:pic>
      <p:pic>
        <p:nvPicPr>
          <p:cNvPr id="4" name="Picture 3"/>
          <p:cNvPicPr>
            <a:picLocks noChangeAspect="1"/>
          </p:cNvPicPr>
          <p:nvPr/>
        </p:nvPicPr>
        <p:blipFill>
          <a:blip r:embed="rId4"/>
          <a:stretch>
            <a:fillRect/>
          </a:stretch>
        </p:blipFill>
        <p:spPr>
          <a:xfrm>
            <a:off x="0" y="0"/>
            <a:ext cx="9104110" cy="6858000"/>
          </a:xfrm>
          <a:prstGeom prst="rect">
            <a:avLst/>
          </a:prstGeom>
        </p:spPr>
      </p:pic>
      <p:pic>
        <p:nvPicPr>
          <p:cNvPr id="7" name="Picture 6">
            <a:extLst>
              <a:ext uri="{FF2B5EF4-FFF2-40B4-BE49-F238E27FC236}">
                <a16:creationId xmlns:a16="http://schemas.microsoft.com/office/drawing/2014/main" id="{0D1E5FD6-4C53-4BDB-8917-DF9556C611C7}"/>
              </a:ext>
            </a:extLst>
          </p:cNvPr>
          <p:cNvPicPr>
            <a:picLocks noChangeAspect="1"/>
          </p:cNvPicPr>
          <p:nvPr/>
        </p:nvPicPr>
        <p:blipFill>
          <a:blip r:embed="rId5"/>
          <a:stretch>
            <a:fillRect/>
          </a:stretch>
        </p:blipFill>
        <p:spPr>
          <a:xfrm>
            <a:off x="1610518" y="969605"/>
            <a:ext cx="5921915" cy="777251"/>
          </a:xfrm>
          <a:prstGeom prst="rect">
            <a:avLst/>
          </a:prstGeom>
        </p:spPr>
      </p:pic>
      <p:grpSp>
        <p:nvGrpSpPr>
          <p:cNvPr id="11" name="Group 10">
            <a:extLst>
              <a:ext uri="{FF2B5EF4-FFF2-40B4-BE49-F238E27FC236}">
                <a16:creationId xmlns:a16="http://schemas.microsoft.com/office/drawing/2014/main" id="{FD834735-7F97-4EE2-8896-B8EF088A7F4B}"/>
              </a:ext>
            </a:extLst>
          </p:cNvPr>
          <p:cNvGrpSpPr/>
          <p:nvPr/>
        </p:nvGrpSpPr>
        <p:grpSpPr>
          <a:xfrm>
            <a:off x="1578969" y="5562840"/>
            <a:ext cx="7024473" cy="920060"/>
            <a:chOff x="1578970" y="5562840"/>
            <a:chExt cx="6630358" cy="920060"/>
          </a:xfrm>
        </p:grpSpPr>
        <p:pic>
          <p:nvPicPr>
            <p:cNvPr id="9" name="Picture 8">
              <a:extLst>
                <a:ext uri="{FF2B5EF4-FFF2-40B4-BE49-F238E27FC236}">
                  <a16:creationId xmlns:a16="http://schemas.microsoft.com/office/drawing/2014/main" id="{FF437585-6BD6-41C9-8654-8E3A46934BD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78970" y="5562840"/>
              <a:ext cx="1588592" cy="920060"/>
            </a:xfrm>
            <a:prstGeom prst="rect">
              <a:avLst/>
            </a:prstGeom>
          </p:spPr>
        </p:pic>
        <p:sp>
          <p:nvSpPr>
            <p:cNvPr id="10" name="TextBox 9">
              <a:extLst>
                <a:ext uri="{FF2B5EF4-FFF2-40B4-BE49-F238E27FC236}">
                  <a16:creationId xmlns:a16="http://schemas.microsoft.com/office/drawing/2014/main" id="{6E53F805-107E-4F4F-A9A8-2E17970009BF}"/>
                </a:ext>
              </a:extLst>
            </p:cNvPr>
            <p:cNvSpPr txBox="1"/>
            <p:nvPr/>
          </p:nvSpPr>
          <p:spPr>
            <a:xfrm>
              <a:off x="3334275" y="5648060"/>
              <a:ext cx="4875053" cy="707886"/>
            </a:xfrm>
            <a:prstGeom prst="rect">
              <a:avLst/>
            </a:prstGeom>
            <a:noFill/>
          </p:spPr>
          <p:txBody>
            <a:bodyPr wrap="square" rtlCol="0">
              <a:spAutoFit/>
            </a:bodyPr>
            <a:lstStyle/>
            <a:p>
              <a:pPr algn="l"/>
              <a:r>
                <a:rPr lang="en-US" sz="2000" i="0" dirty="0"/>
                <a:t>“This modeling framework is virtually useless for practical applications.”     </a:t>
              </a:r>
              <a:r>
                <a:rPr lang="en-US" sz="2000" dirty="0"/>
                <a:t>Warren Powell</a:t>
              </a:r>
            </a:p>
          </p:txBody>
        </p:sp>
      </p:grpSp>
    </p:spTree>
    <p:extLst>
      <p:ext uri="{BB962C8B-B14F-4D97-AF65-F5344CB8AC3E}">
        <p14:creationId xmlns:p14="http://schemas.microsoft.com/office/powerpoint/2010/main" val="22448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Optimal stopping I (popular with mathematicians)</a:t>
            </a:r>
          </a:p>
          <a:p>
            <a:pPr lvl="1"/>
            <a:r>
              <a:rPr lang="en-US" dirty="0"/>
              <a:t>Model:</a:t>
            </a:r>
          </a:p>
          <a:p>
            <a:pPr lvl="2"/>
            <a:r>
              <a:rPr lang="en-US" dirty="0"/>
              <a:t>Exogenous process:</a:t>
            </a:r>
          </a:p>
          <a:p>
            <a:pPr lvl="2"/>
            <a:endParaRPr lang="en-US" sz="1800" dirty="0"/>
          </a:p>
          <a:p>
            <a:pPr marL="1371600" lvl="3" indent="0">
              <a:buNone/>
            </a:pPr>
            <a:endParaRPr lang="en-US" sz="1800" dirty="0"/>
          </a:p>
          <a:p>
            <a:pPr lvl="2"/>
            <a:r>
              <a:rPr lang="en-US" dirty="0"/>
              <a:t>Decision:</a:t>
            </a:r>
          </a:p>
          <a:p>
            <a:pPr lvl="2"/>
            <a:endParaRPr lang="en-US" sz="1800" dirty="0"/>
          </a:p>
          <a:p>
            <a:pPr lvl="2"/>
            <a:endParaRPr lang="en-US" sz="1800" dirty="0"/>
          </a:p>
          <a:p>
            <a:pPr lvl="2"/>
            <a:endParaRPr lang="en-US" sz="1800" dirty="0"/>
          </a:p>
          <a:p>
            <a:pPr lvl="2"/>
            <a:r>
              <a:rPr lang="en-US" dirty="0"/>
              <a:t>Reward:</a:t>
            </a:r>
          </a:p>
          <a:p>
            <a:pPr lvl="1"/>
            <a:endParaRPr lang="en-US" dirty="0"/>
          </a:p>
          <a:p>
            <a:pPr lvl="1"/>
            <a:r>
              <a:rPr lang="en-US" dirty="0"/>
              <a:t>Optimization problem:</a:t>
            </a:r>
          </a:p>
          <a:p>
            <a:pPr lvl="1"/>
            <a:endParaRPr lang="en-US" sz="2800" dirty="0"/>
          </a:p>
          <a:p>
            <a:pPr marL="914400" lvl="2" indent="0">
              <a:buNone/>
            </a:pPr>
            <a:r>
              <a:rPr lang="en-US" dirty="0"/>
              <a:t>where      is a “stopping time” (or                                              )</a:t>
            </a:r>
          </a:p>
        </p:txBody>
      </p:sp>
      <p:graphicFrame>
        <p:nvGraphicFramePr>
          <p:cNvPr id="4" name="Object 3"/>
          <p:cNvGraphicFramePr>
            <a:graphicFrameLocks noChangeAspect="1"/>
          </p:cNvGraphicFramePr>
          <p:nvPr>
            <p:extLst/>
          </p:nvPr>
        </p:nvGraphicFramePr>
        <p:xfrm>
          <a:off x="1886669" y="3243998"/>
          <a:ext cx="4348163" cy="787400"/>
        </p:xfrm>
        <a:graphic>
          <a:graphicData uri="http://schemas.openxmlformats.org/presentationml/2006/ole">
            <mc:AlternateContent xmlns:mc="http://schemas.openxmlformats.org/markup-compatibility/2006">
              <mc:Choice xmlns:v="urn:schemas-microsoft-com:vml" Requires="v">
                <p:oleObj spid="_x0000_s6152" name="Equation" r:id="rId3" imgW="2527200" imgH="457200" progId="Equation.DSMT4">
                  <p:embed/>
                </p:oleObj>
              </mc:Choice>
              <mc:Fallback>
                <p:oleObj name="Equation" r:id="rId3" imgW="2527200" imgH="457200" progId="Equation.DSMT4">
                  <p:embed/>
                  <p:pic>
                    <p:nvPicPr>
                      <p:cNvPr id="4" name="Object 3"/>
                      <p:cNvPicPr/>
                      <p:nvPr/>
                    </p:nvPicPr>
                    <p:blipFill>
                      <a:blip r:embed="rId4"/>
                      <a:stretch>
                        <a:fillRect/>
                      </a:stretch>
                    </p:blipFill>
                    <p:spPr>
                      <a:xfrm>
                        <a:off x="1886669" y="3243998"/>
                        <a:ext cx="4348163" cy="78740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360436" y="2395088"/>
          <a:ext cx="4960938" cy="447675"/>
        </p:xfrm>
        <a:graphic>
          <a:graphicData uri="http://schemas.openxmlformats.org/presentationml/2006/ole">
            <mc:AlternateContent xmlns:mc="http://schemas.openxmlformats.org/markup-compatibility/2006">
              <mc:Choice xmlns:v="urn:schemas-microsoft-com:vml" Requires="v">
                <p:oleObj spid="_x0000_s6153" name="Equation" r:id="rId5" imgW="2806560" imgH="253800" progId="Equation.DSMT4">
                  <p:embed/>
                </p:oleObj>
              </mc:Choice>
              <mc:Fallback>
                <p:oleObj name="Equation" r:id="rId5" imgW="2806560" imgH="253800" progId="Equation.DSMT4">
                  <p:embed/>
                  <p:pic>
                    <p:nvPicPr>
                      <p:cNvPr id="5" name="Object 4"/>
                      <p:cNvPicPr/>
                      <p:nvPr/>
                    </p:nvPicPr>
                    <p:blipFill>
                      <a:blip r:embed="rId6"/>
                      <a:stretch>
                        <a:fillRect/>
                      </a:stretch>
                    </p:blipFill>
                    <p:spPr>
                      <a:xfrm>
                        <a:off x="2360436" y="2395088"/>
                        <a:ext cx="4960938" cy="447675"/>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207188" y="4413213"/>
          <a:ext cx="4106863" cy="392113"/>
        </p:xfrm>
        <a:graphic>
          <a:graphicData uri="http://schemas.openxmlformats.org/presentationml/2006/ole">
            <mc:AlternateContent xmlns:mc="http://schemas.openxmlformats.org/markup-compatibility/2006">
              <mc:Choice xmlns:v="urn:schemas-microsoft-com:vml" Requires="v">
                <p:oleObj spid="_x0000_s6154" name="Equation" r:id="rId7" imgW="2387520" imgH="228600" progId="Equation.DSMT4">
                  <p:embed/>
                </p:oleObj>
              </mc:Choice>
              <mc:Fallback>
                <p:oleObj name="Equation" r:id="rId7" imgW="2387520" imgH="228600" progId="Equation.DSMT4">
                  <p:embed/>
                  <p:pic>
                    <p:nvPicPr>
                      <p:cNvPr id="6" name="Object 5"/>
                      <p:cNvPicPr>
                        <a:picLocks noChangeAspect="1" noChangeArrowheads="1"/>
                      </p:cNvPicPr>
                      <p:nvPr/>
                    </p:nvPicPr>
                    <p:blipFill>
                      <a:blip r:embed="rId8"/>
                      <a:srcRect/>
                      <a:stretch>
                        <a:fillRect/>
                      </a:stretch>
                    </p:blipFill>
                    <p:spPr bwMode="auto">
                      <a:xfrm>
                        <a:off x="2207188" y="4413213"/>
                        <a:ext cx="41068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2290763" y="5281613"/>
          <a:ext cx="1409700" cy="409575"/>
        </p:xfrm>
        <a:graphic>
          <a:graphicData uri="http://schemas.openxmlformats.org/presentationml/2006/ole">
            <mc:AlternateContent xmlns:mc="http://schemas.openxmlformats.org/markup-compatibility/2006">
              <mc:Choice xmlns:v="urn:schemas-microsoft-com:vml" Requires="v">
                <p:oleObj spid="_x0000_s6155" name="Equation" r:id="rId9" imgW="787320" imgH="228600" progId="Equation.DSMT4">
                  <p:embed/>
                </p:oleObj>
              </mc:Choice>
              <mc:Fallback>
                <p:oleObj name="Equation" r:id="rId9" imgW="787320" imgH="228600" progId="Equation.DSMT4">
                  <p:embed/>
                  <p:pic>
                    <p:nvPicPr>
                      <p:cNvPr id="7" name="Object 6"/>
                      <p:cNvPicPr/>
                      <p:nvPr/>
                    </p:nvPicPr>
                    <p:blipFill>
                      <a:blip r:embed="rId10"/>
                      <a:stretch>
                        <a:fillRect/>
                      </a:stretch>
                    </p:blipFill>
                    <p:spPr>
                      <a:xfrm>
                        <a:off x="2290763" y="5281613"/>
                        <a:ext cx="1409700" cy="4095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357517" y="5771748"/>
          <a:ext cx="250825" cy="275908"/>
        </p:xfrm>
        <a:graphic>
          <a:graphicData uri="http://schemas.openxmlformats.org/presentationml/2006/ole">
            <mc:AlternateContent xmlns:mc="http://schemas.openxmlformats.org/markup-compatibility/2006">
              <mc:Choice xmlns:v="urn:schemas-microsoft-com:vml" Requires="v">
                <p:oleObj spid="_x0000_s6156" name="Equation" r:id="rId11" imgW="126720" imgH="139680" progId="Equation.DSMT4">
                  <p:embed/>
                </p:oleObj>
              </mc:Choice>
              <mc:Fallback>
                <p:oleObj name="Equation" r:id="rId11" imgW="126720" imgH="139680" progId="Equation.DSMT4">
                  <p:embed/>
                  <p:pic>
                    <p:nvPicPr>
                      <p:cNvPr id="8" name="Object 7"/>
                      <p:cNvPicPr/>
                      <p:nvPr/>
                    </p:nvPicPr>
                    <p:blipFill>
                      <a:blip r:embed="rId12"/>
                      <a:stretch>
                        <a:fillRect/>
                      </a:stretch>
                    </p:blipFill>
                    <p:spPr>
                      <a:xfrm>
                        <a:off x="2357517" y="5771748"/>
                        <a:ext cx="250825" cy="275908"/>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126038" y="5692775"/>
          <a:ext cx="2892425" cy="398463"/>
        </p:xfrm>
        <a:graphic>
          <a:graphicData uri="http://schemas.openxmlformats.org/presentationml/2006/ole">
            <mc:AlternateContent xmlns:mc="http://schemas.openxmlformats.org/markup-compatibility/2006">
              <mc:Choice xmlns:v="urn:schemas-microsoft-com:vml" Requires="v">
                <p:oleObj spid="_x0000_s6157" name="Equation" r:id="rId13" imgW="1663560" imgH="228600" progId="Equation.DSMT4">
                  <p:embed/>
                </p:oleObj>
              </mc:Choice>
              <mc:Fallback>
                <p:oleObj name="Equation" r:id="rId13" imgW="1663560" imgH="228600" progId="Equation.DSMT4">
                  <p:embed/>
                  <p:pic>
                    <p:nvPicPr>
                      <p:cNvPr id="9" name="Object 8"/>
                      <p:cNvPicPr/>
                      <p:nvPr/>
                    </p:nvPicPr>
                    <p:blipFill>
                      <a:blip r:embed="rId14"/>
                      <a:stretch>
                        <a:fillRect/>
                      </a:stretch>
                    </p:blipFill>
                    <p:spPr>
                      <a:xfrm>
                        <a:off x="5126038" y="5692775"/>
                        <a:ext cx="2892425" cy="398463"/>
                      </a:xfrm>
                      <a:prstGeom prst="rect">
                        <a:avLst/>
                      </a:prstGeom>
                    </p:spPr>
                  </p:pic>
                </p:oleObj>
              </mc:Fallback>
            </mc:AlternateContent>
          </a:graphicData>
        </a:graphic>
      </p:graphicFrame>
      <p:sp>
        <p:nvSpPr>
          <p:cNvPr id="10" name="Slide Number Placeholder 3">
            <a:extLst>
              <a:ext uri="{FF2B5EF4-FFF2-40B4-BE49-F238E27FC236}">
                <a16:creationId xmlns:a16="http://schemas.microsoft.com/office/drawing/2014/main" id="{017294AF-8A48-49B3-997C-0EA379D33165}"/>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13</a:t>
            </a:fld>
            <a:endParaRPr lang="en-US" dirty="0"/>
          </a:p>
        </p:txBody>
      </p:sp>
    </p:spTree>
    <p:extLst>
      <p:ext uri="{BB962C8B-B14F-4D97-AF65-F5344CB8AC3E}">
        <p14:creationId xmlns:p14="http://schemas.microsoft.com/office/powerpoint/2010/main" val="313684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Optimal stopping II (my style)</a:t>
            </a:r>
          </a:p>
          <a:p>
            <a:pPr lvl="1"/>
            <a:r>
              <a:rPr lang="en-US" dirty="0"/>
              <a:t>Model:</a:t>
            </a:r>
          </a:p>
          <a:p>
            <a:pPr lvl="2"/>
            <a:r>
              <a:rPr lang="en-US" dirty="0"/>
              <a:t>Exogenous process:</a:t>
            </a:r>
          </a:p>
          <a:p>
            <a:pPr lvl="2"/>
            <a:endParaRPr lang="en-US" sz="1800" dirty="0"/>
          </a:p>
          <a:p>
            <a:pPr marL="1371600" lvl="3" indent="0">
              <a:buNone/>
            </a:pPr>
            <a:endParaRPr lang="en-US" sz="1800" dirty="0"/>
          </a:p>
          <a:p>
            <a:pPr lvl="2"/>
            <a:endParaRPr lang="en-US" dirty="0"/>
          </a:p>
          <a:p>
            <a:pPr lvl="2"/>
            <a:r>
              <a:rPr lang="en-US" dirty="0"/>
              <a:t>State:</a:t>
            </a:r>
          </a:p>
          <a:p>
            <a:pPr lvl="2"/>
            <a:endParaRPr lang="en-US" sz="1800" dirty="0"/>
          </a:p>
          <a:p>
            <a:pPr lvl="2"/>
            <a:endParaRPr lang="en-US" sz="1800" dirty="0"/>
          </a:p>
          <a:p>
            <a:pPr lvl="2"/>
            <a:endParaRPr lang="en-US" sz="1800" dirty="0"/>
          </a:p>
          <a:p>
            <a:pPr lvl="2"/>
            <a:r>
              <a:rPr lang="en-US" dirty="0"/>
              <a:t>Policy:</a:t>
            </a:r>
          </a:p>
          <a:p>
            <a:pPr lvl="1"/>
            <a:endParaRPr lang="en-US" dirty="0"/>
          </a:p>
          <a:p>
            <a:pPr lvl="1"/>
            <a:endParaRPr lang="en-US" dirty="0"/>
          </a:p>
          <a:p>
            <a:pPr lvl="1"/>
            <a:r>
              <a:rPr lang="en-US" dirty="0"/>
              <a:t>Optimization problem:</a:t>
            </a:r>
          </a:p>
          <a:p>
            <a:pPr lvl="1"/>
            <a:endParaRPr lang="en-US" sz="2800" dirty="0"/>
          </a:p>
        </p:txBody>
      </p:sp>
      <p:graphicFrame>
        <p:nvGraphicFramePr>
          <p:cNvPr id="4" name="Object 3"/>
          <p:cNvGraphicFramePr>
            <a:graphicFrameLocks noChangeAspect="1"/>
          </p:cNvGraphicFramePr>
          <p:nvPr>
            <p:extLst/>
          </p:nvPr>
        </p:nvGraphicFramePr>
        <p:xfrm>
          <a:off x="1995191" y="4678363"/>
          <a:ext cx="3822700" cy="787400"/>
        </p:xfrm>
        <a:graphic>
          <a:graphicData uri="http://schemas.openxmlformats.org/presentationml/2006/ole">
            <mc:AlternateContent xmlns:mc="http://schemas.openxmlformats.org/markup-compatibility/2006">
              <mc:Choice xmlns:v="urn:schemas-microsoft-com:vml" Requires="v">
                <p:oleObj spid="_x0000_s7174" name="Equation" r:id="rId3" imgW="2222280" imgH="457200" progId="Equation.DSMT4">
                  <p:embed/>
                </p:oleObj>
              </mc:Choice>
              <mc:Fallback>
                <p:oleObj name="Equation" r:id="rId3" imgW="2222280" imgH="457200" progId="Equation.DSMT4">
                  <p:embed/>
                  <p:pic>
                    <p:nvPicPr>
                      <p:cNvPr id="4" name="Object 3"/>
                      <p:cNvPicPr/>
                      <p:nvPr/>
                    </p:nvPicPr>
                    <p:blipFill>
                      <a:blip r:embed="rId4"/>
                      <a:stretch>
                        <a:fillRect/>
                      </a:stretch>
                    </p:blipFill>
                    <p:spPr>
                      <a:xfrm>
                        <a:off x="1995191" y="4678363"/>
                        <a:ext cx="3822700" cy="78740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170113" y="2365375"/>
          <a:ext cx="4960937" cy="850900"/>
        </p:xfrm>
        <a:graphic>
          <a:graphicData uri="http://schemas.openxmlformats.org/presentationml/2006/ole">
            <mc:AlternateContent xmlns:mc="http://schemas.openxmlformats.org/markup-compatibility/2006">
              <mc:Choice xmlns:v="urn:schemas-microsoft-com:vml" Requires="v">
                <p:oleObj spid="_x0000_s7175" name="Equation" r:id="rId5" imgW="2806560" imgH="482400" progId="Equation.DSMT4">
                  <p:embed/>
                </p:oleObj>
              </mc:Choice>
              <mc:Fallback>
                <p:oleObj name="Equation" r:id="rId5" imgW="2806560" imgH="482400" progId="Equation.DSMT4">
                  <p:embed/>
                  <p:pic>
                    <p:nvPicPr>
                      <p:cNvPr id="5" name="Object 4"/>
                      <p:cNvPicPr/>
                      <p:nvPr/>
                    </p:nvPicPr>
                    <p:blipFill>
                      <a:blip r:embed="rId6"/>
                      <a:stretch>
                        <a:fillRect/>
                      </a:stretch>
                    </p:blipFill>
                    <p:spPr>
                      <a:xfrm>
                        <a:off x="2170113" y="2365375"/>
                        <a:ext cx="4960937" cy="8509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1854200" y="5913438"/>
          <a:ext cx="5341938" cy="773112"/>
        </p:xfrm>
        <a:graphic>
          <a:graphicData uri="http://schemas.openxmlformats.org/presentationml/2006/ole">
            <mc:AlternateContent xmlns:mc="http://schemas.openxmlformats.org/markup-compatibility/2006">
              <mc:Choice xmlns:v="urn:schemas-microsoft-com:vml" Requires="v">
                <p:oleObj spid="_x0000_s7176" name="Equation" r:id="rId7" imgW="2984400" imgH="431640" progId="Equation.DSMT4">
                  <p:embed/>
                </p:oleObj>
              </mc:Choice>
              <mc:Fallback>
                <p:oleObj name="Equation" r:id="rId7" imgW="2984400" imgH="431640" progId="Equation.DSMT4">
                  <p:embed/>
                  <p:pic>
                    <p:nvPicPr>
                      <p:cNvPr id="7" name="Object 6"/>
                      <p:cNvPicPr/>
                      <p:nvPr/>
                    </p:nvPicPr>
                    <p:blipFill>
                      <a:blip r:embed="rId8"/>
                      <a:stretch>
                        <a:fillRect/>
                      </a:stretch>
                    </p:blipFill>
                    <p:spPr>
                      <a:xfrm>
                        <a:off x="1854200" y="5913438"/>
                        <a:ext cx="5341938" cy="773112"/>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2084474" y="3579307"/>
          <a:ext cx="4248564" cy="735328"/>
        </p:xfrm>
        <a:graphic>
          <a:graphicData uri="http://schemas.openxmlformats.org/presentationml/2006/ole">
            <mc:AlternateContent xmlns:mc="http://schemas.openxmlformats.org/markup-compatibility/2006">
              <mc:Choice xmlns:v="urn:schemas-microsoft-com:vml" Requires="v">
                <p:oleObj spid="_x0000_s7177" name="Equation" r:id="rId9" imgW="2641320" imgH="457200" progId="Equation.DSMT4">
                  <p:embed/>
                </p:oleObj>
              </mc:Choice>
              <mc:Fallback>
                <p:oleObj name="Equation" r:id="rId9" imgW="2641320" imgH="457200" progId="Equation.DSMT4">
                  <p:embed/>
                  <p:pic>
                    <p:nvPicPr>
                      <p:cNvPr id="10" name="Object 9"/>
                      <p:cNvPicPr/>
                      <p:nvPr/>
                    </p:nvPicPr>
                    <p:blipFill>
                      <a:blip r:embed="rId10"/>
                      <a:stretch>
                        <a:fillRect/>
                      </a:stretch>
                    </p:blipFill>
                    <p:spPr>
                      <a:xfrm>
                        <a:off x="2084474" y="3579307"/>
                        <a:ext cx="4248564" cy="735328"/>
                      </a:xfrm>
                      <a:prstGeom prst="rect">
                        <a:avLst/>
                      </a:prstGeom>
                    </p:spPr>
                  </p:pic>
                </p:oleObj>
              </mc:Fallback>
            </mc:AlternateContent>
          </a:graphicData>
        </a:graphic>
      </p:graphicFrame>
      <p:sp>
        <p:nvSpPr>
          <p:cNvPr id="8" name="Slide Number Placeholder 3">
            <a:extLst>
              <a:ext uri="{FF2B5EF4-FFF2-40B4-BE49-F238E27FC236}">
                <a16:creationId xmlns:a16="http://schemas.microsoft.com/office/drawing/2014/main" id="{5E50EFBE-BDB5-446B-8BDF-A97928EED560}"/>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14</a:t>
            </a:fld>
            <a:endParaRPr lang="en-US" dirty="0"/>
          </a:p>
        </p:txBody>
      </p:sp>
    </p:spTree>
    <p:extLst>
      <p:ext uri="{BB962C8B-B14F-4D97-AF65-F5344CB8AC3E}">
        <p14:creationId xmlns:p14="http://schemas.microsoft.com/office/powerpoint/2010/main" val="3817615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a:xfrm>
            <a:off x="474204" y="1143000"/>
            <a:ext cx="3969327" cy="4953000"/>
          </a:xfrm>
        </p:spPr>
        <p:txBody>
          <a:bodyPr/>
          <a:lstStyle/>
          <a:p>
            <a:r>
              <a:rPr lang="en-US" sz="2400" dirty="0"/>
              <a:t>From “Optimal Control” by Lewis, </a:t>
            </a:r>
            <a:r>
              <a:rPr lang="en-US" sz="2400" dirty="0" err="1"/>
              <a:t>Vrabie</a:t>
            </a:r>
            <a:r>
              <a:rPr lang="en-US" sz="2400" dirty="0"/>
              <a:t> and </a:t>
            </a:r>
            <a:r>
              <a:rPr lang="en-US" sz="2400" dirty="0" err="1"/>
              <a:t>Syrmos</a:t>
            </a:r>
            <a:endParaRPr lang="en-US" sz="2400" dirty="0"/>
          </a:p>
          <a:p>
            <a:pPr lvl="1"/>
            <a:endParaRPr lang="en-US" sz="2000" dirty="0"/>
          </a:p>
          <a:p>
            <a:pPr lvl="1"/>
            <a:r>
              <a:rPr lang="en-US" sz="2000" dirty="0"/>
              <a:t>Standard model in optimal control is deterministic.</a:t>
            </a:r>
          </a:p>
          <a:p>
            <a:pPr lvl="1"/>
            <a:endParaRPr lang="en-US" sz="2000" dirty="0"/>
          </a:p>
          <a:p>
            <a:pPr lvl="1"/>
            <a:r>
              <a:rPr lang="en-US" sz="2000" dirty="0"/>
              <a:t>Bundles objective function with optimality criteria comparable to Bellman equations.</a:t>
            </a:r>
          </a:p>
        </p:txBody>
      </p:sp>
      <p:sp>
        <p:nvSpPr>
          <p:cNvPr id="5" name="Rectangle 4"/>
          <p:cNvSpPr/>
          <p:nvPr/>
        </p:nvSpPr>
        <p:spPr>
          <a:xfrm>
            <a:off x="4330175" y="1099025"/>
            <a:ext cx="4753369" cy="5679626"/>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564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1" b="3871"/>
          <a:stretch/>
        </p:blipFill>
        <p:spPr bwMode="auto">
          <a:xfrm>
            <a:off x="4413302" y="1144367"/>
            <a:ext cx="4617343" cy="553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685180" y="1614113"/>
            <a:ext cx="2162755" cy="47707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5726266" y="2243573"/>
            <a:ext cx="2162755" cy="674556"/>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076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Linear quadratic regulation (LQR) - Deterministic</a:t>
            </a:r>
          </a:p>
          <a:p>
            <a:pPr lvl="1"/>
            <a:r>
              <a:rPr lang="en-US" dirty="0"/>
              <a:t>A popular optimal control problem in engineering involves solving:</a:t>
            </a:r>
          </a:p>
          <a:p>
            <a:pPr lvl="2"/>
            <a:endParaRPr lang="en-US" dirty="0"/>
          </a:p>
          <a:p>
            <a:pPr lvl="2"/>
            <a:endParaRPr lang="en-US" dirty="0"/>
          </a:p>
          <a:p>
            <a:pPr lvl="1"/>
            <a:r>
              <a:rPr lang="en-US" dirty="0"/>
              <a:t>where:</a:t>
            </a:r>
          </a:p>
          <a:p>
            <a:pPr lvl="1"/>
            <a:endParaRPr lang="en-US" dirty="0"/>
          </a:p>
          <a:p>
            <a:pPr lvl="1"/>
            <a:endParaRPr lang="en-US" dirty="0"/>
          </a:p>
          <a:p>
            <a:pPr lvl="1"/>
            <a:endParaRPr lang="en-US" dirty="0"/>
          </a:p>
          <a:p>
            <a:pPr lvl="1"/>
            <a:r>
              <a:rPr lang="en-US" dirty="0"/>
              <a:t>Possible to show that the optimal policy looks like:</a:t>
            </a:r>
          </a:p>
          <a:p>
            <a:pPr lvl="1"/>
            <a:endParaRPr lang="en-US" dirty="0"/>
          </a:p>
          <a:p>
            <a:pPr marL="746125" lvl="1" indent="0">
              <a:buNone/>
            </a:pPr>
            <a:r>
              <a:rPr lang="en-US" dirty="0"/>
              <a:t>where      is a complicated function of </a:t>
            </a:r>
            <a:r>
              <a:rPr lang="en-US" i="1" dirty="0"/>
              <a:t>Q</a:t>
            </a:r>
            <a:r>
              <a:rPr lang="en-US" dirty="0"/>
              <a:t> and </a:t>
            </a:r>
            <a:r>
              <a:rPr lang="en-US" i="1" dirty="0"/>
              <a:t>R</a:t>
            </a:r>
            <a:r>
              <a:rPr lang="en-US" dirty="0"/>
              <a:t>.</a:t>
            </a:r>
          </a:p>
        </p:txBody>
      </p:sp>
      <p:graphicFrame>
        <p:nvGraphicFramePr>
          <p:cNvPr id="4" name="Object 3"/>
          <p:cNvGraphicFramePr>
            <a:graphicFrameLocks noChangeAspect="1"/>
          </p:cNvGraphicFramePr>
          <p:nvPr>
            <p:extLst/>
          </p:nvPr>
        </p:nvGraphicFramePr>
        <p:xfrm>
          <a:off x="2052337" y="2406323"/>
          <a:ext cx="3795605" cy="745957"/>
        </p:xfrm>
        <a:graphic>
          <a:graphicData uri="http://schemas.openxmlformats.org/presentationml/2006/ole">
            <mc:AlternateContent xmlns:mc="http://schemas.openxmlformats.org/markup-compatibility/2006">
              <mc:Choice xmlns:v="urn:schemas-microsoft-com:vml" Requires="v">
                <p:oleObj spid="_x0000_s8198" name="Equation" r:id="rId3" imgW="2197080" imgH="431640" progId="Equation.DSMT4">
                  <p:embed/>
                </p:oleObj>
              </mc:Choice>
              <mc:Fallback>
                <p:oleObj name="Equation" r:id="rId3" imgW="2197080" imgH="431640" progId="Equation.DSMT4">
                  <p:embed/>
                  <p:pic>
                    <p:nvPicPr>
                      <p:cNvPr id="4" name="Object 3"/>
                      <p:cNvPicPr/>
                      <p:nvPr/>
                    </p:nvPicPr>
                    <p:blipFill>
                      <a:blip r:embed="rId4"/>
                      <a:stretch>
                        <a:fillRect/>
                      </a:stretch>
                    </p:blipFill>
                    <p:spPr>
                      <a:xfrm>
                        <a:off x="2052337" y="2406323"/>
                        <a:ext cx="3795605" cy="745957"/>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22438" y="3543300"/>
          <a:ext cx="5199062" cy="1182688"/>
        </p:xfrm>
        <a:graphic>
          <a:graphicData uri="http://schemas.openxmlformats.org/presentationml/2006/ole">
            <mc:AlternateContent xmlns:mc="http://schemas.openxmlformats.org/markup-compatibility/2006">
              <mc:Choice xmlns:v="urn:schemas-microsoft-com:vml" Requires="v">
                <p:oleObj spid="_x0000_s8199" name="Equation" r:id="rId5" imgW="3009600" imgH="685800" progId="Equation.DSMT4">
                  <p:embed/>
                </p:oleObj>
              </mc:Choice>
              <mc:Fallback>
                <p:oleObj name="Equation" r:id="rId5" imgW="3009600" imgH="685800" progId="Equation.DSMT4">
                  <p:embed/>
                  <p:pic>
                    <p:nvPicPr>
                      <p:cNvPr id="5" name="Object 4"/>
                      <p:cNvPicPr>
                        <a:picLocks noChangeAspect="1" noChangeArrowheads="1"/>
                      </p:cNvPicPr>
                      <p:nvPr/>
                    </p:nvPicPr>
                    <p:blipFill>
                      <a:blip r:embed="rId6"/>
                      <a:srcRect/>
                      <a:stretch>
                        <a:fillRect/>
                      </a:stretch>
                    </p:blipFill>
                    <p:spPr bwMode="auto">
                      <a:xfrm>
                        <a:off x="1722438" y="3543300"/>
                        <a:ext cx="519906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971040" y="5295900"/>
          <a:ext cx="1576388" cy="446088"/>
        </p:xfrm>
        <a:graphic>
          <a:graphicData uri="http://schemas.openxmlformats.org/presentationml/2006/ole">
            <mc:AlternateContent xmlns:mc="http://schemas.openxmlformats.org/markup-compatibility/2006">
              <mc:Choice xmlns:v="urn:schemas-microsoft-com:vml" Requires="v">
                <p:oleObj spid="_x0000_s8200" name="Equation" r:id="rId7" imgW="850680" imgH="241200" progId="Equation.DSMT4">
                  <p:embed/>
                </p:oleObj>
              </mc:Choice>
              <mc:Fallback>
                <p:oleObj name="Equation" r:id="rId7" imgW="850680" imgH="241200" progId="Equation.DSMT4">
                  <p:embed/>
                  <p:pic>
                    <p:nvPicPr>
                      <p:cNvPr id="6" name="Object 5"/>
                      <p:cNvPicPr/>
                      <p:nvPr/>
                    </p:nvPicPr>
                    <p:blipFill>
                      <a:blip r:embed="rId8"/>
                      <a:stretch>
                        <a:fillRect/>
                      </a:stretch>
                    </p:blipFill>
                    <p:spPr>
                      <a:xfrm>
                        <a:off x="1971040" y="5295900"/>
                        <a:ext cx="1576388" cy="44608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316312" y="5745823"/>
          <a:ext cx="352425" cy="422275"/>
        </p:xfrm>
        <a:graphic>
          <a:graphicData uri="http://schemas.openxmlformats.org/presentationml/2006/ole">
            <mc:AlternateContent xmlns:mc="http://schemas.openxmlformats.org/markup-compatibility/2006">
              <mc:Choice xmlns:v="urn:schemas-microsoft-com:vml" Requires="v">
                <p:oleObj spid="_x0000_s8201" name="Equation" r:id="rId9" imgW="190440" imgH="228600" progId="Equation.DSMT4">
                  <p:embed/>
                </p:oleObj>
              </mc:Choice>
              <mc:Fallback>
                <p:oleObj name="Equation" r:id="rId9" imgW="190440" imgH="228600" progId="Equation.DSMT4">
                  <p:embed/>
                  <p:pic>
                    <p:nvPicPr>
                      <p:cNvPr id="7" name="Object 6"/>
                      <p:cNvPicPr>
                        <a:picLocks noChangeAspect="1" noChangeArrowheads="1"/>
                      </p:cNvPicPr>
                      <p:nvPr/>
                    </p:nvPicPr>
                    <p:blipFill>
                      <a:blip r:embed="rId10"/>
                      <a:srcRect/>
                      <a:stretch>
                        <a:fillRect/>
                      </a:stretch>
                    </p:blipFill>
                    <p:spPr bwMode="auto">
                      <a:xfrm>
                        <a:off x="2316312" y="5745823"/>
                        <a:ext cx="3524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0961324F-2A88-432D-8E84-ED08FF4BFE97}"/>
              </a:ext>
            </a:extLst>
          </p:cNvPr>
          <p:cNvSpPr/>
          <p:nvPr/>
        </p:nvSpPr>
        <p:spPr>
          <a:xfrm>
            <a:off x="3021056" y="2581538"/>
            <a:ext cx="247545" cy="338480"/>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378DABEE-8218-4B26-81B7-D63C1BB5EEBE}"/>
              </a:ext>
            </a:extLst>
          </p:cNvPr>
          <p:cNvSpPr/>
          <p:nvPr/>
        </p:nvSpPr>
        <p:spPr>
          <a:xfrm>
            <a:off x="4163640" y="3926202"/>
            <a:ext cx="2909067" cy="30731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5918BA07-BC8A-4BAE-9A8E-29A0442787C1}"/>
              </a:ext>
            </a:extLst>
          </p:cNvPr>
          <p:cNvSpPr/>
          <p:nvPr/>
        </p:nvSpPr>
        <p:spPr>
          <a:xfrm>
            <a:off x="3310704" y="4371618"/>
            <a:ext cx="3337641" cy="30731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Slide Number Placeholder 3">
            <a:extLst>
              <a:ext uri="{FF2B5EF4-FFF2-40B4-BE49-F238E27FC236}">
                <a16:creationId xmlns:a16="http://schemas.microsoft.com/office/drawing/2014/main" id="{4A82D53C-96B6-4738-BDDB-889A20E157D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16</a:t>
            </a:fld>
            <a:endParaRPr lang="en-US" dirty="0"/>
          </a:p>
        </p:txBody>
      </p:sp>
    </p:spTree>
    <p:extLst>
      <p:ext uri="{BB962C8B-B14F-4D97-AF65-F5344CB8AC3E}">
        <p14:creationId xmlns:p14="http://schemas.microsoft.com/office/powerpoint/2010/main" val="89647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9951CC60-2C99-4C68-A4DA-936D2F36E4C3}"/>
              </a:ext>
            </a:extLst>
          </p:cNvPr>
          <p:cNvGraphicFramePr>
            <a:graphicFrameLocks noChangeAspect="1"/>
          </p:cNvGraphicFramePr>
          <p:nvPr>
            <p:extLst/>
          </p:nvPr>
        </p:nvGraphicFramePr>
        <p:xfrm>
          <a:off x="2190819" y="4415603"/>
          <a:ext cx="4285759" cy="717812"/>
        </p:xfrm>
        <a:graphic>
          <a:graphicData uri="http://schemas.openxmlformats.org/presentationml/2006/ole">
            <mc:AlternateContent xmlns:mc="http://schemas.openxmlformats.org/markup-compatibility/2006">
              <mc:Choice xmlns:v="urn:schemas-microsoft-com:vml" Requires="v">
                <p:oleObj spid="_x0000_s9222" name="Equation" r:id="rId3" imgW="2577960" imgH="431640" progId="Equation.DSMT4">
                  <p:embed/>
                </p:oleObj>
              </mc:Choice>
              <mc:Fallback>
                <p:oleObj name="Equation" r:id="rId3" imgW="2577960" imgH="431640" progId="Equation.DSMT4">
                  <p:embed/>
                  <p:pic>
                    <p:nvPicPr>
                      <p:cNvPr id="11" name="Object 10">
                        <a:extLst>
                          <a:ext uri="{FF2B5EF4-FFF2-40B4-BE49-F238E27FC236}">
                            <a16:creationId xmlns:a16="http://schemas.microsoft.com/office/drawing/2014/main" id="{9951CC60-2C99-4C68-A4DA-936D2F36E4C3}"/>
                          </a:ext>
                        </a:extLst>
                      </p:cNvPr>
                      <p:cNvPicPr/>
                      <p:nvPr/>
                    </p:nvPicPr>
                    <p:blipFill>
                      <a:blip r:embed="rId4"/>
                      <a:stretch>
                        <a:fillRect/>
                      </a:stretch>
                    </p:blipFill>
                    <p:spPr>
                      <a:xfrm>
                        <a:off x="2190819" y="4415603"/>
                        <a:ext cx="4285759" cy="71781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Linear quadratic regulation (LQR) – Stochastic</a:t>
            </a:r>
          </a:p>
          <a:p>
            <a:pPr lvl="1"/>
            <a:r>
              <a:rPr lang="en-US" dirty="0"/>
              <a:t>A popular optimal control problem in engineering involves solving:</a:t>
            </a:r>
          </a:p>
          <a:p>
            <a:pPr lvl="2"/>
            <a:endParaRPr lang="en-US" dirty="0"/>
          </a:p>
          <a:p>
            <a:pPr lvl="2"/>
            <a:endParaRPr lang="en-US" dirty="0"/>
          </a:p>
          <a:p>
            <a:pPr lvl="1"/>
            <a:r>
              <a:rPr lang="en-US" dirty="0"/>
              <a:t>where:</a:t>
            </a:r>
          </a:p>
          <a:p>
            <a:pPr marL="457200" lvl="1" indent="0">
              <a:buNone/>
            </a:pPr>
            <a:endParaRPr lang="en-US" dirty="0"/>
          </a:p>
          <a:p>
            <a:pPr lvl="1"/>
            <a:r>
              <a:rPr lang="en-US" dirty="0"/>
              <a:t>… better is to optimize over policies:</a:t>
            </a:r>
          </a:p>
          <a:p>
            <a:pPr lvl="2"/>
            <a:endParaRPr lang="en-US" dirty="0"/>
          </a:p>
          <a:p>
            <a:pPr lvl="2"/>
            <a:endParaRPr lang="en-US" dirty="0"/>
          </a:p>
          <a:p>
            <a:pPr lvl="1"/>
            <a:r>
              <a:rPr lang="en-US" dirty="0"/>
              <a:t>where:</a:t>
            </a:r>
          </a:p>
          <a:p>
            <a:pPr lvl="1"/>
            <a:endParaRPr lang="en-US" dirty="0"/>
          </a:p>
          <a:p>
            <a:pPr lvl="1"/>
            <a:endParaRPr lang="en-US" dirty="0"/>
          </a:p>
          <a:p>
            <a:pPr lvl="1"/>
            <a:endParaRPr lang="en-US" dirty="0"/>
          </a:p>
          <a:p>
            <a:pPr lvl="1"/>
            <a:endParaRPr lang="en-US" dirty="0"/>
          </a:p>
        </p:txBody>
      </p:sp>
      <p:graphicFrame>
        <p:nvGraphicFramePr>
          <p:cNvPr id="4" name="Object 3"/>
          <p:cNvGraphicFramePr>
            <a:graphicFrameLocks noChangeAspect="1"/>
          </p:cNvGraphicFramePr>
          <p:nvPr>
            <p:extLst/>
          </p:nvPr>
        </p:nvGraphicFramePr>
        <p:xfrm>
          <a:off x="2052337" y="2406323"/>
          <a:ext cx="3795605" cy="745957"/>
        </p:xfrm>
        <a:graphic>
          <a:graphicData uri="http://schemas.openxmlformats.org/presentationml/2006/ole">
            <mc:AlternateContent xmlns:mc="http://schemas.openxmlformats.org/markup-compatibility/2006">
              <mc:Choice xmlns:v="urn:schemas-microsoft-com:vml" Requires="v">
                <p:oleObj spid="_x0000_s9223" name="Equation" r:id="rId5" imgW="2197080" imgH="431640" progId="Equation.DSMT4">
                  <p:embed/>
                </p:oleObj>
              </mc:Choice>
              <mc:Fallback>
                <p:oleObj name="Equation" r:id="rId5" imgW="2197080" imgH="431640" progId="Equation.DSMT4">
                  <p:embed/>
                  <p:pic>
                    <p:nvPicPr>
                      <p:cNvPr id="4" name="Object 3"/>
                      <p:cNvPicPr/>
                      <p:nvPr/>
                    </p:nvPicPr>
                    <p:blipFill>
                      <a:blip r:embed="rId6"/>
                      <a:stretch>
                        <a:fillRect/>
                      </a:stretch>
                    </p:blipFill>
                    <p:spPr>
                      <a:xfrm>
                        <a:off x="2052337" y="2406323"/>
                        <a:ext cx="3795605" cy="745957"/>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471738" y="3149600"/>
          <a:ext cx="4826000" cy="788988"/>
        </p:xfrm>
        <a:graphic>
          <a:graphicData uri="http://schemas.openxmlformats.org/presentationml/2006/ole">
            <mc:AlternateContent xmlns:mc="http://schemas.openxmlformats.org/markup-compatibility/2006">
              <mc:Choice xmlns:v="urn:schemas-microsoft-com:vml" Requires="v">
                <p:oleObj spid="_x0000_s9224" name="Equation" r:id="rId7" imgW="2793960" imgH="457200" progId="Equation.DSMT4">
                  <p:embed/>
                </p:oleObj>
              </mc:Choice>
              <mc:Fallback>
                <p:oleObj name="Equation" r:id="rId7" imgW="2793960" imgH="457200" progId="Equation.DSMT4">
                  <p:embed/>
                  <p:pic>
                    <p:nvPicPr>
                      <p:cNvPr id="5" name="Object 4"/>
                      <p:cNvPicPr>
                        <a:picLocks noChangeAspect="1" noChangeArrowheads="1"/>
                      </p:cNvPicPr>
                      <p:nvPr/>
                    </p:nvPicPr>
                    <p:blipFill>
                      <a:blip r:embed="rId8"/>
                      <a:srcRect/>
                      <a:stretch>
                        <a:fillRect/>
                      </a:stretch>
                    </p:blipFill>
                    <p:spPr bwMode="auto">
                      <a:xfrm>
                        <a:off x="2471738" y="3149600"/>
                        <a:ext cx="4826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4B93638F-0C90-4B19-81B0-F1D7B2DB8A40}"/>
              </a:ext>
            </a:extLst>
          </p:cNvPr>
          <p:cNvGraphicFramePr>
            <a:graphicFrameLocks noChangeAspect="1"/>
          </p:cNvGraphicFramePr>
          <p:nvPr>
            <p:extLst/>
          </p:nvPr>
        </p:nvGraphicFramePr>
        <p:xfrm>
          <a:off x="2052337" y="5428624"/>
          <a:ext cx="5623767" cy="909375"/>
        </p:xfrm>
        <a:graphic>
          <a:graphicData uri="http://schemas.openxmlformats.org/presentationml/2006/ole">
            <mc:AlternateContent xmlns:mc="http://schemas.openxmlformats.org/markup-compatibility/2006">
              <mc:Choice xmlns:v="urn:schemas-microsoft-com:vml" Requires="v">
                <p:oleObj spid="_x0000_s9225" name="Equation" r:id="rId9" imgW="2984400" imgH="482400" progId="Equation.DSMT4">
                  <p:embed/>
                </p:oleObj>
              </mc:Choice>
              <mc:Fallback>
                <p:oleObj name="Equation" r:id="rId9" imgW="2984400" imgH="482400" progId="Equation.DSMT4">
                  <p:embed/>
                  <p:pic>
                    <p:nvPicPr>
                      <p:cNvPr id="12" name="Object 11">
                        <a:extLst>
                          <a:ext uri="{FF2B5EF4-FFF2-40B4-BE49-F238E27FC236}">
                            <a16:creationId xmlns:a16="http://schemas.microsoft.com/office/drawing/2014/main" id="{4B93638F-0C90-4B19-81B0-F1D7B2DB8A40}"/>
                          </a:ext>
                        </a:extLst>
                      </p:cNvPr>
                      <p:cNvPicPr/>
                      <p:nvPr/>
                    </p:nvPicPr>
                    <p:blipFill>
                      <a:blip r:embed="rId10"/>
                      <a:stretch>
                        <a:fillRect/>
                      </a:stretch>
                    </p:blipFill>
                    <p:spPr>
                      <a:xfrm>
                        <a:off x="2052337" y="5428624"/>
                        <a:ext cx="5623767" cy="909375"/>
                      </a:xfrm>
                      <a:prstGeom prst="rect">
                        <a:avLst/>
                      </a:prstGeom>
                    </p:spPr>
                  </p:pic>
                </p:oleObj>
              </mc:Fallback>
            </mc:AlternateContent>
          </a:graphicData>
        </a:graphic>
      </p:graphicFrame>
      <p:sp>
        <p:nvSpPr>
          <p:cNvPr id="8" name="Slide Number Placeholder 3">
            <a:extLst>
              <a:ext uri="{FF2B5EF4-FFF2-40B4-BE49-F238E27FC236}">
                <a16:creationId xmlns:a16="http://schemas.microsoft.com/office/drawing/2014/main" id="{9176E383-F2DF-4855-A97B-6B7381E3017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17</a:t>
            </a:fld>
            <a:endParaRPr lang="en-US" dirty="0"/>
          </a:p>
        </p:txBody>
      </p:sp>
      <p:grpSp>
        <p:nvGrpSpPr>
          <p:cNvPr id="18" name="Group 17">
            <a:extLst>
              <a:ext uri="{FF2B5EF4-FFF2-40B4-BE49-F238E27FC236}">
                <a16:creationId xmlns:a16="http://schemas.microsoft.com/office/drawing/2014/main" id="{0E91ECC9-C9F6-4F5B-B0BB-2EF6BC2A1EB6}"/>
              </a:ext>
            </a:extLst>
          </p:cNvPr>
          <p:cNvGrpSpPr/>
          <p:nvPr/>
        </p:nvGrpSpPr>
        <p:grpSpPr>
          <a:xfrm>
            <a:off x="4466746" y="2612688"/>
            <a:ext cx="1918898" cy="2378622"/>
            <a:chOff x="4466746" y="2612688"/>
            <a:chExt cx="1918898" cy="2378622"/>
          </a:xfrm>
        </p:grpSpPr>
        <p:sp>
          <p:nvSpPr>
            <p:cNvPr id="6" name="Oval 5">
              <a:extLst>
                <a:ext uri="{FF2B5EF4-FFF2-40B4-BE49-F238E27FC236}">
                  <a16:creationId xmlns:a16="http://schemas.microsoft.com/office/drawing/2014/main" id="{CA6F1DB1-7391-46D0-BD80-44C4E9225F88}"/>
                </a:ext>
              </a:extLst>
            </p:cNvPr>
            <p:cNvSpPr/>
            <p:nvPr/>
          </p:nvSpPr>
          <p:spPr>
            <a:xfrm>
              <a:off x="4834699" y="2616900"/>
              <a:ext cx="353635" cy="3536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96BFFC02-CA53-4733-BB66-5601168FFF85}"/>
                </a:ext>
              </a:extLst>
            </p:cNvPr>
            <p:cNvSpPr/>
            <p:nvPr/>
          </p:nvSpPr>
          <p:spPr>
            <a:xfrm>
              <a:off x="5472091" y="2612688"/>
              <a:ext cx="353635" cy="3536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BF970247-13C6-44AD-8BEE-1E89308A6898}"/>
                </a:ext>
              </a:extLst>
            </p:cNvPr>
            <p:cNvSpPr/>
            <p:nvPr/>
          </p:nvSpPr>
          <p:spPr>
            <a:xfrm>
              <a:off x="4466746" y="4527369"/>
              <a:ext cx="806618" cy="45804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a:extLst>
                <a:ext uri="{FF2B5EF4-FFF2-40B4-BE49-F238E27FC236}">
                  <a16:creationId xmlns:a16="http://schemas.microsoft.com/office/drawing/2014/main" id="{AE9FE534-E28F-4578-AFA8-B8BC2835A6C2}"/>
                </a:ext>
              </a:extLst>
            </p:cNvPr>
            <p:cNvSpPr/>
            <p:nvPr/>
          </p:nvSpPr>
          <p:spPr>
            <a:xfrm>
              <a:off x="5579026" y="4533261"/>
              <a:ext cx="806618" cy="45804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9" name="Straight Arrow Connector 8">
              <a:extLst>
                <a:ext uri="{FF2B5EF4-FFF2-40B4-BE49-F238E27FC236}">
                  <a16:creationId xmlns:a16="http://schemas.microsoft.com/office/drawing/2014/main" id="{C892BFF4-9A09-4790-9F5A-AE07D3EE67C3}"/>
                </a:ext>
              </a:extLst>
            </p:cNvPr>
            <p:cNvCxnSpPr>
              <a:stCxn id="6" idx="4"/>
            </p:cNvCxnSpPr>
            <p:nvPr/>
          </p:nvCxnSpPr>
          <p:spPr bwMode="auto">
            <a:xfrm flipH="1">
              <a:off x="4885220" y="2970535"/>
              <a:ext cx="126297" cy="1556834"/>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15" name="Straight Arrow Connector 14">
              <a:extLst>
                <a:ext uri="{FF2B5EF4-FFF2-40B4-BE49-F238E27FC236}">
                  <a16:creationId xmlns:a16="http://schemas.microsoft.com/office/drawing/2014/main" id="{1871249D-40AC-409E-8CEC-E61CAA6FC5AA}"/>
                </a:ext>
              </a:extLst>
            </p:cNvPr>
            <p:cNvCxnSpPr>
              <a:cxnSpLocks/>
              <a:stCxn id="10" idx="4"/>
              <a:endCxn id="14" idx="0"/>
            </p:cNvCxnSpPr>
            <p:nvPr/>
          </p:nvCxnSpPr>
          <p:spPr bwMode="auto">
            <a:xfrm>
              <a:off x="5648909" y="2966323"/>
              <a:ext cx="333426" cy="1566938"/>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6" name="Group 25">
            <a:extLst>
              <a:ext uri="{FF2B5EF4-FFF2-40B4-BE49-F238E27FC236}">
                <a16:creationId xmlns:a16="http://schemas.microsoft.com/office/drawing/2014/main" id="{48194C33-7A6E-4898-BAF4-E3831B2989A3}"/>
              </a:ext>
            </a:extLst>
          </p:cNvPr>
          <p:cNvGrpSpPr/>
          <p:nvPr/>
        </p:nvGrpSpPr>
        <p:grpSpPr>
          <a:xfrm>
            <a:off x="2461141" y="2713726"/>
            <a:ext cx="615487" cy="2266302"/>
            <a:chOff x="2461141" y="2713726"/>
            <a:chExt cx="615487" cy="2266302"/>
          </a:xfrm>
        </p:grpSpPr>
        <p:sp>
          <p:nvSpPr>
            <p:cNvPr id="19" name="Oval 18">
              <a:extLst>
                <a:ext uri="{FF2B5EF4-FFF2-40B4-BE49-F238E27FC236}">
                  <a16:creationId xmlns:a16="http://schemas.microsoft.com/office/drawing/2014/main" id="{E0E0B67B-8AE3-4F51-A405-804D4BCCFCB0}"/>
                </a:ext>
              </a:extLst>
            </p:cNvPr>
            <p:cNvSpPr/>
            <p:nvPr/>
          </p:nvSpPr>
          <p:spPr>
            <a:xfrm>
              <a:off x="2461141" y="2713726"/>
              <a:ext cx="615487" cy="3536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Oval 19">
              <a:extLst>
                <a:ext uri="{FF2B5EF4-FFF2-40B4-BE49-F238E27FC236}">
                  <a16:creationId xmlns:a16="http://schemas.microsoft.com/office/drawing/2014/main" id="{D4CCF608-0177-4F0F-A84F-CDCD2FEEC0D8}"/>
                </a:ext>
              </a:extLst>
            </p:cNvPr>
            <p:cNvSpPr/>
            <p:nvPr/>
          </p:nvSpPr>
          <p:spPr>
            <a:xfrm>
              <a:off x="2552077" y="4684819"/>
              <a:ext cx="282716" cy="295209"/>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 name="Straight Arrow Connector 20">
              <a:extLst>
                <a:ext uri="{FF2B5EF4-FFF2-40B4-BE49-F238E27FC236}">
                  <a16:creationId xmlns:a16="http://schemas.microsoft.com/office/drawing/2014/main" id="{45BA131E-784E-4A97-B9DB-36729E16DDA8}"/>
                </a:ext>
              </a:extLst>
            </p:cNvPr>
            <p:cNvCxnSpPr>
              <a:cxnSpLocks/>
              <a:stCxn id="19" idx="4"/>
              <a:endCxn id="20" idx="0"/>
            </p:cNvCxnSpPr>
            <p:nvPr/>
          </p:nvCxnSpPr>
          <p:spPr bwMode="auto">
            <a:xfrm flipH="1">
              <a:off x="2693435" y="3067361"/>
              <a:ext cx="75450" cy="1617458"/>
            </a:xfrm>
            <a:prstGeom prst="straightConnector1">
              <a:avLst/>
            </a:prstGeom>
            <a:noFill/>
            <a:ln w="1905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13721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Stochastic programming</a:t>
            </a:r>
          </a:p>
          <a:p>
            <a:pPr lvl="1"/>
            <a:r>
              <a:rPr lang="en-US" dirty="0"/>
              <a:t>A (two-stage) stochastic programming </a:t>
            </a:r>
            <a:r>
              <a:rPr lang="en-US" i="1" dirty="0"/>
              <a:t>problem</a:t>
            </a:r>
          </a:p>
          <a:p>
            <a:endParaRPr lang="en-US" dirty="0"/>
          </a:p>
          <a:p>
            <a:endParaRPr lang="en-US" dirty="0"/>
          </a:p>
          <a:p>
            <a:pPr marL="457200" lvl="1" indent="0">
              <a:buNone/>
            </a:pPr>
            <a:r>
              <a:rPr lang="en-US" dirty="0"/>
              <a:t>where</a:t>
            </a:r>
          </a:p>
          <a:p>
            <a:endParaRPr lang="en-US" dirty="0"/>
          </a:p>
          <a:p>
            <a:endParaRPr lang="en-US" dirty="0"/>
          </a:p>
          <a:p>
            <a:pPr lvl="1"/>
            <a:r>
              <a:rPr lang="en-US" dirty="0"/>
              <a:t>This is the canonical form of stochastic programming, which might also be written over multiple periods:</a:t>
            </a:r>
          </a:p>
          <a:p>
            <a:endParaRPr lang="en-US" dirty="0"/>
          </a:p>
        </p:txBody>
      </p:sp>
      <p:graphicFrame>
        <p:nvGraphicFramePr>
          <p:cNvPr id="5" name="Object 4"/>
          <p:cNvGraphicFramePr>
            <a:graphicFrameLocks noChangeAspect="1"/>
          </p:cNvGraphicFramePr>
          <p:nvPr>
            <p:extLst/>
          </p:nvPr>
        </p:nvGraphicFramePr>
        <p:xfrm>
          <a:off x="2071718" y="2478833"/>
          <a:ext cx="3665537" cy="557212"/>
        </p:xfrm>
        <a:graphic>
          <a:graphicData uri="http://schemas.openxmlformats.org/presentationml/2006/ole">
            <mc:AlternateContent xmlns:mc="http://schemas.openxmlformats.org/markup-compatibility/2006">
              <mc:Choice xmlns:v="urn:schemas-microsoft-com:vml" Requires="v">
                <p:oleObj spid="_x0000_s10245" name="Equation" r:id="rId3" imgW="1587240" imgH="241200" progId="Equation.DSMT4">
                  <p:embed/>
                </p:oleObj>
              </mc:Choice>
              <mc:Fallback>
                <p:oleObj name="Equation" r:id="rId3" imgW="1587240" imgH="241200" progId="Equation.DSMT4">
                  <p:embed/>
                  <p:pic>
                    <p:nvPicPr>
                      <p:cNvPr id="5" name="Object 4"/>
                      <p:cNvPicPr>
                        <a:picLocks noChangeAspect="1" noChangeArrowheads="1"/>
                      </p:cNvPicPr>
                      <p:nvPr/>
                    </p:nvPicPr>
                    <p:blipFill>
                      <a:blip r:embed="rId4"/>
                      <a:srcRect/>
                      <a:stretch>
                        <a:fillRect/>
                      </a:stretch>
                    </p:blipFill>
                    <p:spPr bwMode="auto">
                      <a:xfrm>
                        <a:off x="2071718" y="2478833"/>
                        <a:ext cx="3665537"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2011144" y="3779882"/>
          <a:ext cx="5456238" cy="557213"/>
        </p:xfrm>
        <a:graphic>
          <a:graphicData uri="http://schemas.openxmlformats.org/presentationml/2006/ole">
            <mc:AlternateContent xmlns:mc="http://schemas.openxmlformats.org/markup-compatibility/2006">
              <mc:Choice xmlns:v="urn:schemas-microsoft-com:vml" Requires="v">
                <p:oleObj spid="_x0000_s10246" name="Equation" r:id="rId5" imgW="2361960" imgH="241200" progId="Equation.DSMT4">
                  <p:embed/>
                </p:oleObj>
              </mc:Choice>
              <mc:Fallback>
                <p:oleObj name="Equation" r:id="rId5" imgW="2361960" imgH="241200" progId="Equation.DSMT4">
                  <p:embed/>
                  <p:pic>
                    <p:nvPicPr>
                      <p:cNvPr id="6" name="Object 5"/>
                      <p:cNvPicPr>
                        <a:picLocks noChangeAspect="1" noChangeArrowheads="1"/>
                      </p:cNvPicPr>
                      <p:nvPr/>
                    </p:nvPicPr>
                    <p:blipFill>
                      <a:blip r:embed="rId6"/>
                      <a:srcRect/>
                      <a:stretch>
                        <a:fillRect/>
                      </a:stretch>
                    </p:blipFill>
                    <p:spPr bwMode="auto">
                      <a:xfrm>
                        <a:off x="2011144" y="3779882"/>
                        <a:ext cx="5456238"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1831975" y="5297488"/>
          <a:ext cx="4637088" cy="977900"/>
        </p:xfrm>
        <a:graphic>
          <a:graphicData uri="http://schemas.openxmlformats.org/presentationml/2006/ole">
            <mc:AlternateContent xmlns:mc="http://schemas.openxmlformats.org/markup-compatibility/2006">
              <mc:Choice xmlns:v="urn:schemas-microsoft-com:vml" Requires="v">
                <p:oleObj spid="_x0000_s10247" name="Equation" r:id="rId7" imgW="2044440" imgH="431640" progId="Equation.DSMT4">
                  <p:embed/>
                </p:oleObj>
              </mc:Choice>
              <mc:Fallback>
                <p:oleObj name="Equation" r:id="rId7" imgW="2044440" imgH="431640" progId="Equation.DSMT4">
                  <p:embed/>
                  <p:pic>
                    <p:nvPicPr>
                      <p:cNvPr id="8" name="Object 7"/>
                      <p:cNvPicPr>
                        <a:picLocks noChangeAspect="1" noChangeArrowheads="1"/>
                      </p:cNvPicPr>
                      <p:nvPr/>
                    </p:nvPicPr>
                    <p:blipFill>
                      <a:blip r:embed="rId8"/>
                      <a:srcRect/>
                      <a:stretch>
                        <a:fillRect/>
                      </a:stretch>
                    </p:blipFill>
                    <p:spPr bwMode="auto">
                      <a:xfrm>
                        <a:off x="1831975" y="5297488"/>
                        <a:ext cx="4637088" cy="977900"/>
                      </a:xfrm>
                      <a:prstGeom prst="rect">
                        <a:avLst/>
                      </a:prstGeom>
                      <a:noFill/>
                      <a:ln>
                        <a:noFill/>
                      </a:ln>
                      <a:effectLst/>
                    </p:spPr>
                  </p:pic>
                </p:oleObj>
              </mc:Fallback>
            </mc:AlternateContent>
          </a:graphicData>
        </a:graphic>
      </p:graphicFrame>
      <p:sp>
        <p:nvSpPr>
          <p:cNvPr id="7" name="Slide Number Placeholder 3">
            <a:extLst>
              <a:ext uri="{FF2B5EF4-FFF2-40B4-BE49-F238E27FC236}">
                <a16:creationId xmlns:a16="http://schemas.microsoft.com/office/drawing/2014/main" id="{50322D63-3505-443F-9F2B-31E1E81ECB3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18</a:t>
            </a:fld>
            <a:endParaRPr lang="en-US" dirty="0"/>
          </a:p>
        </p:txBody>
      </p:sp>
    </p:spTree>
    <p:extLst>
      <p:ext uri="{BB962C8B-B14F-4D97-AF65-F5344CB8AC3E}">
        <p14:creationId xmlns:p14="http://schemas.microsoft.com/office/powerpoint/2010/main" val="426388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Stochastic programming</a:t>
            </a:r>
          </a:p>
          <a:p>
            <a:pPr lvl="1"/>
            <a:r>
              <a:rPr lang="en-US" dirty="0"/>
              <a:t>A (two-stage) stochastic programming </a:t>
            </a:r>
            <a:r>
              <a:rPr lang="en-US" i="1" dirty="0"/>
              <a:t>policy</a:t>
            </a:r>
          </a:p>
          <a:p>
            <a:endParaRPr lang="en-US" dirty="0"/>
          </a:p>
          <a:p>
            <a:endParaRPr lang="en-US" dirty="0"/>
          </a:p>
          <a:p>
            <a:pPr marL="457200" lvl="1" indent="0">
              <a:buNone/>
            </a:pPr>
            <a:r>
              <a:rPr lang="en-US" dirty="0"/>
              <a:t>where</a:t>
            </a:r>
          </a:p>
          <a:p>
            <a:endParaRPr lang="en-US" dirty="0"/>
          </a:p>
          <a:p>
            <a:endParaRPr lang="en-US" dirty="0"/>
          </a:p>
          <a:p>
            <a:pPr lvl="1"/>
            <a:r>
              <a:rPr lang="en-US" dirty="0"/>
              <a:t>This is the canonical form of stochastic programming, which might also be written over multiple periods:</a:t>
            </a:r>
          </a:p>
          <a:p>
            <a:endParaRPr lang="en-US" dirty="0"/>
          </a:p>
        </p:txBody>
      </p:sp>
      <p:graphicFrame>
        <p:nvGraphicFramePr>
          <p:cNvPr id="4" name="Object 3"/>
          <p:cNvGraphicFramePr>
            <a:graphicFrameLocks noChangeAspect="1"/>
          </p:cNvGraphicFramePr>
          <p:nvPr>
            <p:extLst/>
          </p:nvPr>
        </p:nvGraphicFramePr>
        <p:xfrm>
          <a:off x="2068513" y="2478088"/>
          <a:ext cx="3724275" cy="557212"/>
        </p:xfrm>
        <a:graphic>
          <a:graphicData uri="http://schemas.openxmlformats.org/presentationml/2006/ole">
            <mc:AlternateContent xmlns:mc="http://schemas.openxmlformats.org/markup-compatibility/2006">
              <mc:Choice xmlns:v="urn:schemas-microsoft-com:vml" Requires="v">
                <p:oleObj spid="_x0000_s11269" name="Equation" r:id="rId3" imgW="1612900" imgH="241300" progId="Equation.DSMT4">
                  <p:embed/>
                </p:oleObj>
              </mc:Choice>
              <mc:Fallback>
                <p:oleObj name="Equation" r:id="rId3" imgW="1612900" imgH="24130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513" y="2478088"/>
                        <a:ext cx="37242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2012950" y="3779838"/>
          <a:ext cx="6305550" cy="557212"/>
        </p:xfrm>
        <a:graphic>
          <a:graphicData uri="http://schemas.openxmlformats.org/presentationml/2006/ole">
            <mc:AlternateContent xmlns:mc="http://schemas.openxmlformats.org/markup-compatibility/2006">
              <mc:Choice xmlns:v="urn:schemas-microsoft-com:vml" Requires="v">
                <p:oleObj spid="_x0000_s11270" name="Equation" r:id="rId5" imgW="2730500" imgH="241300" progId="Equation.DSMT4">
                  <p:embed/>
                </p:oleObj>
              </mc:Choice>
              <mc:Fallback>
                <p:oleObj name="Equation" r:id="rId5" imgW="2730500" imgH="24130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950" y="3779838"/>
                        <a:ext cx="63055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1825625" y="5294313"/>
          <a:ext cx="5126038" cy="1036637"/>
        </p:xfrm>
        <a:graphic>
          <a:graphicData uri="http://schemas.openxmlformats.org/presentationml/2006/ole">
            <mc:AlternateContent xmlns:mc="http://schemas.openxmlformats.org/markup-compatibility/2006">
              <mc:Choice xmlns:v="urn:schemas-microsoft-com:vml" Requires="v">
                <p:oleObj spid="_x0000_s11271" name="Equation" r:id="rId7" imgW="2260600" imgH="457200" progId="Equation.DSMT4">
                  <p:embed/>
                </p:oleObj>
              </mc:Choice>
              <mc:Fallback>
                <p:oleObj name="Equation" r:id="rId7" imgW="2260600" imgH="457200" progId="Equation.DSMT4">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5625" y="5294313"/>
                        <a:ext cx="51260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Slide Number Placeholder 3">
            <a:extLst>
              <a:ext uri="{FF2B5EF4-FFF2-40B4-BE49-F238E27FC236}">
                <a16:creationId xmlns:a16="http://schemas.microsoft.com/office/drawing/2014/main" id="{41982FD9-2963-4721-9F8C-5198C416A35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19</a:t>
            </a:fld>
            <a:endParaRPr lang="en-US" dirty="0"/>
          </a:p>
        </p:txBody>
      </p:sp>
    </p:spTree>
    <p:extLst>
      <p:ext uri="{BB962C8B-B14F-4D97-AF65-F5344CB8AC3E}">
        <p14:creationId xmlns:p14="http://schemas.microsoft.com/office/powerpoint/2010/main" val="360571115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Modeling</a:t>
            </a:r>
          </a:p>
        </p:txBody>
      </p:sp>
      <p:sp>
        <p:nvSpPr>
          <p:cNvPr id="4101" name="Rectangle 5"/>
          <p:cNvSpPr>
            <a:spLocks noGrp="1" noChangeArrowheads="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87D8E72A-6CA5-433A-BC2B-7EB25CC23646}"/>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a:t>
            </a:fld>
            <a:endParaRPr lang="en-US"/>
          </a:p>
        </p:txBody>
      </p:sp>
    </p:spTree>
    <p:extLst>
      <p:ext uri="{BB962C8B-B14F-4D97-AF65-F5344CB8AC3E}">
        <p14:creationId xmlns:p14="http://schemas.microsoft.com/office/powerpoint/2010/main" val="2000004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A robust optimization </a:t>
            </a:r>
            <a:r>
              <a:rPr lang="en-US" i="1" dirty="0"/>
              <a:t>problem</a:t>
            </a:r>
            <a:r>
              <a:rPr lang="en-US" dirty="0"/>
              <a:t> would be written</a:t>
            </a:r>
          </a:p>
          <a:p>
            <a:endParaRPr lang="en-US" dirty="0"/>
          </a:p>
          <a:p>
            <a:pPr marL="0" indent="0">
              <a:buNone/>
            </a:pPr>
            <a:endParaRPr lang="en-US" dirty="0"/>
          </a:p>
          <a:p>
            <a:pPr lvl="1"/>
            <a:r>
              <a:rPr lang="en-US" dirty="0"/>
              <a:t>This means finding the best design </a:t>
            </a:r>
            <a:r>
              <a:rPr lang="en-US" i="1" dirty="0"/>
              <a:t>x</a:t>
            </a:r>
            <a:r>
              <a:rPr lang="en-US" dirty="0"/>
              <a:t> for the worst outcome </a:t>
            </a:r>
            <a:r>
              <a:rPr lang="en-US" i="1" dirty="0"/>
              <a:t>w</a:t>
            </a:r>
            <a:r>
              <a:rPr lang="en-US" dirty="0"/>
              <a:t> in an “uncertainty set” </a:t>
            </a:r>
          </a:p>
          <a:p>
            <a:pPr lvl="1"/>
            <a:endParaRPr lang="en-US" dirty="0"/>
          </a:p>
          <a:p>
            <a:pPr lvl="1"/>
            <a:r>
              <a:rPr lang="en-US" dirty="0"/>
              <a:t>This has been adapted to </a:t>
            </a:r>
            <a:r>
              <a:rPr lang="en-US" dirty="0" err="1"/>
              <a:t>multiperiod</a:t>
            </a:r>
            <a:r>
              <a:rPr lang="en-US" dirty="0"/>
              <a:t> problems</a:t>
            </a:r>
          </a:p>
          <a:p>
            <a:endParaRPr lang="en-US" dirty="0"/>
          </a:p>
        </p:txBody>
      </p:sp>
      <p:graphicFrame>
        <p:nvGraphicFramePr>
          <p:cNvPr id="5" name="Object 4"/>
          <p:cNvGraphicFramePr>
            <a:graphicFrameLocks noChangeAspect="1"/>
          </p:cNvGraphicFramePr>
          <p:nvPr>
            <p:extLst/>
          </p:nvPr>
        </p:nvGraphicFramePr>
        <p:xfrm>
          <a:off x="2057400" y="1884998"/>
          <a:ext cx="3695700" cy="557212"/>
        </p:xfrm>
        <a:graphic>
          <a:graphicData uri="http://schemas.openxmlformats.org/presentationml/2006/ole">
            <mc:AlternateContent xmlns:mc="http://schemas.openxmlformats.org/markup-compatibility/2006">
              <mc:Choice xmlns:v="urn:schemas-microsoft-com:vml" Requires="v">
                <p:oleObj spid="_x0000_s12293" name="Equation" r:id="rId3" imgW="1600200" imgH="241200" progId="Equation.DSMT4">
                  <p:embed/>
                </p:oleObj>
              </mc:Choice>
              <mc:Fallback>
                <p:oleObj name="Equation" r:id="rId3" imgW="1600200" imgH="241200" progId="Equation.DSMT4">
                  <p:embed/>
                  <p:pic>
                    <p:nvPicPr>
                      <p:cNvPr id="5" name="Object 4"/>
                      <p:cNvPicPr>
                        <a:picLocks noChangeAspect="1" noChangeArrowheads="1"/>
                      </p:cNvPicPr>
                      <p:nvPr/>
                    </p:nvPicPr>
                    <p:blipFill>
                      <a:blip r:embed="rId4"/>
                      <a:srcRect/>
                      <a:stretch>
                        <a:fillRect/>
                      </a:stretch>
                    </p:blipFill>
                    <p:spPr bwMode="auto">
                      <a:xfrm>
                        <a:off x="2057400" y="1884998"/>
                        <a:ext cx="36957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2024698" y="4604400"/>
          <a:ext cx="4764722" cy="893748"/>
        </p:xfrm>
        <a:graphic>
          <a:graphicData uri="http://schemas.openxmlformats.org/presentationml/2006/ole">
            <mc:AlternateContent xmlns:mc="http://schemas.openxmlformats.org/markup-compatibility/2006">
              <mc:Choice xmlns:v="urn:schemas-microsoft-com:vml" Requires="v">
                <p:oleObj spid="_x0000_s12294" name="Equation" r:id="rId5" imgW="2298600" imgH="431640" progId="Equation.DSMT4">
                  <p:embed/>
                </p:oleObj>
              </mc:Choice>
              <mc:Fallback>
                <p:oleObj name="Equation" r:id="rId5" imgW="2298600" imgH="431640" progId="Equation.DSMT4">
                  <p:embed/>
                  <p:pic>
                    <p:nvPicPr>
                      <p:cNvPr id="8" name="Object 7"/>
                      <p:cNvPicPr>
                        <a:picLocks noChangeAspect="1" noChangeArrowheads="1"/>
                      </p:cNvPicPr>
                      <p:nvPr/>
                    </p:nvPicPr>
                    <p:blipFill>
                      <a:blip r:embed="rId6"/>
                      <a:srcRect/>
                      <a:stretch>
                        <a:fillRect/>
                      </a:stretch>
                    </p:blipFill>
                    <p:spPr bwMode="auto">
                      <a:xfrm>
                        <a:off x="2024698" y="4604400"/>
                        <a:ext cx="4764722" cy="893748"/>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nvPr>
        </p:nvGraphicFramePr>
        <p:xfrm>
          <a:off x="5699760" y="3108960"/>
          <a:ext cx="819786" cy="409893"/>
        </p:xfrm>
        <a:graphic>
          <a:graphicData uri="http://schemas.openxmlformats.org/presentationml/2006/ole">
            <mc:AlternateContent xmlns:mc="http://schemas.openxmlformats.org/markup-compatibility/2006">
              <mc:Choice xmlns:v="urn:schemas-microsoft-com:vml" Requires="v">
                <p:oleObj spid="_x0000_s12295" name="Equation" r:id="rId7" imgW="406080" imgH="203040" progId="Equation.DSMT4">
                  <p:embed/>
                </p:oleObj>
              </mc:Choice>
              <mc:Fallback>
                <p:oleObj name="Equation" r:id="rId7" imgW="406080" imgH="203040" progId="Equation.DSMT4">
                  <p:embed/>
                  <p:pic>
                    <p:nvPicPr>
                      <p:cNvPr id="4" name="Object 3"/>
                      <p:cNvPicPr/>
                      <p:nvPr/>
                    </p:nvPicPr>
                    <p:blipFill>
                      <a:blip r:embed="rId8"/>
                      <a:stretch>
                        <a:fillRect/>
                      </a:stretch>
                    </p:blipFill>
                    <p:spPr>
                      <a:xfrm>
                        <a:off x="5699760" y="3108960"/>
                        <a:ext cx="819786" cy="409893"/>
                      </a:xfrm>
                      <a:prstGeom prst="rect">
                        <a:avLst/>
                      </a:prstGeom>
                    </p:spPr>
                  </p:pic>
                </p:oleObj>
              </mc:Fallback>
            </mc:AlternateContent>
          </a:graphicData>
        </a:graphic>
      </p:graphicFrame>
      <p:sp>
        <p:nvSpPr>
          <p:cNvPr id="7" name="Slide Number Placeholder 3">
            <a:extLst>
              <a:ext uri="{FF2B5EF4-FFF2-40B4-BE49-F238E27FC236}">
                <a16:creationId xmlns:a16="http://schemas.microsoft.com/office/drawing/2014/main" id="{38A2521D-FD8A-4834-8D7A-D2C9FB0D36A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20</a:t>
            </a:fld>
            <a:endParaRPr lang="en-US" dirty="0"/>
          </a:p>
        </p:txBody>
      </p:sp>
    </p:spTree>
    <p:extLst>
      <p:ext uri="{BB962C8B-B14F-4D97-AF65-F5344CB8AC3E}">
        <p14:creationId xmlns:p14="http://schemas.microsoft.com/office/powerpoint/2010/main" val="222820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A robust optimization </a:t>
            </a:r>
            <a:r>
              <a:rPr lang="en-US" i="1" dirty="0"/>
              <a:t>problem</a:t>
            </a:r>
            <a:r>
              <a:rPr lang="en-US" dirty="0"/>
              <a:t> would be written</a:t>
            </a:r>
          </a:p>
          <a:p>
            <a:endParaRPr lang="en-US" dirty="0"/>
          </a:p>
          <a:p>
            <a:pPr marL="0" indent="0">
              <a:buNone/>
            </a:pPr>
            <a:endParaRPr lang="en-US" dirty="0"/>
          </a:p>
          <a:p>
            <a:pPr lvl="1"/>
            <a:r>
              <a:rPr lang="en-US" dirty="0"/>
              <a:t>This means finding the best design </a:t>
            </a:r>
            <a:r>
              <a:rPr lang="en-US" i="1" dirty="0"/>
              <a:t>x</a:t>
            </a:r>
            <a:r>
              <a:rPr lang="en-US" dirty="0"/>
              <a:t> for the worst outcome </a:t>
            </a:r>
            <a:r>
              <a:rPr lang="en-US" i="1" dirty="0"/>
              <a:t>w</a:t>
            </a:r>
            <a:r>
              <a:rPr lang="en-US" dirty="0"/>
              <a:t> in an “uncertainty set” </a:t>
            </a:r>
          </a:p>
          <a:p>
            <a:pPr lvl="1"/>
            <a:endParaRPr lang="en-US" dirty="0"/>
          </a:p>
          <a:p>
            <a:pPr lvl="1"/>
            <a:r>
              <a:rPr lang="en-US" dirty="0"/>
              <a:t>… but it is often used as a </a:t>
            </a:r>
            <a:r>
              <a:rPr lang="en-US" i="1" dirty="0"/>
              <a:t>policy</a:t>
            </a:r>
            <a:endParaRPr lang="en-US" dirty="0"/>
          </a:p>
          <a:p>
            <a:endParaRPr lang="en-US" dirty="0"/>
          </a:p>
        </p:txBody>
      </p:sp>
      <p:graphicFrame>
        <p:nvGraphicFramePr>
          <p:cNvPr id="5" name="Object 4"/>
          <p:cNvGraphicFramePr>
            <a:graphicFrameLocks noChangeAspect="1"/>
          </p:cNvGraphicFramePr>
          <p:nvPr>
            <p:extLst/>
          </p:nvPr>
        </p:nvGraphicFramePr>
        <p:xfrm>
          <a:off x="2057400" y="1884998"/>
          <a:ext cx="3695700" cy="557212"/>
        </p:xfrm>
        <a:graphic>
          <a:graphicData uri="http://schemas.openxmlformats.org/presentationml/2006/ole">
            <mc:AlternateContent xmlns:mc="http://schemas.openxmlformats.org/markup-compatibility/2006">
              <mc:Choice xmlns:v="urn:schemas-microsoft-com:vml" Requires="v">
                <p:oleObj spid="_x0000_s13317" name="Equation" r:id="rId3" imgW="1600200" imgH="241200" progId="Equation.DSMT4">
                  <p:embed/>
                </p:oleObj>
              </mc:Choice>
              <mc:Fallback>
                <p:oleObj name="Equation" r:id="rId3" imgW="1600200" imgH="241200" progId="Equation.DSMT4">
                  <p:embed/>
                  <p:pic>
                    <p:nvPicPr>
                      <p:cNvPr id="5" name="Object 4"/>
                      <p:cNvPicPr>
                        <a:picLocks noChangeAspect="1" noChangeArrowheads="1"/>
                      </p:cNvPicPr>
                      <p:nvPr/>
                    </p:nvPicPr>
                    <p:blipFill>
                      <a:blip r:embed="rId4"/>
                      <a:srcRect/>
                      <a:stretch>
                        <a:fillRect/>
                      </a:stretch>
                    </p:blipFill>
                    <p:spPr bwMode="auto">
                      <a:xfrm>
                        <a:off x="2057400" y="1884998"/>
                        <a:ext cx="36957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5699760" y="3108960"/>
          <a:ext cx="819786" cy="409893"/>
        </p:xfrm>
        <a:graphic>
          <a:graphicData uri="http://schemas.openxmlformats.org/presentationml/2006/ole">
            <mc:AlternateContent xmlns:mc="http://schemas.openxmlformats.org/markup-compatibility/2006">
              <mc:Choice xmlns:v="urn:schemas-microsoft-com:vml" Requires="v">
                <p:oleObj spid="_x0000_s13318" name="Equation" r:id="rId5" imgW="406080" imgH="203040" progId="Equation.DSMT4">
                  <p:embed/>
                </p:oleObj>
              </mc:Choice>
              <mc:Fallback>
                <p:oleObj name="Equation" r:id="rId5" imgW="406080" imgH="203040" progId="Equation.DSMT4">
                  <p:embed/>
                  <p:pic>
                    <p:nvPicPr>
                      <p:cNvPr id="4" name="Object 3"/>
                      <p:cNvPicPr/>
                      <p:nvPr/>
                    </p:nvPicPr>
                    <p:blipFill>
                      <a:blip r:embed="rId6"/>
                      <a:stretch>
                        <a:fillRect/>
                      </a:stretch>
                    </p:blipFill>
                    <p:spPr>
                      <a:xfrm>
                        <a:off x="5699760" y="3108960"/>
                        <a:ext cx="819786" cy="409893"/>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2018665" y="4608195"/>
          <a:ext cx="5081588" cy="893763"/>
        </p:xfrm>
        <a:graphic>
          <a:graphicData uri="http://schemas.openxmlformats.org/presentationml/2006/ole">
            <mc:AlternateContent xmlns:mc="http://schemas.openxmlformats.org/markup-compatibility/2006">
              <mc:Choice xmlns:v="urn:schemas-microsoft-com:vml" Requires="v">
                <p:oleObj spid="_x0000_s13319" name="Equation" r:id="rId7" imgW="2450880" imgH="431640" progId="Equation.DSMT4">
                  <p:embed/>
                </p:oleObj>
              </mc:Choice>
              <mc:Fallback>
                <p:oleObj name="Equation" r:id="rId7" imgW="2450880" imgH="431640" progId="Equation.DSMT4">
                  <p:embed/>
                  <p:pic>
                    <p:nvPicPr>
                      <p:cNvPr id="9" name="Object 8"/>
                      <p:cNvPicPr>
                        <a:picLocks noChangeAspect="1" noChangeArrowheads="1"/>
                      </p:cNvPicPr>
                      <p:nvPr/>
                    </p:nvPicPr>
                    <p:blipFill>
                      <a:blip r:embed="rId8"/>
                      <a:srcRect/>
                      <a:stretch>
                        <a:fillRect/>
                      </a:stretch>
                    </p:blipFill>
                    <p:spPr bwMode="auto">
                      <a:xfrm>
                        <a:off x="2018665" y="4608195"/>
                        <a:ext cx="5081588" cy="893763"/>
                      </a:xfrm>
                      <a:prstGeom prst="rect">
                        <a:avLst/>
                      </a:prstGeom>
                      <a:solidFill>
                        <a:schemeClr val="bg1"/>
                      </a:solidFill>
                      <a:ln>
                        <a:noFill/>
                      </a:ln>
                    </p:spPr>
                  </p:pic>
                </p:oleObj>
              </mc:Fallback>
            </mc:AlternateContent>
          </a:graphicData>
        </a:graphic>
      </p:graphicFrame>
      <p:sp>
        <p:nvSpPr>
          <p:cNvPr id="7" name="Slide Number Placeholder 3">
            <a:extLst>
              <a:ext uri="{FF2B5EF4-FFF2-40B4-BE49-F238E27FC236}">
                <a16:creationId xmlns:a16="http://schemas.microsoft.com/office/drawing/2014/main" id="{3D636ECF-685C-4984-8AF1-21016C267D3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21</a:t>
            </a:fld>
            <a:endParaRPr lang="en-US" dirty="0"/>
          </a:p>
        </p:txBody>
      </p:sp>
    </p:spTree>
    <p:extLst>
      <p:ext uri="{BB962C8B-B14F-4D97-AF65-F5344CB8AC3E}">
        <p14:creationId xmlns:p14="http://schemas.microsoft.com/office/powerpoint/2010/main" val="1006396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a:xfrm>
            <a:off x="685800" y="1143000"/>
            <a:ext cx="8185826" cy="4953000"/>
          </a:xfrm>
        </p:spPr>
        <p:txBody>
          <a:bodyPr/>
          <a:lstStyle/>
          <a:p>
            <a:r>
              <a:rPr lang="en-US" dirty="0"/>
              <a:t>Stochastic control (from text by Rene Carmona)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This is mathematically correct, but does not suggest a path to computation, or even how to model a real problem.</a:t>
            </a:r>
          </a:p>
        </p:txBody>
      </p:sp>
      <p:pic>
        <p:nvPicPr>
          <p:cNvPr id="133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901000"/>
            <a:ext cx="8056563" cy="3657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Slide Number Placeholder 3">
            <a:extLst>
              <a:ext uri="{FF2B5EF4-FFF2-40B4-BE49-F238E27FC236}">
                <a16:creationId xmlns:a16="http://schemas.microsoft.com/office/drawing/2014/main" id="{03264DCF-143F-4865-BF60-1F41BFBD870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22</a:t>
            </a:fld>
            <a:endParaRPr lang="en-US" dirty="0"/>
          </a:p>
        </p:txBody>
      </p:sp>
    </p:spTree>
    <p:extLst>
      <p:ext uri="{BB962C8B-B14F-4D97-AF65-F5344CB8AC3E}">
        <p14:creationId xmlns:p14="http://schemas.microsoft.com/office/powerpoint/2010/main" val="180710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a:xfrm>
            <a:off x="685800" y="1143000"/>
            <a:ext cx="7574280" cy="4953000"/>
          </a:xfrm>
        </p:spPr>
        <p:txBody>
          <a:bodyPr/>
          <a:lstStyle/>
          <a:p>
            <a:r>
              <a:rPr lang="en-US" dirty="0"/>
              <a:t>Why do we need a unified framework?</a:t>
            </a:r>
          </a:p>
          <a:p>
            <a:pPr lvl="1"/>
            <a:endParaRPr lang="en-US" dirty="0"/>
          </a:p>
          <a:p>
            <a:pPr lvl="1"/>
            <a:r>
              <a:rPr lang="en-US" dirty="0"/>
              <a:t>The classical frameworks and algorithms are </a:t>
            </a:r>
            <a:r>
              <a:rPr lang="en-US" i="1" dirty="0"/>
              <a:t>fragile</a:t>
            </a:r>
            <a:r>
              <a:rPr lang="en-US" dirty="0"/>
              <a:t>.  </a:t>
            </a:r>
          </a:p>
          <a:p>
            <a:pPr lvl="1"/>
            <a:endParaRPr lang="en-US" dirty="0"/>
          </a:p>
          <a:p>
            <a:pPr lvl="1"/>
            <a:r>
              <a:rPr lang="en-US" dirty="0"/>
              <a:t>Small changes to problems invalidate optimality conditions, or make algorithmic approaches intractable. </a:t>
            </a:r>
          </a:p>
          <a:p>
            <a:pPr lvl="1"/>
            <a:endParaRPr lang="en-US" dirty="0"/>
          </a:p>
          <a:p>
            <a:pPr lvl="1"/>
            <a:r>
              <a:rPr lang="en-US" dirty="0"/>
              <a:t>Practitioners need robust approaches that will provide high quality solutions for all problems.</a:t>
            </a:r>
          </a:p>
        </p:txBody>
      </p:sp>
    </p:spTree>
    <p:extLst>
      <p:ext uri="{BB962C8B-B14F-4D97-AF65-F5344CB8AC3E}">
        <p14:creationId xmlns:p14="http://schemas.microsoft.com/office/powerpoint/2010/main" val="202639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35077-6945-413C-A66E-A15792E4EA29}"/>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9F6A208F-EB88-4F7A-B132-37BF6858C5C1}"/>
              </a:ext>
            </a:extLst>
          </p:cNvPr>
          <p:cNvSpPr>
            <a:spLocks noGrp="1"/>
          </p:cNvSpPr>
          <p:nvPr>
            <p:ph type="ctrTitle"/>
          </p:nvPr>
        </p:nvSpPr>
        <p:spPr/>
        <p:txBody>
          <a:bodyPr/>
          <a:lstStyle/>
          <a:p>
            <a:pPr algn="ctr"/>
            <a:r>
              <a:rPr lang="en-US" dirty="0"/>
              <a:t>Elements of a dynamic model</a:t>
            </a:r>
          </a:p>
        </p:txBody>
      </p:sp>
      <p:sp>
        <p:nvSpPr>
          <p:cNvPr id="3" name="Subtitle 2">
            <a:extLst>
              <a:ext uri="{FF2B5EF4-FFF2-40B4-BE49-F238E27FC236}">
                <a16:creationId xmlns:a16="http://schemas.microsoft.com/office/drawing/2014/main" id="{A4152671-53A4-42DC-9C27-C0104AB573B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6953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Before we can </a:t>
            </a:r>
            <a:r>
              <a:rPr lang="en-US" i="1" dirty="0"/>
              <a:t>solve</a:t>
            </a:r>
            <a:r>
              <a:rPr lang="en-US" dirty="0"/>
              <a:t> complex problems, we have to know how to </a:t>
            </a:r>
            <a:r>
              <a:rPr lang="en-US" i="1" dirty="0"/>
              <a:t>think </a:t>
            </a:r>
            <a:r>
              <a:rPr lang="en-US" dirty="0"/>
              <a:t>about them.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biggest challenge when making decisions under uncertainty is </a:t>
            </a:r>
            <a:r>
              <a:rPr lang="en-US" i="1" dirty="0"/>
              <a:t>modeling</a:t>
            </a:r>
            <a:r>
              <a:rPr lang="en-US" dirty="0"/>
              <a:t>.  </a:t>
            </a:r>
          </a:p>
        </p:txBody>
      </p:sp>
      <p:grpSp>
        <p:nvGrpSpPr>
          <p:cNvPr id="4" name="Group 9"/>
          <p:cNvGrpSpPr>
            <a:grpSpLocks/>
          </p:cNvGrpSpPr>
          <p:nvPr/>
        </p:nvGrpSpPr>
        <p:grpSpPr bwMode="auto">
          <a:xfrm>
            <a:off x="3432175" y="2590800"/>
            <a:ext cx="2216150" cy="2381250"/>
            <a:chOff x="594" y="2304"/>
            <a:chExt cx="1396" cy="1500"/>
          </a:xfrm>
        </p:grpSpPr>
        <p:graphicFrame>
          <p:nvGraphicFramePr>
            <p:cNvPr id="5" name="Object 10">
              <a:hlinkClick r:id="" action="ppaction://ole?verb=0"/>
            </p:cNvPr>
            <p:cNvGraphicFramePr>
              <a:graphicFrameLocks/>
            </p:cNvGraphicFramePr>
            <p:nvPr/>
          </p:nvGraphicFramePr>
          <p:xfrm>
            <a:off x="657" y="2745"/>
            <a:ext cx="792" cy="838"/>
          </p:xfrm>
          <a:graphic>
            <a:graphicData uri="http://schemas.openxmlformats.org/presentationml/2006/ole">
              <mc:AlternateContent xmlns:mc="http://schemas.openxmlformats.org/markup-compatibility/2006">
                <mc:Choice xmlns:v="urn:schemas-microsoft-com:vml" Requires="v">
                  <p:oleObj spid="_x0000_s14340" name="Microsoft ClipArt Gallery" r:id="rId4" imgW="3263760" imgH="3454200" progId="MS_ClipArt_Gallery">
                    <p:embed/>
                  </p:oleObj>
                </mc:Choice>
                <mc:Fallback>
                  <p:oleObj name="Microsoft ClipArt Gallery" r:id="rId4" imgW="3263760" imgH="3454200" progId="MS_ClipArt_Gallery">
                    <p:embed/>
                    <p:pic>
                      <p:nvPicPr>
                        <p:cNvPr id="5" name="Object 1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2745"/>
                          <a:ext cx="792"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1"/>
            <p:cNvSpPr>
              <a:spLocks noChangeArrowheads="1"/>
            </p:cNvSpPr>
            <p:nvPr/>
          </p:nvSpPr>
          <p:spPr bwMode="auto">
            <a:xfrm>
              <a:off x="1065" y="2304"/>
              <a:ext cx="925" cy="40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a:latin typeface="Times New Roman" pitchFamily="18" charset="0"/>
                </a:rPr>
                <a:t>Min E </a:t>
              </a:r>
              <a:r>
                <a:rPr lang="en-US">
                  <a:latin typeface="Times New Roman" pitchFamily="18" charset="0"/>
                </a:rPr>
                <a:t>{</a:t>
              </a:r>
              <a:r>
                <a:rPr lang="en-US" sz="1600">
                  <a:latin typeface="Symbol" pitchFamily="18" charset="2"/>
                </a:rPr>
                <a:t></a:t>
              </a:r>
              <a:r>
                <a:rPr lang="en-US" sz="1200">
                  <a:latin typeface="Times New Roman" pitchFamily="18" charset="0"/>
                </a:rPr>
                <a:t>cx</a:t>
              </a:r>
              <a:r>
                <a:rPr lang="en-US">
                  <a:latin typeface="Times New Roman" pitchFamily="18" charset="0"/>
                </a:rPr>
                <a:t>}</a:t>
              </a:r>
              <a:endParaRPr lang="en-US" sz="1200">
                <a:latin typeface="Times New Roman" pitchFamily="18" charset="0"/>
              </a:endParaRPr>
            </a:p>
            <a:p>
              <a:pPr algn="ctr" eaLnBrk="0" hangingPunct="0"/>
              <a:r>
                <a:rPr lang="en-US" sz="1200">
                  <a:latin typeface="Times New Roman" pitchFamily="18" charset="0"/>
                </a:rPr>
                <a:t>Ax = b</a:t>
              </a:r>
            </a:p>
            <a:p>
              <a:pPr algn="ctr" eaLnBrk="0" hangingPunct="0"/>
              <a:r>
                <a:rPr lang="en-US" sz="1200">
                  <a:latin typeface="Times New Roman" pitchFamily="18" charset="0"/>
                </a:rPr>
                <a:t>x </a:t>
              </a:r>
              <a:r>
                <a:rPr lang="en-US" sz="1200" u="sng">
                  <a:latin typeface="Times New Roman" pitchFamily="18" charset="0"/>
                </a:rPr>
                <a:t>&gt;</a:t>
              </a:r>
              <a:r>
                <a:rPr lang="en-US" sz="1200">
                  <a:latin typeface="Times New Roman" pitchFamily="18" charset="0"/>
                </a:rPr>
                <a:t> 0</a:t>
              </a:r>
            </a:p>
          </p:txBody>
        </p:sp>
        <p:sp>
          <p:nvSpPr>
            <p:cNvPr id="7" name="Rectangle 12"/>
            <p:cNvSpPr>
              <a:spLocks noChangeArrowheads="1"/>
            </p:cNvSpPr>
            <p:nvPr/>
          </p:nvSpPr>
          <p:spPr bwMode="auto">
            <a:xfrm>
              <a:off x="594" y="3554"/>
              <a:ext cx="10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Mathematician</a:t>
              </a:r>
            </a:p>
          </p:txBody>
        </p:sp>
      </p:grpSp>
      <p:grpSp>
        <p:nvGrpSpPr>
          <p:cNvPr id="8" name="Group 13"/>
          <p:cNvGrpSpPr>
            <a:grpSpLocks/>
          </p:cNvGrpSpPr>
          <p:nvPr/>
        </p:nvGrpSpPr>
        <p:grpSpPr bwMode="auto">
          <a:xfrm>
            <a:off x="5767389" y="3146425"/>
            <a:ext cx="2335213" cy="2486025"/>
            <a:chOff x="3633" y="2214"/>
            <a:chExt cx="1471" cy="1566"/>
          </a:xfrm>
        </p:grpSpPr>
        <p:graphicFrame>
          <p:nvGraphicFramePr>
            <p:cNvPr id="9" name="Object 14">
              <a:hlinkClick r:id="" action="ppaction://ole?verb=0"/>
            </p:cNvPr>
            <p:cNvGraphicFramePr>
              <a:graphicFrameLocks/>
            </p:cNvGraphicFramePr>
            <p:nvPr/>
          </p:nvGraphicFramePr>
          <p:xfrm>
            <a:off x="4331" y="2681"/>
            <a:ext cx="773" cy="875"/>
          </p:xfrm>
          <a:graphic>
            <a:graphicData uri="http://schemas.openxmlformats.org/presentationml/2006/ole">
              <mc:AlternateContent xmlns:mc="http://schemas.openxmlformats.org/markup-compatibility/2006">
                <mc:Choice xmlns:v="urn:schemas-microsoft-com:vml" Requires="v">
                  <p:oleObj spid="_x0000_s14341" name="Microsoft ClipArt Gallery" r:id="rId6" imgW="4203360" imgH="4749480" progId="MS_ClipArt_Gallery">
                    <p:embed/>
                  </p:oleObj>
                </mc:Choice>
                <mc:Fallback>
                  <p:oleObj name="Microsoft ClipArt Gallery" r:id="rId6" imgW="4203360" imgH="4749480" progId="MS_ClipArt_Gallery">
                    <p:embed/>
                    <p:pic>
                      <p:nvPicPr>
                        <p:cNvPr id="9"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 y="2681"/>
                          <a:ext cx="773" cy="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5"/>
            <p:cNvSpPr>
              <a:spLocks noChangeArrowheads="1"/>
            </p:cNvSpPr>
            <p:nvPr/>
          </p:nvSpPr>
          <p:spPr bwMode="auto">
            <a:xfrm>
              <a:off x="4406" y="3530"/>
              <a:ext cx="6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Software</a:t>
              </a:r>
            </a:p>
          </p:txBody>
        </p:sp>
        <p:sp>
          <p:nvSpPr>
            <p:cNvPr id="11" name="AutoShape 16"/>
            <p:cNvSpPr>
              <a:spLocks noChangeArrowheads="1"/>
            </p:cNvSpPr>
            <p:nvPr/>
          </p:nvSpPr>
          <p:spPr bwMode="auto">
            <a:xfrm flipH="1">
              <a:off x="3633" y="2214"/>
              <a:ext cx="952" cy="46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b="1" dirty="0">
                  <a:latin typeface="Times New Roman" pitchFamily="18" charset="0"/>
                </a:rPr>
                <a:t>Organize class</a:t>
              </a:r>
            </a:p>
            <a:p>
              <a:pPr algn="ctr" eaLnBrk="0" hangingPunct="0"/>
              <a:r>
                <a:rPr lang="en-US" sz="1200" b="1" dirty="0">
                  <a:latin typeface="Times New Roman" pitchFamily="18" charset="0"/>
                </a:rPr>
                <a:t>libraries, and set up</a:t>
              </a:r>
            </a:p>
            <a:p>
              <a:pPr algn="ctr" eaLnBrk="0" hangingPunct="0"/>
              <a:r>
                <a:rPr lang="en-US" sz="1200" b="1" dirty="0">
                  <a:latin typeface="Times New Roman" pitchFamily="18" charset="0"/>
                </a:rPr>
                <a:t>communications and </a:t>
              </a:r>
            </a:p>
            <a:p>
              <a:pPr algn="ctr" eaLnBrk="0" hangingPunct="0"/>
              <a:r>
                <a:rPr lang="en-US" sz="1200" b="1" dirty="0">
                  <a:latin typeface="Times New Roman" pitchFamily="18" charset="0"/>
                </a:rPr>
                <a:t>databases</a:t>
              </a:r>
            </a:p>
          </p:txBody>
        </p:sp>
      </p:grpSp>
      <p:sp>
        <p:nvSpPr>
          <p:cNvPr id="13" name="Right Arrow 12"/>
          <p:cNvSpPr/>
          <p:nvPr/>
        </p:nvSpPr>
        <p:spPr bwMode="auto">
          <a:xfrm rot="721575">
            <a:off x="2080988" y="3365175"/>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Right Arrow 15"/>
          <p:cNvSpPr/>
          <p:nvPr/>
        </p:nvSpPr>
        <p:spPr bwMode="auto">
          <a:xfrm rot="825559">
            <a:off x="5207090" y="4141246"/>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694" y="2206171"/>
            <a:ext cx="1627445" cy="1880507"/>
          </a:xfrm>
          <a:prstGeom prst="rect">
            <a:avLst/>
          </a:prstGeom>
        </p:spPr>
      </p:pic>
      <p:sp>
        <p:nvSpPr>
          <p:cNvPr id="17"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
        <p:nvSpPr>
          <p:cNvPr id="18" name="Slide Number Placeholder 3">
            <a:extLst>
              <a:ext uri="{FF2B5EF4-FFF2-40B4-BE49-F238E27FC236}">
                <a16:creationId xmlns:a16="http://schemas.microsoft.com/office/drawing/2014/main" id="{3DF75563-337D-4CF6-8725-E34898793CC6}"/>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25</a:t>
            </a:fld>
            <a:endParaRPr lang="en-US" dirty="0"/>
          </a:p>
        </p:txBody>
      </p:sp>
    </p:spTree>
    <p:extLst>
      <p:ext uri="{BB962C8B-B14F-4D97-AF65-F5344CB8AC3E}">
        <p14:creationId xmlns:p14="http://schemas.microsoft.com/office/powerpoint/2010/main" val="129559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deterministic problems, we speak the language of mathematical programming</a:t>
            </a:r>
          </a:p>
          <a:p>
            <a:pPr lvl="1"/>
            <a:r>
              <a:rPr lang="en-US" dirty="0"/>
              <a:t>Linear programming:</a:t>
            </a:r>
          </a:p>
          <a:p>
            <a:pPr lvl="1"/>
            <a:endParaRPr lang="en-US" dirty="0"/>
          </a:p>
          <a:p>
            <a:pPr lvl="1"/>
            <a:endParaRPr lang="en-US" dirty="0"/>
          </a:p>
          <a:p>
            <a:pPr marL="457200" lvl="1" indent="0">
              <a:buNone/>
            </a:pPr>
            <a:endParaRPr lang="en-US" dirty="0"/>
          </a:p>
          <a:p>
            <a:pPr lvl="1"/>
            <a:r>
              <a:rPr lang="en-US" dirty="0"/>
              <a:t>For time-staged problems</a:t>
            </a:r>
          </a:p>
        </p:txBody>
      </p:sp>
      <p:graphicFrame>
        <p:nvGraphicFramePr>
          <p:cNvPr id="4" name="Object 3"/>
          <p:cNvGraphicFramePr>
            <a:graphicFrameLocks noChangeAspect="1"/>
          </p:cNvGraphicFramePr>
          <p:nvPr>
            <p:extLst/>
          </p:nvPr>
        </p:nvGraphicFramePr>
        <p:xfrm>
          <a:off x="2060575" y="2562225"/>
          <a:ext cx="963613" cy="427038"/>
        </p:xfrm>
        <a:graphic>
          <a:graphicData uri="http://schemas.openxmlformats.org/presentationml/2006/ole">
            <mc:AlternateContent xmlns:mc="http://schemas.openxmlformats.org/markup-compatibility/2006">
              <mc:Choice xmlns:v="urn:schemas-microsoft-com:vml" Requires="v">
                <p:oleObj spid="_x0000_s15366" name="Equation" r:id="rId4" imgW="431640" imgH="190440" progId="Equation.DSMT4">
                  <p:embed/>
                </p:oleObj>
              </mc:Choice>
              <mc:Fallback>
                <p:oleObj name="Equation" r:id="rId4" imgW="431640" imgH="190440" progId="Equation.DSMT4">
                  <p:embed/>
                  <p:pic>
                    <p:nvPicPr>
                      <p:cNvPr id="4" name="Object 3"/>
                      <p:cNvPicPr/>
                      <p:nvPr/>
                    </p:nvPicPr>
                    <p:blipFill>
                      <a:blip r:embed="rId5"/>
                      <a:stretch>
                        <a:fillRect/>
                      </a:stretch>
                    </p:blipFill>
                    <p:spPr>
                      <a:xfrm>
                        <a:off x="2060575" y="2562225"/>
                        <a:ext cx="963613" cy="427038"/>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143125" y="2921000"/>
          <a:ext cx="879475" cy="766763"/>
        </p:xfrm>
        <a:graphic>
          <a:graphicData uri="http://schemas.openxmlformats.org/presentationml/2006/ole">
            <mc:AlternateContent xmlns:mc="http://schemas.openxmlformats.org/markup-compatibility/2006">
              <mc:Choice xmlns:v="urn:schemas-microsoft-com:vml" Requires="v">
                <p:oleObj spid="_x0000_s15367" name="Equation" r:id="rId6" imgW="393480" imgH="342720" progId="Equation.DSMT4">
                  <p:embed/>
                </p:oleObj>
              </mc:Choice>
              <mc:Fallback>
                <p:oleObj name="Equation" r:id="rId6" imgW="393480" imgH="342720" progId="Equation.DSMT4">
                  <p:embed/>
                  <p:pic>
                    <p:nvPicPr>
                      <p:cNvPr id="5" name="Object 4"/>
                      <p:cNvPicPr>
                        <a:picLocks noChangeAspect="1" noChangeArrowheads="1"/>
                      </p:cNvPicPr>
                      <p:nvPr/>
                    </p:nvPicPr>
                    <p:blipFill>
                      <a:blip r:embed="rId7"/>
                      <a:srcRect/>
                      <a:stretch>
                        <a:fillRect/>
                      </a:stretch>
                    </p:blipFill>
                    <p:spPr bwMode="auto">
                      <a:xfrm>
                        <a:off x="2143125" y="2921000"/>
                        <a:ext cx="8794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71638" y="5069738"/>
          <a:ext cx="2127250" cy="1279525"/>
        </p:xfrm>
        <a:graphic>
          <a:graphicData uri="http://schemas.openxmlformats.org/presentationml/2006/ole">
            <mc:AlternateContent xmlns:mc="http://schemas.openxmlformats.org/markup-compatibility/2006">
              <mc:Choice xmlns:v="urn:schemas-microsoft-com:vml" Requires="v">
                <p:oleObj spid="_x0000_s15368" name="Equation" r:id="rId8" imgW="952200" imgH="571320" progId="Equation.DSMT4">
                  <p:embed/>
                </p:oleObj>
              </mc:Choice>
              <mc:Fallback>
                <p:oleObj name="Equation" r:id="rId8" imgW="952200" imgH="571320" progId="Equation.DSMT4">
                  <p:embed/>
                  <p:pic>
                    <p:nvPicPr>
                      <p:cNvPr id="6" name="Object 5"/>
                      <p:cNvPicPr>
                        <a:picLocks noChangeAspect="1" noChangeArrowheads="1"/>
                      </p:cNvPicPr>
                      <p:nvPr/>
                    </p:nvPicPr>
                    <p:blipFill>
                      <a:blip r:embed="rId9"/>
                      <a:srcRect/>
                      <a:stretch>
                        <a:fillRect/>
                      </a:stretch>
                    </p:blipFill>
                    <p:spPr bwMode="auto">
                      <a:xfrm>
                        <a:off x="1671638" y="5069738"/>
                        <a:ext cx="21272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1706563" y="4183063"/>
          <a:ext cx="1955800" cy="823912"/>
        </p:xfrm>
        <a:graphic>
          <a:graphicData uri="http://schemas.openxmlformats.org/presentationml/2006/ole">
            <mc:AlternateContent xmlns:mc="http://schemas.openxmlformats.org/markup-compatibility/2006">
              <mc:Choice xmlns:v="urn:schemas-microsoft-com:vml" Requires="v">
                <p:oleObj spid="_x0000_s15369" name="Equation" r:id="rId10" imgW="876240" imgH="368280" progId="Equation.DSMT4">
                  <p:embed/>
                </p:oleObj>
              </mc:Choice>
              <mc:Fallback>
                <p:oleObj name="Equation" r:id="rId10" imgW="876240" imgH="368280" progId="Equation.DSMT4">
                  <p:embed/>
                  <p:pic>
                    <p:nvPicPr>
                      <p:cNvPr id="7" name="Object 6"/>
                      <p:cNvPicPr>
                        <a:picLocks noChangeAspect="1" noChangeArrowheads="1"/>
                      </p:cNvPicPr>
                      <p:nvPr/>
                    </p:nvPicPr>
                    <p:blipFill>
                      <a:blip r:embed="rId11"/>
                      <a:srcRect/>
                      <a:stretch>
                        <a:fillRect/>
                      </a:stretch>
                    </p:blipFill>
                    <p:spPr bwMode="auto">
                      <a:xfrm>
                        <a:off x="1706563" y="4183063"/>
                        <a:ext cx="195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041988" y="2476981"/>
            <a:ext cx="3981696" cy="317786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oAutofit/>
          </a:bodyPr>
          <a:lstStyle/>
          <a:p>
            <a:pPr algn="l"/>
            <a:r>
              <a:rPr lang="en-US" sz="2400" dirty="0"/>
              <a:t>Arguably Dantzig’s biggest contribution, more so than the simplex algorithm, was his articulation of optimization problems in a standard format, which has given algorithmic researchers a common language.</a:t>
            </a:r>
          </a:p>
        </p:txBody>
      </p:sp>
      <p:sp>
        <p:nvSpPr>
          <p:cNvPr id="11"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
        <p:nvSpPr>
          <p:cNvPr id="9" name="Slide Number Placeholder 3">
            <a:extLst>
              <a:ext uri="{FF2B5EF4-FFF2-40B4-BE49-F238E27FC236}">
                <a16:creationId xmlns:a16="http://schemas.microsoft.com/office/drawing/2014/main" id="{649131FD-AD6A-4425-82FE-42833600D04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26</a:t>
            </a:fld>
            <a:endParaRPr lang="en-US" dirty="0"/>
          </a:p>
        </p:txBody>
      </p:sp>
    </p:spTree>
    <p:extLst>
      <p:ext uri="{BB962C8B-B14F-4D97-AF65-F5344CB8AC3E}">
        <p14:creationId xmlns:p14="http://schemas.microsoft.com/office/powerpoint/2010/main" val="1235151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sp>
        <p:nvSpPr>
          <p:cNvPr id="5" name="Slide Number Placeholder 4">
            <a:extLst>
              <a:ext uri="{FF2B5EF4-FFF2-40B4-BE49-F238E27FC236}">
                <a16:creationId xmlns:a16="http://schemas.microsoft.com/office/drawing/2014/main" id="{E79913D5-4957-4FF9-A99D-E18B356CD122}"/>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27</a:t>
            </a:fld>
            <a:endParaRPr lang="en-US"/>
          </a:p>
        </p:txBody>
      </p:sp>
    </p:spTree>
    <p:extLst>
      <p:ext uri="{BB962C8B-B14F-4D97-AF65-F5344CB8AC3E}">
        <p14:creationId xmlns:p14="http://schemas.microsoft.com/office/powerpoint/2010/main" val="1459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programming</a:t>
            </a: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p>
          <a:p>
            <a:r>
              <a:rPr lang="en-US" sz="3200" i="0" dirty="0">
                <a:solidFill>
                  <a:schemeClr val="bg1"/>
                </a:solidFill>
              </a:rPr>
              <a:t>decision </a:t>
            </a:r>
          </a:p>
          <a:p>
            <a:r>
              <a:rPr lang="en-US" sz="3200" i="0" dirty="0">
                <a:solidFill>
                  <a:schemeClr val="bg1"/>
                </a:solidFill>
              </a:rPr>
              <a:t>processes</a:t>
            </a: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p>
          <a:p>
            <a:r>
              <a:rPr lang="en-US" sz="3200" i="0" dirty="0">
                <a:solidFill>
                  <a:schemeClr val="bg1"/>
                </a:solidFill>
              </a:rPr>
              <a:t>learning</a:t>
            </a: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p>
          <a:p>
            <a:r>
              <a:rPr lang="en-US" sz="2800" i="0" dirty="0">
                <a:solidFill>
                  <a:schemeClr val="bg1"/>
                </a:solidFill>
              </a:rPr>
              <a:t>predictive </a:t>
            </a:r>
          </a:p>
          <a:p>
            <a:r>
              <a:rPr lang="en-US" sz="28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Approximate </a:t>
            </a:r>
          </a:p>
          <a:p>
            <a:r>
              <a:rPr lang="en-US" sz="2800" i="0" dirty="0">
                <a:solidFill>
                  <a:schemeClr val="bg1"/>
                </a:solidFill>
              </a:rPr>
              <a:t>dynamic </a:t>
            </a:r>
          </a:p>
          <a:p>
            <a:r>
              <a:rPr lang="en-US" sz="2800" i="0" dirty="0">
                <a:solidFill>
                  <a:schemeClr val="bg1"/>
                </a:solidFill>
              </a:rPr>
              <a:t>programming</a:t>
            </a: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Online </a:t>
            </a:r>
          </a:p>
          <a:p>
            <a:r>
              <a:rPr lang="en-US" sz="28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Dynamic</a:t>
            </a:r>
          </a:p>
          <a:p>
            <a:r>
              <a:rPr lang="en-US" sz="2800" i="0" dirty="0">
                <a:solidFill>
                  <a:schemeClr val="bg1"/>
                </a:solidFill>
              </a:rPr>
              <a:t>Programming</a:t>
            </a:r>
          </a:p>
          <a:p>
            <a:r>
              <a:rPr lang="en-US" sz="2800" i="0" dirty="0">
                <a:solidFill>
                  <a:schemeClr val="bg1"/>
                </a:solidFill>
              </a:rPr>
              <a:t>and</a:t>
            </a:r>
          </a:p>
          <a:p>
            <a:r>
              <a:rPr lang="en-US" sz="2800" i="0" dirty="0">
                <a:solidFill>
                  <a:schemeClr val="bg1"/>
                </a:solidFill>
              </a:rPr>
              <a:t>control</a:t>
            </a: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Bandit</a:t>
            </a:r>
          </a:p>
          <a:p>
            <a:r>
              <a:rPr lang="en-US" sz="2800" i="0" dirty="0">
                <a:solidFill>
                  <a:schemeClr val="bg1"/>
                </a:solidFill>
              </a:rPr>
              <a:t>problems</a:t>
            </a: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Active</a:t>
            </a:r>
          </a:p>
          <a:p>
            <a:r>
              <a:rPr lang="en-US" sz="2800" i="0" dirty="0">
                <a:solidFill>
                  <a:schemeClr val="bg1"/>
                </a:solidFill>
              </a:rPr>
              <a:t>learning</a:t>
            </a:r>
          </a:p>
        </p:txBody>
      </p:sp>
      <p:pic>
        <p:nvPicPr>
          <p:cNvPr id="37" name="Picture 36"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17"/>
          <a:stretch>
            <a:fillRect/>
          </a:stretch>
        </p:blipFill>
        <p:spPr>
          <a:xfrm>
            <a:off x="522916" y="2974983"/>
            <a:ext cx="1719356" cy="2143822"/>
          </a:xfrm>
          <a:prstGeom prst="rect">
            <a:avLst/>
          </a:prstGeom>
        </p:spPr>
      </p:pic>
      <p:pic>
        <p:nvPicPr>
          <p:cNvPr id="51"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9"/>
          <a:stretch>
            <a:fillRect/>
          </a:stretch>
        </p:blipFill>
        <p:spPr>
          <a:xfrm>
            <a:off x="1881026" y="4106067"/>
            <a:ext cx="2060428" cy="2737137"/>
          </a:xfrm>
          <a:prstGeom prst="rect">
            <a:avLst/>
          </a:prstGeom>
        </p:spPr>
      </p:pic>
      <p:pic>
        <p:nvPicPr>
          <p:cNvPr id="53"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9636592-C2EC-4A80-8239-EF21C90B2C35}"/>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28</a:t>
            </a:fld>
            <a:endParaRPr lang="en-US"/>
          </a:p>
        </p:txBody>
      </p:sp>
    </p:spTree>
    <p:extLst>
      <p:ext uri="{BB962C8B-B14F-4D97-AF65-F5344CB8AC3E}">
        <p14:creationId xmlns:p14="http://schemas.microsoft.com/office/powerpoint/2010/main" val="28770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500"/>
                                        <p:tgtEl>
                                          <p:spTgt spid="50"/>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dissolve">
                                      <p:cBhvr>
                                        <p:cTn id="43" dur="500"/>
                                        <p:tgtEl>
                                          <p:spTgt spid="53"/>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dissolve">
                                      <p:cBhvr>
                                        <p:cTn id="63" dur="500"/>
                                        <p:tgtEl>
                                          <p:spTgt spid="47"/>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dissolve">
                                      <p:cBhvr>
                                        <p:cTn id="67" dur="500"/>
                                        <p:tgtEl>
                                          <p:spTgt spid="48"/>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dissolve">
                                      <p:cBhvr>
                                        <p:cTn id="7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All sequential decision problems can be modeled using five core components:</a:t>
                </a:r>
              </a:p>
              <a:p>
                <a:pPr lvl="1"/>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Physical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other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a:t>
                </a:r>
              </a:p>
              <a:p>
                <a:pPr lvl="1"/>
                <a:r>
                  <a:rPr lang="en-US" dirty="0"/>
                  <a:t>Decision variables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r>
                  <a:rPr lang="en-US" dirty="0"/>
                  <a:t>Made with </a:t>
                </a:r>
                <a:r>
                  <a:rPr lang="en-US" i="1" dirty="0"/>
                  <a:t>policy</a:t>
                </a: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𝜃</m:t>
                        </m:r>
                      </m:e>
                    </m:d>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1"/>
                <a:r>
                  <a:rPr lang="en-US" dirty="0"/>
                  <a:t>Exogenous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2"/>
                <a:r>
                  <a:rPr lang="en-US" dirty="0"/>
                  <a:t>What do we learn for the first time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Transition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2"/>
                <a:r>
                  <a:rPr lang="en-US" dirty="0"/>
                  <a:t>How do the state variables evolve over time?</a:t>
                </a:r>
              </a:p>
              <a:p>
                <a:pPr lvl="1"/>
                <a:r>
                  <a:rPr lang="en-US" dirty="0"/>
                  <a:t>Objective function</a:t>
                </a:r>
              </a:p>
              <a:p>
                <a:pPr lvl="2"/>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e>
                        </m:nary>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9236"/>
                </a:stretch>
              </a:blipFill>
            </p:spPr>
            <p:txBody>
              <a:bodyPr/>
              <a:lstStyle/>
              <a:p>
                <a:r>
                  <a:rPr lang="en-US">
                    <a:noFill/>
                  </a:rPr>
                  <a:t> </a:t>
                </a:r>
              </a:p>
            </p:txBody>
          </p:sp>
        </mc:Fallback>
      </mc:AlternateContent>
      <p:sp>
        <p:nvSpPr>
          <p:cNvPr id="5"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
        <p:nvSpPr>
          <p:cNvPr id="4" name="Slide Number Placeholder 3">
            <a:extLst>
              <a:ext uri="{FF2B5EF4-FFF2-40B4-BE49-F238E27FC236}">
                <a16:creationId xmlns:a16="http://schemas.microsoft.com/office/drawing/2014/main" id="{0CC8E963-05E1-40E6-B06E-6791A6D33D46}"/>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29</a:t>
            </a:fld>
            <a:endParaRPr lang="en-US" dirty="0"/>
          </a:p>
        </p:txBody>
      </p:sp>
    </p:spTree>
    <p:extLst>
      <p:ext uri="{BB962C8B-B14F-4D97-AF65-F5344CB8AC3E}">
        <p14:creationId xmlns:p14="http://schemas.microsoft.com/office/powerpoint/2010/main" val="353397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35077-6945-413C-A66E-A15792E4EA29}"/>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9F6A208F-EB88-4F7A-B132-37BF6858C5C1}"/>
              </a:ext>
            </a:extLst>
          </p:cNvPr>
          <p:cNvSpPr>
            <a:spLocks noGrp="1"/>
          </p:cNvSpPr>
          <p:nvPr>
            <p:ph type="ctrTitle"/>
          </p:nvPr>
        </p:nvSpPr>
        <p:spPr/>
        <p:txBody>
          <a:bodyPr/>
          <a:lstStyle/>
          <a:p>
            <a:pPr algn="ctr"/>
            <a:r>
              <a:rPr lang="en-US" dirty="0"/>
              <a:t>Canonical problems</a:t>
            </a:r>
          </a:p>
        </p:txBody>
      </p:sp>
      <p:sp>
        <p:nvSpPr>
          <p:cNvPr id="3" name="Subtitle 2">
            <a:extLst>
              <a:ext uri="{FF2B5EF4-FFF2-40B4-BE49-F238E27FC236}">
                <a16:creationId xmlns:a16="http://schemas.microsoft.com/office/drawing/2014/main" id="{A4152671-53A4-42DC-9C27-C0104AB573B5}"/>
              </a:ext>
            </a:extLst>
          </p:cNvPr>
          <p:cNvSpPr>
            <a:spLocks noGrp="1"/>
          </p:cNvSpPr>
          <p:nvPr>
            <p:ph type="subTitle" idx="1"/>
          </p:nvPr>
        </p:nvSpPr>
        <p:spPr/>
        <p:txBody>
          <a:bodyPr/>
          <a:lstStyle/>
          <a:p>
            <a:endParaRPr lang="en-US"/>
          </a:p>
        </p:txBody>
      </p:sp>
      <p:sp>
        <p:nvSpPr>
          <p:cNvPr id="7" name="Slide Number Placeholder 6">
            <a:extLst>
              <a:ext uri="{FF2B5EF4-FFF2-40B4-BE49-F238E27FC236}">
                <a16:creationId xmlns:a16="http://schemas.microsoft.com/office/drawing/2014/main" id="{6B4775A7-8385-4C1C-A387-D128A4824C23}"/>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3</a:t>
            </a:fld>
            <a:endParaRPr lang="en-US"/>
          </a:p>
        </p:txBody>
      </p:sp>
    </p:spTree>
    <p:extLst>
      <p:ext uri="{BB962C8B-B14F-4D97-AF65-F5344CB8AC3E}">
        <p14:creationId xmlns:p14="http://schemas.microsoft.com/office/powerpoint/2010/main" val="236427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5B61-C80B-4072-BE42-B2C0D42C5DA5}"/>
              </a:ext>
            </a:extLst>
          </p:cNvPr>
          <p:cNvSpPr>
            <a:spLocks noGrp="1"/>
          </p:cNvSpPr>
          <p:nvPr>
            <p:ph type="title"/>
          </p:nvPr>
        </p:nvSpPr>
        <p:spPr/>
        <p:txBody>
          <a:bodyPr/>
          <a:lstStyle/>
          <a:p>
            <a:r>
              <a:rPr lang="en-US" dirty="0"/>
              <a:t>Elements of a dynamic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A2EB0B-9A88-4AE8-870A-97B12E8EC8B9}"/>
                  </a:ext>
                </a:extLst>
              </p:cNvPr>
              <p:cNvSpPr>
                <a:spLocks noGrp="1"/>
              </p:cNvSpPr>
              <p:nvPr>
                <p:ph idx="1"/>
              </p:nvPr>
            </p:nvSpPr>
            <p:spPr/>
            <p:txBody>
              <a:bodyPr/>
              <a:lstStyle/>
              <a:p>
                <a:r>
                  <a:rPr lang="en-US" dirty="0"/>
                  <a:t>Modeling time</a:t>
                </a:r>
              </a:p>
              <a:p>
                <a:pPr lvl="1"/>
                <a:r>
                  <a:rPr lang="en-US" dirty="0"/>
                  <a:t>It is important to understand the relationship between discrete time and continuous time when modeling the flow of information (“stochastic systems”)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Any variable indexed by </a:t>
                </a:r>
                <a14:m>
                  <m:oMath xmlns:m="http://schemas.openxmlformats.org/officeDocument/2006/math">
                    <m:r>
                      <a:rPr lang="en-US" b="0" i="1" smtClean="0">
                        <a:latin typeface="Cambria Math" panose="02040503050406030204" pitchFamily="18" charset="0"/>
                      </a:rPr>
                      <m:t>𝑡</m:t>
                    </m:r>
                  </m:oMath>
                </a14:m>
                <a:r>
                  <a:rPr lang="en-US" dirty="0"/>
                  <a:t> is known at time </a:t>
                </a:r>
                <a14:m>
                  <m:oMath xmlns:m="http://schemas.openxmlformats.org/officeDocument/2006/math">
                    <m:r>
                      <a:rPr lang="en-US" b="0" i="1" smtClean="0">
                        <a:latin typeface="Cambria Math" panose="02040503050406030204" pitchFamily="18" charset="0"/>
                      </a:rPr>
                      <m:t>𝑡</m:t>
                    </m:r>
                  </m:oMath>
                </a14:m>
                <a:r>
                  <a:rPr lang="en-US" dirty="0"/>
                  <a:t>.</a:t>
                </a:r>
              </a:p>
              <a:p>
                <a:pPr lvl="1"/>
                <a:r>
                  <a:rPr lang="en-US" dirty="0"/>
                  <a:t>Use same principles when indexing by a counter </a:t>
                </a:r>
                <a14:m>
                  <m:oMath xmlns:m="http://schemas.openxmlformats.org/officeDocument/2006/math">
                    <m:r>
                      <a:rPr lang="en-US" b="0" i="1" smtClean="0">
                        <a:latin typeface="Cambria Math" panose="02040503050406030204" pitchFamily="18" charset="0"/>
                      </a:rPr>
                      <m:t>𝑛</m:t>
                    </m:r>
                  </m:oMath>
                </a14:m>
                <a:r>
                  <a:rPr lang="en-US" dirty="0"/>
                  <a:t>.</a:t>
                </a:r>
              </a:p>
            </p:txBody>
          </p:sp>
        </mc:Choice>
        <mc:Fallback xmlns="">
          <p:sp>
            <p:nvSpPr>
              <p:cNvPr id="3" name="Content Placeholder 2">
                <a:extLst>
                  <a:ext uri="{FF2B5EF4-FFF2-40B4-BE49-F238E27FC236}">
                    <a16:creationId xmlns:a16="http://schemas.microsoft.com/office/drawing/2014/main" id="{B6A2EB0B-9A88-4AE8-870A-97B12E8EC8B9}"/>
                  </a:ext>
                </a:extLst>
              </p:cNvPr>
              <p:cNvSpPr>
                <a:spLocks noGrp="1" noRot="1" noChangeAspect="1" noMove="1" noResize="1" noEditPoints="1" noAdjustHandles="1" noChangeArrowheads="1" noChangeShapeType="1" noTextEdit="1"/>
              </p:cNvSpPr>
              <p:nvPr>
                <p:ph idx="1"/>
              </p:nvPr>
            </p:nvSpPr>
            <p:spPr>
              <a:blipFill>
                <a:blip r:embed="rId2"/>
                <a:stretch>
                  <a:fillRect t="-1355" b="-775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EAAD70-5099-416A-B544-2E9CA5D5F7E9}"/>
              </a:ext>
            </a:extLst>
          </p:cNvPr>
          <p:cNvPicPr>
            <a:picLocks noChangeAspect="1"/>
          </p:cNvPicPr>
          <p:nvPr/>
        </p:nvPicPr>
        <p:blipFill>
          <a:blip r:embed="rId3"/>
          <a:stretch>
            <a:fillRect/>
          </a:stretch>
        </p:blipFill>
        <p:spPr>
          <a:xfrm>
            <a:off x="897072" y="3508356"/>
            <a:ext cx="7349855" cy="14128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881A411-1D5E-4E91-B3DC-8386AC292B68}"/>
                  </a:ext>
                </a:extLst>
              </p:cNvPr>
              <p:cNvSpPr txBox="1"/>
              <p:nvPr/>
            </p:nvSpPr>
            <p:spPr>
              <a:xfrm>
                <a:off x="3930407" y="4857904"/>
                <a:ext cx="429415" cy="400110"/>
              </a:xfrm>
              <a:prstGeom prst="rect">
                <a:avLst/>
              </a:prstGeom>
              <a:noFill/>
              <a:ln>
                <a:solidFill>
                  <a:srgbClr val="0033CC"/>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𝑆</m:t>
                          </m:r>
                        </m:e>
                        <m:sub>
                          <m:r>
                            <a:rPr lang="en-US" sz="2000" b="0" i="1" smtClean="0">
                              <a:solidFill>
                                <a:srgbClr val="0033CC"/>
                              </a:solidFill>
                              <a:latin typeface="Cambria Math" panose="02040503050406030204" pitchFamily="18" charset="0"/>
                            </a:rPr>
                            <m:t>𝑡</m:t>
                          </m:r>
                        </m:sub>
                      </m:sSub>
                    </m:oMath>
                  </m:oMathPara>
                </a14:m>
                <a:endParaRPr lang="en-US" sz="2000" i="0" dirty="0">
                  <a:solidFill>
                    <a:srgbClr val="0033CC"/>
                  </a:solidFill>
                </a:endParaRPr>
              </a:p>
            </p:txBody>
          </p:sp>
        </mc:Choice>
        <mc:Fallback xmlns="">
          <p:sp>
            <p:nvSpPr>
              <p:cNvPr id="5" name="TextBox 4">
                <a:extLst>
                  <a:ext uri="{FF2B5EF4-FFF2-40B4-BE49-F238E27FC236}">
                    <a16:creationId xmlns:a16="http://schemas.microsoft.com/office/drawing/2014/main" id="{6881A411-1D5E-4E91-B3DC-8386AC292B68}"/>
                  </a:ext>
                </a:extLst>
              </p:cNvPr>
              <p:cNvSpPr txBox="1">
                <a:spLocks noRot="1" noChangeAspect="1" noMove="1" noResize="1" noEditPoints="1" noAdjustHandles="1" noChangeArrowheads="1" noChangeShapeType="1" noTextEdit="1"/>
              </p:cNvSpPr>
              <p:nvPr/>
            </p:nvSpPr>
            <p:spPr>
              <a:xfrm>
                <a:off x="3930407" y="4857904"/>
                <a:ext cx="429415" cy="400110"/>
              </a:xfrm>
              <a:prstGeom prst="rect">
                <a:avLst/>
              </a:prstGeom>
              <a:blipFill>
                <a:blip r:embed="rId4"/>
                <a:stretch>
                  <a:fillRect/>
                </a:stretch>
              </a:blipFill>
              <a:ln>
                <a:solidFill>
                  <a:srgbClr val="0033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759CF1-532D-4889-B897-B95A80DC3357}"/>
                  </a:ext>
                </a:extLst>
              </p:cNvPr>
              <p:cNvSpPr txBox="1"/>
              <p:nvPr/>
            </p:nvSpPr>
            <p:spPr>
              <a:xfrm>
                <a:off x="4497067" y="4853692"/>
                <a:ext cx="429415" cy="400110"/>
              </a:xfrm>
              <a:prstGeom prst="rect">
                <a:avLst/>
              </a:prstGeom>
              <a:noFill/>
              <a:ln>
                <a:solidFill>
                  <a:srgbClr val="0033CC"/>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𝑡</m:t>
                          </m:r>
                        </m:sub>
                      </m:sSub>
                    </m:oMath>
                  </m:oMathPara>
                </a14:m>
                <a:endParaRPr lang="en-US" sz="2000" i="0" dirty="0">
                  <a:solidFill>
                    <a:srgbClr val="0033CC"/>
                  </a:solidFill>
                </a:endParaRPr>
              </a:p>
            </p:txBody>
          </p:sp>
        </mc:Choice>
        <mc:Fallback xmlns="">
          <p:sp>
            <p:nvSpPr>
              <p:cNvPr id="6" name="TextBox 5">
                <a:extLst>
                  <a:ext uri="{FF2B5EF4-FFF2-40B4-BE49-F238E27FC236}">
                    <a16:creationId xmlns:a16="http://schemas.microsoft.com/office/drawing/2014/main" id="{A6759CF1-532D-4889-B897-B95A80DC3357}"/>
                  </a:ext>
                </a:extLst>
              </p:cNvPr>
              <p:cNvSpPr txBox="1">
                <a:spLocks noRot="1" noChangeAspect="1" noMove="1" noResize="1" noEditPoints="1" noAdjustHandles="1" noChangeArrowheads="1" noChangeShapeType="1" noTextEdit="1"/>
              </p:cNvSpPr>
              <p:nvPr/>
            </p:nvSpPr>
            <p:spPr>
              <a:xfrm>
                <a:off x="4497067" y="4853692"/>
                <a:ext cx="429415" cy="400110"/>
              </a:xfrm>
              <a:prstGeom prst="rect">
                <a:avLst/>
              </a:prstGeom>
              <a:blipFill>
                <a:blip r:embed="rId5"/>
                <a:stretch>
                  <a:fillRect/>
                </a:stretch>
              </a:blipFill>
              <a:ln>
                <a:solidFill>
                  <a:srgbClr val="0033CC"/>
                </a:solid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2709D6F-DCA6-4226-AFD7-8EEE2C098485}"/>
              </a:ext>
            </a:extLst>
          </p:cNvPr>
          <p:cNvCxnSpPr>
            <a:cxnSpLocks/>
            <a:stCxn id="5" idx="0"/>
          </p:cNvCxnSpPr>
          <p:nvPr/>
        </p:nvCxnSpPr>
        <p:spPr bwMode="auto">
          <a:xfrm flipV="1">
            <a:off x="4145115" y="4177948"/>
            <a:ext cx="265223" cy="679956"/>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10" name="Straight Arrow Connector 9">
            <a:extLst>
              <a:ext uri="{FF2B5EF4-FFF2-40B4-BE49-F238E27FC236}">
                <a16:creationId xmlns:a16="http://schemas.microsoft.com/office/drawing/2014/main" id="{2294B133-F2A7-41B0-BD97-C578EDAA513C}"/>
              </a:ext>
            </a:extLst>
          </p:cNvPr>
          <p:cNvCxnSpPr>
            <a:cxnSpLocks/>
            <a:stCxn id="6" idx="0"/>
          </p:cNvCxnSpPr>
          <p:nvPr/>
        </p:nvCxnSpPr>
        <p:spPr bwMode="auto">
          <a:xfrm flipH="1" flipV="1">
            <a:off x="4410338" y="4173736"/>
            <a:ext cx="301437" cy="679956"/>
          </a:xfrm>
          <a:prstGeom prst="straightConnector1">
            <a:avLst/>
          </a:prstGeom>
          <a:noFill/>
          <a:ln w="12700" cap="flat" cmpd="sng" algn="ctr">
            <a:solidFill>
              <a:srgbClr val="0033CC"/>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10F9D8-DD29-40D5-8858-1E52E2700A6E}"/>
                  </a:ext>
                </a:extLst>
              </p:cNvPr>
              <p:cNvSpPr txBox="1"/>
              <p:nvPr/>
            </p:nvSpPr>
            <p:spPr>
              <a:xfrm>
                <a:off x="4801028" y="2993946"/>
                <a:ext cx="735891" cy="400110"/>
              </a:xfrm>
              <a:prstGeom prst="rect">
                <a:avLst/>
              </a:prstGeom>
              <a:noFill/>
              <a:ln>
                <a:solidFill>
                  <a:srgbClr val="0033CC"/>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𝑊</m:t>
                          </m:r>
                        </m:e>
                        <m:sub>
                          <m:r>
                            <a:rPr lang="en-US" sz="2000" b="0" i="1" smtClean="0">
                              <a:solidFill>
                                <a:srgbClr val="0033CC"/>
                              </a:solidFill>
                              <a:latin typeface="Cambria Math" panose="02040503050406030204" pitchFamily="18" charset="0"/>
                            </a:rPr>
                            <m:t>𝑡</m:t>
                          </m:r>
                          <m:r>
                            <a:rPr lang="en-US" sz="2000" b="0" i="1" smtClean="0">
                              <a:solidFill>
                                <a:srgbClr val="0033CC"/>
                              </a:solidFill>
                              <a:latin typeface="Cambria Math" panose="02040503050406030204" pitchFamily="18" charset="0"/>
                            </a:rPr>
                            <m:t>+1</m:t>
                          </m:r>
                        </m:sub>
                      </m:sSub>
                    </m:oMath>
                  </m:oMathPara>
                </a14:m>
                <a:endParaRPr lang="en-US" sz="2000" i="0" dirty="0">
                  <a:solidFill>
                    <a:srgbClr val="0033CC"/>
                  </a:solidFill>
                </a:endParaRPr>
              </a:p>
            </p:txBody>
          </p:sp>
        </mc:Choice>
        <mc:Fallback xmlns="">
          <p:sp>
            <p:nvSpPr>
              <p:cNvPr id="13" name="TextBox 12">
                <a:extLst>
                  <a:ext uri="{FF2B5EF4-FFF2-40B4-BE49-F238E27FC236}">
                    <a16:creationId xmlns:a16="http://schemas.microsoft.com/office/drawing/2014/main" id="{7010F9D8-DD29-40D5-8858-1E52E2700A6E}"/>
                  </a:ext>
                </a:extLst>
              </p:cNvPr>
              <p:cNvSpPr txBox="1">
                <a:spLocks noRot="1" noChangeAspect="1" noMove="1" noResize="1" noEditPoints="1" noAdjustHandles="1" noChangeArrowheads="1" noChangeShapeType="1" noTextEdit="1"/>
              </p:cNvSpPr>
              <p:nvPr/>
            </p:nvSpPr>
            <p:spPr>
              <a:xfrm>
                <a:off x="4801028" y="2993946"/>
                <a:ext cx="735891" cy="400110"/>
              </a:xfrm>
              <a:prstGeom prst="rect">
                <a:avLst/>
              </a:prstGeom>
              <a:blipFill>
                <a:blip r:embed="rId6"/>
                <a:stretch>
                  <a:fillRect/>
                </a:stretch>
              </a:blipFill>
              <a:ln>
                <a:solidFill>
                  <a:srgbClr val="0033CC"/>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4A53FBBA-E7EC-4002-9E33-23B5301E1B7F}"/>
              </a:ext>
            </a:extLst>
          </p:cNvPr>
          <p:cNvCxnSpPr/>
          <p:nvPr/>
        </p:nvCxnSpPr>
        <p:spPr bwMode="auto">
          <a:xfrm>
            <a:off x="4410338" y="3471513"/>
            <a:ext cx="1586307" cy="0"/>
          </a:xfrm>
          <a:prstGeom prst="straightConnector1">
            <a:avLst/>
          </a:prstGeom>
          <a:noFill/>
          <a:ln w="12700" cap="flat" cmpd="sng" algn="ctr">
            <a:solidFill>
              <a:srgbClr val="0033CC"/>
            </a:solidFill>
            <a:prstDash val="solid"/>
            <a:round/>
            <a:headEnd type="arrow" w="med" len="med"/>
            <a:tailEnd type="arrow" w="med" len="med"/>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93775F2-BC87-4D00-A849-DE26209A190B}"/>
                  </a:ext>
                </a:extLst>
              </p:cNvPr>
              <p:cNvSpPr txBox="1"/>
              <p:nvPr/>
            </p:nvSpPr>
            <p:spPr>
              <a:xfrm>
                <a:off x="5370207" y="4894108"/>
                <a:ext cx="561610" cy="400110"/>
              </a:xfrm>
              <a:prstGeom prst="rect">
                <a:avLst/>
              </a:prstGeom>
              <a:noFill/>
              <a:ln>
                <a:solidFill>
                  <a:srgbClr val="0033CC"/>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𝑆</m:t>
                          </m:r>
                        </m:e>
                        <m:sub>
                          <m:r>
                            <a:rPr lang="en-US" sz="2000" b="0" i="1" smtClean="0">
                              <a:solidFill>
                                <a:srgbClr val="0033CC"/>
                              </a:solidFill>
                              <a:latin typeface="Cambria Math" panose="02040503050406030204" pitchFamily="18" charset="0"/>
                            </a:rPr>
                            <m:t>𝑡</m:t>
                          </m:r>
                          <m:r>
                            <a:rPr lang="en-US" sz="2000" b="0" i="1" smtClean="0">
                              <a:solidFill>
                                <a:srgbClr val="0033CC"/>
                              </a:solidFill>
                              <a:latin typeface="Cambria Math" panose="02040503050406030204" pitchFamily="18" charset="0"/>
                            </a:rPr>
                            <m:t>+1</m:t>
                          </m:r>
                        </m:sub>
                      </m:sSub>
                    </m:oMath>
                  </m:oMathPara>
                </a14:m>
                <a:endParaRPr lang="en-US" sz="2000" i="0" dirty="0">
                  <a:solidFill>
                    <a:srgbClr val="0033CC"/>
                  </a:solidFill>
                </a:endParaRPr>
              </a:p>
            </p:txBody>
          </p:sp>
        </mc:Choice>
        <mc:Fallback xmlns="">
          <p:sp>
            <p:nvSpPr>
              <p:cNvPr id="16" name="TextBox 15">
                <a:extLst>
                  <a:ext uri="{FF2B5EF4-FFF2-40B4-BE49-F238E27FC236}">
                    <a16:creationId xmlns:a16="http://schemas.microsoft.com/office/drawing/2014/main" id="{F93775F2-BC87-4D00-A849-DE26209A190B}"/>
                  </a:ext>
                </a:extLst>
              </p:cNvPr>
              <p:cNvSpPr txBox="1">
                <a:spLocks noRot="1" noChangeAspect="1" noMove="1" noResize="1" noEditPoints="1" noAdjustHandles="1" noChangeArrowheads="1" noChangeShapeType="1" noTextEdit="1"/>
              </p:cNvSpPr>
              <p:nvPr/>
            </p:nvSpPr>
            <p:spPr>
              <a:xfrm>
                <a:off x="5370207" y="4894108"/>
                <a:ext cx="561610" cy="400110"/>
              </a:xfrm>
              <a:prstGeom prst="rect">
                <a:avLst/>
              </a:prstGeom>
              <a:blipFill>
                <a:blip r:embed="rId7"/>
                <a:stretch>
                  <a:fillRect r="-7447"/>
                </a:stretch>
              </a:blipFill>
              <a:ln>
                <a:solidFill>
                  <a:srgbClr val="0033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4ECADDF-04D6-454F-B795-B47781C918E9}"/>
                  </a:ext>
                </a:extLst>
              </p:cNvPr>
              <p:cNvSpPr txBox="1"/>
              <p:nvPr/>
            </p:nvSpPr>
            <p:spPr>
              <a:xfrm>
                <a:off x="6069060" y="4889896"/>
                <a:ext cx="637801" cy="400110"/>
              </a:xfrm>
              <a:prstGeom prst="rect">
                <a:avLst/>
              </a:prstGeom>
              <a:noFill/>
              <a:ln>
                <a:solidFill>
                  <a:srgbClr val="0033CC"/>
                </a:solidFill>
              </a:ln>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rgbClr val="0033CC"/>
                              </a:solidFill>
                              <a:latin typeface="Cambria Math" panose="02040503050406030204" pitchFamily="18" charset="0"/>
                            </a:rPr>
                          </m:ctrlPr>
                        </m:sSubPr>
                        <m:e>
                          <m:r>
                            <a:rPr lang="en-US" sz="2000" b="0" i="1" smtClean="0">
                              <a:solidFill>
                                <a:srgbClr val="0033CC"/>
                              </a:solidFill>
                              <a:latin typeface="Cambria Math" panose="02040503050406030204" pitchFamily="18" charset="0"/>
                            </a:rPr>
                            <m:t>𝑥</m:t>
                          </m:r>
                        </m:e>
                        <m:sub>
                          <m:r>
                            <a:rPr lang="en-US" sz="2000" b="0" i="1" smtClean="0">
                              <a:solidFill>
                                <a:srgbClr val="0033CC"/>
                              </a:solidFill>
                              <a:latin typeface="Cambria Math" panose="02040503050406030204" pitchFamily="18" charset="0"/>
                            </a:rPr>
                            <m:t>𝑡</m:t>
                          </m:r>
                          <m:r>
                            <a:rPr lang="en-US" sz="2000" b="0" i="1" smtClean="0">
                              <a:solidFill>
                                <a:srgbClr val="0033CC"/>
                              </a:solidFill>
                              <a:latin typeface="Cambria Math" panose="02040503050406030204" pitchFamily="18" charset="0"/>
                            </a:rPr>
                            <m:t>+1</m:t>
                          </m:r>
                        </m:sub>
                      </m:sSub>
                    </m:oMath>
                  </m:oMathPara>
                </a14:m>
                <a:endParaRPr lang="en-US" sz="2000" i="0" dirty="0">
                  <a:solidFill>
                    <a:srgbClr val="0033CC"/>
                  </a:solidFill>
                </a:endParaRPr>
              </a:p>
            </p:txBody>
          </p:sp>
        </mc:Choice>
        <mc:Fallback xmlns="">
          <p:sp>
            <p:nvSpPr>
              <p:cNvPr id="17" name="TextBox 16">
                <a:extLst>
                  <a:ext uri="{FF2B5EF4-FFF2-40B4-BE49-F238E27FC236}">
                    <a16:creationId xmlns:a16="http://schemas.microsoft.com/office/drawing/2014/main" id="{44ECADDF-04D6-454F-B795-B47781C918E9}"/>
                  </a:ext>
                </a:extLst>
              </p:cNvPr>
              <p:cNvSpPr txBox="1">
                <a:spLocks noRot="1" noChangeAspect="1" noMove="1" noResize="1" noEditPoints="1" noAdjustHandles="1" noChangeArrowheads="1" noChangeShapeType="1" noTextEdit="1"/>
              </p:cNvSpPr>
              <p:nvPr/>
            </p:nvSpPr>
            <p:spPr>
              <a:xfrm>
                <a:off x="6069060" y="4889896"/>
                <a:ext cx="637801" cy="400110"/>
              </a:xfrm>
              <a:prstGeom prst="rect">
                <a:avLst/>
              </a:prstGeom>
              <a:blipFill>
                <a:blip r:embed="rId8"/>
                <a:stretch>
                  <a:fillRect/>
                </a:stretch>
              </a:blipFill>
              <a:ln>
                <a:solidFill>
                  <a:srgbClr val="0033CC"/>
                </a:solid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796776C-15D0-42CA-9413-DBE584E6B4CA}"/>
              </a:ext>
            </a:extLst>
          </p:cNvPr>
          <p:cNvCxnSpPr>
            <a:cxnSpLocks/>
            <a:stCxn id="16" idx="0"/>
          </p:cNvCxnSpPr>
          <p:nvPr/>
        </p:nvCxnSpPr>
        <p:spPr bwMode="auto">
          <a:xfrm flipV="1">
            <a:off x="5651012" y="4214152"/>
            <a:ext cx="331319" cy="679956"/>
          </a:xfrm>
          <a:prstGeom prst="straightConnector1">
            <a:avLst/>
          </a:prstGeom>
          <a:noFill/>
          <a:ln w="12700" cap="flat" cmpd="sng" algn="ctr">
            <a:solidFill>
              <a:srgbClr val="0033CC"/>
            </a:solidFill>
            <a:prstDash val="solid"/>
            <a:round/>
            <a:headEnd type="none" w="med" len="med"/>
            <a:tailEnd type="arrow" w="med" len="med"/>
          </a:ln>
          <a:effectLst/>
        </p:spPr>
      </p:cxnSp>
      <p:cxnSp>
        <p:nvCxnSpPr>
          <p:cNvPr id="19" name="Straight Arrow Connector 18">
            <a:extLst>
              <a:ext uri="{FF2B5EF4-FFF2-40B4-BE49-F238E27FC236}">
                <a16:creationId xmlns:a16="http://schemas.microsoft.com/office/drawing/2014/main" id="{69B8F328-5390-42DC-AFA4-0A933A38C843}"/>
              </a:ext>
            </a:extLst>
          </p:cNvPr>
          <p:cNvCxnSpPr>
            <a:cxnSpLocks/>
            <a:stCxn id="17" idx="0"/>
          </p:cNvCxnSpPr>
          <p:nvPr/>
        </p:nvCxnSpPr>
        <p:spPr bwMode="auto">
          <a:xfrm flipH="1" flipV="1">
            <a:off x="5982333" y="4209940"/>
            <a:ext cx="405628" cy="679956"/>
          </a:xfrm>
          <a:prstGeom prst="straightConnector1">
            <a:avLst/>
          </a:prstGeom>
          <a:noFill/>
          <a:ln w="12700" cap="flat" cmpd="sng" algn="ctr">
            <a:solidFill>
              <a:srgbClr val="0033CC"/>
            </a:solidFill>
            <a:prstDash val="solid"/>
            <a:round/>
            <a:headEnd type="none" w="med" len="med"/>
            <a:tailEnd type="arrow" w="med" len="med"/>
          </a:ln>
          <a:effectLst/>
        </p:spPr>
      </p:cxnSp>
      <p:sp>
        <p:nvSpPr>
          <p:cNvPr id="20" name="Slide Number Placeholder 3">
            <a:extLst>
              <a:ext uri="{FF2B5EF4-FFF2-40B4-BE49-F238E27FC236}">
                <a16:creationId xmlns:a16="http://schemas.microsoft.com/office/drawing/2014/main" id="{7EA97676-878B-413B-A1E6-1348468FE8E5}"/>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30</a:t>
            </a:fld>
            <a:endParaRPr lang="en-US" dirty="0"/>
          </a:p>
        </p:txBody>
      </p:sp>
    </p:spTree>
    <p:extLst>
      <p:ext uri="{BB962C8B-B14F-4D97-AF65-F5344CB8AC3E}">
        <p14:creationId xmlns:p14="http://schemas.microsoft.com/office/powerpoint/2010/main" val="383439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E5F2-8193-4092-9FBA-9A486C13A141}"/>
              </a:ext>
            </a:extLst>
          </p:cNvPr>
          <p:cNvSpPr>
            <a:spLocks noGrp="1"/>
          </p:cNvSpPr>
          <p:nvPr>
            <p:ph type="title"/>
          </p:nvPr>
        </p:nvSpPr>
        <p:spPr/>
        <p:txBody>
          <a:bodyPr/>
          <a:lstStyle/>
          <a:p>
            <a:r>
              <a:rPr lang="en-US" dirty="0"/>
              <a:t>Elements of a dynamic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B7C591-D41C-4995-8C96-6025E37EB3E7}"/>
                  </a:ext>
                </a:extLst>
              </p:cNvPr>
              <p:cNvSpPr>
                <a:spLocks noGrp="1"/>
              </p:cNvSpPr>
              <p:nvPr>
                <p:ph idx="1"/>
              </p:nvPr>
            </p:nvSpPr>
            <p:spPr/>
            <p:txBody>
              <a:bodyPr/>
              <a:lstStyle/>
              <a:p>
                <a:r>
                  <a:rPr lang="en-US" sz="2400" dirty="0"/>
                  <a:t>Expectations</a:t>
                </a:r>
              </a:p>
              <a:p>
                <a:pPr lvl="1"/>
                <a:r>
                  <a:rPr lang="en-US" sz="2000" dirty="0"/>
                  <a:t>Throughout, you will see notation such as</a:t>
                </a:r>
              </a:p>
              <a:p>
                <a:pPr lvl="1"/>
                <a:endParaRPr lang="en-US" sz="1050" dirty="0"/>
              </a:p>
              <a:p>
                <a:pPr marL="914400" lvl="2"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𝔼</m:t>
                      </m:r>
                      <m:r>
                        <a:rPr lang="en-US" sz="2800" b="0" i="1" smtClean="0">
                          <a:latin typeface="Cambria Math" panose="02040503050406030204" pitchFamily="18" charset="0"/>
                        </a:rPr>
                        <m:t>𝐹</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𝑊</m:t>
                      </m:r>
                      <m:r>
                        <a:rPr lang="en-US" sz="2800" b="0" i="1" smtClean="0">
                          <a:latin typeface="Cambria Math" panose="02040503050406030204" pitchFamily="18" charset="0"/>
                        </a:rPr>
                        <m:t>)</m:t>
                      </m:r>
                    </m:oMath>
                  </m:oMathPara>
                </a14:m>
                <a:endParaRPr lang="en-US" sz="2800" dirty="0"/>
              </a:p>
              <a:p>
                <a:pPr lvl="1"/>
                <a:endParaRPr lang="en-US" sz="1000" dirty="0"/>
              </a:p>
              <a:p>
                <a:pPr lvl="1"/>
                <a:r>
                  <a:rPr lang="en-US" sz="2000" dirty="0"/>
                  <a:t>If you do not break out into a cold sweat, and begin shallow breathing, then you have never had to compute an expectation for real problems.</a:t>
                </a:r>
              </a:p>
              <a:p>
                <a:pPr lvl="1"/>
                <a:r>
                  <a:rPr lang="en-US" sz="2000" dirty="0"/>
                  <a:t>As a general rule, expectations cannot be computed exactly, so we simulate them.</a:t>
                </a:r>
              </a:p>
              <a:p>
                <a:pPr lvl="1"/>
                <a:r>
                  <a:rPr lang="en-US" sz="2000" dirty="0"/>
                  <a:t>We need to know precisely what is random. I recommend writing:</a:t>
                </a:r>
              </a:p>
              <a:p>
                <a:pPr lvl="1"/>
                <a:endParaRPr lang="en-US" sz="1100" dirty="0"/>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𝔼</m:t>
                          </m:r>
                        </m:e>
                        <m:sub>
                          <m:r>
                            <a:rPr lang="en-US" b="0" i="1" smtClean="0">
                              <a:latin typeface="Cambria Math" panose="02040503050406030204" pitchFamily="18" charset="0"/>
                            </a:rPr>
                            <m:t>𝑊</m:t>
                          </m:r>
                        </m:sub>
                      </m:sSub>
                      <m:r>
                        <a:rPr lang="en-US" i="1">
                          <a:latin typeface="Cambria Math" panose="02040503050406030204" pitchFamily="18" charset="0"/>
                        </a:rPr>
                        <m:t>𝐹</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oMath>
                  </m:oMathPara>
                </a14:m>
                <a:endParaRPr lang="en-US" dirty="0"/>
              </a:p>
              <a:p>
                <a:pPr lvl="1"/>
                <a:r>
                  <a:rPr lang="en-US" sz="2000" dirty="0"/>
                  <a:t>Then we can simulate the expectation using</a:t>
                </a:r>
              </a:p>
              <a:p>
                <a:pPr marL="457200" lvl="1"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𝔼</m:t>
                          </m:r>
                        </m:e>
                        <m:sub>
                          <m:r>
                            <a:rPr lang="en-US" sz="2000" i="1">
                              <a:latin typeface="Cambria Math" panose="02040503050406030204" pitchFamily="18" charset="0"/>
                            </a:rPr>
                            <m:t>𝑊</m:t>
                          </m:r>
                        </m:sub>
                      </m:sSub>
                      <m:r>
                        <a:rPr lang="en-US" sz="2000" i="1">
                          <a:latin typeface="Cambria Math" panose="02040503050406030204" pitchFamily="18" charset="0"/>
                        </a:rPr>
                        <m:t>𝐹</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𝑊</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𝑁</m:t>
                          </m:r>
                        </m:den>
                      </m:f>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𝑊</m:t>
                                  </m:r>
                                </m:e>
                              </m:acc>
                            </m:e>
                            <m:sup>
                              <m:r>
                                <a:rPr lang="en-US" sz="2000" b="0" i="1" smtClean="0">
                                  <a:latin typeface="Cambria Math" panose="02040503050406030204" pitchFamily="18" charset="0"/>
                                </a:rPr>
                                <m:t>𝑘</m:t>
                              </m:r>
                            </m:sup>
                          </m:sSup>
                          <m:r>
                            <a:rPr lang="en-US" sz="2000" b="0" i="1" smtClean="0">
                              <a:latin typeface="Cambria Math" panose="02040503050406030204" pitchFamily="18" charset="0"/>
                            </a:rPr>
                            <m:t>)</m:t>
                          </m:r>
                        </m:e>
                      </m:nary>
                    </m:oMath>
                  </m:oMathPara>
                </a14:m>
                <a:endParaRPr lang="en-US" sz="2000" dirty="0"/>
              </a:p>
              <a:p>
                <a:pPr lvl="1"/>
                <a:endParaRPr lang="en-US" sz="2000" dirty="0"/>
              </a:p>
            </p:txBody>
          </p:sp>
        </mc:Choice>
        <mc:Fallback xmlns="">
          <p:sp>
            <p:nvSpPr>
              <p:cNvPr id="3" name="Content Placeholder 2">
                <a:extLst>
                  <a:ext uri="{FF2B5EF4-FFF2-40B4-BE49-F238E27FC236}">
                    <a16:creationId xmlns:a16="http://schemas.microsoft.com/office/drawing/2014/main" id="{C7B7C591-D41C-4995-8C96-6025E37EB3E7}"/>
                  </a:ext>
                </a:extLst>
              </p:cNvPr>
              <p:cNvSpPr>
                <a:spLocks noGrp="1" noRot="1" noChangeAspect="1" noMove="1" noResize="1" noEditPoints="1" noAdjustHandles="1" noChangeArrowheads="1" noChangeShapeType="1" noTextEdit="1"/>
              </p:cNvSpPr>
              <p:nvPr>
                <p:ph idx="1"/>
              </p:nvPr>
            </p:nvSpPr>
            <p:spPr>
              <a:blipFill>
                <a:blip r:embed="rId2"/>
                <a:stretch>
                  <a:fillRect t="-985" r="-157" b="-8621"/>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E880298F-7EC3-4B9D-85E3-1B53A9C1A5CC}"/>
              </a:ext>
            </a:extLst>
          </p:cNvPr>
          <p:cNvGrpSpPr/>
          <p:nvPr/>
        </p:nvGrpSpPr>
        <p:grpSpPr>
          <a:xfrm>
            <a:off x="5425776" y="5627854"/>
            <a:ext cx="2438300" cy="838623"/>
            <a:chOff x="5425776" y="5627854"/>
            <a:chExt cx="2438300" cy="838623"/>
          </a:xfrm>
        </p:grpSpPr>
        <p:sp>
          <p:nvSpPr>
            <p:cNvPr id="4" name="Oval 3">
              <a:extLst>
                <a:ext uri="{FF2B5EF4-FFF2-40B4-BE49-F238E27FC236}">
                  <a16:creationId xmlns:a16="http://schemas.microsoft.com/office/drawing/2014/main" id="{ED2C8D75-888A-4459-BFB5-434F91803090}"/>
                </a:ext>
              </a:extLst>
            </p:cNvPr>
            <p:cNvSpPr/>
            <p:nvPr/>
          </p:nvSpPr>
          <p:spPr>
            <a:xfrm>
              <a:off x="5425776" y="5764258"/>
              <a:ext cx="414258" cy="702219"/>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id="{E464AE3D-0E32-4B97-A4BA-2765845E8045}"/>
                </a:ext>
              </a:extLst>
            </p:cNvPr>
            <p:cNvSpPr txBox="1"/>
            <p:nvPr/>
          </p:nvSpPr>
          <p:spPr>
            <a:xfrm>
              <a:off x="6021905" y="5627854"/>
              <a:ext cx="1842171" cy="400110"/>
            </a:xfrm>
            <a:prstGeom prst="rect">
              <a:avLst/>
            </a:prstGeom>
            <a:noFill/>
          </p:spPr>
          <p:txBody>
            <a:bodyPr wrap="none" rtlCol="0">
              <a:spAutoFit/>
            </a:bodyPr>
            <a:lstStyle/>
            <a:p>
              <a:pPr algn="l"/>
              <a:r>
                <a:rPr lang="en-US" sz="2000" i="0" dirty="0">
                  <a:solidFill>
                    <a:srgbClr val="0033CC"/>
                  </a:solidFill>
                </a:rPr>
                <a:t>Random sample</a:t>
              </a:r>
            </a:p>
          </p:txBody>
        </p:sp>
      </p:grpSp>
      <p:sp>
        <p:nvSpPr>
          <p:cNvPr id="7" name="Slide Number Placeholder 3">
            <a:extLst>
              <a:ext uri="{FF2B5EF4-FFF2-40B4-BE49-F238E27FC236}">
                <a16:creationId xmlns:a16="http://schemas.microsoft.com/office/drawing/2014/main" id="{D80E9705-E284-4952-AE9A-9E074E6BA34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31</a:t>
            </a:fld>
            <a:endParaRPr lang="en-US" dirty="0"/>
          </a:p>
        </p:txBody>
      </p:sp>
    </p:spTree>
    <p:extLst>
      <p:ext uri="{BB962C8B-B14F-4D97-AF65-F5344CB8AC3E}">
        <p14:creationId xmlns:p14="http://schemas.microsoft.com/office/powerpoint/2010/main" val="260612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E5F2-8193-4092-9FBA-9A486C13A141}"/>
              </a:ext>
            </a:extLst>
          </p:cNvPr>
          <p:cNvSpPr>
            <a:spLocks noGrp="1"/>
          </p:cNvSpPr>
          <p:nvPr>
            <p:ph type="title"/>
          </p:nvPr>
        </p:nvSpPr>
        <p:spPr/>
        <p:txBody>
          <a:bodyPr/>
          <a:lstStyle/>
          <a:p>
            <a:r>
              <a:rPr lang="en-US" dirty="0"/>
              <a:t>Elements of a dynamic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B7C591-D41C-4995-8C96-6025E37EB3E7}"/>
                  </a:ext>
                </a:extLst>
              </p:cNvPr>
              <p:cNvSpPr>
                <a:spLocks noGrp="1"/>
              </p:cNvSpPr>
              <p:nvPr>
                <p:ph idx="1"/>
              </p:nvPr>
            </p:nvSpPr>
            <p:spPr/>
            <p:txBody>
              <a:bodyPr/>
              <a:lstStyle/>
              <a:p>
                <a:r>
                  <a:rPr lang="en-US" dirty="0"/>
                  <a:t>Expectations</a:t>
                </a:r>
              </a:p>
              <a:p>
                <a:pPr lvl="1"/>
                <a:r>
                  <a:rPr lang="en-US" dirty="0"/>
                  <a:t>I will often write:</a:t>
                </a:r>
              </a:p>
              <a:p>
                <a:pPr lvl="1"/>
                <a:endParaRPr lang="en-US" sz="1100" dirty="0"/>
              </a:p>
              <a:p>
                <a:pPr marL="914400" lvl="2"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𝔼</m:t>
                      </m:r>
                      <m:d>
                        <m:dPr>
                          <m:begChr m:val="{"/>
                          <m:endChr m:val="}"/>
                          <m:ctrlPr>
                            <a:rPr lang="en-US" sz="2800" b="0" i="1" smtClean="0">
                              <a:latin typeface="Cambria Math" panose="02040503050406030204" pitchFamily="18" charset="0"/>
                            </a:rPr>
                          </m:ctrlPr>
                        </m:dPr>
                        <m:e>
                          <m:r>
                            <a:rPr lang="en-US" sz="2800" i="1">
                              <a:latin typeface="Cambria Math" panose="02040503050406030204" pitchFamily="18" charset="0"/>
                            </a:rPr>
                            <m:t>𝐹</m:t>
                          </m:r>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𝑊</m:t>
                              </m:r>
                            </m:e>
                          </m:d>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0</m:t>
                              </m:r>
                            </m:sub>
                          </m:sSub>
                        </m:e>
                      </m:d>
                    </m:oMath>
                  </m:oMathPara>
                </a14:m>
                <a:endParaRPr lang="en-US" sz="2800" dirty="0"/>
              </a:p>
              <a:p>
                <a:pPr marL="457200" lvl="1" indent="0">
                  <a:buNone/>
                </a:pPr>
                <a:endParaRPr lang="en-US" sz="1000" dirty="0"/>
              </a:p>
              <a:p>
                <a:pPr lvl="1"/>
                <a:r>
                  <a:rPr lang="en-US" dirty="0"/>
                  <a:t>The initial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oMath>
                </a14:m>
                <a:r>
                  <a:rPr lang="en-US" dirty="0"/>
                  <a:t> contains</a:t>
                </a:r>
              </a:p>
              <a:p>
                <a:pPr lvl="2"/>
                <a:r>
                  <a:rPr lang="en-US" dirty="0"/>
                  <a:t>Any deterministic parameters</a:t>
                </a:r>
              </a:p>
              <a:p>
                <a:pPr lvl="2"/>
                <a:r>
                  <a:rPr lang="en-US" dirty="0"/>
                  <a:t>Initial values of any dynamic parameters (initial price, inventory, …)</a:t>
                </a:r>
              </a:p>
              <a:p>
                <a:pPr lvl="2"/>
                <a:r>
                  <a:rPr lang="en-US" dirty="0"/>
                  <a:t>Distributional information about unknown parameters (typically a Bayesian prior)</a:t>
                </a:r>
              </a:p>
              <a:p>
                <a:pPr lvl="1"/>
                <a:r>
                  <a:rPr lang="en-US" dirty="0"/>
                  <a:t>We might write this as</a:t>
                </a:r>
              </a:p>
              <a:p>
                <a:pPr marL="457200" lvl="1" indent="0">
                  <a:buNone/>
                </a:pPr>
                <a:endParaRPr lang="en-US" sz="120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𝑊</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𝑊</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0</m:t>
                              </m:r>
                            </m:sub>
                          </m:sSub>
                        </m:e>
                      </m:d>
                    </m:oMath>
                  </m:oMathPara>
                </a14:m>
                <a:endParaRPr lang="en-US" dirty="0"/>
              </a:p>
            </p:txBody>
          </p:sp>
        </mc:Choice>
        <mc:Fallback xmlns="">
          <p:sp>
            <p:nvSpPr>
              <p:cNvPr id="3" name="Content Placeholder 2">
                <a:extLst>
                  <a:ext uri="{FF2B5EF4-FFF2-40B4-BE49-F238E27FC236}">
                    <a16:creationId xmlns:a16="http://schemas.microsoft.com/office/drawing/2014/main" id="{C7B7C591-D41C-4995-8C96-6025E37EB3E7}"/>
                  </a:ext>
                </a:extLst>
              </p:cNvPr>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AED0BAE-2D94-409C-86C8-CF40BF39D2D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32</a:t>
            </a:fld>
            <a:endParaRPr lang="en-US" dirty="0"/>
          </a:p>
        </p:txBody>
      </p:sp>
    </p:spTree>
    <p:extLst>
      <p:ext uri="{BB962C8B-B14F-4D97-AF65-F5344CB8AC3E}">
        <p14:creationId xmlns:p14="http://schemas.microsoft.com/office/powerpoint/2010/main" val="280117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Elements of a dynamic model</a:t>
            </a:r>
          </a:p>
        </p:txBody>
      </p:sp>
      <p:sp>
        <p:nvSpPr>
          <p:cNvPr id="43011" name="Rectangle 3"/>
          <p:cNvSpPr>
            <a:spLocks noGrp="1" noChangeArrowheads="1"/>
          </p:cNvSpPr>
          <p:nvPr>
            <p:ph type="body" idx="1"/>
          </p:nvPr>
        </p:nvSpPr>
        <p:spPr/>
        <p:txBody>
          <a:bodyPr/>
          <a:lstStyle/>
          <a:p>
            <a:r>
              <a:rPr lang="en-US" dirty="0"/>
              <a:t>Battery arbitrage – When to charge, when to discharge, given stochastic prices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Tree>
    <p:extLst>
      <p:ext uri="{BB962C8B-B14F-4D97-AF65-F5344CB8AC3E}">
        <p14:creationId xmlns:p14="http://schemas.microsoft.com/office/powerpoint/2010/main" val="2749915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1" name="Rectangle 3"/>
          <p:cNvSpPr>
            <a:spLocks noGrp="1" noChangeArrowheads="1"/>
          </p:cNvSpPr>
          <p:nvPr>
            <p:ph type="body" idx="4294967295"/>
          </p:nvPr>
        </p:nvSpPr>
        <p:spPr/>
        <p:txBody>
          <a:bodyPr/>
          <a:lstStyle/>
          <a:p>
            <a:r>
              <a:rPr lang="en-US" dirty="0"/>
              <a:t>The state variable:</a:t>
            </a:r>
          </a:p>
        </p:txBody>
      </p:sp>
      <p:graphicFrame>
        <p:nvGraphicFramePr>
          <p:cNvPr id="531467" name="Object 9"/>
          <p:cNvGraphicFramePr>
            <a:graphicFrameLocks noChangeAspect="1"/>
          </p:cNvGraphicFramePr>
          <p:nvPr>
            <p:extLst/>
          </p:nvPr>
        </p:nvGraphicFramePr>
        <p:xfrm>
          <a:off x="2482850" y="1647825"/>
          <a:ext cx="5357813" cy="5122863"/>
        </p:xfrm>
        <a:graphic>
          <a:graphicData uri="http://schemas.openxmlformats.org/presentationml/2006/ole">
            <mc:AlternateContent xmlns:mc="http://schemas.openxmlformats.org/markup-compatibility/2006">
              <mc:Choice xmlns:v="urn:schemas-microsoft-com:vml" Requires="v">
                <p:oleObj spid="_x0000_s16388" name="Equation" r:id="rId4" imgW="3136680" imgH="2997000" progId="Equation.DSMT4">
                  <p:embed/>
                </p:oleObj>
              </mc:Choice>
              <mc:Fallback>
                <p:oleObj name="Equation" r:id="rId4" imgW="3136680" imgH="2997000" progId="Equation.DSMT4">
                  <p:embed/>
                  <p:pic>
                    <p:nvPicPr>
                      <p:cNvPr id="531467" name="Object 9"/>
                      <p:cNvPicPr>
                        <a:picLocks noChangeAspect="1" noChangeArrowheads="1"/>
                      </p:cNvPicPr>
                      <p:nvPr/>
                    </p:nvPicPr>
                    <p:blipFill>
                      <a:blip r:embed="rId5"/>
                      <a:srcRect/>
                      <a:stretch>
                        <a:fillRect/>
                      </a:stretch>
                    </p:blipFill>
                    <p:spPr bwMode="auto">
                      <a:xfrm>
                        <a:off x="2482850" y="1647825"/>
                        <a:ext cx="5357813" cy="5122863"/>
                      </a:xfrm>
                      <a:prstGeom prst="rect">
                        <a:avLst/>
                      </a:prstGeom>
                      <a:solidFill>
                        <a:schemeClr val="bg1"/>
                      </a:solidFill>
                      <a:ln>
                        <a:noFill/>
                      </a:ln>
                      <a:effectLst/>
                    </p:spPr>
                  </p:pic>
                </p:oleObj>
              </mc:Fallback>
            </mc:AlternateContent>
          </a:graphicData>
        </a:graphic>
      </p:graphicFrame>
      <p:graphicFrame>
        <p:nvGraphicFramePr>
          <p:cNvPr id="531468"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6389" name="Equation" r:id="rId6" imgW="190440" imgH="1371600" progId="Equation.DSMT4">
                  <p:embed/>
                </p:oleObj>
              </mc:Choice>
              <mc:Fallback>
                <p:oleObj name="Equation" r:id="rId6" imgW="190440" imgH="1371600" progId="Equation.DSMT4">
                  <p:embed/>
                  <p:pic>
                    <p:nvPicPr>
                      <p:cNvPr id="53146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1"/>
          <p:cNvGrpSpPr/>
          <p:nvPr/>
        </p:nvGrpSpPr>
        <p:grpSpPr>
          <a:xfrm>
            <a:off x="477838" y="2206625"/>
            <a:ext cx="1339851" cy="3870325"/>
            <a:chOff x="477838" y="2206625"/>
            <a:chExt cx="1339851" cy="3870325"/>
          </a:xfrm>
        </p:grpSpPr>
        <p:grpSp>
          <p:nvGrpSpPr>
            <p:cNvPr id="13" name="Group 31"/>
            <p:cNvGrpSpPr>
              <a:grpSpLocks/>
            </p:cNvGrpSpPr>
            <p:nvPr/>
          </p:nvGrpSpPr>
          <p:grpSpPr bwMode="auto">
            <a:xfrm>
              <a:off x="1039813" y="2206625"/>
              <a:ext cx="288925" cy="895350"/>
              <a:chOff x="2803" y="1278"/>
              <a:chExt cx="342" cy="956"/>
            </a:xfrm>
          </p:grpSpPr>
          <p:grpSp>
            <p:nvGrpSpPr>
              <p:cNvPr id="17" name="Group 32"/>
              <p:cNvGrpSpPr>
                <a:grpSpLocks/>
              </p:cNvGrpSpPr>
              <p:nvPr/>
            </p:nvGrpSpPr>
            <p:grpSpPr bwMode="auto">
              <a:xfrm>
                <a:off x="2803" y="1401"/>
                <a:ext cx="342" cy="833"/>
                <a:chOff x="2803" y="1401"/>
                <a:chExt cx="342" cy="833"/>
              </a:xfrm>
            </p:grpSpPr>
            <p:grpSp>
              <p:nvGrpSpPr>
                <p:cNvPr id="28" name="Group 33"/>
                <p:cNvGrpSpPr>
                  <a:grpSpLocks/>
                </p:cNvGrpSpPr>
                <p:nvPr/>
              </p:nvGrpSpPr>
              <p:grpSpPr bwMode="auto">
                <a:xfrm>
                  <a:off x="2815" y="2143"/>
                  <a:ext cx="301" cy="91"/>
                  <a:chOff x="2815" y="2143"/>
                  <a:chExt cx="301" cy="91"/>
                </a:xfrm>
              </p:grpSpPr>
              <p:sp>
                <p:nvSpPr>
                  <p:cNvPr id="38"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 name="Group 36"/>
                <p:cNvGrpSpPr>
                  <a:grpSpLocks/>
                </p:cNvGrpSpPr>
                <p:nvPr/>
              </p:nvGrpSpPr>
              <p:grpSpPr bwMode="auto">
                <a:xfrm>
                  <a:off x="2803" y="1401"/>
                  <a:ext cx="342" cy="785"/>
                  <a:chOff x="2803" y="1401"/>
                  <a:chExt cx="342" cy="785"/>
                </a:xfrm>
              </p:grpSpPr>
              <p:grpSp>
                <p:nvGrpSpPr>
                  <p:cNvPr id="30" name="Group 37"/>
                  <p:cNvGrpSpPr>
                    <a:grpSpLocks/>
                  </p:cNvGrpSpPr>
                  <p:nvPr/>
                </p:nvGrpSpPr>
                <p:grpSpPr bwMode="auto">
                  <a:xfrm>
                    <a:off x="2844" y="1401"/>
                    <a:ext cx="220" cy="253"/>
                    <a:chOff x="2844" y="1401"/>
                    <a:chExt cx="220" cy="253"/>
                  </a:xfrm>
                </p:grpSpPr>
                <p:sp>
                  <p:nvSpPr>
                    <p:cNvPr id="35"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41"/>
                  <p:cNvGrpSpPr>
                    <a:grpSpLocks/>
                  </p:cNvGrpSpPr>
                  <p:nvPr/>
                </p:nvGrpSpPr>
                <p:grpSpPr bwMode="auto">
                  <a:xfrm>
                    <a:off x="2803" y="1412"/>
                    <a:ext cx="342" cy="774"/>
                    <a:chOff x="2803" y="1412"/>
                    <a:chExt cx="342" cy="774"/>
                  </a:xfrm>
                </p:grpSpPr>
                <p:sp>
                  <p:nvSpPr>
                    <p:cNvPr id="32"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 name="Group 45"/>
              <p:cNvGrpSpPr>
                <a:grpSpLocks/>
              </p:cNvGrpSpPr>
              <p:nvPr/>
            </p:nvGrpSpPr>
            <p:grpSpPr bwMode="auto">
              <a:xfrm>
                <a:off x="2896" y="1278"/>
                <a:ext cx="186" cy="386"/>
                <a:chOff x="2896" y="1278"/>
                <a:chExt cx="186" cy="386"/>
              </a:xfrm>
            </p:grpSpPr>
            <p:grpSp>
              <p:nvGrpSpPr>
                <p:cNvPr id="19" name="Group 46"/>
                <p:cNvGrpSpPr>
                  <a:grpSpLocks/>
                </p:cNvGrpSpPr>
                <p:nvPr/>
              </p:nvGrpSpPr>
              <p:grpSpPr bwMode="auto">
                <a:xfrm>
                  <a:off x="2896" y="1278"/>
                  <a:ext cx="110" cy="150"/>
                  <a:chOff x="2896" y="1278"/>
                  <a:chExt cx="110" cy="150"/>
                </a:xfrm>
              </p:grpSpPr>
              <p:grpSp>
                <p:nvGrpSpPr>
                  <p:cNvPr id="21" name="Group 47"/>
                  <p:cNvGrpSpPr>
                    <a:grpSpLocks/>
                  </p:cNvGrpSpPr>
                  <p:nvPr/>
                </p:nvGrpSpPr>
                <p:grpSpPr bwMode="auto">
                  <a:xfrm>
                    <a:off x="2902" y="1283"/>
                    <a:ext cx="99" cy="145"/>
                    <a:chOff x="2902" y="1283"/>
                    <a:chExt cx="99" cy="145"/>
                  </a:xfrm>
                </p:grpSpPr>
                <p:sp>
                  <p:nvSpPr>
                    <p:cNvPr id="23"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 name="Group 49"/>
                    <p:cNvGrpSpPr>
                      <a:grpSpLocks/>
                    </p:cNvGrpSpPr>
                    <p:nvPr/>
                  </p:nvGrpSpPr>
                  <p:grpSpPr bwMode="auto">
                    <a:xfrm>
                      <a:off x="2914" y="1331"/>
                      <a:ext cx="81" cy="70"/>
                      <a:chOff x="2914" y="1331"/>
                      <a:chExt cx="81" cy="70"/>
                    </a:xfrm>
                  </p:grpSpPr>
                  <p:sp>
                    <p:nvSpPr>
                      <p:cNvPr id="25"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4"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5"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dirty="0"/>
              <a:t>Elements of a dynamic model</a:t>
            </a:r>
          </a:p>
        </p:txBody>
      </p:sp>
      <p:sp>
        <p:nvSpPr>
          <p:cNvPr id="4" name="Slide Number Placeholder 3">
            <a:extLst>
              <a:ext uri="{FF2B5EF4-FFF2-40B4-BE49-F238E27FC236}">
                <a16:creationId xmlns:a16="http://schemas.microsoft.com/office/drawing/2014/main" id="{F44ADE33-5809-4DDB-954B-29EBF1A90734}"/>
              </a:ext>
            </a:extLst>
          </p:cNvPr>
          <p:cNvSpPr>
            <a:spLocks noGrp="1"/>
          </p:cNvSpPr>
          <p:nvPr>
            <p:ph type="sldNum" sz="quarter" idx="12"/>
          </p:nvPr>
        </p:nvSpPr>
        <p:spPr/>
        <p:txBody>
          <a:bodyPr/>
          <a:lstStyle/>
          <a:p>
            <a:pPr>
              <a:defRPr/>
            </a:pPr>
            <a:r>
              <a:rPr lang="en-US" dirty="0"/>
              <a:t>Slide </a:t>
            </a:r>
            <a:fld id="{CA1BF554-DF22-475E-92F9-B7E92000597D}" type="slidenum">
              <a:rPr lang="en-US" smtClean="0"/>
              <a:pPr>
                <a:defRPr/>
              </a:pPr>
              <a:t>34</a:t>
            </a:fld>
            <a:endParaRPr lang="en-US" dirty="0"/>
          </a:p>
        </p:txBody>
      </p:sp>
    </p:spTree>
    <p:extLst>
      <p:ext uri="{BB962C8B-B14F-4D97-AF65-F5344CB8AC3E}">
        <p14:creationId xmlns:p14="http://schemas.microsoft.com/office/powerpoint/2010/main" val="2488282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endParaRPr lang="en-US" dirty="0"/>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Energy stored in the battery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Current demand</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Current grid price</a:t>
                </a:r>
              </a:p>
              <a:p>
                <a:pPr lvl="1"/>
                <a:r>
                  <a:rPr lang="en-US" dirty="0"/>
                  <a:t>State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369"/>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5" name="Slide Number Placeholder 3">
            <a:extLst>
              <a:ext uri="{FF2B5EF4-FFF2-40B4-BE49-F238E27FC236}">
                <a16:creationId xmlns:a16="http://schemas.microsoft.com/office/drawing/2014/main" id="{B3D9A490-491D-4AD7-A1A0-D89170348F8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35</a:t>
            </a:fld>
            <a:endParaRPr lang="en-US" dirty="0"/>
          </a:p>
        </p:txBody>
      </p:sp>
    </p:spTree>
    <p:extLst>
      <p:ext uri="{BB962C8B-B14F-4D97-AF65-F5344CB8AC3E}">
        <p14:creationId xmlns:p14="http://schemas.microsoft.com/office/powerpoint/2010/main" val="498589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9" name="Rectangle 3"/>
          <p:cNvSpPr>
            <a:spLocks noGrp="1" noChangeArrowheads="1"/>
          </p:cNvSpPr>
          <p:nvPr>
            <p:ph type="body" idx="4294967295"/>
          </p:nvPr>
        </p:nvSpPr>
        <p:spPr/>
        <p:txBody>
          <a:bodyPr/>
          <a:lstStyle/>
          <a:p>
            <a:r>
              <a:rPr lang="en-US" dirty="0"/>
              <a:t>Decisions:</a:t>
            </a:r>
          </a:p>
        </p:txBody>
      </p:sp>
      <p:graphicFrame>
        <p:nvGraphicFramePr>
          <p:cNvPr id="533515" name="Object 9"/>
          <p:cNvGraphicFramePr>
            <a:graphicFrameLocks noChangeAspect="1"/>
          </p:cNvGraphicFramePr>
          <p:nvPr>
            <p:extLst/>
          </p:nvPr>
        </p:nvGraphicFramePr>
        <p:xfrm>
          <a:off x="2750128" y="1820921"/>
          <a:ext cx="6122237" cy="2532137"/>
        </p:xfrm>
        <a:graphic>
          <a:graphicData uri="http://schemas.openxmlformats.org/presentationml/2006/ole">
            <mc:AlternateContent xmlns:mc="http://schemas.openxmlformats.org/markup-compatibility/2006">
              <mc:Choice xmlns:v="urn:schemas-microsoft-com:vml" Requires="v">
                <p:oleObj spid="_x0000_s17413" name="Equation" r:id="rId4" imgW="3809880" imgH="1574640" progId="Equation.DSMT4">
                  <p:embed/>
                </p:oleObj>
              </mc:Choice>
              <mc:Fallback>
                <p:oleObj name="Equation" r:id="rId4" imgW="3809880" imgH="1574640" progId="Equation.DSMT4">
                  <p:embed/>
                  <p:pic>
                    <p:nvPicPr>
                      <p:cNvPr id="533515" name="Object 9"/>
                      <p:cNvPicPr>
                        <a:picLocks noChangeAspect="1" noChangeArrowheads="1"/>
                      </p:cNvPicPr>
                      <p:nvPr/>
                    </p:nvPicPr>
                    <p:blipFill>
                      <a:blip r:embed="rId5"/>
                      <a:srcRect/>
                      <a:stretch>
                        <a:fillRect/>
                      </a:stretch>
                    </p:blipFill>
                    <p:spPr bwMode="auto">
                      <a:xfrm>
                        <a:off x="2750128" y="1820921"/>
                        <a:ext cx="6122237" cy="2532137"/>
                      </a:xfrm>
                      <a:prstGeom prst="rect">
                        <a:avLst/>
                      </a:prstGeom>
                      <a:solidFill>
                        <a:schemeClr val="bg1"/>
                      </a:solidFill>
                      <a:ln>
                        <a:noFill/>
                      </a:ln>
                      <a:effectLst/>
                      <a:extLst/>
                    </p:spPr>
                  </p:pic>
                </p:oleObj>
              </mc:Fallback>
            </mc:AlternateContent>
          </a:graphicData>
        </a:graphic>
      </p:graphicFrame>
      <p:graphicFrame>
        <p:nvGraphicFramePr>
          <p:cNvPr id="533516"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7414" name="Equation" r:id="rId6" imgW="190440" imgH="1371600" progId="Equation.DSMT4">
                  <p:embed/>
                </p:oleObj>
              </mc:Choice>
              <mc:Fallback>
                <p:oleObj name="Equation" r:id="rId6" imgW="190440" imgH="1371600" progId="Equation.DSMT4">
                  <p:embed/>
                  <p:pic>
                    <p:nvPicPr>
                      <p:cNvPr id="53351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3517" name="Object 13"/>
          <p:cNvGraphicFramePr>
            <a:graphicFrameLocks noChangeAspect="1"/>
          </p:cNvGraphicFramePr>
          <p:nvPr>
            <p:extLst/>
          </p:nvPr>
        </p:nvGraphicFramePr>
        <p:xfrm>
          <a:off x="2581275" y="4557713"/>
          <a:ext cx="6480175" cy="1546225"/>
        </p:xfrm>
        <a:graphic>
          <a:graphicData uri="http://schemas.openxmlformats.org/presentationml/2006/ole">
            <mc:AlternateContent xmlns:mc="http://schemas.openxmlformats.org/markup-compatibility/2006">
              <mc:Choice xmlns:v="urn:schemas-microsoft-com:vml" Requires="v">
                <p:oleObj spid="_x0000_s17415" name="Equation" r:id="rId8" imgW="3936960" imgH="939600" progId="Equation.DSMT4">
                  <p:embed/>
                </p:oleObj>
              </mc:Choice>
              <mc:Fallback>
                <p:oleObj name="Equation" r:id="rId8" imgW="3936960" imgH="939600" progId="Equation.DSMT4">
                  <p:embed/>
                  <p:pic>
                    <p:nvPicPr>
                      <p:cNvPr id="533517" name="Object 13"/>
                      <p:cNvPicPr>
                        <a:picLocks noChangeAspect="1" noChangeArrowheads="1"/>
                      </p:cNvPicPr>
                      <p:nvPr/>
                    </p:nvPicPr>
                    <p:blipFill>
                      <a:blip r:embed="rId9"/>
                      <a:srcRect/>
                      <a:stretch>
                        <a:fillRect/>
                      </a:stretch>
                    </p:blipFill>
                    <p:spPr bwMode="auto">
                      <a:xfrm>
                        <a:off x="2581275" y="4557713"/>
                        <a:ext cx="6480175" cy="1546225"/>
                      </a:xfrm>
                      <a:prstGeom prst="rect">
                        <a:avLst/>
                      </a:prstGeom>
                      <a:noFill/>
                      <a:ln>
                        <a:noFill/>
                      </a:ln>
                      <a:effectLst/>
                      <a:extLst/>
                    </p:spPr>
                  </p:pic>
                </p:oleObj>
              </mc:Fallback>
            </mc:AlternateContent>
          </a:graphicData>
        </a:graphic>
      </p:graphicFrame>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10">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11">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2">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
        <p:nvSpPr>
          <p:cNvPr id="4" name="Slide Number Placeholder 3">
            <a:extLst>
              <a:ext uri="{FF2B5EF4-FFF2-40B4-BE49-F238E27FC236}">
                <a16:creationId xmlns:a16="http://schemas.microsoft.com/office/drawing/2014/main" id="{CE67FC13-0FE5-4F24-970E-587157FAFAE7}"/>
              </a:ext>
            </a:extLst>
          </p:cNvPr>
          <p:cNvSpPr>
            <a:spLocks noGrp="1"/>
          </p:cNvSpPr>
          <p:nvPr>
            <p:ph type="sldNum" sz="quarter" idx="12"/>
          </p:nvPr>
        </p:nvSpPr>
        <p:spPr/>
        <p:txBody>
          <a:bodyPr/>
          <a:lstStyle/>
          <a:p>
            <a:pPr>
              <a:defRPr/>
            </a:pPr>
            <a:r>
              <a:rPr lang="en-US" dirty="0"/>
              <a:t>Slide </a:t>
            </a:r>
            <a:fld id="{CA1BF554-DF22-475E-92F9-B7E92000597D}" type="slidenum">
              <a:rPr lang="en-US" smtClean="0"/>
              <a:pPr>
                <a:defRPr/>
              </a:pPr>
              <a:t>36</a:t>
            </a:fld>
            <a:endParaRPr lang="en-US" dirty="0"/>
          </a:p>
        </p:txBody>
      </p:sp>
    </p:spTree>
    <p:extLst>
      <p:ext uri="{BB962C8B-B14F-4D97-AF65-F5344CB8AC3E}">
        <p14:creationId xmlns:p14="http://schemas.microsoft.com/office/powerpoint/2010/main" val="969758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Decision variables</a:t>
                </a:r>
              </a:p>
              <a:p>
                <a:endParaRPr lang="en-US" dirty="0"/>
              </a:p>
              <a:p>
                <a:endParaRPr lang="en-US" dirty="0"/>
              </a:p>
              <a:p>
                <a:pPr lvl="1"/>
                <a:endParaRPr lang="en-US" dirty="0"/>
              </a:p>
              <a:p>
                <a:pPr marL="0" indent="0">
                  <a:buNone/>
                </a:pPr>
                <a:r>
                  <a:rPr lang="en-US" dirty="0"/>
                  <a:t>	&lt;</a:t>
                </a:r>
              </a:p>
              <a:p>
                <a:pPr marL="0" indent="0">
                  <a:buNone/>
                </a:pPr>
                <a:endParaRPr lang="en-US" sz="140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How much to sell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&gt;0)</m:t>
                    </m:r>
                  </m:oMath>
                </a14:m>
                <a:r>
                  <a:rPr lang="en-US" dirty="0"/>
                  <a:t> or buy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&lt;0)</m:t>
                    </m:r>
                  </m:oMath>
                </a14:m>
                <a:r>
                  <a:rPr lang="en-US" dirty="0"/>
                  <a:t> to/from the grid.</a:t>
                </a:r>
              </a:p>
              <a:p>
                <a:pPr lvl="1"/>
                <a:r>
                  <a:rPr lang="en-US" dirty="0"/>
                  <a:t>Constraints:</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b="0"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𝑚𝑎𝑥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a:p>
                <a:pPr lvl="1"/>
                <a:r>
                  <a:rPr lang="en-US" dirty="0"/>
                  <a:t>Policy:  </a:t>
                </a:r>
                <a14:m>
                  <m:oMath xmlns:m="http://schemas.openxmlformats.org/officeDocument/2006/math">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t>
                </a:r>
                <a:r>
                  <a:rPr lang="en-US" i="1" dirty="0"/>
                  <a:t>to be determined later!!!</a:t>
                </a:r>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4557"/>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5" name="Slide Number Placeholder 3">
            <a:extLst>
              <a:ext uri="{FF2B5EF4-FFF2-40B4-BE49-F238E27FC236}">
                <a16:creationId xmlns:a16="http://schemas.microsoft.com/office/drawing/2014/main" id="{65BDCAAE-E2C1-472D-9FD1-29B96237263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37</a:t>
            </a:fld>
            <a:endParaRPr lang="en-US" dirty="0"/>
          </a:p>
        </p:txBody>
      </p:sp>
    </p:spTree>
    <p:extLst>
      <p:ext uri="{BB962C8B-B14F-4D97-AF65-F5344CB8AC3E}">
        <p14:creationId xmlns:p14="http://schemas.microsoft.com/office/powerpoint/2010/main" val="2954376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Styles of decisions</a:t>
            </a:r>
          </a:p>
          <a:p>
            <a:pPr lvl="1"/>
            <a:r>
              <a:rPr lang="en-US" dirty="0"/>
              <a:t>Binary</a:t>
            </a:r>
          </a:p>
          <a:p>
            <a:pPr lvl="2"/>
            <a:endParaRPr lang="en-US" dirty="0"/>
          </a:p>
          <a:p>
            <a:pPr lvl="1"/>
            <a:r>
              <a:rPr lang="en-US" dirty="0"/>
              <a:t>Finite</a:t>
            </a:r>
          </a:p>
          <a:p>
            <a:pPr lvl="2"/>
            <a:endParaRPr lang="en-US" dirty="0"/>
          </a:p>
          <a:p>
            <a:pPr lvl="1"/>
            <a:r>
              <a:rPr lang="en-US" dirty="0"/>
              <a:t>Continuous scalar</a:t>
            </a:r>
          </a:p>
          <a:p>
            <a:pPr lvl="2"/>
            <a:endParaRPr lang="en-US" dirty="0"/>
          </a:p>
          <a:p>
            <a:pPr lvl="1"/>
            <a:r>
              <a:rPr lang="en-US" dirty="0"/>
              <a:t>Continuous vector</a:t>
            </a:r>
          </a:p>
          <a:p>
            <a:pPr lvl="2"/>
            <a:endParaRPr lang="en-US" dirty="0"/>
          </a:p>
          <a:p>
            <a:pPr lvl="1"/>
            <a:r>
              <a:rPr lang="en-US" dirty="0"/>
              <a:t>Discrete vector</a:t>
            </a:r>
          </a:p>
          <a:p>
            <a:pPr lvl="2"/>
            <a:endParaRPr lang="en-US" dirty="0"/>
          </a:p>
          <a:p>
            <a:pPr lvl="1"/>
            <a:r>
              <a:rPr lang="en-US" dirty="0"/>
              <a:t>Categorical</a:t>
            </a:r>
          </a:p>
        </p:txBody>
      </p:sp>
      <p:graphicFrame>
        <p:nvGraphicFramePr>
          <p:cNvPr id="4" name="Object 3"/>
          <p:cNvGraphicFramePr>
            <a:graphicFrameLocks noChangeAspect="1"/>
          </p:cNvGraphicFramePr>
          <p:nvPr>
            <p:extLst/>
          </p:nvPr>
        </p:nvGraphicFramePr>
        <p:xfrm>
          <a:off x="1706808" y="2032416"/>
          <a:ext cx="1660736" cy="495742"/>
        </p:xfrm>
        <a:graphic>
          <a:graphicData uri="http://schemas.openxmlformats.org/presentationml/2006/ole">
            <mc:AlternateContent xmlns:mc="http://schemas.openxmlformats.org/markup-compatibility/2006">
              <mc:Choice xmlns:v="urn:schemas-microsoft-com:vml" Requires="v">
                <p:oleObj spid="_x0000_s18440" name="Equation" r:id="rId3" imgW="850680" imgH="253800" progId="Equation.DSMT4">
                  <p:embed/>
                </p:oleObj>
              </mc:Choice>
              <mc:Fallback>
                <p:oleObj name="Equation" r:id="rId3" imgW="850680" imgH="253800" progId="Equation.DSMT4">
                  <p:embed/>
                  <p:pic>
                    <p:nvPicPr>
                      <p:cNvPr id="4" name="Object 3"/>
                      <p:cNvPicPr/>
                      <p:nvPr/>
                    </p:nvPicPr>
                    <p:blipFill>
                      <a:blip r:embed="rId4"/>
                      <a:stretch>
                        <a:fillRect/>
                      </a:stretch>
                    </p:blipFill>
                    <p:spPr>
                      <a:xfrm>
                        <a:off x="1706808" y="2032416"/>
                        <a:ext cx="1660736" cy="495742"/>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21691" y="2763750"/>
          <a:ext cx="2400992" cy="495857"/>
        </p:xfrm>
        <a:graphic>
          <a:graphicData uri="http://schemas.openxmlformats.org/presentationml/2006/ole">
            <mc:AlternateContent xmlns:mc="http://schemas.openxmlformats.org/markup-compatibility/2006">
              <mc:Choice xmlns:v="urn:schemas-microsoft-com:vml" Requires="v">
                <p:oleObj spid="_x0000_s18441" name="Equation" r:id="rId5" imgW="1231560" imgH="253800" progId="Equation.DSMT4">
                  <p:embed/>
                </p:oleObj>
              </mc:Choice>
              <mc:Fallback>
                <p:oleObj name="Equation" r:id="rId5" imgW="1231560" imgH="253800" progId="Equation.DSMT4">
                  <p:embed/>
                  <p:pic>
                    <p:nvPicPr>
                      <p:cNvPr id="5" name="Object 4"/>
                      <p:cNvPicPr>
                        <a:picLocks noChangeAspect="1" noChangeArrowheads="1"/>
                      </p:cNvPicPr>
                      <p:nvPr/>
                    </p:nvPicPr>
                    <p:blipFill>
                      <a:blip r:embed="rId6"/>
                      <a:srcRect/>
                      <a:stretch>
                        <a:fillRect/>
                      </a:stretch>
                    </p:blipFill>
                    <p:spPr bwMode="auto">
                      <a:xfrm>
                        <a:off x="1721691" y="2763750"/>
                        <a:ext cx="2400992" cy="49585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715828" y="3553492"/>
          <a:ext cx="1683304" cy="495857"/>
        </p:xfrm>
        <a:graphic>
          <a:graphicData uri="http://schemas.openxmlformats.org/presentationml/2006/ole">
            <mc:AlternateContent xmlns:mc="http://schemas.openxmlformats.org/markup-compatibility/2006">
              <mc:Choice xmlns:v="urn:schemas-microsoft-com:vml" Requires="v">
                <p:oleObj spid="_x0000_s18442" name="Equation" r:id="rId7" imgW="863280" imgH="253800" progId="Equation.DSMT4">
                  <p:embed/>
                </p:oleObj>
              </mc:Choice>
              <mc:Fallback>
                <p:oleObj name="Equation" r:id="rId7" imgW="863280" imgH="253800" progId="Equation.DSMT4">
                  <p:embed/>
                  <p:pic>
                    <p:nvPicPr>
                      <p:cNvPr id="6" name="Object 5"/>
                      <p:cNvPicPr>
                        <a:picLocks noChangeAspect="1" noChangeArrowheads="1"/>
                      </p:cNvPicPr>
                      <p:nvPr/>
                    </p:nvPicPr>
                    <p:blipFill>
                      <a:blip r:embed="rId8"/>
                      <a:srcRect/>
                      <a:stretch>
                        <a:fillRect/>
                      </a:stretch>
                    </p:blipFill>
                    <p:spPr bwMode="auto">
                      <a:xfrm>
                        <a:off x="1715828" y="3553492"/>
                        <a:ext cx="1683304" cy="495857"/>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1701800" y="4301621"/>
          <a:ext cx="2798983" cy="445837"/>
        </p:xfrm>
        <a:graphic>
          <a:graphicData uri="http://schemas.openxmlformats.org/presentationml/2006/ole">
            <mc:AlternateContent xmlns:mc="http://schemas.openxmlformats.org/markup-compatibility/2006">
              <mc:Choice xmlns:v="urn:schemas-microsoft-com:vml" Requires="v">
                <p:oleObj spid="_x0000_s18443" name="Equation" r:id="rId9" imgW="1434960" imgH="228600" progId="Equation.DSMT4">
                  <p:embed/>
                </p:oleObj>
              </mc:Choice>
              <mc:Fallback>
                <p:oleObj name="Equation" r:id="rId9" imgW="1434960" imgH="228600" progId="Equation.DSMT4">
                  <p:embed/>
                  <p:pic>
                    <p:nvPicPr>
                      <p:cNvPr id="7" name="Object 6"/>
                      <p:cNvPicPr>
                        <a:picLocks noChangeAspect="1" noChangeArrowheads="1"/>
                      </p:cNvPicPr>
                      <p:nvPr/>
                    </p:nvPicPr>
                    <p:blipFill>
                      <a:blip r:embed="rId10"/>
                      <a:srcRect/>
                      <a:stretch>
                        <a:fillRect/>
                      </a:stretch>
                    </p:blipFill>
                    <p:spPr bwMode="auto">
                      <a:xfrm>
                        <a:off x="1701800" y="4301621"/>
                        <a:ext cx="2798983" cy="4458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1709737" y="5031203"/>
          <a:ext cx="2798981" cy="445837"/>
        </p:xfrm>
        <a:graphic>
          <a:graphicData uri="http://schemas.openxmlformats.org/presentationml/2006/ole">
            <mc:AlternateContent xmlns:mc="http://schemas.openxmlformats.org/markup-compatibility/2006">
              <mc:Choice xmlns:v="urn:schemas-microsoft-com:vml" Requires="v">
                <p:oleObj spid="_x0000_s18444" name="Equation" r:id="rId11" imgW="1434960" imgH="228600" progId="Equation.DSMT4">
                  <p:embed/>
                </p:oleObj>
              </mc:Choice>
              <mc:Fallback>
                <p:oleObj name="Equation" r:id="rId11" imgW="1434960" imgH="228600" progId="Equation.DSMT4">
                  <p:embed/>
                  <p:pic>
                    <p:nvPicPr>
                      <p:cNvPr id="8" name="Object 7"/>
                      <p:cNvPicPr>
                        <a:picLocks noChangeAspect="1" noChangeArrowheads="1"/>
                      </p:cNvPicPr>
                      <p:nvPr/>
                    </p:nvPicPr>
                    <p:blipFill>
                      <a:blip r:embed="rId12"/>
                      <a:srcRect/>
                      <a:stretch>
                        <a:fillRect/>
                      </a:stretch>
                    </p:blipFill>
                    <p:spPr bwMode="auto">
                      <a:xfrm>
                        <a:off x="1709737" y="5031203"/>
                        <a:ext cx="2798981" cy="445837"/>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650730" y="5822950"/>
          <a:ext cx="6562725" cy="446088"/>
        </p:xfrm>
        <a:graphic>
          <a:graphicData uri="http://schemas.openxmlformats.org/presentationml/2006/ole">
            <mc:AlternateContent xmlns:mc="http://schemas.openxmlformats.org/markup-compatibility/2006">
              <mc:Choice xmlns:v="urn:schemas-microsoft-com:vml" Requires="v">
                <p:oleObj spid="_x0000_s18445" name="Equation" r:id="rId13" imgW="3365280" imgH="228600" progId="Equation.DSMT4">
                  <p:embed/>
                </p:oleObj>
              </mc:Choice>
              <mc:Fallback>
                <p:oleObj name="Equation" r:id="rId13" imgW="3365280" imgH="228600" progId="Equation.DSMT4">
                  <p:embed/>
                  <p:pic>
                    <p:nvPicPr>
                      <p:cNvPr id="9" name="Object 8"/>
                      <p:cNvPicPr>
                        <a:picLocks noChangeAspect="1" noChangeArrowheads="1"/>
                      </p:cNvPicPr>
                      <p:nvPr/>
                    </p:nvPicPr>
                    <p:blipFill>
                      <a:blip r:embed="rId14"/>
                      <a:srcRect/>
                      <a:stretch>
                        <a:fillRect/>
                      </a:stretch>
                    </p:blipFill>
                    <p:spPr bwMode="auto">
                      <a:xfrm>
                        <a:off x="1650730" y="5822950"/>
                        <a:ext cx="6562725" cy="446088"/>
                      </a:xfrm>
                      <a:prstGeom prst="rect">
                        <a:avLst/>
                      </a:prstGeom>
                      <a:noFill/>
                      <a:ln>
                        <a:noFill/>
                      </a:ln>
                    </p:spPr>
                  </p:pic>
                </p:oleObj>
              </mc:Fallback>
            </mc:AlternateContent>
          </a:graphicData>
        </a:graphic>
      </p:graphicFrame>
      <p:sp>
        <p:nvSpPr>
          <p:cNvPr id="12"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
        <p:nvSpPr>
          <p:cNvPr id="10" name="Slide Number Placeholder 3">
            <a:extLst>
              <a:ext uri="{FF2B5EF4-FFF2-40B4-BE49-F238E27FC236}">
                <a16:creationId xmlns:a16="http://schemas.microsoft.com/office/drawing/2014/main" id="{9A4255D9-3AC0-43DF-A2C2-DCBA0B9DCFF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38</a:t>
            </a:fld>
            <a:endParaRPr lang="en-US" dirty="0"/>
          </a:p>
        </p:txBody>
      </p:sp>
    </p:spTree>
    <p:extLst>
      <p:ext uri="{BB962C8B-B14F-4D97-AF65-F5344CB8AC3E}">
        <p14:creationId xmlns:p14="http://schemas.microsoft.com/office/powerpoint/2010/main" val="599405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7" name="Rectangle 3"/>
          <p:cNvSpPr>
            <a:spLocks noGrp="1" noChangeArrowheads="1"/>
          </p:cNvSpPr>
          <p:nvPr>
            <p:ph type="body" idx="4294967295"/>
          </p:nvPr>
        </p:nvSpPr>
        <p:spPr>
          <a:xfrm>
            <a:off x="685800" y="1143000"/>
            <a:ext cx="7772400" cy="533400"/>
          </a:xfrm>
        </p:spPr>
        <p:txBody>
          <a:bodyPr/>
          <a:lstStyle/>
          <a:p>
            <a:r>
              <a:rPr lang="en-US"/>
              <a:t>Exogenous information:</a:t>
            </a:r>
          </a:p>
        </p:txBody>
      </p:sp>
      <p:graphicFrame>
        <p:nvGraphicFramePr>
          <p:cNvPr id="535563"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9460" name="Equation" r:id="rId4" imgW="190440" imgH="1371600" progId="Equation.DSMT4">
                  <p:embed/>
                </p:oleObj>
              </mc:Choice>
              <mc:Fallback>
                <p:oleObj name="Equation" r:id="rId4" imgW="190440" imgH="1371600" progId="Equation.DSMT4">
                  <p:embed/>
                  <p:pic>
                    <p:nvPicPr>
                      <p:cNvPr id="53556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5564" name="Object 10"/>
          <p:cNvGraphicFramePr>
            <a:graphicFrameLocks noChangeAspect="1"/>
          </p:cNvGraphicFramePr>
          <p:nvPr>
            <p:extLst/>
          </p:nvPr>
        </p:nvGraphicFramePr>
        <p:xfrm>
          <a:off x="2606675" y="1798098"/>
          <a:ext cx="6126163" cy="2928937"/>
        </p:xfrm>
        <a:graphic>
          <a:graphicData uri="http://schemas.openxmlformats.org/presentationml/2006/ole">
            <mc:AlternateContent xmlns:mc="http://schemas.openxmlformats.org/markup-compatibility/2006">
              <mc:Choice xmlns:v="urn:schemas-microsoft-com:vml" Requires="v">
                <p:oleObj spid="_x0000_s19461" name="Equation" r:id="rId6" imgW="3746160" imgH="1790640" progId="Equation.DSMT4">
                  <p:embed/>
                </p:oleObj>
              </mc:Choice>
              <mc:Fallback>
                <p:oleObj name="Equation" r:id="rId6" imgW="3746160" imgH="1790640" progId="Equation.DSMT4">
                  <p:embed/>
                  <p:pic>
                    <p:nvPicPr>
                      <p:cNvPr id="535564" name="Object 10"/>
                      <p:cNvPicPr>
                        <a:picLocks noChangeAspect="1" noChangeArrowheads="1"/>
                      </p:cNvPicPr>
                      <p:nvPr/>
                    </p:nvPicPr>
                    <p:blipFill>
                      <a:blip r:embed="rId7"/>
                      <a:srcRect/>
                      <a:stretch>
                        <a:fillRect/>
                      </a:stretch>
                    </p:blipFill>
                    <p:spPr bwMode="auto">
                      <a:xfrm>
                        <a:off x="2606675" y="1798098"/>
                        <a:ext cx="6126163" cy="292893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2357325" y="4780961"/>
                <a:ext cx="6394789" cy="1754326"/>
              </a:xfrm>
              <a:prstGeom prst="rect">
                <a:avLst/>
              </a:prstGeom>
              <a:noFill/>
            </p:spPr>
            <p:txBody>
              <a:bodyPr wrap="square" rtlCol="0">
                <a:spAutoFit/>
              </a:bodyPr>
              <a:lstStyle/>
              <a:p>
                <a:pPr algn="l"/>
                <a:r>
                  <a:rPr lang="en-US" dirty="0"/>
                  <a:t>Note: Any variable indexed by t is known at time t. This convention, which is not standard in control theory, dramatically simplifies the modeling of information.</a:t>
                </a:r>
              </a:p>
              <a:p>
                <a:pPr algn="l"/>
                <a:endParaRPr lang="en-US" dirty="0"/>
              </a:p>
              <a:p>
                <a:pPr algn="l"/>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may be a function of the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r>
                  <a:rPr lang="en-US" dirty="0"/>
                  <a:t> and/or the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 so we may write it as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357325" y="4780961"/>
                <a:ext cx="6394789" cy="1754326"/>
              </a:xfrm>
              <a:prstGeom prst="rect">
                <a:avLst/>
              </a:prstGeom>
              <a:blipFill>
                <a:blip r:embed="rId8"/>
                <a:stretch>
                  <a:fillRect l="-858" t="-1736" r="-1335" b="-4514"/>
                </a:stretch>
              </a:blipFill>
            </p:spPr>
            <p:txBody>
              <a:bodyPr/>
              <a:lstStyle/>
              <a:p>
                <a:r>
                  <a:rPr lang="en-US">
                    <a:noFill/>
                  </a:rPr>
                  <a:t> </a:t>
                </a:r>
              </a:p>
            </p:txBody>
          </p:sp>
        </mc:Fallback>
      </mc:AlternateContent>
      <p:grpSp>
        <p:nvGrpSpPr>
          <p:cNvPr id="14" name="Group 13"/>
          <p:cNvGrpSpPr/>
          <p:nvPr/>
        </p:nvGrpSpPr>
        <p:grpSpPr>
          <a:xfrm>
            <a:off x="477838" y="2206625"/>
            <a:ext cx="1339851" cy="3870325"/>
            <a:chOff x="477838" y="2206625"/>
            <a:chExt cx="1339851" cy="3870325"/>
          </a:xfrm>
        </p:grpSpPr>
        <p:grpSp>
          <p:nvGrpSpPr>
            <p:cNvPr id="15" name="Group 31"/>
            <p:cNvGrpSpPr>
              <a:grpSpLocks/>
            </p:cNvGrpSpPr>
            <p:nvPr/>
          </p:nvGrpSpPr>
          <p:grpSpPr bwMode="auto">
            <a:xfrm>
              <a:off x="1039813" y="2206625"/>
              <a:ext cx="288925" cy="895350"/>
              <a:chOff x="2803" y="1278"/>
              <a:chExt cx="342" cy="956"/>
            </a:xfrm>
          </p:grpSpPr>
          <p:grpSp>
            <p:nvGrpSpPr>
              <p:cNvPr id="19" name="Group 32"/>
              <p:cNvGrpSpPr>
                <a:grpSpLocks/>
              </p:cNvGrpSpPr>
              <p:nvPr/>
            </p:nvGrpSpPr>
            <p:grpSpPr bwMode="auto">
              <a:xfrm>
                <a:off x="2803" y="1401"/>
                <a:ext cx="342" cy="833"/>
                <a:chOff x="2803" y="1401"/>
                <a:chExt cx="342" cy="833"/>
              </a:xfrm>
            </p:grpSpPr>
            <p:grpSp>
              <p:nvGrpSpPr>
                <p:cNvPr id="30" name="Group 33"/>
                <p:cNvGrpSpPr>
                  <a:grpSpLocks/>
                </p:cNvGrpSpPr>
                <p:nvPr/>
              </p:nvGrpSpPr>
              <p:grpSpPr bwMode="auto">
                <a:xfrm>
                  <a:off x="2815" y="2143"/>
                  <a:ext cx="301" cy="91"/>
                  <a:chOff x="2815" y="2143"/>
                  <a:chExt cx="301" cy="91"/>
                </a:xfrm>
              </p:grpSpPr>
              <p:sp>
                <p:nvSpPr>
                  <p:cNvPr id="40"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 name="Group 36"/>
                <p:cNvGrpSpPr>
                  <a:grpSpLocks/>
                </p:cNvGrpSpPr>
                <p:nvPr/>
              </p:nvGrpSpPr>
              <p:grpSpPr bwMode="auto">
                <a:xfrm>
                  <a:off x="2803" y="1401"/>
                  <a:ext cx="342" cy="785"/>
                  <a:chOff x="2803" y="1401"/>
                  <a:chExt cx="342" cy="785"/>
                </a:xfrm>
              </p:grpSpPr>
              <p:grpSp>
                <p:nvGrpSpPr>
                  <p:cNvPr id="32" name="Group 37"/>
                  <p:cNvGrpSpPr>
                    <a:grpSpLocks/>
                  </p:cNvGrpSpPr>
                  <p:nvPr/>
                </p:nvGrpSpPr>
                <p:grpSpPr bwMode="auto">
                  <a:xfrm>
                    <a:off x="2844" y="1401"/>
                    <a:ext cx="220" cy="253"/>
                    <a:chOff x="2844" y="1401"/>
                    <a:chExt cx="220" cy="253"/>
                  </a:xfrm>
                </p:grpSpPr>
                <p:sp>
                  <p:nvSpPr>
                    <p:cNvPr id="37"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41"/>
                  <p:cNvGrpSpPr>
                    <a:grpSpLocks/>
                  </p:cNvGrpSpPr>
                  <p:nvPr/>
                </p:nvGrpSpPr>
                <p:grpSpPr bwMode="auto">
                  <a:xfrm>
                    <a:off x="2803" y="1412"/>
                    <a:ext cx="342" cy="774"/>
                    <a:chOff x="2803" y="1412"/>
                    <a:chExt cx="342" cy="774"/>
                  </a:xfrm>
                </p:grpSpPr>
                <p:sp>
                  <p:nvSpPr>
                    <p:cNvPr id="34"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0" name="Group 45"/>
              <p:cNvGrpSpPr>
                <a:grpSpLocks/>
              </p:cNvGrpSpPr>
              <p:nvPr/>
            </p:nvGrpSpPr>
            <p:grpSpPr bwMode="auto">
              <a:xfrm>
                <a:off x="2896" y="1278"/>
                <a:ext cx="186" cy="386"/>
                <a:chOff x="2896" y="1278"/>
                <a:chExt cx="186" cy="386"/>
              </a:xfrm>
            </p:grpSpPr>
            <p:grpSp>
              <p:nvGrpSpPr>
                <p:cNvPr id="21" name="Group 46"/>
                <p:cNvGrpSpPr>
                  <a:grpSpLocks/>
                </p:cNvGrpSpPr>
                <p:nvPr/>
              </p:nvGrpSpPr>
              <p:grpSpPr bwMode="auto">
                <a:xfrm>
                  <a:off x="2896" y="1278"/>
                  <a:ext cx="110" cy="150"/>
                  <a:chOff x="2896" y="1278"/>
                  <a:chExt cx="110" cy="150"/>
                </a:xfrm>
              </p:grpSpPr>
              <p:grpSp>
                <p:nvGrpSpPr>
                  <p:cNvPr id="23" name="Group 47"/>
                  <p:cNvGrpSpPr>
                    <a:grpSpLocks/>
                  </p:cNvGrpSpPr>
                  <p:nvPr/>
                </p:nvGrpSpPr>
                <p:grpSpPr bwMode="auto">
                  <a:xfrm>
                    <a:off x="2902" y="1283"/>
                    <a:ext cx="99" cy="145"/>
                    <a:chOff x="2902" y="1283"/>
                    <a:chExt cx="99" cy="145"/>
                  </a:xfrm>
                </p:grpSpPr>
                <p:sp>
                  <p:nvSpPr>
                    <p:cNvPr id="25"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 name="Group 49"/>
                    <p:cNvGrpSpPr>
                      <a:grpSpLocks/>
                    </p:cNvGrpSpPr>
                    <p:nvPr/>
                  </p:nvGrpSpPr>
                  <p:grpSpPr bwMode="auto">
                    <a:xfrm>
                      <a:off x="2914" y="1331"/>
                      <a:ext cx="81" cy="70"/>
                      <a:chOff x="2914" y="1331"/>
                      <a:chExt cx="81" cy="70"/>
                    </a:xfrm>
                  </p:grpSpPr>
                  <p:sp>
                    <p:nvSpPr>
                      <p:cNvPr id="27"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6" name="Picture 55"/>
            <p:cNvPicPr>
              <a:picLocks noChangeAspect="1" noChangeArrowheads="1"/>
            </p:cNvPicPr>
            <p:nvPr/>
          </p:nvPicPr>
          <p:blipFill>
            <a:blip r:embed="rId9">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7" name="Picture 56" descr="bnsf locomotive"/>
            <p:cNvPicPr>
              <a:picLocks noChangeAspect="1" noChangeArrowheads="1"/>
            </p:cNvPicPr>
            <p:nvPr/>
          </p:nvPicPr>
          <p:blipFill>
            <a:blip r:embed="rId10">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7" descr="windmills"/>
            <p:cNvPicPr>
              <a:picLocks noChangeAspect="1" noChangeArrowheads="1"/>
            </p:cNvPicPr>
            <p:nvPr/>
          </p:nvPicPr>
          <p:blipFill>
            <a:blip r:embed="rId11">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
        <p:nvSpPr>
          <p:cNvPr id="4" name="Slide Number Placeholder 3">
            <a:extLst>
              <a:ext uri="{FF2B5EF4-FFF2-40B4-BE49-F238E27FC236}">
                <a16:creationId xmlns:a16="http://schemas.microsoft.com/office/drawing/2014/main" id="{51210A55-5CA5-45DD-AC9F-BE90117A0877}"/>
              </a:ext>
            </a:extLst>
          </p:cNvPr>
          <p:cNvSpPr>
            <a:spLocks noGrp="1"/>
          </p:cNvSpPr>
          <p:nvPr>
            <p:ph type="sldNum" sz="quarter" idx="12"/>
          </p:nvPr>
        </p:nvSpPr>
        <p:spPr/>
        <p:txBody>
          <a:bodyPr/>
          <a:lstStyle/>
          <a:p>
            <a:pPr>
              <a:defRPr/>
            </a:pPr>
            <a:r>
              <a:rPr lang="en-US"/>
              <a:t>Slide </a:t>
            </a:r>
            <a:fld id="{CA1BF554-DF22-475E-92F9-B7E92000597D}" type="slidenum">
              <a:rPr lang="en-US" smtClean="0"/>
              <a:pPr>
                <a:defRPr/>
              </a:pPr>
              <a:t>39</a:t>
            </a:fld>
            <a:endParaRPr lang="en-US"/>
          </a:p>
        </p:txBody>
      </p:sp>
    </p:spTree>
    <p:extLst>
      <p:ext uri="{BB962C8B-B14F-4D97-AF65-F5344CB8AC3E}">
        <p14:creationId xmlns:p14="http://schemas.microsoft.com/office/powerpoint/2010/main" val="356574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Decision trees</a:t>
            </a:r>
          </a:p>
        </p:txBody>
      </p:sp>
      <p:pic>
        <p:nvPicPr>
          <p:cNvPr id="133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632" y="1632508"/>
            <a:ext cx="5786438" cy="500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a:extLst>
              <a:ext uri="{FF2B5EF4-FFF2-40B4-BE49-F238E27FC236}">
                <a16:creationId xmlns:a16="http://schemas.microsoft.com/office/drawing/2014/main" id="{B708C063-ACCC-47EF-B7AB-03536D8E921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a:t>
            </a:fld>
            <a:endParaRPr lang="en-US" dirty="0"/>
          </a:p>
        </p:txBody>
      </p:sp>
    </p:spTree>
    <p:extLst>
      <p:ext uri="{BB962C8B-B14F-4D97-AF65-F5344CB8AC3E}">
        <p14:creationId xmlns:p14="http://schemas.microsoft.com/office/powerpoint/2010/main" val="397105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Exogenous information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b="0" i="1" dirty="0">
                  <a:latin typeface="Cambria Math" panose="02040503050406030204" pitchFamily="18" charset="0"/>
                </a:endParaRPr>
              </a:p>
              <a:p>
                <a:pPr lvl="2"/>
                <a:endParaRPr lang="en-US" b="0" i="1" dirty="0">
                  <a:latin typeface="Cambria Math" panose="02040503050406030204" pitchFamily="18" charset="0"/>
                </a:endParaRP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Change in the electricity price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r>
                  <a:rPr lang="en-US" dirty="0"/>
                  <a:t> between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Demand for energy between time </a:t>
                </a:r>
                <a14:m>
                  <m:oMath xmlns:m="http://schemas.openxmlformats.org/officeDocument/2006/math">
                    <m:r>
                      <a:rPr lang="en-US" b="0" i="1" smtClean="0">
                        <a:latin typeface="Cambria Math" panose="02040503050406030204" pitchFamily="18" charset="0"/>
                      </a:rPr>
                      <m:t>𝑡</m:t>
                    </m:r>
                  </m:oMath>
                </a14:m>
                <a:r>
                  <a:rPr lang="en-US" dirty="0"/>
                  <a:t> 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5" name="Slide Number Placeholder 3">
            <a:extLst>
              <a:ext uri="{FF2B5EF4-FFF2-40B4-BE49-F238E27FC236}">
                <a16:creationId xmlns:a16="http://schemas.microsoft.com/office/drawing/2014/main" id="{4C87BEF2-D83D-4D23-B66B-35A9EFA92E0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40</a:t>
            </a:fld>
            <a:endParaRPr lang="en-US" dirty="0"/>
          </a:p>
        </p:txBody>
      </p:sp>
    </p:spTree>
    <p:extLst>
      <p:ext uri="{BB962C8B-B14F-4D97-AF65-F5344CB8AC3E}">
        <p14:creationId xmlns:p14="http://schemas.microsoft.com/office/powerpoint/2010/main" val="905281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5" name="Rectangle 3"/>
          <p:cNvSpPr>
            <a:spLocks noGrp="1" noChangeArrowheads="1"/>
          </p:cNvSpPr>
          <p:nvPr>
            <p:ph type="body" idx="4294967295"/>
          </p:nvPr>
        </p:nvSpPr>
        <p:spPr>
          <a:xfrm>
            <a:off x="685800" y="1143000"/>
            <a:ext cx="7772400" cy="533400"/>
          </a:xfrm>
        </p:spPr>
        <p:txBody>
          <a:bodyPr/>
          <a:lstStyle/>
          <a:p>
            <a:r>
              <a:rPr lang="en-US"/>
              <a:t>The transition function</a:t>
            </a:r>
          </a:p>
        </p:txBody>
      </p:sp>
      <p:graphicFrame>
        <p:nvGraphicFramePr>
          <p:cNvPr id="537611"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20484" name="Equation" r:id="rId4" imgW="190440" imgH="1371600" progId="Equation.DSMT4">
                  <p:embed/>
                </p:oleObj>
              </mc:Choice>
              <mc:Fallback>
                <p:oleObj name="Equation" r:id="rId4" imgW="190440" imgH="1371600" progId="Equation.DSMT4">
                  <p:embed/>
                  <p:pic>
                    <p:nvPicPr>
                      <p:cNvPr id="53761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7612" name="Object 10"/>
          <p:cNvGraphicFramePr>
            <a:graphicFrameLocks noChangeAspect="1"/>
          </p:cNvGraphicFramePr>
          <p:nvPr>
            <p:extLst/>
          </p:nvPr>
        </p:nvGraphicFramePr>
        <p:xfrm>
          <a:off x="3086100" y="1831975"/>
          <a:ext cx="5341938" cy="1941513"/>
        </p:xfrm>
        <a:graphic>
          <a:graphicData uri="http://schemas.openxmlformats.org/presentationml/2006/ole">
            <mc:AlternateContent xmlns:mc="http://schemas.openxmlformats.org/markup-compatibility/2006">
              <mc:Choice xmlns:v="urn:schemas-microsoft-com:vml" Requires="v">
                <p:oleObj spid="_x0000_s20485" name="Equation" r:id="rId6" imgW="2730240" imgH="990360" progId="Equation.DSMT4">
                  <p:embed/>
                </p:oleObj>
              </mc:Choice>
              <mc:Fallback>
                <p:oleObj name="Equation" r:id="rId6" imgW="2730240" imgH="990360" progId="Equation.DSMT4">
                  <p:embed/>
                  <p:pic>
                    <p:nvPicPr>
                      <p:cNvPr id="537612" name="Object 10"/>
                      <p:cNvPicPr>
                        <a:picLocks noChangeAspect="1" noChangeArrowheads="1"/>
                      </p:cNvPicPr>
                      <p:nvPr/>
                    </p:nvPicPr>
                    <p:blipFill>
                      <a:blip r:embed="rId7"/>
                      <a:srcRect/>
                      <a:stretch>
                        <a:fillRect/>
                      </a:stretch>
                    </p:blipFill>
                    <p:spPr bwMode="auto">
                      <a:xfrm>
                        <a:off x="3086100" y="1831975"/>
                        <a:ext cx="5341938" cy="1941513"/>
                      </a:xfrm>
                      <a:prstGeom prst="rect">
                        <a:avLst/>
                      </a:prstGeom>
                      <a:noFill/>
                      <a:ln>
                        <a:noFill/>
                      </a:ln>
                      <a:effectLst/>
                      <a:extLst/>
                    </p:spPr>
                  </p:pic>
                </p:oleObj>
              </mc:Fallback>
            </mc:AlternateContent>
          </a:graphicData>
        </a:graphic>
      </p:graphicFrame>
      <p:sp>
        <p:nvSpPr>
          <p:cNvPr id="537613" name="Text Box 13"/>
          <p:cNvSpPr txBox="1">
            <a:spLocks noChangeArrowheads="1"/>
          </p:cNvSpPr>
          <p:nvPr/>
        </p:nvSpPr>
        <p:spPr bwMode="auto">
          <a:xfrm>
            <a:off x="2608341" y="4031330"/>
            <a:ext cx="3118161"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i="0" dirty="0"/>
              <a:t>Also known as the:</a:t>
            </a:r>
          </a:p>
          <a:p>
            <a:pPr algn="l"/>
            <a:r>
              <a:rPr lang="en-US" sz="2000" i="0" dirty="0"/>
              <a:t>	“System model”</a:t>
            </a:r>
          </a:p>
          <a:p>
            <a:pPr algn="l"/>
            <a:r>
              <a:rPr lang="en-US" sz="2000" i="0" dirty="0"/>
              <a:t>	“State transition model”</a:t>
            </a:r>
          </a:p>
          <a:p>
            <a:pPr algn="l"/>
            <a:r>
              <a:rPr lang="en-US" sz="2000" i="0" dirty="0"/>
              <a:t>	“Plant model”</a:t>
            </a:r>
          </a:p>
          <a:p>
            <a:pPr algn="l"/>
            <a:r>
              <a:rPr lang="en-US" sz="2000" i="0" dirty="0"/>
              <a:t>	“Plant equation”</a:t>
            </a:r>
          </a:p>
          <a:p>
            <a:pPr algn="l"/>
            <a:r>
              <a:rPr lang="en-US" sz="2000" i="0" dirty="0"/>
              <a:t>	“State equation”</a:t>
            </a:r>
          </a:p>
          <a:p>
            <a:pPr algn="l"/>
            <a:endParaRPr lang="en-US" sz="2000" i="0" dirty="0"/>
          </a:p>
        </p:txBody>
      </p:sp>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13"/>
          <p:cNvSpPr txBox="1">
            <a:spLocks noChangeArrowheads="1"/>
          </p:cNvSpPr>
          <p:nvPr/>
        </p:nvSpPr>
        <p:spPr bwMode="auto">
          <a:xfrm>
            <a:off x="5504037" y="4039346"/>
            <a:ext cx="3373616"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endParaRPr lang="en-US" sz="2000" i="0" dirty="0"/>
          </a:p>
          <a:p>
            <a:pPr algn="l"/>
            <a:r>
              <a:rPr lang="en-US" sz="2000" i="0" dirty="0"/>
              <a:t>	“Transfer function”</a:t>
            </a:r>
          </a:p>
          <a:p>
            <a:pPr algn="l"/>
            <a:r>
              <a:rPr lang="en-US" sz="2000" i="0" dirty="0"/>
              <a:t>	“Transformation function”</a:t>
            </a:r>
          </a:p>
          <a:p>
            <a:pPr algn="l"/>
            <a:r>
              <a:rPr lang="en-US" sz="2000" i="0" dirty="0"/>
              <a:t>	“Law of motion”</a:t>
            </a:r>
          </a:p>
          <a:p>
            <a:pPr algn="l"/>
            <a:r>
              <a:rPr lang="en-US" sz="2000" i="0" dirty="0"/>
              <a:t>	“Model”</a:t>
            </a:r>
          </a:p>
          <a:p>
            <a:pPr algn="l"/>
            <a:r>
              <a:rPr lang="en-US" sz="2000" i="0" dirty="0"/>
              <a:t>	“transition function”</a:t>
            </a:r>
          </a:p>
          <a:p>
            <a:pPr algn="l"/>
            <a:r>
              <a:rPr lang="en-US" sz="2000" i="0" dirty="0"/>
              <a:t>	</a:t>
            </a:r>
          </a:p>
        </p:txBody>
      </p:sp>
      <p:sp>
        <p:nvSpPr>
          <p:cNvPr id="43" name="Rectangle 2"/>
          <p:cNvSpPr txBox="1">
            <a:spLocks noChangeArrowheads="1"/>
          </p:cNvSpPr>
          <p:nvPr/>
        </p:nvSpPr>
        <p:spPr>
          <a:xfrm>
            <a:off x="246888" y="304800"/>
            <a:ext cx="7772400" cy="609600"/>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a:lstStyle>
          <a:p>
            <a:r>
              <a:rPr lang="en-US" i="0" kern="0"/>
              <a:t>Elements of a dynamic model</a:t>
            </a:r>
            <a:endParaRPr lang="en-US" i="0" kern="0" dirty="0"/>
          </a:p>
        </p:txBody>
      </p:sp>
      <p:sp>
        <p:nvSpPr>
          <p:cNvPr id="4" name="Slide Number Placeholder 3">
            <a:extLst>
              <a:ext uri="{FF2B5EF4-FFF2-40B4-BE49-F238E27FC236}">
                <a16:creationId xmlns:a16="http://schemas.microsoft.com/office/drawing/2014/main" id="{952E2B40-3FA6-4866-8238-28A553466676}"/>
              </a:ext>
            </a:extLst>
          </p:cNvPr>
          <p:cNvSpPr>
            <a:spLocks noGrp="1"/>
          </p:cNvSpPr>
          <p:nvPr>
            <p:ph type="sldNum" sz="quarter" idx="12"/>
          </p:nvPr>
        </p:nvSpPr>
        <p:spPr/>
        <p:txBody>
          <a:bodyPr/>
          <a:lstStyle/>
          <a:p>
            <a:pPr>
              <a:defRPr/>
            </a:pPr>
            <a:r>
              <a:rPr lang="en-US"/>
              <a:t>Slide </a:t>
            </a:r>
            <a:fld id="{CA1BF554-DF22-475E-92F9-B7E92000597D}" type="slidenum">
              <a:rPr lang="en-US" smtClean="0"/>
              <a:pPr>
                <a:defRPr/>
              </a:pPr>
              <a:t>41</a:t>
            </a:fld>
            <a:endParaRPr lang="en-US"/>
          </a:p>
        </p:txBody>
      </p:sp>
    </p:spTree>
    <p:extLst>
      <p:ext uri="{BB962C8B-B14F-4D97-AF65-F5344CB8AC3E}">
        <p14:creationId xmlns:p14="http://schemas.microsoft.com/office/powerpoint/2010/main" val="4291877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Transition function</a:t>
                </a:r>
              </a:p>
              <a:p>
                <a:endParaRPr lang="en-US" dirty="0"/>
              </a:p>
              <a:p>
                <a:endParaRPr lang="en-US" dirty="0"/>
              </a:p>
              <a:p>
                <a:endParaRPr lang="en-US" dirty="0"/>
              </a:p>
              <a:p>
                <a:endParaRPr lang="en-US" dirty="0"/>
              </a:p>
              <a:p>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𝜂</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𝐷</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4" name="TextBox 3">
            <a:extLst>
              <a:ext uri="{FF2B5EF4-FFF2-40B4-BE49-F238E27FC236}">
                <a16:creationId xmlns:a16="http://schemas.microsoft.com/office/drawing/2014/main" id="{7C938B83-C1F8-4067-828F-136C520A9110}"/>
              </a:ext>
            </a:extLst>
          </p:cNvPr>
          <p:cNvSpPr txBox="1"/>
          <p:nvPr/>
        </p:nvSpPr>
        <p:spPr>
          <a:xfrm>
            <a:off x="959005" y="5814905"/>
            <a:ext cx="6924908" cy="1015663"/>
          </a:xfrm>
          <a:prstGeom prst="rect">
            <a:avLst/>
          </a:prstGeom>
          <a:noFill/>
        </p:spPr>
        <p:txBody>
          <a:bodyPr wrap="square" rtlCol="0">
            <a:spAutoFit/>
          </a:bodyPr>
          <a:lstStyle/>
          <a:p>
            <a:pPr algn="l"/>
            <a:r>
              <a:rPr lang="en-US" sz="2000" dirty="0"/>
              <a:t>For many problems, the transition function can be very complex (“500 lines of </a:t>
            </a:r>
            <a:r>
              <a:rPr lang="en-US" sz="2000" dirty="0" err="1"/>
              <a:t>Matlab</a:t>
            </a:r>
            <a:r>
              <a:rPr lang="en-US" sz="2000" dirty="0"/>
              <a:t> code”). </a:t>
            </a:r>
          </a:p>
          <a:p>
            <a:pPr algn="l"/>
            <a:endParaRPr lang="en-US" sz="2000" i="0" dirty="0"/>
          </a:p>
        </p:txBody>
      </p:sp>
      <p:sp>
        <p:nvSpPr>
          <p:cNvPr id="6" name="Slide Number Placeholder 3">
            <a:extLst>
              <a:ext uri="{FF2B5EF4-FFF2-40B4-BE49-F238E27FC236}">
                <a16:creationId xmlns:a16="http://schemas.microsoft.com/office/drawing/2014/main" id="{87363DD8-B9DF-48B3-A3C9-CC1537931D2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42</a:t>
            </a:fld>
            <a:endParaRPr lang="en-US" dirty="0"/>
          </a:p>
        </p:txBody>
      </p:sp>
    </p:spTree>
    <p:extLst>
      <p:ext uri="{BB962C8B-B14F-4D97-AF65-F5344CB8AC3E}">
        <p14:creationId xmlns:p14="http://schemas.microsoft.com/office/powerpoint/2010/main" val="1808761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Objective functions</a:t>
                </a:r>
              </a:p>
              <a:p>
                <a:pPr lvl="1">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Policies have to work well </a:t>
                </a:r>
                <a:r>
                  <a:rPr lang="en-US" i="1" dirty="0"/>
                  <a:t>over time.</a:t>
                </a:r>
                <a:endParaRPr lang="en-US" dirty="0"/>
              </a:p>
              <a:p>
                <a:pPr lvl="1">
                  <a:lnSpc>
                    <a:spcPct val="90000"/>
                  </a:lnSpc>
                </a:pPr>
                <a:r>
                  <a:rPr lang="en-US" dirty="0"/>
                  <a:t>Final reward (“offline learning”)</a:t>
                </a:r>
              </a:p>
              <a:p>
                <a:pPr lvl="2">
                  <a:lnSpc>
                    <a:spcPct val="90000"/>
                  </a:lnSpc>
                </a:pPr>
                <a:endParaRPr lang="en-US" dirty="0"/>
              </a:p>
              <a:p>
                <a:pPr lvl="1">
                  <a:lnSpc>
                    <a:spcPct val="90000"/>
                  </a:lnSpc>
                </a:pPr>
                <a:endParaRPr lang="en-US" dirty="0"/>
              </a:p>
              <a:p>
                <a:pPr lvl="2">
                  <a:lnSpc>
                    <a:spcPct val="90000"/>
                  </a:lnSpc>
                </a:pPr>
                <a:endParaRPr lang="en-US" dirty="0"/>
              </a:p>
              <a:p>
                <a:pPr lvl="2">
                  <a:lnSpc>
                    <a:spcPct val="90000"/>
                  </a:lnSpc>
                </a:pPr>
                <a:r>
                  <a:rPr lang="en-US" dirty="0"/>
                  <a:t>We only care about how well the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works.</a:t>
                </a:r>
              </a:p>
              <a:p>
                <a:pPr lvl="1">
                  <a:lnSpc>
                    <a:spcPct val="90000"/>
                  </a:lnSpc>
                </a:pPr>
                <a:r>
                  <a:rPr lang="en-US" dirty="0"/>
                  <a:t>Risk</a:t>
                </a:r>
              </a:p>
              <a:p>
                <a:pPr lvl="1">
                  <a:lnSpc>
                    <a:spcPct val="90000"/>
                  </a:lnSpc>
                </a:pPr>
                <a:endParaRPr lang="en-US" dirty="0"/>
              </a:p>
              <a:p>
                <a:pPr marL="457200" lvl="1" indent="0">
                  <a:lnSpc>
                    <a:spcPct val="90000"/>
                  </a:lnSpc>
                  <a:buNone/>
                </a:pPr>
                <a:endParaRPr lang="en-US" sz="1600" dirty="0"/>
              </a:p>
              <a:p>
                <a:pPr marL="457200" lvl="1" indent="0">
                  <a:lnSpc>
                    <a:spcPct val="90000"/>
                  </a:lnSpc>
                  <a:buNone/>
                </a:pPr>
                <a:endParaRPr lang="en-US" sz="1800" dirty="0"/>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4"/>
                <a:stretch>
                  <a:fillRect t="-2217"/>
                </a:stretch>
              </a:blipFill>
            </p:spPr>
            <p:txBody>
              <a:bodyPr/>
              <a:lstStyle/>
              <a:p>
                <a:r>
                  <a:rPr lang="en-US">
                    <a:noFill/>
                  </a:rPr>
                  <a:t> </a:t>
                </a:r>
              </a:p>
            </p:txBody>
          </p:sp>
        </mc:Fallback>
      </mc:AlternateContent>
      <p:graphicFrame>
        <p:nvGraphicFramePr>
          <p:cNvPr id="588804" name="Object 4"/>
          <p:cNvGraphicFramePr>
            <a:graphicFrameLocks noChangeAspect="1"/>
          </p:cNvGraphicFramePr>
          <p:nvPr>
            <p:extLst/>
          </p:nvPr>
        </p:nvGraphicFramePr>
        <p:xfrm>
          <a:off x="1251745" y="2044700"/>
          <a:ext cx="6165850" cy="957263"/>
        </p:xfrm>
        <a:graphic>
          <a:graphicData uri="http://schemas.openxmlformats.org/presentationml/2006/ole">
            <mc:AlternateContent xmlns:mc="http://schemas.openxmlformats.org/markup-compatibility/2006">
              <mc:Choice xmlns:v="urn:schemas-microsoft-com:vml" Requires="v">
                <p:oleObj spid="_x0000_s21509" name="Equation" r:id="rId5" imgW="2946240" imgH="457200" progId="Equation.DSMT4">
                  <p:embed/>
                </p:oleObj>
              </mc:Choice>
              <mc:Fallback>
                <p:oleObj name="Equation" r:id="rId5" imgW="2946240" imgH="457200" progId="Equation.DSMT4">
                  <p:embed/>
                  <p:pic>
                    <p:nvPicPr>
                      <p:cNvPr id="588804" name="Object 4"/>
                      <p:cNvPicPr>
                        <a:picLocks noChangeAspect="1" noChangeArrowheads="1"/>
                      </p:cNvPicPr>
                      <p:nvPr/>
                    </p:nvPicPr>
                    <p:blipFill>
                      <a:blip r:embed="rId6"/>
                      <a:srcRect/>
                      <a:stretch>
                        <a:fillRect/>
                      </a:stretch>
                    </p:blipFill>
                    <p:spPr bwMode="auto">
                      <a:xfrm>
                        <a:off x="1251745" y="2044700"/>
                        <a:ext cx="6165850" cy="957263"/>
                      </a:xfrm>
                      <a:prstGeom prst="rect">
                        <a:avLst/>
                      </a:prstGeom>
                      <a:noFill/>
                      <a:ln>
                        <a:noFill/>
                      </a:ln>
                      <a:effectLst/>
                      <a:extLst/>
                    </p:spPr>
                  </p:pic>
                </p:oleObj>
              </mc:Fallback>
            </mc:AlternateContent>
          </a:graphicData>
        </a:graphic>
      </p:graphicFrame>
      <p:graphicFrame>
        <p:nvGraphicFramePr>
          <p:cNvPr id="7" name="Object 4"/>
          <p:cNvGraphicFramePr>
            <a:graphicFrameLocks noChangeAspect="1"/>
          </p:cNvGraphicFramePr>
          <p:nvPr>
            <p:extLst/>
          </p:nvPr>
        </p:nvGraphicFramePr>
        <p:xfrm>
          <a:off x="1542853" y="3910013"/>
          <a:ext cx="5332412" cy="649287"/>
        </p:xfrm>
        <a:graphic>
          <a:graphicData uri="http://schemas.openxmlformats.org/presentationml/2006/ole">
            <mc:AlternateContent xmlns:mc="http://schemas.openxmlformats.org/markup-compatibility/2006">
              <mc:Choice xmlns:v="urn:schemas-microsoft-com:vml" Requires="v">
                <p:oleObj spid="_x0000_s21510" name="Equation" r:id="rId7" imgW="2501640" imgH="304560" progId="Equation.DSMT4">
                  <p:embed/>
                </p:oleObj>
              </mc:Choice>
              <mc:Fallback>
                <p:oleObj name="Equation" r:id="rId7" imgW="2501640" imgH="304560" progId="Equation.DSMT4">
                  <p:embed/>
                  <p:pic>
                    <p:nvPicPr>
                      <p:cNvPr id="7" name="Object 4"/>
                      <p:cNvPicPr>
                        <a:picLocks noChangeAspect="1" noChangeArrowheads="1"/>
                      </p:cNvPicPr>
                      <p:nvPr/>
                    </p:nvPicPr>
                    <p:blipFill>
                      <a:blip r:embed="rId8"/>
                      <a:srcRect/>
                      <a:stretch>
                        <a:fillRect/>
                      </a:stretch>
                    </p:blipFill>
                    <p:spPr bwMode="auto">
                      <a:xfrm>
                        <a:off x="1542853" y="3910013"/>
                        <a:ext cx="5332412" cy="649287"/>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nvPr>
        </p:nvGraphicFramePr>
        <p:xfrm>
          <a:off x="1414463" y="5553075"/>
          <a:ext cx="7358062" cy="544513"/>
        </p:xfrm>
        <a:graphic>
          <a:graphicData uri="http://schemas.openxmlformats.org/presentationml/2006/ole">
            <mc:AlternateContent xmlns:mc="http://schemas.openxmlformats.org/markup-compatibility/2006">
              <mc:Choice xmlns:v="urn:schemas-microsoft-com:vml" Requires="v">
                <p:oleObj spid="_x0000_s21511" name="Equation" r:id="rId9" imgW="3784320" imgH="279360" progId="Equation.DSMT4">
                  <p:embed/>
                </p:oleObj>
              </mc:Choice>
              <mc:Fallback>
                <p:oleObj name="Equation" r:id="rId9" imgW="3784320" imgH="279360" progId="Equation.DSMT4">
                  <p:embed/>
                  <p:pic>
                    <p:nvPicPr>
                      <p:cNvPr id="6" name="Object 4"/>
                      <p:cNvPicPr>
                        <a:picLocks noChangeAspect="1" noChangeArrowheads="1"/>
                      </p:cNvPicPr>
                      <p:nvPr/>
                    </p:nvPicPr>
                    <p:blipFill>
                      <a:blip r:embed="rId10"/>
                      <a:srcRect/>
                      <a:stretch>
                        <a:fillRect/>
                      </a:stretch>
                    </p:blipFill>
                    <p:spPr bwMode="auto">
                      <a:xfrm>
                        <a:off x="1414463" y="5553075"/>
                        <a:ext cx="7358062" cy="544513"/>
                      </a:xfrm>
                      <a:prstGeom prst="rect">
                        <a:avLst/>
                      </a:prstGeom>
                      <a:noFill/>
                      <a:ln>
                        <a:noFill/>
                      </a:ln>
                      <a:effectLst/>
                      <a:extLst/>
                    </p:spPr>
                  </p:pic>
                </p:oleObj>
              </mc:Fallback>
            </mc:AlternateContent>
          </a:graphicData>
        </a:graphic>
      </p:graphicFrame>
      <p:sp>
        <p:nvSpPr>
          <p:cNvPr id="8" name="Rectangle 2"/>
          <p:cNvSpPr>
            <a:spLocks noGrp="1" noChangeArrowheads="1"/>
          </p:cNvSpPr>
          <p:nvPr>
            <p:ph type="title"/>
          </p:nvPr>
        </p:nvSpPr>
        <p:spPr>
          <a:xfrm>
            <a:off x="246888" y="304800"/>
            <a:ext cx="7772400" cy="609600"/>
          </a:xfrm>
        </p:spPr>
        <p:txBody>
          <a:bodyPr/>
          <a:lstStyle/>
          <a:p>
            <a:r>
              <a:rPr lang="en-US" dirty="0"/>
              <a:t>Elements of a dynamic model</a:t>
            </a:r>
          </a:p>
        </p:txBody>
      </p:sp>
      <p:sp>
        <p:nvSpPr>
          <p:cNvPr id="9" name="Slide Number Placeholder 3">
            <a:extLst>
              <a:ext uri="{FF2B5EF4-FFF2-40B4-BE49-F238E27FC236}">
                <a16:creationId xmlns:a16="http://schemas.microsoft.com/office/drawing/2014/main" id="{984AAB13-7F48-4D5B-AAEC-E88C2836B27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43</a:t>
            </a:fld>
            <a:endParaRPr lang="en-US" dirty="0"/>
          </a:p>
        </p:txBody>
      </p:sp>
    </p:spTree>
    <p:extLst>
      <p:ext uri="{BB962C8B-B14F-4D97-AF65-F5344CB8AC3E}">
        <p14:creationId xmlns:p14="http://schemas.microsoft.com/office/powerpoint/2010/main" val="158891"/>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14:m>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b="0" i="1" dirty="0">
                  <a:latin typeface="Cambria Math" panose="02040503050406030204" pitchFamily="18" charset="0"/>
                </a:endParaRPr>
              </a:p>
              <a:p>
                <a:pPr lvl="1"/>
                <a:endParaRPr lang="en-US" b="0" i="1" dirty="0">
                  <a:latin typeface="Cambria Math" panose="02040503050406030204" pitchFamily="18" charset="0"/>
                </a:endParaRP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i="1">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5" name="Slide Number Placeholder 3">
            <a:extLst>
              <a:ext uri="{FF2B5EF4-FFF2-40B4-BE49-F238E27FC236}">
                <a16:creationId xmlns:a16="http://schemas.microsoft.com/office/drawing/2014/main" id="{D07569C0-A0E6-4448-ADD5-306E1FB56E5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44</a:t>
            </a:fld>
            <a:endParaRPr lang="en-US" dirty="0"/>
          </a:p>
        </p:txBody>
      </p:sp>
    </p:spTree>
    <p:extLst>
      <p:ext uri="{BB962C8B-B14F-4D97-AF65-F5344CB8AC3E}">
        <p14:creationId xmlns:p14="http://schemas.microsoft.com/office/powerpoint/2010/main" val="2704968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storage example</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43038" y="2017713"/>
          <a:ext cx="5529262" cy="1579562"/>
        </p:xfrm>
        <a:graphic>
          <a:graphicData uri="http://schemas.openxmlformats.org/presentationml/2006/ole">
            <mc:AlternateContent xmlns:mc="http://schemas.openxmlformats.org/markup-compatibility/2006">
              <mc:Choice xmlns:v="urn:schemas-microsoft-com:vml" Requires="v">
                <p:oleObj spid="_x0000_s22531" name="Equation" r:id="rId4" imgW="2577960" imgH="736560" progId="Equation.DSMT4">
                  <p:embed/>
                </p:oleObj>
              </mc:Choice>
              <mc:Fallback>
                <p:oleObj name="Equation" r:id="rId4" imgW="2577960" imgH="736560" progId="Equation.DSMT4">
                  <p:embed/>
                  <p:pic>
                    <p:nvPicPr>
                      <p:cNvPr id="4" name="Object 3"/>
                      <p:cNvPicPr/>
                      <p:nvPr/>
                    </p:nvPicPr>
                    <p:blipFill>
                      <a:blip r:embed="rId5"/>
                      <a:stretch>
                        <a:fillRect/>
                      </a:stretch>
                    </p:blipFill>
                    <p:spPr>
                      <a:xfrm>
                        <a:off x="1443038" y="2017713"/>
                        <a:ext cx="5529262" cy="1579562"/>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022898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storage example</a:t>
            </a:r>
          </a:p>
        </p:txBody>
      </p:sp>
      <mc:AlternateContent xmlns:mc="http://schemas.openxmlformats.org/markup-compatibility/2006" xmlns:a14="http://schemas.microsoft.com/office/drawing/2010/main">
        <mc:Choice Requires="a14">
          <p:sp>
            <p:nvSpPr>
              <p:cNvPr id="43011" name="Rectangle 3"/>
              <p:cNvSpPr>
                <a:spLocks noGrp="1" noChangeArrowheads="1"/>
              </p:cNvSpPr>
              <p:nvPr>
                <p:ph type="body" idx="1"/>
              </p:nvPr>
            </p:nvSpPr>
            <p:spPr/>
            <p:txBody>
              <a:bodyPr/>
              <a:lstStyle/>
              <a:p>
                <a:r>
                  <a:rPr lang="en-US" dirty="0"/>
                  <a:t>Objective function</a:t>
                </a:r>
              </a:p>
              <a:p>
                <a:endParaRPr lang="en-US" dirty="0"/>
              </a:p>
              <a:p>
                <a:endParaRPr lang="en-US" dirty="0"/>
              </a:p>
              <a:p>
                <a:endParaRPr lang="en-US" dirty="0"/>
              </a:p>
              <a:p>
                <a:endParaRPr lang="en-US" dirty="0"/>
              </a:p>
              <a:p>
                <a:endParaRPr lang="en-US" dirty="0"/>
              </a:p>
              <a:p>
                <a:pPr lvl="1"/>
                <a:r>
                  <a:rPr lang="en-US" dirty="0">
                    <a:latin typeface="Cambria Math" panose="02040503050406030204" pitchFamily="18" charset="0"/>
                  </a:rPr>
                  <a:t>Now the policy search is to find the best parameters </a:t>
                </a: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oMath>
                </a14:m>
                <a:endParaRPr lang="en-US" b="0"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𝜌</m:t>
                              </m:r>
                            </m:lim>
                          </m:limLow>
                        </m:fName>
                        <m:e>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nary>
                                <m:naryPr>
                                  <m:chr m:val="∑"/>
                                  <m:ctrlPr>
                                    <a:rPr lang="en-US" i="1">
                                      <a:latin typeface="Cambria Math" panose="02040503050406030204" pitchFamily="18" charset="0"/>
                                    </a:rPr>
                                  </m:ctrlPr>
                                </m:naryPr>
                                <m:sub>
                                  <m: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d>
                        </m:e>
                      </m:func>
                    </m:oMath>
                  </m:oMathPara>
                </a14:m>
                <a:endParaRPr lang="en-US" dirty="0"/>
              </a:p>
            </p:txBody>
          </p:sp>
        </mc:Choice>
        <mc:Fallback xmlns="">
          <p:sp>
            <p:nvSpPr>
              <p:cNvPr id="43011" name="Rectangle 3"/>
              <p:cNvSpPr>
                <a:spLocks noGrp="1" noRot="1" noChangeAspect="1" noMove="1" noResize="1" noEditPoints="1" noAdjustHandles="1" noChangeArrowheads="1" noChangeShapeType="1" noTextEdit="1"/>
              </p:cNvSpPr>
              <p:nvPr>
                <p:ph type="body" idx="1"/>
              </p:nvPr>
            </p:nvSpPr>
            <p:spPr>
              <a:blipFill>
                <a:blip r:embed="rId3"/>
                <a:stretch>
                  <a:fillRect t="-1355" b="-98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276910" y="1729814"/>
            <a:ext cx="6172735" cy="2126164"/>
          </a:xfrm>
          <a:prstGeom prst="rect">
            <a:avLst/>
          </a:prstGeom>
        </p:spPr>
      </p:pic>
      <p:sp>
        <p:nvSpPr>
          <p:cNvPr id="4" name="Oval 3">
            <a:extLst>
              <a:ext uri="{FF2B5EF4-FFF2-40B4-BE49-F238E27FC236}">
                <a16:creationId xmlns:a16="http://schemas.microsoft.com/office/drawing/2014/main" id="{F7ADD24D-E640-4C8B-A964-252C39775E89}"/>
              </a:ext>
            </a:extLst>
          </p:cNvPr>
          <p:cNvSpPr/>
          <p:nvPr/>
        </p:nvSpPr>
        <p:spPr>
          <a:xfrm>
            <a:off x="2319452" y="5581185"/>
            <a:ext cx="490654" cy="490654"/>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Slide Number Placeholder 3">
            <a:extLst>
              <a:ext uri="{FF2B5EF4-FFF2-40B4-BE49-F238E27FC236}">
                <a16:creationId xmlns:a16="http://schemas.microsoft.com/office/drawing/2014/main" id="{772D88A6-30AF-496B-831C-74E6577085B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46</a:t>
            </a:fld>
            <a:endParaRPr lang="en-US" dirty="0"/>
          </a:p>
        </p:txBody>
      </p:sp>
    </p:spTree>
    <p:extLst>
      <p:ext uri="{BB962C8B-B14F-4D97-AF65-F5344CB8AC3E}">
        <p14:creationId xmlns:p14="http://schemas.microsoft.com/office/powerpoint/2010/main" val="11299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3" name="Rectangle 3"/>
          <p:cNvSpPr>
            <a:spLocks noGrp="1" noChangeArrowheads="1"/>
          </p:cNvSpPr>
          <p:nvPr>
            <p:ph type="body" idx="1"/>
          </p:nvPr>
        </p:nvSpPr>
        <p:spPr/>
        <p:txBody>
          <a:bodyPr/>
          <a:lstStyle/>
          <a:p>
            <a:pPr>
              <a:lnSpc>
                <a:spcPct val="90000"/>
              </a:lnSpc>
            </a:pPr>
            <a:r>
              <a:rPr lang="en-US" dirty="0"/>
              <a:t>The complete model:</a:t>
            </a:r>
          </a:p>
          <a:p>
            <a:pPr lvl="1">
              <a:lnSpc>
                <a:spcPct val="90000"/>
              </a:lnSpc>
            </a:pPr>
            <a:r>
              <a:rPr lang="en-US" dirty="0"/>
              <a:t>Objective function</a:t>
            </a:r>
          </a:p>
          <a:p>
            <a:pPr lvl="2">
              <a:lnSpc>
                <a:spcPct val="90000"/>
              </a:lnSpc>
            </a:pPr>
            <a:endParaRPr lang="en-US" sz="1200" dirty="0"/>
          </a:p>
          <a:p>
            <a:pPr lvl="2">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Final reward (“offline learning”)</a:t>
            </a:r>
          </a:p>
          <a:p>
            <a:pPr lvl="2">
              <a:lnSpc>
                <a:spcPct val="90000"/>
              </a:lnSpc>
            </a:pPr>
            <a:endParaRPr lang="en-US" sz="1600" dirty="0"/>
          </a:p>
          <a:p>
            <a:pPr lvl="2">
              <a:lnSpc>
                <a:spcPct val="90000"/>
              </a:lnSpc>
            </a:pPr>
            <a:endParaRPr lang="en-US" sz="1600" dirty="0"/>
          </a:p>
          <a:p>
            <a:pPr lvl="2">
              <a:lnSpc>
                <a:spcPct val="90000"/>
              </a:lnSpc>
            </a:pPr>
            <a:endParaRPr lang="en-US" sz="1600" dirty="0"/>
          </a:p>
          <a:p>
            <a:pPr lvl="2">
              <a:lnSpc>
                <a:spcPct val="90000"/>
              </a:lnSpc>
            </a:pPr>
            <a:r>
              <a:rPr lang="en-US" dirty="0"/>
              <a:t>Risk:</a:t>
            </a:r>
          </a:p>
          <a:p>
            <a:pPr lvl="2">
              <a:lnSpc>
                <a:spcPct val="90000"/>
              </a:lnSpc>
            </a:pPr>
            <a:endParaRPr lang="en-US" sz="1400" dirty="0"/>
          </a:p>
          <a:p>
            <a:pPr lvl="3">
              <a:lnSpc>
                <a:spcPct val="90000"/>
              </a:lnSpc>
            </a:pPr>
            <a:endParaRPr lang="en-US" sz="1100" dirty="0"/>
          </a:p>
          <a:p>
            <a:pPr marL="1371600" lvl="3" indent="0">
              <a:lnSpc>
                <a:spcPct val="90000"/>
              </a:lnSpc>
              <a:buNone/>
            </a:pPr>
            <a:endParaRPr lang="en-US" sz="1100" dirty="0"/>
          </a:p>
          <a:p>
            <a:pPr lvl="1">
              <a:lnSpc>
                <a:spcPct val="90000"/>
              </a:lnSpc>
            </a:pPr>
            <a:r>
              <a:rPr lang="en-US" dirty="0"/>
              <a:t>Transition function:</a:t>
            </a:r>
          </a:p>
          <a:p>
            <a:pPr lvl="1">
              <a:lnSpc>
                <a:spcPct val="90000"/>
              </a:lnSpc>
            </a:pPr>
            <a:endParaRPr lang="en-US" sz="1400" dirty="0"/>
          </a:p>
          <a:p>
            <a:pPr marL="457200" lvl="1" indent="0">
              <a:lnSpc>
                <a:spcPct val="90000"/>
              </a:lnSpc>
              <a:buNone/>
            </a:pPr>
            <a:endParaRPr lang="en-US" sz="1400" dirty="0"/>
          </a:p>
          <a:p>
            <a:pPr lvl="1">
              <a:lnSpc>
                <a:spcPct val="90000"/>
              </a:lnSpc>
            </a:pPr>
            <a:r>
              <a:rPr lang="en-US" dirty="0"/>
              <a:t>Exogenous information:</a:t>
            </a:r>
          </a:p>
        </p:txBody>
      </p:sp>
      <p:graphicFrame>
        <p:nvGraphicFramePr>
          <p:cNvPr id="588804" name="Object 4"/>
          <p:cNvGraphicFramePr>
            <a:graphicFrameLocks noChangeAspect="1"/>
          </p:cNvGraphicFramePr>
          <p:nvPr>
            <p:extLst/>
          </p:nvPr>
        </p:nvGraphicFramePr>
        <p:xfrm>
          <a:off x="2231837" y="2453504"/>
          <a:ext cx="3796824" cy="754818"/>
        </p:xfrm>
        <a:graphic>
          <a:graphicData uri="http://schemas.openxmlformats.org/presentationml/2006/ole">
            <mc:AlternateContent xmlns:mc="http://schemas.openxmlformats.org/markup-compatibility/2006">
              <mc:Choice xmlns:v="urn:schemas-microsoft-com:vml" Requires="v">
                <p:oleObj spid="_x0000_s23559" name="Equation" r:id="rId4" imgW="2298600" imgH="457200" progId="Equation.DSMT4">
                  <p:embed/>
                </p:oleObj>
              </mc:Choice>
              <mc:Fallback>
                <p:oleObj name="Equation" r:id="rId4" imgW="2298600" imgH="457200" progId="Equation.DSMT4">
                  <p:embed/>
                  <p:pic>
                    <p:nvPicPr>
                      <p:cNvPr id="588804" name="Object 4"/>
                      <p:cNvPicPr>
                        <a:picLocks noChangeAspect="1" noChangeArrowheads="1"/>
                      </p:cNvPicPr>
                      <p:nvPr/>
                    </p:nvPicPr>
                    <p:blipFill>
                      <a:blip r:embed="rId5"/>
                      <a:srcRect/>
                      <a:stretch>
                        <a:fillRect/>
                      </a:stretch>
                    </p:blipFill>
                    <p:spPr bwMode="auto">
                      <a:xfrm>
                        <a:off x="2231837" y="2453504"/>
                        <a:ext cx="3796824" cy="754818"/>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a:xfrm>
            <a:off x="246888" y="304800"/>
            <a:ext cx="7772400" cy="609600"/>
          </a:xfrm>
        </p:spPr>
        <p:txBody>
          <a:bodyPr/>
          <a:lstStyle/>
          <a:p>
            <a:r>
              <a:rPr lang="en-US" dirty="0"/>
              <a:t>Elements of a dynamic model</a:t>
            </a:r>
          </a:p>
        </p:txBody>
      </p:sp>
      <p:graphicFrame>
        <p:nvGraphicFramePr>
          <p:cNvPr id="2" name="Object 1"/>
          <p:cNvGraphicFramePr>
            <a:graphicFrameLocks noChangeAspect="1"/>
          </p:cNvGraphicFramePr>
          <p:nvPr>
            <p:extLst/>
          </p:nvPr>
        </p:nvGraphicFramePr>
        <p:xfrm>
          <a:off x="2528888" y="5376863"/>
          <a:ext cx="2851150" cy="531812"/>
        </p:xfrm>
        <a:graphic>
          <a:graphicData uri="http://schemas.openxmlformats.org/presentationml/2006/ole">
            <mc:AlternateContent xmlns:mc="http://schemas.openxmlformats.org/markup-compatibility/2006">
              <mc:Choice xmlns:v="urn:schemas-microsoft-com:vml" Requires="v">
                <p:oleObj spid="_x0000_s23560" name="Equation" r:id="rId6" imgW="1155600" imgH="215640" progId="Equation.DSMT4">
                  <p:embed/>
                </p:oleObj>
              </mc:Choice>
              <mc:Fallback>
                <p:oleObj name="Equation" r:id="rId6" imgW="1155600" imgH="215640" progId="Equation.DSMT4">
                  <p:embed/>
                  <p:pic>
                    <p:nvPicPr>
                      <p:cNvPr id="2" name="Object 1"/>
                      <p:cNvPicPr/>
                      <p:nvPr/>
                    </p:nvPicPr>
                    <p:blipFill>
                      <a:blip r:embed="rId7"/>
                      <a:stretch>
                        <a:fillRect/>
                      </a:stretch>
                    </p:blipFill>
                    <p:spPr>
                      <a:xfrm>
                        <a:off x="2528888" y="5376863"/>
                        <a:ext cx="2851150" cy="53181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2324164" y="6267818"/>
          <a:ext cx="2187176" cy="488196"/>
        </p:xfrm>
        <a:graphic>
          <a:graphicData uri="http://schemas.openxmlformats.org/presentationml/2006/ole">
            <mc:AlternateContent xmlns:mc="http://schemas.openxmlformats.org/markup-compatibility/2006">
              <mc:Choice xmlns:v="urn:schemas-microsoft-com:vml" Requires="v">
                <p:oleObj spid="_x0000_s23561" name="Equation" r:id="rId8" imgW="965160" imgH="215640" progId="Equation.DSMT4">
                  <p:embed/>
                </p:oleObj>
              </mc:Choice>
              <mc:Fallback>
                <p:oleObj name="Equation" r:id="rId8" imgW="965160" imgH="215640" progId="Equation.DSMT4">
                  <p:embed/>
                  <p:pic>
                    <p:nvPicPr>
                      <p:cNvPr id="27" name="Object 26"/>
                      <p:cNvPicPr/>
                      <p:nvPr/>
                    </p:nvPicPr>
                    <p:blipFill>
                      <a:blip r:embed="rId9"/>
                      <a:stretch>
                        <a:fillRect/>
                      </a:stretch>
                    </p:blipFill>
                    <p:spPr>
                      <a:xfrm>
                        <a:off x="2324164" y="6267818"/>
                        <a:ext cx="2187176" cy="488196"/>
                      </a:xfrm>
                      <a:prstGeom prst="rect">
                        <a:avLst/>
                      </a:prstGeom>
                    </p:spPr>
                  </p:pic>
                </p:oleObj>
              </mc:Fallback>
            </mc:AlternateContent>
          </a:graphicData>
        </a:graphic>
      </p:graphicFrame>
      <p:graphicFrame>
        <p:nvGraphicFramePr>
          <p:cNvPr id="8" name="Object 4"/>
          <p:cNvGraphicFramePr>
            <a:graphicFrameLocks noChangeAspect="1"/>
          </p:cNvGraphicFramePr>
          <p:nvPr>
            <p:extLst/>
          </p:nvPr>
        </p:nvGraphicFramePr>
        <p:xfrm>
          <a:off x="2242181" y="3609472"/>
          <a:ext cx="2616610" cy="513790"/>
        </p:xfrm>
        <a:graphic>
          <a:graphicData uri="http://schemas.openxmlformats.org/presentationml/2006/ole">
            <mc:AlternateContent xmlns:mc="http://schemas.openxmlformats.org/markup-compatibility/2006">
              <mc:Choice xmlns:v="urn:schemas-microsoft-com:vml" Requires="v">
                <p:oleObj spid="_x0000_s23562" name="Equation" r:id="rId10" imgW="1549080" imgH="304560" progId="Equation.DSMT4">
                  <p:embed/>
                </p:oleObj>
              </mc:Choice>
              <mc:Fallback>
                <p:oleObj name="Equation" r:id="rId10" imgW="1549080" imgH="304560" progId="Equation.DSMT4">
                  <p:embed/>
                  <p:pic>
                    <p:nvPicPr>
                      <p:cNvPr id="8" name="Object 4"/>
                      <p:cNvPicPr>
                        <a:picLocks noChangeAspect="1" noChangeArrowheads="1"/>
                      </p:cNvPicPr>
                      <p:nvPr/>
                    </p:nvPicPr>
                    <p:blipFill>
                      <a:blip r:embed="rId11"/>
                      <a:srcRect/>
                      <a:stretch>
                        <a:fillRect/>
                      </a:stretch>
                    </p:blipFill>
                    <p:spPr bwMode="auto">
                      <a:xfrm>
                        <a:off x="2242181" y="3609472"/>
                        <a:ext cx="2616610" cy="513790"/>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nvPr>
        </p:nvGraphicFramePr>
        <p:xfrm>
          <a:off x="2235559" y="4462092"/>
          <a:ext cx="6500452" cy="478243"/>
        </p:xfrm>
        <a:graphic>
          <a:graphicData uri="http://schemas.openxmlformats.org/presentationml/2006/ole">
            <mc:AlternateContent xmlns:mc="http://schemas.openxmlformats.org/markup-compatibility/2006">
              <mc:Choice xmlns:v="urn:schemas-microsoft-com:vml" Requires="v">
                <p:oleObj spid="_x0000_s23563" name="Equation" r:id="rId12" imgW="3784320" imgH="279360" progId="Equation.DSMT4">
                  <p:embed/>
                </p:oleObj>
              </mc:Choice>
              <mc:Fallback>
                <p:oleObj name="Equation" r:id="rId12" imgW="3784320" imgH="279360" progId="Equation.DSMT4">
                  <p:embed/>
                  <p:pic>
                    <p:nvPicPr>
                      <p:cNvPr id="9" name="Object 4"/>
                      <p:cNvPicPr>
                        <a:picLocks noChangeAspect="1" noChangeArrowheads="1"/>
                      </p:cNvPicPr>
                      <p:nvPr/>
                    </p:nvPicPr>
                    <p:blipFill>
                      <a:blip r:embed="rId13"/>
                      <a:srcRect/>
                      <a:stretch>
                        <a:fillRect/>
                      </a:stretch>
                    </p:blipFill>
                    <p:spPr bwMode="auto">
                      <a:xfrm>
                        <a:off x="2235559" y="4462092"/>
                        <a:ext cx="6500452" cy="478243"/>
                      </a:xfrm>
                      <a:prstGeom prst="rect">
                        <a:avLst/>
                      </a:prstGeom>
                      <a:noFill/>
                      <a:ln>
                        <a:noFill/>
                      </a:ln>
                      <a:effectLst/>
                      <a:extLst/>
                    </p:spPr>
                  </p:pic>
                </p:oleObj>
              </mc:Fallback>
            </mc:AlternateContent>
          </a:graphicData>
        </a:graphic>
      </p:graphicFrame>
      <p:pic>
        <p:nvPicPr>
          <p:cNvPr id="4" name="Picture 3"/>
          <p:cNvPicPr>
            <a:picLocks noChangeAspect="1"/>
          </p:cNvPicPr>
          <p:nvPr/>
        </p:nvPicPr>
        <p:blipFill>
          <a:blip r:embed="rId14"/>
          <a:stretch>
            <a:fillRect/>
          </a:stretch>
        </p:blipFill>
        <p:spPr>
          <a:xfrm>
            <a:off x="6250240" y="-9807"/>
            <a:ext cx="2893760" cy="2167792"/>
          </a:xfrm>
          <a:prstGeom prst="rect">
            <a:avLst/>
          </a:prstGeom>
        </p:spPr>
      </p:pic>
      <p:sp>
        <p:nvSpPr>
          <p:cNvPr id="10" name="Slide Number Placeholder 3">
            <a:extLst>
              <a:ext uri="{FF2B5EF4-FFF2-40B4-BE49-F238E27FC236}">
                <a16:creationId xmlns:a16="http://schemas.microsoft.com/office/drawing/2014/main" id="{0599F405-F1D1-4373-9BE5-B1B9DC98884C}"/>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47</a:t>
            </a:fld>
            <a:endParaRPr lang="en-US" dirty="0"/>
          </a:p>
        </p:txBody>
      </p:sp>
    </p:spTree>
    <p:extLst>
      <p:ext uri="{BB962C8B-B14F-4D97-AF65-F5344CB8AC3E}">
        <p14:creationId xmlns:p14="http://schemas.microsoft.com/office/powerpoint/2010/main" val="2133059582"/>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Content Placeholder 2"/>
          <p:cNvSpPr>
            <a:spLocks noGrp="1"/>
          </p:cNvSpPr>
          <p:nvPr>
            <p:ph idx="1"/>
          </p:nvPr>
        </p:nvSpPr>
        <p:spPr>
          <a:xfrm>
            <a:off x="685800" y="1143000"/>
            <a:ext cx="7772400" cy="1440712"/>
          </a:xfrm>
        </p:spPr>
        <p:txBody>
          <a:bodyPr/>
          <a:lstStyle/>
          <a:p>
            <a:r>
              <a:rPr lang="en-US" dirty="0"/>
              <a:t>The modeling process</a:t>
            </a:r>
          </a:p>
          <a:p>
            <a:pPr lvl="1"/>
            <a:r>
              <a:rPr lang="en-US" dirty="0"/>
              <a:t>I conduct a conversation with a domain expert to fill in the elements of a problem:</a:t>
            </a:r>
          </a:p>
        </p:txBody>
      </p:sp>
      <p:sp>
        <p:nvSpPr>
          <p:cNvPr id="4" name="TextBox 3"/>
          <p:cNvSpPr txBox="1"/>
          <p:nvPr/>
        </p:nvSpPr>
        <p:spPr>
          <a:xfrm>
            <a:off x="685800" y="2668770"/>
            <a:ext cx="1107996" cy="707886"/>
          </a:xfrm>
          <a:prstGeom prst="rect">
            <a:avLst/>
          </a:prstGeom>
          <a:noFill/>
          <a:ln w="9525">
            <a:solidFill>
              <a:schemeClr val="tx1"/>
            </a:solidFill>
          </a:ln>
        </p:spPr>
        <p:txBody>
          <a:bodyPr wrap="none" rtlCol="0">
            <a:spAutoFit/>
          </a:bodyPr>
          <a:lstStyle/>
          <a:p>
            <a:r>
              <a:rPr lang="en-US" sz="2000" i="0" dirty="0"/>
              <a:t>State</a:t>
            </a:r>
          </a:p>
          <a:p>
            <a:r>
              <a:rPr lang="en-US" sz="2000" i="0" dirty="0"/>
              <a:t>variables</a:t>
            </a:r>
          </a:p>
        </p:txBody>
      </p:sp>
      <p:sp>
        <p:nvSpPr>
          <p:cNvPr id="7" name="TextBox 6"/>
          <p:cNvSpPr txBox="1"/>
          <p:nvPr/>
        </p:nvSpPr>
        <p:spPr>
          <a:xfrm>
            <a:off x="2156647" y="2672312"/>
            <a:ext cx="1107996" cy="707886"/>
          </a:xfrm>
          <a:prstGeom prst="rect">
            <a:avLst/>
          </a:prstGeom>
          <a:noFill/>
          <a:ln w="9525">
            <a:solidFill>
              <a:schemeClr val="tx1"/>
            </a:solidFill>
          </a:ln>
        </p:spPr>
        <p:txBody>
          <a:bodyPr wrap="none" rtlCol="0">
            <a:spAutoFit/>
          </a:bodyPr>
          <a:lstStyle/>
          <a:p>
            <a:r>
              <a:rPr lang="en-US" sz="2000" i="0" dirty="0"/>
              <a:t>Decision</a:t>
            </a:r>
          </a:p>
          <a:p>
            <a:r>
              <a:rPr lang="en-US" sz="2000" i="0" dirty="0"/>
              <a:t>variables</a:t>
            </a:r>
          </a:p>
        </p:txBody>
      </p:sp>
      <p:sp>
        <p:nvSpPr>
          <p:cNvPr id="8" name="TextBox 7"/>
          <p:cNvSpPr txBox="1"/>
          <p:nvPr/>
        </p:nvSpPr>
        <p:spPr>
          <a:xfrm>
            <a:off x="3666370" y="2675857"/>
            <a:ext cx="1391728" cy="707886"/>
          </a:xfrm>
          <a:prstGeom prst="rect">
            <a:avLst/>
          </a:prstGeom>
          <a:noFill/>
          <a:ln w="9525">
            <a:solidFill>
              <a:schemeClr val="tx1"/>
            </a:solidFill>
          </a:ln>
        </p:spPr>
        <p:txBody>
          <a:bodyPr wrap="none" rtlCol="0">
            <a:spAutoFit/>
          </a:bodyPr>
          <a:lstStyle/>
          <a:p>
            <a:r>
              <a:rPr lang="en-US" sz="2000" i="0" dirty="0"/>
              <a:t>New</a:t>
            </a:r>
          </a:p>
          <a:p>
            <a:r>
              <a:rPr lang="en-US" sz="2000" i="0" dirty="0"/>
              <a:t>information</a:t>
            </a:r>
          </a:p>
        </p:txBody>
      </p:sp>
      <p:sp>
        <p:nvSpPr>
          <p:cNvPr id="9" name="TextBox 8"/>
          <p:cNvSpPr txBox="1"/>
          <p:nvPr/>
        </p:nvSpPr>
        <p:spPr>
          <a:xfrm>
            <a:off x="5474656" y="2668766"/>
            <a:ext cx="1227194" cy="707886"/>
          </a:xfrm>
          <a:prstGeom prst="rect">
            <a:avLst/>
          </a:prstGeom>
          <a:noFill/>
          <a:ln w="9525">
            <a:solidFill>
              <a:schemeClr val="tx1"/>
            </a:solidFill>
          </a:ln>
        </p:spPr>
        <p:txBody>
          <a:bodyPr wrap="none" rtlCol="0">
            <a:spAutoFit/>
          </a:bodyPr>
          <a:lstStyle/>
          <a:p>
            <a:r>
              <a:rPr lang="en-US" sz="2000" i="0" dirty="0"/>
              <a:t>Transition</a:t>
            </a:r>
          </a:p>
          <a:p>
            <a:r>
              <a:rPr lang="en-US" sz="2000" i="0" dirty="0"/>
              <a:t>function</a:t>
            </a:r>
          </a:p>
        </p:txBody>
      </p:sp>
      <p:sp>
        <p:nvSpPr>
          <p:cNvPr id="10" name="TextBox 9"/>
          <p:cNvSpPr txBox="1"/>
          <p:nvPr/>
        </p:nvSpPr>
        <p:spPr>
          <a:xfrm>
            <a:off x="7351806" y="2672307"/>
            <a:ext cx="1180130" cy="707886"/>
          </a:xfrm>
          <a:prstGeom prst="rect">
            <a:avLst/>
          </a:prstGeom>
          <a:noFill/>
          <a:ln w="9525">
            <a:solidFill>
              <a:schemeClr val="tx1"/>
            </a:solidFill>
          </a:ln>
        </p:spPr>
        <p:txBody>
          <a:bodyPr wrap="none" rtlCol="0">
            <a:spAutoFit/>
          </a:bodyPr>
          <a:lstStyle/>
          <a:p>
            <a:r>
              <a:rPr lang="en-US" sz="2000" i="0" dirty="0"/>
              <a:t>Objective</a:t>
            </a:r>
          </a:p>
          <a:p>
            <a:r>
              <a:rPr lang="en-US" sz="2000" i="0" dirty="0"/>
              <a:t>function</a:t>
            </a:r>
          </a:p>
        </p:txBody>
      </p:sp>
      <p:grpSp>
        <p:nvGrpSpPr>
          <p:cNvPr id="14" name="Group 13"/>
          <p:cNvGrpSpPr/>
          <p:nvPr/>
        </p:nvGrpSpPr>
        <p:grpSpPr>
          <a:xfrm>
            <a:off x="808074" y="3376656"/>
            <a:ext cx="2467342" cy="3383402"/>
            <a:chOff x="808074" y="3270328"/>
            <a:chExt cx="2467342" cy="3383402"/>
          </a:xfrm>
        </p:grpSpPr>
        <p:sp>
          <p:nvSpPr>
            <p:cNvPr id="11" name="TextBox 10"/>
            <p:cNvSpPr txBox="1"/>
            <p:nvPr/>
          </p:nvSpPr>
          <p:spPr>
            <a:xfrm>
              <a:off x="808074" y="6007399"/>
              <a:ext cx="2467342" cy="646331"/>
            </a:xfrm>
            <a:prstGeom prst="rect">
              <a:avLst/>
            </a:prstGeom>
            <a:noFill/>
            <a:ln w="12700">
              <a:solidFill>
                <a:schemeClr val="tx1"/>
              </a:solidFill>
            </a:ln>
          </p:spPr>
          <p:txBody>
            <a:bodyPr wrap="none" rtlCol="0">
              <a:spAutoFit/>
            </a:bodyPr>
            <a:lstStyle/>
            <a:p>
              <a:pPr algn="l"/>
              <a:r>
                <a:rPr lang="en-US" i="0" dirty="0"/>
                <a:t>What we need to know</a:t>
              </a:r>
            </a:p>
            <a:p>
              <a:pPr algn="l"/>
              <a:r>
                <a:rPr lang="en-US" i="0" dirty="0"/>
                <a:t>(and only what we need)</a:t>
              </a:r>
            </a:p>
          </p:txBody>
        </p:sp>
        <p:cxnSp>
          <p:nvCxnSpPr>
            <p:cNvPr id="13" name="Straight Arrow Connector 12"/>
            <p:cNvCxnSpPr>
              <a:stCxn id="4" idx="2"/>
            </p:cNvCxnSpPr>
            <p:nvPr/>
          </p:nvCxnSpPr>
          <p:spPr bwMode="auto">
            <a:xfrm flipH="1">
              <a:off x="1233377" y="3270328"/>
              <a:ext cx="6421" cy="273352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15" name="Group 14"/>
          <p:cNvGrpSpPr/>
          <p:nvPr/>
        </p:nvGrpSpPr>
        <p:grpSpPr>
          <a:xfrm>
            <a:off x="2289543" y="3380200"/>
            <a:ext cx="1723549" cy="2649212"/>
            <a:chOff x="808074" y="3812593"/>
            <a:chExt cx="1723549" cy="2649212"/>
          </a:xfrm>
        </p:grpSpPr>
        <p:sp>
          <p:nvSpPr>
            <p:cNvPr id="16" name="TextBox 15"/>
            <p:cNvSpPr txBox="1"/>
            <p:nvPr/>
          </p:nvSpPr>
          <p:spPr>
            <a:xfrm>
              <a:off x="808074" y="6092473"/>
              <a:ext cx="1723549" cy="369332"/>
            </a:xfrm>
            <a:prstGeom prst="rect">
              <a:avLst/>
            </a:prstGeom>
            <a:noFill/>
            <a:ln w="12700">
              <a:solidFill>
                <a:schemeClr val="tx1"/>
              </a:solidFill>
            </a:ln>
          </p:spPr>
          <p:txBody>
            <a:bodyPr wrap="none" rtlCol="0">
              <a:spAutoFit/>
            </a:bodyPr>
            <a:lstStyle/>
            <a:p>
              <a:pPr algn="l"/>
              <a:r>
                <a:rPr lang="en-US" i="0" dirty="0"/>
                <a:t>What we control</a:t>
              </a:r>
            </a:p>
          </p:txBody>
        </p:sp>
        <p:cxnSp>
          <p:nvCxnSpPr>
            <p:cNvPr id="17" name="Straight Arrow Connector 16"/>
            <p:cNvCxnSpPr/>
            <p:nvPr/>
          </p:nvCxnSpPr>
          <p:spPr bwMode="auto">
            <a:xfrm>
              <a:off x="1239798" y="3812593"/>
              <a:ext cx="32566" cy="2279880"/>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20" name="Group 19"/>
          <p:cNvGrpSpPr/>
          <p:nvPr/>
        </p:nvGrpSpPr>
        <p:grpSpPr>
          <a:xfrm>
            <a:off x="3515832" y="3376652"/>
            <a:ext cx="2762295" cy="2210280"/>
            <a:chOff x="808074" y="4358397"/>
            <a:chExt cx="2762295" cy="2210280"/>
          </a:xfrm>
        </p:grpSpPr>
        <p:sp>
          <p:nvSpPr>
            <p:cNvPr id="21" name="TextBox 20"/>
            <p:cNvSpPr txBox="1"/>
            <p:nvPr/>
          </p:nvSpPr>
          <p:spPr>
            <a:xfrm>
              <a:off x="808074" y="5922346"/>
              <a:ext cx="2762295" cy="646331"/>
            </a:xfrm>
            <a:prstGeom prst="rect">
              <a:avLst/>
            </a:prstGeom>
            <a:noFill/>
            <a:ln w="12700">
              <a:solidFill>
                <a:schemeClr val="tx1"/>
              </a:solidFill>
            </a:ln>
          </p:spPr>
          <p:txBody>
            <a:bodyPr wrap="none" rtlCol="0">
              <a:spAutoFit/>
            </a:bodyPr>
            <a:lstStyle/>
            <a:p>
              <a:pPr algn="l"/>
              <a:r>
                <a:rPr lang="en-US" i="0" dirty="0"/>
                <a:t>What we didn’t know</a:t>
              </a:r>
            </a:p>
            <a:p>
              <a:pPr algn="l"/>
              <a:r>
                <a:rPr lang="en-US" i="0" dirty="0"/>
                <a:t>when we made our decision</a:t>
              </a:r>
            </a:p>
          </p:txBody>
        </p:sp>
        <p:cxnSp>
          <p:nvCxnSpPr>
            <p:cNvPr id="22" name="Straight Arrow Connector 21"/>
            <p:cNvCxnSpPr/>
            <p:nvPr/>
          </p:nvCxnSpPr>
          <p:spPr bwMode="auto">
            <a:xfrm>
              <a:off x="1622571" y="4358397"/>
              <a:ext cx="0" cy="156394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36" name="Group 35"/>
          <p:cNvGrpSpPr/>
          <p:nvPr/>
        </p:nvGrpSpPr>
        <p:grpSpPr>
          <a:xfrm>
            <a:off x="5231219" y="3380193"/>
            <a:ext cx="3018775" cy="1507985"/>
            <a:chOff x="808074" y="4358397"/>
            <a:chExt cx="3018775" cy="1507985"/>
          </a:xfrm>
        </p:grpSpPr>
        <p:sp>
          <p:nvSpPr>
            <p:cNvPr id="37" name="TextBox 36"/>
            <p:cNvSpPr txBox="1"/>
            <p:nvPr/>
          </p:nvSpPr>
          <p:spPr>
            <a:xfrm>
              <a:off x="808074" y="5497050"/>
              <a:ext cx="3018775" cy="369332"/>
            </a:xfrm>
            <a:prstGeom prst="rect">
              <a:avLst/>
            </a:prstGeom>
            <a:noFill/>
            <a:ln w="12700">
              <a:solidFill>
                <a:schemeClr val="tx1"/>
              </a:solidFill>
            </a:ln>
          </p:spPr>
          <p:txBody>
            <a:bodyPr wrap="none" rtlCol="0">
              <a:spAutoFit/>
            </a:bodyPr>
            <a:lstStyle/>
            <a:p>
              <a:pPr algn="l"/>
              <a:r>
                <a:rPr lang="en-US" i="0" dirty="0"/>
                <a:t>How the state variables evolve</a:t>
              </a:r>
            </a:p>
          </p:txBody>
        </p:sp>
        <p:cxnSp>
          <p:nvCxnSpPr>
            <p:cNvPr id="38" name="Straight Arrow Connector 37"/>
            <p:cNvCxnSpPr/>
            <p:nvPr/>
          </p:nvCxnSpPr>
          <p:spPr bwMode="auto">
            <a:xfrm>
              <a:off x="1622571" y="4358397"/>
              <a:ext cx="14842" cy="1138653"/>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41" name="Group 40"/>
          <p:cNvGrpSpPr/>
          <p:nvPr/>
        </p:nvGrpSpPr>
        <p:grpSpPr>
          <a:xfrm>
            <a:off x="6904070" y="3394365"/>
            <a:ext cx="2101857" cy="1061411"/>
            <a:chOff x="584785" y="4358397"/>
            <a:chExt cx="2101857" cy="1061411"/>
          </a:xfrm>
        </p:grpSpPr>
        <p:sp>
          <p:nvSpPr>
            <p:cNvPr id="42" name="TextBox 41"/>
            <p:cNvSpPr txBox="1"/>
            <p:nvPr/>
          </p:nvSpPr>
          <p:spPr>
            <a:xfrm>
              <a:off x="584785" y="5050476"/>
              <a:ext cx="2101857" cy="369332"/>
            </a:xfrm>
            <a:prstGeom prst="rect">
              <a:avLst/>
            </a:prstGeom>
            <a:noFill/>
            <a:ln w="12700">
              <a:solidFill>
                <a:schemeClr val="tx1"/>
              </a:solidFill>
            </a:ln>
          </p:spPr>
          <p:txBody>
            <a:bodyPr wrap="none" rtlCol="0">
              <a:spAutoFit/>
            </a:bodyPr>
            <a:lstStyle/>
            <a:p>
              <a:pPr algn="l"/>
              <a:r>
                <a:rPr lang="en-US" i="0" dirty="0"/>
                <a:t>Performance metrics</a:t>
              </a:r>
            </a:p>
          </p:txBody>
        </p:sp>
        <p:cxnSp>
          <p:nvCxnSpPr>
            <p:cNvPr id="43" name="Straight Arrow Connector 42"/>
            <p:cNvCxnSpPr/>
            <p:nvPr/>
          </p:nvCxnSpPr>
          <p:spPr bwMode="auto">
            <a:xfrm>
              <a:off x="1622571" y="4358397"/>
              <a:ext cx="9021" cy="692079"/>
            </a:xfrm>
            <a:prstGeom prst="straightConnector1">
              <a:avLst/>
            </a:prstGeom>
            <a:noFill/>
            <a:ln w="12700" cap="flat" cmpd="sng" algn="ctr">
              <a:solidFill>
                <a:schemeClr val="tx1"/>
              </a:solidFill>
              <a:prstDash val="solid"/>
              <a:round/>
              <a:headEnd type="none" w="med" len="med"/>
              <a:tailEnd type="arrow" w="med" len="med"/>
            </a:ln>
            <a:effectLst/>
          </p:spPr>
        </p:cxnSp>
      </p:grpSp>
      <p:cxnSp>
        <p:nvCxnSpPr>
          <p:cNvPr id="24" name="Straight Arrow Connector 23"/>
          <p:cNvCxnSpPr/>
          <p:nvPr/>
        </p:nvCxnSpPr>
        <p:spPr bwMode="auto">
          <a:xfrm flipH="1">
            <a:off x="1239798" y="3569317"/>
            <a:ext cx="6705279" cy="0"/>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27" name="Straight Arrow Connector 26"/>
          <p:cNvCxnSpPr/>
          <p:nvPr/>
        </p:nvCxnSpPr>
        <p:spPr bwMode="auto">
          <a:xfrm flipH="1">
            <a:off x="1253971" y="3976903"/>
            <a:ext cx="4806587" cy="0"/>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29" name="Straight Arrow Connector 28"/>
          <p:cNvCxnSpPr/>
          <p:nvPr/>
        </p:nvCxnSpPr>
        <p:spPr bwMode="auto">
          <a:xfrm flipH="1">
            <a:off x="1246881" y="4894841"/>
            <a:ext cx="1474386" cy="0"/>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28" name="Straight Arrow Connector 27"/>
          <p:cNvCxnSpPr/>
          <p:nvPr/>
        </p:nvCxnSpPr>
        <p:spPr bwMode="auto">
          <a:xfrm flipH="1">
            <a:off x="1258605" y="4437645"/>
            <a:ext cx="3071724" cy="0"/>
          </a:xfrm>
          <a:prstGeom prst="straightConnector1">
            <a:avLst/>
          </a:prstGeom>
          <a:noFill/>
          <a:ln w="12700" cap="flat" cmpd="sng" algn="ctr">
            <a:solidFill>
              <a:schemeClr val="tx1"/>
            </a:solidFill>
            <a:prstDash val="solid"/>
            <a:round/>
            <a:headEnd type="none" w="med" len="med"/>
            <a:tailEnd type="arrow" w="med" len="med"/>
          </a:ln>
          <a:effectLst/>
        </p:spPr>
      </p:cxnSp>
      <p:sp>
        <p:nvSpPr>
          <p:cNvPr id="30" name="Slide Number Placeholder 3">
            <a:extLst>
              <a:ext uri="{FF2B5EF4-FFF2-40B4-BE49-F238E27FC236}">
                <a16:creationId xmlns:a16="http://schemas.microsoft.com/office/drawing/2014/main" id="{7EE84C94-2E0F-4744-98FC-EE0E5ACDF80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48</a:t>
            </a:fld>
            <a:endParaRPr lang="en-US" dirty="0"/>
          </a:p>
        </p:txBody>
      </p:sp>
    </p:spTree>
    <p:extLst>
      <p:ext uri="{BB962C8B-B14F-4D97-AF65-F5344CB8AC3E}">
        <p14:creationId xmlns:p14="http://schemas.microsoft.com/office/powerpoint/2010/main" val="10861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par>
                          <p:cTn id="37" fill="hold">
                            <p:stCondLst>
                              <p:cond delay="1000"/>
                            </p:stCondLst>
                            <p:childTnLst>
                              <p:par>
                                <p:cTn id="38" presetID="22" presetClass="entr" presetSubtype="2"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p:sp>
        <p:nvSpPr>
          <p:cNvPr id="3" name="Text Placeholder 2"/>
          <p:cNvSpPr>
            <a:spLocks noGrp="1"/>
          </p:cNvSpPr>
          <p:nvPr>
            <p:ph type="body" sz="half" idx="1"/>
          </p:nvPr>
        </p:nvSpPr>
        <p:spPr/>
        <p:txBody>
          <a:bodyPr/>
          <a:lstStyle/>
          <a:p>
            <a:r>
              <a:rPr lang="en-US" sz="2400" dirty="0"/>
              <a:t>Deterministic </a:t>
            </a:r>
          </a:p>
          <a:p>
            <a:pPr lvl="1"/>
            <a:r>
              <a:rPr lang="en-US" sz="2000" dirty="0"/>
              <a:t>Objective function</a:t>
            </a:r>
          </a:p>
          <a:p>
            <a:pPr lvl="1"/>
            <a:endParaRPr lang="en-US" sz="2000" dirty="0"/>
          </a:p>
          <a:p>
            <a:pPr lvl="2"/>
            <a:endParaRPr lang="en-US" sz="1600" dirty="0"/>
          </a:p>
          <a:p>
            <a:pPr lvl="2"/>
            <a:endParaRPr lang="en-US" sz="1600" dirty="0"/>
          </a:p>
          <a:p>
            <a:pPr lvl="1"/>
            <a:r>
              <a:rPr lang="en-US" sz="2000" dirty="0"/>
              <a:t>Decision variables:</a:t>
            </a:r>
          </a:p>
          <a:p>
            <a:pPr lvl="1"/>
            <a:endParaRPr lang="en-US" sz="2000" dirty="0"/>
          </a:p>
          <a:p>
            <a:pPr lvl="1"/>
            <a:r>
              <a:rPr lang="en-US" sz="2000" dirty="0"/>
              <a:t>Constraints: </a:t>
            </a:r>
          </a:p>
          <a:p>
            <a:pPr lvl="2"/>
            <a:r>
              <a:rPr lang="en-US" dirty="0"/>
              <a:t>At time </a:t>
            </a:r>
            <a:r>
              <a:rPr lang="en-US" i="1" dirty="0"/>
              <a:t>t</a:t>
            </a:r>
          </a:p>
          <a:p>
            <a:pPr lvl="1"/>
            <a:endParaRPr lang="en-US" sz="2000" i="1" dirty="0"/>
          </a:p>
          <a:p>
            <a:pPr lvl="2"/>
            <a:endParaRPr lang="en-US" sz="1600" i="1" dirty="0"/>
          </a:p>
          <a:p>
            <a:pPr marL="914400" lvl="2" indent="0">
              <a:buNone/>
            </a:pPr>
            <a:endParaRPr lang="en-US" sz="1600" dirty="0"/>
          </a:p>
          <a:p>
            <a:pPr lvl="2"/>
            <a:r>
              <a:rPr lang="en-US" dirty="0"/>
              <a:t>Over time</a:t>
            </a:r>
          </a:p>
          <a:p>
            <a:pPr lvl="1"/>
            <a:endParaRPr lang="en-US" sz="2000" dirty="0"/>
          </a:p>
          <a:p>
            <a:pPr lvl="1"/>
            <a:endParaRPr lang="en-US" sz="2000" dirty="0"/>
          </a:p>
        </p:txBody>
      </p:sp>
      <p:sp>
        <p:nvSpPr>
          <p:cNvPr id="5" name="Text Placeholder 2"/>
          <p:cNvSpPr txBox="1">
            <a:spLocks/>
          </p:cNvSpPr>
          <p:nvPr/>
        </p:nvSpPr>
        <p:spPr bwMode="auto">
          <a:xfrm>
            <a:off x="4531887" y="1151016"/>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Stochastic</a:t>
            </a:r>
          </a:p>
          <a:p>
            <a:pPr lvl="1"/>
            <a:r>
              <a:rPr lang="en-US" sz="2000" i="0" kern="0" dirty="0"/>
              <a:t>Objective function</a:t>
            </a:r>
          </a:p>
          <a:p>
            <a:pPr lvl="1"/>
            <a:endParaRPr lang="en-US" sz="2000" i="0" kern="0" dirty="0"/>
          </a:p>
          <a:p>
            <a:pPr lvl="2"/>
            <a:endParaRPr lang="en-US" sz="1600" i="0" kern="0" dirty="0"/>
          </a:p>
          <a:p>
            <a:pPr lvl="2"/>
            <a:endParaRPr lang="en-US" sz="1600" i="0" kern="0" dirty="0"/>
          </a:p>
          <a:p>
            <a:pPr lvl="1"/>
            <a:r>
              <a:rPr lang="en-US" sz="2000" i="0" dirty="0"/>
              <a:t>Policy</a:t>
            </a:r>
          </a:p>
          <a:p>
            <a:pPr lvl="1"/>
            <a:endParaRPr lang="en-US" sz="2000" i="0" dirty="0"/>
          </a:p>
          <a:p>
            <a:pPr lvl="1"/>
            <a:r>
              <a:rPr lang="en-US" sz="2000" i="0" dirty="0"/>
              <a:t>Constraints at time t</a:t>
            </a:r>
          </a:p>
          <a:p>
            <a:pPr lvl="1"/>
            <a:endParaRPr lang="en-US" sz="2000" i="0" dirty="0"/>
          </a:p>
          <a:p>
            <a:pPr marL="914400" lvl="2" indent="0">
              <a:buNone/>
            </a:pPr>
            <a:endParaRPr lang="en-US" sz="1600" i="0" dirty="0"/>
          </a:p>
          <a:p>
            <a:pPr lvl="2"/>
            <a:endParaRPr lang="en-US" sz="1600" i="0" dirty="0"/>
          </a:p>
          <a:p>
            <a:pPr lvl="2"/>
            <a:endParaRPr lang="en-US" sz="1600" i="0" dirty="0"/>
          </a:p>
          <a:p>
            <a:pPr lvl="1"/>
            <a:r>
              <a:rPr lang="en-US" sz="2000" i="0" dirty="0"/>
              <a:t>Transition function</a:t>
            </a:r>
          </a:p>
          <a:p>
            <a:pPr marL="457200" lvl="1" indent="0">
              <a:buNone/>
            </a:pPr>
            <a:endParaRPr lang="en-US" i="0" dirty="0"/>
          </a:p>
          <a:p>
            <a:pPr lvl="1"/>
            <a:r>
              <a:rPr lang="en-US" sz="2000" i="0" dirty="0"/>
              <a:t>Exogenous information</a:t>
            </a:r>
          </a:p>
          <a:p>
            <a:pPr lvl="1"/>
            <a:endParaRPr lang="en-US" sz="2000" i="0" dirty="0"/>
          </a:p>
          <a:p>
            <a:pPr lvl="1"/>
            <a:endParaRPr lang="en-US" sz="2000" i="0" kern="0" dirty="0"/>
          </a:p>
        </p:txBody>
      </p:sp>
      <p:graphicFrame>
        <p:nvGraphicFramePr>
          <p:cNvPr id="6" name="Object 5"/>
          <p:cNvGraphicFramePr>
            <a:graphicFrameLocks noChangeAspect="1"/>
          </p:cNvGraphicFramePr>
          <p:nvPr>
            <p:extLst/>
          </p:nvPr>
        </p:nvGraphicFramePr>
        <p:xfrm>
          <a:off x="4960049" y="1998218"/>
          <a:ext cx="4054475" cy="806450"/>
        </p:xfrm>
        <a:graphic>
          <a:graphicData uri="http://schemas.openxmlformats.org/presentationml/2006/ole">
            <mc:AlternateContent xmlns:mc="http://schemas.openxmlformats.org/markup-compatibility/2006">
              <mc:Choice xmlns:v="urn:schemas-microsoft-com:vml" Requires="v">
                <p:oleObj spid="_x0000_s24588" name="Equation" r:id="rId4" imgW="2298600" imgH="457200" progId="Equation.DSMT4">
                  <p:embed/>
                </p:oleObj>
              </mc:Choice>
              <mc:Fallback>
                <p:oleObj name="Equation" r:id="rId4" imgW="2298600" imgH="457200" progId="Equation.DSMT4">
                  <p:embed/>
                  <p:pic>
                    <p:nvPicPr>
                      <p:cNvPr id="6" name="Object 5"/>
                      <p:cNvPicPr>
                        <a:picLocks noChangeAspect="1" noChangeArrowheads="1"/>
                      </p:cNvPicPr>
                      <p:nvPr/>
                    </p:nvPicPr>
                    <p:blipFill>
                      <a:blip r:embed="rId5"/>
                      <a:srcRect/>
                      <a:stretch>
                        <a:fillRect/>
                      </a:stretch>
                    </p:blipFill>
                    <p:spPr bwMode="auto">
                      <a:xfrm>
                        <a:off x="4960049" y="1998218"/>
                        <a:ext cx="4054475" cy="806450"/>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extLst/>
          </p:nvPr>
        </p:nvGraphicFramePr>
        <p:xfrm>
          <a:off x="1420813" y="1947863"/>
          <a:ext cx="1474787" cy="820737"/>
        </p:xfrm>
        <a:graphic>
          <a:graphicData uri="http://schemas.openxmlformats.org/presentationml/2006/ole">
            <mc:AlternateContent xmlns:mc="http://schemas.openxmlformats.org/markup-compatibility/2006">
              <mc:Choice xmlns:v="urn:schemas-microsoft-com:vml" Requires="v">
                <p:oleObj spid="_x0000_s24589" name="Equation" r:id="rId6" imgW="660240" imgH="368280" progId="Equation.DSMT4">
                  <p:embed/>
                </p:oleObj>
              </mc:Choice>
              <mc:Fallback>
                <p:oleObj name="Equation" r:id="rId6" imgW="660240" imgH="368280" progId="Equation.DSMT4">
                  <p:embed/>
                  <p:pic>
                    <p:nvPicPr>
                      <p:cNvPr id="7" name="Object 6"/>
                      <p:cNvPicPr>
                        <a:picLocks noChangeAspect="1" noChangeArrowheads="1"/>
                      </p:cNvPicPr>
                      <p:nvPr/>
                    </p:nvPicPr>
                    <p:blipFill>
                      <a:blip r:embed="rId7"/>
                      <a:srcRect/>
                      <a:stretch>
                        <a:fillRect/>
                      </a:stretch>
                    </p:blipFill>
                    <p:spPr bwMode="auto">
                      <a:xfrm>
                        <a:off x="1420813" y="1947863"/>
                        <a:ext cx="147478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5232939" y="4159331"/>
          <a:ext cx="2003425" cy="465137"/>
        </p:xfrm>
        <a:graphic>
          <a:graphicData uri="http://schemas.openxmlformats.org/presentationml/2006/ole">
            <mc:AlternateContent xmlns:mc="http://schemas.openxmlformats.org/markup-compatibility/2006">
              <mc:Choice xmlns:v="urn:schemas-microsoft-com:vml" Requires="v">
                <p:oleObj spid="_x0000_s24590" name="Equation" r:id="rId8" imgW="1041120" imgH="241200" progId="Equation.DSMT4">
                  <p:embed/>
                </p:oleObj>
              </mc:Choice>
              <mc:Fallback>
                <p:oleObj name="Equation" r:id="rId8" imgW="1041120" imgH="241200" progId="Equation.DSMT4">
                  <p:embed/>
                  <p:pic>
                    <p:nvPicPr>
                      <p:cNvPr id="9" name="Object 8"/>
                      <p:cNvPicPr>
                        <a:picLocks noChangeAspect="1" noChangeArrowheads="1"/>
                      </p:cNvPicPr>
                      <p:nvPr/>
                    </p:nvPicPr>
                    <p:blipFill>
                      <a:blip r:embed="rId9"/>
                      <a:srcRect/>
                      <a:stretch>
                        <a:fillRect/>
                      </a:stretch>
                    </p:blipFill>
                    <p:spPr bwMode="auto">
                      <a:xfrm>
                        <a:off x="5232939" y="4159331"/>
                        <a:ext cx="20034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701800" y="5566405"/>
          <a:ext cx="1898650" cy="425450"/>
        </p:xfrm>
        <a:graphic>
          <a:graphicData uri="http://schemas.openxmlformats.org/presentationml/2006/ole">
            <mc:AlternateContent xmlns:mc="http://schemas.openxmlformats.org/markup-compatibility/2006">
              <mc:Choice xmlns:v="urn:schemas-microsoft-com:vml" Requires="v">
                <p:oleObj spid="_x0000_s24591" name="Equation" r:id="rId10" imgW="850680" imgH="190440" progId="Equation.DSMT4">
                  <p:embed/>
                </p:oleObj>
              </mc:Choice>
              <mc:Fallback>
                <p:oleObj name="Equation" r:id="rId10" imgW="850680" imgH="190440" progId="Equation.DSMT4">
                  <p:embed/>
                  <p:pic>
                    <p:nvPicPr>
                      <p:cNvPr id="10" name="Object 9"/>
                      <p:cNvPicPr>
                        <a:picLocks noChangeAspect="1" noChangeArrowheads="1"/>
                      </p:cNvPicPr>
                      <p:nvPr/>
                    </p:nvPicPr>
                    <p:blipFill>
                      <a:blip r:embed="rId11"/>
                      <a:srcRect/>
                      <a:stretch>
                        <a:fillRect/>
                      </a:stretch>
                    </p:blipFill>
                    <p:spPr bwMode="auto">
                      <a:xfrm>
                        <a:off x="1701800" y="5566405"/>
                        <a:ext cx="189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5273601" y="5416061"/>
          <a:ext cx="2579688" cy="482600"/>
        </p:xfrm>
        <a:graphic>
          <a:graphicData uri="http://schemas.openxmlformats.org/presentationml/2006/ole">
            <mc:AlternateContent xmlns:mc="http://schemas.openxmlformats.org/markup-compatibility/2006">
              <mc:Choice xmlns:v="urn:schemas-microsoft-com:vml" Requires="v">
                <p:oleObj spid="_x0000_s24592" name="Equation" r:id="rId12" imgW="1155600" imgH="215640" progId="Equation.DSMT4">
                  <p:embed/>
                </p:oleObj>
              </mc:Choice>
              <mc:Fallback>
                <p:oleObj name="Equation" r:id="rId12" imgW="1155600" imgH="215640" progId="Equation.DSMT4">
                  <p:embed/>
                  <p:pic>
                    <p:nvPicPr>
                      <p:cNvPr id="11" name="Object 10"/>
                      <p:cNvPicPr>
                        <a:picLocks noChangeAspect="1" noChangeArrowheads="1"/>
                      </p:cNvPicPr>
                      <p:nvPr/>
                    </p:nvPicPr>
                    <p:blipFill>
                      <a:blip r:embed="rId13"/>
                      <a:srcRect/>
                      <a:stretch>
                        <a:fillRect/>
                      </a:stretch>
                    </p:blipFill>
                    <p:spPr bwMode="auto">
                      <a:xfrm>
                        <a:off x="5273601" y="5416061"/>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5430783" y="6218238"/>
          <a:ext cx="2127250" cy="427037"/>
        </p:xfrm>
        <a:graphic>
          <a:graphicData uri="http://schemas.openxmlformats.org/presentationml/2006/ole">
            <mc:AlternateContent xmlns:mc="http://schemas.openxmlformats.org/markup-compatibility/2006">
              <mc:Choice xmlns:v="urn:schemas-microsoft-com:vml" Requires="v">
                <p:oleObj spid="_x0000_s24593" name="Equation" r:id="rId14" imgW="952200" imgH="190440" progId="Equation.DSMT4">
                  <p:embed/>
                </p:oleObj>
              </mc:Choice>
              <mc:Fallback>
                <p:oleObj name="Equation" r:id="rId14" imgW="952200" imgH="190440" progId="Equation.DSMT4">
                  <p:embed/>
                  <p:pic>
                    <p:nvPicPr>
                      <p:cNvPr id="12" name="Object 11"/>
                      <p:cNvPicPr>
                        <a:picLocks noChangeAspect="1" noChangeArrowheads="1"/>
                      </p:cNvPicPr>
                      <p:nvPr/>
                    </p:nvPicPr>
                    <p:blipFill>
                      <a:blip r:embed="rId15"/>
                      <a:srcRect/>
                      <a:stretch>
                        <a:fillRect/>
                      </a:stretch>
                    </p:blipFill>
                    <p:spPr bwMode="auto">
                      <a:xfrm>
                        <a:off x="5430783" y="6218238"/>
                        <a:ext cx="2127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Group 17"/>
          <p:cNvGrpSpPr/>
          <p:nvPr/>
        </p:nvGrpSpPr>
        <p:grpSpPr>
          <a:xfrm>
            <a:off x="1836063" y="4227665"/>
            <a:ext cx="1401219" cy="814562"/>
            <a:chOff x="1673225" y="4352925"/>
            <a:chExt cx="1401219" cy="814562"/>
          </a:xfrm>
        </p:grpSpPr>
        <p:graphicFrame>
          <p:nvGraphicFramePr>
            <p:cNvPr id="8" name="Object 7"/>
            <p:cNvGraphicFramePr>
              <a:graphicFrameLocks noChangeAspect="1"/>
            </p:cNvGraphicFramePr>
            <p:nvPr>
              <p:extLst/>
            </p:nvPr>
          </p:nvGraphicFramePr>
          <p:xfrm>
            <a:off x="1673225" y="4352925"/>
            <a:ext cx="936625" cy="746125"/>
          </p:xfrm>
          <a:graphic>
            <a:graphicData uri="http://schemas.openxmlformats.org/presentationml/2006/ole">
              <mc:AlternateContent xmlns:mc="http://schemas.openxmlformats.org/markup-compatibility/2006">
                <mc:Choice xmlns:v="urn:schemas-microsoft-com:vml" Requires="v">
                  <p:oleObj spid="_x0000_s24594" name="Equation" r:id="rId16" imgW="495000" imgH="393480" progId="Equation.DSMT4">
                    <p:embed/>
                  </p:oleObj>
                </mc:Choice>
                <mc:Fallback>
                  <p:oleObj name="Equation" r:id="rId16" imgW="495000" imgH="393480" progId="Equation.DSMT4">
                    <p:embed/>
                    <p:pic>
                      <p:nvPicPr>
                        <p:cNvPr id="8" name="Object 7"/>
                        <p:cNvPicPr>
                          <a:picLocks noChangeAspect="1" noChangeArrowheads="1"/>
                        </p:cNvPicPr>
                        <p:nvPr/>
                      </p:nvPicPr>
                      <p:blipFill>
                        <a:blip r:embed="rId17"/>
                        <a:srcRect/>
                        <a:stretch>
                          <a:fillRect/>
                        </a:stretch>
                      </p:blipFill>
                      <p:spPr bwMode="auto">
                        <a:xfrm>
                          <a:off x="1673225" y="4352925"/>
                          <a:ext cx="936625" cy="7461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2453732" y="4365799"/>
            <a:ext cx="620712" cy="801688"/>
          </p:xfrm>
          <a:graphic>
            <a:graphicData uri="http://schemas.openxmlformats.org/presentationml/2006/ole">
              <mc:AlternateContent xmlns:mc="http://schemas.openxmlformats.org/markup-compatibility/2006">
                <mc:Choice xmlns:v="urn:schemas-microsoft-com:vml" Requires="v">
                  <p:oleObj spid="_x0000_s24595" name="Equation" r:id="rId18" imgW="355320" imgH="457200" progId="Equation.DSMT4">
                    <p:embed/>
                  </p:oleObj>
                </mc:Choice>
                <mc:Fallback>
                  <p:oleObj name="Equation" r:id="rId18" imgW="355320" imgH="457200" progId="Equation.DSMT4">
                    <p:embed/>
                    <p:pic>
                      <p:nvPicPr>
                        <p:cNvPr id="4" name="Object 3"/>
                        <p:cNvPicPr>
                          <a:picLocks noChangeAspect="1" noChangeArrowheads="1"/>
                        </p:cNvPicPr>
                        <p:nvPr/>
                      </p:nvPicPr>
                      <p:blipFill>
                        <a:blip r:embed="rId19"/>
                        <a:srcRect/>
                        <a:stretch>
                          <a:fillRect/>
                        </a:stretch>
                      </p:blipFill>
                      <p:spPr bwMode="auto">
                        <a:xfrm>
                          <a:off x="2453732" y="4365799"/>
                          <a:ext cx="620712" cy="801688"/>
                        </a:xfrm>
                        <a:prstGeom prst="rect">
                          <a:avLst/>
                        </a:prstGeom>
                        <a:noFill/>
                        <a:ln>
                          <a:noFill/>
                        </a:ln>
                      </p:spPr>
                    </p:pic>
                  </p:oleObj>
                </mc:Fallback>
              </mc:AlternateContent>
            </a:graphicData>
          </a:graphic>
        </p:graphicFrame>
      </p:grpSp>
      <p:graphicFrame>
        <p:nvGraphicFramePr>
          <p:cNvPr id="16" name="Object 15"/>
          <p:cNvGraphicFramePr>
            <a:graphicFrameLocks noChangeAspect="1"/>
          </p:cNvGraphicFramePr>
          <p:nvPr>
            <p:extLst/>
          </p:nvPr>
        </p:nvGraphicFramePr>
        <p:xfrm>
          <a:off x="1704903" y="3186300"/>
          <a:ext cx="1049459" cy="403638"/>
        </p:xfrm>
        <a:graphic>
          <a:graphicData uri="http://schemas.openxmlformats.org/presentationml/2006/ole">
            <mc:AlternateContent xmlns:mc="http://schemas.openxmlformats.org/markup-compatibility/2006">
              <mc:Choice xmlns:v="urn:schemas-microsoft-com:vml" Requires="v">
                <p:oleObj spid="_x0000_s24596" name="Equation" r:id="rId20" imgW="660240" imgH="253800" progId="Equation.DSMT4">
                  <p:embed/>
                </p:oleObj>
              </mc:Choice>
              <mc:Fallback>
                <p:oleObj name="Equation" r:id="rId20" imgW="660240" imgH="253800" progId="Equation.DSMT4">
                  <p:embed/>
                  <p:pic>
                    <p:nvPicPr>
                      <p:cNvPr id="16" name="Object 15"/>
                      <p:cNvPicPr/>
                      <p:nvPr/>
                    </p:nvPicPr>
                    <p:blipFill>
                      <a:blip r:embed="rId21"/>
                      <a:stretch>
                        <a:fillRect/>
                      </a:stretch>
                    </p:blipFill>
                    <p:spPr>
                      <a:xfrm>
                        <a:off x="1704903" y="3186300"/>
                        <a:ext cx="1049459" cy="403638"/>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5355636" y="3171825"/>
          <a:ext cx="1416050" cy="365125"/>
        </p:xfrm>
        <a:graphic>
          <a:graphicData uri="http://schemas.openxmlformats.org/presentationml/2006/ole">
            <mc:AlternateContent xmlns:mc="http://schemas.openxmlformats.org/markup-compatibility/2006">
              <mc:Choice xmlns:v="urn:schemas-microsoft-com:vml" Requires="v">
                <p:oleObj spid="_x0000_s24597" name="Equation" r:id="rId22" imgW="787320" imgH="203040" progId="Equation.DSMT4">
                  <p:embed/>
                </p:oleObj>
              </mc:Choice>
              <mc:Fallback>
                <p:oleObj name="Equation" r:id="rId22" imgW="787320" imgH="203040" progId="Equation.DSMT4">
                  <p:embed/>
                  <p:pic>
                    <p:nvPicPr>
                      <p:cNvPr id="17" name="Object 16"/>
                      <p:cNvPicPr/>
                      <p:nvPr/>
                    </p:nvPicPr>
                    <p:blipFill>
                      <a:blip r:embed="rId23"/>
                      <a:stretch>
                        <a:fillRect/>
                      </a:stretch>
                    </p:blipFill>
                    <p:spPr>
                      <a:xfrm>
                        <a:off x="5355636" y="3171825"/>
                        <a:ext cx="1416050" cy="365125"/>
                      </a:xfrm>
                      <a:prstGeom prst="rect">
                        <a:avLst/>
                      </a:prstGeom>
                    </p:spPr>
                  </p:pic>
                </p:oleObj>
              </mc:Fallback>
            </mc:AlternateContent>
          </a:graphicData>
        </a:graphic>
      </p:graphicFrame>
      <p:sp>
        <p:nvSpPr>
          <p:cNvPr id="19" name="Slide Number Placeholder 3">
            <a:extLst>
              <a:ext uri="{FF2B5EF4-FFF2-40B4-BE49-F238E27FC236}">
                <a16:creationId xmlns:a16="http://schemas.microsoft.com/office/drawing/2014/main" id="{073249DB-C5C3-4A9A-90C6-F0E2F12502AE}"/>
              </a:ext>
            </a:extLst>
          </p:cNvPr>
          <p:cNvSpPr>
            <a:spLocks noGrp="1"/>
          </p:cNvSpPr>
          <p:nvPr>
            <p:ph type="sldNum" sz="quarter" idx="12"/>
          </p:nvPr>
        </p:nvSpPr>
        <p:spPr>
          <a:xfrm>
            <a:off x="7482756" y="6534150"/>
            <a:ext cx="1905000" cy="457200"/>
          </a:xfrm>
        </p:spPr>
        <p:txBody>
          <a:bodyPr/>
          <a:lstStyle/>
          <a:p>
            <a:pPr>
              <a:defRPr/>
            </a:pPr>
            <a:r>
              <a:rPr lang="en-US" dirty="0"/>
              <a:t>Slide </a:t>
            </a:r>
            <a:fld id="{CA1BF554-DF22-475E-92F9-B7E92000597D}" type="slidenum">
              <a:rPr lang="en-US" smtClean="0"/>
              <a:pPr>
                <a:defRPr/>
              </a:pPr>
              <a:t>49</a:t>
            </a:fld>
            <a:endParaRPr lang="en-US" dirty="0"/>
          </a:p>
        </p:txBody>
      </p:sp>
    </p:spTree>
    <p:extLst>
      <p:ext uri="{BB962C8B-B14F-4D97-AF65-F5344CB8AC3E}">
        <p14:creationId xmlns:p14="http://schemas.microsoft.com/office/powerpoint/2010/main" val="235191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Stochastic search (derivative based)</a:t>
            </a:r>
          </a:p>
          <a:p>
            <a:pPr lvl="1"/>
            <a:r>
              <a:rPr lang="en-US" dirty="0"/>
              <a:t>Basic problem:</a:t>
            </a:r>
          </a:p>
          <a:p>
            <a:pPr lvl="1"/>
            <a:endParaRPr lang="en-US" dirty="0"/>
          </a:p>
          <a:p>
            <a:pPr lvl="1"/>
            <a:endParaRPr lang="en-US" dirty="0"/>
          </a:p>
          <a:p>
            <a:pPr lvl="1"/>
            <a:endParaRPr lang="en-US" dirty="0"/>
          </a:p>
          <a:p>
            <a:pPr marL="457200" lvl="1" indent="0">
              <a:buNone/>
            </a:pPr>
            <a:endParaRPr lang="en-US" dirty="0"/>
          </a:p>
          <a:p>
            <a:pPr lvl="1"/>
            <a:r>
              <a:rPr lang="en-US" dirty="0"/>
              <a:t>Stochastic gradient</a:t>
            </a:r>
          </a:p>
          <a:p>
            <a:pPr marL="457200" lvl="1" indent="0">
              <a:buNone/>
            </a:pPr>
            <a:endParaRPr lang="en-US" dirty="0"/>
          </a:p>
          <a:p>
            <a:pPr lvl="1"/>
            <a:r>
              <a:rPr lang="en-US" dirty="0"/>
              <a:t>Asymptotic convergence:</a:t>
            </a:r>
          </a:p>
          <a:p>
            <a:pPr lvl="1"/>
            <a:endParaRPr lang="en-US" dirty="0"/>
          </a:p>
          <a:p>
            <a:pPr lvl="1"/>
            <a:r>
              <a:rPr lang="en-US" dirty="0"/>
              <a:t>Finite time performance</a:t>
            </a:r>
          </a:p>
          <a:p>
            <a:pPr lvl="1"/>
            <a:endParaRPr lang="en-US" dirty="0"/>
          </a:p>
          <a:p>
            <a:pPr lvl="1"/>
            <a:endParaRPr lang="en-US" dirty="0"/>
          </a:p>
        </p:txBody>
      </p:sp>
      <p:graphicFrame>
        <p:nvGraphicFramePr>
          <p:cNvPr id="4" name="Object 3"/>
          <p:cNvGraphicFramePr>
            <a:graphicFrameLocks noChangeAspect="1"/>
          </p:cNvGraphicFramePr>
          <p:nvPr>
            <p:extLst/>
          </p:nvPr>
        </p:nvGraphicFramePr>
        <p:xfrm>
          <a:off x="1885928" y="2737736"/>
          <a:ext cx="1858963" cy="428625"/>
        </p:xfrm>
        <a:graphic>
          <a:graphicData uri="http://schemas.openxmlformats.org/presentationml/2006/ole">
            <mc:AlternateContent xmlns:mc="http://schemas.openxmlformats.org/markup-compatibility/2006">
              <mc:Choice xmlns:v="urn:schemas-microsoft-com:vml" Requires="v">
                <p:oleObj spid="_x0000_s1031" name="Equation" r:id="rId3" imgW="990360" imgH="228600" progId="Equation.DSMT4">
                  <p:embed/>
                </p:oleObj>
              </mc:Choice>
              <mc:Fallback>
                <p:oleObj name="Equation" r:id="rId3" imgW="990360" imgH="228600" progId="Equation.DSMT4">
                  <p:embed/>
                  <p:pic>
                    <p:nvPicPr>
                      <p:cNvPr id="4" name="Object 3"/>
                      <p:cNvPicPr/>
                      <p:nvPr/>
                    </p:nvPicPr>
                    <p:blipFill>
                      <a:blip r:embed="rId4"/>
                      <a:stretch>
                        <a:fillRect/>
                      </a:stretch>
                    </p:blipFill>
                    <p:spPr>
                      <a:xfrm>
                        <a:off x="1885928" y="2737736"/>
                        <a:ext cx="1858963" cy="428625"/>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49925" y="4290508"/>
          <a:ext cx="3319832" cy="463800"/>
        </p:xfrm>
        <a:graphic>
          <a:graphicData uri="http://schemas.openxmlformats.org/presentationml/2006/ole">
            <mc:AlternateContent xmlns:mc="http://schemas.openxmlformats.org/markup-compatibility/2006">
              <mc:Choice xmlns:v="urn:schemas-microsoft-com:vml" Requires="v">
                <p:oleObj spid="_x0000_s1032" name="Equation" r:id="rId5" imgW="1726920" imgH="241200" progId="Equation.DSMT4">
                  <p:embed/>
                </p:oleObj>
              </mc:Choice>
              <mc:Fallback>
                <p:oleObj name="Equation" r:id="rId5" imgW="1726920" imgH="241200" progId="Equation.DSMT4">
                  <p:embed/>
                  <p:pic>
                    <p:nvPicPr>
                      <p:cNvPr id="5" name="Object 4"/>
                      <p:cNvPicPr/>
                      <p:nvPr/>
                    </p:nvPicPr>
                    <p:blipFill>
                      <a:blip r:embed="rId6"/>
                      <a:stretch>
                        <a:fillRect/>
                      </a:stretch>
                    </p:blipFill>
                    <p:spPr>
                      <a:xfrm>
                        <a:off x="1749925" y="4290508"/>
                        <a:ext cx="3319832" cy="4638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1706165" y="5222295"/>
          <a:ext cx="3486379" cy="419248"/>
        </p:xfrm>
        <a:graphic>
          <a:graphicData uri="http://schemas.openxmlformats.org/presentationml/2006/ole">
            <mc:AlternateContent xmlns:mc="http://schemas.openxmlformats.org/markup-compatibility/2006">
              <mc:Choice xmlns:v="urn:schemas-microsoft-com:vml" Requires="v">
                <p:oleObj spid="_x0000_s1033" name="Equation" r:id="rId7" imgW="2006280" imgH="241200" progId="Equation.DSMT4">
                  <p:embed/>
                </p:oleObj>
              </mc:Choice>
              <mc:Fallback>
                <p:oleObj name="Equation" r:id="rId7" imgW="2006280" imgH="241200" progId="Equation.DSMT4">
                  <p:embed/>
                  <p:pic>
                    <p:nvPicPr>
                      <p:cNvPr id="7" name="Object 6"/>
                      <p:cNvPicPr/>
                      <p:nvPr/>
                    </p:nvPicPr>
                    <p:blipFill>
                      <a:blip r:embed="rId8"/>
                      <a:stretch>
                        <a:fillRect/>
                      </a:stretch>
                    </p:blipFill>
                    <p:spPr>
                      <a:xfrm>
                        <a:off x="1706165" y="5222295"/>
                        <a:ext cx="3486379" cy="419248"/>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3774891" y="1999827"/>
          <a:ext cx="402537" cy="1932178"/>
        </p:xfrm>
        <a:graphic>
          <a:graphicData uri="http://schemas.openxmlformats.org/presentationml/2006/ole">
            <mc:AlternateContent xmlns:mc="http://schemas.openxmlformats.org/markup-compatibility/2006">
              <mc:Choice xmlns:v="urn:schemas-microsoft-com:vml" Requires="v">
                <p:oleObj spid="_x0000_s1034" name="Equation" r:id="rId9" imgW="190440" imgH="914400" progId="Equation.DSMT4">
                  <p:embed/>
                </p:oleObj>
              </mc:Choice>
              <mc:Fallback>
                <p:oleObj name="Equation" r:id="rId9" imgW="190440" imgH="914400" progId="Equation.DSMT4">
                  <p:embed/>
                  <p:pic>
                    <p:nvPicPr>
                      <p:cNvPr id="10" name="Object 9"/>
                      <p:cNvPicPr/>
                      <p:nvPr/>
                    </p:nvPicPr>
                    <p:blipFill>
                      <a:blip r:embed="rId10"/>
                      <a:stretch>
                        <a:fillRect/>
                      </a:stretch>
                    </p:blipFill>
                    <p:spPr>
                      <a:xfrm>
                        <a:off x="3774891" y="1999827"/>
                        <a:ext cx="402537" cy="1932178"/>
                      </a:xfrm>
                      <a:prstGeom prst="rect">
                        <a:avLst/>
                      </a:prstGeom>
                    </p:spPr>
                  </p:pic>
                </p:oleObj>
              </mc:Fallback>
            </mc:AlternateContent>
          </a:graphicData>
        </a:graphic>
      </p:graphicFrame>
      <p:sp>
        <p:nvSpPr>
          <p:cNvPr id="11" name="TextBox 10"/>
          <p:cNvSpPr txBox="1"/>
          <p:nvPr/>
        </p:nvSpPr>
        <p:spPr>
          <a:xfrm>
            <a:off x="4133563" y="2086238"/>
            <a:ext cx="4950394" cy="1754326"/>
          </a:xfrm>
          <a:prstGeom prst="rect">
            <a:avLst/>
          </a:prstGeom>
          <a:noFill/>
        </p:spPr>
        <p:txBody>
          <a:bodyPr wrap="none" rtlCol="0">
            <a:spAutoFit/>
          </a:bodyPr>
          <a:lstStyle/>
          <a:p>
            <a:pPr algn="l"/>
            <a:r>
              <a:rPr lang="en-US" i="0" dirty="0"/>
              <a:t>Manufacturing network (x=design)</a:t>
            </a:r>
          </a:p>
          <a:p>
            <a:pPr algn="l"/>
            <a:r>
              <a:rPr lang="en-US" i="0" dirty="0"/>
              <a:t>Unit commitment problem (x=day ahead decisions)</a:t>
            </a:r>
          </a:p>
          <a:p>
            <a:pPr algn="l"/>
            <a:r>
              <a:rPr lang="en-US" i="0" dirty="0"/>
              <a:t>Inventory system (x=design, replenishment policy)</a:t>
            </a:r>
          </a:p>
          <a:p>
            <a:pPr algn="l"/>
            <a:r>
              <a:rPr lang="en-US" i="0" dirty="0"/>
              <a:t>Battery system (x=choice of material)</a:t>
            </a:r>
          </a:p>
          <a:p>
            <a:pPr algn="l"/>
            <a:r>
              <a:rPr lang="en-US" i="0" dirty="0"/>
              <a:t>Patient treatment cost (x=drug, treatments)</a:t>
            </a:r>
          </a:p>
          <a:p>
            <a:pPr algn="l"/>
            <a:r>
              <a:rPr lang="en-US" i="0" dirty="0"/>
              <a:t>Trucking company (x=fleet size and mix)</a:t>
            </a:r>
          </a:p>
        </p:txBody>
      </p:sp>
      <p:graphicFrame>
        <p:nvGraphicFramePr>
          <p:cNvPr id="9" name="Object 8"/>
          <p:cNvGraphicFramePr>
            <a:graphicFrameLocks noChangeAspect="1"/>
          </p:cNvGraphicFramePr>
          <p:nvPr>
            <p:extLst/>
          </p:nvPr>
        </p:nvGraphicFramePr>
        <p:xfrm>
          <a:off x="1708150" y="6116638"/>
          <a:ext cx="6107113" cy="419100"/>
        </p:xfrm>
        <a:graphic>
          <a:graphicData uri="http://schemas.openxmlformats.org/presentationml/2006/ole">
            <mc:AlternateContent xmlns:mc="http://schemas.openxmlformats.org/markup-compatibility/2006">
              <mc:Choice xmlns:v="urn:schemas-microsoft-com:vml" Requires="v">
                <p:oleObj spid="_x0000_s1035" name="Equation" r:id="rId11" imgW="3517560" imgH="241200" progId="Equation.DSMT4">
                  <p:embed/>
                </p:oleObj>
              </mc:Choice>
              <mc:Fallback>
                <p:oleObj name="Equation" r:id="rId11" imgW="3517560" imgH="241200" progId="Equation.DSMT4">
                  <p:embed/>
                  <p:pic>
                    <p:nvPicPr>
                      <p:cNvPr id="9" name="Object 8"/>
                      <p:cNvPicPr/>
                      <p:nvPr/>
                    </p:nvPicPr>
                    <p:blipFill>
                      <a:blip r:embed="rId12"/>
                      <a:stretch>
                        <a:fillRect/>
                      </a:stretch>
                    </p:blipFill>
                    <p:spPr>
                      <a:xfrm>
                        <a:off x="1708150" y="6116638"/>
                        <a:ext cx="6107113" cy="419100"/>
                      </a:xfrm>
                      <a:prstGeom prst="rect">
                        <a:avLst/>
                      </a:prstGeom>
                    </p:spPr>
                  </p:pic>
                </p:oleObj>
              </mc:Fallback>
            </mc:AlternateContent>
          </a:graphicData>
        </a:graphic>
      </p:graphicFrame>
      <p:sp>
        <p:nvSpPr>
          <p:cNvPr id="12" name="Slide Number Placeholder 3">
            <a:extLst>
              <a:ext uri="{FF2B5EF4-FFF2-40B4-BE49-F238E27FC236}">
                <a16:creationId xmlns:a16="http://schemas.microsoft.com/office/drawing/2014/main" id="{508943C4-DC3F-43AD-9742-0C93743D9E4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a:t>
            </a:fld>
            <a:endParaRPr lang="en-US" dirty="0"/>
          </a:p>
        </p:txBody>
      </p:sp>
    </p:spTree>
    <p:extLst>
      <p:ext uri="{BB962C8B-B14F-4D97-AF65-F5344CB8AC3E}">
        <p14:creationId xmlns:p14="http://schemas.microsoft.com/office/powerpoint/2010/main" val="749371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with uncertainty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10650"/>
          <a:stretch/>
        </p:blipFill>
        <p:spPr>
          <a:xfrm>
            <a:off x="536680" y="1143000"/>
            <a:ext cx="8428450" cy="5420003"/>
          </a:xfrm>
          <a:prstGeom prst="rect">
            <a:avLst/>
          </a:prstGeom>
        </p:spPr>
      </p:pic>
      <p:sp>
        <p:nvSpPr>
          <p:cNvPr id="10" name="Rectangle 9">
            <a:extLst>
              <a:ext uri="{FF2B5EF4-FFF2-40B4-BE49-F238E27FC236}">
                <a16:creationId xmlns:a16="http://schemas.microsoft.com/office/drawing/2014/main" id="{A9E78E96-3063-419E-94B3-E8690FEFF063}"/>
              </a:ext>
            </a:extLst>
          </p:cNvPr>
          <p:cNvSpPr/>
          <p:nvPr/>
        </p:nvSpPr>
        <p:spPr>
          <a:xfrm>
            <a:off x="198817" y="3415841"/>
            <a:ext cx="8818885" cy="524667"/>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5" name="Picture 4"/>
          <p:cNvPicPr>
            <a:picLocks noChangeAspect="1"/>
          </p:cNvPicPr>
          <p:nvPr/>
        </p:nvPicPr>
        <p:blipFill>
          <a:blip r:embed="rId3">
            <a:extLst/>
          </a:blip>
          <a:stretch>
            <a:fillRect/>
          </a:stretch>
        </p:blipFill>
        <p:spPr>
          <a:xfrm>
            <a:off x="903813" y="3415841"/>
            <a:ext cx="7336374" cy="3074416"/>
          </a:xfrm>
          <a:prstGeom prst="rect">
            <a:avLst/>
          </a:prstGeom>
          <a:ln>
            <a:solidFill>
              <a:schemeClr val="tx1"/>
            </a:solidFill>
          </a:ln>
          <a:effectLst>
            <a:outerShdw blurRad="50800" dist="38100" dir="2700000" algn="tl" rotWithShape="0">
              <a:prstClr val="black">
                <a:alpha val="40000"/>
              </a:prstClr>
            </a:outerShdw>
          </a:effectLst>
        </p:spPr>
      </p:pic>
      <p:grpSp>
        <p:nvGrpSpPr>
          <p:cNvPr id="6" name="Group 5"/>
          <p:cNvGrpSpPr/>
          <p:nvPr/>
        </p:nvGrpSpPr>
        <p:grpSpPr>
          <a:xfrm>
            <a:off x="2629726" y="3508850"/>
            <a:ext cx="1911101" cy="1359404"/>
            <a:chOff x="2649824" y="2835924"/>
            <a:chExt cx="1911101" cy="1359404"/>
          </a:xfrm>
        </p:grpSpPr>
        <p:sp>
          <p:nvSpPr>
            <p:cNvPr id="7" name="Oval 6"/>
            <p:cNvSpPr/>
            <p:nvPr/>
          </p:nvSpPr>
          <p:spPr>
            <a:xfrm>
              <a:off x="3654979" y="2835924"/>
              <a:ext cx="457200"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2649824" y="3795218"/>
              <a:ext cx="1911101" cy="400110"/>
            </a:xfrm>
            <a:prstGeom prst="rect">
              <a:avLst/>
            </a:prstGeom>
            <a:noFill/>
            <a:ln>
              <a:solidFill>
                <a:srgbClr val="0033CC"/>
              </a:solidFill>
            </a:ln>
          </p:spPr>
          <p:txBody>
            <a:bodyPr wrap="none" rtlCol="0">
              <a:spAutoFit/>
            </a:bodyPr>
            <a:lstStyle/>
            <a:p>
              <a:pPr algn="l"/>
              <a:r>
                <a:rPr lang="en-US" sz="2000" i="0" dirty="0">
                  <a:solidFill>
                    <a:srgbClr val="0033CC"/>
                  </a:solidFill>
                </a:rPr>
                <a:t>Stochastic prices</a:t>
              </a:r>
            </a:p>
          </p:txBody>
        </p:sp>
        <p:cxnSp>
          <p:nvCxnSpPr>
            <p:cNvPr id="9" name="Straight Arrow Connector 8"/>
            <p:cNvCxnSpPr>
              <a:stCxn id="8" idx="0"/>
              <a:endCxn id="7" idx="4"/>
            </p:cNvCxnSpPr>
            <p:nvPr/>
          </p:nvCxnSpPr>
          <p:spPr bwMode="auto">
            <a:xfrm flipV="1">
              <a:off x="3605375" y="3459990"/>
              <a:ext cx="278204" cy="335228"/>
            </a:xfrm>
            <a:prstGeom prst="straightConnector1">
              <a:avLst/>
            </a:prstGeom>
            <a:noFill/>
            <a:ln w="12700" cap="flat" cmpd="sng" algn="ctr">
              <a:solidFill>
                <a:srgbClr val="0033CC"/>
              </a:solidFill>
              <a:prstDash val="solid"/>
              <a:round/>
              <a:headEnd type="none" w="med" len="med"/>
              <a:tailEnd type="arrow" w="med" len="med"/>
            </a:ln>
            <a:effectLst/>
          </p:spPr>
        </p:cxnSp>
      </p:grpSp>
      <p:grpSp>
        <p:nvGrpSpPr>
          <p:cNvPr id="11" name="Group 10"/>
          <p:cNvGrpSpPr/>
          <p:nvPr/>
        </p:nvGrpSpPr>
        <p:grpSpPr>
          <a:xfrm>
            <a:off x="4092381" y="3530621"/>
            <a:ext cx="3796352" cy="1359404"/>
            <a:chOff x="1271308" y="2835924"/>
            <a:chExt cx="3796352" cy="1359404"/>
          </a:xfrm>
        </p:grpSpPr>
        <p:sp>
          <p:nvSpPr>
            <p:cNvPr id="12" name="Oval 11"/>
            <p:cNvSpPr/>
            <p:nvPr/>
          </p:nvSpPr>
          <p:spPr>
            <a:xfrm>
              <a:off x="1271308" y="2835924"/>
              <a:ext cx="3179276" cy="62406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2083766" y="3795218"/>
              <a:ext cx="2983894" cy="400110"/>
            </a:xfrm>
            <a:prstGeom prst="rect">
              <a:avLst/>
            </a:prstGeom>
            <a:noFill/>
            <a:ln>
              <a:solidFill>
                <a:srgbClr val="0033CC"/>
              </a:solidFill>
            </a:ln>
          </p:spPr>
          <p:txBody>
            <a:bodyPr wrap="none" rtlCol="0">
              <a:spAutoFit/>
            </a:bodyPr>
            <a:lstStyle/>
            <a:p>
              <a:pPr algn="l"/>
              <a:r>
                <a:rPr lang="en-US" sz="2000" i="0" dirty="0">
                  <a:solidFill>
                    <a:srgbClr val="0033CC"/>
                  </a:solidFill>
                </a:rPr>
                <a:t>Charge/discharge decisions</a:t>
              </a:r>
            </a:p>
          </p:txBody>
        </p:sp>
        <p:cxnSp>
          <p:nvCxnSpPr>
            <p:cNvPr id="14" name="Straight Arrow Connector 13"/>
            <p:cNvCxnSpPr>
              <a:stCxn id="13" idx="0"/>
              <a:endCxn id="12" idx="4"/>
            </p:cNvCxnSpPr>
            <p:nvPr/>
          </p:nvCxnSpPr>
          <p:spPr bwMode="auto">
            <a:xfrm flipH="1" flipV="1">
              <a:off x="2860946" y="3459990"/>
              <a:ext cx="714767" cy="335228"/>
            </a:xfrm>
            <a:prstGeom prst="straightConnector1">
              <a:avLst/>
            </a:prstGeom>
            <a:noFill/>
            <a:ln w="12700" cap="flat" cmpd="sng" algn="ctr">
              <a:solidFill>
                <a:srgbClr val="0033CC"/>
              </a:solidFill>
              <a:prstDash val="solid"/>
              <a:round/>
              <a:headEnd type="none" w="med" len="med"/>
              <a:tailEnd type="arrow" w="med" len="med"/>
            </a:ln>
            <a:effectLst/>
          </p:spPr>
        </p:cxnSp>
      </p:grpSp>
      <p:pic>
        <p:nvPicPr>
          <p:cNvPr id="15" name="Picture 14">
            <a:extLst>
              <a:ext uri="{FF2B5EF4-FFF2-40B4-BE49-F238E27FC236}">
                <a16:creationId xmlns:a16="http://schemas.microsoft.com/office/drawing/2014/main" id="{2068D9F1-C738-4BDC-9D5E-EAA273C35D0B}"/>
              </a:ext>
            </a:extLst>
          </p:cNvPr>
          <p:cNvPicPr/>
          <p:nvPr/>
        </p:nvPicPr>
        <p:blipFill>
          <a:blip r:embed="rId4"/>
          <a:stretch>
            <a:fillRect/>
          </a:stretch>
        </p:blipFill>
        <p:spPr>
          <a:xfrm>
            <a:off x="198817" y="190220"/>
            <a:ext cx="8766313" cy="2912164"/>
          </a:xfrm>
          <a:prstGeom prst="rect">
            <a:avLst/>
          </a:prstGeom>
        </p:spPr>
      </p:pic>
    </p:spTree>
    <p:extLst>
      <p:ext uri="{BB962C8B-B14F-4D97-AF65-F5344CB8AC3E}">
        <p14:creationId xmlns:p14="http://schemas.microsoft.com/office/powerpoint/2010/main" val="9457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1261642"/>
            <a:ext cx="8046720" cy="4864522"/>
          </a:xfrm>
        </p:spPr>
        <p:txBody>
          <a:bodyPr/>
          <a:lstStyle/>
          <a:p>
            <a:r>
              <a:rPr lang="en-US" dirty="0"/>
              <a:t>The models in these papers allow decisions to see into the future:</a:t>
            </a:r>
          </a:p>
          <a:p>
            <a:pPr lvl="1"/>
            <a:r>
              <a:rPr lang="en-US" dirty="0"/>
              <a:t>Strategy posed by the battery manufacturer: “Buy low, sell high”</a:t>
            </a:r>
          </a:p>
          <a:p>
            <a:endParaRPr lang="en-US" dirty="0"/>
          </a:p>
        </p:txBody>
      </p:sp>
      <p:graphicFrame>
        <p:nvGraphicFramePr>
          <p:cNvPr id="4" name="Chart 3"/>
          <p:cNvGraphicFramePr>
            <a:graphicFrameLocks/>
          </p:cNvGraphicFramePr>
          <p:nvPr>
            <p:extLst/>
          </p:nvPr>
        </p:nvGraphicFramePr>
        <p:xfrm>
          <a:off x="1006997" y="2546430"/>
          <a:ext cx="6852213" cy="40858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1"/>
          <p:cNvSpPr txBox="1">
            <a:spLocks noChangeArrowheads="1"/>
          </p:cNvSpPr>
          <p:nvPr/>
        </p:nvSpPr>
        <p:spPr bwMode="auto">
          <a:xfrm>
            <a:off x="645506" y="3889403"/>
            <a:ext cx="430887" cy="824906"/>
          </a:xfrm>
          <a:prstGeom prst="rect">
            <a:avLst/>
          </a:prstGeom>
          <a:solidFill>
            <a:schemeClr val="bg1"/>
          </a:solidFill>
          <a:ln>
            <a:noFill/>
          </a:ln>
          <a:extLst>
            <a:ext uri="{91240B29-F687-4F45-9708-019B960494DF}">
              <a14:hiddenLine xmlns:a14="http://schemas.microsoft.com/office/drawing/2010/main" w="57150">
                <a:solidFill>
                  <a:srgbClr val="000000"/>
                </a:solidFill>
                <a:miter lim="800000"/>
                <a:headEnd/>
                <a:tailEnd type="none" w="med" len="lg"/>
              </a14:hiddenLine>
            </a:ext>
          </a:extLst>
        </p:spPr>
        <p:txBody>
          <a:bodyPr vert="vert270"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l" eaLnBrk="1" hangingPunct="1"/>
            <a:r>
              <a:rPr lang="en-US" sz="1600" b="1" dirty="0">
                <a:latin typeface="Arial" charset="0"/>
                <a:cs typeface="Arial" charset="0"/>
              </a:rPr>
              <a:t>  Price  </a:t>
            </a:r>
          </a:p>
        </p:txBody>
      </p:sp>
      <p:grpSp>
        <p:nvGrpSpPr>
          <p:cNvPr id="6" name="Group 5"/>
          <p:cNvGrpSpPr/>
          <p:nvPr/>
        </p:nvGrpSpPr>
        <p:grpSpPr>
          <a:xfrm>
            <a:off x="1569395" y="5604470"/>
            <a:ext cx="599440" cy="369332"/>
            <a:chOff x="1696720" y="5303520"/>
            <a:chExt cx="599440" cy="369332"/>
          </a:xfrm>
        </p:grpSpPr>
        <p:cxnSp>
          <p:nvCxnSpPr>
            <p:cNvPr id="7" name="Straight Connector 6"/>
            <p:cNvCxnSpPr/>
            <p:nvPr/>
          </p:nvCxnSpPr>
          <p:spPr bwMode="auto">
            <a:xfrm>
              <a:off x="1737360" y="532384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1696720" y="5303520"/>
              <a:ext cx="582211" cy="369332"/>
            </a:xfrm>
            <a:prstGeom prst="rect">
              <a:avLst/>
            </a:prstGeom>
            <a:noFill/>
          </p:spPr>
          <p:txBody>
            <a:bodyPr wrap="none" rtlCol="0">
              <a:spAutoFit/>
            </a:bodyPr>
            <a:lstStyle/>
            <a:p>
              <a:r>
                <a:rPr lang="en-US" dirty="0"/>
                <a:t>Buy</a:t>
              </a:r>
            </a:p>
          </p:txBody>
        </p:sp>
      </p:grpSp>
      <p:grpSp>
        <p:nvGrpSpPr>
          <p:cNvPr id="9" name="Group 8"/>
          <p:cNvGrpSpPr/>
          <p:nvPr/>
        </p:nvGrpSpPr>
        <p:grpSpPr>
          <a:xfrm>
            <a:off x="1926149" y="4512224"/>
            <a:ext cx="572051" cy="369332"/>
            <a:chOff x="2018749" y="4072374"/>
            <a:chExt cx="572051" cy="369332"/>
          </a:xfrm>
        </p:grpSpPr>
        <p:cxnSp>
          <p:nvCxnSpPr>
            <p:cNvPr id="10" name="Straight Connector 9"/>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2018749" y="4072374"/>
              <a:ext cx="569387" cy="369332"/>
            </a:xfrm>
            <a:prstGeom prst="rect">
              <a:avLst/>
            </a:prstGeom>
            <a:noFill/>
          </p:spPr>
          <p:txBody>
            <a:bodyPr wrap="none" rtlCol="0">
              <a:spAutoFit/>
            </a:bodyPr>
            <a:lstStyle/>
            <a:p>
              <a:r>
                <a:rPr lang="en-US" dirty="0"/>
                <a:t>Sell</a:t>
              </a:r>
            </a:p>
          </p:txBody>
        </p:sp>
      </p:grpSp>
      <p:grpSp>
        <p:nvGrpSpPr>
          <p:cNvPr id="12" name="Group 11"/>
          <p:cNvGrpSpPr/>
          <p:nvPr/>
        </p:nvGrpSpPr>
        <p:grpSpPr>
          <a:xfrm>
            <a:off x="2579716" y="5800874"/>
            <a:ext cx="599440" cy="369332"/>
            <a:chOff x="1696720" y="5303520"/>
            <a:chExt cx="599440" cy="369332"/>
          </a:xfrm>
        </p:grpSpPr>
        <p:cxnSp>
          <p:nvCxnSpPr>
            <p:cNvPr id="13" name="Straight Connector 12"/>
            <p:cNvCxnSpPr/>
            <p:nvPr/>
          </p:nvCxnSpPr>
          <p:spPr bwMode="auto">
            <a:xfrm>
              <a:off x="1737360" y="532384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1696720" y="5303520"/>
              <a:ext cx="582211" cy="369332"/>
            </a:xfrm>
            <a:prstGeom prst="rect">
              <a:avLst/>
            </a:prstGeom>
            <a:noFill/>
          </p:spPr>
          <p:txBody>
            <a:bodyPr wrap="none" rtlCol="0">
              <a:spAutoFit/>
            </a:bodyPr>
            <a:lstStyle/>
            <a:p>
              <a:r>
                <a:rPr lang="en-US" dirty="0"/>
                <a:t>Buy</a:t>
              </a:r>
            </a:p>
          </p:txBody>
        </p:sp>
      </p:grpSp>
      <p:grpSp>
        <p:nvGrpSpPr>
          <p:cNvPr id="15" name="Group 14"/>
          <p:cNvGrpSpPr/>
          <p:nvPr/>
        </p:nvGrpSpPr>
        <p:grpSpPr>
          <a:xfrm>
            <a:off x="2899756" y="4463372"/>
            <a:ext cx="572051" cy="369332"/>
            <a:chOff x="2018749" y="4072374"/>
            <a:chExt cx="572051" cy="369332"/>
          </a:xfrm>
        </p:grpSpPr>
        <p:cxnSp>
          <p:nvCxnSpPr>
            <p:cNvPr id="16" name="Straight Connector 15"/>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018749" y="4072374"/>
              <a:ext cx="569387" cy="369332"/>
            </a:xfrm>
            <a:prstGeom prst="rect">
              <a:avLst/>
            </a:prstGeom>
            <a:noFill/>
          </p:spPr>
          <p:txBody>
            <a:bodyPr wrap="none" rtlCol="0">
              <a:spAutoFit/>
            </a:bodyPr>
            <a:lstStyle/>
            <a:p>
              <a:r>
                <a:rPr lang="en-US" dirty="0"/>
                <a:t>Sell</a:t>
              </a:r>
            </a:p>
          </p:txBody>
        </p:sp>
      </p:grpSp>
      <p:grpSp>
        <p:nvGrpSpPr>
          <p:cNvPr id="18" name="Group 17"/>
          <p:cNvGrpSpPr/>
          <p:nvPr/>
        </p:nvGrpSpPr>
        <p:grpSpPr>
          <a:xfrm>
            <a:off x="3428314" y="5519176"/>
            <a:ext cx="599440" cy="369332"/>
            <a:chOff x="3370439" y="5681226"/>
            <a:chExt cx="599440" cy="369332"/>
          </a:xfrm>
        </p:grpSpPr>
        <p:sp>
          <p:nvSpPr>
            <p:cNvPr id="19" name="TextBox 18"/>
            <p:cNvSpPr txBox="1"/>
            <p:nvPr/>
          </p:nvSpPr>
          <p:spPr>
            <a:xfrm>
              <a:off x="3370439" y="5681226"/>
              <a:ext cx="582211" cy="369332"/>
            </a:xfrm>
            <a:prstGeom prst="rect">
              <a:avLst/>
            </a:prstGeom>
            <a:solidFill>
              <a:schemeClr val="bg1"/>
            </a:solidFill>
          </p:spPr>
          <p:txBody>
            <a:bodyPr wrap="none" rtlCol="0">
              <a:spAutoFit/>
            </a:bodyPr>
            <a:lstStyle/>
            <a:p>
              <a:r>
                <a:rPr lang="en-US" dirty="0"/>
                <a:t>Buy</a:t>
              </a:r>
            </a:p>
          </p:txBody>
        </p:sp>
        <p:cxnSp>
          <p:nvCxnSpPr>
            <p:cNvPr id="20" name="Straight Connector 19"/>
            <p:cNvCxnSpPr/>
            <p:nvPr/>
          </p:nvCxnSpPr>
          <p:spPr bwMode="auto">
            <a:xfrm>
              <a:off x="3411079" y="5701546"/>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4100840" y="4117190"/>
            <a:ext cx="572051" cy="369332"/>
            <a:chOff x="2018749" y="4072374"/>
            <a:chExt cx="572051" cy="369332"/>
          </a:xfrm>
        </p:grpSpPr>
        <p:cxnSp>
          <p:nvCxnSpPr>
            <p:cNvPr id="22" name="Straight Connector 21"/>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2018749" y="4072374"/>
              <a:ext cx="569387" cy="369332"/>
            </a:xfrm>
            <a:prstGeom prst="rect">
              <a:avLst/>
            </a:prstGeom>
            <a:noFill/>
          </p:spPr>
          <p:txBody>
            <a:bodyPr wrap="none" rtlCol="0">
              <a:spAutoFit/>
            </a:bodyPr>
            <a:lstStyle/>
            <a:p>
              <a:r>
                <a:rPr lang="en-US" dirty="0"/>
                <a:t>Sell</a:t>
              </a:r>
            </a:p>
          </p:txBody>
        </p:sp>
      </p:grpSp>
      <p:grpSp>
        <p:nvGrpSpPr>
          <p:cNvPr id="24" name="Group 23"/>
          <p:cNvGrpSpPr/>
          <p:nvPr/>
        </p:nvGrpSpPr>
        <p:grpSpPr>
          <a:xfrm>
            <a:off x="4625273" y="5868004"/>
            <a:ext cx="599440" cy="369332"/>
            <a:chOff x="3370439" y="5681226"/>
            <a:chExt cx="599440" cy="369332"/>
          </a:xfrm>
        </p:grpSpPr>
        <p:sp>
          <p:nvSpPr>
            <p:cNvPr id="25" name="TextBox 24"/>
            <p:cNvSpPr txBox="1"/>
            <p:nvPr/>
          </p:nvSpPr>
          <p:spPr>
            <a:xfrm>
              <a:off x="3370439" y="5681226"/>
              <a:ext cx="582211" cy="369332"/>
            </a:xfrm>
            <a:prstGeom prst="rect">
              <a:avLst/>
            </a:prstGeom>
            <a:solidFill>
              <a:schemeClr val="bg1"/>
            </a:solidFill>
          </p:spPr>
          <p:txBody>
            <a:bodyPr wrap="none" rtlCol="0">
              <a:spAutoFit/>
            </a:bodyPr>
            <a:lstStyle/>
            <a:p>
              <a:r>
                <a:rPr lang="en-US" dirty="0"/>
                <a:t>Buy</a:t>
              </a:r>
            </a:p>
          </p:txBody>
        </p:sp>
        <p:cxnSp>
          <p:nvCxnSpPr>
            <p:cNvPr id="26" name="Straight Connector 25"/>
            <p:cNvCxnSpPr/>
            <p:nvPr/>
          </p:nvCxnSpPr>
          <p:spPr bwMode="auto">
            <a:xfrm>
              <a:off x="3411079" y="5701546"/>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26"/>
          <p:cNvGrpSpPr/>
          <p:nvPr/>
        </p:nvGrpSpPr>
        <p:grpSpPr>
          <a:xfrm>
            <a:off x="5313605" y="2815339"/>
            <a:ext cx="572051" cy="369332"/>
            <a:chOff x="2018749" y="4072374"/>
            <a:chExt cx="572051" cy="369332"/>
          </a:xfrm>
        </p:grpSpPr>
        <p:cxnSp>
          <p:nvCxnSpPr>
            <p:cNvPr id="28" name="Straight Connector 27"/>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p:cNvSpPr txBox="1"/>
            <p:nvPr/>
          </p:nvSpPr>
          <p:spPr>
            <a:xfrm>
              <a:off x="2018749" y="4072374"/>
              <a:ext cx="569387" cy="369332"/>
            </a:xfrm>
            <a:prstGeom prst="rect">
              <a:avLst/>
            </a:prstGeom>
            <a:noFill/>
          </p:spPr>
          <p:txBody>
            <a:bodyPr wrap="none" rtlCol="0">
              <a:spAutoFit/>
            </a:bodyPr>
            <a:lstStyle/>
            <a:p>
              <a:r>
                <a:rPr lang="en-US" dirty="0"/>
                <a:t>Sell</a:t>
              </a:r>
            </a:p>
          </p:txBody>
        </p:sp>
      </p:grpSp>
      <p:grpSp>
        <p:nvGrpSpPr>
          <p:cNvPr id="30" name="Group 29"/>
          <p:cNvGrpSpPr/>
          <p:nvPr/>
        </p:nvGrpSpPr>
        <p:grpSpPr>
          <a:xfrm>
            <a:off x="5582270" y="5752764"/>
            <a:ext cx="599440" cy="369332"/>
            <a:chOff x="3370439" y="5681226"/>
            <a:chExt cx="599440" cy="369332"/>
          </a:xfrm>
        </p:grpSpPr>
        <p:sp>
          <p:nvSpPr>
            <p:cNvPr id="31" name="TextBox 30"/>
            <p:cNvSpPr txBox="1"/>
            <p:nvPr/>
          </p:nvSpPr>
          <p:spPr>
            <a:xfrm>
              <a:off x="3370439" y="5681226"/>
              <a:ext cx="582211" cy="369332"/>
            </a:xfrm>
            <a:prstGeom prst="rect">
              <a:avLst/>
            </a:prstGeom>
            <a:solidFill>
              <a:schemeClr val="bg1"/>
            </a:solidFill>
          </p:spPr>
          <p:txBody>
            <a:bodyPr wrap="none" rtlCol="0">
              <a:spAutoFit/>
            </a:bodyPr>
            <a:lstStyle/>
            <a:p>
              <a:r>
                <a:rPr lang="en-US" dirty="0"/>
                <a:t>Buy</a:t>
              </a:r>
            </a:p>
          </p:txBody>
        </p:sp>
        <p:cxnSp>
          <p:nvCxnSpPr>
            <p:cNvPr id="32" name="Straight Connector 31"/>
            <p:cNvCxnSpPr/>
            <p:nvPr/>
          </p:nvCxnSpPr>
          <p:spPr bwMode="auto">
            <a:xfrm>
              <a:off x="3411079" y="5701546"/>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32"/>
          <p:cNvGrpSpPr/>
          <p:nvPr/>
        </p:nvGrpSpPr>
        <p:grpSpPr>
          <a:xfrm>
            <a:off x="6096538" y="4625422"/>
            <a:ext cx="572051" cy="369332"/>
            <a:chOff x="2018749" y="4072374"/>
            <a:chExt cx="572051" cy="369332"/>
          </a:xfrm>
        </p:grpSpPr>
        <p:cxnSp>
          <p:nvCxnSpPr>
            <p:cNvPr id="34" name="Straight Connector 33"/>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2018749" y="4072374"/>
              <a:ext cx="569387" cy="369332"/>
            </a:xfrm>
            <a:prstGeom prst="rect">
              <a:avLst/>
            </a:prstGeom>
            <a:noFill/>
          </p:spPr>
          <p:txBody>
            <a:bodyPr wrap="none" rtlCol="0">
              <a:spAutoFit/>
            </a:bodyPr>
            <a:lstStyle/>
            <a:p>
              <a:r>
                <a:rPr lang="en-US" dirty="0"/>
                <a:t>Sell</a:t>
              </a:r>
            </a:p>
          </p:txBody>
        </p:sp>
      </p:grpSp>
      <p:sp>
        <p:nvSpPr>
          <p:cNvPr id="37" name="Title 1"/>
          <p:cNvSpPr>
            <a:spLocks noGrp="1"/>
          </p:cNvSpPr>
          <p:nvPr>
            <p:ph type="title"/>
          </p:nvPr>
        </p:nvSpPr>
        <p:spPr>
          <a:xfrm>
            <a:off x="685800" y="304800"/>
            <a:ext cx="7772400" cy="609600"/>
          </a:xfrm>
        </p:spPr>
        <p:txBody>
          <a:bodyPr/>
          <a:lstStyle/>
          <a:p>
            <a:r>
              <a:rPr lang="en-US" dirty="0"/>
              <a:t>Planning under uncertainty</a:t>
            </a:r>
          </a:p>
        </p:txBody>
      </p:sp>
      <p:grpSp>
        <p:nvGrpSpPr>
          <p:cNvPr id="36" name="Group 35"/>
          <p:cNvGrpSpPr/>
          <p:nvPr/>
        </p:nvGrpSpPr>
        <p:grpSpPr>
          <a:xfrm>
            <a:off x="6659010" y="5954859"/>
            <a:ext cx="599440" cy="369332"/>
            <a:chOff x="3370439" y="5681226"/>
            <a:chExt cx="599440" cy="369332"/>
          </a:xfrm>
        </p:grpSpPr>
        <p:sp>
          <p:nvSpPr>
            <p:cNvPr id="38" name="TextBox 37"/>
            <p:cNvSpPr txBox="1"/>
            <p:nvPr/>
          </p:nvSpPr>
          <p:spPr>
            <a:xfrm>
              <a:off x="3370439" y="5681226"/>
              <a:ext cx="582211" cy="369332"/>
            </a:xfrm>
            <a:prstGeom prst="rect">
              <a:avLst/>
            </a:prstGeom>
            <a:solidFill>
              <a:schemeClr val="bg1"/>
            </a:solidFill>
          </p:spPr>
          <p:txBody>
            <a:bodyPr wrap="none" rtlCol="0">
              <a:spAutoFit/>
            </a:bodyPr>
            <a:lstStyle/>
            <a:p>
              <a:r>
                <a:rPr lang="en-US" dirty="0"/>
                <a:t>Buy</a:t>
              </a:r>
            </a:p>
          </p:txBody>
        </p:sp>
        <p:cxnSp>
          <p:nvCxnSpPr>
            <p:cNvPr id="39" name="Straight Connector 38"/>
            <p:cNvCxnSpPr/>
            <p:nvPr/>
          </p:nvCxnSpPr>
          <p:spPr bwMode="auto">
            <a:xfrm>
              <a:off x="3411079" y="5701546"/>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Group 39"/>
          <p:cNvGrpSpPr/>
          <p:nvPr/>
        </p:nvGrpSpPr>
        <p:grpSpPr>
          <a:xfrm>
            <a:off x="7014251" y="4410076"/>
            <a:ext cx="572051" cy="369332"/>
            <a:chOff x="2018749" y="4072374"/>
            <a:chExt cx="572051" cy="369332"/>
          </a:xfrm>
        </p:grpSpPr>
        <p:cxnSp>
          <p:nvCxnSpPr>
            <p:cNvPr id="41" name="Straight Connector 40"/>
            <p:cNvCxnSpPr/>
            <p:nvPr/>
          </p:nvCxnSpPr>
          <p:spPr bwMode="auto">
            <a:xfrm>
              <a:off x="2032000" y="4419600"/>
              <a:ext cx="558800" cy="0"/>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2018749" y="4072374"/>
              <a:ext cx="569387" cy="369332"/>
            </a:xfrm>
            <a:prstGeom prst="rect">
              <a:avLst/>
            </a:prstGeom>
            <a:noFill/>
          </p:spPr>
          <p:txBody>
            <a:bodyPr wrap="none" rtlCol="0">
              <a:spAutoFit/>
            </a:bodyPr>
            <a:lstStyle/>
            <a:p>
              <a:r>
                <a:rPr lang="en-US" dirty="0"/>
                <a:t>Sell</a:t>
              </a:r>
            </a:p>
          </p:txBody>
        </p:sp>
      </p:grpSp>
    </p:spTree>
    <p:extLst>
      <p:ext uri="{BB962C8B-B14F-4D97-AF65-F5344CB8AC3E}">
        <p14:creationId xmlns:p14="http://schemas.microsoft.com/office/powerpoint/2010/main" val="219312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1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210"/>
                            </p:stCondLst>
                            <p:childTnLst>
                              <p:par>
                                <p:cTn id="19" presetID="1" presetClass="entr" presetSubtype="0" fill="hold" nodeType="afterEffect">
                                  <p:stCondLst>
                                    <p:cond delay="21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420"/>
                            </p:stCondLst>
                            <p:childTnLst>
                              <p:par>
                                <p:cTn id="22" presetID="1" presetClass="entr" presetSubtype="0" fill="hold" nodeType="afterEffect">
                                  <p:stCondLst>
                                    <p:cond delay="21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630"/>
                            </p:stCondLst>
                            <p:childTnLst>
                              <p:par>
                                <p:cTn id="25" presetID="1" presetClass="entr" presetSubtype="0" fill="hold" nodeType="afterEffect">
                                  <p:stCondLst>
                                    <p:cond delay="18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810"/>
                            </p:stCondLst>
                            <p:childTnLst>
                              <p:par>
                                <p:cTn id="28" presetID="1" presetClass="entr" presetSubtype="0" fill="hold" nodeType="afterEffect">
                                  <p:stCondLst>
                                    <p:cond delay="18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990"/>
                            </p:stCondLst>
                            <p:childTnLst>
                              <p:par>
                                <p:cTn id="31" presetID="1" presetClass="entr" presetSubtype="0" fill="hold" nodeType="afterEffect">
                                  <p:stCondLst>
                                    <p:cond delay="180"/>
                                  </p:stCondLst>
                                  <p:childTnLst>
                                    <p:set>
                                      <p:cBhvr>
                                        <p:cTn id="32" dur="1" fill="hold">
                                          <p:stCondLst>
                                            <p:cond delay="0"/>
                                          </p:stCondLst>
                                        </p:cTn>
                                        <p:tgtEl>
                                          <p:spTgt spid="30"/>
                                        </p:tgtEl>
                                        <p:attrNameLst>
                                          <p:attrName>style.visibility</p:attrName>
                                        </p:attrNameLst>
                                      </p:cBhvr>
                                      <p:to>
                                        <p:strVal val="visible"/>
                                      </p:to>
                                    </p:set>
                                  </p:childTnLst>
                                </p:cTn>
                              </p:par>
                            </p:childTnLst>
                          </p:cTn>
                        </p:par>
                        <p:par>
                          <p:cTn id="33" fill="hold">
                            <p:stCondLst>
                              <p:cond delay="1170"/>
                            </p:stCondLst>
                            <p:childTnLst>
                              <p:par>
                                <p:cTn id="34" presetID="1" presetClass="entr" presetSubtype="0" fill="hold" nodeType="afterEffect">
                                  <p:stCondLst>
                                    <p:cond delay="180"/>
                                  </p:stCondLst>
                                  <p:childTnLst>
                                    <p:set>
                                      <p:cBhvr>
                                        <p:cTn id="35" dur="1" fill="hold">
                                          <p:stCondLst>
                                            <p:cond delay="0"/>
                                          </p:stCondLst>
                                        </p:cTn>
                                        <p:tgtEl>
                                          <p:spTgt spid="33"/>
                                        </p:tgtEl>
                                        <p:attrNameLst>
                                          <p:attrName>style.visibility</p:attrName>
                                        </p:attrNameLst>
                                      </p:cBhvr>
                                      <p:to>
                                        <p:strVal val="visible"/>
                                      </p:to>
                                    </p:set>
                                  </p:childTnLst>
                                </p:cTn>
                              </p:par>
                            </p:childTnLst>
                          </p:cTn>
                        </p:par>
                        <p:par>
                          <p:cTn id="36" fill="hold">
                            <p:stCondLst>
                              <p:cond delay="1350"/>
                            </p:stCondLst>
                            <p:childTnLst>
                              <p:par>
                                <p:cTn id="37" presetID="1" presetClass="entr" presetSubtype="0" fill="hold" nodeType="afterEffect">
                                  <p:stCondLst>
                                    <p:cond delay="180"/>
                                  </p:stCondLst>
                                  <p:childTnLst>
                                    <p:set>
                                      <p:cBhvr>
                                        <p:cTn id="38" dur="1" fill="hold">
                                          <p:stCondLst>
                                            <p:cond delay="0"/>
                                          </p:stCondLst>
                                        </p:cTn>
                                        <p:tgtEl>
                                          <p:spTgt spid="36"/>
                                        </p:tgtEl>
                                        <p:attrNameLst>
                                          <p:attrName>style.visibility</p:attrName>
                                        </p:attrNameLst>
                                      </p:cBhvr>
                                      <p:to>
                                        <p:strVal val="visible"/>
                                      </p:to>
                                    </p:set>
                                  </p:childTnLst>
                                </p:cTn>
                              </p:par>
                            </p:childTnLst>
                          </p:cTn>
                        </p:par>
                        <p:par>
                          <p:cTn id="39" fill="hold">
                            <p:stCondLst>
                              <p:cond delay="1530"/>
                            </p:stCondLst>
                            <p:childTnLst>
                              <p:par>
                                <p:cTn id="40" presetID="1" presetClass="entr" presetSubtype="0" fill="hold" nodeType="afterEffect">
                                  <p:stCondLst>
                                    <p:cond delay="180"/>
                                  </p:stCondLst>
                                  <p:childTnLst>
                                    <p:set>
                                      <p:cBhvr>
                                        <p:cTn id="4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3933825" y="1308100"/>
            <a:ext cx="39742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txBody>
          <a:bodyPr wrap="square">
            <a:spAutoFit/>
          </a:bodyP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l" eaLnBrk="1" hangingPunct="1"/>
            <a:r>
              <a:rPr lang="en-US" altLang="en-US" sz="2000" b="1" dirty="0">
                <a:latin typeface="Times New Roman" panose="02020603050405020304" pitchFamily="18" charset="0"/>
              </a:rPr>
              <a:t>Don’t gamble; take all your savings and buy some good stock and hold it till it goes up, then sell it.  If it don’t go up, don’t buy it.</a:t>
            </a:r>
          </a:p>
          <a:p>
            <a:pPr algn="l" eaLnBrk="1" hangingPunct="1"/>
            <a:endParaRPr lang="en-US" altLang="en-US" sz="2000" b="1" dirty="0">
              <a:latin typeface="Times New Roman" panose="02020603050405020304" pitchFamily="18" charset="0"/>
            </a:endParaRPr>
          </a:p>
          <a:p>
            <a:pPr algn="l" eaLnBrk="1" hangingPunct="1"/>
            <a:r>
              <a:rPr lang="en-US" altLang="en-US" sz="2000" b="1" dirty="0">
                <a:latin typeface="Times New Roman" panose="02020603050405020304" pitchFamily="18" charset="0"/>
              </a:rPr>
              <a:t>                                                                               Will Rogers</a:t>
            </a:r>
          </a:p>
        </p:txBody>
      </p:sp>
      <p:pic>
        <p:nvPicPr>
          <p:cNvPr id="194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49363"/>
            <a:ext cx="30765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sp>
        <p:nvSpPr>
          <p:cNvPr id="19461" name="Text Box 7"/>
          <p:cNvSpPr txBox="1">
            <a:spLocks noChangeArrowheads="1"/>
          </p:cNvSpPr>
          <p:nvPr/>
        </p:nvSpPr>
        <p:spPr bwMode="auto">
          <a:xfrm>
            <a:off x="785813" y="5356225"/>
            <a:ext cx="7194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txBody>
          <a:bodyPr>
            <a:spAutoFit/>
          </a:bodyP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l" eaLnBrk="1" hangingPunct="1"/>
            <a:r>
              <a:rPr lang="en-US" altLang="en-US" sz="2000" b="1" dirty="0">
                <a:latin typeface="Times New Roman" panose="02020603050405020304" pitchFamily="18" charset="0"/>
              </a:rPr>
              <a:t>It is not enough to mix “optimization” (intelligent decision making) and uncertainty.  You have to be sure that each decision has access to the information available at the time.</a:t>
            </a:r>
          </a:p>
        </p:txBody>
      </p:sp>
      <p:sp>
        <p:nvSpPr>
          <p:cNvPr id="2" name="Title 1"/>
          <p:cNvSpPr>
            <a:spLocks noGrp="1"/>
          </p:cNvSpPr>
          <p:nvPr>
            <p:ph type="title"/>
          </p:nvPr>
        </p:nvSpPr>
        <p:spPr/>
        <p:txBody>
          <a:bodyPr/>
          <a:lstStyle/>
          <a:p>
            <a:r>
              <a:rPr lang="en-US" dirty="0"/>
              <a:t>Planning under uncertainty</a:t>
            </a:r>
          </a:p>
        </p:txBody>
      </p:sp>
      <p:sp>
        <p:nvSpPr>
          <p:cNvPr id="3" name="Slide Number Placeholder 2"/>
          <p:cNvSpPr>
            <a:spLocks noGrp="1"/>
          </p:cNvSpPr>
          <p:nvPr>
            <p:ph type="sldNum" sz="quarter" idx="12"/>
          </p:nvPr>
        </p:nvSpPr>
        <p:spPr/>
        <p:txBody>
          <a:bodyPr/>
          <a:lstStyle/>
          <a:p>
            <a:pPr>
              <a:defRPr/>
            </a:pPr>
            <a:r>
              <a:rPr lang="en-US"/>
              <a:t>Slide </a:t>
            </a:r>
            <a:fld id="{1A06CF37-E5D2-4CB6-8D54-F788F163A3E8}" type="slidenum">
              <a:rPr lang="en-US" smtClean="0"/>
              <a:pPr>
                <a:defRPr/>
              </a:pPr>
              <a:t>52</a:t>
            </a:fld>
            <a:endParaRPr lang="en-US"/>
          </a:p>
        </p:txBody>
      </p:sp>
    </p:spTree>
    <p:extLst>
      <p:ext uri="{BB962C8B-B14F-4D97-AF65-F5344CB8AC3E}">
        <p14:creationId xmlns:p14="http://schemas.microsoft.com/office/powerpoint/2010/main" val="2330960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Imagine that you would like to solve the time-dependent linear program:</a:t>
            </a:r>
          </a:p>
          <a:p>
            <a:pPr lvl="1"/>
            <a:endParaRPr lang="en-US" sz="2000" dirty="0"/>
          </a:p>
          <a:p>
            <a:pPr lvl="1"/>
            <a:endParaRPr lang="en-US" sz="2000" dirty="0"/>
          </a:p>
          <a:p>
            <a:pPr lvl="1"/>
            <a:r>
              <a:rPr lang="en-US" sz="2000" dirty="0"/>
              <a:t>subject to</a:t>
            </a:r>
          </a:p>
          <a:p>
            <a:pPr lvl="2"/>
            <a:endParaRPr lang="en-US" sz="1800" dirty="0"/>
          </a:p>
          <a:p>
            <a:pPr lvl="1"/>
            <a:endParaRPr lang="en-US" sz="2000" dirty="0"/>
          </a:p>
          <a:p>
            <a:pPr lvl="2"/>
            <a:endParaRPr lang="en-US" sz="1200" dirty="0"/>
          </a:p>
          <a:p>
            <a:r>
              <a:rPr lang="en-US" sz="2400" dirty="0"/>
              <a:t>We can convert this to a proper stochastic model by replacing     with              and taking an expectation:</a:t>
            </a:r>
          </a:p>
          <a:p>
            <a:endParaRPr lang="en-US" sz="2400" dirty="0"/>
          </a:p>
          <a:p>
            <a:endParaRPr lang="en-US" sz="2400" dirty="0"/>
          </a:p>
          <a:p>
            <a:pPr marL="457200" lvl="1" indent="0">
              <a:buNone/>
            </a:pPr>
            <a:r>
              <a:rPr lang="en-US" sz="2000" dirty="0"/>
              <a:t>The policy               has to satisfy                   with transition function:</a:t>
            </a:r>
          </a:p>
        </p:txBody>
      </p:sp>
      <p:graphicFrame>
        <p:nvGraphicFramePr>
          <p:cNvPr id="5" name="Object 4"/>
          <p:cNvGraphicFramePr>
            <a:graphicFrameLocks noChangeAspect="1"/>
          </p:cNvGraphicFramePr>
          <p:nvPr>
            <p:extLst/>
          </p:nvPr>
        </p:nvGraphicFramePr>
        <p:xfrm>
          <a:off x="1266825" y="1881188"/>
          <a:ext cx="2095500" cy="868362"/>
        </p:xfrm>
        <a:graphic>
          <a:graphicData uri="http://schemas.openxmlformats.org/presentationml/2006/ole">
            <mc:AlternateContent xmlns:mc="http://schemas.openxmlformats.org/markup-compatibility/2006">
              <mc:Choice xmlns:v="urn:schemas-microsoft-com:vml" Requires="v">
                <p:oleObj spid="_x0000_s25611" name="Equation" r:id="rId3" imgW="1041120" imgH="431640" progId="Equation.DSMT4">
                  <p:embed/>
                </p:oleObj>
              </mc:Choice>
              <mc:Fallback>
                <p:oleObj name="Equation" r:id="rId3" imgW="1041120" imgH="431640" progId="Equation.DSMT4">
                  <p:embed/>
                  <p:pic>
                    <p:nvPicPr>
                      <p:cNvPr id="5" name="Object 4"/>
                      <p:cNvPicPr/>
                      <p:nvPr/>
                    </p:nvPicPr>
                    <p:blipFill>
                      <a:blip r:embed="rId4"/>
                      <a:stretch>
                        <a:fillRect/>
                      </a:stretch>
                    </p:blipFill>
                    <p:spPr>
                      <a:xfrm>
                        <a:off x="1266825" y="1881188"/>
                        <a:ext cx="2095500" cy="86836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From deterministic to stochastic</a:t>
            </a:r>
          </a:p>
        </p:txBody>
      </p:sp>
      <p:graphicFrame>
        <p:nvGraphicFramePr>
          <p:cNvPr id="6" name="Object 5"/>
          <p:cNvGraphicFramePr>
            <a:graphicFrameLocks noChangeAspect="1"/>
          </p:cNvGraphicFramePr>
          <p:nvPr>
            <p:extLst/>
          </p:nvPr>
        </p:nvGraphicFramePr>
        <p:xfrm>
          <a:off x="1733878" y="3056488"/>
          <a:ext cx="2581309" cy="755505"/>
        </p:xfrm>
        <a:graphic>
          <a:graphicData uri="http://schemas.openxmlformats.org/presentationml/2006/ole">
            <mc:AlternateContent xmlns:mc="http://schemas.openxmlformats.org/markup-compatibility/2006">
              <mc:Choice xmlns:v="urn:schemas-microsoft-com:vml" Requires="v">
                <p:oleObj spid="_x0000_s25612" name="Equation" r:id="rId5" imgW="1562040" imgH="457200" progId="Equation.DSMT4">
                  <p:embed/>
                </p:oleObj>
              </mc:Choice>
              <mc:Fallback>
                <p:oleObj name="Equation" r:id="rId5" imgW="1562040" imgH="457200" progId="Equation.DSMT4">
                  <p:embed/>
                  <p:pic>
                    <p:nvPicPr>
                      <p:cNvPr id="6" name="Object 5"/>
                      <p:cNvPicPr/>
                      <p:nvPr/>
                    </p:nvPicPr>
                    <p:blipFill>
                      <a:blip r:embed="rId6"/>
                      <a:stretch>
                        <a:fillRect/>
                      </a:stretch>
                    </p:blipFill>
                    <p:spPr>
                      <a:xfrm>
                        <a:off x="1733878" y="3056488"/>
                        <a:ext cx="2581309" cy="75550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272476" y="4237429"/>
          <a:ext cx="352011" cy="528017"/>
        </p:xfrm>
        <a:graphic>
          <a:graphicData uri="http://schemas.openxmlformats.org/presentationml/2006/ole">
            <mc:AlternateContent xmlns:mc="http://schemas.openxmlformats.org/markup-compatibility/2006">
              <mc:Choice xmlns:v="urn:schemas-microsoft-com:vml" Requires="v">
                <p:oleObj spid="_x0000_s25613" name="Equation" r:id="rId7" imgW="152280" imgH="228600" progId="Equation.DSMT4">
                  <p:embed/>
                </p:oleObj>
              </mc:Choice>
              <mc:Fallback>
                <p:oleObj name="Equation" r:id="rId7" imgW="152280" imgH="228600" progId="Equation.DSMT4">
                  <p:embed/>
                  <p:pic>
                    <p:nvPicPr>
                      <p:cNvPr id="7" name="Object 6"/>
                      <p:cNvPicPr/>
                      <p:nvPr/>
                    </p:nvPicPr>
                    <p:blipFill>
                      <a:blip r:embed="rId8"/>
                      <a:stretch>
                        <a:fillRect/>
                      </a:stretch>
                    </p:blipFill>
                    <p:spPr>
                      <a:xfrm>
                        <a:off x="2272476" y="4237429"/>
                        <a:ext cx="352011" cy="52801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3213645" y="4233167"/>
          <a:ext cx="1025846" cy="500633"/>
        </p:xfrm>
        <a:graphic>
          <a:graphicData uri="http://schemas.openxmlformats.org/presentationml/2006/ole">
            <mc:AlternateContent xmlns:mc="http://schemas.openxmlformats.org/markup-compatibility/2006">
              <mc:Choice xmlns:v="urn:schemas-microsoft-com:vml" Requires="v">
                <p:oleObj spid="_x0000_s25614" name="Equation" r:id="rId9" imgW="495000" imgH="241200" progId="Equation.DSMT4">
                  <p:embed/>
                </p:oleObj>
              </mc:Choice>
              <mc:Fallback>
                <p:oleObj name="Equation" r:id="rId9" imgW="495000" imgH="241200" progId="Equation.DSMT4">
                  <p:embed/>
                  <p:pic>
                    <p:nvPicPr>
                      <p:cNvPr id="8" name="Object 7"/>
                      <p:cNvPicPr>
                        <a:picLocks noChangeAspect="1" noChangeArrowheads="1"/>
                      </p:cNvPicPr>
                      <p:nvPr/>
                    </p:nvPicPr>
                    <p:blipFill>
                      <a:blip r:embed="rId10"/>
                      <a:srcRect/>
                      <a:stretch>
                        <a:fillRect/>
                      </a:stretch>
                    </p:blipFill>
                    <p:spPr bwMode="auto">
                      <a:xfrm>
                        <a:off x="3213645" y="4233167"/>
                        <a:ext cx="1025846" cy="500633"/>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106488" y="4691063"/>
          <a:ext cx="2581275" cy="868362"/>
        </p:xfrm>
        <a:graphic>
          <a:graphicData uri="http://schemas.openxmlformats.org/presentationml/2006/ole">
            <mc:AlternateContent xmlns:mc="http://schemas.openxmlformats.org/markup-compatibility/2006">
              <mc:Choice xmlns:v="urn:schemas-microsoft-com:vml" Requires="v">
                <p:oleObj spid="_x0000_s25615" name="Equation" r:id="rId11" imgW="1282680" imgH="431640" progId="Equation.DSMT4">
                  <p:embed/>
                </p:oleObj>
              </mc:Choice>
              <mc:Fallback>
                <p:oleObj name="Equation" r:id="rId11" imgW="1282680" imgH="431640" progId="Equation.DSMT4">
                  <p:embed/>
                  <p:pic>
                    <p:nvPicPr>
                      <p:cNvPr id="9" name="Object 8"/>
                      <p:cNvPicPr>
                        <a:picLocks noChangeAspect="1" noChangeArrowheads="1"/>
                      </p:cNvPicPr>
                      <p:nvPr/>
                    </p:nvPicPr>
                    <p:blipFill>
                      <a:blip r:embed="rId12"/>
                      <a:srcRect/>
                      <a:stretch>
                        <a:fillRect/>
                      </a:stretch>
                    </p:blipFill>
                    <p:spPr bwMode="auto">
                      <a:xfrm>
                        <a:off x="1106488" y="4691063"/>
                        <a:ext cx="25812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2332493" y="5523524"/>
          <a:ext cx="956972" cy="467022"/>
        </p:xfrm>
        <a:graphic>
          <a:graphicData uri="http://schemas.openxmlformats.org/presentationml/2006/ole">
            <mc:AlternateContent xmlns:mc="http://schemas.openxmlformats.org/markup-compatibility/2006">
              <mc:Choice xmlns:v="urn:schemas-microsoft-com:vml" Requires="v">
                <p:oleObj spid="_x0000_s25616" name="Equation" r:id="rId13" imgW="495000" imgH="241200" progId="Equation.DSMT4">
                  <p:embed/>
                </p:oleObj>
              </mc:Choice>
              <mc:Fallback>
                <p:oleObj name="Equation" r:id="rId13" imgW="495000" imgH="241200" progId="Equation.DSMT4">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2493" y="5523524"/>
                        <a:ext cx="956972" cy="467022"/>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nvPr>
        </p:nvGraphicFramePr>
        <p:xfrm>
          <a:off x="4650941" y="5555590"/>
          <a:ext cx="1064192" cy="425677"/>
        </p:xfrm>
        <a:graphic>
          <a:graphicData uri="http://schemas.openxmlformats.org/presentationml/2006/ole">
            <mc:AlternateContent xmlns:mc="http://schemas.openxmlformats.org/markup-compatibility/2006">
              <mc:Choice xmlns:v="urn:schemas-microsoft-com:vml" Requires="v">
                <p:oleObj spid="_x0000_s25617" name="Equation" r:id="rId15" imgW="571320" imgH="228600" progId="Equation.DSMT4">
                  <p:embed/>
                </p:oleObj>
              </mc:Choice>
              <mc:Fallback>
                <p:oleObj name="Equation" r:id="rId15" imgW="571320" imgH="228600" progId="Equation.DSMT4">
                  <p:embed/>
                  <p:pic>
                    <p:nvPicPr>
                      <p:cNvPr id="12" name="Object 11"/>
                      <p:cNvPicPr>
                        <a:picLocks noChangeAspect="1" noChangeArrowheads="1"/>
                      </p:cNvPicPr>
                      <p:nvPr/>
                    </p:nvPicPr>
                    <p:blipFill>
                      <a:blip r:embed="rId16"/>
                      <a:srcRect/>
                      <a:stretch>
                        <a:fillRect/>
                      </a:stretch>
                    </p:blipFill>
                    <p:spPr bwMode="auto">
                      <a:xfrm>
                        <a:off x="4650941" y="5555590"/>
                        <a:ext cx="1064192" cy="425677"/>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nvPr>
        </p:nvGraphicFramePr>
        <p:xfrm>
          <a:off x="1496736" y="6009573"/>
          <a:ext cx="2579688" cy="482600"/>
        </p:xfrm>
        <a:graphic>
          <a:graphicData uri="http://schemas.openxmlformats.org/presentationml/2006/ole">
            <mc:AlternateContent xmlns:mc="http://schemas.openxmlformats.org/markup-compatibility/2006">
              <mc:Choice xmlns:v="urn:schemas-microsoft-com:vml" Requires="v">
                <p:oleObj spid="_x0000_s25618" name="Equation" r:id="rId17" imgW="1155600" imgH="215640" progId="Equation.DSMT4">
                  <p:embed/>
                </p:oleObj>
              </mc:Choice>
              <mc:Fallback>
                <p:oleObj name="Equation" r:id="rId17" imgW="1155600" imgH="215640" progId="Equation.DSMT4">
                  <p:embed/>
                  <p:pic>
                    <p:nvPicPr>
                      <p:cNvPr id="13" name="Object 12"/>
                      <p:cNvPicPr>
                        <a:picLocks noChangeAspect="1" noChangeArrowheads="1"/>
                      </p:cNvPicPr>
                      <p:nvPr/>
                    </p:nvPicPr>
                    <p:blipFill>
                      <a:blip r:embed="rId18"/>
                      <a:srcRect/>
                      <a:stretch>
                        <a:fillRect/>
                      </a:stretch>
                    </p:blipFill>
                    <p:spPr bwMode="auto">
                      <a:xfrm>
                        <a:off x="1496736" y="6009573"/>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2722462" y="2055991"/>
            <a:ext cx="891598" cy="3435887"/>
            <a:chOff x="2722462" y="2055991"/>
            <a:chExt cx="891598" cy="3435887"/>
          </a:xfrm>
        </p:grpSpPr>
        <p:sp>
          <p:nvSpPr>
            <p:cNvPr id="4" name="Oval 3"/>
            <p:cNvSpPr/>
            <p:nvPr/>
          </p:nvSpPr>
          <p:spPr>
            <a:xfrm>
              <a:off x="3033966" y="2055991"/>
              <a:ext cx="280157" cy="5888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5" name="Straight Arrow Connector 14"/>
            <p:cNvCxnSpPr>
              <a:stCxn id="4" idx="4"/>
              <a:endCxn id="14" idx="0"/>
            </p:cNvCxnSpPr>
            <p:nvPr/>
          </p:nvCxnSpPr>
          <p:spPr bwMode="auto">
            <a:xfrm flipH="1">
              <a:off x="3168261" y="2644791"/>
              <a:ext cx="5784" cy="2139682"/>
            </a:xfrm>
            <a:prstGeom prst="straightConnector1">
              <a:avLst/>
            </a:prstGeom>
            <a:noFill/>
            <a:ln w="19050" cap="flat" cmpd="sng" algn="ctr">
              <a:solidFill>
                <a:srgbClr val="0033CC"/>
              </a:solidFill>
              <a:prstDash val="solid"/>
              <a:round/>
              <a:headEnd type="none" w="med" len="med"/>
              <a:tailEnd type="arrow" w="med" len="med"/>
            </a:ln>
            <a:effectLst/>
          </p:spPr>
        </p:cxnSp>
        <p:sp>
          <p:nvSpPr>
            <p:cNvPr id="14" name="Oval 13"/>
            <p:cNvSpPr/>
            <p:nvPr/>
          </p:nvSpPr>
          <p:spPr>
            <a:xfrm>
              <a:off x="2722462" y="4784473"/>
              <a:ext cx="891598" cy="70740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pic>
        <p:nvPicPr>
          <p:cNvPr id="16" name="Picture 15"/>
          <p:cNvPicPr>
            <a:picLocks noChangeAspect="1"/>
          </p:cNvPicPr>
          <p:nvPr/>
        </p:nvPicPr>
        <p:blipFill rotWithShape="1">
          <a:blip r:embed="rId19">
            <a:extLst/>
          </a:blip>
          <a:srcRect l="15344" r="9264" b="72187"/>
          <a:stretch/>
        </p:blipFill>
        <p:spPr>
          <a:xfrm>
            <a:off x="3937334" y="1881650"/>
            <a:ext cx="5039396" cy="855076"/>
          </a:xfrm>
          <a:prstGeom prst="rect">
            <a:avLst/>
          </a:prstGeom>
          <a:ln>
            <a:solidFill>
              <a:schemeClr val="tx1"/>
            </a:solidFill>
          </a:ln>
          <a:effectLst>
            <a:outerShdw blurRad="50800" dist="38100" dir="2700000" algn="tl" rotWithShape="0">
              <a:prstClr val="black">
                <a:alpha val="40000"/>
              </a:prstClr>
            </a:outerShdw>
          </a:effectLst>
        </p:spPr>
      </p:pic>
      <p:sp>
        <p:nvSpPr>
          <p:cNvPr id="23" name="Oval 22"/>
          <p:cNvSpPr/>
          <p:nvPr/>
        </p:nvSpPr>
        <p:spPr>
          <a:xfrm>
            <a:off x="1891993" y="4796940"/>
            <a:ext cx="290167" cy="62414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40" name="Group 39"/>
          <p:cNvGrpSpPr/>
          <p:nvPr/>
        </p:nvGrpSpPr>
        <p:grpSpPr>
          <a:xfrm>
            <a:off x="1622487" y="2276638"/>
            <a:ext cx="842184" cy="3215240"/>
            <a:chOff x="1600715" y="2276638"/>
            <a:chExt cx="842184" cy="3215240"/>
          </a:xfrm>
        </p:grpSpPr>
        <p:sp>
          <p:nvSpPr>
            <p:cNvPr id="25" name="Oval 24"/>
            <p:cNvSpPr/>
            <p:nvPr/>
          </p:nvSpPr>
          <p:spPr>
            <a:xfrm>
              <a:off x="1733878" y="2276638"/>
              <a:ext cx="709021" cy="33690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7" idx="0"/>
            </p:cNvCxnSpPr>
            <p:nvPr/>
          </p:nvCxnSpPr>
          <p:spPr bwMode="auto">
            <a:xfrm flipH="1">
              <a:off x="1713696" y="2613542"/>
              <a:ext cx="374693" cy="2383001"/>
            </a:xfrm>
            <a:prstGeom prst="straightConnector1">
              <a:avLst/>
            </a:prstGeom>
            <a:noFill/>
            <a:ln w="19050" cap="flat" cmpd="sng" algn="ctr">
              <a:solidFill>
                <a:srgbClr val="0033CC"/>
              </a:solidFill>
              <a:prstDash val="solid"/>
              <a:round/>
              <a:headEnd type="none" w="med" len="med"/>
              <a:tailEnd type="arrow" w="med" len="med"/>
            </a:ln>
            <a:effectLst/>
          </p:spPr>
        </p:cxnSp>
        <p:sp>
          <p:nvSpPr>
            <p:cNvPr id="27" name="Oval 26"/>
            <p:cNvSpPr/>
            <p:nvPr/>
          </p:nvSpPr>
          <p:spPr>
            <a:xfrm>
              <a:off x="1600715" y="4996543"/>
              <a:ext cx="225962" cy="49533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42" name="Object 41"/>
          <p:cNvGraphicFramePr>
            <a:graphicFrameLocks noChangeAspect="1"/>
          </p:cNvGraphicFramePr>
          <p:nvPr>
            <p:extLst/>
          </p:nvPr>
        </p:nvGraphicFramePr>
        <p:xfrm>
          <a:off x="3707859" y="4691063"/>
          <a:ext cx="3116263" cy="868362"/>
        </p:xfrm>
        <a:graphic>
          <a:graphicData uri="http://schemas.openxmlformats.org/presentationml/2006/ole">
            <mc:AlternateContent xmlns:mc="http://schemas.openxmlformats.org/markup-compatibility/2006">
              <mc:Choice xmlns:v="urn:schemas-microsoft-com:vml" Requires="v">
                <p:oleObj spid="_x0000_s25619" name="Equation" r:id="rId20" imgW="1549080" imgH="431640" progId="Equation.DSMT4">
                  <p:embed/>
                </p:oleObj>
              </mc:Choice>
              <mc:Fallback>
                <p:oleObj name="Equation" r:id="rId20" imgW="1549080" imgH="431640" progId="Equation.DSMT4">
                  <p:embed/>
                  <p:pic>
                    <p:nvPicPr>
                      <p:cNvPr id="42" name="Object 41"/>
                      <p:cNvPicPr>
                        <a:picLocks noChangeAspect="1" noChangeArrowheads="1"/>
                      </p:cNvPicPr>
                      <p:nvPr/>
                    </p:nvPicPr>
                    <p:blipFill>
                      <a:blip r:embed="rId21"/>
                      <a:srcRect/>
                      <a:stretch>
                        <a:fillRect/>
                      </a:stretch>
                    </p:blipFill>
                    <p:spPr bwMode="auto">
                      <a:xfrm>
                        <a:off x="3707859" y="4691063"/>
                        <a:ext cx="31162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Slide Number Placeholder 3">
            <a:extLst>
              <a:ext uri="{FF2B5EF4-FFF2-40B4-BE49-F238E27FC236}">
                <a16:creationId xmlns:a16="http://schemas.microsoft.com/office/drawing/2014/main" id="{7EA190F1-9D13-4FC4-BE06-DD38B60BED2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53</a:t>
            </a:fld>
            <a:endParaRPr lang="en-US" dirty="0"/>
          </a:p>
        </p:txBody>
      </p:sp>
    </p:spTree>
    <p:extLst>
      <p:ext uri="{BB962C8B-B14F-4D97-AF65-F5344CB8AC3E}">
        <p14:creationId xmlns:p14="http://schemas.microsoft.com/office/powerpoint/2010/main" val="19187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E91B-7C6A-43D7-A290-E0890D1C66EF}"/>
              </a:ext>
            </a:extLst>
          </p:cNvPr>
          <p:cNvSpPr>
            <a:spLocks noGrp="1"/>
          </p:cNvSpPr>
          <p:nvPr>
            <p:ph type="title"/>
          </p:nvPr>
        </p:nvSpPr>
        <p:spPr/>
        <p:txBody>
          <a:bodyPr/>
          <a:lstStyle/>
          <a:p>
            <a:r>
              <a:rPr lang="en-US" dirty="0"/>
              <a:t>Elements of a dynamic model</a:t>
            </a:r>
          </a:p>
        </p:txBody>
      </p:sp>
      <p:sp>
        <p:nvSpPr>
          <p:cNvPr id="3" name="Content Placeholder 2">
            <a:extLst>
              <a:ext uri="{FF2B5EF4-FFF2-40B4-BE49-F238E27FC236}">
                <a16:creationId xmlns:a16="http://schemas.microsoft.com/office/drawing/2014/main" id="{7ED3AA6C-4CB4-4F9D-B214-63328B7279E8}"/>
              </a:ext>
            </a:extLst>
          </p:cNvPr>
          <p:cNvSpPr>
            <a:spLocks noGrp="1"/>
          </p:cNvSpPr>
          <p:nvPr>
            <p:ph idx="1"/>
          </p:nvPr>
        </p:nvSpPr>
        <p:spPr/>
        <p:txBody>
          <a:bodyPr/>
          <a:lstStyle/>
          <a:p>
            <a:r>
              <a:rPr lang="en-US" dirty="0"/>
              <a:t>The most common mistake that everyone makes is to start with a policy, and then build a model around the policy.</a:t>
            </a:r>
          </a:p>
          <a:p>
            <a:endParaRPr lang="en-US" dirty="0"/>
          </a:p>
          <a:p>
            <a:r>
              <a:rPr lang="en-US" dirty="0"/>
              <a:t>It is important to remember:</a:t>
            </a:r>
          </a:p>
          <a:p>
            <a:pPr marL="457200" lvl="1" indent="0">
              <a:buNone/>
            </a:pPr>
            <a:endParaRPr lang="en-US" i="1" dirty="0"/>
          </a:p>
          <a:p>
            <a:pPr lvl="1"/>
            <a:r>
              <a:rPr lang="en-US" i="1" dirty="0"/>
              <a:t>Model first, then solve.</a:t>
            </a:r>
          </a:p>
          <a:p>
            <a:pPr marL="457200" lvl="1" indent="0">
              <a:buNone/>
            </a:pPr>
            <a:endParaRPr lang="en-US" dirty="0"/>
          </a:p>
          <a:p>
            <a:pPr lvl="1"/>
            <a:r>
              <a:rPr lang="en-US" dirty="0"/>
              <a:t>We </a:t>
            </a:r>
            <a:r>
              <a:rPr lang="en-US" i="1" dirty="0"/>
              <a:t>will</a:t>
            </a:r>
            <a:r>
              <a:rPr lang="en-US" dirty="0"/>
              <a:t> find a practical, scalable policy.</a:t>
            </a:r>
          </a:p>
          <a:p>
            <a:endParaRPr lang="en-US" dirty="0"/>
          </a:p>
          <a:p>
            <a:endParaRPr lang="en-US" dirty="0"/>
          </a:p>
        </p:txBody>
      </p:sp>
    </p:spTree>
    <p:extLst>
      <p:ext uri="{BB962C8B-B14F-4D97-AF65-F5344CB8AC3E}">
        <p14:creationId xmlns:p14="http://schemas.microsoft.com/office/powerpoint/2010/main" val="2169874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8062-EB62-4E9D-B468-7D434A2EE154}"/>
              </a:ext>
            </a:extLst>
          </p:cNvPr>
          <p:cNvSpPr>
            <a:spLocks noGrp="1"/>
          </p:cNvSpPr>
          <p:nvPr>
            <p:ph type="title"/>
          </p:nvPr>
        </p:nvSpPr>
        <p:spPr/>
        <p:txBody>
          <a:bodyPr/>
          <a:lstStyle/>
          <a:p>
            <a:r>
              <a:rPr lang="en-US" dirty="0"/>
              <a:t>Elements of a dynamic model</a:t>
            </a:r>
          </a:p>
        </p:txBody>
      </p:sp>
      <p:sp>
        <p:nvSpPr>
          <p:cNvPr id="3" name="Content Placeholder 2">
            <a:extLst>
              <a:ext uri="{FF2B5EF4-FFF2-40B4-BE49-F238E27FC236}">
                <a16:creationId xmlns:a16="http://schemas.microsoft.com/office/drawing/2014/main" id="{D1E1C507-9AEB-4172-96D1-E8DF8316D5DF}"/>
              </a:ext>
            </a:extLst>
          </p:cNvPr>
          <p:cNvSpPr>
            <a:spLocks noGrp="1"/>
          </p:cNvSpPr>
          <p:nvPr>
            <p:ph idx="1"/>
          </p:nvPr>
        </p:nvSpPr>
        <p:spPr/>
        <p:txBody>
          <a:bodyPr/>
          <a:lstStyle/>
          <a:p>
            <a:r>
              <a:rPr lang="en-US" sz="2400" dirty="0"/>
              <a:t>… and don’t worry about finding a policy.  Trust me!</a:t>
            </a:r>
          </a:p>
        </p:txBody>
      </p:sp>
      <p:pic>
        <p:nvPicPr>
          <p:cNvPr id="4" name="Harrison Ford - stepping over canyon">
            <a:hlinkClick r:id="" action="ppaction://media"/>
            <a:extLst>
              <a:ext uri="{FF2B5EF4-FFF2-40B4-BE49-F238E27FC236}">
                <a16:creationId xmlns:a16="http://schemas.microsoft.com/office/drawing/2014/main" id="{0BFF1D86-FC4D-490D-A1B7-A0ABB4AB73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6280" y="1809415"/>
            <a:ext cx="7894637" cy="4389437"/>
          </a:xfrm>
          <a:prstGeom prst="rect">
            <a:avLst/>
          </a:prstGeom>
        </p:spPr>
      </p:pic>
    </p:spTree>
    <p:extLst>
      <p:ext uri="{BB962C8B-B14F-4D97-AF65-F5344CB8AC3E}">
        <p14:creationId xmlns:p14="http://schemas.microsoft.com/office/powerpoint/2010/main" val="1200961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67C71-1F05-4131-B0D2-0D5E3A32A79F}"/>
              </a:ext>
            </a:extLst>
          </p:cNvPr>
          <p:cNvPicPr>
            <a:picLocks noChangeAspect="1"/>
          </p:cNvPicPr>
          <p:nvPr/>
        </p:nvPicPr>
        <p:blipFill>
          <a:blip r:embed="rId3"/>
          <a:stretch>
            <a:fillRect/>
          </a:stretch>
        </p:blipFill>
        <p:spPr>
          <a:xfrm>
            <a:off x="-1" y="0"/>
            <a:ext cx="9159173" cy="6858000"/>
          </a:xfrm>
          <a:prstGeom prst="rect">
            <a:avLst/>
          </a:prstGeom>
        </p:spPr>
      </p:pic>
      <p:sp>
        <p:nvSpPr>
          <p:cNvPr id="4100" name="Rectangle 4"/>
          <p:cNvSpPr>
            <a:spLocks noGrp="1" noChangeArrowheads="1"/>
          </p:cNvSpPr>
          <p:nvPr>
            <p:ph type="ctrTitle"/>
          </p:nvPr>
        </p:nvSpPr>
        <p:spPr/>
        <p:txBody>
          <a:bodyPr/>
          <a:lstStyle/>
          <a:p>
            <a:pPr algn="ctr"/>
            <a:r>
              <a:rPr lang="en-US" dirty="0"/>
              <a:t>Morning break</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
        <p:nvSpPr>
          <p:cNvPr id="6" name="Slide Number Placeholder 5">
            <a:extLst>
              <a:ext uri="{FF2B5EF4-FFF2-40B4-BE49-F238E27FC236}">
                <a16:creationId xmlns:a16="http://schemas.microsoft.com/office/drawing/2014/main" id="{D5414412-A1A4-4445-B10B-31DCC7E9D4C6}"/>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56</a:t>
            </a:fld>
            <a:endParaRPr lang="en-US"/>
          </a:p>
        </p:txBody>
      </p:sp>
    </p:spTree>
    <p:extLst>
      <p:ext uri="{BB962C8B-B14F-4D97-AF65-F5344CB8AC3E}">
        <p14:creationId xmlns:p14="http://schemas.microsoft.com/office/powerpoint/2010/main" val="347489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35077-6945-413C-A66E-A15792E4EA29}"/>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9F6A208F-EB88-4F7A-B132-37BF6858C5C1}"/>
              </a:ext>
            </a:extLst>
          </p:cNvPr>
          <p:cNvSpPr>
            <a:spLocks noGrp="1"/>
          </p:cNvSpPr>
          <p:nvPr>
            <p:ph type="ctrTitle"/>
          </p:nvPr>
        </p:nvSpPr>
        <p:spPr/>
        <p:txBody>
          <a:bodyPr/>
          <a:lstStyle/>
          <a:p>
            <a:pPr algn="ctr"/>
            <a:r>
              <a:rPr lang="en-US" dirty="0"/>
              <a:t>Four major problem classes</a:t>
            </a:r>
          </a:p>
        </p:txBody>
      </p:sp>
      <p:sp>
        <p:nvSpPr>
          <p:cNvPr id="3" name="Subtitle 2">
            <a:extLst>
              <a:ext uri="{FF2B5EF4-FFF2-40B4-BE49-F238E27FC236}">
                <a16:creationId xmlns:a16="http://schemas.microsoft.com/office/drawing/2014/main" id="{A4152671-53A4-42DC-9C27-C0104AB573B5}"/>
              </a:ext>
            </a:extLst>
          </p:cNvPr>
          <p:cNvSpPr>
            <a:spLocks noGrp="1"/>
          </p:cNvSpPr>
          <p:nvPr>
            <p:ph type="subTitle" idx="1"/>
          </p:nvPr>
        </p:nvSpPr>
        <p:spPr/>
        <p:txBody>
          <a:bodyPr/>
          <a:lstStyle/>
          <a:p>
            <a:endParaRPr lang="en-US"/>
          </a:p>
        </p:txBody>
      </p:sp>
      <p:sp>
        <p:nvSpPr>
          <p:cNvPr id="7" name="Slide Number Placeholder 6">
            <a:extLst>
              <a:ext uri="{FF2B5EF4-FFF2-40B4-BE49-F238E27FC236}">
                <a16:creationId xmlns:a16="http://schemas.microsoft.com/office/drawing/2014/main" id="{C9E56386-0BAE-417E-9092-B81547FBD47D}"/>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57</a:t>
            </a:fld>
            <a:endParaRPr lang="en-US"/>
          </a:p>
        </p:txBody>
      </p:sp>
    </p:spTree>
    <p:extLst>
      <p:ext uri="{BB962C8B-B14F-4D97-AF65-F5344CB8AC3E}">
        <p14:creationId xmlns:p14="http://schemas.microsoft.com/office/powerpoint/2010/main" val="1221802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799" y="1143000"/>
                <a:ext cx="8096460" cy="4953000"/>
              </a:xfrm>
            </p:spPr>
            <p:txBody>
              <a:bodyPr/>
              <a:lstStyle/>
              <a:p>
                <a:r>
                  <a:rPr lang="en-US" dirty="0"/>
                  <a:t>State independent problems</a:t>
                </a:r>
              </a:p>
              <a:p>
                <a:pPr lvl="1"/>
                <a:r>
                  <a:rPr lang="en-US" dirty="0"/>
                  <a:t>The </a:t>
                </a:r>
                <a:r>
                  <a:rPr lang="en-US" i="1" dirty="0"/>
                  <a:t>problem</a:t>
                </a:r>
                <a:r>
                  <a:rPr lang="en-US" dirty="0"/>
                  <a:t> does not depend on the state of the system.</a:t>
                </a:r>
              </a:p>
              <a:p>
                <a:pPr lvl="1"/>
                <a:endParaRPr lang="en-US" dirty="0"/>
              </a:p>
              <a:p>
                <a:pPr lvl="1"/>
                <a:endParaRPr lang="en-US" dirty="0"/>
              </a:p>
              <a:p>
                <a:pPr lvl="1"/>
                <a:r>
                  <a:rPr lang="en-US" dirty="0"/>
                  <a:t>The only state variable is what we know (or believe) about the unknown function                , called the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 so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a:t>
                </a:r>
              </a:p>
              <a:p>
                <a:r>
                  <a:rPr lang="en-US" dirty="0"/>
                  <a:t>State dependent problems</a:t>
                </a:r>
              </a:p>
              <a:p>
                <a:pPr lvl="1"/>
                <a:r>
                  <a:rPr lang="en-US" dirty="0"/>
                  <a:t>Now the </a:t>
                </a:r>
                <a:r>
                  <a:rPr lang="en-US" i="1" dirty="0"/>
                  <a:t>problem</a:t>
                </a:r>
                <a:r>
                  <a:rPr lang="en-US" dirty="0"/>
                  <a:t> may depend on what we know at time </a:t>
                </a:r>
                <a:r>
                  <a:rPr lang="en-US" i="1" dirty="0"/>
                  <a:t>t</a:t>
                </a:r>
                <a:r>
                  <a:rPr lang="en-US" dirty="0"/>
                  <a:t>:</a:t>
                </a:r>
              </a:p>
              <a:p>
                <a:pPr lvl="2"/>
                <a:endParaRPr lang="en-US" dirty="0"/>
              </a:p>
              <a:p>
                <a:pPr lvl="2"/>
                <a:endParaRPr lang="en-US" dirty="0"/>
              </a:p>
              <a:p>
                <a:pPr lvl="1"/>
                <a:r>
                  <a:rPr lang="en-US" dirty="0"/>
                  <a:t>Now the state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pPr lvl="2"/>
                <a:endParaRPr lang="en-US" dirty="0"/>
              </a:p>
              <a:p>
                <a:pPr lvl="2"/>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799" y="1143000"/>
                <a:ext cx="8096460" cy="4953000"/>
              </a:xfrm>
              <a:blipFill>
                <a:blip r:embed="rId3"/>
                <a:stretch>
                  <a:fillRect t="-1355" r="-1881" b="-3818"/>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849897" y="2240486"/>
          <a:ext cx="4918213" cy="596147"/>
        </p:xfrm>
        <a:graphic>
          <a:graphicData uri="http://schemas.openxmlformats.org/presentationml/2006/ole">
            <mc:AlternateContent xmlns:mc="http://schemas.openxmlformats.org/markup-compatibility/2006">
              <mc:Choice xmlns:v="urn:schemas-microsoft-com:vml" Requires="v">
                <p:oleObj spid="_x0000_s26630" name="Equation" r:id="rId4" imgW="2514600" imgH="304560" progId="Equation.DSMT4">
                  <p:embed/>
                </p:oleObj>
              </mc:Choice>
              <mc:Fallback>
                <p:oleObj name="Equation" r:id="rId4" imgW="2514600" imgH="304560" progId="Equation.DSMT4">
                  <p:embed/>
                  <p:pic>
                    <p:nvPicPr>
                      <p:cNvPr id="4" name="Object 3"/>
                      <p:cNvPicPr/>
                      <p:nvPr/>
                    </p:nvPicPr>
                    <p:blipFill>
                      <a:blip r:embed="rId5"/>
                      <a:stretch>
                        <a:fillRect/>
                      </a:stretch>
                    </p:blipFill>
                    <p:spPr>
                      <a:xfrm>
                        <a:off x="1849897" y="2240486"/>
                        <a:ext cx="4918213" cy="59614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188423" y="3391756"/>
          <a:ext cx="1266825" cy="396875"/>
        </p:xfrm>
        <a:graphic>
          <a:graphicData uri="http://schemas.openxmlformats.org/presentationml/2006/ole">
            <mc:AlternateContent xmlns:mc="http://schemas.openxmlformats.org/markup-compatibility/2006">
              <mc:Choice xmlns:v="urn:schemas-microsoft-com:vml" Requires="v">
                <p:oleObj spid="_x0000_s26631" name="Equation" r:id="rId6" imgW="647640" imgH="203040" progId="Equation.DSMT4">
                  <p:embed/>
                </p:oleObj>
              </mc:Choice>
              <mc:Fallback>
                <p:oleObj name="Equation" r:id="rId6" imgW="647640" imgH="203040" progId="Equation.DSMT4">
                  <p:embed/>
                  <p:pic>
                    <p:nvPicPr>
                      <p:cNvPr id="8" name="Object 7"/>
                      <p:cNvPicPr/>
                      <p:nvPr/>
                    </p:nvPicPr>
                    <p:blipFill>
                      <a:blip r:embed="rId7"/>
                      <a:stretch>
                        <a:fillRect/>
                      </a:stretch>
                    </p:blipFill>
                    <p:spPr>
                      <a:xfrm>
                        <a:off x="4188423" y="3391756"/>
                        <a:ext cx="1266825" cy="396875"/>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1804969" y="5043955"/>
          <a:ext cx="5875338" cy="606425"/>
        </p:xfrm>
        <a:graphic>
          <a:graphicData uri="http://schemas.openxmlformats.org/presentationml/2006/ole">
            <mc:AlternateContent xmlns:mc="http://schemas.openxmlformats.org/markup-compatibility/2006">
              <mc:Choice xmlns:v="urn:schemas-microsoft-com:vml" Requires="v">
                <p:oleObj spid="_x0000_s26632" name="Equation" r:id="rId8" imgW="2958840" imgH="304560" progId="Equation.DSMT4">
                  <p:embed/>
                </p:oleObj>
              </mc:Choice>
              <mc:Fallback>
                <p:oleObj name="Equation" r:id="rId8" imgW="2958840" imgH="304560" progId="Equation.DSMT4">
                  <p:embed/>
                  <p:pic>
                    <p:nvPicPr>
                      <p:cNvPr id="10" name="Object 9"/>
                      <p:cNvPicPr/>
                      <p:nvPr/>
                    </p:nvPicPr>
                    <p:blipFill>
                      <a:blip r:embed="rId9"/>
                      <a:stretch>
                        <a:fillRect/>
                      </a:stretch>
                    </p:blipFill>
                    <p:spPr>
                      <a:xfrm>
                        <a:off x="1804969" y="5043955"/>
                        <a:ext cx="5875338" cy="606425"/>
                      </a:xfrm>
                      <a:prstGeom prst="rect">
                        <a:avLst/>
                      </a:prstGeom>
                    </p:spPr>
                  </p:pic>
                </p:oleObj>
              </mc:Fallback>
            </mc:AlternateContent>
          </a:graphicData>
        </a:graphic>
      </p:graphicFrame>
      <p:sp>
        <p:nvSpPr>
          <p:cNvPr id="11" name="Oval 10"/>
          <p:cNvSpPr/>
          <p:nvPr/>
        </p:nvSpPr>
        <p:spPr>
          <a:xfrm>
            <a:off x="5184182" y="5062286"/>
            <a:ext cx="533544" cy="53354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p:cNvSpPr/>
          <p:nvPr/>
        </p:nvSpPr>
        <p:spPr>
          <a:xfrm>
            <a:off x="2629869" y="5194808"/>
            <a:ext cx="533544" cy="53354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9" name="Object 8"/>
          <p:cNvGraphicFramePr>
            <a:graphicFrameLocks noChangeAspect="1"/>
          </p:cNvGraphicFramePr>
          <p:nvPr>
            <p:extLst/>
          </p:nvPr>
        </p:nvGraphicFramePr>
        <p:xfrm>
          <a:off x="6754876" y="2295525"/>
          <a:ext cx="969963" cy="498475"/>
        </p:xfrm>
        <a:graphic>
          <a:graphicData uri="http://schemas.openxmlformats.org/presentationml/2006/ole">
            <mc:AlternateContent xmlns:mc="http://schemas.openxmlformats.org/markup-compatibility/2006">
              <mc:Choice xmlns:v="urn:schemas-microsoft-com:vml" Requires="v">
                <p:oleObj spid="_x0000_s26633" name="Equation" r:id="rId10" imgW="495000" imgH="253800" progId="Equation.DSMT4">
                  <p:embed/>
                </p:oleObj>
              </mc:Choice>
              <mc:Fallback>
                <p:oleObj name="Equation" r:id="rId10" imgW="495000" imgH="253800" progId="Equation.DSMT4">
                  <p:embed/>
                  <p:pic>
                    <p:nvPicPr>
                      <p:cNvPr id="9" name="Object 8"/>
                      <p:cNvPicPr/>
                      <p:nvPr/>
                    </p:nvPicPr>
                    <p:blipFill>
                      <a:blip r:embed="rId11"/>
                      <a:stretch>
                        <a:fillRect/>
                      </a:stretch>
                    </p:blipFill>
                    <p:spPr>
                      <a:xfrm>
                        <a:off x="6754876" y="2295525"/>
                        <a:ext cx="969963" cy="498475"/>
                      </a:xfrm>
                      <a:prstGeom prst="rect">
                        <a:avLst/>
                      </a:prstGeom>
                    </p:spPr>
                  </p:pic>
                </p:oleObj>
              </mc:Fallback>
            </mc:AlternateContent>
          </a:graphicData>
        </a:graphic>
      </p:graphicFrame>
      <p:grpSp>
        <p:nvGrpSpPr>
          <p:cNvPr id="7" name="Group 6"/>
          <p:cNvGrpSpPr/>
          <p:nvPr/>
        </p:nvGrpSpPr>
        <p:grpSpPr>
          <a:xfrm>
            <a:off x="6973085" y="2150728"/>
            <a:ext cx="1632134" cy="1708826"/>
            <a:chOff x="6973085" y="2150728"/>
            <a:chExt cx="1632134" cy="1708826"/>
          </a:xfrm>
        </p:grpSpPr>
        <p:sp>
          <p:nvSpPr>
            <p:cNvPr id="13" name="Oval 12"/>
            <p:cNvSpPr/>
            <p:nvPr/>
          </p:nvSpPr>
          <p:spPr>
            <a:xfrm>
              <a:off x="6973085" y="2150728"/>
              <a:ext cx="751754" cy="751754"/>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8076461" y="3330796"/>
              <a:ext cx="528758" cy="52875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6" name="Straight Arrow Connector 5"/>
            <p:cNvCxnSpPr>
              <a:stCxn id="13" idx="5"/>
            </p:cNvCxnSpPr>
            <p:nvPr/>
          </p:nvCxnSpPr>
          <p:spPr bwMode="auto">
            <a:xfrm>
              <a:off x="7614747" y="2792390"/>
              <a:ext cx="553893" cy="599366"/>
            </a:xfrm>
            <a:prstGeom prst="straightConnector1">
              <a:avLst/>
            </a:prstGeom>
            <a:noFill/>
            <a:ln w="19050" cap="flat" cmpd="sng" algn="ctr">
              <a:solidFill>
                <a:srgbClr val="0000FF"/>
              </a:solidFill>
              <a:prstDash val="solid"/>
              <a:round/>
              <a:headEnd type="none" w="med" len="med"/>
              <a:tailEnd type="triangle"/>
            </a:ln>
            <a:effectLst/>
          </p:spPr>
        </p:cxnSp>
      </p:grpSp>
    </p:spTree>
    <p:extLst>
      <p:ext uri="{BB962C8B-B14F-4D97-AF65-F5344CB8AC3E}">
        <p14:creationId xmlns:p14="http://schemas.microsoft.com/office/powerpoint/2010/main" val="113172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classes</a:t>
            </a:r>
          </a:p>
        </p:txBody>
      </p:sp>
      <p:sp>
        <p:nvSpPr>
          <p:cNvPr id="3" name="Content Placeholder 2"/>
          <p:cNvSpPr>
            <a:spLocks noGrp="1"/>
          </p:cNvSpPr>
          <p:nvPr>
            <p:ph idx="1"/>
          </p:nvPr>
        </p:nvSpPr>
        <p:spPr/>
        <p:txBody>
          <a:bodyPr/>
          <a:lstStyle/>
          <a:p>
            <a:r>
              <a:rPr lang="en-US" dirty="0"/>
              <a:t>Offline (final reward)</a:t>
            </a:r>
          </a:p>
          <a:p>
            <a:pPr lvl="1"/>
            <a:r>
              <a:rPr lang="en-US" dirty="0"/>
              <a:t>We can iteratively search for the best solution, but only care about the final answer.</a:t>
            </a:r>
          </a:p>
          <a:p>
            <a:pPr lvl="1"/>
            <a:r>
              <a:rPr lang="en-US" dirty="0"/>
              <a:t>Asymptotic formulation:</a:t>
            </a:r>
          </a:p>
          <a:p>
            <a:pPr lvl="2"/>
            <a:endParaRPr lang="en-US" dirty="0"/>
          </a:p>
          <a:p>
            <a:pPr lvl="2"/>
            <a:endParaRPr lang="en-US" dirty="0"/>
          </a:p>
          <a:p>
            <a:pPr lvl="1"/>
            <a:r>
              <a:rPr lang="en-US" dirty="0"/>
              <a:t>Finite horizon formulation: </a:t>
            </a:r>
          </a:p>
          <a:p>
            <a:pPr lvl="2"/>
            <a:endParaRPr lang="en-US" dirty="0"/>
          </a:p>
          <a:p>
            <a:pPr lvl="2"/>
            <a:endParaRPr lang="en-US" dirty="0"/>
          </a:p>
          <a:p>
            <a:r>
              <a:rPr lang="en-US" dirty="0"/>
              <a:t>Online (cumulative reward)</a:t>
            </a:r>
          </a:p>
          <a:p>
            <a:pPr lvl="1"/>
            <a:r>
              <a:rPr lang="en-US" dirty="0"/>
              <a:t>We have to learn as we go</a:t>
            </a:r>
          </a:p>
        </p:txBody>
      </p:sp>
      <p:graphicFrame>
        <p:nvGraphicFramePr>
          <p:cNvPr id="4" name="Object 3"/>
          <p:cNvGraphicFramePr>
            <a:graphicFrameLocks noChangeAspect="1"/>
          </p:cNvGraphicFramePr>
          <p:nvPr/>
        </p:nvGraphicFramePr>
        <p:xfrm>
          <a:off x="1822678" y="3026880"/>
          <a:ext cx="2229035" cy="550379"/>
        </p:xfrm>
        <a:graphic>
          <a:graphicData uri="http://schemas.openxmlformats.org/presentationml/2006/ole">
            <mc:AlternateContent xmlns:mc="http://schemas.openxmlformats.org/markup-compatibility/2006">
              <mc:Choice xmlns:v="urn:schemas-microsoft-com:vml" Requires="v">
                <p:oleObj spid="_x0000_s27654" name="Equation" r:id="rId3" imgW="1028520" imgH="253800" progId="Equation.DSMT4">
                  <p:embed/>
                </p:oleObj>
              </mc:Choice>
              <mc:Fallback>
                <p:oleObj name="Equation" r:id="rId3" imgW="1028520" imgH="253800" progId="Equation.DSMT4">
                  <p:embed/>
                  <p:pic>
                    <p:nvPicPr>
                      <p:cNvPr id="4" name="Object 3"/>
                      <p:cNvPicPr/>
                      <p:nvPr/>
                    </p:nvPicPr>
                    <p:blipFill>
                      <a:blip r:embed="rId4"/>
                      <a:stretch>
                        <a:fillRect/>
                      </a:stretch>
                    </p:blipFill>
                    <p:spPr>
                      <a:xfrm>
                        <a:off x="1822678" y="3026880"/>
                        <a:ext cx="2229035" cy="55037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822678" y="4011991"/>
          <a:ext cx="2613025" cy="576263"/>
        </p:xfrm>
        <a:graphic>
          <a:graphicData uri="http://schemas.openxmlformats.org/presentationml/2006/ole">
            <mc:AlternateContent xmlns:mc="http://schemas.openxmlformats.org/markup-compatibility/2006">
              <mc:Choice xmlns:v="urn:schemas-microsoft-com:vml" Requires="v">
                <p:oleObj spid="_x0000_s27655" name="Equation" r:id="rId5" imgW="1206360" imgH="266400" progId="Equation.DSMT4">
                  <p:embed/>
                </p:oleObj>
              </mc:Choice>
              <mc:Fallback>
                <p:oleObj name="Equation" r:id="rId5" imgW="1206360" imgH="266400" progId="Equation.DSMT4">
                  <p:embed/>
                  <p:pic>
                    <p:nvPicPr>
                      <p:cNvPr id="6" name="Object 5"/>
                      <p:cNvPicPr/>
                      <p:nvPr/>
                    </p:nvPicPr>
                    <p:blipFill>
                      <a:blip r:embed="rId6"/>
                      <a:stretch>
                        <a:fillRect/>
                      </a:stretch>
                    </p:blipFill>
                    <p:spPr>
                      <a:xfrm>
                        <a:off x="1822678" y="4011991"/>
                        <a:ext cx="2613025" cy="576263"/>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368354" y="5562046"/>
          <a:ext cx="3905250" cy="960438"/>
        </p:xfrm>
        <a:graphic>
          <a:graphicData uri="http://schemas.openxmlformats.org/presentationml/2006/ole">
            <mc:AlternateContent xmlns:mc="http://schemas.openxmlformats.org/markup-compatibility/2006">
              <mc:Choice xmlns:v="urn:schemas-microsoft-com:vml" Requires="v">
                <p:oleObj spid="_x0000_s27656" name="Equation" r:id="rId7" imgW="1803240" imgH="444240" progId="Equation.DSMT4">
                  <p:embed/>
                </p:oleObj>
              </mc:Choice>
              <mc:Fallback>
                <p:oleObj name="Equation" r:id="rId7" imgW="1803240" imgH="444240" progId="Equation.DSMT4">
                  <p:embed/>
                  <p:pic>
                    <p:nvPicPr>
                      <p:cNvPr id="7" name="Object 6"/>
                      <p:cNvPicPr/>
                      <p:nvPr/>
                    </p:nvPicPr>
                    <p:blipFill>
                      <a:blip r:embed="rId8"/>
                      <a:stretch>
                        <a:fillRect/>
                      </a:stretch>
                    </p:blipFill>
                    <p:spPr>
                      <a:xfrm>
                        <a:off x="1368354" y="5562046"/>
                        <a:ext cx="3905250" cy="960438"/>
                      </a:xfrm>
                      <a:prstGeom prst="rect">
                        <a:avLst/>
                      </a:prstGeom>
                    </p:spPr>
                  </p:pic>
                </p:oleObj>
              </mc:Fallback>
            </mc:AlternateContent>
          </a:graphicData>
        </a:graphic>
      </p:graphicFrame>
      <p:sp>
        <p:nvSpPr>
          <p:cNvPr id="8" name="Oval 7"/>
          <p:cNvSpPr/>
          <p:nvPr/>
        </p:nvSpPr>
        <p:spPr>
          <a:xfrm>
            <a:off x="2325895" y="3212669"/>
            <a:ext cx="458193" cy="458193"/>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Oval 8"/>
          <p:cNvSpPr/>
          <p:nvPr/>
        </p:nvSpPr>
        <p:spPr>
          <a:xfrm>
            <a:off x="2331463" y="4219969"/>
            <a:ext cx="464817" cy="464817"/>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Oval 9"/>
          <p:cNvSpPr/>
          <p:nvPr/>
        </p:nvSpPr>
        <p:spPr>
          <a:xfrm>
            <a:off x="1879829" y="5943480"/>
            <a:ext cx="507026" cy="50702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6158" y="4684787"/>
            <a:ext cx="2753482" cy="19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5406639" y="2570022"/>
            <a:ext cx="3093738" cy="2018232"/>
            <a:chOff x="5406639" y="2570022"/>
            <a:chExt cx="3093738" cy="2018232"/>
          </a:xfrm>
        </p:grpSpPr>
        <p:graphicFrame>
          <p:nvGraphicFramePr>
            <p:cNvPr id="5" name="Object 4"/>
            <p:cNvGraphicFramePr>
              <a:graphicFrameLocks noChangeAspect="1"/>
            </p:cNvGraphicFramePr>
            <p:nvPr>
              <p:extLst/>
            </p:nvPr>
          </p:nvGraphicFramePr>
          <p:xfrm>
            <a:off x="5406639" y="2570022"/>
            <a:ext cx="392434" cy="2018232"/>
          </p:xfrm>
          <a:graphic>
            <a:graphicData uri="http://schemas.openxmlformats.org/presentationml/2006/ole">
              <mc:AlternateContent xmlns:mc="http://schemas.openxmlformats.org/markup-compatibility/2006">
                <mc:Choice xmlns:v="urn:schemas-microsoft-com:vml" Requires="v">
                  <p:oleObj spid="_x0000_s27657" name="Equation" r:id="rId10" imgW="177480" imgH="914400" progId="Equation.DSMT4">
                    <p:embed/>
                  </p:oleObj>
                </mc:Choice>
                <mc:Fallback>
                  <p:oleObj name="Equation" r:id="rId10" imgW="177480" imgH="914400" progId="Equation.DSMT4">
                    <p:embed/>
                    <p:pic>
                      <p:nvPicPr>
                        <p:cNvPr id="5" name="Object 4"/>
                        <p:cNvPicPr/>
                        <p:nvPr/>
                      </p:nvPicPr>
                      <p:blipFill>
                        <a:blip r:embed="rId11"/>
                        <a:stretch>
                          <a:fillRect/>
                        </a:stretch>
                      </p:blipFill>
                      <p:spPr>
                        <a:xfrm>
                          <a:off x="5406639" y="2570022"/>
                          <a:ext cx="392434" cy="2018232"/>
                        </a:xfrm>
                        <a:prstGeom prst="rect">
                          <a:avLst/>
                        </a:prstGeom>
                      </p:spPr>
                    </p:pic>
                  </p:oleObj>
                </mc:Fallback>
              </mc:AlternateContent>
            </a:graphicData>
          </a:graphic>
        </p:graphicFrame>
        <p:sp>
          <p:nvSpPr>
            <p:cNvPr id="12" name="TextBox 11"/>
            <p:cNvSpPr txBox="1"/>
            <p:nvPr/>
          </p:nvSpPr>
          <p:spPr>
            <a:xfrm>
              <a:off x="5898383" y="2924071"/>
              <a:ext cx="2601994" cy="1323439"/>
            </a:xfrm>
            <a:prstGeom prst="rect">
              <a:avLst/>
            </a:prstGeom>
            <a:noFill/>
          </p:spPr>
          <p:txBody>
            <a:bodyPr wrap="none" rtlCol="0">
              <a:spAutoFit/>
            </a:bodyPr>
            <a:lstStyle/>
            <a:p>
              <a:r>
                <a:rPr lang="en-US" sz="2000" i="0" dirty="0"/>
                <a:t>“ranking and selection”</a:t>
              </a:r>
            </a:p>
            <a:p>
              <a:r>
                <a:rPr lang="en-US" sz="2000" i="0" dirty="0"/>
                <a:t>or</a:t>
              </a:r>
            </a:p>
            <a:p>
              <a:r>
                <a:rPr lang="en-US" sz="2000" i="0" dirty="0"/>
                <a:t>“stochastic search”</a:t>
              </a:r>
            </a:p>
            <a:p>
              <a:endParaRPr lang="en-US" sz="2000" i="0" dirty="0"/>
            </a:p>
          </p:txBody>
        </p:sp>
      </p:grpSp>
    </p:spTree>
    <p:extLst>
      <p:ext uri="{BB962C8B-B14F-4D97-AF65-F5344CB8AC3E}">
        <p14:creationId xmlns:p14="http://schemas.microsoft.com/office/powerpoint/2010/main" val="4031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Ranking and selection (derivative free)</a:t>
            </a:r>
          </a:p>
          <a:p>
            <a:pPr lvl="1"/>
            <a:r>
              <a:rPr lang="en-US" dirty="0"/>
              <a:t>Basic problem:</a:t>
            </a:r>
          </a:p>
          <a:p>
            <a:pPr marL="457200" lvl="1" indent="0">
              <a:buNone/>
            </a:pPr>
            <a:endParaRPr lang="en-US" dirty="0"/>
          </a:p>
          <a:p>
            <a:pPr lvl="1"/>
            <a:endParaRPr lang="en-US" dirty="0"/>
          </a:p>
          <a:p>
            <a:pPr lvl="1"/>
            <a:endParaRPr lang="en-US" dirty="0"/>
          </a:p>
          <a:p>
            <a:pPr lvl="1"/>
            <a:r>
              <a:rPr lang="en-US" dirty="0"/>
              <a:t>We need to design a policy              that finds a design given by </a:t>
            </a:r>
          </a:p>
          <a:p>
            <a:pPr lvl="1"/>
            <a:endParaRPr lang="en-US" dirty="0"/>
          </a:p>
          <a:p>
            <a:pPr lvl="1"/>
            <a:endParaRPr lang="en-US" dirty="0"/>
          </a:p>
          <a:p>
            <a:pPr lvl="1"/>
            <a:endParaRPr lang="en-US" dirty="0"/>
          </a:p>
          <a:p>
            <a:pPr lvl="1"/>
            <a:r>
              <a:rPr lang="en-US" dirty="0"/>
              <a:t>We refer to this objective as maximizing the </a:t>
            </a:r>
            <a:r>
              <a:rPr lang="en-US" i="1" dirty="0"/>
              <a:t>final reward.</a:t>
            </a:r>
            <a:endParaRPr lang="en-US" dirty="0"/>
          </a:p>
          <a:p>
            <a:pPr lvl="1"/>
            <a:endParaRPr lang="en-US" dirty="0"/>
          </a:p>
        </p:txBody>
      </p:sp>
      <p:graphicFrame>
        <p:nvGraphicFramePr>
          <p:cNvPr id="4" name="Object 3"/>
          <p:cNvGraphicFramePr>
            <a:graphicFrameLocks noChangeAspect="1"/>
          </p:cNvGraphicFramePr>
          <p:nvPr>
            <p:extLst/>
          </p:nvPr>
        </p:nvGraphicFramePr>
        <p:xfrm>
          <a:off x="1709738" y="2530475"/>
          <a:ext cx="2643187" cy="476250"/>
        </p:xfrm>
        <a:graphic>
          <a:graphicData uri="http://schemas.openxmlformats.org/presentationml/2006/ole">
            <mc:AlternateContent xmlns:mc="http://schemas.openxmlformats.org/markup-compatibility/2006">
              <mc:Choice xmlns:v="urn:schemas-microsoft-com:vml" Requires="v">
                <p:oleObj spid="_x0000_s2054" name="Equation" r:id="rId3" imgW="1409400" imgH="253800" progId="Equation.DSMT4">
                  <p:embed/>
                </p:oleObj>
              </mc:Choice>
              <mc:Fallback>
                <p:oleObj name="Equation" r:id="rId3" imgW="1409400" imgH="253800" progId="Equation.DSMT4">
                  <p:embed/>
                  <p:pic>
                    <p:nvPicPr>
                      <p:cNvPr id="4" name="Object 3"/>
                      <p:cNvPicPr/>
                      <p:nvPr/>
                    </p:nvPicPr>
                    <p:blipFill>
                      <a:blip r:embed="rId4"/>
                      <a:stretch>
                        <a:fillRect/>
                      </a:stretch>
                    </p:blipFill>
                    <p:spPr>
                      <a:xfrm>
                        <a:off x="1709738" y="2530475"/>
                        <a:ext cx="2643187" cy="47625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4831680" y="3425388"/>
          <a:ext cx="1062551" cy="466485"/>
        </p:xfrm>
        <a:graphic>
          <a:graphicData uri="http://schemas.openxmlformats.org/presentationml/2006/ole">
            <mc:AlternateContent xmlns:mc="http://schemas.openxmlformats.org/markup-compatibility/2006">
              <mc:Choice xmlns:v="urn:schemas-microsoft-com:vml" Requires="v">
                <p:oleObj spid="_x0000_s2055" name="Equation" r:id="rId5" imgW="520560" imgH="228600" progId="Equation.DSMT4">
                  <p:embed/>
                </p:oleObj>
              </mc:Choice>
              <mc:Fallback>
                <p:oleObj name="Equation" r:id="rId5" imgW="520560" imgH="228600" progId="Equation.DSMT4">
                  <p:embed/>
                  <p:pic>
                    <p:nvPicPr>
                      <p:cNvPr id="9" name="Object 8"/>
                      <p:cNvPicPr/>
                      <p:nvPr/>
                    </p:nvPicPr>
                    <p:blipFill>
                      <a:blip r:embed="rId6"/>
                      <a:stretch>
                        <a:fillRect/>
                      </a:stretch>
                    </p:blipFill>
                    <p:spPr>
                      <a:xfrm>
                        <a:off x="4831680" y="3425388"/>
                        <a:ext cx="1062551" cy="466485"/>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1846263" y="4622800"/>
          <a:ext cx="2190750" cy="506413"/>
        </p:xfrm>
        <a:graphic>
          <a:graphicData uri="http://schemas.openxmlformats.org/presentationml/2006/ole">
            <mc:AlternateContent xmlns:mc="http://schemas.openxmlformats.org/markup-compatibility/2006">
              <mc:Choice xmlns:v="urn:schemas-microsoft-com:vml" Requires="v">
                <p:oleObj spid="_x0000_s2056" name="Equation" r:id="rId7" imgW="1206360" imgH="279360" progId="Equation.DSMT4">
                  <p:embed/>
                </p:oleObj>
              </mc:Choice>
              <mc:Fallback>
                <p:oleObj name="Equation" r:id="rId7" imgW="1206360" imgH="279360" progId="Equation.DSMT4">
                  <p:embed/>
                  <p:pic>
                    <p:nvPicPr>
                      <p:cNvPr id="12" name="Object 11"/>
                      <p:cNvPicPr/>
                      <p:nvPr/>
                    </p:nvPicPr>
                    <p:blipFill>
                      <a:blip r:embed="rId8"/>
                      <a:stretch>
                        <a:fillRect/>
                      </a:stretch>
                    </p:blipFill>
                    <p:spPr>
                      <a:xfrm>
                        <a:off x="1846263" y="4622800"/>
                        <a:ext cx="2190750" cy="506413"/>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600982" y="3782560"/>
          <a:ext cx="604441" cy="420481"/>
        </p:xfrm>
        <a:graphic>
          <a:graphicData uri="http://schemas.openxmlformats.org/presentationml/2006/ole">
            <mc:AlternateContent xmlns:mc="http://schemas.openxmlformats.org/markup-compatibility/2006">
              <mc:Choice xmlns:v="urn:schemas-microsoft-com:vml" Requires="v">
                <p:oleObj spid="_x0000_s2057" name="Equation" r:id="rId9" imgW="291960" imgH="203040" progId="Equation.DSMT4">
                  <p:embed/>
                </p:oleObj>
              </mc:Choice>
              <mc:Fallback>
                <p:oleObj name="Equation" r:id="rId9" imgW="291960" imgH="203040" progId="Equation.DSMT4">
                  <p:embed/>
                  <p:pic>
                    <p:nvPicPr>
                      <p:cNvPr id="5" name="Object 4"/>
                      <p:cNvPicPr/>
                      <p:nvPr/>
                    </p:nvPicPr>
                    <p:blipFill>
                      <a:blip r:embed="rId10"/>
                      <a:stretch>
                        <a:fillRect/>
                      </a:stretch>
                    </p:blipFill>
                    <p:spPr>
                      <a:xfrm>
                        <a:off x="2600982" y="3782560"/>
                        <a:ext cx="604441" cy="420481"/>
                      </a:xfrm>
                      <a:prstGeom prst="rect">
                        <a:avLst/>
                      </a:prstGeom>
                    </p:spPr>
                  </p:pic>
                </p:oleObj>
              </mc:Fallback>
            </mc:AlternateContent>
          </a:graphicData>
        </a:graphic>
      </p:graphicFrame>
      <p:sp>
        <p:nvSpPr>
          <p:cNvPr id="8" name="Slide Number Placeholder 3">
            <a:extLst>
              <a:ext uri="{FF2B5EF4-FFF2-40B4-BE49-F238E27FC236}">
                <a16:creationId xmlns:a16="http://schemas.microsoft.com/office/drawing/2014/main" id="{3D2C71E8-83AC-4858-9719-B21FAEEFA06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a:t>
            </a:fld>
            <a:endParaRPr lang="en-US" dirty="0"/>
          </a:p>
        </p:txBody>
      </p:sp>
    </p:spTree>
    <p:extLst>
      <p:ext uri="{BB962C8B-B14F-4D97-AF65-F5344CB8AC3E}">
        <p14:creationId xmlns:p14="http://schemas.microsoft.com/office/powerpoint/2010/main" val="554067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7741" y="1734375"/>
            <a:ext cx="8748518" cy="2712955"/>
          </a:xfrm>
          <a:prstGeom prst="rect">
            <a:avLst/>
          </a:prstGeom>
        </p:spPr>
      </p:pic>
      <p:sp>
        <p:nvSpPr>
          <p:cNvPr id="2" name="Title 1"/>
          <p:cNvSpPr>
            <a:spLocks noGrp="1"/>
          </p:cNvSpPr>
          <p:nvPr>
            <p:ph type="title"/>
          </p:nvPr>
        </p:nvSpPr>
        <p:spPr/>
        <p:txBody>
          <a:bodyPr/>
          <a:lstStyle/>
          <a:p>
            <a:r>
              <a:rPr lang="en-US" dirty="0"/>
              <a:t>Problem classes</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043B1B13-4C20-4F75-A833-D345AC528F4E}"/>
                  </a:ext>
                </a:extLst>
              </p:cNvPr>
              <p:cNvSpPr>
                <a:spLocks noGrp="1"/>
              </p:cNvSpPr>
              <p:nvPr>
                <p:ph idx="1"/>
              </p:nvPr>
            </p:nvSpPr>
            <p:spPr>
              <a:xfrm>
                <a:off x="685800" y="1143000"/>
                <a:ext cx="7772400" cy="4953000"/>
              </a:xfrm>
            </p:spPr>
            <p:txBody>
              <a:bodyPr/>
              <a:lstStyle/>
              <a:p>
                <a:r>
                  <a:rPr lang="en-US" dirty="0"/>
                  <a:t>The four classes of problems</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14:m>
                  <m:oMath xmlns:m="http://schemas.openxmlformats.org/officeDocument/2006/math">
                    <m:r>
                      <a:rPr lang="en-US" sz="2000" b="0" i="1" smtClean="0">
                        <a:latin typeface="Cambria Math" panose="02040503050406030204" pitchFamily="18" charset="0"/>
                      </a:rPr>
                      <m:t>𝜋</m:t>
                    </m:r>
                  </m:oMath>
                </a14:m>
                <a:r>
                  <a:rPr lang="en-US" sz="2000" dirty="0"/>
                  <a:t> and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𝜋</m:t>
                        </m:r>
                      </m:e>
                      <m:sup>
                        <m:r>
                          <a:rPr lang="en-US" sz="2000" b="0" i="1" smtClean="0">
                            <a:latin typeface="Cambria Math" panose="02040503050406030204" pitchFamily="18" charset="0"/>
                          </a:rPr>
                          <m:t>𝑙𝑒𝑎𝑟𝑛</m:t>
                        </m:r>
                      </m:sup>
                    </m:sSup>
                  </m:oMath>
                </a14:m>
                <a:r>
                  <a:rPr lang="en-US" sz="2000" dirty="0"/>
                  <a:t> under offline learning are typically viewed as algorithms.</a:t>
                </a:r>
              </a:p>
              <a:p>
                <a:pPr lvl="1"/>
                <a:r>
                  <a:rPr lang="en-US" sz="2000" dirty="0"/>
                  <a:t>Class (3) is the most common way to write out a formal dynamic program which is usually solved offline, which is class (4).</a:t>
                </a:r>
              </a:p>
              <a:p>
                <a:pPr lvl="1"/>
                <a:r>
                  <a:rPr lang="en-US" sz="2000" dirty="0"/>
                  <a:t>This is covered in more depth in chapter 9 of </a:t>
                </a:r>
                <a:r>
                  <a:rPr lang="en-US" sz="2000" i="1" dirty="0"/>
                  <a:t>Reinforcement Learning and Stochastic Optimization.</a:t>
                </a:r>
                <a:endParaRPr lang="en-US" sz="2000" dirty="0"/>
              </a:p>
            </p:txBody>
          </p:sp>
        </mc:Choice>
        <mc:Fallback xmlns="">
          <p:sp>
            <p:nvSpPr>
              <p:cNvPr id="11" name="Content Placeholder 2">
                <a:extLst>
                  <a:ext uri="{FF2B5EF4-FFF2-40B4-BE49-F238E27FC236}">
                    <a16:creationId xmlns:a16="http://schemas.microsoft.com/office/drawing/2014/main" id="{043B1B13-4C20-4F75-A833-D345AC528F4E}"/>
                  </a:ext>
                </a:extLst>
              </p:cNvPr>
              <p:cNvSpPr>
                <a:spLocks noGrp="1" noRot="1" noChangeAspect="1" noMove="1" noResize="1" noEditPoints="1" noAdjustHandles="1" noChangeArrowheads="1" noChangeShapeType="1" noTextEdit="1"/>
              </p:cNvSpPr>
              <p:nvPr>
                <p:ph idx="1"/>
              </p:nvPr>
            </p:nvSpPr>
            <p:spPr>
              <a:xfrm>
                <a:off x="685800" y="1143000"/>
                <a:ext cx="7772400" cy="4953000"/>
              </a:xfrm>
              <a:blipFill>
                <a:blip r:embed="rId4"/>
                <a:stretch>
                  <a:fillRect t="-1355" b="-12438"/>
                </a:stretch>
              </a:blipFill>
            </p:spPr>
            <p:txBody>
              <a:bodyPr/>
              <a:lstStyle/>
              <a:p>
                <a:r>
                  <a:rPr lang="en-US">
                    <a:noFill/>
                  </a:rPr>
                  <a:t> </a:t>
                </a:r>
              </a:p>
            </p:txBody>
          </p:sp>
        </mc:Fallback>
      </mc:AlternateContent>
    </p:spTree>
    <p:extLst>
      <p:ext uri="{BB962C8B-B14F-4D97-AF65-F5344CB8AC3E}">
        <p14:creationId xmlns:p14="http://schemas.microsoft.com/office/powerpoint/2010/main" val="2386819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35077-6945-413C-A66E-A15792E4EA29}"/>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9F6A208F-EB88-4F7A-B132-37BF6858C5C1}"/>
              </a:ext>
            </a:extLst>
          </p:cNvPr>
          <p:cNvSpPr>
            <a:spLocks noGrp="1"/>
          </p:cNvSpPr>
          <p:nvPr>
            <p:ph type="ctrTitle"/>
          </p:nvPr>
        </p:nvSpPr>
        <p:spPr/>
        <p:txBody>
          <a:bodyPr/>
          <a:lstStyle/>
          <a:p>
            <a:pPr algn="ctr"/>
            <a:r>
              <a:rPr lang="en-US" dirty="0"/>
              <a:t>What is a state variable?</a:t>
            </a:r>
          </a:p>
        </p:txBody>
      </p:sp>
      <p:sp>
        <p:nvSpPr>
          <p:cNvPr id="3" name="Subtitle 2">
            <a:extLst>
              <a:ext uri="{FF2B5EF4-FFF2-40B4-BE49-F238E27FC236}">
                <a16:creationId xmlns:a16="http://schemas.microsoft.com/office/drawing/2014/main" id="{A4152671-53A4-42DC-9C27-C0104AB573B5}"/>
              </a:ext>
            </a:extLst>
          </p:cNvPr>
          <p:cNvSpPr>
            <a:spLocks noGrp="1"/>
          </p:cNvSpPr>
          <p:nvPr>
            <p:ph type="subTitle" idx="1"/>
          </p:nvPr>
        </p:nvSpPr>
        <p:spPr/>
        <p:txBody>
          <a:bodyPr/>
          <a:lstStyle/>
          <a:p>
            <a:endParaRPr lang="en-US"/>
          </a:p>
        </p:txBody>
      </p:sp>
      <p:sp>
        <p:nvSpPr>
          <p:cNvPr id="7" name="Slide Number Placeholder 6">
            <a:extLst>
              <a:ext uri="{FF2B5EF4-FFF2-40B4-BE49-F238E27FC236}">
                <a16:creationId xmlns:a16="http://schemas.microsoft.com/office/drawing/2014/main" id="{FFBF51EF-FC55-46D4-9A53-7DC2EE1D42CF}"/>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61</a:t>
            </a:fld>
            <a:endParaRPr lang="en-US"/>
          </a:p>
        </p:txBody>
      </p:sp>
    </p:spTree>
    <p:extLst>
      <p:ext uri="{BB962C8B-B14F-4D97-AF65-F5344CB8AC3E}">
        <p14:creationId xmlns:p14="http://schemas.microsoft.com/office/powerpoint/2010/main" val="790714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dirty="0"/>
              <a:t>The state variables</a:t>
            </a:r>
          </a:p>
        </p:txBody>
      </p:sp>
      <p:sp>
        <p:nvSpPr>
          <p:cNvPr id="205827" name="Rectangle 3"/>
          <p:cNvSpPr>
            <a:spLocks noGrp="1" noChangeArrowheads="1"/>
          </p:cNvSpPr>
          <p:nvPr>
            <p:ph type="body" idx="1"/>
          </p:nvPr>
        </p:nvSpPr>
        <p:spPr>
          <a:xfrm>
            <a:off x="685800" y="1143000"/>
            <a:ext cx="7772400" cy="5257800"/>
          </a:xfrm>
        </p:spPr>
        <p:txBody>
          <a:bodyPr/>
          <a:lstStyle/>
          <a:p>
            <a:r>
              <a:rPr lang="en-US" dirty="0"/>
              <a:t>What is a state variable?</a:t>
            </a:r>
          </a:p>
          <a:p>
            <a:pPr lvl="1"/>
            <a:r>
              <a:rPr lang="en-US" dirty="0"/>
              <a:t>Bellman’s classic text on dynamic programming (1957) describes the state variable with:</a:t>
            </a:r>
          </a:p>
          <a:p>
            <a:pPr lvl="2"/>
            <a:r>
              <a:rPr lang="en-US" dirty="0"/>
              <a:t>“… we have a physical system characterized at any stage by a small set of parameters, the </a:t>
            </a:r>
            <a:r>
              <a:rPr lang="en-US" i="1" dirty="0"/>
              <a:t>state variables.</a:t>
            </a:r>
            <a:r>
              <a:rPr lang="en-US" dirty="0"/>
              <a:t>”</a:t>
            </a:r>
          </a:p>
          <a:p>
            <a:pPr lvl="1"/>
            <a:r>
              <a:rPr lang="en-US" dirty="0"/>
              <a:t>The most popular book on dynamic programming (</a:t>
            </a:r>
            <a:r>
              <a:rPr lang="en-US" dirty="0" err="1"/>
              <a:t>Puterman</a:t>
            </a:r>
            <a:r>
              <a:rPr lang="en-US" dirty="0"/>
              <a:t>, 2005, p.18) “defines” a state variable with the following sentence:</a:t>
            </a:r>
          </a:p>
          <a:p>
            <a:pPr lvl="2"/>
            <a:r>
              <a:rPr lang="en-US" dirty="0"/>
              <a:t>“At each decision epoch, the system occupies a </a:t>
            </a:r>
            <a:r>
              <a:rPr lang="en-US" i="1" dirty="0"/>
              <a:t>state</a:t>
            </a:r>
            <a:r>
              <a:rPr lang="en-US" dirty="0"/>
              <a:t>.”</a:t>
            </a:r>
          </a:p>
          <a:p>
            <a:pPr lvl="1"/>
            <a:r>
              <a:rPr lang="en-US" dirty="0"/>
              <a:t>Wikipedia:</a:t>
            </a:r>
          </a:p>
          <a:p>
            <a:pPr lvl="2"/>
            <a:r>
              <a:rPr lang="en-US" dirty="0"/>
              <a:t>“State commonly refers to either the present condition of a system or entity”  or….</a:t>
            </a:r>
          </a:p>
          <a:p>
            <a:pPr lvl="2"/>
            <a:r>
              <a:rPr lang="en-US" dirty="0"/>
              <a:t>A state variable is one of the set of variables that are used to describe the mathematical ‘state’ of a dynamical system</a:t>
            </a:r>
          </a:p>
          <a:p>
            <a:pPr lvl="1"/>
            <a:endParaRPr lang="en-US" dirty="0"/>
          </a:p>
        </p:txBody>
      </p:sp>
    </p:spTree>
    <p:extLst>
      <p:ext uri="{BB962C8B-B14F-4D97-AF65-F5344CB8AC3E}">
        <p14:creationId xmlns:p14="http://schemas.microsoft.com/office/powerpoint/2010/main" val="2395811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dirty="0"/>
              <a:t>The state variables</a:t>
            </a:r>
          </a:p>
        </p:txBody>
      </p:sp>
      <p:sp>
        <p:nvSpPr>
          <p:cNvPr id="244739" name="Rectangle 3"/>
          <p:cNvSpPr>
            <a:spLocks noGrp="1" noChangeArrowheads="1"/>
          </p:cNvSpPr>
          <p:nvPr>
            <p:ph type="body" idx="1"/>
          </p:nvPr>
        </p:nvSpPr>
        <p:spPr>
          <a:xfrm>
            <a:off x="685799" y="1143000"/>
            <a:ext cx="8186147" cy="4953000"/>
          </a:xfrm>
        </p:spPr>
        <p:txBody>
          <a:bodyPr/>
          <a:lstStyle/>
          <a:p>
            <a:r>
              <a:rPr lang="en-US" dirty="0"/>
              <a:t>What is a state variable?</a:t>
            </a:r>
          </a:p>
          <a:p>
            <a:pPr lvl="1"/>
            <a:r>
              <a:rPr lang="en-US" dirty="0"/>
              <a:t>Kirk (2004), an introduction to control theory, offers the definition:</a:t>
            </a:r>
          </a:p>
          <a:p>
            <a:pPr lvl="2"/>
            <a:r>
              <a:rPr lang="en-US" dirty="0"/>
              <a:t>A state variable is a set of quantities                           which if  known at time            are determined for            by specifying the inputs for the system for          .</a:t>
            </a:r>
          </a:p>
          <a:p>
            <a:pPr lvl="2"/>
            <a:r>
              <a:rPr lang="en-US" dirty="0"/>
              <a:t> … or “all the information you need to model the system from time </a:t>
            </a:r>
            <a:r>
              <a:rPr lang="en-US" i="1" dirty="0"/>
              <a:t>t</a:t>
            </a:r>
            <a:r>
              <a:rPr lang="en-US" dirty="0"/>
              <a:t> onward.”  True, but vague (and only for deterministic problems).</a:t>
            </a:r>
          </a:p>
          <a:p>
            <a:pPr lvl="1"/>
            <a:r>
              <a:rPr lang="en-US" dirty="0" err="1"/>
              <a:t>Cassandras</a:t>
            </a:r>
            <a:r>
              <a:rPr lang="en-US" dirty="0"/>
              <a:t> and </a:t>
            </a:r>
            <a:r>
              <a:rPr lang="en-US" dirty="0" err="1"/>
              <a:t>Lafortune</a:t>
            </a:r>
            <a:r>
              <a:rPr lang="en-US" dirty="0"/>
              <a:t> (2008):</a:t>
            </a:r>
          </a:p>
          <a:p>
            <a:pPr lvl="2"/>
            <a:r>
              <a:rPr lang="en-US" dirty="0"/>
              <a:t>The  </a:t>
            </a:r>
            <a:r>
              <a:rPr lang="en-US" i="1" dirty="0"/>
              <a:t>state</a:t>
            </a:r>
            <a:r>
              <a:rPr lang="en-US" dirty="0"/>
              <a:t> of a system at time     is the information required at   such that the output [cost] </a:t>
            </a:r>
            <a:r>
              <a:rPr lang="en-US" i="1" dirty="0"/>
              <a:t>y(t)</a:t>
            </a:r>
            <a:r>
              <a:rPr lang="en-US" dirty="0"/>
              <a:t> for all           is uniquely determined from this information and from                  .</a:t>
            </a:r>
          </a:p>
          <a:p>
            <a:pPr lvl="2"/>
            <a:r>
              <a:rPr lang="en-US" dirty="0"/>
              <a:t>Again, consistent with the statement “all the information you need to model the system from time     onward,” but then why do they later talk about “</a:t>
            </a:r>
            <a:r>
              <a:rPr lang="en-US" dirty="0" err="1"/>
              <a:t>Markovian</a:t>
            </a:r>
            <a:r>
              <a:rPr lang="en-US" dirty="0"/>
              <a:t>” and “non-</a:t>
            </a:r>
            <a:r>
              <a:rPr lang="en-US" dirty="0" err="1"/>
              <a:t>Markovian</a:t>
            </a:r>
            <a:r>
              <a:rPr lang="en-US" dirty="0"/>
              <a:t>” </a:t>
            </a:r>
            <a:r>
              <a:rPr lang="en-US" dirty="0" err="1"/>
              <a:t>queueing</a:t>
            </a:r>
            <a:r>
              <a:rPr lang="en-US" dirty="0"/>
              <a:t> systems?</a:t>
            </a:r>
          </a:p>
          <a:p>
            <a:pPr lvl="2"/>
            <a:endParaRPr lang="en-US" dirty="0"/>
          </a:p>
          <a:p>
            <a:pPr lvl="1">
              <a:buFontTx/>
              <a:buNone/>
            </a:pPr>
            <a:endParaRPr lang="en-US" dirty="0"/>
          </a:p>
        </p:txBody>
      </p:sp>
      <p:graphicFrame>
        <p:nvGraphicFramePr>
          <p:cNvPr id="244740" name="Object 4"/>
          <p:cNvGraphicFramePr>
            <a:graphicFrameLocks noChangeAspect="1"/>
          </p:cNvGraphicFramePr>
          <p:nvPr>
            <p:extLst/>
          </p:nvPr>
        </p:nvGraphicFramePr>
        <p:xfrm>
          <a:off x="5600700" y="2399888"/>
          <a:ext cx="1491863" cy="419866"/>
        </p:xfrm>
        <a:graphic>
          <a:graphicData uri="http://schemas.openxmlformats.org/presentationml/2006/ole">
            <mc:AlternateContent xmlns:mc="http://schemas.openxmlformats.org/markup-compatibility/2006">
              <mc:Choice xmlns:v="urn:schemas-microsoft-com:vml" Requires="v">
                <p:oleObj spid="_x0000_s28683" name="Equation" r:id="rId4" imgW="812520" imgH="228600" progId="Equation.DSMT4">
                  <p:embed/>
                </p:oleObj>
              </mc:Choice>
              <mc:Fallback>
                <p:oleObj name="Equation" r:id="rId4" imgW="812520" imgH="228600" progId="Equation.DSMT4">
                  <p:embed/>
                  <p:pic>
                    <p:nvPicPr>
                      <p:cNvPr id="2447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2399888"/>
                        <a:ext cx="1491863" cy="419866"/>
                      </a:xfrm>
                      <a:prstGeom prst="rect">
                        <a:avLst/>
                      </a:prstGeom>
                      <a:noFill/>
                      <a:ln>
                        <a:noFill/>
                      </a:ln>
                      <a:effectLst/>
                      <a:extLst/>
                    </p:spPr>
                  </p:pic>
                </p:oleObj>
              </mc:Fallback>
            </mc:AlternateContent>
          </a:graphicData>
        </a:graphic>
      </p:graphicFrame>
      <p:graphicFrame>
        <p:nvGraphicFramePr>
          <p:cNvPr id="244741" name="Object 5"/>
          <p:cNvGraphicFramePr>
            <a:graphicFrameLocks noChangeAspect="1"/>
          </p:cNvGraphicFramePr>
          <p:nvPr>
            <p:extLst/>
          </p:nvPr>
        </p:nvGraphicFramePr>
        <p:xfrm>
          <a:off x="3429000" y="2695956"/>
          <a:ext cx="623888" cy="431800"/>
        </p:xfrm>
        <a:graphic>
          <a:graphicData uri="http://schemas.openxmlformats.org/presentationml/2006/ole">
            <mc:AlternateContent xmlns:mc="http://schemas.openxmlformats.org/markup-compatibility/2006">
              <mc:Choice xmlns:v="urn:schemas-microsoft-com:vml" Requires="v">
                <p:oleObj spid="_x0000_s28684" name="Equation" r:id="rId6" imgW="330120" imgH="228600" progId="Equation.DSMT4">
                  <p:embed/>
                </p:oleObj>
              </mc:Choice>
              <mc:Fallback>
                <p:oleObj name="Equation" r:id="rId6" imgW="330120" imgH="228600" progId="Equation.DSMT4">
                  <p:embed/>
                  <p:pic>
                    <p:nvPicPr>
                      <p:cNvPr id="24474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5956"/>
                        <a:ext cx="6238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4742" name="Object 6"/>
          <p:cNvGraphicFramePr>
            <a:graphicFrameLocks noGrp="1" noChangeAspect="1"/>
          </p:cNvGraphicFramePr>
          <p:nvPr>
            <p:ph sz="half" idx="4294967295"/>
            <p:extLst/>
          </p:nvPr>
        </p:nvGraphicFramePr>
        <p:xfrm>
          <a:off x="6073802" y="2693004"/>
          <a:ext cx="621196" cy="429949"/>
        </p:xfrm>
        <a:graphic>
          <a:graphicData uri="http://schemas.openxmlformats.org/presentationml/2006/ole">
            <mc:AlternateContent xmlns:mc="http://schemas.openxmlformats.org/markup-compatibility/2006">
              <mc:Choice xmlns:v="urn:schemas-microsoft-com:vml" Requires="v">
                <p:oleObj spid="_x0000_s28685" name="Equation" r:id="rId8" imgW="330120" imgH="228600" progId="Equation.DSMT4">
                  <p:embed/>
                </p:oleObj>
              </mc:Choice>
              <mc:Fallback>
                <p:oleObj name="Equation" r:id="rId8" imgW="330120" imgH="228600" progId="Equation.DSMT4">
                  <p:embed/>
                  <p:pic>
                    <p:nvPicPr>
                      <p:cNvPr id="24474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3802" y="2693004"/>
                        <a:ext cx="621196" cy="429949"/>
                      </a:xfrm>
                      <a:prstGeom prst="rect">
                        <a:avLst/>
                      </a:prstGeom>
                      <a:noFill/>
                      <a:ln>
                        <a:noFill/>
                      </a:ln>
                      <a:effectLst/>
                      <a:extLst/>
                    </p:spPr>
                  </p:pic>
                </p:oleObj>
              </mc:Fallback>
            </mc:AlternateContent>
          </a:graphicData>
        </a:graphic>
      </p:graphicFrame>
      <p:graphicFrame>
        <p:nvGraphicFramePr>
          <p:cNvPr id="244744" name="Object 8"/>
          <p:cNvGraphicFramePr>
            <a:graphicFrameLocks noGrp="1" noChangeAspect="1"/>
          </p:cNvGraphicFramePr>
          <p:nvPr>
            <p:ph sz="half" idx="4294967295"/>
            <p:extLst/>
          </p:nvPr>
        </p:nvGraphicFramePr>
        <p:xfrm>
          <a:off x="4435450" y="3009454"/>
          <a:ext cx="609600" cy="422275"/>
        </p:xfrm>
        <a:graphic>
          <a:graphicData uri="http://schemas.openxmlformats.org/presentationml/2006/ole">
            <mc:AlternateContent xmlns:mc="http://schemas.openxmlformats.org/markup-compatibility/2006">
              <mc:Choice xmlns:v="urn:schemas-microsoft-com:vml" Requires="v">
                <p:oleObj spid="_x0000_s28686" name="Equation" r:id="rId10" imgW="330120" imgH="228600" progId="Equation.DSMT4">
                  <p:embed/>
                </p:oleObj>
              </mc:Choice>
              <mc:Fallback>
                <p:oleObj name="Equation" r:id="rId10" imgW="330120" imgH="228600" progId="Equation.DSMT4">
                  <p:embed/>
                  <p:pic>
                    <p:nvPicPr>
                      <p:cNvPr id="244744"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5450" y="3009454"/>
                        <a:ext cx="609600"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nvPr>
        </p:nvGraphicFramePr>
        <p:xfrm>
          <a:off x="4949331" y="4353757"/>
          <a:ext cx="249638" cy="408499"/>
        </p:xfrm>
        <a:graphic>
          <a:graphicData uri="http://schemas.openxmlformats.org/presentationml/2006/ole">
            <mc:AlternateContent xmlns:mc="http://schemas.openxmlformats.org/markup-compatibility/2006">
              <mc:Choice xmlns:v="urn:schemas-microsoft-com:vml" Requires="v">
                <p:oleObj spid="_x0000_s28687" name="Equation" r:id="rId11" imgW="139680" imgH="228600" progId="Equation.DSMT4">
                  <p:embed/>
                </p:oleObj>
              </mc:Choice>
              <mc:Fallback>
                <p:oleObj name="Equation" r:id="rId11" imgW="139680" imgH="228600" progId="Equation.DSMT4">
                  <p:embed/>
                  <p:pic>
                    <p:nvPicPr>
                      <p:cNvPr id="2" name="Object 1"/>
                      <p:cNvPicPr/>
                      <p:nvPr/>
                    </p:nvPicPr>
                    <p:blipFill>
                      <a:blip r:embed="rId12"/>
                      <a:stretch>
                        <a:fillRect/>
                      </a:stretch>
                    </p:blipFill>
                    <p:spPr>
                      <a:xfrm>
                        <a:off x="4949331" y="4353757"/>
                        <a:ext cx="249638" cy="408499"/>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8249800" y="4362857"/>
          <a:ext cx="250825" cy="407988"/>
        </p:xfrm>
        <a:graphic>
          <a:graphicData uri="http://schemas.openxmlformats.org/presentationml/2006/ole">
            <mc:AlternateContent xmlns:mc="http://schemas.openxmlformats.org/markup-compatibility/2006">
              <mc:Choice xmlns:v="urn:schemas-microsoft-com:vml" Requires="v">
                <p:oleObj spid="_x0000_s28688" name="Equation" r:id="rId13" imgW="139680" imgH="228600" progId="Equation.DSMT4">
                  <p:embed/>
                </p:oleObj>
              </mc:Choice>
              <mc:Fallback>
                <p:oleObj name="Equation" r:id="rId13" imgW="139680" imgH="228600" progId="Equation.DSMT4">
                  <p:embed/>
                  <p:pic>
                    <p:nvPicPr>
                      <p:cNvPr id="3"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9800" y="4362857"/>
                        <a:ext cx="2508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5683673" y="4664744"/>
          <a:ext cx="593725" cy="407987"/>
        </p:xfrm>
        <a:graphic>
          <a:graphicData uri="http://schemas.openxmlformats.org/presentationml/2006/ole">
            <mc:AlternateContent xmlns:mc="http://schemas.openxmlformats.org/markup-compatibility/2006">
              <mc:Choice xmlns:v="urn:schemas-microsoft-com:vml" Requires="v">
                <p:oleObj spid="_x0000_s28689" name="Equation" r:id="rId15" imgW="330120" imgH="228600" progId="Equation.DSMT4">
                  <p:embed/>
                </p:oleObj>
              </mc:Choice>
              <mc:Fallback>
                <p:oleObj name="Equation" r:id="rId15" imgW="330120" imgH="228600" progId="Equation.DSMT4">
                  <p:embed/>
                  <p:pic>
                    <p:nvPicPr>
                      <p:cNvPr id="4" name="Object 3"/>
                      <p:cNvPicPr>
                        <a:picLocks noChangeAspect="1" noChangeArrowheads="1"/>
                      </p:cNvPicPr>
                      <p:nvPr/>
                    </p:nvPicPr>
                    <p:blipFill>
                      <a:blip r:embed="rId16"/>
                      <a:srcRect/>
                      <a:stretch>
                        <a:fillRect/>
                      </a:stretch>
                    </p:blipFill>
                    <p:spPr bwMode="auto">
                      <a:xfrm>
                        <a:off x="5683673" y="4664744"/>
                        <a:ext cx="5937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5112820" y="4993342"/>
          <a:ext cx="1103312" cy="382587"/>
        </p:xfrm>
        <a:graphic>
          <a:graphicData uri="http://schemas.openxmlformats.org/presentationml/2006/ole">
            <mc:AlternateContent xmlns:mc="http://schemas.openxmlformats.org/markup-compatibility/2006">
              <mc:Choice xmlns:v="urn:schemas-microsoft-com:vml" Requires="v">
                <p:oleObj spid="_x0000_s28690" name="Equation" r:id="rId17" imgW="660240" imgH="228600" progId="Equation.DSMT4">
                  <p:embed/>
                </p:oleObj>
              </mc:Choice>
              <mc:Fallback>
                <p:oleObj name="Equation" r:id="rId17" imgW="660240" imgH="228600" progId="Equation.DSMT4">
                  <p:embed/>
                  <p:pic>
                    <p:nvPicPr>
                      <p:cNvPr id="5" name="Object 4"/>
                      <p:cNvPicPr/>
                      <p:nvPr/>
                    </p:nvPicPr>
                    <p:blipFill>
                      <a:blip r:embed="rId18"/>
                      <a:stretch>
                        <a:fillRect/>
                      </a:stretch>
                    </p:blipFill>
                    <p:spPr>
                      <a:xfrm>
                        <a:off x="5112820" y="4993342"/>
                        <a:ext cx="1103312" cy="382587"/>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5119925" y="5563463"/>
          <a:ext cx="250825" cy="407988"/>
        </p:xfrm>
        <a:graphic>
          <a:graphicData uri="http://schemas.openxmlformats.org/presentationml/2006/ole">
            <mc:AlternateContent xmlns:mc="http://schemas.openxmlformats.org/markup-compatibility/2006">
              <mc:Choice xmlns:v="urn:schemas-microsoft-com:vml" Requires="v">
                <p:oleObj spid="_x0000_s28691" name="Equation" r:id="rId19" imgW="139680" imgH="228600" progId="Equation.DSMT4">
                  <p:embed/>
                </p:oleObj>
              </mc:Choice>
              <mc:Fallback>
                <p:oleObj name="Equation" r:id="rId19" imgW="139680" imgH="228600" progId="Equation.DSMT4">
                  <p:embed/>
                  <p:pic>
                    <p:nvPicPr>
                      <p:cNvPr id="6"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9925" y="5563463"/>
                        <a:ext cx="2508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23785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variables</a:t>
            </a:r>
          </a:p>
        </p:txBody>
      </p:sp>
      <p:sp>
        <p:nvSpPr>
          <p:cNvPr id="3" name="Content Placeholder 2"/>
          <p:cNvSpPr>
            <a:spLocks noGrp="1"/>
          </p:cNvSpPr>
          <p:nvPr>
            <p:ph idx="1"/>
          </p:nvPr>
        </p:nvSpPr>
        <p:spPr/>
        <p:txBody>
          <a:bodyPr/>
          <a:lstStyle/>
          <a:p>
            <a:r>
              <a:rPr lang="en-US" dirty="0"/>
              <a:t>From </a:t>
            </a:r>
            <a:r>
              <a:rPr lang="en-US" i="1" dirty="0"/>
              <a:t>Probability and </a:t>
            </a:r>
            <a:r>
              <a:rPr lang="en-US" i="1" dirty="0" err="1"/>
              <a:t>Stochastics</a:t>
            </a:r>
            <a:r>
              <a:rPr lang="en-US" i="1" dirty="0"/>
              <a:t> </a:t>
            </a:r>
            <a:r>
              <a:rPr lang="en-US" dirty="0"/>
              <a:t>by </a:t>
            </a:r>
            <a:r>
              <a:rPr lang="en-US" dirty="0" err="1"/>
              <a:t>Erhan</a:t>
            </a:r>
            <a:r>
              <a:rPr lang="en-US" dirty="0"/>
              <a:t> </a:t>
            </a:r>
            <a:r>
              <a:rPr lang="en-US" dirty="0" err="1"/>
              <a:t>Cinlar</a:t>
            </a:r>
            <a:r>
              <a:rPr lang="en-US" dirty="0"/>
              <a:t> (2011):</a:t>
            </a:r>
          </a:p>
          <a:p>
            <a:endParaRPr lang="en-US" dirty="0"/>
          </a:p>
          <a:p>
            <a:endParaRPr lang="en-US" dirty="0"/>
          </a:p>
          <a:p>
            <a:endParaRPr lang="en-US" dirty="0"/>
          </a:p>
          <a:p>
            <a:endParaRPr lang="en-US" dirty="0"/>
          </a:p>
          <a:p>
            <a:pPr lvl="1"/>
            <a:r>
              <a:rPr lang="en-US" dirty="0"/>
              <a:t>Question: Why would you ever model a stochastic process where you intentionally left needed information out of the state variable?</a:t>
            </a:r>
          </a:p>
        </p:txBody>
      </p:sp>
      <p:pic>
        <p:nvPicPr>
          <p:cNvPr id="12677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4219" y="2508933"/>
            <a:ext cx="7860785" cy="1133554"/>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739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variables</a:t>
            </a:r>
          </a:p>
        </p:txBody>
      </p:sp>
      <p:sp>
        <p:nvSpPr>
          <p:cNvPr id="3" name="Content Placeholder 2"/>
          <p:cNvSpPr>
            <a:spLocks noGrp="1"/>
          </p:cNvSpPr>
          <p:nvPr>
            <p:ph idx="1"/>
          </p:nvPr>
        </p:nvSpPr>
        <p:spPr/>
        <p:txBody>
          <a:bodyPr/>
          <a:lstStyle/>
          <a:p>
            <a:r>
              <a:rPr lang="en-US" dirty="0"/>
              <a:t>There appear to be two ways of approaching a state variable:</a:t>
            </a:r>
          </a:p>
          <a:p>
            <a:pPr lvl="1"/>
            <a:r>
              <a:rPr lang="en-US" dirty="0"/>
              <a:t>The mathematician’s view – The state variable is a given, at which point the mathematician will characterize its properties (“</a:t>
            </a:r>
            <a:r>
              <a:rPr lang="en-US" dirty="0" err="1"/>
              <a:t>Markovian</a:t>
            </a:r>
            <a:r>
              <a:rPr lang="en-US" dirty="0"/>
              <a:t>,” “history-dependent,” …)</a:t>
            </a:r>
          </a:p>
          <a:p>
            <a:pPr lvl="1"/>
            <a:endParaRPr lang="en-US" dirty="0"/>
          </a:p>
          <a:p>
            <a:pPr lvl="1"/>
            <a:r>
              <a:rPr lang="en-US" dirty="0"/>
              <a:t>The modeler’s view – The state variable needs to be constructed from a raw description of the problem.  Information should not be excluded due to computational tractability until </a:t>
            </a:r>
            <a:r>
              <a:rPr lang="en-US" i="1" dirty="0"/>
              <a:t>after</a:t>
            </a:r>
            <a:r>
              <a:rPr lang="en-US" dirty="0"/>
              <a:t> a solution strategy has been designed.</a:t>
            </a:r>
          </a:p>
        </p:txBody>
      </p:sp>
    </p:spTree>
    <p:extLst>
      <p:ext uri="{BB962C8B-B14F-4D97-AF65-F5344CB8AC3E}">
        <p14:creationId xmlns:p14="http://schemas.microsoft.com/office/powerpoint/2010/main" val="221037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deterministic graph</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47" name="Straight Arrow Connector 46"/>
          <p:cNvCxnSpPr>
            <a:stCxn id="45" idx="7"/>
            <a:endCxn id="5" idx="3"/>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29729"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29730"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29731"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29732"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29733"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29734"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29735"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29736"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29737"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29738"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29739"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 name="Object 48"/>
          <p:cNvGraphicFramePr>
            <a:graphicFrameLocks noChangeAspect="1"/>
          </p:cNvGraphicFramePr>
          <p:nvPr>
            <p:extLst/>
          </p:nvPr>
        </p:nvGraphicFramePr>
        <p:xfrm>
          <a:off x="1843976" y="2900621"/>
          <a:ext cx="438150" cy="266700"/>
        </p:xfrm>
        <a:graphic>
          <a:graphicData uri="http://schemas.openxmlformats.org/presentationml/2006/ole">
            <mc:AlternateContent xmlns:mc="http://schemas.openxmlformats.org/markup-compatibility/2006">
              <mc:Choice xmlns:v="urn:schemas-microsoft-com:vml" Requires="v">
                <p:oleObj spid="_x0000_s29740" name="Equation" r:id="rId25" imgW="291960" imgH="177480" progId="Equation.DSMT4">
                  <p:embed/>
                </p:oleObj>
              </mc:Choice>
              <mc:Fallback>
                <p:oleObj name="Equation" r:id="rId25" imgW="291960" imgH="177480" progId="Equation.DSMT4">
                  <p:embed/>
                  <p:pic>
                    <p:nvPicPr>
                      <p:cNvPr id="49" name="Object 48"/>
                      <p:cNvPicPr>
                        <a:picLocks noChangeAspect="1" noChangeArrowheads="1"/>
                      </p:cNvPicPr>
                      <p:nvPr/>
                    </p:nvPicPr>
                    <p:blipFill>
                      <a:blip r:embed="rId26"/>
                      <a:srcRect/>
                      <a:stretch>
                        <a:fillRect/>
                      </a:stretch>
                    </p:blipFill>
                    <p:spPr bwMode="auto">
                      <a:xfrm>
                        <a:off x="1843976" y="2900621"/>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1926983" y="3526547"/>
          <a:ext cx="342900" cy="266700"/>
        </p:xfrm>
        <a:graphic>
          <a:graphicData uri="http://schemas.openxmlformats.org/presentationml/2006/ole">
            <mc:AlternateContent xmlns:mc="http://schemas.openxmlformats.org/markup-compatibility/2006">
              <mc:Choice xmlns:v="urn:schemas-microsoft-com:vml" Requires="v">
                <p:oleObj spid="_x0000_s29741" name="Equation" r:id="rId27" imgW="228600" imgH="177480" progId="Equation.DSMT4">
                  <p:embed/>
                </p:oleObj>
              </mc:Choice>
              <mc:Fallback>
                <p:oleObj name="Equation" r:id="rId27" imgW="228600" imgH="177480" progId="Equation.DSMT4">
                  <p:embed/>
                  <p:pic>
                    <p:nvPicPr>
                      <p:cNvPr id="50" name="Object 49"/>
                      <p:cNvPicPr>
                        <a:picLocks noChangeAspect="1" noChangeArrowheads="1"/>
                      </p:cNvPicPr>
                      <p:nvPr/>
                    </p:nvPicPr>
                    <p:blipFill>
                      <a:blip r:embed="rId28"/>
                      <a:srcRect/>
                      <a:stretch>
                        <a:fillRect/>
                      </a:stretch>
                    </p:blipFill>
                    <p:spPr bwMode="auto">
                      <a:xfrm>
                        <a:off x="1926983" y="352654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nvPr>
        </p:nvGraphicFramePr>
        <p:xfrm>
          <a:off x="2067587" y="4083893"/>
          <a:ext cx="342900" cy="266700"/>
        </p:xfrm>
        <a:graphic>
          <a:graphicData uri="http://schemas.openxmlformats.org/presentationml/2006/ole">
            <mc:AlternateContent xmlns:mc="http://schemas.openxmlformats.org/markup-compatibility/2006">
              <mc:Choice xmlns:v="urn:schemas-microsoft-com:vml" Requires="v">
                <p:oleObj spid="_x0000_s29742" name="Equation" r:id="rId29" imgW="228600" imgH="177480" progId="Equation.DSMT4">
                  <p:embed/>
                </p:oleObj>
              </mc:Choice>
              <mc:Fallback>
                <p:oleObj name="Equation" r:id="rId29" imgW="228600" imgH="177480" progId="Equation.DSMT4">
                  <p:embed/>
                  <p:pic>
                    <p:nvPicPr>
                      <p:cNvPr id="51" name="Object 50"/>
                      <p:cNvPicPr>
                        <a:picLocks noChangeAspect="1" noChangeArrowheads="1"/>
                      </p:cNvPicPr>
                      <p:nvPr/>
                    </p:nvPicPr>
                    <p:blipFill>
                      <a:blip r:embed="rId30"/>
                      <a:srcRect/>
                      <a:stretch>
                        <a:fillRect/>
                      </a:stretch>
                    </p:blipFill>
                    <p:spPr bwMode="auto">
                      <a:xfrm>
                        <a:off x="2067587" y="408389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29743" name="Equation" r:id="rId31" imgW="228600" imgH="177480" progId="Equation.DSMT4">
                  <p:embed/>
                </p:oleObj>
              </mc:Choice>
              <mc:Fallback>
                <p:oleObj name="Equation" r:id="rId31" imgW="228600" imgH="177480" progId="Equation.DSMT4">
                  <p:embed/>
                  <p:pic>
                    <p:nvPicPr>
                      <p:cNvPr id="52" name="Object 51"/>
                      <p:cNvPicPr>
                        <a:picLocks noChangeAspect="1" noChangeArrowheads="1"/>
                      </p:cNvPicPr>
                      <p:nvPr/>
                    </p:nvPicPr>
                    <p:blipFill>
                      <a:blip r:embed="rId32"/>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29744" name="Equation" r:id="rId33" imgW="215640" imgH="177480" progId="Equation.DSMT4">
                  <p:embed/>
                </p:oleObj>
              </mc:Choice>
              <mc:Fallback>
                <p:oleObj name="Equation" r:id="rId33" imgW="215640" imgH="177480" progId="Equation.DSMT4">
                  <p:embed/>
                  <p:pic>
                    <p:nvPicPr>
                      <p:cNvPr id="53" name="Object 52"/>
                      <p:cNvPicPr>
                        <a:picLocks noChangeAspect="1" noChangeArrowheads="1"/>
                      </p:cNvPicPr>
                      <p:nvPr/>
                    </p:nvPicPr>
                    <p:blipFill>
                      <a:blip r:embed="rId34"/>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 name="Object 53"/>
          <p:cNvGraphicFramePr>
            <a:graphicFrameLocks noChangeAspect="1"/>
          </p:cNvGraphicFramePr>
          <p:nvPr>
            <p:extLst/>
          </p:nvPr>
        </p:nvGraphicFramePr>
        <p:xfrm>
          <a:off x="3367753" y="2483560"/>
          <a:ext cx="438150" cy="266700"/>
        </p:xfrm>
        <a:graphic>
          <a:graphicData uri="http://schemas.openxmlformats.org/presentationml/2006/ole">
            <mc:AlternateContent xmlns:mc="http://schemas.openxmlformats.org/markup-compatibility/2006">
              <mc:Choice xmlns:v="urn:schemas-microsoft-com:vml" Requires="v">
                <p:oleObj spid="_x0000_s29745" name="Equation" r:id="rId35" imgW="291960" imgH="177480" progId="Equation.DSMT4">
                  <p:embed/>
                </p:oleObj>
              </mc:Choice>
              <mc:Fallback>
                <p:oleObj name="Equation" r:id="rId35" imgW="291960" imgH="177480" progId="Equation.DSMT4">
                  <p:embed/>
                  <p:pic>
                    <p:nvPicPr>
                      <p:cNvPr id="54" name="Object 53"/>
                      <p:cNvPicPr>
                        <a:picLocks noChangeAspect="1" noChangeArrowheads="1"/>
                      </p:cNvPicPr>
                      <p:nvPr/>
                    </p:nvPicPr>
                    <p:blipFill>
                      <a:blip r:embed="rId36"/>
                      <a:srcRect/>
                      <a:stretch>
                        <a:fillRect/>
                      </a:stretch>
                    </p:blipFill>
                    <p:spPr bwMode="auto">
                      <a:xfrm>
                        <a:off x="3367753" y="248356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 name="Object 54"/>
          <p:cNvGraphicFramePr>
            <a:graphicFrameLocks noChangeAspect="1"/>
          </p:cNvGraphicFramePr>
          <p:nvPr>
            <p:extLst/>
          </p:nvPr>
        </p:nvGraphicFramePr>
        <p:xfrm>
          <a:off x="3440143" y="3504640"/>
          <a:ext cx="438150" cy="266700"/>
        </p:xfrm>
        <a:graphic>
          <a:graphicData uri="http://schemas.openxmlformats.org/presentationml/2006/ole">
            <mc:AlternateContent xmlns:mc="http://schemas.openxmlformats.org/markup-compatibility/2006">
              <mc:Choice xmlns:v="urn:schemas-microsoft-com:vml" Requires="v">
                <p:oleObj spid="_x0000_s29746" name="Equation" r:id="rId37" imgW="291960" imgH="177480" progId="Equation.DSMT4">
                  <p:embed/>
                </p:oleObj>
              </mc:Choice>
              <mc:Fallback>
                <p:oleObj name="Equation" r:id="rId37" imgW="291960" imgH="177480" progId="Equation.DSMT4">
                  <p:embed/>
                  <p:pic>
                    <p:nvPicPr>
                      <p:cNvPr id="55" name="Object 54"/>
                      <p:cNvPicPr>
                        <a:picLocks noChangeAspect="1" noChangeArrowheads="1"/>
                      </p:cNvPicPr>
                      <p:nvPr/>
                    </p:nvPicPr>
                    <p:blipFill>
                      <a:blip r:embed="rId38"/>
                      <a:srcRect/>
                      <a:stretch>
                        <a:fillRect/>
                      </a:stretch>
                    </p:blipFill>
                    <p:spPr bwMode="auto">
                      <a:xfrm>
                        <a:off x="3440143" y="350464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3433158" y="4629178"/>
          <a:ext cx="438150" cy="266700"/>
        </p:xfrm>
        <a:graphic>
          <a:graphicData uri="http://schemas.openxmlformats.org/presentationml/2006/ole">
            <mc:AlternateContent xmlns:mc="http://schemas.openxmlformats.org/markup-compatibility/2006">
              <mc:Choice xmlns:v="urn:schemas-microsoft-com:vml" Requires="v">
                <p:oleObj spid="_x0000_s29747" name="Equation" r:id="rId39" imgW="291960" imgH="177480" progId="Equation.DSMT4">
                  <p:embed/>
                </p:oleObj>
              </mc:Choice>
              <mc:Fallback>
                <p:oleObj name="Equation" r:id="rId39" imgW="291960" imgH="177480" progId="Equation.DSMT4">
                  <p:embed/>
                  <p:pic>
                    <p:nvPicPr>
                      <p:cNvPr id="56" name="Object 55"/>
                      <p:cNvPicPr>
                        <a:picLocks noChangeAspect="1" noChangeArrowheads="1"/>
                      </p:cNvPicPr>
                      <p:nvPr/>
                    </p:nvPicPr>
                    <p:blipFill>
                      <a:blip r:embed="rId40"/>
                      <a:srcRect/>
                      <a:stretch>
                        <a:fillRect/>
                      </a:stretch>
                    </p:blipFill>
                    <p:spPr bwMode="auto">
                      <a:xfrm>
                        <a:off x="3433158" y="462917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extLst/>
          </p:nvPr>
        </p:nvGraphicFramePr>
        <p:xfrm>
          <a:off x="5052091" y="4632353"/>
          <a:ext cx="476250" cy="266700"/>
        </p:xfrm>
        <a:graphic>
          <a:graphicData uri="http://schemas.openxmlformats.org/presentationml/2006/ole">
            <mc:AlternateContent xmlns:mc="http://schemas.openxmlformats.org/markup-compatibility/2006">
              <mc:Choice xmlns:v="urn:schemas-microsoft-com:vml" Requires="v">
                <p:oleObj spid="_x0000_s29748" name="Equation" r:id="rId41" imgW="317160" imgH="177480" progId="Equation.DSMT4">
                  <p:embed/>
                </p:oleObj>
              </mc:Choice>
              <mc:Fallback>
                <p:oleObj name="Equation" r:id="rId41" imgW="317160" imgH="177480" progId="Equation.DSMT4">
                  <p:embed/>
                  <p:pic>
                    <p:nvPicPr>
                      <p:cNvPr id="57" name="Object 56"/>
                      <p:cNvPicPr>
                        <a:picLocks noChangeAspect="1" noChangeArrowheads="1"/>
                      </p:cNvPicPr>
                      <p:nvPr/>
                    </p:nvPicPr>
                    <p:blipFill>
                      <a:blip r:embed="rId42"/>
                      <a:srcRect/>
                      <a:stretch>
                        <a:fillRect/>
                      </a:stretch>
                    </p:blipFill>
                    <p:spPr bwMode="auto">
                      <a:xfrm>
                        <a:off x="5052091" y="4632353"/>
                        <a:ext cx="4762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29749" name="Equation" r:id="rId43" imgW="291960" imgH="177480" progId="Equation.DSMT4">
                  <p:embed/>
                </p:oleObj>
              </mc:Choice>
              <mc:Fallback>
                <p:oleObj name="Equation" r:id="rId43" imgW="291960" imgH="177480" progId="Equation.DSMT4">
                  <p:embed/>
                  <p:pic>
                    <p:nvPicPr>
                      <p:cNvPr id="58" name="Object 57"/>
                      <p:cNvPicPr>
                        <a:picLocks noChangeAspect="1" noChangeArrowheads="1"/>
                      </p:cNvPicPr>
                      <p:nvPr/>
                    </p:nvPicPr>
                    <p:blipFill>
                      <a:blip r:embed="rId44"/>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07497"/>
          <a:ext cx="342900" cy="266700"/>
        </p:xfrm>
        <a:graphic>
          <a:graphicData uri="http://schemas.openxmlformats.org/presentationml/2006/ole">
            <mc:AlternateContent xmlns:mc="http://schemas.openxmlformats.org/markup-compatibility/2006">
              <mc:Choice xmlns:v="urn:schemas-microsoft-com:vml" Requires="v">
                <p:oleObj spid="_x0000_s29750" name="Equation" r:id="rId45" imgW="228600" imgH="177480" progId="Equation.DSMT4">
                  <p:embed/>
                </p:oleObj>
              </mc:Choice>
              <mc:Fallback>
                <p:oleObj name="Equation" r:id="rId45" imgW="228600" imgH="177480" progId="Equation.DSMT4">
                  <p:embed/>
                  <p:pic>
                    <p:nvPicPr>
                      <p:cNvPr id="59" name="Object 58"/>
                      <p:cNvPicPr>
                        <a:picLocks noChangeAspect="1" noChangeArrowheads="1"/>
                      </p:cNvPicPr>
                      <p:nvPr/>
                    </p:nvPicPr>
                    <p:blipFill>
                      <a:blip r:embed="rId46"/>
                      <a:srcRect/>
                      <a:stretch>
                        <a:fillRect/>
                      </a:stretch>
                    </p:blipFill>
                    <p:spPr bwMode="auto">
                      <a:xfrm>
                        <a:off x="5126703" y="350749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29751" name="Equation" r:id="rId47" imgW="304560" imgH="177480" progId="Equation.DSMT4">
                  <p:embed/>
                </p:oleObj>
              </mc:Choice>
              <mc:Fallback>
                <p:oleObj name="Equation" r:id="rId47" imgW="304560" imgH="177480" progId="Equation.DSMT4">
                  <p:embed/>
                  <p:pic>
                    <p:nvPicPr>
                      <p:cNvPr id="60" name="Object 59"/>
                      <p:cNvPicPr>
                        <a:picLocks noChangeAspect="1" noChangeArrowheads="1"/>
                      </p:cNvPicPr>
                      <p:nvPr/>
                    </p:nvPicPr>
                    <p:blipFill>
                      <a:blip r:embed="rId48"/>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60"/>
          <p:cNvGraphicFramePr>
            <a:graphicFrameLocks noChangeAspect="1"/>
          </p:cNvGraphicFramePr>
          <p:nvPr>
            <p:extLst/>
          </p:nvPr>
        </p:nvGraphicFramePr>
        <p:xfrm>
          <a:off x="5006053" y="2487370"/>
          <a:ext cx="438150" cy="266700"/>
        </p:xfrm>
        <a:graphic>
          <a:graphicData uri="http://schemas.openxmlformats.org/presentationml/2006/ole">
            <mc:AlternateContent xmlns:mc="http://schemas.openxmlformats.org/markup-compatibility/2006">
              <mc:Choice xmlns:v="urn:schemas-microsoft-com:vml" Requires="v">
                <p:oleObj spid="_x0000_s29752" name="Equation" r:id="rId49" imgW="291960" imgH="177480" progId="Equation.DSMT4">
                  <p:embed/>
                </p:oleObj>
              </mc:Choice>
              <mc:Fallback>
                <p:oleObj name="Equation" r:id="rId49" imgW="291960" imgH="177480" progId="Equation.DSMT4">
                  <p:embed/>
                  <p:pic>
                    <p:nvPicPr>
                      <p:cNvPr id="61" name="Object 60"/>
                      <p:cNvPicPr>
                        <a:picLocks noChangeAspect="1" noChangeArrowheads="1"/>
                      </p:cNvPicPr>
                      <p:nvPr/>
                    </p:nvPicPr>
                    <p:blipFill>
                      <a:blip r:embed="rId50"/>
                      <a:srcRect/>
                      <a:stretch>
                        <a:fillRect/>
                      </a:stretch>
                    </p:blipFill>
                    <p:spPr bwMode="auto">
                      <a:xfrm>
                        <a:off x="5006053" y="248737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Object 61"/>
          <p:cNvGraphicFramePr>
            <a:graphicFrameLocks noChangeAspect="1"/>
          </p:cNvGraphicFramePr>
          <p:nvPr>
            <p:extLst/>
          </p:nvPr>
        </p:nvGraphicFramePr>
        <p:xfrm>
          <a:off x="6745001" y="4132926"/>
          <a:ext cx="342900" cy="266700"/>
        </p:xfrm>
        <a:graphic>
          <a:graphicData uri="http://schemas.openxmlformats.org/presentationml/2006/ole">
            <mc:AlternateContent xmlns:mc="http://schemas.openxmlformats.org/markup-compatibility/2006">
              <mc:Choice xmlns:v="urn:schemas-microsoft-com:vml" Requires="v">
                <p:oleObj spid="_x0000_s29753" name="Equation" r:id="rId51" imgW="228600" imgH="177480" progId="Equation.DSMT4">
                  <p:embed/>
                </p:oleObj>
              </mc:Choice>
              <mc:Fallback>
                <p:oleObj name="Equation" r:id="rId51" imgW="228600" imgH="177480" progId="Equation.DSMT4">
                  <p:embed/>
                  <p:pic>
                    <p:nvPicPr>
                      <p:cNvPr id="62" name="Object 61"/>
                      <p:cNvPicPr>
                        <a:picLocks noChangeAspect="1" noChangeArrowheads="1"/>
                      </p:cNvPicPr>
                      <p:nvPr/>
                    </p:nvPicPr>
                    <p:blipFill>
                      <a:blip r:embed="rId52"/>
                      <a:srcRect/>
                      <a:stretch>
                        <a:fillRect/>
                      </a:stretch>
                    </p:blipFill>
                    <p:spPr bwMode="auto">
                      <a:xfrm>
                        <a:off x="6745001" y="413292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p:cNvGraphicFramePr>
            <a:graphicFrameLocks noChangeAspect="1"/>
          </p:cNvGraphicFramePr>
          <p:nvPr>
            <p:extLst/>
          </p:nvPr>
        </p:nvGraphicFramePr>
        <p:xfrm>
          <a:off x="6217316" y="4221191"/>
          <a:ext cx="361950" cy="266700"/>
        </p:xfrm>
        <a:graphic>
          <a:graphicData uri="http://schemas.openxmlformats.org/presentationml/2006/ole">
            <mc:AlternateContent xmlns:mc="http://schemas.openxmlformats.org/markup-compatibility/2006">
              <mc:Choice xmlns:v="urn:schemas-microsoft-com:vml" Requires="v">
                <p:oleObj spid="_x0000_s29754" name="Equation" r:id="rId53" imgW="241200" imgH="177480" progId="Equation.DSMT4">
                  <p:embed/>
                </p:oleObj>
              </mc:Choice>
              <mc:Fallback>
                <p:oleObj name="Equation" r:id="rId53" imgW="241200" imgH="177480" progId="Equation.DSMT4">
                  <p:embed/>
                  <p:pic>
                    <p:nvPicPr>
                      <p:cNvPr id="63" name="Object 62"/>
                      <p:cNvPicPr>
                        <a:picLocks noChangeAspect="1" noChangeArrowheads="1"/>
                      </p:cNvPicPr>
                      <p:nvPr/>
                    </p:nvPicPr>
                    <p:blipFill>
                      <a:blip r:embed="rId54"/>
                      <a:srcRect/>
                      <a:stretch>
                        <a:fillRect/>
                      </a:stretch>
                    </p:blipFill>
                    <p:spPr bwMode="auto">
                      <a:xfrm>
                        <a:off x="6217316" y="4221191"/>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 name="Object 63"/>
          <p:cNvGraphicFramePr>
            <a:graphicFrameLocks noChangeAspect="1"/>
          </p:cNvGraphicFramePr>
          <p:nvPr>
            <p:extLst/>
          </p:nvPr>
        </p:nvGraphicFramePr>
        <p:xfrm>
          <a:off x="6730078" y="3557616"/>
          <a:ext cx="342900" cy="266700"/>
        </p:xfrm>
        <a:graphic>
          <a:graphicData uri="http://schemas.openxmlformats.org/presentationml/2006/ole">
            <mc:AlternateContent xmlns:mc="http://schemas.openxmlformats.org/markup-compatibility/2006">
              <mc:Choice xmlns:v="urn:schemas-microsoft-com:vml" Requires="v">
                <p:oleObj spid="_x0000_s29755" name="Equation" r:id="rId55" imgW="228600" imgH="177480" progId="Equation.DSMT4">
                  <p:embed/>
                </p:oleObj>
              </mc:Choice>
              <mc:Fallback>
                <p:oleObj name="Equation" r:id="rId55" imgW="228600" imgH="177480" progId="Equation.DSMT4">
                  <p:embed/>
                  <p:pic>
                    <p:nvPicPr>
                      <p:cNvPr id="64" name="Object 63"/>
                      <p:cNvPicPr>
                        <a:picLocks noChangeAspect="1" noChangeArrowheads="1"/>
                      </p:cNvPicPr>
                      <p:nvPr/>
                    </p:nvPicPr>
                    <p:blipFill>
                      <a:blip r:embed="rId56"/>
                      <a:srcRect/>
                      <a:stretch>
                        <a:fillRect/>
                      </a:stretch>
                    </p:blipFill>
                    <p:spPr bwMode="auto">
                      <a:xfrm>
                        <a:off x="6730078" y="35576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64"/>
          <p:cNvGraphicFramePr>
            <a:graphicFrameLocks noChangeAspect="1"/>
          </p:cNvGraphicFramePr>
          <p:nvPr>
            <p:extLst/>
          </p:nvPr>
        </p:nvGraphicFramePr>
        <p:xfrm>
          <a:off x="6230016" y="3138516"/>
          <a:ext cx="342900" cy="266700"/>
        </p:xfrm>
        <a:graphic>
          <a:graphicData uri="http://schemas.openxmlformats.org/presentationml/2006/ole">
            <mc:AlternateContent xmlns:mc="http://schemas.openxmlformats.org/markup-compatibility/2006">
              <mc:Choice xmlns:v="urn:schemas-microsoft-com:vml" Requires="v">
                <p:oleObj spid="_x0000_s29756" name="Equation" r:id="rId57" imgW="228600" imgH="177480" progId="Equation.DSMT4">
                  <p:embed/>
                </p:oleObj>
              </mc:Choice>
              <mc:Fallback>
                <p:oleObj name="Equation" r:id="rId57" imgW="228600" imgH="177480" progId="Equation.DSMT4">
                  <p:embed/>
                  <p:pic>
                    <p:nvPicPr>
                      <p:cNvPr id="65" name="Object 64"/>
                      <p:cNvPicPr>
                        <a:picLocks noChangeAspect="1" noChangeArrowheads="1"/>
                      </p:cNvPicPr>
                      <p:nvPr/>
                    </p:nvPicPr>
                    <p:blipFill>
                      <a:blip r:embed="rId58"/>
                      <a:srcRect/>
                      <a:stretch>
                        <a:fillRect/>
                      </a:stretch>
                    </p:blipFill>
                    <p:spPr bwMode="auto">
                      <a:xfrm>
                        <a:off x="6230016" y="31385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65"/>
          <p:cNvGraphicFramePr>
            <a:graphicFrameLocks noChangeAspect="1"/>
          </p:cNvGraphicFramePr>
          <p:nvPr>
            <p:extLst/>
          </p:nvPr>
        </p:nvGraphicFramePr>
        <p:xfrm>
          <a:off x="6796753" y="2890866"/>
          <a:ext cx="361950" cy="266700"/>
        </p:xfrm>
        <a:graphic>
          <a:graphicData uri="http://schemas.openxmlformats.org/presentationml/2006/ole">
            <mc:AlternateContent xmlns:mc="http://schemas.openxmlformats.org/markup-compatibility/2006">
              <mc:Choice xmlns:v="urn:schemas-microsoft-com:vml" Requires="v">
                <p:oleObj spid="_x0000_s29757" name="Equation" r:id="rId59" imgW="241200" imgH="177480" progId="Equation.DSMT4">
                  <p:embed/>
                </p:oleObj>
              </mc:Choice>
              <mc:Fallback>
                <p:oleObj name="Equation" r:id="rId59" imgW="241200" imgH="177480" progId="Equation.DSMT4">
                  <p:embed/>
                  <p:pic>
                    <p:nvPicPr>
                      <p:cNvPr id="66" name="Object 65"/>
                      <p:cNvPicPr>
                        <a:picLocks noChangeAspect="1" noChangeArrowheads="1"/>
                      </p:cNvPicPr>
                      <p:nvPr/>
                    </p:nvPicPr>
                    <p:blipFill>
                      <a:blip r:embed="rId60"/>
                      <a:srcRect/>
                      <a:stretch>
                        <a:fillRect/>
                      </a:stretch>
                    </p:blipFill>
                    <p:spPr bwMode="auto">
                      <a:xfrm>
                        <a:off x="6796753" y="2890866"/>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8" name="Straight Arrow Connector 67"/>
          <p:cNvCxnSpPr/>
          <p:nvPr/>
        </p:nvCxnSpPr>
        <p:spPr bwMode="auto">
          <a:xfrm>
            <a:off x="3075372" y="3833796"/>
            <a:ext cx="1369831" cy="0"/>
          </a:xfrm>
          <a:prstGeom prst="straightConnector1">
            <a:avLst/>
          </a:prstGeom>
          <a:noFill/>
          <a:ln w="76200" cap="flat" cmpd="sng" algn="ctr">
            <a:solidFill>
              <a:schemeClr val="tx1"/>
            </a:solidFill>
            <a:prstDash val="solid"/>
            <a:round/>
            <a:headEnd type="none" w="med" len="med"/>
            <a:tailEnd type="arrow" w="med" len="med"/>
          </a:ln>
          <a:effectLst/>
        </p:spPr>
      </p:cxnSp>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4432950" y="370008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73" name="Object 72"/>
          <p:cNvGraphicFramePr>
            <a:graphicFrameLocks noChangeAspect="1"/>
          </p:cNvGraphicFramePr>
          <p:nvPr>
            <p:extLst/>
          </p:nvPr>
        </p:nvGraphicFramePr>
        <p:xfrm>
          <a:off x="1889809" y="5365073"/>
          <a:ext cx="951593" cy="552538"/>
        </p:xfrm>
        <a:graphic>
          <a:graphicData uri="http://schemas.openxmlformats.org/presentationml/2006/ole">
            <mc:AlternateContent xmlns:mc="http://schemas.openxmlformats.org/markup-compatibility/2006">
              <mc:Choice xmlns:v="urn:schemas-microsoft-com:vml" Requires="v">
                <p:oleObj spid="_x0000_s29758" name="Equation" r:id="rId61" imgW="393480" imgH="228600" progId="Equation.DSMT4">
                  <p:embed/>
                </p:oleObj>
              </mc:Choice>
              <mc:Fallback>
                <p:oleObj name="Equation" r:id="rId61" imgW="393480" imgH="228600" progId="Equation.DSMT4">
                  <p:embed/>
                  <p:pic>
                    <p:nvPicPr>
                      <p:cNvPr id="73" name="Object 72"/>
                      <p:cNvPicPr/>
                      <p:nvPr/>
                    </p:nvPicPr>
                    <p:blipFill>
                      <a:blip r:embed="rId62"/>
                      <a:stretch>
                        <a:fillRect/>
                      </a:stretch>
                    </p:blipFill>
                    <p:spPr>
                      <a:xfrm>
                        <a:off x="1889809" y="5365073"/>
                        <a:ext cx="951593" cy="552538"/>
                      </a:xfrm>
                      <a:prstGeom prst="rect">
                        <a:avLst/>
                      </a:prstGeom>
                    </p:spPr>
                  </p:pic>
                </p:oleObj>
              </mc:Fallback>
            </mc:AlternateContent>
          </a:graphicData>
        </a:graphic>
      </p:graphicFrame>
      <p:graphicFrame>
        <p:nvGraphicFramePr>
          <p:cNvPr id="74" name="Object 73"/>
          <p:cNvGraphicFramePr>
            <a:graphicFrameLocks noChangeAspect="1"/>
          </p:cNvGraphicFramePr>
          <p:nvPr>
            <p:extLst/>
          </p:nvPr>
        </p:nvGraphicFramePr>
        <p:xfrm>
          <a:off x="1883689" y="5373010"/>
          <a:ext cx="1993900" cy="552450"/>
        </p:xfrm>
        <a:graphic>
          <a:graphicData uri="http://schemas.openxmlformats.org/presentationml/2006/ole">
            <mc:AlternateContent xmlns:mc="http://schemas.openxmlformats.org/markup-compatibility/2006">
              <mc:Choice xmlns:v="urn:schemas-microsoft-com:vml" Requires="v">
                <p:oleObj spid="_x0000_s29759" name="Equation" r:id="rId63" imgW="825480" imgH="228600" progId="Equation.DSMT4">
                  <p:embed/>
                </p:oleObj>
              </mc:Choice>
              <mc:Fallback>
                <p:oleObj name="Equation" r:id="rId63" imgW="825480" imgH="228600" progId="Equation.DSMT4">
                  <p:embed/>
                  <p:pic>
                    <p:nvPicPr>
                      <p:cNvPr id="74" name="Object 73"/>
                      <p:cNvPicPr>
                        <a:picLocks noChangeAspect="1" noChangeArrowheads="1"/>
                      </p:cNvPicPr>
                      <p:nvPr/>
                    </p:nvPicPr>
                    <p:blipFill>
                      <a:blip r:embed="rId64"/>
                      <a:srcRect/>
                      <a:stretch>
                        <a:fillRect/>
                      </a:stretch>
                    </p:blipFill>
                    <p:spPr bwMode="auto">
                      <a:xfrm>
                        <a:off x="1883689" y="5373010"/>
                        <a:ext cx="1993900" cy="552450"/>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11482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dissolve">
                                      <p:cBhvr>
                                        <p:cTn id="16" dur="5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dissolv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left)">
                                      <p:cBhvr>
                                        <p:cTn id="3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stochastic graph</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0743"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0744"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0745"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0746"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0747"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0748"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0749"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0750"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0751"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0752"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0753"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0754" name="Equation" r:id="rId25" imgW="228600" imgH="177480" progId="Equation.DSMT4">
                  <p:embed/>
                </p:oleObj>
              </mc:Choice>
              <mc:Fallback>
                <p:oleObj name="Equation" r:id="rId25" imgW="228600" imgH="177480" progId="Equation.DSMT4">
                  <p:embed/>
                  <p:pic>
                    <p:nvPicPr>
                      <p:cNvPr id="52" name="Object 51"/>
                      <p:cNvPicPr>
                        <a:picLocks noChangeAspect="1" noChangeArrowheads="1"/>
                      </p:cNvPicPr>
                      <p:nvPr/>
                    </p:nvPicPr>
                    <p:blipFill>
                      <a:blip r:embed="rId26"/>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0755" name="Equation" r:id="rId27" imgW="215640" imgH="177480" progId="Equation.DSMT4">
                  <p:embed/>
                </p:oleObj>
              </mc:Choice>
              <mc:Fallback>
                <p:oleObj name="Equation" r:id="rId27" imgW="215640" imgH="177480" progId="Equation.DSMT4">
                  <p:embed/>
                  <p:pic>
                    <p:nvPicPr>
                      <p:cNvPr id="53" name="Object 52"/>
                      <p:cNvPicPr>
                        <a:picLocks noChangeAspect="1" noChangeArrowheads="1"/>
                      </p:cNvPicPr>
                      <p:nvPr/>
                    </p:nvPicPr>
                    <p:blipFill>
                      <a:blip r:embed="rId28"/>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0756" name="Equation" r:id="rId29" imgW="291960" imgH="177480" progId="Equation.DSMT4">
                  <p:embed/>
                </p:oleObj>
              </mc:Choice>
              <mc:Fallback>
                <p:oleObj name="Equation" r:id="rId29" imgW="291960" imgH="177480" progId="Equation.DSMT4">
                  <p:embed/>
                  <p:pic>
                    <p:nvPicPr>
                      <p:cNvPr id="58" name="Object 57"/>
                      <p:cNvPicPr>
                        <a:picLocks noChangeAspect="1" noChangeArrowheads="1"/>
                      </p:cNvPicPr>
                      <p:nvPr/>
                    </p:nvPicPr>
                    <p:blipFill>
                      <a:blip r:embed="rId30"/>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65553"/>
          <a:ext cx="342900" cy="266700"/>
        </p:xfrm>
        <a:graphic>
          <a:graphicData uri="http://schemas.openxmlformats.org/presentationml/2006/ole">
            <mc:AlternateContent xmlns:mc="http://schemas.openxmlformats.org/markup-compatibility/2006">
              <mc:Choice xmlns:v="urn:schemas-microsoft-com:vml" Requires="v">
                <p:oleObj spid="_x0000_s30757" name="Equation" r:id="rId31" imgW="228600" imgH="177480" progId="Equation.DSMT4">
                  <p:embed/>
                </p:oleObj>
              </mc:Choice>
              <mc:Fallback>
                <p:oleObj name="Equation" r:id="rId31" imgW="228600" imgH="177480" progId="Equation.DSMT4">
                  <p:embed/>
                  <p:pic>
                    <p:nvPicPr>
                      <p:cNvPr id="59" name="Object 58"/>
                      <p:cNvPicPr>
                        <a:picLocks noChangeAspect="1" noChangeArrowheads="1"/>
                      </p:cNvPicPr>
                      <p:nvPr/>
                    </p:nvPicPr>
                    <p:blipFill>
                      <a:blip r:embed="rId32"/>
                      <a:srcRect/>
                      <a:stretch>
                        <a:fillRect/>
                      </a:stretch>
                    </p:blipFill>
                    <p:spPr bwMode="auto">
                      <a:xfrm>
                        <a:off x="5126703" y="356555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30758" name="Equation" r:id="rId33" imgW="304560" imgH="177480" progId="Equation.DSMT4">
                  <p:embed/>
                </p:oleObj>
              </mc:Choice>
              <mc:Fallback>
                <p:oleObj name="Equation" r:id="rId33" imgW="304560" imgH="177480" progId="Equation.DSMT4">
                  <p:embed/>
                  <p:pic>
                    <p:nvPicPr>
                      <p:cNvPr id="60" name="Object 59"/>
                      <p:cNvPicPr>
                        <a:picLocks noChangeAspect="1" noChangeArrowheads="1"/>
                      </p:cNvPicPr>
                      <p:nvPr/>
                    </p:nvPicPr>
                    <p:blipFill>
                      <a:blip r:embed="rId34"/>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1" name="Group 80"/>
          <p:cNvGrpSpPr/>
          <p:nvPr/>
        </p:nvGrpSpPr>
        <p:grpSpPr>
          <a:xfrm>
            <a:off x="5013531" y="2458668"/>
            <a:ext cx="695325" cy="257175"/>
            <a:chOff x="7081838" y="2527956"/>
            <a:chExt cx="1766887" cy="439082"/>
          </a:xfrm>
        </p:grpSpPr>
        <p:cxnSp>
          <p:nvCxnSpPr>
            <p:cNvPr id="26" name="Straight Connector 2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78" name="Freeform 7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0" name="Freeform 7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rot="1714784">
            <a:off x="6711644" y="2946892"/>
            <a:ext cx="695325" cy="257175"/>
            <a:chOff x="7081838" y="2527956"/>
            <a:chExt cx="1766887" cy="439082"/>
          </a:xfrm>
        </p:grpSpPr>
        <p:cxnSp>
          <p:nvCxnSpPr>
            <p:cNvPr id="84" name="Straight Connector 8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5" name="Freeform 8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6" name="Freeform 8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rot="19396710">
            <a:off x="6566537" y="4107251"/>
            <a:ext cx="695325" cy="257175"/>
            <a:chOff x="7081838" y="2527956"/>
            <a:chExt cx="1766887" cy="439082"/>
          </a:xfrm>
        </p:grpSpPr>
        <p:cxnSp>
          <p:nvCxnSpPr>
            <p:cNvPr id="88" name="Straight Connector 87"/>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9" name="Freeform 88"/>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1" name="Group 90"/>
          <p:cNvGrpSpPr/>
          <p:nvPr/>
        </p:nvGrpSpPr>
        <p:grpSpPr>
          <a:xfrm>
            <a:off x="6595847" y="3484343"/>
            <a:ext cx="695325" cy="257175"/>
            <a:chOff x="7081838" y="2527956"/>
            <a:chExt cx="1766887" cy="439082"/>
          </a:xfrm>
        </p:grpSpPr>
        <p:cxnSp>
          <p:nvCxnSpPr>
            <p:cNvPr id="92" name="Straight Connector 91"/>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3" name="Freeform 92"/>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4" name="Freeform 93"/>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5" name="Group 94"/>
          <p:cNvGrpSpPr/>
          <p:nvPr/>
        </p:nvGrpSpPr>
        <p:grpSpPr>
          <a:xfrm>
            <a:off x="5064333" y="4555944"/>
            <a:ext cx="695325" cy="257175"/>
            <a:chOff x="7081838" y="2527956"/>
            <a:chExt cx="1766887" cy="439082"/>
          </a:xfrm>
        </p:grpSpPr>
        <p:cxnSp>
          <p:nvCxnSpPr>
            <p:cNvPr id="96" name="Straight Connector 9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7" name="Freeform 96"/>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8" name="Freeform 97"/>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9" name="Group 98"/>
          <p:cNvGrpSpPr/>
          <p:nvPr/>
        </p:nvGrpSpPr>
        <p:grpSpPr>
          <a:xfrm>
            <a:off x="3337167" y="2451414"/>
            <a:ext cx="695325" cy="257175"/>
            <a:chOff x="7081838" y="2527956"/>
            <a:chExt cx="1766887" cy="439082"/>
          </a:xfrm>
        </p:grpSpPr>
        <p:cxnSp>
          <p:nvCxnSpPr>
            <p:cNvPr id="100" name="Straight Connector 99"/>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1" name="Freeform 100"/>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2" name="Freeform 101"/>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3" name="Group 102"/>
          <p:cNvGrpSpPr/>
          <p:nvPr/>
        </p:nvGrpSpPr>
        <p:grpSpPr>
          <a:xfrm>
            <a:off x="3387969" y="4548690"/>
            <a:ext cx="695325" cy="257175"/>
            <a:chOff x="7081838" y="2527956"/>
            <a:chExt cx="1766887" cy="439082"/>
          </a:xfrm>
        </p:grpSpPr>
        <p:cxnSp>
          <p:nvCxnSpPr>
            <p:cNvPr id="104" name="Straight Connector 10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5" name="Freeform 10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82" name="Object 81"/>
          <p:cNvGraphicFramePr>
            <a:graphicFrameLocks noChangeAspect="1"/>
          </p:cNvGraphicFramePr>
          <p:nvPr>
            <p:extLst/>
          </p:nvPr>
        </p:nvGraphicFramePr>
        <p:xfrm>
          <a:off x="1844675" y="2900363"/>
          <a:ext cx="438150" cy="266700"/>
        </p:xfrm>
        <a:graphic>
          <a:graphicData uri="http://schemas.openxmlformats.org/presentationml/2006/ole">
            <mc:AlternateContent xmlns:mc="http://schemas.openxmlformats.org/markup-compatibility/2006">
              <mc:Choice xmlns:v="urn:schemas-microsoft-com:vml" Requires="v">
                <p:oleObj spid="_x0000_s30759" name="Equation" r:id="rId35" imgW="291960" imgH="177480" progId="Equation.DSMT4">
                  <p:embed/>
                </p:oleObj>
              </mc:Choice>
              <mc:Fallback>
                <p:oleObj name="Equation" r:id="rId35" imgW="291960" imgH="177480" progId="Equation.DSMT4">
                  <p:embed/>
                  <p:pic>
                    <p:nvPicPr>
                      <p:cNvPr id="82" name="Object 8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844675" y="2900363"/>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06"/>
          <p:cNvGraphicFramePr>
            <a:graphicFrameLocks noChangeAspect="1"/>
          </p:cNvGraphicFramePr>
          <p:nvPr>
            <p:extLst/>
          </p:nvPr>
        </p:nvGraphicFramePr>
        <p:xfrm>
          <a:off x="1927225" y="3525838"/>
          <a:ext cx="342900" cy="266700"/>
        </p:xfrm>
        <a:graphic>
          <a:graphicData uri="http://schemas.openxmlformats.org/presentationml/2006/ole">
            <mc:AlternateContent xmlns:mc="http://schemas.openxmlformats.org/markup-compatibility/2006">
              <mc:Choice xmlns:v="urn:schemas-microsoft-com:vml" Requires="v">
                <p:oleObj spid="_x0000_s30760" name="Equation" r:id="rId37" imgW="228600" imgH="177480" progId="Equation.DSMT4">
                  <p:embed/>
                </p:oleObj>
              </mc:Choice>
              <mc:Fallback>
                <p:oleObj name="Equation" r:id="rId37" imgW="228600" imgH="177480" progId="Equation.DSMT4">
                  <p:embed/>
                  <p:pic>
                    <p:nvPicPr>
                      <p:cNvPr id="107" name="Object 10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927225" y="35258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07"/>
          <p:cNvGraphicFramePr>
            <a:graphicFrameLocks noChangeAspect="1"/>
          </p:cNvGraphicFramePr>
          <p:nvPr>
            <p:extLst/>
          </p:nvPr>
        </p:nvGraphicFramePr>
        <p:xfrm>
          <a:off x="2066925" y="4084638"/>
          <a:ext cx="342900" cy="266700"/>
        </p:xfrm>
        <a:graphic>
          <a:graphicData uri="http://schemas.openxmlformats.org/presentationml/2006/ole">
            <mc:AlternateContent xmlns:mc="http://schemas.openxmlformats.org/markup-compatibility/2006">
              <mc:Choice xmlns:v="urn:schemas-microsoft-com:vml" Requires="v">
                <p:oleObj spid="_x0000_s30761" name="Equation" r:id="rId39" imgW="228600" imgH="177480" progId="Equation.DSMT4">
                  <p:embed/>
                </p:oleObj>
              </mc:Choice>
              <mc:Fallback>
                <p:oleObj name="Equation" r:id="rId39" imgW="228600" imgH="177480" progId="Equation.DSMT4">
                  <p:embed/>
                  <p:pic>
                    <p:nvPicPr>
                      <p:cNvPr id="108" name="Object 10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66925" y="40846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05566"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961377" y="349884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43155" y="3159496"/>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 name="Object 108"/>
          <p:cNvGraphicFramePr>
            <a:graphicFrameLocks noChangeAspect="1"/>
          </p:cNvGraphicFramePr>
          <p:nvPr>
            <p:extLst/>
          </p:nvPr>
        </p:nvGraphicFramePr>
        <p:xfrm>
          <a:off x="3440113" y="3505200"/>
          <a:ext cx="438150" cy="266700"/>
        </p:xfrm>
        <a:graphic>
          <a:graphicData uri="http://schemas.openxmlformats.org/presentationml/2006/ole">
            <mc:AlternateContent xmlns:mc="http://schemas.openxmlformats.org/markup-compatibility/2006">
              <mc:Choice xmlns:v="urn:schemas-microsoft-com:vml" Requires="v">
                <p:oleObj spid="_x0000_s30762" name="Equation" r:id="rId42" imgW="291960" imgH="177480" progId="Equation.DSMT4">
                  <p:embed/>
                </p:oleObj>
              </mc:Choice>
              <mc:Fallback>
                <p:oleObj name="Equation" r:id="rId42" imgW="291960" imgH="177480" progId="Equation.DSMT4">
                  <p:embed/>
                  <p:pic>
                    <p:nvPicPr>
                      <p:cNvPr id="109" name="Object 108"/>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440113" y="350520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7"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7583" y="34625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5568"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173115">
            <a:off x="1863406" y="2902073"/>
            <a:ext cx="5715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70285" y="4215913"/>
            <a:ext cx="583512" cy="35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4565051" y="3069550"/>
            <a:ext cx="587560"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4554375" y="4163774"/>
            <a:ext cx="583512"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70062" y="3147944"/>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59386" y="4242168"/>
            <a:ext cx="583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801833" y="34752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4351994">
            <a:off x="1843137" y="4031060"/>
            <a:ext cx="647843"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 name="Object 113"/>
          <p:cNvGraphicFramePr>
            <a:graphicFrameLocks noChangeAspect="1"/>
          </p:cNvGraphicFramePr>
          <p:nvPr>
            <p:extLst/>
          </p:nvPr>
        </p:nvGraphicFramePr>
        <p:xfrm>
          <a:off x="1889823" y="5365073"/>
          <a:ext cx="950912" cy="552450"/>
        </p:xfrm>
        <a:graphic>
          <a:graphicData uri="http://schemas.openxmlformats.org/presentationml/2006/ole">
            <mc:AlternateContent xmlns:mc="http://schemas.openxmlformats.org/markup-compatibility/2006">
              <mc:Choice xmlns:v="urn:schemas-microsoft-com:vml" Requires="v">
                <p:oleObj spid="_x0000_s30763" name="Equation" r:id="rId45" imgW="393480" imgH="228600" progId="Equation.DSMT4">
                  <p:embed/>
                </p:oleObj>
              </mc:Choice>
              <mc:Fallback>
                <p:oleObj name="Equation" r:id="rId45" imgW="393480" imgH="228600" progId="Equation.DSMT4">
                  <p:embed/>
                  <p:pic>
                    <p:nvPicPr>
                      <p:cNvPr id="114" name="Object 113"/>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889823" y="5365073"/>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1809093" y="2894819"/>
            <a:ext cx="701675" cy="1707546"/>
            <a:chOff x="1780065" y="2880305"/>
            <a:chExt cx="701675" cy="1707546"/>
          </a:xfrm>
        </p:grpSpPr>
        <p:pic>
          <p:nvPicPr>
            <p:cNvPr id="110"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173115">
              <a:off x="1841638" y="2880305"/>
              <a:ext cx="5715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780065" y="345349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4351994">
              <a:off x="1821369" y="4009292"/>
              <a:ext cx="647843"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7" name="Straight Arrow Connector 46"/>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spTree>
    <p:extLst>
      <p:ext uri="{BB962C8B-B14F-4D97-AF65-F5344CB8AC3E}">
        <p14:creationId xmlns:p14="http://schemas.microsoft.com/office/powerpoint/2010/main" val="17593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05568"/>
                                        </p:tgtEl>
                                      </p:cBhvr>
                                    </p:animEffect>
                                    <p:set>
                                      <p:cBhvr>
                                        <p:cTn id="12" dur="1" fill="hold">
                                          <p:stCondLst>
                                            <p:cond delay="499"/>
                                          </p:stCondLst>
                                        </p:cTn>
                                        <p:tgtEl>
                                          <p:spTgt spid="70556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1"/>
                                        </p:tgtEl>
                                      </p:cBhvr>
                                    </p:animEffect>
                                    <p:set>
                                      <p:cBhvr>
                                        <p:cTn id="15" dur="1" fill="hold">
                                          <p:stCondLst>
                                            <p:cond delay="499"/>
                                          </p:stCondLst>
                                        </p:cTn>
                                        <p:tgtEl>
                                          <p:spTgt spid="13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32"/>
                                        </p:tgtEl>
                                      </p:cBhvr>
                                    </p:animEffect>
                                    <p:set>
                                      <p:cBhvr>
                                        <p:cTn id="18" dur="1" fill="hold">
                                          <p:stCondLst>
                                            <p:cond delay="499"/>
                                          </p:stCondLst>
                                        </p:cTn>
                                        <p:tgtEl>
                                          <p:spTgt spid="1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dissolve">
                                      <p:cBhvr>
                                        <p:cTn id="27" dur="500"/>
                                        <p:tgtEl>
                                          <p:spTgt spid="70"/>
                                        </p:tgtEl>
                                      </p:cBhvr>
                                    </p:animEffect>
                                  </p:childTnLst>
                                </p:cTn>
                              </p:par>
                            </p:childTnLst>
                          </p:cTn>
                        </p:par>
                        <p:par>
                          <p:cTn id="28" fill="hold">
                            <p:stCondLst>
                              <p:cond delay="10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7"/>
                                        </p:tgtEl>
                                      </p:cBhvr>
                                    </p:animEffect>
                                    <p:set>
                                      <p:cBhvr>
                                        <p:cTn id="34" dur="1" fill="hold">
                                          <p:stCondLst>
                                            <p:cond delay="499"/>
                                          </p:stCondLst>
                                        </p:cTn>
                                        <p:tgtEl>
                                          <p:spTgt spid="11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26"/>
                                        </p:tgtEl>
                                      </p:cBhvr>
                                    </p:animEffect>
                                    <p:set>
                                      <p:cBhvr>
                                        <p:cTn id="37" dur="1" fill="hold">
                                          <p:stCondLst>
                                            <p:cond delay="499"/>
                                          </p:stCondLst>
                                        </p:cTn>
                                        <p:tgtEl>
                                          <p:spTgt spid="126"/>
                                        </p:tgtEl>
                                        <p:attrNameLst>
                                          <p:attrName>style.visibility</p:attrName>
                                        </p:attrNameLst>
                                      </p:cBhvr>
                                      <p:to>
                                        <p:strVal val="hidden"/>
                                      </p:to>
                                    </p:se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stochastic graph</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1772"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1773"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1774"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1775"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1776"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1777"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1778"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1779"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1780"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1781"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1782"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1783" name="Equation" r:id="rId25" imgW="228600" imgH="177480" progId="Equation.DSMT4">
                  <p:embed/>
                </p:oleObj>
              </mc:Choice>
              <mc:Fallback>
                <p:oleObj name="Equation" r:id="rId25" imgW="228600" imgH="177480" progId="Equation.DSMT4">
                  <p:embed/>
                  <p:pic>
                    <p:nvPicPr>
                      <p:cNvPr id="52" name="Object 51"/>
                      <p:cNvPicPr>
                        <a:picLocks noChangeAspect="1" noChangeArrowheads="1"/>
                      </p:cNvPicPr>
                      <p:nvPr/>
                    </p:nvPicPr>
                    <p:blipFill>
                      <a:blip r:embed="rId26"/>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1784" name="Equation" r:id="rId27" imgW="215640" imgH="177480" progId="Equation.DSMT4">
                  <p:embed/>
                </p:oleObj>
              </mc:Choice>
              <mc:Fallback>
                <p:oleObj name="Equation" r:id="rId27" imgW="215640" imgH="177480" progId="Equation.DSMT4">
                  <p:embed/>
                  <p:pic>
                    <p:nvPicPr>
                      <p:cNvPr id="53" name="Object 52"/>
                      <p:cNvPicPr>
                        <a:picLocks noChangeAspect="1" noChangeArrowheads="1"/>
                      </p:cNvPicPr>
                      <p:nvPr/>
                    </p:nvPicPr>
                    <p:blipFill>
                      <a:blip r:embed="rId28"/>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1785" name="Equation" r:id="rId29" imgW="291960" imgH="177480" progId="Equation.DSMT4">
                  <p:embed/>
                </p:oleObj>
              </mc:Choice>
              <mc:Fallback>
                <p:oleObj name="Equation" r:id="rId29" imgW="291960" imgH="177480" progId="Equation.DSMT4">
                  <p:embed/>
                  <p:pic>
                    <p:nvPicPr>
                      <p:cNvPr id="58" name="Object 57"/>
                      <p:cNvPicPr>
                        <a:picLocks noChangeAspect="1" noChangeArrowheads="1"/>
                      </p:cNvPicPr>
                      <p:nvPr/>
                    </p:nvPicPr>
                    <p:blipFill>
                      <a:blip r:embed="rId30"/>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65553"/>
          <a:ext cx="342900" cy="266700"/>
        </p:xfrm>
        <a:graphic>
          <a:graphicData uri="http://schemas.openxmlformats.org/presentationml/2006/ole">
            <mc:AlternateContent xmlns:mc="http://schemas.openxmlformats.org/markup-compatibility/2006">
              <mc:Choice xmlns:v="urn:schemas-microsoft-com:vml" Requires="v">
                <p:oleObj spid="_x0000_s31786" name="Equation" r:id="rId31" imgW="228600" imgH="177480" progId="Equation.DSMT4">
                  <p:embed/>
                </p:oleObj>
              </mc:Choice>
              <mc:Fallback>
                <p:oleObj name="Equation" r:id="rId31" imgW="228600" imgH="177480" progId="Equation.DSMT4">
                  <p:embed/>
                  <p:pic>
                    <p:nvPicPr>
                      <p:cNvPr id="59" name="Object 58"/>
                      <p:cNvPicPr>
                        <a:picLocks noChangeAspect="1" noChangeArrowheads="1"/>
                      </p:cNvPicPr>
                      <p:nvPr/>
                    </p:nvPicPr>
                    <p:blipFill>
                      <a:blip r:embed="rId32"/>
                      <a:srcRect/>
                      <a:stretch>
                        <a:fillRect/>
                      </a:stretch>
                    </p:blipFill>
                    <p:spPr bwMode="auto">
                      <a:xfrm>
                        <a:off x="5126703" y="356555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31787" name="Equation" r:id="rId33" imgW="304560" imgH="177480" progId="Equation.DSMT4">
                  <p:embed/>
                </p:oleObj>
              </mc:Choice>
              <mc:Fallback>
                <p:oleObj name="Equation" r:id="rId33" imgW="304560" imgH="177480" progId="Equation.DSMT4">
                  <p:embed/>
                  <p:pic>
                    <p:nvPicPr>
                      <p:cNvPr id="60" name="Object 59"/>
                      <p:cNvPicPr>
                        <a:picLocks noChangeAspect="1" noChangeArrowheads="1"/>
                      </p:cNvPicPr>
                      <p:nvPr/>
                    </p:nvPicPr>
                    <p:blipFill>
                      <a:blip r:embed="rId34"/>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8" name="Straight Arrow Connector 67"/>
          <p:cNvCxnSpPr/>
          <p:nvPr/>
        </p:nvCxnSpPr>
        <p:spPr bwMode="auto">
          <a:xfrm>
            <a:off x="3075372" y="3833796"/>
            <a:ext cx="1369831" cy="0"/>
          </a:xfrm>
          <a:prstGeom prst="straightConnector1">
            <a:avLst/>
          </a:prstGeom>
          <a:noFill/>
          <a:ln w="76200" cap="flat" cmpd="sng" algn="ctr">
            <a:solidFill>
              <a:schemeClr val="tx1"/>
            </a:solidFill>
            <a:prstDash val="solid"/>
            <a:round/>
            <a:headEnd type="none" w="med" len="med"/>
            <a:tailEnd type="arrow" w="med" len="med"/>
          </a:ln>
          <a:effectLst/>
        </p:spPr>
      </p:cxnSp>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4432950" y="370008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1" name="Group 80"/>
          <p:cNvGrpSpPr/>
          <p:nvPr/>
        </p:nvGrpSpPr>
        <p:grpSpPr>
          <a:xfrm>
            <a:off x="5013531" y="2458668"/>
            <a:ext cx="695325" cy="257175"/>
            <a:chOff x="7081838" y="2527956"/>
            <a:chExt cx="1766887" cy="439082"/>
          </a:xfrm>
        </p:grpSpPr>
        <p:cxnSp>
          <p:nvCxnSpPr>
            <p:cNvPr id="26" name="Straight Connector 2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78" name="Freeform 7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0" name="Freeform 7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rot="1714784">
            <a:off x="6711644" y="2946892"/>
            <a:ext cx="695325" cy="257175"/>
            <a:chOff x="7081838" y="2527956"/>
            <a:chExt cx="1766887" cy="439082"/>
          </a:xfrm>
        </p:grpSpPr>
        <p:cxnSp>
          <p:nvCxnSpPr>
            <p:cNvPr id="84" name="Straight Connector 8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5" name="Freeform 8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6" name="Freeform 8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rot="19396710">
            <a:off x="6566537" y="4107251"/>
            <a:ext cx="695325" cy="257175"/>
            <a:chOff x="7081838" y="2527956"/>
            <a:chExt cx="1766887" cy="439082"/>
          </a:xfrm>
        </p:grpSpPr>
        <p:cxnSp>
          <p:nvCxnSpPr>
            <p:cNvPr id="88" name="Straight Connector 87"/>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9" name="Freeform 88"/>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1" name="Group 90"/>
          <p:cNvGrpSpPr/>
          <p:nvPr/>
        </p:nvGrpSpPr>
        <p:grpSpPr>
          <a:xfrm>
            <a:off x="6595847" y="3484343"/>
            <a:ext cx="695325" cy="257175"/>
            <a:chOff x="7081838" y="2527956"/>
            <a:chExt cx="1766887" cy="439082"/>
          </a:xfrm>
        </p:grpSpPr>
        <p:cxnSp>
          <p:nvCxnSpPr>
            <p:cNvPr id="92" name="Straight Connector 91"/>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3" name="Freeform 92"/>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4" name="Freeform 93"/>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5" name="Group 94"/>
          <p:cNvGrpSpPr/>
          <p:nvPr/>
        </p:nvGrpSpPr>
        <p:grpSpPr>
          <a:xfrm>
            <a:off x="5064333" y="4555944"/>
            <a:ext cx="695325" cy="257175"/>
            <a:chOff x="7081838" y="2527956"/>
            <a:chExt cx="1766887" cy="439082"/>
          </a:xfrm>
        </p:grpSpPr>
        <p:cxnSp>
          <p:nvCxnSpPr>
            <p:cNvPr id="96" name="Straight Connector 9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7" name="Freeform 96"/>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8" name="Freeform 97"/>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9" name="Group 98"/>
          <p:cNvGrpSpPr/>
          <p:nvPr/>
        </p:nvGrpSpPr>
        <p:grpSpPr>
          <a:xfrm>
            <a:off x="3337167" y="2451414"/>
            <a:ext cx="695325" cy="257175"/>
            <a:chOff x="7081838" y="2527956"/>
            <a:chExt cx="1766887" cy="439082"/>
          </a:xfrm>
        </p:grpSpPr>
        <p:cxnSp>
          <p:nvCxnSpPr>
            <p:cNvPr id="100" name="Straight Connector 99"/>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1" name="Freeform 100"/>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2" name="Freeform 101"/>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3" name="Group 102"/>
          <p:cNvGrpSpPr/>
          <p:nvPr/>
        </p:nvGrpSpPr>
        <p:grpSpPr>
          <a:xfrm>
            <a:off x="3387969" y="4548690"/>
            <a:ext cx="695325" cy="257175"/>
            <a:chOff x="7081838" y="2527956"/>
            <a:chExt cx="1766887" cy="439082"/>
          </a:xfrm>
        </p:grpSpPr>
        <p:cxnSp>
          <p:nvCxnSpPr>
            <p:cNvPr id="104" name="Straight Connector 10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5" name="Freeform 10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82" name="Object 81"/>
          <p:cNvGraphicFramePr>
            <a:graphicFrameLocks noChangeAspect="1"/>
          </p:cNvGraphicFramePr>
          <p:nvPr>
            <p:extLst/>
          </p:nvPr>
        </p:nvGraphicFramePr>
        <p:xfrm>
          <a:off x="1844675" y="2900363"/>
          <a:ext cx="438150" cy="266700"/>
        </p:xfrm>
        <a:graphic>
          <a:graphicData uri="http://schemas.openxmlformats.org/presentationml/2006/ole">
            <mc:AlternateContent xmlns:mc="http://schemas.openxmlformats.org/markup-compatibility/2006">
              <mc:Choice xmlns:v="urn:schemas-microsoft-com:vml" Requires="v">
                <p:oleObj spid="_x0000_s31788" name="Equation" r:id="rId35" imgW="291960" imgH="177480" progId="Equation.DSMT4">
                  <p:embed/>
                </p:oleObj>
              </mc:Choice>
              <mc:Fallback>
                <p:oleObj name="Equation" r:id="rId35" imgW="291960" imgH="177480" progId="Equation.DSMT4">
                  <p:embed/>
                  <p:pic>
                    <p:nvPicPr>
                      <p:cNvPr id="82" name="Object 8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844675" y="2900363"/>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06"/>
          <p:cNvGraphicFramePr>
            <a:graphicFrameLocks noChangeAspect="1"/>
          </p:cNvGraphicFramePr>
          <p:nvPr>
            <p:extLst/>
          </p:nvPr>
        </p:nvGraphicFramePr>
        <p:xfrm>
          <a:off x="1927225" y="3525838"/>
          <a:ext cx="342900" cy="266700"/>
        </p:xfrm>
        <a:graphic>
          <a:graphicData uri="http://schemas.openxmlformats.org/presentationml/2006/ole">
            <mc:AlternateContent xmlns:mc="http://schemas.openxmlformats.org/markup-compatibility/2006">
              <mc:Choice xmlns:v="urn:schemas-microsoft-com:vml" Requires="v">
                <p:oleObj spid="_x0000_s31789" name="Equation" r:id="rId37" imgW="228600" imgH="177480" progId="Equation.DSMT4">
                  <p:embed/>
                </p:oleObj>
              </mc:Choice>
              <mc:Fallback>
                <p:oleObj name="Equation" r:id="rId37" imgW="228600" imgH="177480" progId="Equation.DSMT4">
                  <p:embed/>
                  <p:pic>
                    <p:nvPicPr>
                      <p:cNvPr id="107" name="Object 10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927225" y="35258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07"/>
          <p:cNvGraphicFramePr>
            <a:graphicFrameLocks noChangeAspect="1"/>
          </p:cNvGraphicFramePr>
          <p:nvPr>
            <p:extLst/>
          </p:nvPr>
        </p:nvGraphicFramePr>
        <p:xfrm>
          <a:off x="2066925" y="4084638"/>
          <a:ext cx="342900" cy="266700"/>
        </p:xfrm>
        <a:graphic>
          <a:graphicData uri="http://schemas.openxmlformats.org/presentationml/2006/ole">
            <mc:AlternateContent xmlns:mc="http://schemas.openxmlformats.org/markup-compatibility/2006">
              <mc:Choice xmlns:v="urn:schemas-microsoft-com:vml" Requires="v">
                <p:oleObj spid="_x0000_s31790" name="Equation" r:id="rId39" imgW="228600" imgH="177480" progId="Equation.DSMT4">
                  <p:embed/>
                </p:oleObj>
              </mc:Choice>
              <mc:Fallback>
                <p:oleObj name="Equation" r:id="rId39" imgW="228600" imgH="177480" progId="Equation.DSMT4">
                  <p:embed/>
                  <p:pic>
                    <p:nvPicPr>
                      <p:cNvPr id="108" name="Object 10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66925" y="40846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05566"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961377" y="349884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 name="Object 108"/>
          <p:cNvGraphicFramePr>
            <a:graphicFrameLocks noChangeAspect="1"/>
          </p:cNvGraphicFramePr>
          <p:nvPr>
            <p:extLst/>
          </p:nvPr>
        </p:nvGraphicFramePr>
        <p:xfrm>
          <a:off x="3440113" y="3505200"/>
          <a:ext cx="438150" cy="266700"/>
        </p:xfrm>
        <a:graphic>
          <a:graphicData uri="http://schemas.openxmlformats.org/presentationml/2006/ole">
            <mc:AlternateContent xmlns:mc="http://schemas.openxmlformats.org/markup-compatibility/2006">
              <mc:Choice xmlns:v="urn:schemas-microsoft-com:vml" Requires="v">
                <p:oleObj spid="_x0000_s31791" name="Equation" r:id="rId42" imgW="291960" imgH="177480" progId="Equation.DSMT4">
                  <p:embed/>
                </p:oleObj>
              </mc:Choice>
              <mc:Fallback>
                <p:oleObj name="Equation" r:id="rId42" imgW="291960" imgH="177480" progId="Equation.DSMT4">
                  <p:embed/>
                  <p:pic>
                    <p:nvPicPr>
                      <p:cNvPr id="109" name="Object 108"/>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440113" y="350520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05568"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173115">
            <a:off x="1863406" y="2902073"/>
            <a:ext cx="5715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986915" y="3003035"/>
            <a:ext cx="1072343" cy="1679760"/>
            <a:chOff x="2986915" y="3003035"/>
            <a:chExt cx="1072343" cy="1679760"/>
          </a:xfrm>
        </p:grpSpPr>
        <p:pic>
          <p:nvPicPr>
            <p:cNvPr id="118"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43155" y="3159496"/>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7583" y="34625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70285" y="4215913"/>
              <a:ext cx="583512" cy="35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7"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4565051" y="3069550"/>
            <a:ext cx="587560"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4554375" y="4163774"/>
            <a:ext cx="583512"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70062" y="3147944"/>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59386" y="4242168"/>
            <a:ext cx="583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801833" y="34752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Straight Arrow Connector 46"/>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pic>
        <p:nvPicPr>
          <p:cNvPr id="132" name="Picture 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rot="4351994">
            <a:off x="1843137" y="4031060"/>
            <a:ext cx="647843"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114" name="Object 113"/>
          <p:cNvGraphicFramePr>
            <a:graphicFrameLocks noChangeAspect="1"/>
          </p:cNvGraphicFramePr>
          <p:nvPr>
            <p:extLst/>
          </p:nvPr>
        </p:nvGraphicFramePr>
        <p:xfrm>
          <a:off x="1889823" y="5365073"/>
          <a:ext cx="950912" cy="552450"/>
        </p:xfrm>
        <a:graphic>
          <a:graphicData uri="http://schemas.openxmlformats.org/presentationml/2006/ole">
            <mc:AlternateContent xmlns:mc="http://schemas.openxmlformats.org/markup-compatibility/2006">
              <mc:Choice xmlns:v="urn:schemas-microsoft-com:vml" Requires="v">
                <p:oleObj spid="_x0000_s31792" name="Equation" r:id="rId45" imgW="393480" imgH="228600" progId="Equation.DSMT4">
                  <p:embed/>
                </p:oleObj>
              </mc:Choice>
              <mc:Fallback>
                <p:oleObj name="Equation" r:id="rId45" imgW="393480" imgH="228600" progId="Equation.DSMT4">
                  <p:embed/>
                  <p:pic>
                    <p:nvPicPr>
                      <p:cNvPr id="114" name="Object 113"/>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889823" y="5365073"/>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 name="Object 48"/>
          <p:cNvGraphicFramePr>
            <a:graphicFrameLocks noChangeAspect="1"/>
          </p:cNvGraphicFramePr>
          <p:nvPr>
            <p:extLst/>
          </p:nvPr>
        </p:nvGraphicFramePr>
        <p:xfrm>
          <a:off x="1906588" y="5221288"/>
          <a:ext cx="5951537" cy="858837"/>
        </p:xfrm>
        <a:graphic>
          <a:graphicData uri="http://schemas.openxmlformats.org/presentationml/2006/ole">
            <mc:AlternateContent xmlns:mc="http://schemas.openxmlformats.org/markup-compatibility/2006">
              <mc:Choice xmlns:v="urn:schemas-microsoft-com:vml" Requires="v">
                <p:oleObj spid="_x0000_s31793" name="Equation" r:id="rId47" imgW="2463480" imgH="355320" progId="Equation.DSMT4">
                  <p:embed/>
                </p:oleObj>
              </mc:Choice>
              <mc:Fallback>
                <p:oleObj name="Equation" r:id="rId47" imgW="2463480" imgH="355320" progId="Equation.DSMT4">
                  <p:embed/>
                  <p:pic>
                    <p:nvPicPr>
                      <p:cNvPr id="49" name="Object 4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906588" y="5221288"/>
                        <a:ext cx="5951537" cy="858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2747963" y="6105525"/>
          <a:ext cx="349250" cy="484188"/>
        </p:xfrm>
        <a:graphic>
          <a:graphicData uri="http://schemas.openxmlformats.org/presentationml/2006/ole">
            <mc:AlternateContent xmlns:mc="http://schemas.openxmlformats.org/markup-compatibility/2006">
              <mc:Choice xmlns:v="urn:schemas-microsoft-com:vml" Requires="v">
                <p:oleObj spid="_x0000_s31794" name="Equation" r:id="rId49" imgW="165028" imgH="228501" progId="Equation.DSMT4">
                  <p:embed/>
                </p:oleObj>
              </mc:Choice>
              <mc:Fallback>
                <p:oleObj name="Equation" r:id="rId49" imgW="165028" imgH="228501" progId="Equation.DSMT4">
                  <p:embed/>
                  <p:pic>
                    <p:nvPicPr>
                      <p:cNvPr id="50" name="Object 4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47963" y="6105525"/>
                        <a:ext cx="3492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nvPr>
        </p:nvGraphicFramePr>
        <p:xfrm>
          <a:off x="2713038" y="5730875"/>
          <a:ext cx="498475" cy="555625"/>
        </p:xfrm>
        <a:graphic>
          <a:graphicData uri="http://schemas.openxmlformats.org/presentationml/2006/ole">
            <mc:AlternateContent xmlns:mc="http://schemas.openxmlformats.org/markup-compatibility/2006">
              <mc:Choice xmlns:v="urn:schemas-microsoft-com:vml" Requires="v">
                <p:oleObj spid="_x0000_s31795" name="Equation" r:id="rId51" imgW="330200" imgH="368300" progId="Equation.DSMT4">
                  <p:embed/>
                </p:oleObj>
              </mc:Choice>
              <mc:Fallback>
                <p:oleObj name="Equation" r:id="rId51" imgW="330200" imgH="368300" progId="Equation.DSMT4">
                  <p:embed/>
                  <p:pic>
                    <p:nvPicPr>
                      <p:cNvPr id="51" name="Object 5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713038" y="5730875"/>
                        <a:ext cx="4984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 name="Object 53"/>
          <p:cNvGraphicFramePr>
            <a:graphicFrameLocks noChangeAspect="1"/>
          </p:cNvGraphicFramePr>
          <p:nvPr>
            <p:extLst/>
          </p:nvPr>
        </p:nvGraphicFramePr>
        <p:xfrm>
          <a:off x="3652838" y="6113463"/>
          <a:ext cx="295275" cy="484187"/>
        </p:xfrm>
        <a:graphic>
          <a:graphicData uri="http://schemas.openxmlformats.org/presentationml/2006/ole">
            <mc:AlternateContent xmlns:mc="http://schemas.openxmlformats.org/markup-compatibility/2006">
              <mc:Choice xmlns:v="urn:schemas-microsoft-com:vml" Requires="v">
                <p:oleObj spid="_x0000_s31796" name="Equation" r:id="rId53" imgW="139700" imgH="228600" progId="Equation.DSMT4">
                  <p:embed/>
                </p:oleObj>
              </mc:Choice>
              <mc:Fallback>
                <p:oleObj name="Equation" r:id="rId53" imgW="139700" imgH="228600" progId="Equation.DSMT4">
                  <p:embed/>
                  <p:pic>
                    <p:nvPicPr>
                      <p:cNvPr id="54" name="Object 5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652838" y="6113463"/>
                        <a:ext cx="2952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 name="Object 54"/>
          <p:cNvGraphicFramePr>
            <a:graphicFrameLocks noChangeAspect="1"/>
          </p:cNvGraphicFramePr>
          <p:nvPr>
            <p:extLst/>
          </p:nvPr>
        </p:nvGraphicFramePr>
        <p:xfrm>
          <a:off x="3255963" y="5726113"/>
          <a:ext cx="1133475" cy="574675"/>
        </p:xfrm>
        <a:graphic>
          <a:graphicData uri="http://schemas.openxmlformats.org/presentationml/2006/ole">
            <mc:AlternateContent xmlns:mc="http://schemas.openxmlformats.org/markup-compatibility/2006">
              <mc:Choice xmlns:v="urn:schemas-microsoft-com:vml" Requires="v">
                <p:oleObj spid="_x0000_s31797" name="Equation" r:id="rId55" imgW="749160" imgH="380880" progId="Equation.DSMT4">
                  <p:embed/>
                </p:oleObj>
              </mc:Choice>
              <mc:Fallback>
                <p:oleObj name="Equation" r:id="rId55" imgW="749160" imgH="380880" progId="Equation.DSMT4">
                  <p:embed/>
                  <p:pic>
                    <p:nvPicPr>
                      <p:cNvPr id="55" name="Object 5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255963" y="5726113"/>
                        <a:ext cx="1133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488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dissolve">
                                      <p:cBhvr>
                                        <p:cTn id="11" dur="500"/>
                                        <p:tgtEl>
                                          <p:spTgt spid="71"/>
                                        </p:tgtEl>
                                      </p:cBhvr>
                                    </p:animEffect>
                                  </p:childTnLst>
                                </p:cTn>
                              </p:par>
                              <p:par>
                                <p:cTn id="12" presetID="10" presetClass="exit" presetSubtype="0" fill="hold" nodeType="withEffect">
                                  <p:stCondLst>
                                    <p:cond delay="0"/>
                                  </p:stCondLst>
                                  <p:childTnLst>
                                    <p:animEffect transition="out" filter="fade">
                                      <p:cBhvr>
                                        <p:cTn id="13" dur="500"/>
                                        <p:tgtEl>
                                          <p:spTgt spid="127"/>
                                        </p:tgtEl>
                                      </p:cBhvr>
                                    </p:animEffect>
                                    <p:set>
                                      <p:cBhvr>
                                        <p:cTn id="14" dur="1" fill="hold">
                                          <p:stCondLst>
                                            <p:cond delay="499"/>
                                          </p:stCondLst>
                                        </p:cTn>
                                        <p:tgtEl>
                                          <p:spTgt spid="127"/>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05566"/>
                                        </p:tgtEl>
                                      </p:cBhvr>
                                    </p:animEffect>
                                    <p:set>
                                      <p:cBhvr>
                                        <p:cTn id="17" dur="1" fill="hold">
                                          <p:stCondLst>
                                            <p:cond delay="499"/>
                                          </p:stCondLst>
                                        </p:cTn>
                                        <p:tgtEl>
                                          <p:spTgt spid="70556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8"/>
                                        </p:tgtEl>
                                      </p:cBhvr>
                                    </p:animEffect>
                                    <p:set>
                                      <p:cBhvr>
                                        <p:cTn id="20" dur="1" fill="hold">
                                          <p:stCondLst>
                                            <p:cond delay="499"/>
                                          </p:stCondLst>
                                        </p:cTn>
                                        <p:tgtEl>
                                          <p:spTgt spid="128"/>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500"/>
                                        <p:tgtEl>
                                          <p:spTgt spid="55"/>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stochastic graph with left turn penalties</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2796"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2797"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2798"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2799"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2800"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2801"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2802"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2803"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2804"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2805"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2806"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2807" name="Equation" r:id="rId25" imgW="228600" imgH="177480" progId="Equation.DSMT4">
                  <p:embed/>
                </p:oleObj>
              </mc:Choice>
              <mc:Fallback>
                <p:oleObj name="Equation" r:id="rId25" imgW="228600" imgH="177480" progId="Equation.DSMT4">
                  <p:embed/>
                  <p:pic>
                    <p:nvPicPr>
                      <p:cNvPr id="52" name="Object 51"/>
                      <p:cNvPicPr>
                        <a:picLocks noChangeAspect="1" noChangeArrowheads="1"/>
                      </p:cNvPicPr>
                      <p:nvPr/>
                    </p:nvPicPr>
                    <p:blipFill>
                      <a:blip r:embed="rId26"/>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2808" name="Equation" r:id="rId27" imgW="215640" imgH="177480" progId="Equation.DSMT4">
                  <p:embed/>
                </p:oleObj>
              </mc:Choice>
              <mc:Fallback>
                <p:oleObj name="Equation" r:id="rId27" imgW="215640" imgH="177480" progId="Equation.DSMT4">
                  <p:embed/>
                  <p:pic>
                    <p:nvPicPr>
                      <p:cNvPr id="53" name="Object 52"/>
                      <p:cNvPicPr>
                        <a:picLocks noChangeAspect="1" noChangeArrowheads="1"/>
                      </p:cNvPicPr>
                      <p:nvPr/>
                    </p:nvPicPr>
                    <p:blipFill>
                      <a:blip r:embed="rId28"/>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2809" name="Equation" r:id="rId29" imgW="291960" imgH="177480" progId="Equation.DSMT4">
                  <p:embed/>
                </p:oleObj>
              </mc:Choice>
              <mc:Fallback>
                <p:oleObj name="Equation" r:id="rId29" imgW="291960" imgH="177480" progId="Equation.DSMT4">
                  <p:embed/>
                  <p:pic>
                    <p:nvPicPr>
                      <p:cNvPr id="58" name="Object 57"/>
                      <p:cNvPicPr>
                        <a:picLocks noChangeAspect="1" noChangeArrowheads="1"/>
                      </p:cNvPicPr>
                      <p:nvPr/>
                    </p:nvPicPr>
                    <p:blipFill>
                      <a:blip r:embed="rId30"/>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65553"/>
          <a:ext cx="342900" cy="266700"/>
        </p:xfrm>
        <a:graphic>
          <a:graphicData uri="http://schemas.openxmlformats.org/presentationml/2006/ole">
            <mc:AlternateContent xmlns:mc="http://schemas.openxmlformats.org/markup-compatibility/2006">
              <mc:Choice xmlns:v="urn:schemas-microsoft-com:vml" Requires="v">
                <p:oleObj spid="_x0000_s32810" name="Equation" r:id="rId31" imgW="228600" imgH="177480" progId="Equation.DSMT4">
                  <p:embed/>
                </p:oleObj>
              </mc:Choice>
              <mc:Fallback>
                <p:oleObj name="Equation" r:id="rId31" imgW="228600" imgH="177480" progId="Equation.DSMT4">
                  <p:embed/>
                  <p:pic>
                    <p:nvPicPr>
                      <p:cNvPr id="59" name="Object 58"/>
                      <p:cNvPicPr>
                        <a:picLocks noChangeAspect="1" noChangeArrowheads="1"/>
                      </p:cNvPicPr>
                      <p:nvPr/>
                    </p:nvPicPr>
                    <p:blipFill>
                      <a:blip r:embed="rId32"/>
                      <a:srcRect/>
                      <a:stretch>
                        <a:fillRect/>
                      </a:stretch>
                    </p:blipFill>
                    <p:spPr bwMode="auto">
                      <a:xfrm>
                        <a:off x="5126703" y="356555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8" name="Straight Arrow Connector 67"/>
          <p:cNvCxnSpPr/>
          <p:nvPr/>
        </p:nvCxnSpPr>
        <p:spPr bwMode="auto">
          <a:xfrm>
            <a:off x="3075372" y="3833796"/>
            <a:ext cx="1369831" cy="0"/>
          </a:xfrm>
          <a:prstGeom prst="straightConnector1">
            <a:avLst/>
          </a:prstGeom>
          <a:noFill/>
          <a:ln w="76200" cap="flat" cmpd="sng" algn="ctr">
            <a:solidFill>
              <a:schemeClr val="tx1"/>
            </a:solidFill>
            <a:prstDash val="solid"/>
            <a:round/>
            <a:headEnd type="none" w="med" len="med"/>
            <a:tailEnd type="arrow" w="med" len="med"/>
          </a:ln>
          <a:effectLst/>
        </p:spPr>
      </p:cxnSp>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4432950" y="370008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1" name="Group 80"/>
          <p:cNvGrpSpPr/>
          <p:nvPr/>
        </p:nvGrpSpPr>
        <p:grpSpPr>
          <a:xfrm>
            <a:off x="5013531" y="2458668"/>
            <a:ext cx="695325" cy="257175"/>
            <a:chOff x="7081838" y="2527956"/>
            <a:chExt cx="1766887" cy="439082"/>
          </a:xfrm>
        </p:grpSpPr>
        <p:cxnSp>
          <p:nvCxnSpPr>
            <p:cNvPr id="26" name="Straight Connector 2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78" name="Freeform 7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0" name="Freeform 7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rot="1714784">
            <a:off x="6711644" y="2946892"/>
            <a:ext cx="695325" cy="257175"/>
            <a:chOff x="7081838" y="2527956"/>
            <a:chExt cx="1766887" cy="439082"/>
          </a:xfrm>
        </p:grpSpPr>
        <p:cxnSp>
          <p:nvCxnSpPr>
            <p:cNvPr id="84" name="Straight Connector 8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5" name="Freeform 8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6" name="Freeform 8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7" name="Group 86"/>
          <p:cNvGrpSpPr/>
          <p:nvPr/>
        </p:nvGrpSpPr>
        <p:grpSpPr>
          <a:xfrm rot="19396710">
            <a:off x="6566537" y="4107251"/>
            <a:ext cx="695325" cy="257175"/>
            <a:chOff x="7081838" y="2527956"/>
            <a:chExt cx="1766887" cy="439082"/>
          </a:xfrm>
        </p:grpSpPr>
        <p:cxnSp>
          <p:nvCxnSpPr>
            <p:cNvPr id="88" name="Straight Connector 87"/>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9" name="Freeform 88"/>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1" name="Group 90"/>
          <p:cNvGrpSpPr/>
          <p:nvPr/>
        </p:nvGrpSpPr>
        <p:grpSpPr>
          <a:xfrm>
            <a:off x="6595847" y="3484343"/>
            <a:ext cx="695325" cy="257175"/>
            <a:chOff x="7081838" y="2527956"/>
            <a:chExt cx="1766887" cy="439082"/>
          </a:xfrm>
        </p:grpSpPr>
        <p:cxnSp>
          <p:nvCxnSpPr>
            <p:cNvPr id="92" name="Straight Connector 91"/>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3" name="Freeform 92"/>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4" name="Freeform 93"/>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5" name="Group 94"/>
          <p:cNvGrpSpPr/>
          <p:nvPr/>
        </p:nvGrpSpPr>
        <p:grpSpPr>
          <a:xfrm>
            <a:off x="5064333" y="4555944"/>
            <a:ext cx="695325" cy="257175"/>
            <a:chOff x="7081838" y="2527956"/>
            <a:chExt cx="1766887" cy="439082"/>
          </a:xfrm>
        </p:grpSpPr>
        <p:cxnSp>
          <p:nvCxnSpPr>
            <p:cNvPr id="96" name="Straight Connector 9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7" name="Freeform 96"/>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8" name="Freeform 97"/>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9" name="Group 98"/>
          <p:cNvGrpSpPr/>
          <p:nvPr/>
        </p:nvGrpSpPr>
        <p:grpSpPr>
          <a:xfrm>
            <a:off x="3337167" y="2451414"/>
            <a:ext cx="695325" cy="257175"/>
            <a:chOff x="7081838" y="2527956"/>
            <a:chExt cx="1766887" cy="439082"/>
          </a:xfrm>
        </p:grpSpPr>
        <p:cxnSp>
          <p:nvCxnSpPr>
            <p:cNvPr id="100" name="Straight Connector 99"/>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1" name="Freeform 100"/>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2" name="Freeform 101"/>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3" name="Group 102"/>
          <p:cNvGrpSpPr/>
          <p:nvPr/>
        </p:nvGrpSpPr>
        <p:grpSpPr>
          <a:xfrm>
            <a:off x="3387969" y="4548690"/>
            <a:ext cx="695325" cy="257175"/>
            <a:chOff x="7081838" y="2527956"/>
            <a:chExt cx="1766887" cy="439082"/>
          </a:xfrm>
        </p:grpSpPr>
        <p:cxnSp>
          <p:nvCxnSpPr>
            <p:cNvPr id="104" name="Straight Connector 10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5" name="Freeform 10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82" name="Object 81"/>
          <p:cNvGraphicFramePr>
            <a:graphicFrameLocks noChangeAspect="1"/>
          </p:cNvGraphicFramePr>
          <p:nvPr>
            <p:extLst/>
          </p:nvPr>
        </p:nvGraphicFramePr>
        <p:xfrm>
          <a:off x="1844675" y="2900363"/>
          <a:ext cx="438150" cy="266700"/>
        </p:xfrm>
        <a:graphic>
          <a:graphicData uri="http://schemas.openxmlformats.org/presentationml/2006/ole">
            <mc:AlternateContent xmlns:mc="http://schemas.openxmlformats.org/markup-compatibility/2006">
              <mc:Choice xmlns:v="urn:schemas-microsoft-com:vml" Requires="v">
                <p:oleObj spid="_x0000_s32811" name="Equation" r:id="rId33" imgW="291960" imgH="177480" progId="Equation.DSMT4">
                  <p:embed/>
                </p:oleObj>
              </mc:Choice>
              <mc:Fallback>
                <p:oleObj name="Equation" r:id="rId33" imgW="291960" imgH="177480" progId="Equation.DSMT4">
                  <p:embed/>
                  <p:pic>
                    <p:nvPicPr>
                      <p:cNvPr id="82" name="Object 8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844675" y="2900363"/>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06"/>
          <p:cNvGraphicFramePr>
            <a:graphicFrameLocks noChangeAspect="1"/>
          </p:cNvGraphicFramePr>
          <p:nvPr>
            <p:extLst/>
          </p:nvPr>
        </p:nvGraphicFramePr>
        <p:xfrm>
          <a:off x="1927225" y="3525838"/>
          <a:ext cx="342900" cy="266700"/>
        </p:xfrm>
        <a:graphic>
          <a:graphicData uri="http://schemas.openxmlformats.org/presentationml/2006/ole">
            <mc:AlternateContent xmlns:mc="http://schemas.openxmlformats.org/markup-compatibility/2006">
              <mc:Choice xmlns:v="urn:schemas-microsoft-com:vml" Requires="v">
                <p:oleObj spid="_x0000_s32812" name="Equation" r:id="rId35" imgW="228600" imgH="177480" progId="Equation.DSMT4">
                  <p:embed/>
                </p:oleObj>
              </mc:Choice>
              <mc:Fallback>
                <p:oleObj name="Equation" r:id="rId35" imgW="228600" imgH="177480" progId="Equation.DSMT4">
                  <p:embed/>
                  <p:pic>
                    <p:nvPicPr>
                      <p:cNvPr id="107" name="Object 10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27225" y="35258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07"/>
          <p:cNvGraphicFramePr>
            <a:graphicFrameLocks noChangeAspect="1"/>
          </p:cNvGraphicFramePr>
          <p:nvPr>
            <p:extLst/>
          </p:nvPr>
        </p:nvGraphicFramePr>
        <p:xfrm>
          <a:off x="2066925" y="4084638"/>
          <a:ext cx="342900" cy="266700"/>
        </p:xfrm>
        <a:graphic>
          <a:graphicData uri="http://schemas.openxmlformats.org/presentationml/2006/ole">
            <mc:AlternateContent xmlns:mc="http://schemas.openxmlformats.org/markup-compatibility/2006">
              <mc:Choice xmlns:v="urn:schemas-microsoft-com:vml" Requires="v">
                <p:oleObj spid="_x0000_s32813" name="Equation" r:id="rId37" imgW="228600" imgH="177480" progId="Equation.DSMT4">
                  <p:embed/>
                </p:oleObj>
              </mc:Choice>
              <mc:Fallback>
                <p:oleObj name="Equation" r:id="rId37" imgW="228600" imgH="177480" progId="Equation.DSMT4">
                  <p:embed/>
                  <p:pic>
                    <p:nvPicPr>
                      <p:cNvPr id="108" name="Object 10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66925" y="40846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 name="Object 108"/>
          <p:cNvGraphicFramePr>
            <a:graphicFrameLocks noChangeAspect="1"/>
          </p:cNvGraphicFramePr>
          <p:nvPr>
            <p:extLst/>
          </p:nvPr>
        </p:nvGraphicFramePr>
        <p:xfrm>
          <a:off x="3440113" y="3505200"/>
          <a:ext cx="438150" cy="266700"/>
        </p:xfrm>
        <a:graphic>
          <a:graphicData uri="http://schemas.openxmlformats.org/presentationml/2006/ole">
            <mc:AlternateContent xmlns:mc="http://schemas.openxmlformats.org/markup-compatibility/2006">
              <mc:Choice xmlns:v="urn:schemas-microsoft-com:vml" Requires="v">
                <p:oleObj spid="_x0000_s32814" name="Equation" r:id="rId39" imgW="291960" imgH="177480" progId="Equation.DSMT4">
                  <p:embed/>
                </p:oleObj>
              </mc:Choice>
              <mc:Fallback>
                <p:oleObj name="Equation" r:id="rId39" imgW="291960" imgH="177480" progId="Equation.DSMT4">
                  <p:embed/>
                  <p:pic>
                    <p:nvPicPr>
                      <p:cNvPr id="109" name="Object 10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440113" y="350520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9"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70062" y="3147944"/>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6059386" y="4242168"/>
            <a:ext cx="583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 name="Object 113"/>
          <p:cNvGraphicFramePr>
            <a:graphicFrameLocks noChangeAspect="1"/>
          </p:cNvGraphicFramePr>
          <p:nvPr>
            <p:extLst/>
          </p:nvPr>
        </p:nvGraphicFramePr>
        <p:xfrm>
          <a:off x="1889823" y="5365073"/>
          <a:ext cx="950912" cy="552450"/>
        </p:xfrm>
        <a:graphic>
          <a:graphicData uri="http://schemas.openxmlformats.org/presentationml/2006/ole">
            <mc:AlternateContent xmlns:mc="http://schemas.openxmlformats.org/markup-compatibility/2006">
              <mc:Choice xmlns:v="urn:schemas-microsoft-com:vml" Requires="v">
                <p:oleObj spid="_x0000_s32815" name="Equation" r:id="rId42" imgW="393480" imgH="228600" progId="Equation.DSMT4">
                  <p:embed/>
                </p:oleObj>
              </mc:Choice>
              <mc:Fallback>
                <p:oleObj name="Equation" r:id="rId42" imgW="393480" imgH="228600" progId="Equation.DSMT4">
                  <p:embed/>
                  <p:pic>
                    <p:nvPicPr>
                      <p:cNvPr id="114" name="Object 113"/>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889823" y="5365073"/>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 name="Object 119"/>
          <p:cNvGraphicFramePr>
            <a:graphicFrameLocks noChangeAspect="1"/>
          </p:cNvGraphicFramePr>
          <p:nvPr>
            <p:extLst/>
          </p:nvPr>
        </p:nvGraphicFramePr>
        <p:xfrm>
          <a:off x="1893202" y="5220610"/>
          <a:ext cx="7085013" cy="858838"/>
        </p:xfrm>
        <a:graphic>
          <a:graphicData uri="http://schemas.openxmlformats.org/presentationml/2006/ole">
            <mc:AlternateContent xmlns:mc="http://schemas.openxmlformats.org/markup-compatibility/2006">
              <mc:Choice xmlns:v="urn:schemas-microsoft-com:vml" Requires="v">
                <p:oleObj spid="_x0000_s32816" name="Equation" r:id="rId44" imgW="2933640" imgH="355320" progId="Equation.DSMT4">
                  <p:embed/>
                </p:oleObj>
              </mc:Choice>
              <mc:Fallback>
                <p:oleObj name="Equation" r:id="rId44" imgW="2933640" imgH="355320" progId="Equation.DSMT4">
                  <p:embed/>
                  <p:pic>
                    <p:nvPicPr>
                      <p:cNvPr id="120" name="Object 119"/>
                      <p:cNvPicPr>
                        <a:picLocks noChangeAspect="1" noChangeArrowheads="1"/>
                      </p:cNvPicPr>
                      <p:nvPr/>
                    </p:nvPicPr>
                    <p:blipFill>
                      <a:blip r:embed="rId45"/>
                      <a:srcRect/>
                      <a:stretch>
                        <a:fillRect/>
                      </a:stretch>
                    </p:blipFill>
                    <p:spPr bwMode="auto">
                      <a:xfrm>
                        <a:off x="1893202" y="5220610"/>
                        <a:ext cx="7085013" cy="858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4" name="Group 53"/>
          <p:cNvGrpSpPr/>
          <p:nvPr/>
        </p:nvGrpSpPr>
        <p:grpSpPr>
          <a:xfrm>
            <a:off x="2756323" y="5745161"/>
            <a:ext cx="498060" cy="858836"/>
            <a:chOff x="2756323" y="5730647"/>
            <a:chExt cx="498060" cy="858836"/>
          </a:xfrm>
        </p:grpSpPr>
        <p:graphicFrame>
          <p:nvGraphicFramePr>
            <p:cNvPr id="4" name="Object 3"/>
            <p:cNvGraphicFramePr>
              <a:graphicFrameLocks noChangeAspect="1"/>
            </p:cNvGraphicFramePr>
            <p:nvPr>
              <p:extLst/>
            </p:nvPr>
          </p:nvGraphicFramePr>
          <p:xfrm>
            <a:off x="2790600" y="6105296"/>
            <a:ext cx="349691" cy="484187"/>
          </p:xfrm>
          <a:graphic>
            <a:graphicData uri="http://schemas.openxmlformats.org/presentationml/2006/ole">
              <mc:AlternateContent xmlns:mc="http://schemas.openxmlformats.org/markup-compatibility/2006">
                <mc:Choice xmlns:v="urn:schemas-microsoft-com:vml" Requires="v">
                  <p:oleObj spid="_x0000_s32817" name="Equation" r:id="rId46" imgW="164880" imgH="228600" progId="Equation.DSMT4">
                    <p:embed/>
                  </p:oleObj>
                </mc:Choice>
                <mc:Fallback>
                  <p:oleObj name="Equation" r:id="rId46" imgW="164880" imgH="228600" progId="Equation.DSMT4">
                    <p:embed/>
                    <p:pic>
                      <p:nvPicPr>
                        <p:cNvPr id="4" name="Object 3"/>
                        <p:cNvPicPr/>
                        <p:nvPr/>
                      </p:nvPicPr>
                      <p:blipFill>
                        <a:blip r:embed="rId47"/>
                        <a:stretch>
                          <a:fillRect/>
                        </a:stretch>
                      </p:blipFill>
                      <p:spPr>
                        <a:xfrm>
                          <a:off x="2790600" y="6105296"/>
                          <a:ext cx="349691" cy="484187"/>
                        </a:xfrm>
                        <a:prstGeom prst="rect">
                          <a:avLst/>
                        </a:prstGeom>
                      </p:spPr>
                    </p:pic>
                  </p:oleObj>
                </mc:Fallback>
              </mc:AlternateContent>
            </a:graphicData>
          </a:graphic>
        </p:graphicFrame>
        <p:graphicFrame>
          <p:nvGraphicFramePr>
            <p:cNvPr id="50" name="Object 49"/>
            <p:cNvGraphicFramePr>
              <a:graphicFrameLocks noChangeAspect="1"/>
            </p:cNvGraphicFramePr>
            <p:nvPr>
              <p:extLst/>
            </p:nvPr>
          </p:nvGraphicFramePr>
          <p:xfrm>
            <a:off x="2756323" y="5730647"/>
            <a:ext cx="498060" cy="555528"/>
          </p:xfrm>
          <a:graphic>
            <a:graphicData uri="http://schemas.openxmlformats.org/presentationml/2006/ole">
              <mc:AlternateContent xmlns:mc="http://schemas.openxmlformats.org/markup-compatibility/2006">
                <mc:Choice xmlns:v="urn:schemas-microsoft-com:vml" Requires="v">
                  <p:oleObj spid="_x0000_s32818" name="Equation" r:id="rId48" imgW="330120" imgH="368280" progId="Equation.DSMT4">
                    <p:embed/>
                  </p:oleObj>
                </mc:Choice>
                <mc:Fallback>
                  <p:oleObj name="Equation" r:id="rId48" imgW="330120" imgH="368280" progId="Equation.DSMT4">
                    <p:embed/>
                    <p:pic>
                      <p:nvPicPr>
                        <p:cNvPr id="50" name="Object 49"/>
                        <p:cNvPicPr/>
                        <p:nvPr/>
                      </p:nvPicPr>
                      <p:blipFill>
                        <a:blip r:embed="rId49"/>
                        <a:stretch>
                          <a:fillRect/>
                        </a:stretch>
                      </p:blipFill>
                      <p:spPr>
                        <a:xfrm>
                          <a:off x="2756323" y="5730647"/>
                          <a:ext cx="498060" cy="555528"/>
                        </a:xfrm>
                        <a:prstGeom prst="rect">
                          <a:avLst/>
                        </a:prstGeom>
                      </p:spPr>
                    </p:pic>
                  </p:oleObj>
                </mc:Fallback>
              </mc:AlternateContent>
            </a:graphicData>
          </a:graphic>
        </p:graphicFrame>
      </p:grpSp>
      <p:grpSp>
        <p:nvGrpSpPr>
          <p:cNvPr id="55" name="Group 54"/>
          <p:cNvGrpSpPr/>
          <p:nvPr/>
        </p:nvGrpSpPr>
        <p:grpSpPr>
          <a:xfrm>
            <a:off x="3304039" y="5741306"/>
            <a:ext cx="2090737" cy="870858"/>
            <a:chOff x="3304039" y="5726792"/>
            <a:chExt cx="2090737" cy="870858"/>
          </a:xfrm>
        </p:grpSpPr>
        <p:graphicFrame>
          <p:nvGraphicFramePr>
            <p:cNvPr id="49" name="Object 48"/>
            <p:cNvGraphicFramePr>
              <a:graphicFrameLocks noChangeAspect="1"/>
            </p:cNvGraphicFramePr>
            <p:nvPr>
              <p:extLst/>
            </p:nvPr>
          </p:nvGraphicFramePr>
          <p:xfrm>
            <a:off x="4189413" y="6113463"/>
            <a:ext cx="295275" cy="484187"/>
          </p:xfrm>
          <a:graphic>
            <a:graphicData uri="http://schemas.openxmlformats.org/presentationml/2006/ole">
              <mc:AlternateContent xmlns:mc="http://schemas.openxmlformats.org/markup-compatibility/2006">
                <mc:Choice xmlns:v="urn:schemas-microsoft-com:vml" Requires="v">
                  <p:oleObj spid="_x0000_s32819" name="Equation" r:id="rId50" imgW="139680" imgH="228600" progId="Equation.DSMT4">
                    <p:embed/>
                  </p:oleObj>
                </mc:Choice>
                <mc:Fallback>
                  <p:oleObj name="Equation" r:id="rId50" imgW="139680" imgH="228600" progId="Equation.DSMT4">
                    <p:embed/>
                    <p:pic>
                      <p:nvPicPr>
                        <p:cNvPr id="49" name="Object 48"/>
                        <p:cNvPicPr>
                          <a:picLocks noChangeAspect="1" noChangeArrowheads="1"/>
                        </p:cNvPicPr>
                        <p:nvPr/>
                      </p:nvPicPr>
                      <p:blipFill>
                        <a:blip r:embed="rId51"/>
                        <a:srcRect/>
                        <a:stretch>
                          <a:fillRect/>
                        </a:stretch>
                      </p:blipFill>
                      <p:spPr bwMode="auto">
                        <a:xfrm>
                          <a:off x="4189413" y="6113463"/>
                          <a:ext cx="2952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nvPr>
          </p:nvGraphicFramePr>
          <p:xfrm>
            <a:off x="3304039" y="5726792"/>
            <a:ext cx="2090737" cy="574675"/>
          </p:xfrm>
          <a:graphic>
            <a:graphicData uri="http://schemas.openxmlformats.org/presentationml/2006/ole">
              <mc:AlternateContent xmlns:mc="http://schemas.openxmlformats.org/markup-compatibility/2006">
                <mc:Choice xmlns:v="urn:schemas-microsoft-com:vml" Requires="v">
                  <p:oleObj spid="_x0000_s32820" name="Equation" r:id="rId52" imgW="1384200" imgH="380880" progId="Equation.DSMT4">
                    <p:embed/>
                  </p:oleObj>
                </mc:Choice>
                <mc:Fallback>
                  <p:oleObj name="Equation" r:id="rId52" imgW="1384200" imgH="380880" progId="Equation.DSMT4">
                    <p:embed/>
                    <p:pic>
                      <p:nvPicPr>
                        <p:cNvPr id="51" name="Object 50"/>
                        <p:cNvPicPr>
                          <a:picLocks noChangeAspect="1" noChangeArrowheads="1"/>
                        </p:cNvPicPr>
                        <p:nvPr/>
                      </p:nvPicPr>
                      <p:blipFill>
                        <a:blip r:embed="rId53"/>
                        <a:srcRect/>
                        <a:stretch>
                          <a:fillRect/>
                        </a:stretch>
                      </p:blipFill>
                      <p:spPr bwMode="auto">
                        <a:xfrm>
                          <a:off x="3304039" y="5726792"/>
                          <a:ext cx="2090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6" name="Object 55"/>
          <p:cNvGraphicFramePr>
            <a:graphicFrameLocks noChangeAspect="1"/>
          </p:cNvGraphicFramePr>
          <p:nvPr>
            <p:extLst/>
          </p:nvPr>
        </p:nvGraphicFramePr>
        <p:xfrm>
          <a:off x="4572680" y="3156403"/>
          <a:ext cx="914400" cy="304800"/>
        </p:xfrm>
        <a:graphic>
          <a:graphicData uri="http://schemas.openxmlformats.org/presentationml/2006/ole">
            <mc:AlternateContent xmlns:mc="http://schemas.openxmlformats.org/markup-compatibility/2006">
              <mc:Choice xmlns:v="urn:schemas-microsoft-com:vml" Requires="v">
                <p:oleObj spid="_x0000_s32821" name="Equation" r:id="rId54" imgW="609480" imgH="203040" progId="Equation.DSMT4">
                  <p:embed/>
                </p:oleObj>
              </mc:Choice>
              <mc:Fallback>
                <p:oleObj name="Equation" r:id="rId54" imgW="609480" imgH="203040" progId="Equation.DSMT4">
                  <p:embed/>
                  <p:pic>
                    <p:nvPicPr>
                      <p:cNvPr id="56" name="Object 55"/>
                      <p:cNvPicPr>
                        <a:picLocks noChangeAspect="1" noChangeArrowheads="1"/>
                      </p:cNvPicPr>
                      <p:nvPr/>
                    </p:nvPicPr>
                    <p:blipFill>
                      <a:blip r:embed="rId55"/>
                      <a:srcRect/>
                      <a:stretch>
                        <a:fillRect/>
                      </a:stretch>
                    </p:blipFill>
                    <p:spPr bwMode="auto">
                      <a:xfrm>
                        <a:off x="4572680" y="315640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10" name="Group 109"/>
          <p:cNvGrpSpPr/>
          <p:nvPr/>
        </p:nvGrpSpPr>
        <p:grpSpPr>
          <a:xfrm>
            <a:off x="1809093" y="2894819"/>
            <a:ext cx="701675" cy="1707546"/>
            <a:chOff x="1780065" y="2880305"/>
            <a:chExt cx="701675" cy="1707546"/>
          </a:xfrm>
        </p:grpSpPr>
        <p:pic>
          <p:nvPicPr>
            <p:cNvPr id="111" name="Picture 3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rot="173115">
              <a:off x="1841638" y="2880305"/>
              <a:ext cx="5715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780065" y="345349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3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rot="4351994">
              <a:off x="1821369" y="4009292"/>
              <a:ext cx="647843"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7" name="Straight Arrow Connector 46"/>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pic>
        <p:nvPicPr>
          <p:cNvPr id="115"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43155" y="3159496"/>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7583" y="34625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5400000">
            <a:off x="2870285" y="4215913"/>
            <a:ext cx="583512" cy="35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0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up)">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r>
              <a:rPr lang="en-US" sz="3200" dirty="0"/>
              <a:t>Canonical problems</a:t>
            </a:r>
          </a:p>
        </p:txBody>
      </p:sp>
      <p:sp>
        <p:nvSpPr>
          <p:cNvPr id="52228" name="Rectangle 3"/>
          <p:cNvSpPr>
            <a:spLocks noGrp="1" noChangeArrowheads="1"/>
          </p:cNvSpPr>
          <p:nvPr>
            <p:ph type="body" idx="1"/>
          </p:nvPr>
        </p:nvSpPr>
        <p:spPr>
          <a:xfrm>
            <a:off x="165100" y="1143000"/>
            <a:ext cx="5261142" cy="4953000"/>
          </a:xfrm>
        </p:spPr>
        <p:txBody>
          <a:bodyPr/>
          <a:lstStyle/>
          <a:p>
            <a:r>
              <a:rPr lang="en-US" sz="2400" dirty="0"/>
              <a:t>Multi-armed bandit problems</a:t>
            </a:r>
            <a:endParaRPr lang="en-US" sz="2400" i="1" dirty="0"/>
          </a:p>
          <a:p>
            <a:pPr lvl="1"/>
            <a:r>
              <a:rPr lang="en-US" sz="2000" dirty="0"/>
              <a:t>We learn the reward from playing each “arm”</a:t>
            </a:r>
          </a:p>
          <a:p>
            <a:pPr lvl="1"/>
            <a:endParaRPr lang="en-US" sz="2000" dirty="0"/>
          </a:p>
          <a:p>
            <a:pPr lvl="1"/>
            <a:r>
              <a:rPr lang="en-US" sz="2000" dirty="0"/>
              <a:t>We need to find a policy             for playing machine </a:t>
            </a:r>
            <a:r>
              <a:rPr lang="en-US" sz="2000" i="1" dirty="0"/>
              <a:t>x</a:t>
            </a:r>
            <a:r>
              <a:rPr lang="en-US" sz="2000" dirty="0"/>
              <a:t> that maximizes:</a:t>
            </a:r>
          </a:p>
          <a:p>
            <a:pPr lvl="1"/>
            <a:endParaRPr lang="en-US" sz="2000" dirty="0"/>
          </a:p>
          <a:p>
            <a:pPr lvl="2"/>
            <a:endParaRPr lang="en-US" sz="1600" dirty="0"/>
          </a:p>
          <a:p>
            <a:pPr marL="457200" lvl="1" indent="0">
              <a:buNone/>
            </a:pPr>
            <a:r>
              <a:rPr lang="en-US" sz="2000" dirty="0"/>
              <a:t>where</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p:txBody>
      </p:sp>
      <p:pic>
        <p:nvPicPr>
          <p:cNvPr id="52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114" y="1293150"/>
            <a:ext cx="371775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nvPr>
        </p:nvGraphicFramePr>
        <p:xfrm>
          <a:off x="3460060" y="2636623"/>
          <a:ext cx="863647" cy="379162"/>
        </p:xfrm>
        <a:graphic>
          <a:graphicData uri="http://schemas.openxmlformats.org/presentationml/2006/ole">
            <mc:AlternateContent xmlns:mc="http://schemas.openxmlformats.org/markup-compatibility/2006">
              <mc:Choice xmlns:v="urn:schemas-microsoft-com:vml" Requires="v">
                <p:oleObj spid="_x0000_s3077" name="Equation" r:id="rId5" imgW="520560" imgH="228600" progId="Equation.DSMT4">
                  <p:embed/>
                </p:oleObj>
              </mc:Choice>
              <mc:Fallback>
                <p:oleObj name="Equation" r:id="rId5" imgW="520560" imgH="228600" progId="Equation.DSMT4">
                  <p:embed/>
                  <p:pic>
                    <p:nvPicPr>
                      <p:cNvPr id="2" name="Object 1"/>
                      <p:cNvPicPr/>
                      <p:nvPr/>
                    </p:nvPicPr>
                    <p:blipFill>
                      <a:blip r:embed="rId6"/>
                      <a:stretch>
                        <a:fillRect/>
                      </a:stretch>
                    </p:blipFill>
                    <p:spPr>
                      <a:xfrm>
                        <a:off x="3460060" y="2636623"/>
                        <a:ext cx="863647" cy="379162"/>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1149714" y="3279775"/>
          <a:ext cx="3165475" cy="784225"/>
        </p:xfrm>
        <a:graphic>
          <a:graphicData uri="http://schemas.openxmlformats.org/presentationml/2006/ole">
            <mc:AlternateContent xmlns:mc="http://schemas.openxmlformats.org/markup-compatibility/2006">
              <mc:Choice xmlns:v="urn:schemas-microsoft-com:vml" Requires="v">
                <p:oleObj spid="_x0000_s3078" name="Equation" r:id="rId7" imgW="1739880" imgH="431640" progId="Equation.DSMT4">
                  <p:embed/>
                </p:oleObj>
              </mc:Choice>
              <mc:Fallback>
                <p:oleObj name="Equation" r:id="rId7" imgW="1739880" imgH="431640" progId="Equation.DSMT4">
                  <p:embed/>
                  <p:pic>
                    <p:nvPicPr>
                      <p:cNvPr id="4" name="Object 3"/>
                      <p:cNvPicPr>
                        <a:picLocks noChangeAspect="1" noChangeArrowheads="1"/>
                      </p:cNvPicPr>
                      <p:nvPr/>
                    </p:nvPicPr>
                    <p:blipFill>
                      <a:blip r:embed="rId8"/>
                      <a:srcRect/>
                      <a:stretch>
                        <a:fillRect/>
                      </a:stretch>
                    </p:blipFill>
                    <p:spPr bwMode="auto">
                      <a:xfrm>
                        <a:off x="1149714" y="3279775"/>
                        <a:ext cx="3165475" cy="78422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1306513" y="4508500"/>
          <a:ext cx="3090862" cy="1385888"/>
        </p:xfrm>
        <a:graphic>
          <a:graphicData uri="http://schemas.openxmlformats.org/presentationml/2006/ole">
            <mc:AlternateContent xmlns:mc="http://schemas.openxmlformats.org/markup-compatibility/2006">
              <mc:Choice xmlns:v="urn:schemas-microsoft-com:vml" Requires="v">
                <p:oleObj spid="_x0000_s3079" name="Equation" r:id="rId9" imgW="1701720" imgH="761760" progId="Equation.DSMT4">
                  <p:embed/>
                </p:oleObj>
              </mc:Choice>
              <mc:Fallback>
                <p:oleObj name="Equation" r:id="rId9" imgW="1701720" imgH="761760" progId="Equation.DSMT4">
                  <p:embed/>
                  <p:pic>
                    <p:nvPicPr>
                      <p:cNvPr id="5" name="Object 4"/>
                      <p:cNvPicPr>
                        <a:picLocks noChangeAspect="1" noChangeArrowheads="1"/>
                      </p:cNvPicPr>
                      <p:nvPr/>
                    </p:nvPicPr>
                    <p:blipFill>
                      <a:blip r:embed="rId10"/>
                      <a:srcRect/>
                      <a:stretch>
                        <a:fillRect/>
                      </a:stretch>
                    </p:blipFill>
                    <p:spPr bwMode="auto">
                      <a:xfrm>
                        <a:off x="1306513" y="4508500"/>
                        <a:ext cx="30908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4724858" y="4974296"/>
            <a:ext cx="2916183" cy="400110"/>
          </a:xfrm>
          <a:prstGeom prst="rect">
            <a:avLst/>
          </a:prstGeom>
          <a:noFill/>
        </p:spPr>
        <p:txBody>
          <a:bodyPr wrap="none" rtlCol="0">
            <a:spAutoFit/>
          </a:bodyPr>
          <a:lstStyle/>
          <a:p>
            <a:pPr algn="l"/>
            <a:r>
              <a:rPr lang="en-US" sz="2000" i="0" dirty="0"/>
              <a:t>Choose next “arm” to play</a:t>
            </a:r>
          </a:p>
        </p:txBody>
      </p:sp>
      <p:sp>
        <p:nvSpPr>
          <p:cNvPr id="11" name="TextBox 10"/>
          <p:cNvSpPr txBox="1"/>
          <p:nvPr/>
        </p:nvSpPr>
        <p:spPr>
          <a:xfrm>
            <a:off x="4752754" y="5449272"/>
            <a:ext cx="1941557" cy="400110"/>
          </a:xfrm>
          <a:prstGeom prst="rect">
            <a:avLst/>
          </a:prstGeom>
          <a:noFill/>
        </p:spPr>
        <p:txBody>
          <a:bodyPr wrap="none" rtlCol="0">
            <a:spAutoFit/>
          </a:bodyPr>
          <a:lstStyle/>
          <a:p>
            <a:pPr algn="l"/>
            <a:r>
              <a:rPr lang="en-US" sz="2000" i="0" dirty="0"/>
              <a:t>New information</a:t>
            </a:r>
          </a:p>
        </p:txBody>
      </p:sp>
      <p:sp>
        <p:nvSpPr>
          <p:cNvPr id="13" name="TextBox 12"/>
          <p:cNvSpPr txBox="1"/>
          <p:nvPr/>
        </p:nvSpPr>
        <p:spPr>
          <a:xfrm>
            <a:off x="4692132" y="4528768"/>
            <a:ext cx="4269117" cy="400110"/>
          </a:xfrm>
          <a:prstGeom prst="rect">
            <a:avLst/>
          </a:prstGeom>
          <a:noFill/>
        </p:spPr>
        <p:txBody>
          <a:bodyPr wrap="none" rtlCol="0">
            <a:spAutoFit/>
          </a:bodyPr>
          <a:lstStyle/>
          <a:p>
            <a:pPr algn="l"/>
            <a:r>
              <a:rPr lang="en-US" sz="2000" i="0" dirty="0"/>
              <a:t>What we know about each slot machine</a:t>
            </a:r>
          </a:p>
        </p:txBody>
      </p:sp>
      <p:sp>
        <p:nvSpPr>
          <p:cNvPr id="12" name="Slide Number Placeholder 3">
            <a:extLst>
              <a:ext uri="{FF2B5EF4-FFF2-40B4-BE49-F238E27FC236}">
                <a16:creationId xmlns:a16="http://schemas.microsoft.com/office/drawing/2014/main" id="{32935D8C-DE85-4BF8-860D-31D02FF9314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a:t>
            </a:fld>
            <a:endParaRPr lang="en-US" dirty="0"/>
          </a:p>
        </p:txBody>
      </p:sp>
      <p:sp>
        <p:nvSpPr>
          <p:cNvPr id="3" name="TextBox 2">
            <a:extLst>
              <a:ext uri="{FF2B5EF4-FFF2-40B4-BE49-F238E27FC236}">
                <a16:creationId xmlns:a16="http://schemas.microsoft.com/office/drawing/2014/main" id="{1FAC6A3C-C6B7-491E-8DE9-709905AD4A19}"/>
              </a:ext>
            </a:extLst>
          </p:cNvPr>
          <p:cNvSpPr txBox="1"/>
          <p:nvPr/>
        </p:nvSpPr>
        <p:spPr>
          <a:xfrm>
            <a:off x="662867" y="6234206"/>
            <a:ext cx="6282810" cy="400110"/>
          </a:xfrm>
          <a:prstGeom prst="rect">
            <a:avLst/>
          </a:prstGeom>
          <a:noFill/>
        </p:spPr>
        <p:txBody>
          <a:bodyPr wrap="none" rtlCol="0">
            <a:spAutoFit/>
          </a:bodyPr>
          <a:lstStyle/>
          <a:p>
            <a:pPr algn="l"/>
            <a:r>
              <a:rPr lang="en-US" sz="2000" i="0" dirty="0"/>
              <a:t>We refer to this problem as maximizing cumulative reward.</a:t>
            </a:r>
          </a:p>
        </p:txBody>
      </p:sp>
    </p:spTree>
    <p:extLst>
      <p:ext uri="{BB962C8B-B14F-4D97-AF65-F5344CB8AC3E}">
        <p14:creationId xmlns:p14="http://schemas.microsoft.com/office/powerpoint/2010/main" val="1532892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Variant of problem in </a:t>
            </a:r>
            <a:r>
              <a:rPr lang="en-US" dirty="0" err="1"/>
              <a:t>Puterman</a:t>
            </a:r>
            <a:r>
              <a:rPr lang="en-US" dirty="0"/>
              <a:t> (2005):</a:t>
            </a:r>
          </a:p>
          <a:p>
            <a:pPr lvl="1"/>
            <a:r>
              <a:rPr lang="en-US" dirty="0"/>
              <a:t>Find best path from 1 to 11 that minimizes the </a:t>
            </a:r>
            <a:r>
              <a:rPr lang="en-US" i="1" dirty="0"/>
              <a:t>second highest arc cost </a:t>
            </a:r>
            <a:r>
              <a:rPr lang="en-US" dirty="0"/>
              <a:t>along the path:</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lvl="2"/>
            <a:endParaRPr lang="en-US" dirty="0"/>
          </a:p>
          <a:p>
            <a:pPr lvl="1"/>
            <a:r>
              <a:rPr lang="en-US" dirty="0"/>
              <a:t>If the traveler is at node 9, what is her state?</a:t>
            </a:r>
          </a:p>
        </p:txBody>
      </p:sp>
      <p:grpSp>
        <p:nvGrpSpPr>
          <p:cNvPr id="4" name="Group 3"/>
          <p:cNvGrpSpPr/>
          <p:nvPr/>
        </p:nvGrpSpPr>
        <p:grpSpPr>
          <a:xfrm>
            <a:off x="1417320" y="2575525"/>
            <a:ext cx="5926993" cy="2417290"/>
            <a:chOff x="1417320" y="1932432"/>
            <a:chExt cx="5926993" cy="2417290"/>
          </a:xfrm>
        </p:grpSpPr>
        <p:grpSp>
          <p:nvGrpSpPr>
            <p:cNvPr id="5" name="Group 4"/>
            <p:cNvGrpSpPr/>
            <p:nvPr/>
          </p:nvGrpSpPr>
          <p:grpSpPr>
            <a:xfrm>
              <a:off x="1417320" y="3035808"/>
              <a:ext cx="329184" cy="338554"/>
              <a:chOff x="1417320" y="3008376"/>
              <a:chExt cx="329184" cy="338554"/>
            </a:xfrm>
          </p:grpSpPr>
          <p:sp>
            <p:nvSpPr>
              <p:cNvPr id="74" name="Oval 73"/>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75" name="TextBox 74"/>
              <p:cNvSpPr txBox="1"/>
              <p:nvPr/>
            </p:nvSpPr>
            <p:spPr>
              <a:xfrm>
                <a:off x="1426464" y="3008376"/>
                <a:ext cx="258042" cy="338554"/>
              </a:xfrm>
              <a:prstGeom prst="rect">
                <a:avLst/>
              </a:prstGeom>
              <a:noFill/>
            </p:spPr>
            <p:txBody>
              <a:bodyPr wrap="square" rtlCol="0">
                <a:spAutoFit/>
              </a:bodyPr>
              <a:lstStyle/>
              <a:p>
                <a:r>
                  <a:rPr lang="en-US" sz="1600" dirty="0"/>
                  <a:t>1</a:t>
                </a:r>
              </a:p>
            </p:txBody>
          </p:sp>
        </p:grpSp>
        <p:grpSp>
          <p:nvGrpSpPr>
            <p:cNvPr id="6" name="Group 5"/>
            <p:cNvGrpSpPr/>
            <p:nvPr/>
          </p:nvGrpSpPr>
          <p:grpSpPr>
            <a:xfrm>
              <a:off x="2657856" y="3023616"/>
              <a:ext cx="329184" cy="338554"/>
              <a:chOff x="1417320" y="3008376"/>
              <a:chExt cx="329184" cy="338554"/>
            </a:xfrm>
          </p:grpSpPr>
          <p:sp>
            <p:nvSpPr>
              <p:cNvPr id="72" name="Oval 71"/>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73" name="TextBox 72"/>
              <p:cNvSpPr txBox="1"/>
              <p:nvPr/>
            </p:nvSpPr>
            <p:spPr>
              <a:xfrm>
                <a:off x="1426464" y="3008376"/>
                <a:ext cx="258042" cy="338554"/>
              </a:xfrm>
              <a:prstGeom prst="rect">
                <a:avLst/>
              </a:prstGeom>
              <a:noFill/>
            </p:spPr>
            <p:txBody>
              <a:bodyPr wrap="square" rtlCol="0">
                <a:spAutoFit/>
              </a:bodyPr>
              <a:lstStyle/>
              <a:p>
                <a:r>
                  <a:rPr lang="en-US" sz="1600" dirty="0"/>
                  <a:t>3</a:t>
                </a:r>
              </a:p>
            </p:txBody>
          </p:sp>
        </p:grpSp>
        <p:grpSp>
          <p:nvGrpSpPr>
            <p:cNvPr id="7" name="Group 6"/>
            <p:cNvGrpSpPr/>
            <p:nvPr/>
          </p:nvGrpSpPr>
          <p:grpSpPr>
            <a:xfrm>
              <a:off x="2663952" y="2069592"/>
              <a:ext cx="329184" cy="338554"/>
              <a:chOff x="1417320" y="3008376"/>
              <a:chExt cx="329184" cy="338554"/>
            </a:xfrm>
          </p:grpSpPr>
          <p:sp>
            <p:nvSpPr>
              <p:cNvPr id="70" name="Oval 69"/>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71" name="TextBox 70"/>
              <p:cNvSpPr txBox="1"/>
              <p:nvPr/>
            </p:nvSpPr>
            <p:spPr>
              <a:xfrm>
                <a:off x="1426464" y="3008376"/>
                <a:ext cx="258042" cy="338554"/>
              </a:xfrm>
              <a:prstGeom prst="rect">
                <a:avLst/>
              </a:prstGeom>
              <a:noFill/>
            </p:spPr>
            <p:txBody>
              <a:bodyPr wrap="square" rtlCol="0">
                <a:spAutoFit/>
              </a:bodyPr>
              <a:lstStyle/>
              <a:p>
                <a:r>
                  <a:rPr lang="en-US" sz="1600" dirty="0"/>
                  <a:t>2</a:t>
                </a:r>
              </a:p>
            </p:txBody>
          </p:sp>
        </p:grpSp>
        <p:grpSp>
          <p:nvGrpSpPr>
            <p:cNvPr id="8" name="Group 7"/>
            <p:cNvGrpSpPr/>
            <p:nvPr/>
          </p:nvGrpSpPr>
          <p:grpSpPr>
            <a:xfrm>
              <a:off x="2654808" y="4008120"/>
              <a:ext cx="329184" cy="338554"/>
              <a:chOff x="1417320" y="3008376"/>
              <a:chExt cx="329184" cy="338554"/>
            </a:xfrm>
          </p:grpSpPr>
          <p:sp>
            <p:nvSpPr>
              <p:cNvPr id="68" name="Oval 67"/>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69" name="TextBox 68"/>
              <p:cNvSpPr txBox="1"/>
              <p:nvPr/>
            </p:nvSpPr>
            <p:spPr>
              <a:xfrm>
                <a:off x="1426464" y="3008376"/>
                <a:ext cx="258042" cy="338554"/>
              </a:xfrm>
              <a:prstGeom prst="rect">
                <a:avLst/>
              </a:prstGeom>
              <a:noFill/>
            </p:spPr>
            <p:txBody>
              <a:bodyPr wrap="square" rtlCol="0">
                <a:spAutoFit/>
              </a:bodyPr>
              <a:lstStyle/>
              <a:p>
                <a:r>
                  <a:rPr lang="en-US" sz="1600" dirty="0"/>
                  <a:t>4</a:t>
                </a:r>
              </a:p>
            </p:txBody>
          </p:sp>
        </p:grpSp>
        <p:grpSp>
          <p:nvGrpSpPr>
            <p:cNvPr id="9" name="Group 8"/>
            <p:cNvGrpSpPr/>
            <p:nvPr/>
          </p:nvGrpSpPr>
          <p:grpSpPr>
            <a:xfrm>
              <a:off x="4145280" y="3020568"/>
              <a:ext cx="329184" cy="338554"/>
              <a:chOff x="1417320" y="3008376"/>
              <a:chExt cx="329184" cy="338554"/>
            </a:xfrm>
          </p:grpSpPr>
          <p:sp>
            <p:nvSpPr>
              <p:cNvPr id="66" name="Oval 65"/>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67" name="TextBox 66"/>
              <p:cNvSpPr txBox="1"/>
              <p:nvPr/>
            </p:nvSpPr>
            <p:spPr>
              <a:xfrm>
                <a:off x="1426464" y="3008376"/>
                <a:ext cx="258042" cy="338554"/>
              </a:xfrm>
              <a:prstGeom prst="rect">
                <a:avLst/>
              </a:prstGeom>
              <a:noFill/>
            </p:spPr>
            <p:txBody>
              <a:bodyPr wrap="square" rtlCol="0">
                <a:spAutoFit/>
              </a:bodyPr>
              <a:lstStyle/>
              <a:p>
                <a:r>
                  <a:rPr lang="en-US" sz="1600" dirty="0"/>
                  <a:t>6</a:t>
                </a:r>
              </a:p>
            </p:txBody>
          </p:sp>
        </p:grpSp>
        <p:grpSp>
          <p:nvGrpSpPr>
            <p:cNvPr id="10" name="Group 9"/>
            <p:cNvGrpSpPr/>
            <p:nvPr/>
          </p:nvGrpSpPr>
          <p:grpSpPr>
            <a:xfrm>
              <a:off x="4151376" y="2066544"/>
              <a:ext cx="329184" cy="338554"/>
              <a:chOff x="1417320" y="3008376"/>
              <a:chExt cx="329184" cy="338554"/>
            </a:xfrm>
          </p:grpSpPr>
          <p:sp>
            <p:nvSpPr>
              <p:cNvPr id="64" name="Oval 63"/>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65" name="TextBox 64"/>
              <p:cNvSpPr txBox="1"/>
              <p:nvPr/>
            </p:nvSpPr>
            <p:spPr>
              <a:xfrm>
                <a:off x="1426464" y="3008376"/>
                <a:ext cx="258042" cy="338554"/>
              </a:xfrm>
              <a:prstGeom prst="rect">
                <a:avLst/>
              </a:prstGeom>
              <a:noFill/>
            </p:spPr>
            <p:txBody>
              <a:bodyPr wrap="square" rtlCol="0">
                <a:spAutoFit/>
              </a:bodyPr>
              <a:lstStyle/>
              <a:p>
                <a:r>
                  <a:rPr lang="en-US" sz="1600" dirty="0"/>
                  <a:t>5</a:t>
                </a:r>
              </a:p>
            </p:txBody>
          </p:sp>
        </p:grpSp>
        <p:grpSp>
          <p:nvGrpSpPr>
            <p:cNvPr id="11" name="Group 10"/>
            <p:cNvGrpSpPr/>
            <p:nvPr/>
          </p:nvGrpSpPr>
          <p:grpSpPr>
            <a:xfrm>
              <a:off x="4142232" y="4005072"/>
              <a:ext cx="329184" cy="338554"/>
              <a:chOff x="1417320" y="3008376"/>
              <a:chExt cx="329184" cy="338554"/>
            </a:xfrm>
          </p:grpSpPr>
          <p:sp>
            <p:nvSpPr>
              <p:cNvPr id="62" name="Oval 61"/>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63" name="TextBox 62"/>
              <p:cNvSpPr txBox="1"/>
              <p:nvPr/>
            </p:nvSpPr>
            <p:spPr>
              <a:xfrm>
                <a:off x="1426464" y="3008376"/>
                <a:ext cx="258042" cy="338554"/>
              </a:xfrm>
              <a:prstGeom prst="rect">
                <a:avLst/>
              </a:prstGeom>
              <a:noFill/>
            </p:spPr>
            <p:txBody>
              <a:bodyPr wrap="square" rtlCol="0">
                <a:spAutoFit/>
              </a:bodyPr>
              <a:lstStyle/>
              <a:p>
                <a:r>
                  <a:rPr lang="en-US" sz="1600" dirty="0"/>
                  <a:t>7</a:t>
                </a:r>
              </a:p>
            </p:txBody>
          </p:sp>
        </p:grpSp>
        <p:cxnSp>
          <p:nvCxnSpPr>
            <p:cNvPr id="12" name="Straight Arrow Connector 11"/>
            <p:cNvCxnSpPr>
              <a:stCxn id="74" idx="6"/>
              <a:endCxn id="71" idx="1"/>
            </p:cNvCxnSpPr>
            <p:nvPr/>
          </p:nvCxnSpPr>
          <p:spPr bwMode="auto">
            <a:xfrm flipV="1">
              <a:off x="1746504" y="2238869"/>
              <a:ext cx="926592" cy="970675"/>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stCxn id="74" idx="6"/>
              <a:endCxn id="72" idx="2"/>
            </p:cNvCxnSpPr>
            <p:nvPr/>
          </p:nvCxnSpPr>
          <p:spPr bwMode="auto">
            <a:xfrm flipV="1">
              <a:off x="1746504" y="3197352"/>
              <a:ext cx="911352" cy="12192"/>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74" idx="6"/>
              <a:endCxn id="69" idx="1"/>
            </p:cNvCxnSpPr>
            <p:nvPr/>
          </p:nvCxnSpPr>
          <p:spPr bwMode="auto">
            <a:xfrm>
              <a:off x="1746504" y="3209544"/>
              <a:ext cx="917448" cy="967853"/>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stCxn id="70" idx="6"/>
              <a:endCxn id="65" idx="1"/>
            </p:cNvCxnSpPr>
            <p:nvPr/>
          </p:nvCxnSpPr>
          <p:spPr bwMode="auto">
            <a:xfrm flipV="1">
              <a:off x="2993136" y="2235821"/>
              <a:ext cx="1167384" cy="750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70" idx="6"/>
              <a:endCxn id="67" idx="1"/>
            </p:cNvCxnSpPr>
            <p:nvPr/>
          </p:nvCxnSpPr>
          <p:spPr bwMode="auto">
            <a:xfrm>
              <a:off x="2993136" y="2243328"/>
              <a:ext cx="1161288" cy="94651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stCxn id="72" idx="6"/>
              <a:endCxn id="63" idx="1"/>
            </p:cNvCxnSpPr>
            <p:nvPr/>
          </p:nvCxnSpPr>
          <p:spPr bwMode="auto">
            <a:xfrm>
              <a:off x="2987040" y="3197352"/>
              <a:ext cx="1164336" cy="97699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68" idx="6"/>
              <a:endCxn id="62" idx="2"/>
            </p:cNvCxnSpPr>
            <p:nvPr/>
          </p:nvCxnSpPr>
          <p:spPr bwMode="auto">
            <a:xfrm flipV="1">
              <a:off x="2983992" y="4178808"/>
              <a:ext cx="1158240" cy="304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stCxn id="72" idx="6"/>
              <a:endCxn id="65" idx="1"/>
            </p:cNvCxnSpPr>
            <p:nvPr/>
          </p:nvCxnSpPr>
          <p:spPr bwMode="auto">
            <a:xfrm flipV="1">
              <a:off x="2987040" y="2235821"/>
              <a:ext cx="1173480" cy="961531"/>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3352800" y="2305925"/>
              <a:ext cx="298480" cy="338554"/>
            </a:xfrm>
            <a:prstGeom prst="rect">
              <a:avLst/>
            </a:prstGeom>
            <a:noFill/>
          </p:spPr>
          <p:txBody>
            <a:bodyPr wrap="none" rtlCol="0">
              <a:spAutoFit/>
            </a:bodyPr>
            <a:lstStyle/>
            <a:p>
              <a:r>
                <a:rPr lang="en-US" sz="1600" dirty="0"/>
                <a:t>8</a:t>
              </a:r>
            </a:p>
          </p:txBody>
        </p:sp>
        <p:sp>
          <p:nvSpPr>
            <p:cNvPr id="21" name="TextBox 20"/>
            <p:cNvSpPr txBox="1"/>
            <p:nvPr/>
          </p:nvSpPr>
          <p:spPr>
            <a:xfrm>
              <a:off x="2170176" y="2892552"/>
              <a:ext cx="298480" cy="338554"/>
            </a:xfrm>
            <a:prstGeom prst="rect">
              <a:avLst/>
            </a:prstGeom>
            <a:noFill/>
          </p:spPr>
          <p:txBody>
            <a:bodyPr wrap="none" rtlCol="0">
              <a:spAutoFit/>
            </a:bodyPr>
            <a:lstStyle/>
            <a:p>
              <a:r>
                <a:rPr lang="en-US" sz="1600" dirty="0"/>
                <a:t>8</a:t>
              </a:r>
            </a:p>
          </p:txBody>
        </p:sp>
        <p:sp>
          <p:nvSpPr>
            <p:cNvPr id="22" name="TextBox 21"/>
            <p:cNvSpPr txBox="1"/>
            <p:nvPr/>
          </p:nvSpPr>
          <p:spPr>
            <a:xfrm>
              <a:off x="1956816" y="2377440"/>
              <a:ext cx="412292" cy="338554"/>
            </a:xfrm>
            <a:prstGeom prst="rect">
              <a:avLst/>
            </a:prstGeom>
            <a:noFill/>
          </p:spPr>
          <p:txBody>
            <a:bodyPr wrap="none" rtlCol="0">
              <a:spAutoFit/>
            </a:bodyPr>
            <a:lstStyle/>
            <a:p>
              <a:r>
                <a:rPr lang="en-US" sz="1600" dirty="0"/>
                <a:t>12</a:t>
              </a:r>
            </a:p>
          </p:txBody>
        </p:sp>
        <p:sp>
          <p:nvSpPr>
            <p:cNvPr id="23" name="TextBox 22"/>
            <p:cNvSpPr txBox="1"/>
            <p:nvPr/>
          </p:nvSpPr>
          <p:spPr>
            <a:xfrm>
              <a:off x="3115056" y="2584704"/>
              <a:ext cx="412292" cy="338554"/>
            </a:xfrm>
            <a:prstGeom prst="rect">
              <a:avLst/>
            </a:prstGeom>
            <a:noFill/>
          </p:spPr>
          <p:txBody>
            <a:bodyPr wrap="none" rtlCol="0">
              <a:spAutoFit/>
            </a:bodyPr>
            <a:lstStyle/>
            <a:p>
              <a:r>
                <a:rPr lang="en-US" sz="1600" dirty="0"/>
                <a:t>12</a:t>
              </a:r>
            </a:p>
          </p:txBody>
        </p:sp>
        <p:sp>
          <p:nvSpPr>
            <p:cNvPr id="24" name="TextBox 23"/>
            <p:cNvSpPr txBox="1"/>
            <p:nvPr/>
          </p:nvSpPr>
          <p:spPr>
            <a:xfrm>
              <a:off x="3386328" y="1932432"/>
              <a:ext cx="412292" cy="338554"/>
            </a:xfrm>
            <a:prstGeom prst="rect">
              <a:avLst/>
            </a:prstGeom>
            <a:noFill/>
          </p:spPr>
          <p:txBody>
            <a:bodyPr wrap="none" rtlCol="0">
              <a:spAutoFit/>
            </a:bodyPr>
            <a:lstStyle/>
            <a:p>
              <a:r>
                <a:rPr lang="en-US" sz="1600" dirty="0"/>
                <a:t>14</a:t>
              </a:r>
            </a:p>
          </p:txBody>
        </p:sp>
        <p:sp>
          <p:nvSpPr>
            <p:cNvPr id="25" name="TextBox 24"/>
            <p:cNvSpPr txBox="1"/>
            <p:nvPr/>
          </p:nvSpPr>
          <p:spPr>
            <a:xfrm>
              <a:off x="3067000" y="3648343"/>
              <a:ext cx="298480" cy="338554"/>
            </a:xfrm>
            <a:prstGeom prst="rect">
              <a:avLst/>
            </a:prstGeom>
            <a:noFill/>
          </p:spPr>
          <p:txBody>
            <a:bodyPr wrap="none" rtlCol="0">
              <a:spAutoFit/>
            </a:bodyPr>
            <a:lstStyle/>
            <a:p>
              <a:r>
                <a:rPr lang="en-US" sz="1600" dirty="0"/>
                <a:t>8</a:t>
              </a:r>
            </a:p>
          </p:txBody>
        </p:sp>
        <p:sp>
          <p:nvSpPr>
            <p:cNvPr id="26" name="TextBox 25"/>
            <p:cNvSpPr txBox="1"/>
            <p:nvPr/>
          </p:nvSpPr>
          <p:spPr>
            <a:xfrm>
              <a:off x="3279648" y="3846576"/>
              <a:ext cx="298480" cy="338554"/>
            </a:xfrm>
            <a:prstGeom prst="rect">
              <a:avLst/>
            </a:prstGeom>
            <a:noFill/>
          </p:spPr>
          <p:txBody>
            <a:bodyPr wrap="none" rtlCol="0">
              <a:spAutoFit/>
            </a:bodyPr>
            <a:lstStyle/>
            <a:p>
              <a:r>
                <a:rPr lang="en-US" sz="1600" dirty="0"/>
                <a:t>7</a:t>
              </a:r>
            </a:p>
          </p:txBody>
        </p:sp>
        <p:sp>
          <p:nvSpPr>
            <p:cNvPr id="27" name="TextBox 26"/>
            <p:cNvSpPr txBox="1"/>
            <p:nvPr/>
          </p:nvSpPr>
          <p:spPr>
            <a:xfrm>
              <a:off x="2243328" y="3459480"/>
              <a:ext cx="298480" cy="338554"/>
            </a:xfrm>
            <a:prstGeom prst="rect">
              <a:avLst/>
            </a:prstGeom>
            <a:noFill/>
          </p:spPr>
          <p:txBody>
            <a:bodyPr wrap="none" rtlCol="0">
              <a:spAutoFit/>
            </a:bodyPr>
            <a:lstStyle/>
            <a:p>
              <a:r>
                <a:rPr lang="en-US" sz="1600" dirty="0"/>
                <a:t>3</a:t>
              </a:r>
            </a:p>
          </p:txBody>
        </p:sp>
        <p:grpSp>
          <p:nvGrpSpPr>
            <p:cNvPr id="28" name="Group 27"/>
            <p:cNvGrpSpPr/>
            <p:nvPr/>
          </p:nvGrpSpPr>
          <p:grpSpPr>
            <a:xfrm>
              <a:off x="6890385" y="3026664"/>
              <a:ext cx="453928" cy="338554"/>
              <a:chOff x="1413129" y="3008376"/>
              <a:chExt cx="453928" cy="338554"/>
            </a:xfrm>
          </p:grpSpPr>
          <p:sp>
            <p:nvSpPr>
              <p:cNvPr id="60" name="Oval 59"/>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61" name="TextBox 60"/>
              <p:cNvSpPr txBox="1"/>
              <p:nvPr/>
            </p:nvSpPr>
            <p:spPr>
              <a:xfrm>
                <a:off x="1413129" y="3008376"/>
                <a:ext cx="453928" cy="338554"/>
              </a:xfrm>
              <a:prstGeom prst="rect">
                <a:avLst/>
              </a:prstGeom>
              <a:noFill/>
            </p:spPr>
            <p:txBody>
              <a:bodyPr wrap="square" rtlCol="0">
                <a:spAutoFit/>
              </a:bodyPr>
              <a:lstStyle/>
              <a:p>
                <a:r>
                  <a:rPr lang="en-US" sz="1600" dirty="0"/>
                  <a:t>11 </a:t>
                </a:r>
              </a:p>
            </p:txBody>
          </p:sp>
        </p:grpSp>
        <p:cxnSp>
          <p:nvCxnSpPr>
            <p:cNvPr id="29" name="Straight Arrow Connector 28"/>
            <p:cNvCxnSpPr>
              <a:stCxn id="56" idx="6"/>
              <a:endCxn id="61" idx="1"/>
            </p:cNvCxnSpPr>
            <p:nvPr/>
          </p:nvCxnSpPr>
          <p:spPr bwMode="auto">
            <a:xfrm>
              <a:off x="5967984" y="2246376"/>
              <a:ext cx="922401" cy="949565"/>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a:endCxn id="61" idx="1"/>
            </p:cNvCxnSpPr>
            <p:nvPr/>
          </p:nvCxnSpPr>
          <p:spPr bwMode="auto">
            <a:xfrm>
              <a:off x="5997321" y="3194304"/>
              <a:ext cx="893064" cy="163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a:endCxn id="61" idx="1"/>
            </p:cNvCxnSpPr>
            <p:nvPr/>
          </p:nvCxnSpPr>
          <p:spPr bwMode="auto">
            <a:xfrm flipV="1">
              <a:off x="5995366" y="3195941"/>
              <a:ext cx="895019" cy="984504"/>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6141720" y="2877312"/>
              <a:ext cx="412292" cy="338554"/>
            </a:xfrm>
            <a:prstGeom prst="rect">
              <a:avLst/>
            </a:prstGeom>
            <a:noFill/>
          </p:spPr>
          <p:txBody>
            <a:bodyPr wrap="none" rtlCol="0">
              <a:spAutoFit/>
            </a:bodyPr>
            <a:lstStyle/>
            <a:p>
              <a:r>
                <a:rPr lang="en-US" sz="1600" dirty="0"/>
                <a:t>14</a:t>
              </a:r>
            </a:p>
          </p:txBody>
        </p:sp>
        <p:sp>
          <p:nvSpPr>
            <p:cNvPr id="33" name="TextBox 32"/>
            <p:cNvSpPr txBox="1"/>
            <p:nvPr/>
          </p:nvSpPr>
          <p:spPr>
            <a:xfrm>
              <a:off x="6126480" y="3502152"/>
              <a:ext cx="397032" cy="338554"/>
            </a:xfrm>
            <a:prstGeom prst="rect">
              <a:avLst/>
            </a:prstGeom>
            <a:noFill/>
          </p:spPr>
          <p:txBody>
            <a:bodyPr wrap="none" rtlCol="0">
              <a:spAutoFit/>
            </a:bodyPr>
            <a:lstStyle/>
            <a:p>
              <a:r>
                <a:rPr lang="en-US" sz="1600" dirty="0"/>
                <a:t>11</a:t>
              </a:r>
            </a:p>
          </p:txBody>
        </p:sp>
        <p:sp>
          <p:nvSpPr>
            <p:cNvPr id="34" name="TextBox 33"/>
            <p:cNvSpPr txBox="1"/>
            <p:nvPr/>
          </p:nvSpPr>
          <p:spPr>
            <a:xfrm>
              <a:off x="6297168" y="2310384"/>
              <a:ext cx="298480" cy="338554"/>
            </a:xfrm>
            <a:prstGeom prst="rect">
              <a:avLst/>
            </a:prstGeom>
            <a:noFill/>
          </p:spPr>
          <p:txBody>
            <a:bodyPr wrap="none" rtlCol="0">
              <a:spAutoFit/>
            </a:bodyPr>
            <a:lstStyle/>
            <a:p>
              <a:r>
                <a:rPr lang="en-US" sz="1600" dirty="0"/>
                <a:t>8</a:t>
              </a:r>
            </a:p>
          </p:txBody>
        </p:sp>
        <p:grpSp>
          <p:nvGrpSpPr>
            <p:cNvPr id="35" name="Group 34"/>
            <p:cNvGrpSpPr/>
            <p:nvPr/>
          </p:nvGrpSpPr>
          <p:grpSpPr>
            <a:xfrm>
              <a:off x="5632704" y="3024004"/>
              <a:ext cx="329184" cy="338554"/>
              <a:chOff x="1417320" y="3005716"/>
              <a:chExt cx="329184" cy="338554"/>
            </a:xfrm>
          </p:grpSpPr>
          <p:sp>
            <p:nvSpPr>
              <p:cNvPr id="58" name="Oval 57"/>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59" name="TextBox 58"/>
              <p:cNvSpPr txBox="1"/>
              <p:nvPr/>
            </p:nvSpPr>
            <p:spPr>
              <a:xfrm>
                <a:off x="1444953" y="3005716"/>
                <a:ext cx="258042" cy="338554"/>
              </a:xfrm>
              <a:prstGeom prst="rect">
                <a:avLst/>
              </a:prstGeom>
              <a:noFill/>
            </p:spPr>
            <p:txBody>
              <a:bodyPr wrap="square" rtlCol="0">
                <a:spAutoFit/>
              </a:bodyPr>
              <a:lstStyle/>
              <a:p>
                <a:r>
                  <a:rPr lang="en-US" sz="1600" dirty="0"/>
                  <a:t>9</a:t>
                </a:r>
              </a:p>
            </p:txBody>
          </p:sp>
        </p:grpSp>
        <p:grpSp>
          <p:nvGrpSpPr>
            <p:cNvPr id="36" name="Group 35"/>
            <p:cNvGrpSpPr/>
            <p:nvPr/>
          </p:nvGrpSpPr>
          <p:grpSpPr>
            <a:xfrm>
              <a:off x="5638800" y="2072640"/>
              <a:ext cx="329184" cy="338554"/>
              <a:chOff x="1417320" y="3008376"/>
              <a:chExt cx="329184" cy="338554"/>
            </a:xfrm>
          </p:grpSpPr>
          <p:sp>
            <p:nvSpPr>
              <p:cNvPr id="56" name="Oval 55"/>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57" name="TextBox 56"/>
              <p:cNvSpPr txBox="1"/>
              <p:nvPr/>
            </p:nvSpPr>
            <p:spPr>
              <a:xfrm>
                <a:off x="1426464" y="3008376"/>
                <a:ext cx="258042" cy="338554"/>
              </a:xfrm>
              <a:prstGeom prst="rect">
                <a:avLst/>
              </a:prstGeom>
              <a:noFill/>
            </p:spPr>
            <p:txBody>
              <a:bodyPr wrap="square" rtlCol="0">
                <a:spAutoFit/>
              </a:bodyPr>
              <a:lstStyle/>
              <a:p>
                <a:r>
                  <a:rPr lang="en-US" sz="1600" dirty="0"/>
                  <a:t>8</a:t>
                </a:r>
              </a:p>
            </p:txBody>
          </p:sp>
        </p:grpSp>
        <p:grpSp>
          <p:nvGrpSpPr>
            <p:cNvPr id="37" name="Group 36"/>
            <p:cNvGrpSpPr/>
            <p:nvPr/>
          </p:nvGrpSpPr>
          <p:grpSpPr>
            <a:xfrm>
              <a:off x="5580126" y="4011168"/>
              <a:ext cx="453340" cy="338554"/>
              <a:chOff x="1367790" y="3008376"/>
              <a:chExt cx="453340" cy="338554"/>
            </a:xfrm>
          </p:grpSpPr>
          <p:sp>
            <p:nvSpPr>
              <p:cNvPr id="54" name="Oval 53"/>
              <p:cNvSpPr/>
              <p:nvPr/>
            </p:nvSpPr>
            <p:spPr bwMode="auto">
              <a:xfrm>
                <a:off x="1417320" y="3026664"/>
                <a:ext cx="329184" cy="310896"/>
              </a:xfrm>
              <a:prstGeom prst="ellipse">
                <a:avLst/>
              </a:prstGeom>
              <a:noFill/>
              <a:ln w="190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sp>
            <p:nvSpPr>
              <p:cNvPr id="55" name="TextBox 54"/>
              <p:cNvSpPr txBox="1"/>
              <p:nvPr/>
            </p:nvSpPr>
            <p:spPr>
              <a:xfrm>
                <a:off x="1367790" y="3008376"/>
                <a:ext cx="453340" cy="338554"/>
              </a:xfrm>
              <a:prstGeom prst="rect">
                <a:avLst/>
              </a:prstGeom>
              <a:noFill/>
            </p:spPr>
            <p:txBody>
              <a:bodyPr wrap="square" rtlCol="0">
                <a:spAutoFit/>
              </a:bodyPr>
              <a:lstStyle/>
              <a:p>
                <a:r>
                  <a:rPr lang="en-US" sz="1600" dirty="0"/>
                  <a:t>10</a:t>
                </a:r>
              </a:p>
            </p:txBody>
          </p:sp>
        </p:grpSp>
        <p:cxnSp>
          <p:nvCxnSpPr>
            <p:cNvPr id="38" name="Straight Arrow Connector 37"/>
            <p:cNvCxnSpPr>
              <a:endCxn id="57" idx="1"/>
            </p:cNvCxnSpPr>
            <p:nvPr/>
          </p:nvCxnSpPr>
          <p:spPr bwMode="auto">
            <a:xfrm flipV="1">
              <a:off x="4480560" y="2241917"/>
              <a:ext cx="1167384" cy="750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endCxn id="59" idx="1"/>
            </p:cNvCxnSpPr>
            <p:nvPr/>
          </p:nvCxnSpPr>
          <p:spPr bwMode="auto">
            <a:xfrm>
              <a:off x="4480560" y="2249424"/>
              <a:ext cx="1161288" cy="946517"/>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66" idx="6"/>
              <a:endCxn id="55" idx="1"/>
            </p:cNvCxnSpPr>
            <p:nvPr/>
          </p:nvCxnSpPr>
          <p:spPr bwMode="auto">
            <a:xfrm>
              <a:off x="4474464" y="3194304"/>
              <a:ext cx="1105662" cy="986141"/>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p:cNvCxnSpPr>
              <a:endCxn id="54" idx="2"/>
            </p:cNvCxnSpPr>
            <p:nvPr/>
          </p:nvCxnSpPr>
          <p:spPr bwMode="auto">
            <a:xfrm flipV="1">
              <a:off x="4471416" y="4184904"/>
              <a:ext cx="1158240" cy="304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a:endCxn id="57" idx="1"/>
            </p:cNvCxnSpPr>
            <p:nvPr/>
          </p:nvCxnSpPr>
          <p:spPr bwMode="auto">
            <a:xfrm flipV="1">
              <a:off x="4474464" y="2241917"/>
              <a:ext cx="1173480" cy="961531"/>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p:cNvSpPr txBox="1"/>
            <p:nvPr/>
          </p:nvSpPr>
          <p:spPr>
            <a:xfrm>
              <a:off x="4840224" y="2312021"/>
              <a:ext cx="298480" cy="338554"/>
            </a:xfrm>
            <a:prstGeom prst="rect">
              <a:avLst/>
            </a:prstGeom>
            <a:noFill/>
          </p:spPr>
          <p:txBody>
            <a:bodyPr wrap="none" rtlCol="0">
              <a:spAutoFit/>
            </a:bodyPr>
            <a:lstStyle/>
            <a:p>
              <a:r>
                <a:rPr lang="en-US" sz="1600" dirty="0"/>
                <a:t>1</a:t>
              </a:r>
            </a:p>
          </p:txBody>
        </p:sp>
        <p:sp>
          <p:nvSpPr>
            <p:cNvPr id="44" name="TextBox 43"/>
            <p:cNvSpPr txBox="1"/>
            <p:nvPr/>
          </p:nvSpPr>
          <p:spPr>
            <a:xfrm>
              <a:off x="4602480" y="2590800"/>
              <a:ext cx="412292" cy="338554"/>
            </a:xfrm>
            <a:prstGeom prst="rect">
              <a:avLst/>
            </a:prstGeom>
            <a:noFill/>
          </p:spPr>
          <p:txBody>
            <a:bodyPr wrap="none" rtlCol="0">
              <a:spAutoFit/>
            </a:bodyPr>
            <a:lstStyle/>
            <a:p>
              <a:r>
                <a:rPr lang="en-US" sz="1600" dirty="0"/>
                <a:t>12</a:t>
              </a:r>
            </a:p>
          </p:txBody>
        </p:sp>
        <p:sp>
          <p:nvSpPr>
            <p:cNvPr id="45" name="TextBox 44"/>
            <p:cNvSpPr txBox="1"/>
            <p:nvPr/>
          </p:nvSpPr>
          <p:spPr>
            <a:xfrm>
              <a:off x="4873752" y="1938528"/>
              <a:ext cx="298480" cy="338554"/>
            </a:xfrm>
            <a:prstGeom prst="rect">
              <a:avLst/>
            </a:prstGeom>
            <a:noFill/>
          </p:spPr>
          <p:txBody>
            <a:bodyPr wrap="none" rtlCol="0">
              <a:spAutoFit/>
            </a:bodyPr>
            <a:lstStyle/>
            <a:p>
              <a:r>
                <a:rPr lang="en-US" sz="1600" dirty="0"/>
                <a:t>4</a:t>
              </a:r>
            </a:p>
          </p:txBody>
        </p:sp>
        <p:sp>
          <p:nvSpPr>
            <p:cNvPr id="46" name="TextBox 45"/>
            <p:cNvSpPr txBox="1"/>
            <p:nvPr/>
          </p:nvSpPr>
          <p:spPr>
            <a:xfrm>
              <a:off x="4504944" y="3663696"/>
              <a:ext cx="298480" cy="338554"/>
            </a:xfrm>
            <a:prstGeom prst="rect">
              <a:avLst/>
            </a:prstGeom>
            <a:noFill/>
          </p:spPr>
          <p:txBody>
            <a:bodyPr wrap="none" rtlCol="0">
              <a:spAutoFit/>
            </a:bodyPr>
            <a:lstStyle/>
            <a:p>
              <a:r>
                <a:rPr lang="en-US" sz="1600" dirty="0"/>
                <a:t>5</a:t>
              </a:r>
            </a:p>
          </p:txBody>
        </p:sp>
        <p:sp>
          <p:nvSpPr>
            <p:cNvPr id="47" name="TextBox 46"/>
            <p:cNvSpPr txBox="1"/>
            <p:nvPr/>
          </p:nvSpPr>
          <p:spPr>
            <a:xfrm>
              <a:off x="4767072" y="3852672"/>
              <a:ext cx="412292" cy="338554"/>
            </a:xfrm>
            <a:prstGeom prst="rect">
              <a:avLst/>
            </a:prstGeom>
            <a:noFill/>
          </p:spPr>
          <p:txBody>
            <a:bodyPr wrap="none" rtlCol="0">
              <a:spAutoFit/>
            </a:bodyPr>
            <a:lstStyle/>
            <a:p>
              <a:r>
                <a:rPr lang="en-US" sz="1600" dirty="0"/>
                <a:t>10</a:t>
              </a:r>
            </a:p>
          </p:txBody>
        </p:sp>
        <p:cxnSp>
          <p:nvCxnSpPr>
            <p:cNvPr id="48" name="Straight Arrow Connector 47"/>
            <p:cNvCxnSpPr>
              <a:endCxn id="59" idx="1"/>
            </p:cNvCxnSpPr>
            <p:nvPr/>
          </p:nvCxnSpPr>
          <p:spPr bwMode="auto">
            <a:xfrm flipV="1">
              <a:off x="4486656" y="3195941"/>
              <a:ext cx="1155192" cy="19699"/>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p:cNvSpPr txBox="1"/>
            <p:nvPr/>
          </p:nvSpPr>
          <p:spPr>
            <a:xfrm>
              <a:off x="4864642" y="2898648"/>
              <a:ext cx="389851" cy="338554"/>
            </a:xfrm>
            <a:prstGeom prst="rect">
              <a:avLst/>
            </a:prstGeom>
            <a:noFill/>
          </p:spPr>
          <p:txBody>
            <a:bodyPr wrap="none" rtlCol="0">
              <a:spAutoFit/>
            </a:bodyPr>
            <a:lstStyle/>
            <a:p>
              <a:r>
                <a:rPr lang="en-US" sz="1600" dirty="0"/>
                <a:t>15</a:t>
              </a:r>
            </a:p>
          </p:txBody>
        </p:sp>
        <p:cxnSp>
          <p:nvCxnSpPr>
            <p:cNvPr id="50" name="Straight Arrow Connector 49"/>
            <p:cNvCxnSpPr>
              <a:stCxn id="62" idx="6"/>
              <a:endCxn id="58" idx="2"/>
            </p:cNvCxnSpPr>
            <p:nvPr/>
          </p:nvCxnSpPr>
          <p:spPr bwMode="auto">
            <a:xfrm flipV="1">
              <a:off x="4471416" y="3200400"/>
              <a:ext cx="1161288" cy="97840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p:cNvCxnSpPr>
              <a:stCxn id="68" idx="6"/>
              <a:endCxn id="66" idx="2"/>
            </p:cNvCxnSpPr>
            <p:nvPr/>
          </p:nvCxnSpPr>
          <p:spPr bwMode="auto">
            <a:xfrm flipV="1">
              <a:off x="2983992" y="3194304"/>
              <a:ext cx="1161288" cy="987552"/>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p:cNvSpPr txBox="1"/>
            <p:nvPr/>
          </p:nvSpPr>
          <p:spPr>
            <a:xfrm>
              <a:off x="4788408" y="3288792"/>
              <a:ext cx="298480" cy="338554"/>
            </a:xfrm>
            <a:prstGeom prst="rect">
              <a:avLst/>
            </a:prstGeom>
            <a:noFill/>
          </p:spPr>
          <p:txBody>
            <a:bodyPr wrap="none" rtlCol="0">
              <a:spAutoFit/>
            </a:bodyPr>
            <a:lstStyle/>
            <a:p>
              <a:r>
                <a:rPr lang="en-US" sz="1600" dirty="0"/>
                <a:t>8</a:t>
              </a:r>
            </a:p>
          </p:txBody>
        </p:sp>
        <p:sp>
          <p:nvSpPr>
            <p:cNvPr id="53" name="TextBox 52"/>
            <p:cNvSpPr txBox="1"/>
            <p:nvPr/>
          </p:nvSpPr>
          <p:spPr>
            <a:xfrm>
              <a:off x="3157728" y="3139440"/>
              <a:ext cx="412292" cy="338554"/>
            </a:xfrm>
            <a:prstGeom prst="rect">
              <a:avLst/>
            </a:prstGeom>
            <a:noFill/>
          </p:spPr>
          <p:txBody>
            <a:bodyPr wrap="none" rtlCol="0">
              <a:spAutoFit/>
            </a:bodyPr>
            <a:lstStyle/>
            <a:p>
              <a:r>
                <a:rPr lang="en-US" sz="1600" dirty="0"/>
                <a:t>15</a:t>
              </a:r>
            </a:p>
          </p:txBody>
        </p:sp>
      </p:grpSp>
      <p:cxnSp>
        <p:nvCxnSpPr>
          <p:cNvPr id="76" name="Straight Arrow Connector 75"/>
          <p:cNvCxnSpPr/>
          <p:nvPr/>
        </p:nvCxnSpPr>
        <p:spPr bwMode="auto">
          <a:xfrm flipV="1">
            <a:off x="1768280" y="2863542"/>
            <a:ext cx="926592" cy="970675"/>
          </a:xfrm>
          <a:prstGeom prst="straightConnector1">
            <a:avLst/>
          </a:prstGeom>
          <a:solidFill>
            <a:schemeClr val="accent1"/>
          </a:solidFill>
          <a:ln w="571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p:cNvCxnSpPr/>
          <p:nvPr/>
        </p:nvCxnSpPr>
        <p:spPr bwMode="auto">
          <a:xfrm>
            <a:off x="3024955" y="2908197"/>
            <a:ext cx="1161288" cy="946517"/>
          </a:xfrm>
          <a:prstGeom prst="straightConnector1">
            <a:avLst/>
          </a:prstGeom>
          <a:solidFill>
            <a:schemeClr val="accent1"/>
          </a:solidFill>
          <a:ln w="571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p:cNvCxnSpPr/>
          <p:nvPr/>
        </p:nvCxnSpPr>
        <p:spPr bwMode="auto">
          <a:xfrm flipV="1">
            <a:off x="4488333" y="3840713"/>
            <a:ext cx="1155192" cy="19699"/>
          </a:xfrm>
          <a:prstGeom prst="straightConnector1">
            <a:avLst/>
          </a:prstGeom>
          <a:solidFill>
            <a:schemeClr val="accent1"/>
          </a:solidFill>
          <a:ln w="571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p:nvPr/>
        </p:nvSpPr>
        <p:spPr bwMode="auto">
          <a:xfrm>
            <a:off x="5632704" y="3684235"/>
            <a:ext cx="329184" cy="310896"/>
          </a:xfrm>
          <a:prstGeom prst="ellipse">
            <a:avLst/>
          </a:prstGeom>
          <a:noFill/>
          <a:ln w="57150" cap="flat" cmpd="sng" algn="ctr">
            <a:solidFill>
              <a:schemeClr val="tx1"/>
            </a:solidFill>
            <a:prstDash val="solid"/>
            <a:round/>
            <a:headEnd type="none" w="med" len="med"/>
            <a:tailEnd type="stealth"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cs typeface="Arial" charset="0"/>
            </a:endParaRPr>
          </a:p>
        </p:txBody>
      </p:sp>
      <p:graphicFrame>
        <p:nvGraphicFramePr>
          <p:cNvPr id="84" name="Object 83"/>
          <p:cNvGraphicFramePr>
            <a:graphicFrameLocks noChangeAspect="1"/>
          </p:cNvGraphicFramePr>
          <p:nvPr>
            <p:extLst/>
          </p:nvPr>
        </p:nvGraphicFramePr>
        <p:xfrm>
          <a:off x="1889823" y="5837346"/>
          <a:ext cx="950912" cy="552450"/>
        </p:xfrm>
        <a:graphic>
          <a:graphicData uri="http://schemas.openxmlformats.org/presentationml/2006/ole">
            <mc:AlternateContent xmlns:mc="http://schemas.openxmlformats.org/markup-compatibility/2006">
              <mc:Choice xmlns:v="urn:schemas-microsoft-com:vml" Requires="v">
                <p:oleObj spid="_x0000_s33796" name="Equation" r:id="rId3" imgW="393480" imgH="228600" progId="Equation.DSMT4">
                  <p:embed/>
                </p:oleObj>
              </mc:Choice>
              <mc:Fallback>
                <p:oleObj name="Equation" r:id="rId3" imgW="393480" imgH="228600" progId="Equation.DSMT4">
                  <p:embed/>
                  <p:pic>
                    <p:nvPicPr>
                      <p:cNvPr id="84" name="Object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823" y="5837346"/>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3" name="Object 82"/>
          <p:cNvGraphicFramePr>
            <a:graphicFrameLocks noChangeAspect="1"/>
          </p:cNvGraphicFramePr>
          <p:nvPr>
            <p:extLst/>
          </p:nvPr>
        </p:nvGraphicFramePr>
        <p:xfrm>
          <a:off x="1885134" y="5835651"/>
          <a:ext cx="6656388" cy="552450"/>
        </p:xfrm>
        <a:graphic>
          <a:graphicData uri="http://schemas.openxmlformats.org/presentationml/2006/ole">
            <mc:AlternateContent xmlns:mc="http://schemas.openxmlformats.org/markup-compatibility/2006">
              <mc:Choice xmlns:v="urn:schemas-microsoft-com:vml" Requires="v">
                <p:oleObj spid="_x0000_s33797" name="Equation" r:id="rId5" imgW="2755800" imgH="228600" progId="Equation.DSMT4">
                  <p:embed/>
                </p:oleObj>
              </mc:Choice>
              <mc:Fallback>
                <p:oleObj name="Equation" r:id="rId5" imgW="2755800" imgH="228600" progId="Equation.DSMT4">
                  <p:embed/>
                  <p:pic>
                    <p:nvPicPr>
                      <p:cNvPr id="83" name="Object 82"/>
                      <p:cNvPicPr>
                        <a:picLocks noChangeAspect="1" noChangeArrowheads="1"/>
                      </p:cNvPicPr>
                      <p:nvPr/>
                    </p:nvPicPr>
                    <p:blipFill>
                      <a:blip r:embed="rId6"/>
                      <a:srcRect/>
                      <a:stretch>
                        <a:fillRect/>
                      </a:stretch>
                    </p:blipFill>
                    <p:spPr bwMode="auto">
                      <a:xfrm>
                        <a:off x="1885134" y="5835651"/>
                        <a:ext cx="6656388" cy="552450"/>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10761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500"/>
                                        <p:tgtEl>
                                          <p:spTgt spid="7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dissolve">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nodeType="clickEffect">
                                  <p:stCondLst>
                                    <p:cond delay="0"/>
                                  </p:stCondLst>
                                  <p:childTnLst>
                                    <p:animEffect transition="out" filter="wipe(right)">
                                      <p:cBhvr>
                                        <p:cTn id="23" dur="500"/>
                                        <p:tgtEl>
                                          <p:spTgt spid="84"/>
                                        </p:tgtEl>
                                      </p:cBhvr>
                                    </p:animEffect>
                                    <p:set>
                                      <p:cBhvr>
                                        <p:cTn id="24" dur="1" fill="hold">
                                          <p:stCondLst>
                                            <p:cond delay="499"/>
                                          </p:stCondLst>
                                        </p:cTn>
                                        <p:tgtEl>
                                          <p:spTgt spid="84"/>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wipe(left)">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Other information states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endParaRPr lang="en-US" dirty="0"/>
              </a:p>
              <a:p>
                <a:pPr lvl="1"/>
                <a:r>
                  <a:rPr lang="en-US" dirty="0"/>
                  <a:t>The “information state” variable captures the state of any other parameter that we can observe perfectly. </a:t>
                </a:r>
              </a:p>
              <a:p>
                <a:pPr lvl="1"/>
                <a:r>
                  <a:rPr lang="en-US" dirty="0"/>
                  <a:t>Examples:</a:t>
                </a:r>
              </a:p>
              <a:p>
                <a:pPr lvl="2"/>
                <a:r>
                  <a:rPr lang="en-US" dirty="0"/>
                  <a:t>Weather (</a:t>
                </a:r>
                <a:r>
                  <a:rPr lang="en-US" dirty="0" err="1"/>
                  <a:t>e..g</a:t>
                </a:r>
                <a:r>
                  <a:rPr lang="en-US" dirty="0"/>
                  <a:t> temperature, humidity)</a:t>
                </a:r>
              </a:p>
              <a:p>
                <a:pPr lvl="2"/>
                <a:r>
                  <a:rPr lang="en-US" dirty="0"/>
                  <a:t>Prices</a:t>
                </a:r>
              </a:p>
              <a:p>
                <a:pPr lvl="2"/>
                <a:r>
                  <a:rPr lang="en-US" dirty="0"/>
                  <a:t>Economy</a:t>
                </a:r>
              </a:p>
              <a:p>
                <a:pPr lvl="2"/>
                <a:r>
                  <a:rPr lang="en-US" dirty="0"/>
                  <a:t>Traffic conditions</a:t>
                </a:r>
              </a:p>
              <a:p>
                <a:pPr lvl="2"/>
                <a:r>
                  <a:rPr lang="en-US" dirty="0"/>
                  <a:t>Forecasts</a:t>
                </a:r>
              </a:p>
              <a:p>
                <a:pPr lvl="1"/>
                <a:r>
                  <a:rPr lang="en-US" dirty="0"/>
                  <a:t>The “information state” is simply any information about perfectly observable parameters that we do not model as a resource state.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Tree>
    <p:extLst>
      <p:ext uri="{BB962C8B-B14F-4D97-AF65-F5344CB8AC3E}">
        <p14:creationId xmlns:p14="http://schemas.microsoft.com/office/powerpoint/2010/main" val="2542599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function approximation</a:t>
            </a:r>
          </a:p>
        </p:txBody>
      </p:sp>
      <p:sp>
        <p:nvSpPr>
          <p:cNvPr id="3" name="Content Placeholder 2"/>
          <p:cNvSpPr>
            <a:spLocks noGrp="1"/>
          </p:cNvSpPr>
          <p:nvPr>
            <p:ph idx="1"/>
          </p:nvPr>
        </p:nvSpPr>
        <p:spPr>
          <a:xfrm>
            <a:off x="322950" y="1143000"/>
            <a:ext cx="7772400" cy="4953000"/>
          </a:xfrm>
        </p:spPr>
        <p:txBody>
          <a:bodyPr/>
          <a:lstStyle/>
          <a:p>
            <a:r>
              <a:rPr lang="en-US" sz="3200" dirty="0"/>
              <a:t>Rolling forecasts</a:t>
            </a:r>
          </a:p>
        </p:txBody>
      </p:sp>
      <p:pic>
        <p:nvPicPr>
          <p:cNvPr id="70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5181"/>
            <a:ext cx="914400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4" y="169159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4" y="1686606"/>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5" y="1677307"/>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82070"/>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15" y="1682070"/>
            <a:ext cx="914400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16" y="1672545"/>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16" y="1672544"/>
            <a:ext cx="9144001"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18" y="1672543"/>
            <a:ext cx="9143999"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49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18" y="1672545"/>
            <a:ext cx="91440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8" y="1677079"/>
            <a:ext cx="91440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350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14" y="1672318"/>
            <a:ext cx="9143998"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2" y="1686606"/>
            <a:ext cx="9143998" cy="243794"/>
          </a:xfrm>
          <a:prstGeom prst="rect">
            <a:avLst/>
          </a:prstGeom>
          <a:solidFill>
            <a:schemeClr val="bg1"/>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4326340" y="5049667"/>
            <a:ext cx="1003801" cy="461665"/>
          </a:xfrm>
          <a:prstGeom prst="rect">
            <a:avLst/>
          </a:prstGeom>
          <a:noFill/>
        </p:spPr>
        <p:txBody>
          <a:bodyPr wrap="none" rtlCol="0">
            <a:spAutoFit/>
          </a:bodyPr>
          <a:lstStyle/>
          <a:p>
            <a:pPr algn="l"/>
            <a:r>
              <a:rPr lang="en-US" sz="2400" i="0" dirty="0"/>
              <a:t>Actual</a:t>
            </a:r>
          </a:p>
        </p:txBody>
      </p:sp>
      <p:cxnSp>
        <p:nvCxnSpPr>
          <p:cNvPr id="8" name="Straight Arrow Connector 7"/>
          <p:cNvCxnSpPr/>
          <p:nvPr/>
        </p:nvCxnSpPr>
        <p:spPr bwMode="auto">
          <a:xfrm flipH="1" flipV="1">
            <a:off x="3957851" y="4626591"/>
            <a:ext cx="354841" cy="640260"/>
          </a:xfrm>
          <a:prstGeom prst="straightConnector1">
            <a:avLst/>
          </a:prstGeom>
          <a:noFill/>
          <a:ln w="9525" cap="flat" cmpd="sng" algn="ctr">
            <a:solidFill>
              <a:schemeClr val="tx1"/>
            </a:solidFill>
            <a:prstDash val="solid"/>
            <a:round/>
            <a:headEnd type="none" w="med" len="med"/>
            <a:tailEnd type="arrow"/>
          </a:ln>
          <a:effectLst/>
        </p:spPr>
      </p:cxnSp>
      <p:sp>
        <p:nvSpPr>
          <p:cNvPr id="9" name="TextBox 8"/>
          <p:cNvSpPr txBox="1"/>
          <p:nvPr/>
        </p:nvSpPr>
        <p:spPr>
          <a:xfrm>
            <a:off x="1078176" y="2579434"/>
            <a:ext cx="1871025" cy="923330"/>
          </a:xfrm>
          <a:prstGeom prst="rect">
            <a:avLst/>
          </a:prstGeom>
          <a:solidFill>
            <a:schemeClr val="bg1"/>
          </a:solidFill>
          <a:ln w="12700">
            <a:solidFill>
              <a:schemeClr val="tx1"/>
            </a:solidFill>
          </a:ln>
        </p:spPr>
        <p:txBody>
          <a:bodyPr wrap="square" rtlCol="0">
            <a:spAutoFit/>
          </a:bodyPr>
          <a:lstStyle/>
          <a:p>
            <a:pPr algn="l"/>
            <a:r>
              <a:rPr lang="en-US" i="0" dirty="0"/>
              <a:t>Rolling forecasts, updated each hour.</a:t>
            </a:r>
          </a:p>
        </p:txBody>
      </p:sp>
      <p:graphicFrame>
        <p:nvGraphicFramePr>
          <p:cNvPr id="10" name="Object 9"/>
          <p:cNvGraphicFramePr>
            <a:graphicFrameLocks noChangeAspect="1"/>
          </p:cNvGraphicFramePr>
          <p:nvPr>
            <p:extLst/>
          </p:nvPr>
        </p:nvGraphicFramePr>
        <p:xfrm>
          <a:off x="2957672" y="2289706"/>
          <a:ext cx="402957" cy="1504371"/>
        </p:xfrm>
        <a:graphic>
          <a:graphicData uri="http://schemas.openxmlformats.org/presentationml/2006/ole">
            <mc:AlternateContent xmlns:mc="http://schemas.openxmlformats.org/markup-compatibility/2006">
              <mc:Choice xmlns:v="urn:schemas-microsoft-com:vml" Requires="v">
                <p:oleObj spid="_x0000_s34819" name="Equation" r:id="rId16" imgW="190440" imgH="711000" progId="Equation.DSMT4">
                  <p:embed/>
                </p:oleObj>
              </mc:Choice>
              <mc:Fallback>
                <p:oleObj name="Equation" r:id="rId16" imgW="190440" imgH="711000" progId="Equation.DSMT4">
                  <p:embed/>
                  <p:pic>
                    <p:nvPicPr>
                      <p:cNvPr id="10" name="Object 9"/>
                      <p:cNvPicPr/>
                      <p:nvPr/>
                    </p:nvPicPr>
                    <p:blipFill>
                      <a:blip r:embed="rId17"/>
                      <a:stretch>
                        <a:fillRect/>
                      </a:stretch>
                    </p:blipFill>
                    <p:spPr>
                      <a:xfrm>
                        <a:off x="2957672" y="2289706"/>
                        <a:ext cx="402957" cy="1504371"/>
                      </a:xfrm>
                      <a:prstGeom prst="rect">
                        <a:avLst/>
                      </a:prstGeom>
                    </p:spPr>
                  </p:pic>
                </p:oleObj>
              </mc:Fallback>
            </mc:AlternateContent>
          </a:graphicData>
        </a:graphic>
      </p:graphicFrame>
      <p:sp>
        <p:nvSpPr>
          <p:cNvPr id="23" name="TextBox 22"/>
          <p:cNvSpPr txBox="1"/>
          <p:nvPr/>
        </p:nvSpPr>
        <p:spPr>
          <a:xfrm>
            <a:off x="589923" y="4056026"/>
            <a:ext cx="2139629" cy="707886"/>
          </a:xfrm>
          <a:prstGeom prst="rect">
            <a:avLst/>
          </a:prstGeom>
          <a:solidFill>
            <a:schemeClr val="bg1"/>
          </a:solidFill>
          <a:ln w="12700">
            <a:solidFill>
              <a:schemeClr val="tx1"/>
            </a:solidFill>
          </a:ln>
        </p:spPr>
        <p:txBody>
          <a:bodyPr wrap="square" rtlCol="0">
            <a:spAutoFit/>
          </a:bodyPr>
          <a:lstStyle/>
          <a:p>
            <a:pPr algn="l"/>
            <a:r>
              <a:rPr lang="en-US" sz="2000" i="0" dirty="0">
                <a:solidFill>
                  <a:srgbClr val="0033CC"/>
                </a:solidFill>
              </a:rPr>
              <a:t>Forecast made at midnight:</a:t>
            </a:r>
          </a:p>
        </p:txBody>
      </p:sp>
      <p:cxnSp>
        <p:nvCxnSpPr>
          <p:cNvPr id="12" name="Straight Arrow Connector 11"/>
          <p:cNvCxnSpPr/>
          <p:nvPr/>
        </p:nvCxnSpPr>
        <p:spPr bwMode="auto">
          <a:xfrm flipH="1">
            <a:off x="1269242" y="4763912"/>
            <a:ext cx="390496" cy="586010"/>
          </a:xfrm>
          <a:prstGeom prst="straightConnector1">
            <a:avLst/>
          </a:prstGeom>
          <a:noFill/>
          <a:ln w="9525" cap="flat" cmpd="sng" algn="ctr">
            <a:solidFill>
              <a:srgbClr val="0033CC"/>
            </a:solidFill>
            <a:prstDash val="solid"/>
            <a:round/>
            <a:headEnd type="none" w="med" len="med"/>
            <a:tailEnd type="arrow"/>
          </a:ln>
          <a:effectLst/>
        </p:spPr>
      </p:cxnSp>
    </p:spTree>
    <p:extLst>
      <p:ext uri="{BB962C8B-B14F-4D97-AF65-F5344CB8AC3E}">
        <p14:creationId xmlns:p14="http://schemas.microsoft.com/office/powerpoint/2010/main" val="105260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3491"/>
                                        </p:tgtEl>
                                        <p:attrNameLst>
                                          <p:attrName>style.visibility</p:attrName>
                                        </p:attrNameLst>
                                      </p:cBhvr>
                                      <p:to>
                                        <p:strVal val="visible"/>
                                      </p:to>
                                    </p:set>
                                    <p:animEffect transition="in" filter="wipe(left)">
                                      <p:cBhvr>
                                        <p:cTn id="7" dur="500"/>
                                        <p:tgtEl>
                                          <p:spTgt spid="7034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3492"/>
                                        </p:tgtEl>
                                        <p:attrNameLst>
                                          <p:attrName>style.visibility</p:attrName>
                                        </p:attrNameLst>
                                      </p:cBhvr>
                                      <p:to>
                                        <p:strVal val="visible"/>
                                      </p:to>
                                    </p:set>
                                    <p:animEffect transition="in" filter="wipe(left)">
                                      <p:cBhvr>
                                        <p:cTn id="12" dur="500"/>
                                        <p:tgtEl>
                                          <p:spTgt spid="70349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03493"/>
                                        </p:tgtEl>
                                        <p:attrNameLst>
                                          <p:attrName>style.visibility</p:attrName>
                                        </p:attrNameLst>
                                      </p:cBhvr>
                                      <p:to>
                                        <p:strVal val="visible"/>
                                      </p:to>
                                    </p:set>
                                    <p:animEffect transition="in" filter="wipe(left)">
                                      <p:cBhvr>
                                        <p:cTn id="16" dur="500"/>
                                        <p:tgtEl>
                                          <p:spTgt spid="70349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03494"/>
                                        </p:tgtEl>
                                        <p:attrNameLst>
                                          <p:attrName>style.visibility</p:attrName>
                                        </p:attrNameLst>
                                      </p:cBhvr>
                                      <p:to>
                                        <p:strVal val="visible"/>
                                      </p:to>
                                    </p:set>
                                    <p:animEffect transition="in" filter="wipe(left)">
                                      <p:cBhvr>
                                        <p:cTn id="20" dur="500"/>
                                        <p:tgtEl>
                                          <p:spTgt spid="70349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03495"/>
                                        </p:tgtEl>
                                        <p:attrNameLst>
                                          <p:attrName>style.visibility</p:attrName>
                                        </p:attrNameLst>
                                      </p:cBhvr>
                                      <p:to>
                                        <p:strVal val="visible"/>
                                      </p:to>
                                    </p:set>
                                    <p:animEffect transition="in" filter="wipe(left)">
                                      <p:cBhvr>
                                        <p:cTn id="24" dur="500"/>
                                        <p:tgtEl>
                                          <p:spTgt spid="70349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03496"/>
                                        </p:tgtEl>
                                        <p:attrNameLst>
                                          <p:attrName>style.visibility</p:attrName>
                                        </p:attrNameLst>
                                      </p:cBhvr>
                                      <p:to>
                                        <p:strVal val="visible"/>
                                      </p:to>
                                    </p:set>
                                    <p:animEffect transition="in" filter="wipe(left)">
                                      <p:cBhvr>
                                        <p:cTn id="28" dur="500"/>
                                        <p:tgtEl>
                                          <p:spTgt spid="70349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03497"/>
                                        </p:tgtEl>
                                        <p:attrNameLst>
                                          <p:attrName>style.visibility</p:attrName>
                                        </p:attrNameLst>
                                      </p:cBhvr>
                                      <p:to>
                                        <p:strVal val="visible"/>
                                      </p:to>
                                    </p:set>
                                    <p:animEffect transition="in" filter="wipe(left)">
                                      <p:cBhvr>
                                        <p:cTn id="32" dur="500"/>
                                        <p:tgtEl>
                                          <p:spTgt spid="703497"/>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03498"/>
                                        </p:tgtEl>
                                        <p:attrNameLst>
                                          <p:attrName>style.visibility</p:attrName>
                                        </p:attrNameLst>
                                      </p:cBhvr>
                                      <p:to>
                                        <p:strVal val="visible"/>
                                      </p:to>
                                    </p:set>
                                    <p:animEffect transition="in" filter="wipe(left)">
                                      <p:cBhvr>
                                        <p:cTn id="36" dur="500"/>
                                        <p:tgtEl>
                                          <p:spTgt spid="703498"/>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703499"/>
                                        </p:tgtEl>
                                        <p:attrNameLst>
                                          <p:attrName>style.visibility</p:attrName>
                                        </p:attrNameLst>
                                      </p:cBhvr>
                                      <p:to>
                                        <p:strVal val="visible"/>
                                      </p:to>
                                    </p:set>
                                    <p:animEffect transition="in" filter="wipe(left)">
                                      <p:cBhvr>
                                        <p:cTn id="40" dur="500"/>
                                        <p:tgtEl>
                                          <p:spTgt spid="703499"/>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703500"/>
                                        </p:tgtEl>
                                        <p:attrNameLst>
                                          <p:attrName>style.visibility</p:attrName>
                                        </p:attrNameLst>
                                      </p:cBhvr>
                                      <p:to>
                                        <p:strVal val="visible"/>
                                      </p:to>
                                    </p:set>
                                    <p:animEffect transition="in" filter="wipe(down)">
                                      <p:cBhvr>
                                        <p:cTn id="44" dur="500"/>
                                        <p:tgtEl>
                                          <p:spTgt spid="703500"/>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703501"/>
                                        </p:tgtEl>
                                        <p:attrNameLst>
                                          <p:attrName>style.visibility</p:attrName>
                                        </p:attrNameLst>
                                      </p:cBhvr>
                                      <p:to>
                                        <p:strVal val="visible"/>
                                      </p:to>
                                    </p:set>
                                    <p:animEffect transition="in" filter="wipe(left)">
                                      <p:cBhvr>
                                        <p:cTn id="48" dur="500"/>
                                        <p:tgtEl>
                                          <p:spTgt spid="70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Other information states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endParaRPr lang="en-US" dirty="0"/>
              </a:p>
              <a:p>
                <a:pPr lvl="1"/>
                <a:r>
                  <a:rPr lang="en-US" dirty="0"/>
                  <a:t>Exogenous forecasts – Provided by an external source</a:t>
                </a:r>
              </a:p>
              <a:p>
                <a:pPr lvl="2"/>
                <a:r>
                  <a:rPr lang="en-US" dirty="0"/>
                  <a:t>Exogenous forecasts are complete forecasts provided by an external source. </a:t>
                </a:r>
              </a:p>
              <a:p>
                <a:pPr lvl="2"/>
                <a:r>
                  <a:rPr lang="en-US" dirty="0"/>
                  <a:t>A forecast is the expected value of a future quantity (e.g. demand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𝑡</m:t>
                        </m:r>
                        <m:r>
                          <a:rPr lang="en-US" b="0" i="1" smtClean="0">
                            <a:latin typeface="Cambria Math" panose="02040503050406030204" pitchFamily="18" charset="0"/>
                          </a:rPr>
                          <m:t>′</m:t>
                        </m:r>
                      </m:sub>
                    </m:sSub>
                    <m:r>
                      <a:rPr lang="en-US" b="0" i="1" smtClean="0">
                        <a:latin typeface="Cambria Math" panose="02040503050406030204" pitchFamily="18" charset="0"/>
                      </a:rPr>
                      <m:t>)</m:t>
                    </m:r>
                  </m:oMath>
                </a14:m>
                <a:r>
                  <a:rPr lang="en-US" dirty="0"/>
                  <a:t> given what we know at time </a:t>
                </a:r>
                <a14:m>
                  <m:oMath xmlns:m="http://schemas.openxmlformats.org/officeDocument/2006/math">
                    <m:r>
                      <a:rPr lang="en-US" b="0" i="1" smtClean="0">
                        <a:latin typeface="Cambria Math" panose="02040503050406030204" pitchFamily="18" charset="0"/>
                      </a:rPr>
                      <m:t>𝑡</m:t>
                    </m:r>
                  </m:oMath>
                </a14:m>
                <a:r>
                  <a:rPr lang="en-US" dirty="0"/>
                  <a:t> (what we know is captured by the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oMath>
                </a14:m>
                <a:r>
                  <a:rPr lang="en-US" dirty="0"/>
                  <a:t>).</a:t>
                </a:r>
              </a:p>
              <a:p>
                <a:pPr lvl="2"/>
                <a:endParaRPr lang="en-US" sz="1400" dirty="0"/>
              </a:p>
              <a:p>
                <a:pPr lvl="2"/>
                <a:endParaRPr lang="en-US" sz="1400" dirty="0"/>
              </a:p>
              <a:p>
                <a:pPr lvl="2"/>
                <a:r>
                  <a:rPr lang="en-US" dirty="0"/>
                  <a:t>Actual demand is the forecast the previous period plus an error:</a:t>
                </a:r>
                <a:endParaRPr lang="en-US" sz="1800" dirty="0"/>
              </a:p>
              <a:p>
                <a:pPr lvl="2"/>
                <a:endParaRPr lang="en-US" sz="1400" dirty="0"/>
              </a:p>
              <a:p>
                <a:pPr lvl="2"/>
                <a:endParaRPr lang="en-US" sz="1400" dirty="0"/>
              </a:p>
              <a:p>
                <a:pPr lvl="2"/>
                <a:r>
                  <a:rPr lang="en-US" dirty="0"/>
                  <a:t>Forecasts are updated on a rolling basis:</a:t>
                </a:r>
              </a:p>
              <a:p>
                <a:pPr lvl="2"/>
                <a:endParaRPr lang="en-US" sz="1100" dirty="0"/>
              </a:p>
              <a:p>
                <a:pPr lvl="2"/>
                <a:endParaRPr lang="en-US" dirty="0"/>
              </a:p>
              <a:p>
                <a:pPr lvl="2"/>
                <a:r>
                  <a:rPr lang="en-US" dirty="0"/>
                  <a:t>Forecast state variables are then: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3695"/>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DB6ED611-5474-4DF8-92FA-66BF9F8D1DB9}"/>
              </a:ext>
            </a:extLst>
          </p:cNvPr>
          <p:cNvGraphicFramePr>
            <a:graphicFrameLocks noChangeAspect="1"/>
          </p:cNvGraphicFramePr>
          <p:nvPr>
            <p:extLst/>
          </p:nvPr>
        </p:nvGraphicFramePr>
        <p:xfrm>
          <a:off x="2204178" y="3572010"/>
          <a:ext cx="1840044" cy="461644"/>
        </p:xfrm>
        <a:graphic>
          <a:graphicData uri="http://schemas.openxmlformats.org/presentationml/2006/ole">
            <mc:AlternateContent xmlns:mc="http://schemas.openxmlformats.org/markup-compatibility/2006">
              <mc:Choice xmlns:v="urn:schemas-microsoft-com:vml" Requires="v">
                <p:oleObj spid="_x0000_s35846" name="Equation" r:id="rId4" imgW="863280" imgH="215640" progId="Equation.DSMT4">
                  <p:embed/>
                </p:oleObj>
              </mc:Choice>
              <mc:Fallback>
                <p:oleObj name="Equation" r:id="rId4" imgW="863280" imgH="215640" progId="Equation.DSMT4">
                  <p:embed/>
                  <p:pic>
                    <p:nvPicPr>
                      <p:cNvPr id="5" name="Object 4">
                        <a:extLst>
                          <a:ext uri="{FF2B5EF4-FFF2-40B4-BE49-F238E27FC236}">
                            <a16:creationId xmlns:a16="http://schemas.microsoft.com/office/drawing/2014/main" id="{DB6ED611-5474-4DF8-92FA-66BF9F8D1DB9}"/>
                          </a:ext>
                        </a:extLst>
                      </p:cNvPr>
                      <p:cNvPicPr/>
                      <p:nvPr/>
                    </p:nvPicPr>
                    <p:blipFill>
                      <a:blip r:embed="rId5"/>
                      <a:stretch>
                        <a:fillRect/>
                      </a:stretch>
                    </p:blipFill>
                    <p:spPr>
                      <a:xfrm>
                        <a:off x="2204178" y="3572010"/>
                        <a:ext cx="1840044" cy="46164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53EAA1F-A831-4559-940A-9ABAD18570EC}"/>
              </a:ext>
            </a:extLst>
          </p:cNvPr>
          <p:cNvGraphicFramePr>
            <a:graphicFrameLocks noChangeAspect="1"/>
          </p:cNvGraphicFramePr>
          <p:nvPr>
            <p:extLst/>
          </p:nvPr>
        </p:nvGraphicFramePr>
        <p:xfrm>
          <a:off x="2045692" y="5379496"/>
          <a:ext cx="6360726" cy="454338"/>
        </p:xfrm>
        <a:graphic>
          <a:graphicData uri="http://schemas.openxmlformats.org/presentationml/2006/ole">
            <mc:AlternateContent xmlns:mc="http://schemas.openxmlformats.org/markup-compatibility/2006">
              <mc:Choice xmlns:v="urn:schemas-microsoft-com:vml" Requires="v">
                <p:oleObj spid="_x0000_s35847" name="Equation" r:id="rId6" imgW="3022560" imgH="215640" progId="Equation.DSMT4">
                  <p:embed/>
                </p:oleObj>
              </mc:Choice>
              <mc:Fallback>
                <p:oleObj name="Equation" r:id="rId6" imgW="3022560" imgH="215640" progId="Equation.DSMT4">
                  <p:embed/>
                  <p:pic>
                    <p:nvPicPr>
                      <p:cNvPr id="6" name="Object 5">
                        <a:extLst>
                          <a:ext uri="{FF2B5EF4-FFF2-40B4-BE49-F238E27FC236}">
                            <a16:creationId xmlns:a16="http://schemas.microsoft.com/office/drawing/2014/main" id="{B53EAA1F-A831-4559-940A-9ABAD18570EC}"/>
                          </a:ext>
                        </a:extLst>
                      </p:cNvPr>
                      <p:cNvPicPr/>
                      <p:nvPr/>
                    </p:nvPicPr>
                    <p:blipFill>
                      <a:blip r:embed="rId7"/>
                      <a:stretch>
                        <a:fillRect/>
                      </a:stretch>
                    </p:blipFill>
                    <p:spPr>
                      <a:xfrm>
                        <a:off x="2045692" y="5379496"/>
                        <a:ext cx="6360726" cy="4543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7851AF7-39A5-4EB6-8DA3-182017EA5DF7}"/>
              </a:ext>
            </a:extLst>
          </p:cNvPr>
          <p:cNvGraphicFramePr>
            <a:graphicFrameLocks noChangeAspect="1"/>
          </p:cNvGraphicFramePr>
          <p:nvPr>
            <p:extLst/>
          </p:nvPr>
        </p:nvGraphicFramePr>
        <p:xfrm>
          <a:off x="2100464" y="4620924"/>
          <a:ext cx="5826019" cy="505318"/>
        </p:xfrm>
        <a:graphic>
          <a:graphicData uri="http://schemas.openxmlformats.org/presentationml/2006/ole">
            <mc:AlternateContent xmlns:mc="http://schemas.openxmlformats.org/markup-compatibility/2006">
              <mc:Choice xmlns:v="urn:schemas-microsoft-com:vml" Requires="v">
                <p:oleObj spid="_x0000_s35848" name="Equation" r:id="rId8" imgW="2489040" imgH="215640" progId="Equation.DSMT4">
                  <p:embed/>
                </p:oleObj>
              </mc:Choice>
              <mc:Fallback>
                <p:oleObj name="Equation" r:id="rId8" imgW="2489040" imgH="215640" progId="Equation.DSMT4">
                  <p:embed/>
                  <p:pic>
                    <p:nvPicPr>
                      <p:cNvPr id="7" name="Object 6">
                        <a:extLst>
                          <a:ext uri="{FF2B5EF4-FFF2-40B4-BE49-F238E27FC236}">
                            <a16:creationId xmlns:a16="http://schemas.microsoft.com/office/drawing/2014/main" id="{C7851AF7-39A5-4EB6-8DA3-182017EA5DF7}"/>
                          </a:ext>
                        </a:extLst>
                      </p:cNvPr>
                      <p:cNvPicPr/>
                      <p:nvPr/>
                    </p:nvPicPr>
                    <p:blipFill>
                      <a:blip r:embed="rId9"/>
                      <a:stretch>
                        <a:fillRect/>
                      </a:stretch>
                    </p:blipFill>
                    <p:spPr>
                      <a:xfrm>
                        <a:off x="2100464" y="4620924"/>
                        <a:ext cx="5826019" cy="50531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A56C3BC-5FC6-4D32-9C5C-0CCCF8116E84}"/>
              </a:ext>
            </a:extLst>
          </p:cNvPr>
          <p:cNvGraphicFramePr>
            <a:graphicFrameLocks noChangeAspect="1"/>
          </p:cNvGraphicFramePr>
          <p:nvPr>
            <p:extLst/>
          </p:nvPr>
        </p:nvGraphicFramePr>
        <p:xfrm>
          <a:off x="2204177" y="6200551"/>
          <a:ext cx="1443103" cy="427586"/>
        </p:xfrm>
        <a:graphic>
          <a:graphicData uri="http://schemas.openxmlformats.org/presentationml/2006/ole">
            <mc:AlternateContent xmlns:mc="http://schemas.openxmlformats.org/markup-compatibility/2006">
              <mc:Choice xmlns:v="urn:schemas-microsoft-com:vml" Requires="v">
                <p:oleObj spid="_x0000_s35849" name="Equation" r:id="rId10" imgW="685800" imgH="203040" progId="Equation.DSMT4">
                  <p:embed/>
                </p:oleObj>
              </mc:Choice>
              <mc:Fallback>
                <p:oleObj name="Equation" r:id="rId10" imgW="685800" imgH="203040" progId="Equation.DSMT4">
                  <p:embed/>
                  <p:pic>
                    <p:nvPicPr>
                      <p:cNvPr id="4" name="Object 3">
                        <a:extLst>
                          <a:ext uri="{FF2B5EF4-FFF2-40B4-BE49-F238E27FC236}">
                            <a16:creationId xmlns:a16="http://schemas.microsoft.com/office/drawing/2014/main" id="{6A56C3BC-5FC6-4D32-9C5C-0CCCF8116E84}"/>
                          </a:ext>
                        </a:extLst>
                      </p:cNvPr>
                      <p:cNvPicPr/>
                      <p:nvPr/>
                    </p:nvPicPr>
                    <p:blipFill>
                      <a:blip r:embed="rId11"/>
                      <a:stretch>
                        <a:fillRect/>
                      </a:stretch>
                    </p:blipFill>
                    <p:spPr>
                      <a:xfrm>
                        <a:off x="2204177" y="6200551"/>
                        <a:ext cx="1443103" cy="427586"/>
                      </a:xfrm>
                      <a:prstGeom prst="rect">
                        <a:avLst/>
                      </a:prstGeom>
                    </p:spPr>
                  </p:pic>
                </p:oleObj>
              </mc:Fallback>
            </mc:AlternateContent>
          </a:graphicData>
        </a:graphic>
      </p:graphicFrame>
    </p:spTree>
    <p:extLst>
      <p:ext uri="{BB962C8B-B14F-4D97-AF65-F5344CB8AC3E}">
        <p14:creationId xmlns:p14="http://schemas.microsoft.com/office/powerpoint/2010/main" val="396762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B9927A7D-5F23-44EE-8723-D1F53DB09308}"/>
                  </a:ext>
                </a:extLst>
              </p:cNvPr>
              <p:cNvSpPr>
                <a:spLocks noGrp="1"/>
              </p:cNvSpPr>
              <p:nvPr>
                <p:ph idx="1"/>
              </p:nvPr>
            </p:nvSpPr>
            <p:spPr/>
            <p:txBody>
              <a:bodyPr/>
              <a:lstStyle/>
              <a:p>
                <a:r>
                  <a:rPr lang="en-US" dirty="0"/>
                  <a:t>Other information states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endParaRPr lang="en-US" dirty="0"/>
              </a:p>
              <a:p>
                <a:pPr lvl="1"/>
                <a:r>
                  <a:rPr lang="en-US" dirty="0"/>
                  <a:t>Endogenous forecasts – From a statistical model</a:t>
                </a:r>
              </a:p>
            </p:txBody>
          </p:sp>
        </mc:Choice>
        <mc:Fallback xmlns="">
          <p:sp>
            <p:nvSpPr>
              <p:cNvPr id="7" name="Content Placeholder 6">
                <a:extLst>
                  <a:ext uri="{FF2B5EF4-FFF2-40B4-BE49-F238E27FC236}">
                    <a16:creationId xmlns:a16="http://schemas.microsoft.com/office/drawing/2014/main" id="{B9927A7D-5F23-44EE-8723-D1F53DB09308}"/>
                  </a:ext>
                </a:extLst>
              </p:cNvPr>
              <p:cNvSpPr>
                <a:spLocks noGrp="1" noRot="1" noChangeAspect="1" noMove="1" noResize="1" noEditPoints="1" noAdjustHandles="1" noChangeArrowheads="1" noChangeShapeType="1" noTextEdit="1"/>
              </p:cNvSpPr>
              <p:nvPr>
                <p:ph idx="1"/>
              </p:nvPr>
            </p:nvSpPr>
            <p:spPr>
              <a:blipFill>
                <a:blip r:embed="rId4"/>
                <a:stretch>
                  <a:fillRect t="-1355"/>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nvPr>
        </p:nvGraphicFramePr>
        <p:xfrm>
          <a:off x="1529921" y="2276895"/>
          <a:ext cx="5905500" cy="3971925"/>
        </p:xfrm>
        <a:graphic>
          <a:graphicData uri="http://schemas.openxmlformats.org/presentationml/2006/ole">
            <mc:AlternateContent xmlns:mc="http://schemas.openxmlformats.org/markup-compatibility/2006">
              <mc:Choice xmlns:v="urn:schemas-microsoft-com:vml" Requires="v">
                <p:oleObj spid="_x0000_s36867" name="Equation" r:id="rId5" imgW="3530520" imgH="2374560" progId="Equation.DSMT4">
                  <p:embed/>
                </p:oleObj>
              </mc:Choice>
              <mc:Fallback>
                <p:oleObj name="Equation" r:id="rId5" imgW="3530520" imgH="2374560" progId="Equation.DSMT4">
                  <p:embed/>
                  <p:pic>
                    <p:nvPicPr>
                      <p:cNvPr id="6" name="Object 5"/>
                      <p:cNvPicPr/>
                      <p:nvPr/>
                    </p:nvPicPr>
                    <p:blipFill>
                      <a:blip r:embed="rId6"/>
                      <a:stretch>
                        <a:fillRect/>
                      </a:stretch>
                    </p:blipFill>
                    <p:spPr>
                      <a:xfrm>
                        <a:off x="1529921" y="2276895"/>
                        <a:ext cx="5905500" cy="3971925"/>
                      </a:xfrm>
                      <a:prstGeom prst="rect">
                        <a:avLst/>
                      </a:prstGeom>
                    </p:spPr>
                  </p:pic>
                </p:oleObj>
              </mc:Fallback>
            </mc:AlternateContent>
          </a:graphicData>
        </a:graphic>
      </p:graphicFrame>
    </p:spTree>
    <p:extLst>
      <p:ext uri="{BB962C8B-B14F-4D97-AF65-F5344CB8AC3E}">
        <p14:creationId xmlns:p14="http://schemas.microsoft.com/office/powerpoint/2010/main" val="2888875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799" y="1143000"/>
                <a:ext cx="8238281" cy="4953000"/>
              </a:xfrm>
            </p:spPr>
            <p:txBody>
              <a:bodyPr/>
              <a:lstStyle/>
              <a:p>
                <a:r>
                  <a:rPr lang="en-US" dirty="0"/>
                  <a:t>Belief states</a:t>
                </a:r>
              </a:p>
              <a:p>
                <a:pPr lvl="1"/>
                <a:r>
                  <a:rPr lang="en-US" dirty="0"/>
                  <a:t>Lookup table belief models</a:t>
                </a:r>
              </a:p>
              <a:p>
                <a:pPr lvl="1"/>
                <a:endParaRPr lang="en-US" dirty="0"/>
              </a:p>
              <a:p>
                <a:pPr lvl="1"/>
                <a:endParaRPr lang="en-US" dirty="0"/>
              </a:p>
              <a:p>
                <a:pPr lvl="1"/>
                <a:endParaRPr lang="en-US" dirty="0"/>
              </a:p>
              <a:p>
                <a:pPr lvl="2"/>
                <a:endParaRPr lang="en-US" dirty="0"/>
              </a:p>
              <a:p>
                <a:pPr lvl="2"/>
                <a:endParaRPr lang="en-US" dirty="0"/>
              </a:p>
              <a:p>
                <a:pPr lvl="1"/>
                <a:endParaRPr lang="en-US" dirty="0"/>
              </a:p>
              <a:p>
                <a:pPr marL="914400" lvl="2" indent="0">
                  <a:buNone/>
                </a:pPr>
                <a:endParaRPr lang="en-US" dirty="0"/>
              </a:p>
              <a:p>
                <a:pPr lvl="1"/>
                <a:r>
                  <a:rPr lang="en-US" dirty="0"/>
                  <a:t>State variable (belief state)</a:t>
                </a:r>
              </a:p>
              <a:p>
                <a:pPr marL="914400" lvl="2" indent="0">
                  <a:buNone/>
                </a:pPr>
                <a:endParaRPr lang="en-US" sz="1400" i="1" dirty="0">
                  <a:latin typeface="Cambria Math" panose="02040503050406030204" pitchFamily="18" charset="0"/>
                </a:endParaRPr>
              </a:p>
              <a:p>
                <a:pPr marL="914400" lvl="2"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𝜇</m:t>
                                      </m:r>
                                    </m:e>
                                  </m:acc>
                                </m:e>
                                <m:sub>
                                  <m:r>
                                    <a:rPr lang="en-US" i="1">
                                      <a:latin typeface="Cambria Math" panose="02040503050406030204" pitchFamily="18" charset="0"/>
                                    </a:rPr>
                                    <m:t>𝑥</m:t>
                                  </m:r>
                                </m:sub>
                                <m:sup>
                                  <m:r>
                                    <a:rPr lang="en-US" i="1">
                                      <a:latin typeface="Cambria Math" panose="02040503050406030204" pitchFamily="18" charset="0"/>
                                    </a:rPr>
                                    <m:t>𝑛</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𝑥</m:t>
                                  </m:r>
                                </m:sub>
                                <m:sup>
                                  <m:r>
                                    <a:rPr lang="en-US" i="1">
                                      <a:latin typeface="Cambria Math" panose="02040503050406030204" pitchFamily="18" charset="0"/>
                                    </a:rPr>
                                    <m:t>𝑛</m:t>
                                  </m:r>
                                </m:sup>
                              </m:sSubSup>
                            </m:e>
                          </m:d>
                        </m:e>
                        <m:sub>
                          <m:r>
                            <m:rPr>
                              <m:sty m:val="p"/>
                            </m:rPr>
                            <a:rPr lang="en-US">
                              <a:latin typeface="Cambria Math" panose="02040503050406030204" pitchFamily="18" charset="0"/>
                            </a:rPr>
                            <m:t>x</m:t>
                          </m:r>
                          <m:r>
                            <a:rPr lang="en-US" i="1">
                              <a:latin typeface="Cambria Math" panose="02040503050406030204" pitchFamily="18" charset="0"/>
                            </a:rPr>
                            <m:t>∈</m:t>
                          </m:r>
                          <m:r>
                            <a:rPr lang="en-US" i="1">
                              <a:latin typeface="Cambria Math" panose="02040503050406030204" pitchFamily="18" charset="0"/>
                            </a:rPr>
                            <m:t>𝑋</m:t>
                          </m:r>
                        </m:sub>
                      </m:sSub>
                    </m:oMath>
                  </m:oMathPara>
                </a14:m>
                <a:endParaRPr lang="en-US" sz="1800" dirty="0"/>
              </a:p>
              <a:p>
                <a:pPr lvl="1"/>
                <a:r>
                  <a:rPr lang="en-US" dirty="0"/>
                  <a:t>Belief states may be frequentist or Bayesian</a:t>
                </a:r>
              </a:p>
              <a:p>
                <a:pPr lvl="2"/>
                <a:endParaRPr lang="en-US" sz="1800" dirty="0"/>
              </a:p>
              <a:p>
                <a:pPr marL="457200" lvl="1" indent="0">
                  <a:buNone/>
                </a:pP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799" y="1143000"/>
                <a:ext cx="8238281" cy="4953000"/>
              </a:xfrm>
              <a:blipFill>
                <a:blip r:embed="rId2"/>
                <a:stretch>
                  <a:fillRect t="-1355" b="-418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The state variable</a:t>
            </a:r>
          </a:p>
        </p:txBody>
      </p:sp>
      <p:pic>
        <p:nvPicPr>
          <p:cNvPr id="4" name="Picture 3"/>
          <p:cNvPicPr>
            <a:picLocks noChangeAspect="1"/>
          </p:cNvPicPr>
          <p:nvPr/>
        </p:nvPicPr>
        <p:blipFill rotWithShape="1">
          <a:blip r:embed="rId3"/>
          <a:srcRect b="4742"/>
          <a:stretch/>
        </p:blipFill>
        <p:spPr>
          <a:xfrm>
            <a:off x="1496336" y="2087244"/>
            <a:ext cx="3825572" cy="2301179"/>
          </a:xfrm>
          <a:prstGeom prst="rect">
            <a:avLst/>
          </a:prstGeom>
        </p:spPr>
      </p:pic>
      <p:cxnSp>
        <p:nvCxnSpPr>
          <p:cNvPr id="10" name="Straight Connector 9"/>
          <p:cNvCxnSpPr/>
          <p:nvPr/>
        </p:nvCxnSpPr>
        <p:spPr bwMode="auto">
          <a:xfrm>
            <a:off x="4591878" y="2938581"/>
            <a:ext cx="730030" cy="0"/>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 name="TextBox 11"/>
              <p:cNvSpPr txBox="1"/>
              <p:nvPr/>
            </p:nvSpPr>
            <p:spPr>
              <a:xfrm>
                <a:off x="5317435" y="2729861"/>
                <a:ext cx="532389"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𝜇</m:t>
                              </m:r>
                            </m:e>
                          </m:acc>
                        </m:e>
                        <m:sub>
                          <m:r>
                            <a:rPr lang="en-US" sz="2000" b="0" i="1" smtClean="0">
                              <a:latin typeface="Cambria Math" panose="02040503050406030204" pitchFamily="18" charset="0"/>
                            </a:rPr>
                            <m:t>5</m:t>
                          </m:r>
                        </m:sub>
                        <m:sup>
                          <m:r>
                            <a:rPr lang="en-US" sz="2000" b="0" i="1" smtClean="0">
                              <a:latin typeface="Cambria Math" panose="02040503050406030204" pitchFamily="18" charset="0"/>
                            </a:rPr>
                            <m:t>𝑛</m:t>
                          </m:r>
                        </m:sup>
                      </m:sSubSup>
                    </m:oMath>
                  </m:oMathPara>
                </a14:m>
                <a:endParaRPr lang="en-US" sz="2000" i="0" dirty="0"/>
              </a:p>
            </p:txBody>
          </p:sp>
        </mc:Choice>
        <mc:Fallback xmlns="">
          <p:sp>
            <p:nvSpPr>
              <p:cNvPr id="12" name="TextBox 11"/>
              <p:cNvSpPr txBox="1">
                <a:spLocks noRot="1" noChangeAspect="1" noMove="1" noResize="1" noEditPoints="1" noAdjustHandles="1" noChangeArrowheads="1" noChangeShapeType="1" noTextEdit="1"/>
              </p:cNvSpPr>
              <p:nvPr/>
            </p:nvSpPr>
            <p:spPr>
              <a:xfrm>
                <a:off x="5317435" y="2729861"/>
                <a:ext cx="532389" cy="400110"/>
              </a:xfrm>
              <a:prstGeom prst="rect">
                <a:avLst/>
              </a:prstGeom>
              <a:blipFill>
                <a:blip r:embed="rId4"/>
                <a:stretch>
                  <a:fillRect r="-19318" b="-7692"/>
                </a:stretch>
              </a:blipFill>
            </p:spPr>
            <p:txBody>
              <a:bodyPr/>
              <a:lstStyle/>
              <a:p>
                <a:r>
                  <a:rPr lang="en-US">
                    <a:noFill/>
                  </a:rPr>
                  <a:t> </a:t>
                </a:r>
              </a:p>
            </p:txBody>
          </p:sp>
        </mc:Fallback>
      </mc:AlternateContent>
      <p:cxnSp>
        <p:nvCxnSpPr>
          <p:cNvPr id="14" name="Straight Arrow Connector 13"/>
          <p:cNvCxnSpPr/>
          <p:nvPr/>
        </p:nvCxnSpPr>
        <p:spPr bwMode="auto">
          <a:xfrm flipV="1">
            <a:off x="4711148" y="2630468"/>
            <a:ext cx="0" cy="298174"/>
          </a:xfrm>
          <a:prstGeom prst="straightConnector1">
            <a:avLst/>
          </a:prstGeom>
          <a:noFill/>
          <a:ln w="12700" cap="flat" cmpd="sng" algn="ctr">
            <a:solidFill>
              <a:schemeClr val="tx1"/>
            </a:solidFill>
            <a:prstDash val="solid"/>
            <a:round/>
            <a:headEnd type="none" w="med" len="med"/>
            <a:tailEnd type="arrow" w="med" len="med"/>
          </a:ln>
          <a:effectLst/>
        </p:spPr>
      </p:cxnSp>
      <p:cxnSp>
        <p:nvCxnSpPr>
          <p:cNvPr id="16" name="Curved Connector 15"/>
          <p:cNvCxnSpPr/>
          <p:nvPr/>
        </p:nvCxnSpPr>
        <p:spPr bwMode="auto">
          <a:xfrm flipH="1">
            <a:off x="4706825" y="2521137"/>
            <a:ext cx="352193" cy="238539"/>
          </a:xfrm>
          <a:prstGeom prst="curvedConnector3">
            <a:avLst/>
          </a:prstGeom>
          <a:no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p:cNvSpPr txBox="1"/>
              <p:nvPr/>
            </p:nvSpPr>
            <p:spPr>
              <a:xfrm>
                <a:off x="5033036" y="2288095"/>
                <a:ext cx="550214"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𝜎</m:t>
                              </m:r>
                            </m:e>
                          </m:acc>
                        </m:e>
                        <m:sub>
                          <m:r>
                            <a:rPr lang="en-US" sz="2000" b="0" i="1" smtClean="0">
                              <a:latin typeface="Cambria Math" panose="02040503050406030204" pitchFamily="18" charset="0"/>
                            </a:rPr>
                            <m:t>5</m:t>
                          </m:r>
                        </m:sub>
                        <m:sup>
                          <m:r>
                            <a:rPr lang="en-US" sz="2000" b="0" i="1" smtClean="0">
                              <a:latin typeface="Cambria Math" panose="02040503050406030204" pitchFamily="18" charset="0"/>
                            </a:rPr>
                            <m:t>𝑛</m:t>
                          </m:r>
                        </m:sup>
                      </m:sSubSup>
                    </m:oMath>
                  </m:oMathPara>
                </a14:m>
                <a:endParaRPr lang="en-US" sz="2000" i="0" dirty="0"/>
              </a:p>
            </p:txBody>
          </p:sp>
        </mc:Choice>
        <mc:Fallback xmlns="">
          <p:sp>
            <p:nvSpPr>
              <p:cNvPr id="18" name="TextBox 17"/>
              <p:cNvSpPr txBox="1">
                <a:spLocks noRot="1" noChangeAspect="1" noMove="1" noResize="1" noEditPoints="1" noAdjustHandles="1" noChangeArrowheads="1" noChangeShapeType="1" noTextEdit="1"/>
              </p:cNvSpPr>
              <p:nvPr/>
            </p:nvSpPr>
            <p:spPr>
              <a:xfrm>
                <a:off x="5033036" y="2288095"/>
                <a:ext cx="550214" cy="400110"/>
              </a:xfrm>
              <a:prstGeom prst="rect">
                <a:avLst/>
              </a:prstGeom>
              <a:blipFill>
                <a:blip r:embed="rId5"/>
                <a:stretch>
                  <a:fillRect r="-1111"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132443" y="2521137"/>
                <a:ext cx="1395574" cy="78630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𝛽</m:t>
                          </m:r>
                        </m:e>
                        <m:sub>
                          <m:r>
                            <a:rPr lang="en-US" sz="2000" b="0" i="1" smtClean="0">
                              <a:latin typeface="Cambria Math" panose="02040503050406030204" pitchFamily="18" charset="0"/>
                            </a:rPr>
                            <m:t>5</m:t>
                          </m:r>
                        </m:sub>
                        <m:sup>
                          <m:r>
                            <a:rPr lang="en-US" sz="2000" b="0" i="1" smtClean="0">
                              <a:latin typeface="Cambria Math" panose="02040503050406030204" pitchFamily="18" charset="0"/>
                            </a:rPr>
                            <m:t>𝑛</m:t>
                          </m:r>
                        </m:sup>
                      </m:sSub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a:latin typeface="Cambria Math" panose="02040503050406030204" pitchFamily="18" charset="0"/>
                                    </a:rPr>
                                    <m:t>𝜎</m:t>
                                  </m:r>
                                </m:e>
                              </m:acc>
                            </m:e>
                            <m:sub>
                              <m:r>
                                <a:rPr lang="en-US" sz="2000">
                                  <a:latin typeface="Cambria Math" panose="02040503050406030204" pitchFamily="18" charset="0"/>
                                </a:rPr>
                                <m:t>5</m:t>
                              </m:r>
                            </m:sub>
                            <m:sup>
                              <m:r>
                                <a:rPr lang="en-US" sz="2000" b="0" i="1" smtClean="0">
                                  <a:latin typeface="Cambria Math" panose="02040503050406030204" pitchFamily="18" charset="0"/>
                                </a:rPr>
                                <m:t>2,</m:t>
                              </m:r>
                              <m:r>
                                <a:rPr lang="en-US" sz="2000">
                                  <a:latin typeface="Cambria Math" panose="02040503050406030204" pitchFamily="18" charset="0"/>
                                </a:rPr>
                                <m:t>𝑛</m:t>
                              </m:r>
                            </m:sup>
                          </m:sSubSup>
                          <m:r>
                            <m:rPr>
                              <m:nor/>
                            </m:rPr>
                            <a:rPr lang="en-US" sz="2000" i="0" dirty="0"/>
                            <m:t> </m:t>
                          </m:r>
                        </m:den>
                      </m:f>
                    </m:oMath>
                  </m:oMathPara>
                </a14:m>
                <a:endParaRPr lang="en-US" sz="2000" i="0" dirty="0"/>
              </a:p>
            </p:txBody>
          </p:sp>
        </mc:Choice>
        <mc:Fallback xmlns="">
          <p:sp>
            <p:nvSpPr>
              <p:cNvPr id="19" name="TextBox 18"/>
              <p:cNvSpPr txBox="1">
                <a:spLocks noRot="1" noChangeAspect="1" noMove="1" noResize="1" noEditPoints="1" noAdjustHandles="1" noChangeArrowheads="1" noChangeShapeType="1" noTextEdit="1"/>
              </p:cNvSpPr>
              <p:nvPr/>
            </p:nvSpPr>
            <p:spPr>
              <a:xfrm>
                <a:off x="6132443" y="2521137"/>
                <a:ext cx="1395574" cy="78630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00421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97876" y="1143000"/>
                <a:ext cx="5380892" cy="4953000"/>
              </a:xfrm>
            </p:spPr>
            <p:txBody>
              <a:bodyPr/>
              <a:lstStyle/>
              <a:p>
                <a:r>
                  <a:rPr lang="en-US" sz="2400" dirty="0"/>
                  <a:t>Belief states:</a:t>
                </a:r>
              </a:p>
              <a:p>
                <a:pPr lvl="1"/>
                <a:r>
                  <a:rPr lang="en-US" sz="2000" dirty="0"/>
                  <a:t>Look up tables, Bayesian belief, independent beliefs:</a:t>
                </a:r>
              </a:p>
              <a:p>
                <a:pPr marL="457200" lvl="1"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𝐵</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𝜇</m:t>
                                      </m:r>
                                    </m:e>
                                  </m:acc>
                                </m:e>
                                <m:sub>
                                  <m:r>
                                    <a:rPr lang="en-US" sz="2000" b="0" i="1" smtClean="0">
                                      <a:latin typeface="Cambria Math" panose="02040503050406030204" pitchFamily="18" charset="0"/>
                                    </a:rPr>
                                    <m:t>𝑥</m:t>
                                  </m:r>
                                </m:sub>
                                <m:sup>
                                  <m:r>
                                    <a:rPr lang="en-US" sz="2000" b="0" i="1" smtClean="0">
                                      <a:latin typeface="Cambria Math" panose="02040503050406030204" pitchFamily="18" charset="0"/>
                                    </a:rPr>
                                    <m:t>𝑛</m:t>
                                  </m:r>
                                </m:sup>
                              </m:sSub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𝛽</m:t>
                                  </m:r>
                                </m:e>
                                <m:sub>
                                  <m:r>
                                    <a:rPr lang="en-US" sz="2000" b="0" i="1" smtClean="0">
                                      <a:latin typeface="Cambria Math" panose="02040503050406030204" pitchFamily="18" charset="0"/>
                                    </a:rPr>
                                    <m:t>𝑥</m:t>
                                  </m:r>
                                </m:sub>
                                <m:sup>
                                  <m:r>
                                    <a:rPr lang="en-US" sz="2000" b="0" i="1" smtClean="0">
                                      <a:latin typeface="Cambria Math" panose="02040503050406030204" pitchFamily="18" charset="0"/>
                                    </a:rPr>
                                    <m:t>𝑛</m:t>
                                  </m:r>
                                </m:sup>
                              </m:sSubSup>
                            </m:e>
                          </m:d>
                        </m:e>
                        <m:sub>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𝑋</m:t>
                          </m:r>
                        </m:sub>
                      </m:sSub>
                    </m:oMath>
                  </m:oMathPara>
                </a14:m>
                <a:endParaRPr lang="en-US" sz="2000" dirty="0"/>
              </a:p>
              <a:p>
                <a:pPr marL="457200" lvl="1" indent="0">
                  <a:buNone/>
                </a:pPr>
                <a:endParaRPr lang="en-US" sz="2000" dirty="0"/>
              </a:p>
              <a:p>
                <a:pPr marL="457200" lvl="1" indent="0">
                  <a:buNone/>
                </a:pPr>
                <a:endParaRPr lang="en-US" sz="2000" dirty="0"/>
              </a:p>
              <a:p>
                <a:pPr lvl="1"/>
                <a:r>
                  <a:rPr lang="en-US" sz="2000" dirty="0"/>
                  <a:t>Correlated beliefs</a:t>
                </a:r>
              </a:p>
              <a:p>
                <a:pPr marL="457200" lvl="1" indent="0">
                  <a:buNone/>
                </a:pPr>
                <a:r>
                  <a:rPr lang="en-US" sz="2000" dirty="0"/>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𝐵</m:t>
                        </m:r>
                      </m:e>
                      <m:sup>
                        <m:r>
                          <a:rPr lang="en-US" sz="2000" i="1">
                            <a:latin typeface="Cambria Math" panose="02040503050406030204" pitchFamily="18" charset="0"/>
                          </a:rPr>
                          <m:t>𝑛</m:t>
                        </m:r>
                      </m:sup>
                    </m:sSup>
                    <m:r>
                      <a:rPr lang="en-US" sz="2000" i="1">
                        <a:latin typeface="Cambria Math" panose="02040503050406030204" pitchFamily="18" charset="0"/>
                      </a:rPr>
                      <m:t>=</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𝜇</m:t>
                                </m:r>
                              </m:e>
                            </m:acc>
                          </m:e>
                          <m:sub/>
                          <m:sup>
                            <m:r>
                              <a:rPr lang="en-US" sz="2000" i="1">
                                <a:latin typeface="Cambria Math" panose="02040503050406030204" pitchFamily="18" charset="0"/>
                              </a:rPr>
                              <m:t>𝑛</m:t>
                            </m:r>
                          </m:sup>
                        </m:sSubSup>
                        <m:r>
                          <a:rPr lang="en-US" sz="2000" i="1">
                            <a:latin typeface="Cambria Math" panose="02040503050406030204" pitchFamily="18" charset="0"/>
                          </a:rPr>
                          <m:t>, </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Σ</m:t>
                            </m:r>
                          </m:e>
                          <m:sup>
                            <m:r>
                              <a:rPr lang="en-US" sz="2000" i="1">
                                <a:latin typeface="Cambria Math" panose="02040503050406030204" pitchFamily="18" charset="0"/>
                              </a:rPr>
                              <m:t>𝑛</m:t>
                            </m:r>
                          </m:sup>
                        </m:sSup>
                      </m:e>
                    </m:d>
                  </m:oMath>
                </a14:m>
                <a:endParaRPr lang="en-US" sz="2000" dirty="0"/>
              </a:p>
              <a:p>
                <a:pPr lvl="2"/>
                <a:endParaRPr lang="en-US" sz="3200" dirty="0"/>
              </a:p>
              <a:p>
                <a:pPr lvl="2"/>
                <a:endParaRPr lang="en-US" sz="3200" dirty="0"/>
              </a:p>
              <a:p>
                <a:pPr lvl="1"/>
                <a:r>
                  <a:rPr lang="en-US" sz="2000" dirty="0"/>
                  <a:t>Sampled beliefs, nonlinear model </a:t>
                </a:r>
                <a14:m>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𝑘</m:t>
                            </m:r>
                          </m:sub>
                        </m:sSub>
                      </m:e>
                    </m:d>
                    <m:r>
                      <a:rPr lang="en-US" sz="2000" b="0" i="1" smtClean="0">
                        <a:latin typeface="Cambria Math" panose="02040503050406030204" pitchFamily="18" charset="0"/>
                      </a:rPr>
                      <m:t>:</m:t>
                    </m:r>
                  </m:oMath>
                </a14:m>
                <a:endParaRPr lang="en-US" sz="2000" b="0" dirty="0"/>
              </a:p>
              <a:p>
                <a:pPr marL="457200" lvl="1" indent="0">
                  <a:buNone/>
                </a:pPr>
                <a:r>
                  <a:rPr lang="en-US" sz="2000" b="0" dirty="0"/>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𝐵</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𝑝</m:t>
                                </m:r>
                              </m:e>
                              <m:sub>
                                <m:r>
                                  <a:rPr lang="en-US" sz="2000" b="0" i="1" smtClean="0">
                                    <a:latin typeface="Cambria Math" panose="02040503050406030204" pitchFamily="18" charset="0"/>
                                  </a:rPr>
                                  <m:t>𝑘</m:t>
                                </m:r>
                              </m:sub>
                              <m:sup>
                                <m:r>
                                  <a:rPr lang="en-US" sz="2000" b="0" i="1" smtClean="0">
                                    <a:latin typeface="Cambria Math" panose="02040503050406030204" pitchFamily="18" charset="0"/>
                                  </a:rPr>
                                  <m:t>𝑛</m:t>
                                </m:r>
                              </m:sup>
                            </m:sSubSup>
                          </m:e>
                        </m:d>
                      </m:e>
                      <m:sub>
                        <m:r>
                          <a:rPr lang="en-US" sz="2000" b="0" i="1" smtClean="0">
                            <a:latin typeface="Cambria Math" panose="02040503050406030204" pitchFamily="18" charset="0"/>
                          </a:rPr>
                          <m:t>𝑘</m:t>
                        </m:r>
                        <m:r>
                          <a:rPr lang="en-US" sz="2000" b="0" i="1" smtClean="0">
                            <a:latin typeface="Cambria Math" panose="02040503050406030204" pitchFamily="18" charset="0"/>
                          </a:rPr>
                          <m:t>=1</m:t>
                        </m:r>
                      </m:sub>
                      <m:sup>
                        <m:r>
                          <a:rPr lang="en-US" sz="2000" b="0" i="1" smtClean="0">
                            <a:latin typeface="Cambria Math" panose="02040503050406030204" pitchFamily="18" charset="0"/>
                          </a:rPr>
                          <m:t>𝐾</m:t>
                        </m:r>
                      </m:sup>
                    </m:sSubSup>
                    <m:r>
                      <a:rPr lang="en-US" sz="2000" b="0" i="1" smtClean="0">
                        <a:latin typeface="Cambria Math" panose="02040503050406030204" pitchFamily="18" charset="0"/>
                      </a:rPr>
                      <m:t>, </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𝑝</m:t>
                        </m:r>
                      </m:e>
                      <m:sub>
                        <m:r>
                          <a:rPr lang="en-US" sz="2000" b="0" i="1" smtClean="0">
                            <a:latin typeface="Cambria Math" panose="02040503050406030204" pitchFamily="18" charset="0"/>
                          </a:rPr>
                          <m:t>𝑘</m:t>
                        </m:r>
                      </m:sub>
                      <m:sup>
                        <m:r>
                          <a:rPr lang="en-US" sz="2000" b="0" i="1" smtClean="0">
                            <a:latin typeface="Cambria Math" panose="02040503050406030204" pitchFamily="18" charset="0"/>
                          </a:rPr>
                          <m:t>𝑛</m:t>
                        </m:r>
                      </m:sup>
                    </m:sSubSup>
                    <m:r>
                      <a:rPr lang="en-US" sz="2000" b="0" i="1" smtClean="0">
                        <a:latin typeface="Cambria Math" panose="02040503050406030204" pitchFamily="18" charset="0"/>
                      </a:rPr>
                      <m:t>=</m:t>
                    </m:r>
                    <m:r>
                      <a:rPr lang="en-US" sz="2000" b="0" i="1" smtClean="0">
                        <a:latin typeface="Cambria Math" panose="02040503050406030204" pitchFamily="18" charset="0"/>
                      </a:rPr>
                      <m:t>𝑃𝑟𝑜𝑏</m:t>
                    </m:r>
                    <m:r>
                      <a:rPr lang="en-US" sz="2000" b="0" i="1" smtClean="0">
                        <a:latin typeface="Cambria Math" panose="02040503050406030204" pitchFamily="18" charset="0"/>
                      </a:rPr>
                      <m:t>[</m:t>
                    </m:r>
                    <m:r>
                      <a:rPr lang="en-US" sz="2000" b="0" i="1" smtClean="0">
                        <a:latin typeface="Cambria Math" panose="02040503050406030204" pitchFamily="18" charset="0"/>
                      </a:rPr>
                      <m:t>𝜃</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m:t>
                    </m:r>
                  </m:oMath>
                </a14:m>
                <a:endParaRPr lang="en-US" sz="2000" dirty="0"/>
              </a:p>
              <a:p>
                <a:pPr marL="457200" lvl="1" indent="0">
                  <a:buNone/>
                </a:pPr>
                <a:r>
                  <a:rPr lang="en-US" sz="20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97876" y="1143000"/>
                <a:ext cx="5380892" cy="4953000"/>
              </a:xfrm>
              <a:blipFill>
                <a:blip r:embed="rId2"/>
                <a:stretch>
                  <a:fillRect t="-985"/>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6030349" y="1050546"/>
            <a:ext cx="2783277" cy="1739548"/>
          </a:xfrm>
          <a:prstGeom prst="rect">
            <a:avLst/>
          </a:prstGeom>
        </p:spPr>
      </p:pic>
      <p:pic>
        <p:nvPicPr>
          <p:cNvPr id="7" name="Picture 6"/>
          <p:cNvPicPr>
            <a:picLocks noChangeAspect="1"/>
          </p:cNvPicPr>
          <p:nvPr/>
        </p:nvPicPr>
        <p:blipFill>
          <a:blip r:embed="rId4"/>
          <a:stretch>
            <a:fillRect/>
          </a:stretch>
        </p:blipFill>
        <p:spPr>
          <a:xfrm>
            <a:off x="6148753" y="2813540"/>
            <a:ext cx="2720785" cy="1780877"/>
          </a:xfrm>
          <a:prstGeom prst="rect">
            <a:avLst/>
          </a:prstGeom>
        </p:spPr>
      </p:pic>
      <p:pic>
        <p:nvPicPr>
          <p:cNvPr id="8" name="Picture 7"/>
          <p:cNvPicPr>
            <a:picLocks noChangeAspect="1"/>
          </p:cNvPicPr>
          <p:nvPr/>
        </p:nvPicPr>
        <p:blipFill>
          <a:blip r:embed="rId5"/>
          <a:stretch>
            <a:fillRect/>
          </a:stretch>
        </p:blipFill>
        <p:spPr>
          <a:xfrm>
            <a:off x="6107723" y="4893342"/>
            <a:ext cx="2632862" cy="1568897"/>
          </a:xfrm>
          <a:prstGeom prst="rect">
            <a:avLst/>
          </a:prstGeom>
        </p:spPr>
      </p:pic>
    </p:spTree>
    <p:extLst>
      <p:ext uri="{BB962C8B-B14F-4D97-AF65-F5344CB8AC3E}">
        <p14:creationId xmlns:p14="http://schemas.microsoft.com/office/powerpoint/2010/main" val="1587504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stochastic graph with generalized learning</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7911"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7912"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7913"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7914"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7915" name="Equation" r:id="rId11" imgW="114120" imgH="177480" progId="Equation.DSMT4">
                  <p:embed/>
                </p:oleObj>
              </mc:Choice>
              <mc:Fallback>
                <p:oleObj name="Equation" r:id="rId11" imgW="114120" imgH="177480" progId="Equation.DSMT4">
                  <p:embed/>
                  <p:pic>
                    <p:nvPicPr>
                      <p:cNvPr id="31" name="Object 30"/>
                      <p:cNvPicPr>
                        <a:picLocks noChangeAspect="1" noChangeArrowheads="1"/>
                      </p:cNvPicPr>
                      <p:nvPr/>
                    </p:nvPicPr>
                    <p:blipFill>
                      <a:blip r:embed="rId12"/>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7916" name="Equation" r:id="rId13" imgW="114120" imgH="177480" progId="Equation.DSMT4">
                  <p:embed/>
                </p:oleObj>
              </mc:Choice>
              <mc:Fallback>
                <p:oleObj name="Equation" r:id="rId13" imgW="114120" imgH="177480" progId="Equation.DSMT4">
                  <p:embed/>
                  <p:pic>
                    <p:nvPicPr>
                      <p:cNvPr id="32" name="Object 31"/>
                      <p:cNvPicPr>
                        <a:picLocks noChangeAspect="1" noChangeArrowheads="1"/>
                      </p:cNvPicPr>
                      <p:nvPr/>
                    </p:nvPicPr>
                    <p:blipFill>
                      <a:blip r:embed="rId14"/>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7917" name="Equation" r:id="rId15" imgW="164880" imgH="164880" progId="Equation.DSMT4">
                  <p:embed/>
                </p:oleObj>
              </mc:Choice>
              <mc:Fallback>
                <p:oleObj name="Equation" r:id="rId15" imgW="164880" imgH="164880" progId="Equation.DSMT4">
                  <p:embed/>
                  <p:pic>
                    <p:nvPicPr>
                      <p:cNvPr id="34" name="Object 33"/>
                      <p:cNvPicPr>
                        <a:picLocks noChangeAspect="1" noChangeArrowheads="1"/>
                      </p:cNvPicPr>
                      <p:nvPr/>
                    </p:nvPicPr>
                    <p:blipFill>
                      <a:blip r:embed="rId16"/>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7918" name="Equation" r:id="rId17" imgW="228600" imgH="177480" progId="Equation.DSMT4">
                  <p:embed/>
                </p:oleObj>
              </mc:Choice>
              <mc:Fallback>
                <p:oleObj name="Equation" r:id="rId17" imgW="228600" imgH="177480" progId="Equation.DSMT4">
                  <p:embed/>
                  <p:pic>
                    <p:nvPicPr>
                      <p:cNvPr id="52" name="Object 51"/>
                      <p:cNvPicPr>
                        <a:picLocks noChangeAspect="1" noChangeArrowheads="1"/>
                      </p:cNvPicPr>
                      <p:nvPr/>
                    </p:nvPicPr>
                    <p:blipFill>
                      <a:blip r:embed="rId18"/>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7919" name="Equation" r:id="rId19" imgW="215640" imgH="177480" progId="Equation.DSMT4">
                  <p:embed/>
                </p:oleObj>
              </mc:Choice>
              <mc:Fallback>
                <p:oleObj name="Equation" r:id="rId19" imgW="215640" imgH="177480" progId="Equation.DSMT4">
                  <p:embed/>
                  <p:pic>
                    <p:nvPicPr>
                      <p:cNvPr id="53" name="Object 52"/>
                      <p:cNvPicPr>
                        <a:picLocks noChangeAspect="1" noChangeArrowheads="1"/>
                      </p:cNvPicPr>
                      <p:nvPr/>
                    </p:nvPicPr>
                    <p:blipFill>
                      <a:blip r:embed="rId20"/>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7920" name="Equation" r:id="rId21" imgW="291960" imgH="177480" progId="Equation.DSMT4">
                  <p:embed/>
                </p:oleObj>
              </mc:Choice>
              <mc:Fallback>
                <p:oleObj name="Equation" r:id="rId21" imgW="291960" imgH="177480" progId="Equation.DSMT4">
                  <p:embed/>
                  <p:pic>
                    <p:nvPicPr>
                      <p:cNvPr id="58" name="Object 57"/>
                      <p:cNvPicPr>
                        <a:picLocks noChangeAspect="1" noChangeArrowheads="1"/>
                      </p:cNvPicPr>
                      <p:nvPr/>
                    </p:nvPicPr>
                    <p:blipFill>
                      <a:blip r:embed="rId22"/>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65553"/>
          <a:ext cx="342900" cy="266700"/>
        </p:xfrm>
        <a:graphic>
          <a:graphicData uri="http://schemas.openxmlformats.org/presentationml/2006/ole">
            <mc:AlternateContent xmlns:mc="http://schemas.openxmlformats.org/markup-compatibility/2006">
              <mc:Choice xmlns:v="urn:schemas-microsoft-com:vml" Requires="v">
                <p:oleObj spid="_x0000_s37921" name="Equation" r:id="rId23" imgW="228600" imgH="177480" progId="Equation.DSMT4">
                  <p:embed/>
                </p:oleObj>
              </mc:Choice>
              <mc:Fallback>
                <p:oleObj name="Equation" r:id="rId23" imgW="228600" imgH="177480" progId="Equation.DSMT4">
                  <p:embed/>
                  <p:pic>
                    <p:nvPicPr>
                      <p:cNvPr id="59" name="Object 58"/>
                      <p:cNvPicPr>
                        <a:picLocks noChangeAspect="1" noChangeArrowheads="1"/>
                      </p:cNvPicPr>
                      <p:nvPr/>
                    </p:nvPicPr>
                    <p:blipFill>
                      <a:blip r:embed="rId24"/>
                      <a:srcRect/>
                      <a:stretch>
                        <a:fillRect/>
                      </a:stretch>
                    </p:blipFill>
                    <p:spPr bwMode="auto">
                      <a:xfrm>
                        <a:off x="5126703" y="356555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37922" name="Equation" r:id="rId25" imgW="304560" imgH="177480" progId="Equation.DSMT4">
                  <p:embed/>
                </p:oleObj>
              </mc:Choice>
              <mc:Fallback>
                <p:oleObj name="Equation" r:id="rId25" imgW="304560" imgH="177480" progId="Equation.DSMT4">
                  <p:embed/>
                  <p:pic>
                    <p:nvPicPr>
                      <p:cNvPr id="60" name="Object 59"/>
                      <p:cNvPicPr>
                        <a:picLocks noChangeAspect="1" noChangeArrowheads="1"/>
                      </p:cNvPicPr>
                      <p:nvPr/>
                    </p:nvPicPr>
                    <p:blipFill>
                      <a:blip r:embed="rId26"/>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1" name="Group 90"/>
          <p:cNvGrpSpPr/>
          <p:nvPr/>
        </p:nvGrpSpPr>
        <p:grpSpPr>
          <a:xfrm>
            <a:off x="6595847" y="3484343"/>
            <a:ext cx="695325" cy="257175"/>
            <a:chOff x="7081838" y="2527956"/>
            <a:chExt cx="1766887" cy="439082"/>
          </a:xfrm>
        </p:grpSpPr>
        <p:cxnSp>
          <p:nvCxnSpPr>
            <p:cNvPr id="92" name="Straight Connector 91"/>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3" name="Freeform 92"/>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4" name="Freeform 93"/>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9" name="Group 98"/>
          <p:cNvGrpSpPr/>
          <p:nvPr/>
        </p:nvGrpSpPr>
        <p:grpSpPr>
          <a:xfrm>
            <a:off x="3337167" y="2451414"/>
            <a:ext cx="695325" cy="257175"/>
            <a:chOff x="7081838" y="2527956"/>
            <a:chExt cx="1766887" cy="439082"/>
          </a:xfrm>
        </p:grpSpPr>
        <p:cxnSp>
          <p:nvCxnSpPr>
            <p:cNvPr id="100" name="Straight Connector 99"/>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1" name="Freeform 100"/>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2" name="Freeform 101"/>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3" name="Group 102"/>
          <p:cNvGrpSpPr/>
          <p:nvPr/>
        </p:nvGrpSpPr>
        <p:grpSpPr>
          <a:xfrm>
            <a:off x="3387969" y="4548690"/>
            <a:ext cx="695325" cy="257175"/>
            <a:chOff x="7081838" y="2527956"/>
            <a:chExt cx="1766887" cy="439082"/>
          </a:xfrm>
        </p:grpSpPr>
        <p:cxnSp>
          <p:nvCxnSpPr>
            <p:cNvPr id="104" name="Straight Connector 10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5" name="Freeform 10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82" name="Object 81"/>
          <p:cNvGraphicFramePr>
            <a:graphicFrameLocks noChangeAspect="1"/>
          </p:cNvGraphicFramePr>
          <p:nvPr>
            <p:extLst/>
          </p:nvPr>
        </p:nvGraphicFramePr>
        <p:xfrm>
          <a:off x="1844675" y="2900363"/>
          <a:ext cx="438150" cy="266700"/>
        </p:xfrm>
        <a:graphic>
          <a:graphicData uri="http://schemas.openxmlformats.org/presentationml/2006/ole">
            <mc:AlternateContent xmlns:mc="http://schemas.openxmlformats.org/markup-compatibility/2006">
              <mc:Choice xmlns:v="urn:schemas-microsoft-com:vml" Requires="v">
                <p:oleObj spid="_x0000_s37923" name="Equation" r:id="rId27" imgW="291960" imgH="177480" progId="Equation.DSMT4">
                  <p:embed/>
                </p:oleObj>
              </mc:Choice>
              <mc:Fallback>
                <p:oleObj name="Equation" r:id="rId27" imgW="291960" imgH="177480" progId="Equation.DSMT4">
                  <p:embed/>
                  <p:pic>
                    <p:nvPicPr>
                      <p:cNvPr id="82" name="Object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44675" y="2900363"/>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06"/>
          <p:cNvGraphicFramePr>
            <a:graphicFrameLocks noChangeAspect="1"/>
          </p:cNvGraphicFramePr>
          <p:nvPr>
            <p:extLst/>
          </p:nvPr>
        </p:nvGraphicFramePr>
        <p:xfrm>
          <a:off x="1927225" y="3525838"/>
          <a:ext cx="342900" cy="266700"/>
        </p:xfrm>
        <a:graphic>
          <a:graphicData uri="http://schemas.openxmlformats.org/presentationml/2006/ole">
            <mc:AlternateContent xmlns:mc="http://schemas.openxmlformats.org/markup-compatibility/2006">
              <mc:Choice xmlns:v="urn:schemas-microsoft-com:vml" Requires="v">
                <p:oleObj spid="_x0000_s37924" name="Equation" r:id="rId29" imgW="228600" imgH="177480" progId="Equation.DSMT4">
                  <p:embed/>
                </p:oleObj>
              </mc:Choice>
              <mc:Fallback>
                <p:oleObj name="Equation" r:id="rId29" imgW="228600" imgH="177480" progId="Equation.DSMT4">
                  <p:embed/>
                  <p:pic>
                    <p:nvPicPr>
                      <p:cNvPr id="107" name="Object 10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27225" y="35258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07"/>
          <p:cNvGraphicFramePr>
            <a:graphicFrameLocks noChangeAspect="1"/>
          </p:cNvGraphicFramePr>
          <p:nvPr>
            <p:extLst/>
          </p:nvPr>
        </p:nvGraphicFramePr>
        <p:xfrm>
          <a:off x="2066925" y="4084638"/>
          <a:ext cx="342900" cy="266700"/>
        </p:xfrm>
        <a:graphic>
          <a:graphicData uri="http://schemas.openxmlformats.org/presentationml/2006/ole">
            <mc:AlternateContent xmlns:mc="http://schemas.openxmlformats.org/markup-compatibility/2006">
              <mc:Choice xmlns:v="urn:schemas-microsoft-com:vml" Requires="v">
                <p:oleObj spid="_x0000_s37925" name="Equation" r:id="rId31" imgW="228600" imgH="177480" progId="Equation.DSMT4">
                  <p:embed/>
                </p:oleObj>
              </mc:Choice>
              <mc:Fallback>
                <p:oleObj name="Equation" r:id="rId31" imgW="228600" imgH="177480" progId="Equation.DSMT4">
                  <p:embed/>
                  <p:pic>
                    <p:nvPicPr>
                      <p:cNvPr id="108" name="Object 10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66925" y="40846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843155" y="3159496"/>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 name="Object 108"/>
          <p:cNvGraphicFramePr>
            <a:graphicFrameLocks noChangeAspect="1"/>
          </p:cNvGraphicFramePr>
          <p:nvPr>
            <p:extLst/>
          </p:nvPr>
        </p:nvGraphicFramePr>
        <p:xfrm>
          <a:off x="3440113" y="3505200"/>
          <a:ext cx="438150" cy="266700"/>
        </p:xfrm>
        <a:graphic>
          <a:graphicData uri="http://schemas.openxmlformats.org/presentationml/2006/ole">
            <mc:AlternateContent xmlns:mc="http://schemas.openxmlformats.org/markup-compatibility/2006">
              <mc:Choice xmlns:v="urn:schemas-microsoft-com:vml" Requires="v">
                <p:oleObj spid="_x0000_s37926" name="Equation" r:id="rId34" imgW="291960" imgH="177480" progId="Equation.DSMT4">
                  <p:embed/>
                </p:oleObj>
              </mc:Choice>
              <mc:Fallback>
                <p:oleObj name="Equation" r:id="rId34" imgW="291960" imgH="177480" progId="Equation.DSMT4">
                  <p:embed/>
                  <p:pic>
                    <p:nvPicPr>
                      <p:cNvPr id="109" name="Object 108"/>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40113" y="350520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7"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57583" y="34625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5568" name="Picture 3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73115">
            <a:off x="1863406" y="2902073"/>
            <a:ext cx="5715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870285" y="4215913"/>
            <a:ext cx="583512" cy="35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4565051" y="3069550"/>
            <a:ext cx="587560"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4554375" y="4163774"/>
            <a:ext cx="583512"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6070062" y="3147944"/>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6059386" y="4242168"/>
            <a:ext cx="583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01833" y="34752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Straight Arrow Connector 46"/>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pic>
        <p:nvPicPr>
          <p:cNvPr id="132" name="Picture 3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4351994">
            <a:off x="1843137" y="4031060"/>
            <a:ext cx="647843"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114" name="Object 113"/>
          <p:cNvGraphicFramePr>
            <a:graphicFrameLocks noChangeAspect="1"/>
          </p:cNvGraphicFramePr>
          <p:nvPr>
            <p:extLst/>
          </p:nvPr>
        </p:nvGraphicFramePr>
        <p:xfrm>
          <a:off x="1889823" y="5365073"/>
          <a:ext cx="950912" cy="552450"/>
        </p:xfrm>
        <a:graphic>
          <a:graphicData uri="http://schemas.openxmlformats.org/presentationml/2006/ole">
            <mc:AlternateContent xmlns:mc="http://schemas.openxmlformats.org/markup-compatibility/2006">
              <mc:Choice xmlns:v="urn:schemas-microsoft-com:vml" Requires="v">
                <p:oleObj spid="_x0000_s37927" name="Equation" r:id="rId37" imgW="393480" imgH="228600" progId="Equation.DSMT4">
                  <p:embed/>
                </p:oleObj>
              </mc:Choice>
              <mc:Fallback>
                <p:oleObj name="Equation" r:id="rId37" imgW="393480" imgH="228600" progId="Equation.DSMT4">
                  <p:embed/>
                  <p:pic>
                    <p:nvPicPr>
                      <p:cNvPr id="114" name="Object 11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889823" y="5365073"/>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81" name="Group 80"/>
          <p:cNvGrpSpPr/>
          <p:nvPr/>
        </p:nvGrpSpPr>
        <p:grpSpPr>
          <a:xfrm>
            <a:off x="5013531" y="2458668"/>
            <a:ext cx="695325" cy="257175"/>
            <a:chOff x="7081838" y="2527956"/>
            <a:chExt cx="1766887" cy="439082"/>
          </a:xfrm>
        </p:grpSpPr>
        <p:cxnSp>
          <p:nvCxnSpPr>
            <p:cNvPr id="26" name="Straight Connector 2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78" name="Freeform 7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0" name="Freeform 7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pic>
        <p:nvPicPr>
          <p:cNvPr id="705566"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961377" y="349884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95" name="Group 94"/>
          <p:cNvGrpSpPr/>
          <p:nvPr/>
        </p:nvGrpSpPr>
        <p:grpSpPr>
          <a:xfrm>
            <a:off x="5064333" y="4555944"/>
            <a:ext cx="695325" cy="257175"/>
            <a:chOff x="7081838" y="2527956"/>
            <a:chExt cx="1766887" cy="439082"/>
          </a:xfrm>
        </p:grpSpPr>
        <p:cxnSp>
          <p:nvCxnSpPr>
            <p:cNvPr id="96" name="Straight Connector 9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7" name="Freeform 96"/>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8" name="Freeform 97"/>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gr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7928" name="Equation" r:id="rId39" imgW="177480" imgH="177480" progId="Equation.DSMT4">
                  <p:embed/>
                </p:oleObj>
              </mc:Choice>
              <mc:Fallback>
                <p:oleObj name="Equation" r:id="rId39" imgW="177480" imgH="177480" progId="Equation.DSMT4">
                  <p:embed/>
                  <p:pic>
                    <p:nvPicPr>
                      <p:cNvPr id="33" name="Object 32"/>
                      <p:cNvPicPr>
                        <a:picLocks noChangeAspect="1" noChangeArrowheads="1"/>
                      </p:cNvPicPr>
                      <p:nvPr/>
                    </p:nvPicPr>
                    <p:blipFill>
                      <a:blip r:embed="rId40"/>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87" name="Group 86"/>
          <p:cNvGrpSpPr/>
          <p:nvPr/>
        </p:nvGrpSpPr>
        <p:grpSpPr>
          <a:xfrm rot="19396710">
            <a:off x="6566537" y="4107251"/>
            <a:ext cx="695325" cy="257175"/>
            <a:chOff x="7081838" y="2527956"/>
            <a:chExt cx="1766887" cy="439082"/>
          </a:xfrm>
        </p:grpSpPr>
        <p:cxnSp>
          <p:nvCxnSpPr>
            <p:cNvPr id="88" name="Straight Connector 87"/>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9" name="Freeform 88"/>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rot="1714784">
            <a:off x="6711644" y="2946892"/>
            <a:ext cx="695325" cy="257175"/>
            <a:chOff x="7081838" y="2527956"/>
            <a:chExt cx="1766887" cy="439082"/>
          </a:xfrm>
        </p:grpSpPr>
        <p:cxnSp>
          <p:nvCxnSpPr>
            <p:cNvPr id="84" name="Straight Connector 8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5" name="Freeform 8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6" name="Freeform 8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7929" name="Equation" r:id="rId41" imgW="114120" imgH="177480" progId="Equation.DSMT4">
                    <p:embed/>
                  </p:oleObj>
                </mc:Choice>
                <mc:Fallback>
                  <p:oleObj name="Equation" r:id="rId41" imgW="114120" imgH="177480" progId="Equation.DSMT4">
                    <p:embed/>
                    <p:pic>
                      <p:nvPicPr>
                        <p:cNvPr id="35" name="Object 34"/>
                        <p:cNvPicPr>
                          <a:picLocks noChangeAspect="1" noChangeArrowheads="1"/>
                        </p:cNvPicPr>
                        <p:nvPr/>
                      </p:nvPicPr>
                      <p:blipFill>
                        <a:blip r:embed="rId4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7930" name="Equation" r:id="rId43" imgW="126720" imgH="177480" progId="Equation.DSMT4">
                    <p:embed/>
                  </p:oleObj>
                </mc:Choice>
                <mc:Fallback>
                  <p:oleObj name="Equation" r:id="rId43" imgW="126720" imgH="177480" progId="Equation.DSMT4">
                    <p:embed/>
                    <p:pic>
                      <p:nvPicPr>
                        <p:cNvPr id="36" name="Object 35"/>
                        <p:cNvPicPr>
                          <a:picLocks noChangeAspect="1" noChangeArrowheads="1"/>
                        </p:cNvPicPr>
                        <p:nvPr/>
                      </p:nvPicPr>
                      <p:blipFill>
                        <a:blip r:embed="rId4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7931" name="Equation" r:id="rId45" imgW="126720" imgH="177480" progId="Equation.DSMT4">
                    <p:embed/>
                  </p:oleObj>
                </mc:Choice>
                <mc:Fallback>
                  <p:oleObj name="Equation" r:id="rId45" imgW="126720" imgH="177480" progId="Equation.DSMT4">
                    <p:embed/>
                    <p:pic>
                      <p:nvPicPr>
                        <p:cNvPr id="37" name="Object 36"/>
                        <p:cNvPicPr>
                          <a:picLocks noChangeAspect="1" noChangeArrowheads="1"/>
                        </p:cNvPicPr>
                        <p:nvPr/>
                      </p:nvPicPr>
                      <p:blipFill>
                        <a:blip r:embed="rId4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22803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05568"/>
                                        </p:tgtEl>
                                      </p:cBhvr>
                                    </p:animEffect>
                                    <p:set>
                                      <p:cBhvr>
                                        <p:cTn id="12" dur="1" fill="hold">
                                          <p:stCondLst>
                                            <p:cond delay="499"/>
                                          </p:stCondLst>
                                        </p:cTn>
                                        <p:tgtEl>
                                          <p:spTgt spid="70556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1"/>
                                        </p:tgtEl>
                                      </p:cBhvr>
                                    </p:animEffect>
                                    <p:set>
                                      <p:cBhvr>
                                        <p:cTn id="15" dur="1" fill="hold">
                                          <p:stCondLst>
                                            <p:cond delay="499"/>
                                          </p:stCondLst>
                                        </p:cTn>
                                        <p:tgtEl>
                                          <p:spTgt spid="13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32"/>
                                        </p:tgtEl>
                                      </p:cBhvr>
                                    </p:animEffect>
                                    <p:set>
                                      <p:cBhvr>
                                        <p:cTn id="18" dur="1" fill="hold">
                                          <p:stCondLst>
                                            <p:cond delay="499"/>
                                          </p:stCondLst>
                                        </p:cTn>
                                        <p:tgtEl>
                                          <p:spTgt spid="1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dissolve">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Illustrating state variables</a:t>
            </a:r>
          </a:p>
          <a:p>
            <a:pPr lvl="1"/>
            <a:r>
              <a:rPr lang="en-US" dirty="0"/>
              <a:t>A stochastic graph with generalized learning</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8942"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8943"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8944"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8945"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8946" name="Equation" r:id="rId11" imgW="114120" imgH="177480" progId="Equation.DSMT4">
                  <p:embed/>
                </p:oleObj>
              </mc:Choice>
              <mc:Fallback>
                <p:oleObj name="Equation" r:id="rId11" imgW="114120" imgH="177480" progId="Equation.DSMT4">
                  <p:embed/>
                  <p:pic>
                    <p:nvPicPr>
                      <p:cNvPr id="31" name="Object 30"/>
                      <p:cNvPicPr>
                        <a:picLocks noChangeAspect="1" noChangeArrowheads="1"/>
                      </p:cNvPicPr>
                      <p:nvPr/>
                    </p:nvPicPr>
                    <p:blipFill>
                      <a:blip r:embed="rId12"/>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8947" name="Equation" r:id="rId13" imgW="114120" imgH="177480" progId="Equation.DSMT4">
                  <p:embed/>
                </p:oleObj>
              </mc:Choice>
              <mc:Fallback>
                <p:oleObj name="Equation" r:id="rId13" imgW="114120" imgH="177480" progId="Equation.DSMT4">
                  <p:embed/>
                  <p:pic>
                    <p:nvPicPr>
                      <p:cNvPr id="32" name="Object 31"/>
                      <p:cNvPicPr>
                        <a:picLocks noChangeAspect="1" noChangeArrowheads="1"/>
                      </p:cNvPicPr>
                      <p:nvPr/>
                    </p:nvPicPr>
                    <p:blipFill>
                      <a:blip r:embed="rId14"/>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8948" name="Equation" r:id="rId15" imgW="164880" imgH="164880" progId="Equation.DSMT4">
                  <p:embed/>
                </p:oleObj>
              </mc:Choice>
              <mc:Fallback>
                <p:oleObj name="Equation" r:id="rId15" imgW="164880" imgH="164880" progId="Equation.DSMT4">
                  <p:embed/>
                  <p:pic>
                    <p:nvPicPr>
                      <p:cNvPr id="34" name="Object 33"/>
                      <p:cNvPicPr>
                        <a:picLocks noChangeAspect="1" noChangeArrowheads="1"/>
                      </p:cNvPicPr>
                      <p:nvPr/>
                    </p:nvPicPr>
                    <p:blipFill>
                      <a:blip r:embed="rId16"/>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8949" name="Equation" r:id="rId17" imgW="228600" imgH="177480" progId="Equation.DSMT4">
                  <p:embed/>
                </p:oleObj>
              </mc:Choice>
              <mc:Fallback>
                <p:oleObj name="Equation" r:id="rId17" imgW="228600" imgH="177480" progId="Equation.DSMT4">
                  <p:embed/>
                  <p:pic>
                    <p:nvPicPr>
                      <p:cNvPr id="52" name="Object 51"/>
                      <p:cNvPicPr>
                        <a:picLocks noChangeAspect="1" noChangeArrowheads="1"/>
                      </p:cNvPicPr>
                      <p:nvPr/>
                    </p:nvPicPr>
                    <p:blipFill>
                      <a:blip r:embed="rId18"/>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8950" name="Equation" r:id="rId19" imgW="215640" imgH="177480" progId="Equation.DSMT4">
                  <p:embed/>
                </p:oleObj>
              </mc:Choice>
              <mc:Fallback>
                <p:oleObj name="Equation" r:id="rId19" imgW="215640" imgH="177480" progId="Equation.DSMT4">
                  <p:embed/>
                  <p:pic>
                    <p:nvPicPr>
                      <p:cNvPr id="53" name="Object 52"/>
                      <p:cNvPicPr>
                        <a:picLocks noChangeAspect="1" noChangeArrowheads="1"/>
                      </p:cNvPicPr>
                      <p:nvPr/>
                    </p:nvPicPr>
                    <p:blipFill>
                      <a:blip r:embed="rId20"/>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8951" name="Equation" r:id="rId21" imgW="291960" imgH="177480" progId="Equation.DSMT4">
                  <p:embed/>
                </p:oleObj>
              </mc:Choice>
              <mc:Fallback>
                <p:oleObj name="Equation" r:id="rId21" imgW="291960" imgH="177480" progId="Equation.DSMT4">
                  <p:embed/>
                  <p:pic>
                    <p:nvPicPr>
                      <p:cNvPr id="58" name="Object 57"/>
                      <p:cNvPicPr>
                        <a:picLocks noChangeAspect="1" noChangeArrowheads="1"/>
                      </p:cNvPicPr>
                      <p:nvPr/>
                    </p:nvPicPr>
                    <p:blipFill>
                      <a:blip r:embed="rId22"/>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65553"/>
          <a:ext cx="342900" cy="266700"/>
        </p:xfrm>
        <a:graphic>
          <a:graphicData uri="http://schemas.openxmlformats.org/presentationml/2006/ole">
            <mc:AlternateContent xmlns:mc="http://schemas.openxmlformats.org/markup-compatibility/2006">
              <mc:Choice xmlns:v="urn:schemas-microsoft-com:vml" Requires="v">
                <p:oleObj spid="_x0000_s38952" name="Equation" r:id="rId23" imgW="228600" imgH="177480" progId="Equation.DSMT4">
                  <p:embed/>
                </p:oleObj>
              </mc:Choice>
              <mc:Fallback>
                <p:oleObj name="Equation" r:id="rId23" imgW="228600" imgH="177480" progId="Equation.DSMT4">
                  <p:embed/>
                  <p:pic>
                    <p:nvPicPr>
                      <p:cNvPr id="59" name="Object 58"/>
                      <p:cNvPicPr>
                        <a:picLocks noChangeAspect="1" noChangeArrowheads="1"/>
                      </p:cNvPicPr>
                      <p:nvPr/>
                    </p:nvPicPr>
                    <p:blipFill>
                      <a:blip r:embed="rId24"/>
                      <a:srcRect/>
                      <a:stretch>
                        <a:fillRect/>
                      </a:stretch>
                    </p:blipFill>
                    <p:spPr bwMode="auto">
                      <a:xfrm>
                        <a:off x="5126703" y="356555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38953" name="Equation" r:id="rId25" imgW="304560" imgH="177480" progId="Equation.DSMT4">
                  <p:embed/>
                </p:oleObj>
              </mc:Choice>
              <mc:Fallback>
                <p:oleObj name="Equation" r:id="rId25" imgW="304560" imgH="177480" progId="Equation.DSMT4">
                  <p:embed/>
                  <p:pic>
                    <p:nvPicPr>
                      <p:cNvPr id="60" name="Object 59"/>
                      <p:cNvPicPr>
                        <a:picLocks noChangeAspect="1" noChangeArrowheads="1"/>
                      </p:cNvPicPr>
                      <p:nvPr/>
                    </p:nvPicPr>
                    <p:blipFill>
                      <a:blip r:embed="rId26"/>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91" name="Group 90"/>
          <p:cNvGrpSpPr/>
          <p:nvPr/>
        </p:nvGrpSpPr>
        <p:grpSpPr>
          <a:xfrm>
            <a:off x="6595847" y="3484343"/>
            <a:ext cx="695325" cy="257175"/>
            <a:chOff x="7081838" y="2527956"/>
            <a:chExt cx="1766887" cy="439082"/>
          </a:xfrm>
        </p:grpSpPr>
        <p:cxnSp>
          <p:nvCxnSpPr>
            <p:cNvPr id="92" name="Straight Connector 91"/>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3" name="Freeform 92"/>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4" name="Freeform 93"/>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99" name="Group 98"/>
          <p:cNvGrpSpPr/>
          <p:nvPr/>
        </p:nvGrpSpPr>
        <p:grpSpPr>
          <a:xfrm>
            <a:off x="3337167" y="2451414"/>
            <a:ext cx="695325" cy="257175"/>
            <a:chOff x="7081838" y="2527956"/>
            <a:chExt cx="1766887" cy="439082"/>
          </a:xfrm>
        </p:grpSpPr>
        <p:cxnSp>
          <p:nvCxnSpPr>
            <p:cNvPr id="100" name="Straight Connector 99"/>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1" name="Freeform 100"/>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2" name="Freeform 101"/>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3" name="Group 102"/>
          <p:cNvGrpSpPr/>
          <p:nvPr/>
        </p:nvGrpSpPr>
        <p:grpSpPr>
          <a:xfrm>
            <a:off x="3387969" y="4548690"/>
            <a:ext cx="695325" cy="257175"/>
            <a:chOff x="7081838" y="2527956"/>
            <a:chExt cx="1766887" cy="439082"/>
          </a:xfrm>
        </p:grpSpPr>
        <p:cxnSp>
          <p:nvCxnSpPr>
            <p:cNvPr id="104" name="Straight Connector 10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05" name="Freeform 10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aphicFrame>
        <p:nvGraphicFramePr>
          <p:cNvPr id="82" name="Object 81"/>
          <p:cNvGraphicFramePr>
            <a:graphicFrameLocks noChangeAspect="1"/>
          </p:cNvGraphicFramePr>
          <p:nvPr>
            <p:extLst/>
          </p:nvPr>
        </p:nvGraphicFramePr>
        <p:xfrm>
          <a:off x="1844675" y="2900363"/>
          <a:ext cx="438150" cy="266700"/>
        </p:xfrm>
        <a:graphic>
          <a:graphicData uri="http://schemas.openxmlformats.org/presentationml/2006/ole">
            <mc:AlternateContent xmlns:mc="http://schemas.openxmlformats.org/markup-compatibility/2006">
              <mc:Choice xmlns:v="urn:schemas-microsoft-com:vml" Requires="v">
                <p:oleObj spid="_x0000_s38954" name="Equation" r:id="rId27" imgW="291960" imgH="177480" progId="Equation.DSMT4">
                  <p:embed/>
                </p:oleObj>
              </mc:Choice>
              <mc:Fallback>
                <p:oleObj name="Equation" r:id="rId27" imgW="291960" imgH="177480" progId="Equation.DSMT4">
                  <p:embed/>
                  <p:pic>
                    <p:nvPicPr>
                      <p:cNvPr id="82" name="Object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44675" y="2900363"/>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06"/>
          <p:cNvGraphicFramePr>
            <a:graphicFrameLocks noChangeAspect="1"/>
          </p:cNvGraphicFramePr>
          <p:nvPr>
            <p:extLst/>
          </p:nvPr>
        </p:nvGraphicFramePr>
        <p:xfrm>
          <a:off x="1927225" y="3525838"/>
          <a:ext cx="342900" cy="266700"/>
        </p:xfrm>
        <a:graphic>
          <a:graphicData uri="http://schemas.openxmlformats.org/presentationml/2006/ole">
            <mc:AlternateContent xmlns:mc="http://schemas.openxmlformats.org/markup-compatibility/2006">
              <mc:Choice xmlns:v="urn:schemas-microsoft-com:vml" Requires="v">
                <p:oleObj spid="_x0000_s38955" name="Equation" r:id="rId29" imgW="228600" imgH="177480" progId="Equation.DSMT4">
                  <p:embed/>
                </p:oleObj>
              </mc:Choice>
              <mc:Fallback>
                <p:oleObj name="Equation" r:id="rId29" imgW="228600" imgH="177480" progId="Equation.DSMT4">
                  <p:embed/>
                  <p:pic>
                    <p:nvPicPr>
                      <p:cNvPr id="107" name="Object 10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27225" y="35258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07"/>
          <p:cNvGraphicFramePr>
            <a:graphicFrameLocks noChangeAspect="1"/>
          </p:cNvGraphicFramePr>
          <p:nvPr>
            <p:extLst/>
          </p:nvPr>
        </p:nvGraphicFramePr>
        <p:xfrm>
          <a:off x="2066925" y="4084638"/>
          <a:ext cx="342900" cy="266700"/>
        </p:xfrm>
        <a:graphic>
          <a:graphicData uri="http://schemas.openxmlformats.org/presentationml/2006/ole">
            <mc:AlternateContent xmlns:mc="http://schemas.openxmlformats.org/markup-compatibility/2006">
              <mc:Choice xmlns:v="urn:schemas-microsoft-com:vml" Requires="v">
                <p:oleObj spid="_x0000_s38956" name="Equation" r:id="rId31" imgW="228600" imgH="177480" progId="Equation.DSMT4">
                  <p:embed/>
                </p:oleObj>
              </mc:Choice>
              <mc:Fallback>
                <p:oleObj name="Equation" r:id="rId31" imgW="228600" imgH="177480" progId="Equation.DSMT4">
                  <p:embed/>
                  <p:pic>
                    <p:nvPicPr>
                      <p:cNvPr id="108" name="Object 10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66925" y="4084638"/>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843155" y="3159496"/>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 name="Object 108"/>
          <p:cNvGraphicFramePr>
            <a:graphicFrameLocks noChangeAspect="1"/>
          </p:cNvGraphicFramePr>
          <p:nvPr>
            <p:extLst/>
          </p:nvPr>
        </p:nvGraphicFramePr>
        <p:xfrm>
          <a:off x="3440113" y="3505200"/>
          <a:ext cx="438150" cy="266700"/>
        </p:xfrm>
        <a:graphic>
          <a:graphicData uri="http://schemas.openxmlformats.org/presentationml/2006/ole">
            <mc:AlternateContent xmlns:mc="http://schemas.openxmlformats.org/markup-compatibility/2006">
              <mc:Choice xmlns:v="urn:schemas-microsoft-com:vml" Requires="v">
                <p:oleObj spid="_x0000_s38957" name="Equation" r:id="rId34" imgW="291960" imgH="177480" progId="Equation.DSMT4">
                  <p:embed/>
                </p:oleObj>
              </mc:Choice>
              <mc:Fallback>
                <p:oleObj name="Equation" r:id="rId34" imgW="291960" imgH="177480" progId="Equation.DSMT4">
                  <p:embed/>
                  <p:pic>
                    <p:nvPicPr>
                      <p:cNvPr id="109" name="Object 108"/>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40113" y="350520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7"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57583" y="3462564"/>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870285" y="4215913"/>
            <a:ext cx="583512" cy="35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4565051" y="3069550"/>
            <a:ext cx="587560"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4554375" y="4163774"/>
            <a:ext cx="583512" cy="46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6070062" y="3147944"/>
            <a:ext cx="58756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6059386" y="4242168"/>
            <a:ext cx="583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114" name="Object 113"/>
          <p:cNvGraphicFramePr>
            <a:graphicFrameLocks noChangeAspect="1"/>
          </p:cNvGraphicFramePr>
          <p:nvPr>
            <p:extLst/>
          </p:nvPr>
        </p:nvGraphicFramePr>
        <p:xfrm>
          <a:off x="1889823" y="5365073"/>
          <a:ext cx="950912" cy="552450"/>
        </p:xfrm>
        <a:graphic>
          <a:graphicData uri="http://schemas.openxmlformats.org/presentationml/2006/ole">
            <mc:AlternateContent xmlns:mc="http://schemas.openxmlformats.org/markup-compatibility/2006">
              <mc:Choice xmlns:v="urn:schemas-microsoft-com:vml" Requires="v">
                <p:oleObj spid="_x0000_s38958" name="Equation" r:id="rId36" imgW="393480" imgH="228600" progId="Equation.DSMT4">
                  <p:embed/>
                </p:oleObj>
              </mc:Choice>
              <mc:Fallback>
                <p:oleObj name="Equation" r:id="rId36" imgW="393480" imgH="228600" progId="Equation.DSMT4">
                  <p:embed/>
                  <p:pic>
                    <p:nvPicPr>
                      <p:cNvPr id="114" name="Object 11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89823" y="5365073"/>
                        <a:ext cx="9509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5017"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5400000">
            <a:off x="4551744" y="2840347"/>
            <a:ext cx="884804" cy="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81" name="Group 80"/>
          <p:cNvGrpSpPr/>
          <p:nvPr/>
        </p:nvGrpSpPr>
        <p:grpSpPr>
          <a:xfrm>
            <a:off x="5013531" y="2458668"/>
            <a:ext cx="695325" cy="257175"/>
            <a:chOff x="7081838" y="2527956"/>
            <a:chExt cx="1766887" cy="439082"/>
          </a:xfrm>
        </p:grpSpPr>
        <p:cxnSp>
          <p:nvCxnSpPr>
            <p:cNvPr id="26" name="Straight Connector 2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78" name="Freeform 7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0" name="Freeform 7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pic>
        <p:nvPicPr>
          <p:cNvPr id="705566" name="Picture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961377" y="3498846"/>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5400000">
            <a:off x="4545394" y="4123047"/>
            <a:ext cx="884804" cy="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95" name="Group 94"/>
          <p:cNvGrpSpPr/>
          <p:nvPr/>
        </p:nvGrpSpPr>
        <p:grpSpPr>
          <a:xfrm>
            <a:off x="5064333" y="4555944"/>
            <a:ext cx="695325" cy="257175"/>
            <a:chOff x="7081838" y="2527956"/>
            <a:chExt cx="1766887" cy="439082"/>
          </a:xfrm>
        </p:grpSpPr>
        <p:cxnSp>
          <p:nvCxnSpPr>
            <p:cNvPr id="96" name="Straight Connector 95"/>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97" name="Freeform 96"/>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8" name="Freeform 97"/>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pic>
        <p:nvPicPr>
          <p:cNvPr id="725018" name="Picture 2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013531" y="3365434"/>
            <a:ext cx="649520" cy="40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5400000">
            <a:off x="6175440" y="2875508"/>
            <a:ext cx="884804" cy="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5400000">
            <a:off x="6153445" y="4058827"/>
            <a:ext cx="884804" cy="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2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23960" y="3345821"/>
            <a:ext cx="731417" cy="40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gr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8959" name="Equation" r:id="rId40" imgW="177480" imgH="177480" progId="Equation.DSMT4">
                  <p:embed/>
                </p:oleObj>
              </mc:Choice>
              <mc:Fallback>
                <p:oleObj name="Equation" r:id="rId40" imgW="177480" imgH="177480" progId="Equation.DSMT4">
                  <p:embed/>
                  <p:pic>
                    <p:nvPicPr>
                      <p:cNvPr id="33" name="Object 32"/>
                      <p:cNvPicPr>
                        <a:picLocks noChangeAspect="1" noChangeArrowheads="1"/>
                      </p:cNvPicPr>
                      <p:nvPr/>
                    </p:nvPicPr>
                    <p:blipFill>
                      <a:blip r:embed="rId41"/>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87" name="Group 86"/>
          <p:cNvGrpSpPr/>
          <p:nvPr/>
        </p:nvGrpSpPr>
        <p:grpSpPr>
          <a:xfrm rot="19396710">
            <a:off x="6566537" y="4107251"/>
            <a:ext cx="695325" cy="257175"/>
            <a:chOff x="7081838" y="2527956"/>
            <a:chExt cx="1766887" cy="439082"/>
          </a:xfrm>
        </p:grpSpPr>
        <p:cxnSp>
          <p:nvCxnSpPr>
            <p:cNvPr id="88" name="Straight Connector 87"/>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9" name="Freeform 88"/>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83" name="Group 82"/>
          <p:cNvGrpSpPr/>
          <p:nvPr/>
        </p:nvGrpSpPr>
        <p:grpSpPr>
          <a:xfrm rot="1714784">
            <a:off x="6711644" y="2946892"/>
            <a:ext cx="695325" cy="257175"/>
            <a:chOff x="7081838" y="2527956"/>
            <a:chExt cx="1766887" cy="439082"/>
          </a:xfrm>
        </p:grpSpPr>
        <p:cxnSp>
          <p:nvCxnSpPr>
            <p:cNvPr id="84" name="Straight Connector 83"/>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85" name="Freeform 84"/>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6" name="Freeform 85"/>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8960" name="Equation" r:id="rId42" imgW="114120" imgH="177480" progId="Equation.DSMT4">
                    <p:embed/>
                  </p:oleObj>
                </mc:Choice>
                <mc:Fallback>
                  <p:oleObj name="Equation" r:id="rId42" imgW="114120" imgH="177480" progId="Equation.DSMT4">
                    <p:embed/>
                    <p:pic>
                      <p:nvPicPr>
                        <p:cNvPr id="35" name="Object 34"/>
                        <p:cNvPicPr>
                          <a:picLocks noChangeAspect="1" noChangeArrowheads="1"/>
                        </p:cNvPicPr>
                        <p:nvPr/>
                      </p:nvPicPr>
                      <p:blipFill>
                        <a:blip r:embed="rId43"/>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8961" name="Equation" r:id="rId44" imgW="126720" imgH="177480" progId="Equation.DSMT4">
                    <p:embed/>
                  </p:oleObj>
                </mc:Choice>
                <mc:Fallback>
                  <p:oleObj name="Equation" r:id="rId44" imgW="126720" imgH="177480" progId="Equation.DSMT4">
                    <p:embed/>
                    <p:pic>
                      <p:nvPicPr>
                        <p:cNvPr id="36" name="Object 35"/>
                        <p:cNvPicPr>
                          <a:picLocks noChangeAspect="1" noChangeArrowheads="1"/>
                        </p:cNvPicPr>
                        <p:nvPr/>
                      </p:nvPicPr>
                      <p:blipFill>
                        <a:blip r:embed="rId45"/>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8962" name="Equation" r:id="rId46" imgW="126720" imgH="177480" progId="Equation.DSMT4">
                    <p:embed/>
                  </p:oleObj>
                </mc:Choice>
                <mc:Fallback>
                  <p:oleObj name="Equation" r:id="rId46" imgW="126720" imgH="177480" progId="Equation.DSMT4">
                    <p:embed/>
                    <p:pic>
                      <p:nvPicPr>
                        <p:cNvPr id="37" name="Object 36"/>
                        <p:cNvPicPr>
                          <a:picLocks noChangeAspect="1" noChangeArrowheads="1"/>
                        </p:cNvPicPr>
                        <p:nvPr/>
                      </p:nvPicPr>
                      <p:blipFill>
                        <a:blip r:embed="rId47"/>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3" name="Group 62"/>
          <p:cNvGrpSpPr/>
          <p:nvPr/>
        </p:nvGrpSpPr>
        <p:grpSpPr>
          <a:xfrm>
            <a:off x="1842196" y="5221288"/>
            <a:ext cx="4540250" cy="858837"/>
            <a:chOff x="1842196" y="5221288"/>
            <a:chExt cx="4540250" cy="858837"/>
          </a:xfrm>
        </p:grpSpPr>
        <p:graphicFrame>
          <p:nvGraphicFramePr>
            <p:cNvPr id="120" name="Object 119"/>
            <p:cNvGraphicFramePr>
              <a:graphicFrameLocks noChangeAspect="1"/>
            </p:cNvGraphicFramePr>
            <p:nvPr>
              <p:extLst/>
            </p:nvPr>
          </p:nvGraphicFramePr>
          <p:xfrm>
            <a:off x="1842196" y="5221288"/>
            <a:ext cx="4540250" cy="858837"/>
          </p:xfrm>
          <a:graphic>
            <a:graphicData uri="http://schemas.openxmlformats.org/presentationml/2006/ole">
              <mc:AlternateContent xmlns:mc="http://schemas.openxmlformats.org/markup-compatibility/2006">
                <mc:Choice xmlns:v="urn:schemas-microsoft-com:vml" Requires="v">
                  <p:oleObj spid="_x0000_s38963" name="Equation" r:id="rId48" imgW="1879560" imgH="355320" progId="Equation.DSMT4">
                    <p:embed/>
                  </p:oleObj>
                </mc:Choice>
                <mc:Fallback>
                  <p:oleObj name="Equation" r:id="rId48" imgW="1879560" imgH="355320" progId="Equation.DSMT4">
                    <p:embed/>
                    <p:pic>
                      <p:nvPicPr>
                        <p:cNvPr id="120" name="Object 119"/>
                        <p:cNvPicPr>
                          <a:picLocks noChangeAspect="1" noChangeArrowheads="1"/>
                        </p:cNvPicPr>
                        <p:nvPr/>
                      </p:nvPicPr>
                      <p:blipFill>
                        <a:blip r:embed="rId49"/>
                        <a:srcRect/>
                        <a:stretch>
                          <a:fillRect/>
                        </a:stretch>
                      </p:blipFill>
                      <p:spPr bwMode="auto">
                        <a:xfrm>
                          <a:off x="1842196" y="5221288"/>
                          <a:ext cx="4540250" cy="858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38" name="Group 137"/>
            <p:cNvGrpSpPr/>
            <p:nvPr/>
          </p:nvGrpSpPr>
          <p:grpSpPr>
            <a:xfrm>
              <a:off x="4621651" y="5312228"/>
              <a:ext cx="695325" cy="495161"/>
              <a:chOff x="7081838" y="2527956"/>
              <a:chExt cx="1766887" cy="439082"/>
            </a:xfrm>
          </p:grpSpPr>
          <p:cxnSp>
            <p:nvCxnSpPr>
              <p:cNvPr id="139" name="Straight Connector 138"/>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40" name="Freeform 139"/>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1" name="Freeform 140"/>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2" name="Group 141"/>
            <p:cNvGrpSpPr/>
            <p:nvPr/>
          </p:nvGrpSpPr>
          <p:grpSpPr>
            <a:xfrm>
              <a:off x="4774051" y="5304974"/>
              <a:ext cx="695325" cy="495161"/>
              <a:chOff x="7081838" y="2527956"/>
              <a:chExt cx="1766887" cy="439082"/>
            </a:xfrm>
          </p:grpSpPr>
          <p:cxnSp>
            <p:nvCxnSpPr>
              <p:cNvPr id="143" name="Straight Connector 142"/>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44" name="Freeform 143"/>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5" name="Freeform 144"/>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46" name="Group 145"/>
            <p:cNvGrpSpPr/>
            <p:nvPr/>
          </p:nvGrpSpPr>
          <p:grpSpPr>
            <a:xfrm>
              <a:off x="4926451" y="5312234"/>
              <a:ext cx="695325" cy="495161"/>
              <a:chOff x="7081838" y="2527956"/>
              <a:chExt cx="1766887" cy="439082"/>
            </a:xfrm>
          </p:grpSpPr>
          <p:cxnSp>
            <p:nvCxnSpPr>
              <p:cNvPr id="147" name="Straight Connector 146"/>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48" name="Freeform 147"/>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9" name="Freeform 148"/>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50" name="Group 149"/>
            <p:cNvGrpSpPr/>
            <p:nvPr/>
          </p:nvGrpSpPr>
          <p:grpSpPr>
            <a:xfrm>
              <a:off x="5441701" y="5304980"/>
              <a:ext cx="695325" cy="495161"/>
              <a:chOff x="7081838" y="2527956"/>
              <a:chExt cx="1766887" cy="439082"/>
            </a:xfrm>
          </p:grpSpPr>
          <p:cxnSp>
            <p:nvCxnSpPr>
              <p:cNvPr id="151" name="Straight Connector 150"/>
              <p:cNvCxnSpPr/>
              <p:nvPr/>
            </p:nvCxnSpPr>
            <p:spPr bwMode="auto">
              <a:xfrm>
                <a:off x="7081838" y="2967038"/>
                <a:ext cx="1766887" cy="0"/>
              </a:xfrm>
              <a:prstGeom prst="line">
                <a:avLst/>
              </a:prstGeom>
              <a:noFill/>
              <a:ln w="9525" cap="flat" cmpd="sng" algn="ctr">
                <a:solidFill>
                  <a:schemeClr val="tx1"/>
                </a:solidFill>
                <a:prstDash val="solid"/>
                <a:round/>
                <a:headEnd type="none" w="med" len="med"/>
                <a:tailEnd type="none" w="med" len="med"/>
              </a:ln>
              <a:effectLst/>
            </p:spPr>
          </p:cxnSp>
          <p:sp>
            <p:nvSpPr>
              <p:cNvPr id="152" name="Freeform 151"/>
              <p:cNvSpPr/>
              <p:nvPr/>
            </p:nvSpPr>
            <p:spPr>
              <a:xfrm>
                <a:off x="7153275" y="2527972"/>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3" name="Freeform 152"/>
              <p:cNvSpPr/>
              <p:nvPr/>
            </p:nvSpPr>
            <p:spPr>
              <a:xfrm flipH="1">
                <a:off x="7967732" y="2527956"/>
                <a:ext cx="810342" cy="434303"/>
              </a:xfrm>
              <a:custGeom>
                <a:avLst/>
                <a:gdLst>
                  <a:gd name="connsiteX0" fmla="*/ 0 w 810342"/>
                  <a:gd name="connsiteY0" fmla="*/ 434303 h 434303"/>
                  <a:gd name="connsiteX1" fmla="*/ 161925 w 810342"/>
                  <a:gd name="connsiteY1" fmla="*/ 415253 h 434303"/>
                  <a:gd name="connsiteX2" fmla="*/ 295275 w 810342"/>
                  <a:gd name="connsiteY2" fmla="*/ 372391 h 434303"/>
                  <a:gd name="connsiteX3" fmla="*/ 457200 w 810342"/>
                  <a:gd name="connsiteY3" fmla="*/ 267616 h 434303"/>
                  <a:gd name="connsiteX4" fmla="*/ 552450 w 810342"/>
                  <a:gd name="connsiteY4" fmla="*/ 143791 h 434303"/>
                  <a:gd name="connsiteX5" fmla="*/ 642938 w 810342"/>
                  <a:gd name="connsiteY5" fmla="*/ 58066 h 434303"/>
                  <a:gd name="connsiteX6" fmla="*/ 738188 w 810342"/>
                  <a:gd name="connsiteY6" fmla="*/ 10441 h 434303"/>
                  <a:gd name="connsiteX7" fmla="*/ 800100 w 810342"/>
                  <a:gd name="connsiteY7" fmla="*/ 916 h 434303"/>
                  <a:gd name="connsiteX8" fmla="*/ 809625 w 810342"/>
                  <a:gd name="connsiteY8" fmla="*/ 916 h 43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42" h="434303">
                    <a:moveTo>
                      <a:pt x="0" y="434303"/>
                    </a:moveTo>
                    <a:cubicBezTo>
                      <a:pt x="56356" y="429937"/>
                      <a:pt x="112712" y="425572"/>
                      <a:pt x="161925" y="415253"/>
                    </a:cubicBezTo>
                    <a:cubicBezTo>
                      <a:pt x="211138" y="404934"/>
                      <a:pt x="246063" y="396997"/>
                      <a:pt x="295275" y="372391"/>
                    </a:cubicBezTo>
                    <a:cubicBezTo>
                      <a:pt x="344487" y="347785"/>
                      <a:pt x="414338" y="305716"/>
                      <a:pt x="457200" y="267616"/>
                    </a:cubicBezTo>
                    <a:cubicBezTo>
                      <a:pt x="500062" y="229516"/>
                      <a:pt x="521494" y="178716"/>
                      <a:pt x="552450" y="143791"/>
                    </a:cubicBezTo>
                    <a:cubicBezTo>
                      <a:pt x="583406" y="108866"/>
                      <a:pt x="611982" y="80291"/>
                      <a:pt x="642938" y="58066"/>
                    </a:cubicBezTo>
                    <a:cubicBezTo>
                      <a:pt x="673894" y="35841"/>
                      <a:pt x="711995" y="19966"/>
                      <a:pt x="738188" y="10441"/>
                    </a:cubicBezTo>
                    <a:cubicBezTo>
                      <a:pt x="764381" y="916"/>
                      <a:pt x="788194" y="2503"/>
                      <a:pt x="800100" y="916"/>
                    </a:cubicBezTo>
                    <a:cubicBezTo>
                      <a:pt x="812006" y="-671"/>
                      <a:pt x="810815" y="122"/>
                      <a:pt x="809625" y="916"/>
                    </a:cubicBezTo>
                  </a:path>
                </a:pathLst>
              </a:custGeom>
              <a:no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grpSp>
        <p:nvGrpSpPr>
          <p:cNvPr id="57" name="Group 56"/>
          <p:cNvGrpSpPr/>
          <p:nvPr/>
        </p:nvGrpSpPr>
        <p:grpSpPr>
          <a:xfrm>
            <a:off x="2712358" y="5730875"/>
            <a:ext cx="498475" cy="858838"/>
            <a:chOff x="1986658" y="5730875"/>
            <a:chExt cx="498475" cy="858838"/>
          </a:xfrm>
        </p:grpSpPr>
        <p:graphicFrame>
          <p:nvGraphicFramePr>
            <p:cNvPr id="49" name="Object 48"/>
            <p:cNvGraphicFramePr>
              <a:graphicFrameLocks noChangeAspect="1"/>
            </p:cNvGraphicFramePr>
            <p:nvPr>
              <p:extLst/>
            </p:nvPr>
          </p:nvGraphicFramePr>
          <p:xfrm>
            <a:off x="2021583" y="6105525"/>
            <a:ext cx="349250" cy="484188"/>
          </p:xfrm>
          <a:graphic>
            <a:graphicData uri="http://schemas.openxmlformats.org/presentationml/2006/ole">
              <mc:AlternateContent xmlns:mc="http://schemas.openxmlformats.org/markup-compatibility/2006">
                <mc:Choice xmlns:v="urn:schemas-microsoft-com:vml" Requires="v">
                  <p:oleObj spid="_x0000_s38964" name="Equation" r:id="rId50" imgW="164880" imgH="228600" progId="Equation.DSMT4">
                    <p:embed/>
                  </p:oleObj>
                </mc:Choice>
                <mc:Fallback>
                  <p:oleObj name="Equation" r:id="rId50" imgW="164880" imgH="228600" progId="Equation.DSMT4">
                    <p:embed/>
                    <p:pic>
                      <p:nvPicPr>
                        <p:cNvPr id="49" name="Object 48"/>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021583" y="6105525"/>
                          <a:ext cx="3492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1986658" y="5730875"/>
            <a:ext cx="498475" cy="555625"/>
          </p:xfrm>
          <a:graphic>
            <a:graphicData uri="http://schemas.openxmlformats.org/presentationml/2006/ole">
              <mc:AlternateContent xmlns:mc="http://schemas.openxmlformats.org/markup-compatibility/2006">
                <mc:Choice xmlns:v="urn:schemas-microsoft-com:vml" Requires="v">
                  <p:oleObj spid="_x0000_s38965" name="Equation" r:id="rId52" imgW="330120" imgH="368280" progId="Equation.DSMT4">
                    <p:embed/>
                  </p:oleObj>
                </mc:Choice>
                <mc:Fallback>
                  <p:oleObj name="Equation" r:id="rId52" imgW="330120" imgH="368280" progId="Equation.DSMT4">
                    <p:embed/>
                    <p:pic>
                      <p:nvPicPr>
                        <p:cNvPr id="50" name="Object 4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986658" y="5730875"/>
                          <a:ext cx="4984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1" name="Group 60"/>
          <p:cNvGrpSpPr/>
          <p:nvPr/>
        </p:nvGrpSpPr>
        <p:grpSpPr>
          <a:xfrm>
            <a:off x="3255279" y="5726113"/>
            <a:ext cx="1133475" cy="871537"/>
            <a:chOff x="3255279" y="5726113"/>
            <a:chExt cx="1133475" cy="871537"/>
          </a:xfrm>
        </p:grpSpPr>
        <p:graphicFrame>
          <p:nvGraphicFramePr>
            <p:cNvPr id="51" name="Object 50"/>
            <p:cNvGraphicFramePr>
              <a:graphicFrameLocks noChangeAspect="1"/>
            </p:cNvGraphicFramePr>
            <p:nvPr>
              <p:extLst/>
            </p:nvPr>
          </p:nvGraphicFramePr>
          <p:xfrm>
            <a:off x="3652395" y="6113463"/>
            <a:ext cx="295275" cy="484187"/>
          </p:xfrm>
          <a:graphic>
            <a:graphicData uri="http://schemas.openxmlformats.org/presentationml/2006/ole">
              <mc:AlternateContent xmlns:mc="http://schemas.openxmlformats.org/markup-compatibility/2006">
                <mc:Choice xmlns:v="urn:schemas-microsoft-com:vml" Requires="v">
                  <p:oleObj spid="_x0000_s38966" name="Equation" r:id="rId54" imgW="139680" imgH="228600" progId="Equation.DSMT4">
                    <p:embed/>
                  </p:oleObj>
                </mc:Choice>
                <mc:Fallback>
                  <p:oleObj name="Equation" r:id="rId54" imgW="139680" imgH="228600" progId="Equation.DSMT4">
                    <p:embed/>
                    <p:pic>
                      <p:nvPicPr>
                        <p:cNvPr id="51" name="Object 5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652395" y="6113463"/>
                          <a:ext cx="2952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 name="Object 53"/>
            <p:cNvGraphicFramePr>
              <a:graphicFrameLocks noChangeAspect="1"/>
            </p:cNvGraphicFramePr>
            <p:nvPr>
              <p:extLst/>
            </p:nvPr>
          </p:nvGraphicFramePr>
          <p:xfrm>
            <a:off x="3255279" y="5726113"/>
            <a:ext cx="1133475" cy="574675"/>
          </p:xfrm>
          <a:graphic>
            <a:graphicData uri="http://schemas.openxmlformats.org/presentationml/2006/ole">
              <mc:AlternateContent xmlns:mc="http://schemas.openxmlformats.org/markup-compatibility/2006">
                <mc:Choice xmlns:v="urn:schemas-microsoft-com:vml" Requires="v">
                  <p:oleObj spid="_x0000_s38967" name="Equation" r:id="rId56" imgW="749160" imgH="380880" progId="Equation.DSMT4">
                    <p:embed/>
                  </p:oleObj>
                </mc:Choice>
                <mc:Fallback>
                  <p:oleObj name="Equation" r:id="rId56" imgW="749160" imgH="380880" progId="Equation.DSMT4">
                    <p:embed/>
                    <p:pic>
                      <p:nvPicPr>
                        <p:cNvPr id="54" name="Object 53"/>
                        <p:cNvPicPr>
                          <a:picLocks noChangeAspect="1" noChangeArrowheads="1"/>
                        </p:cNvPicPr>
                        <p:nvPr/>
                      </p:nvPicPr>
                      <p:blipFill>
                        <a:blip r:embed="rId57"/>
                        <a:srcRect/>
                        <a:stretch>
                          <a:fillRect/>
                        </a:stretch>
                      </p:blipFill>
                      <p:spPr bwMode="auto">
                        <a:xfrm>
                          <a:off x="3255279" y="5726113"/>
                          <a:ext cx="1133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2" name="Group 61"/>
          <p:cNvGrpSpPr/>
          <p:nvPr/>
        </p:nvGrpSpPr>
        <p:grpSpPr>
          <a:xfrm>
            <a:off x="4474271" y="5718175"/>
            <a:ext cx="1766887" cy="871538"/>
            <a:chOff x="4474271" y="5718175"/>
            <a:chExt cx="1766887" cy="871538"/>
          </a:xfrm>
        </p:grpSpPr>
        <p:graphicFrame>
          <p:nvGraphicFramePr>
            <p:cNvPr id="55" name="Object 54"/>
            <p:cNvGraphicFramePr>
              <a:graphicFrameLocks noChangeAspect="1"/>
            </p:cNvGraphicFramePr>
            <p:nvPr>
              <p:extLst/>
            </p:nvPr>
          </p:nvGraphicFramePr>
          <p:xfrm>
            <a:off x="4474271" y="5718175"/>
            <a:ext cx="1766887" cy="574675"/>
          </p:xfrm>
          <a:graphic>
            <a:graphicData uri="http://schemas.openxmlformats.org/presentationml/2006/ole">
              <mc:AlternateContent xmlns:mc="http://schemas.openxmlformats.org/markup-compatibility/2006">
                <mc:Choice xmlns:v="urn:schemas-microsoft-com:vml" Requires="v">
                  <p:oleObj spid="_x0000_s38968" name="Equation" r:id="rId58" imgW="1168200" imgH="380880" progId="Equation.DSMT4">
                    <p:embed/>
                  </p:oleObj>
                </mc:Choice>
                <mc:Fallback>
                  <p:oleObj name="Equation" r:id="rId58" imgW="1168200" imgH="380880" progId="Equation.DSMT4">
                    <p:embed/>
                    <p:pic>
                      <p:nvPicPr>
                        <p:cNvPr id="55" name="Object 54"/>
                        <p:cNvPicPr>
                          <a:picLocks noChangeAspect="1" noChangeArrowheads="1"/>
                        </p:cNvPicPr>
                        <p:nvPr/>
                      </p:nvPicPr>
                      <p:blipFill>
                        <a:blip r:embed="rId59"/>
                        <a:srcRect/>
                        <a:stretch>
                          <a:fillRect/>
                        </a:stretch>
                      </p:blipFill>
                      <p:spPr bwMode="auto">
                        <a:xfrm>
                          <a:off x="4474271" y="5718175"/>
                          <a:ext cx="17668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5229225" y="6105525"/>
            <a:ext cx="349250" cy="484188"/>
          </p:xfrm>
          <a:graphic>
            <a:graphicData uri="http://schemas.openxmlformats.org/presentationml/2006/ole">
              <mc:AlternateContent xmlns:mc="http://schemas.openxmlformats.org/markup-compatibility/2006">
                <mc:Choice xmlns:v="urn:schemas-microsoft-com:vml" Requires="v">
                  <p:oleObj spid="_x0000_s38969" name="Equation" r:id="rId60" imgW="164880" imgH="228600" progId="Equation.DSMT4">
                    <p:embed/>
                  </p:oleObj>
                </mc:Choice>
                <mc:Fallback>
                  <p:oleObj name="Equation" r:id="rId60" imgW="164880" imgH="228600" progId="Equation.DSMT4">
                    <p:embed/>
                    <p:pic>
                      <p:nvPicPr>
                        <p:cNvPr id="56" name="Object 55"/>
                        <p:cNvPicPr>
                          <a:picLocks noChangeAspect="1" noChangeArrowheads="1"/>
                        </p:cNvPicPr>
                        <p:nvPr/>
                      </p:nvPicPr>
                      <p:blipFill>
                        <a:blip r:embed="rId61"/>
                        <a:srcRect/>
                        <a:stretch>
                          <a:fillRect/>
                        </a:stretch>
                      </p:blipFill>
                      <p:spPr bwMode="auto">
                        <a:xfrm>
                          <a:off x="5229225" y="6105525"/>
                          <a:ext cx="3492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 name="Group 3"/>
          <p:cNvGrpSpPr/>
          <p:nvPr/>
        </p:nvGrpSpPr>
        <p:grpSpPr>
          <a:xfrm>
            <a:off x="1514553" y="2458668"/>
            <a:ext cx="1196784" cy="1919635"/>
            <a:chOff x="1526171" y="2457621"/>
            <a:chExt cx="1196784" cy="1919635"/>
          </a:xfrm>
        </p:grpSpPr>
        <p:pic>
          <p:nvPicPr>
            <p:cNvPr id="133"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19565115">
              <a:off x="1526171" y="2457621"/>
              <a:ext cx="884804" cy="7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2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2246261">
              <a:off x="1838151" y="3891629"/>
              <a:ext cx="884804" cy="48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2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780925" y="3430458"/>
              <a:ext cx="649520" cy="32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67" name="Straight Arrow Connector 66"/>
          <p:cNvCxnSpPr/>
          <p:nvPr/>
        </p:nvCxnSpPr>
        <p:spPr bwMode="auto">
          <a:xfrm>
            <a:off x="1428030" y="3826536"/>
            <a:ext cx="1369831"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47" name="Straight Arrow Connector 46"/>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spTree>
    <p:extLst>
      <p:ext uri="{BB962C8B-B14F-4D97-AF65-F5344CB8AC3E}">
        <p14:creationId xmlns:p14="http://schemas.microsoft.com/office/powerpoint/2010/main" val="25750077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8"/>
                                        </p:tgtEl>
                                      </p:cBhvr>
                                    </p:animEffect>
                                    <p:set>
                                      <p:cBhvr>
                                        <p:cTn id="7" dur="1" fill="hold">
                                          <p:stCondLst>
                                            <p:cond delay="499"/>
                                          </p:stCondLst>
                                        </p:cTn>
                                        <p:tgtEl>
                                          <p:spTgt spid="1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7"/>
                                        </p:tgtEl>
                                      </p:cBhvr>
                                    </p:animEffect>
                                    <p:set>
                                      <p:cBhvr>
                                        <p:cTn id="10" dur="1" fill="hold">
                                          <p:stCondLst>
                                            <p:cond delay="499"/>
                                          </p:stCondLst>
                                        </p:cTn>
                                        <p:tgtEl>
                                          <p:spTgt spid="1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6"/>
                                        </p:tgtEl>
                                      </p:cBhvr>
                                    </p:animEffect>
                                    <p:set>
                                      <p:cBhvr>
                                        <p:cTn id="13" dur="1" fill="hold">
                                          <p:stCondLst>
                                            <p:cond delay="499"/>
                                          </p:stCondLst>
                                        </p:cTn>
                                        <p:tgtEl>
                                          <p:spTgt spid="1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dissolve">
                                      <p:cBhvr>
                                        <p:cTn id="18" dur="500"/>
                                        <p:tgtEl>
                                          <p:spTgt spid="123"/>
                                        </p:tgtEl>
                                      </p:cBhvr>
                                    </p:animEffect>
                                  </p:childTnLst>
                                </p:cTn>
                              </p:par>
                              <p:par>
                                <p:cTn id="19" presetID="9" presetClass="entr" presetSubtype="0" fill="hold" nodeType="withEffect">
                                  <p:stCondLst>
                                    <p:cond delay="0"/>
                                  </p:stCondLst>
                                  <p:childTnLst>
                                    <p:set>
                                      <p:cBhvr>
                                        <p:cTn id="20" dur="1" fill="hold">
                                          <p:stCondLst>
                                            <p:cond delay="0"/>
                                          </p:stCondLst>
                                        </p:cTn>
                                        <p:tgtEl>
                                          <p:spTgt spid="725017"/>
                                        </p:tgtEl>
                                        <p:attrNameLst>
                                          <p:attrName>style.visibility</p:attrName>
                                        </p:attrNameLst>
                                      </p:cBhvr>
                                      <p:to>
                                        <p:strVal val="visible"/>
                                      </p:to>
                                    </p:set>
                                    <p:animEffect transition="in" filter="dissolve">
                                      <p:cBhvr>
                                        <p:cTn id="21" dur="500"/>
                                        <p:tgtEl>
                                          <p:spTgt spid="725017"/>
                                        </p:tgtEl>
                                      </p:cBhvr>
                                    </p:animEffect>
                                  </p:childTnLst>
                                </p:cTn>
                              </p:par>
                              <p:par>
                                <p:cTn id="22" presetID="9" presetClass="entr" presetSubtype="0" fill="hold" nodeType="withEffect">
                                  <p:stCondLst>
                                    <p:cond delay="0"/>
                                  </p:stCondLst>
                                  <p:childTnLst>
                                    <p:set>
                                      <p:cBhvr>
                                        <p:cTn id="23" dur="1" fill="hold">
                                          <p:stCondLst>
                                            <p:cond delay="0"/>
                                          </p:stCondLst>
                                        </p:cTn>
                                        <p:tgtEl>
                                          <p:spTgt spid="725018"/>
                                        </p:tgtEl>
                                        <p:attrNameLst>
                                          <p:attrName>style.visibility</p:attrName>
                                        </p:attrNameLst>
                                      </p:cBhvr>
                                      <p:to>
                                        <p:strVal val="visible"/>
                                      </p:to>
                                    </p:set>
                                    <p:animEffect transition="in" filter="dissolve">
                                      <p:cBhvr>
                                        <p:cTn id="24" dur="500"/>
                                        <p:tgtEl>
                                          <p:spTgt spid="725018"/>
                                        </p:tgtEl>
                                      </p:cBhvr>
                                    </p:animEffect>
                                  </p:childTnLst>
                                </p:cTn>
                              </p:par>
                              <p:par>
                                <p:cTn id="25" presetID="9" presetClass="entr" presetSubtype="0" fill="hold" nodeType="with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dissolve">
                                      <p:cBhvr>
                                        <p:cTn id="27" dur="500"/>
                                        <p:tgtEl>
                                          <p:spTgt spid="135"/>
                                        </p:tgtEl>
                                      </p:cBhvr>
                                    </p:animEffect>
                                  </p:childTnLst>
                                </p:cTn>
                              </p:par>
                              <p:par>
                                <p:cTn id="28" presetID="9"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dissolve">
                                      <p:cBhvr>
                                        <p:cTn id="30" dur="500"/>
                                        <p:tgtEl>
                                          <p:spTgt spid="137"/>
                                        </p:tgtEl>
                                      </p:cBhvr>
                                    </p:animEffect>
                                  </p:childTnLst>
                                </p:cTn>
                              </p:par>
                              <p:par>
                                <p:cTn id="31" presetID="9" presetClass="entr" presetSubtype="0" fill="hold"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dissolve">
                                      <p:cBhvr>
                                        <p:cTn id="33" dur="500"/>
                                        <p:tgtEl>
                                          <p:spTgt spid="136"/>
                                        </p:tgtEl>
                                      </p:cBhvr>
                                    </p:animEffect>
                                  </p:childTnLst>
                                </p:cTn>
                              </p:par>
                              <p:par>
                                <p:cTn id="34" presetID="10" presetClass="exit" presetSubtype="0" fill="hold" nodeType="with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05566"/>
                                        </p:tgtEl>
                                      </p:cBhvr>
                                    </p:animEffect>
                                    <p:set>
                                      <p:cBhvr>
                                        <p:cTn id="39" dur="1" fill="hold">
                                          <p:stCondLst>
                                            <p:cond delay="499"/>
                                          </p:stCondLst>
                                        </p:cTn>
                                        <p:tgtEl>
                                          <p:spTgt spid="70556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left)">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up)">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a:xfrm>
            <a:off x="685800" y="1143000"/>
            <a:ext cx="7772400" cy="529389"/>
          </a:xfrm>
        </p:spPr>
        <p:txBody>
          <a:bodyPr/>
          <a:lstStyle/>
          <a:p>
            <a:r>
              <a:rPr lang="en-US" dirty="0"/>
              <a:t>Classes of state variables</a:t>
            </a:r>
          </a:p>
        </p:txBody>
      </p:sp>
      <p:sp>
        <p:nvSpPr>
          <p:cNvPr id="4" name="Oval 3"/>
          <p:cNvSpPr/>
          <p:nvPr/>
        </p:nvSpPr>
        <p:spPr>
          <a:xfrm>
            <a:off x="1094874" y="3284621"/>
            <a:ext cx="2514600" cy="1239253"/>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Oval 4"/>
          <p:cNvSpPr/>
          <p:nvPr/>
        </p:nvSpPr>
        <p:spPr>
          <a:xfrm>
            <a:off x="814121" y="2887581"/>
            <a:ext cx="5069321" cy="1836822"/>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617593" y="2442413"/>
            <a:ext cx="7443564" cy="2530647"/>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20" name="Group 19"/>
          <p:cNvGrpSpPr/>
          <p:nvPr/>
        </p:nvGrpSpPr>
        <p:grpSpPr>
          <a:xfrm>
            <a:off x="433114" y="3671266"/>
            <a:ext cx="3078087" cy="1896251"/>
            <a:chOff x="433114" y="3671266"/>
            <a:chExt cx="3078087" cy="1896251"/>
          </a:xfrm>
        </p:grpSpPr>
        <p:graphicFrame>
          <p:nvGraphicFramePr>
            <p:cNvPr id="7" name="Object 6"/>
            <p:cNvGraphicFramePr>
              <a:graphicFrameLocks noChangeAspect="1"/>
            </p:cNvGraphicFramePr>
            <p:nvPr>
              <p:extLst/>
            </p:nvPr>
          </p:nvGraphicFramePr>
          <p:xfrm>
            <a:off x="2078959" y="3671266"/>
            <a:ext cx="333375" cy="461963"/>
          </p:xfrm>
          <a:graphic>
            <a:graphicData uri="http://schemas.openxmlformats.org/presentationml/2006/ole">
              <mc:AlternateContent xmlns:mc="http://schemas.openxmlformats.org/markup-compatibility/2006">
                <mc:Choice xmlns:v="urn:schemas-microsoft-com:vml" Requires="v">
                  <p:oleObj spid="_x0000_s39941" name="Equation" r:id="rId3" imgW="164880" imgH="228600" progId="Equation.DSMT4">
                    <p:embed/>
                  </p:oleObj>
                </mc:Choice>
                <mc:Fallback>
                  <p:oleObj name="Equation" r:id="rId3" imgW="164880" imgH="228600" progId="Equation.DSMT4">
                    <p:embed/>
                    <p:pic>
                      <p:nvPicPr>
                        <p:cNvPr id="7" name="Object 6"/>
                        <p:cNvPicPr/>
                        <p:nvPr/>
                      </p:nvPicPr>
                      <p:blipFill>
                        <a:blip r:embed="rId4"/>
                        <a:stretch>
                          <a:fillRect/>
                        </a:stretch>
                      </p:blipFill>
                      <p:spPr>
                        <a:xfrm>
                          <a:off x="2078959" y="3671266"/>
                          <a:ext cx="333375" cy="461963"/>
                        </a:xfrm>
                        <a:prstGeom prst="rect">
                          <a:avLst/>
                        </a:prstGeom>
                      </p:spPr>
                    </p:pic>
                  </p:oleObj>
                </mc:Fallback>
              </mc:AlternateContent>
            </a:graphicData>
          </a:graphic>
        </p:graphicFrame>
        <p:sp>
          <p:nvSpPr>
            <p:cNvPr id="10" name="TextBox 9"/>
            <p:cNvSpPr txBox="1"/>
            <p:nvPr/>
          </p:nvSpPr>
          <p:spPr>
            <a:xfrm>
              <a:off x="433114" y="5105852"/>
              <a:ext cx="3078087" cy="461665"/>
            </a:xfrm>
            <a:prstGeom prst="rect">
              <a:avLst/>
            </a:prstGeom>
            <a:noFill/>
            <a:ln w="9525">
              <a:solidFill>
                <a:srgbClr val="0033CC"/>
              </a:solidFill>
            </a:ln>
          </p:spPr>
          <p:txBody>
            <a:bodyPr wrap="none" rtlCol="0">
              <a:spAutoFit/>
            </a:bodyPr>
            <a:lstStyle/>
            <a:p>
              <a:pPr algn="l"/>
              <a:r>
                <a:rPr lang="en-US" sz="2400" i="0" dirty="0">
                  <a:solidFill>
                    <a:srgbClr val="0033CC"/>
                  </a:solidFill>
                </a:rPr>
                <a:t>Resource/physical state</a:t>
              </a:r>
            </a:p>
          </p:txBody>
        </p:sp>
        <p:cxnSp>
          <p:nvCxnSpPr>
            <p:cNvPr id="14" name="Straight Arrow Connector 13"/>
            <p:cNvCxnSpPr/>
            <p:nvPr/>
          </p:nvCxnSpPr>
          <p:spPr bwMode="auto">
            <a:xfrm>
              <a:off x="2249905" y="4078705"/>
              <a:ext cx="0" cy="1027147"/>
            </a:xfrm>
            <a:prstGeom prst="straightConnector1">
              <a:avLst/>
            </a:prstGeom>
            <a:noFill/>
            <a:ln w="28575" cap="flat" cmpd="sng" algn="ctr">
              <a:solidFill>
                <a:srgbClr val="0033CC"/>
              </a:solidFill>
              <a:prstDash val="solid"/>
              <a:round/>
              <a:headEnd type="none" w="med" len="med"/>
              <a:tailEnd type="arrow"/>
            </a:ln>
            <a:effectLst/>
          </p:spPr>
        </p:cxnSp>
      </p:grpSp>
      <p:grpSp>
        <p:nvGrpSpPr>
          <p:cNvPr id="21" name="Group 20"/>
          <p:cNvGrpSpPr/>
          <p:nvPr/>
        </p:nvGrpSpPr>
        <p:grpSpPr>
          <a:xfrm>
            <a:off x="2412334" y="3283115"/>
            <a:ext cx="2292615" cy="2930096"/>
            <a:chOff x="2412334" y="3283115"/>
            <a:chExt cx="2292615" cy="2930096"/>
          </a:xfrm>
        </p:grpSpPr>
        <p:graphicFrame>
          <p:nvGraphicFramePr>
            <p:cNvPr id="8" name="Object 7"/>
            <p:cNvGraphicFramePr>
              <a:graphicFrameLocks noChangeAspect="1"/>
            </p:cNvGraphicFramePr>
            <p:nvPr>
              <p:extLst/>
            </p:nvPr>
          </p:nvGraphicFramePr>
          <p:xfrm>
            <a:off x="4279814" y="3283115"/>
            <a:ext cx="280987" cy="461963"/>
          </p:xfrm>
          <a:graphic>
            <a:graphicData uri="http://schemas.openxmlformats.org/presentationml/2006/ole">
              <mc:AlternateContent xmlns:mc="http://schemas.openxmlformats.org/markup-compatibility/2006">
                <mc:Choice xmlns:v="urn:schemas-microsoft-com:vml" Requires="v">
                  <p:oleObj spid="_x0000_s39942" name="Equation" r:id="rId5" imgW="139680" imgH="228600" progId="Equation.DSMT4">
                    <p:embed/>
                  </p:oleObj>
                </mc:Choice>
                <mc:Fallback>
                  <p:oleObj name="Equation" r:id="rId5" imgW="139680" imgH="228600" progId="Equation.DSMT4">
                    <p:embed/>
                    <p:pic>
                      <p:nvPicPr>
                        <p:cNvPr id="8" name="Object 7"/>
                        <p:cNvPicPr>
                          <a:picLocks noChangeAspect="1" noChangeArrowheads="1"/>
                        </p:cNvPicPr>
                        <p:nvPr/>
                      </p:nvPicPr>
                      <p:blipFill>
                        <a:blip r:embed="rId6"/>
                        <a:srcRect/>
                        <a:stretch>
                          <a:fillRect/>
                        </a:stretch>
                      </p:blipFill>
                      <p:spPr bwMode="auto">
                        <a:xfrm>
                          <a:off x="4279814" y="3283115"/>
                          <a:ext cx="28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2412334" y="5751546"/>
              <a:ext cx="2292615" cy="461665"/>
            </a:xfrm>
            <a:prstGeom prst="rect">
              <a:avLst/>
            </a:prstGeom>
            <a:noFill/>
            <a:ln w="9525">
              <a:solidFill>
                <a:srgbClr val="0033CC"/>
              </a:solidFill>
            </a:ln>
          </p:spPr>
          <p:txBody>
            <a:bodyPr wrap="none" rtlCol="0">
              <a:spAutoFit/>
            </a:bodyPr>
            <a:lstStyle/>
            <a:p>
              <a:pPr algn="l"/>
              <a:r>
                <a:rPr lang="en-US" sz="2400" i="0" dirty="0">
                  <a:solidFill>
                    <a:srgbClr val="0033CC"/>
                  </a:solidFill>
                </a:rPr>
                <a:t>Information state</a:t>
              </a:r>
            </a:p>
          </p:txBody>
        </p:sp>
        <p:cxnSp>
          <p:nvCxnSpPr>
            <p:cNvPr id="15" name="Straight Arrow Connector 14"/>
            <p:cNvCxnSpPr/>
            <p:nvPr/>
          </p:nvCxnSpPr>
          <p:spPr bwMode="auto">
            <a:xfrm>
              <a:off x="4387512" y="3707736"/>
              <a:ext cx="0" cy="2048732"/>
            </a:xfrm>
            <a:prstGeom prst="straightConnector1">
              <a:avLst/>
            </a:prstGeom>
            <a:noFill/>
            <a:ln w="28575" cap="flat" cmpd="sng" algn="ctr">
              <a:solidFill>
                <a:srgbClr val="0033CC"/>
              </a:solidFill>
              <a:prstDash val="solid"/>
              <a:round/>
              <a:headEnd type="none" w="med" len="med"/>
              <a:tailEnd type="arrow"/>
            </a:ln>
            <a:effectLst/>
          </p:spPr>
        </p:cxnSp>
      </p:grpSp>
      <p:grpSp>
        <p:nvGrpSpPr>
          <p:cNvPr id="22" name="Group 21"/>
          <p:cNvGrpSpPr/>
          <p:nvPr/>
        </p:nvGrpSpPr>
        <p:grpSpPr>
          <a:xfrm>
            <a:off x="5769315" y="2916238"/>
            <a:ext cx="1574470" cy="2747990"/>
            <a:chOff x="5769315" y="2916238"/>
            <a:chExt cx="1574470" cy="2747990"/>
          </a:xfrm>
        </p:grpSpPr>
        <p:graphicFrame>
          <p:nvGraphicFramePr>
            <p:cNvPr id="9" name="Object 8"/>
            <p:cNvGraphicFramePr>
              <a:graphicFrameLocks noChangeAspect="1"/>
            </p:cNvGraphicFramePr>
            <p:nvPr>
              <p:extLst/>
            </p:nvPr>
          </p:nvGraphicFramePr>
          <p:xfrm>
            <a:off x="6440488" y="2916238"/>
            <a:ext cx="331787" cy="461962"/>
          </p:xfrm>
          <a:graphic>
            <a:graphicData uri="http://schemas.openxmlformats.org/presentationml/2006/ole">
              <mc:AlternateContent xmlns:mc="http://schemas.openxmlformats.org/markup-compatibility/2006">
                <mc:Choice xmlns:v="urn:schemas-microsoft-com:vml" Requires="v">
                  <p:oleObj spid="_x0000_s39943" name="Equation" r:id="rId7" imgW="164880" imgH="228600" progId="Equation.DSMT4">
                    <p:embed/>
                  </p:oleObj>
                </mc:Choice>
                <mc:Fallback>
                  <p:oleObj name="Equation" r:id="rId7" imgW="164880" imgH="228600" progId="Equation.DSMT4">
                    <p:embed/>
                    <p:pic>
                      <p:nvPicPr>
                        <p:cNvPr id="9" name="Object 8"/>
                        <p:cNvPicPr>
                          <a:picLocks noChangeAspect="1" noChangeArrowheads="1"/>
                        </p:cNvPicPr>
                        <p:nvPr/>
                      </p:nvPicPr>
                      <p:blipFill>
                        <a:blip r:embed="rId8"/>
                        <a:srcRect/>
                        <a:stretch>
                          <a:fillRect/>
                        </a:stretch>
                      </p:blipFill>
                      <p:spPr bwMode="auto">
                        <a:xfrm>
                          <a:off x="6440488" y="2916238"/>
                          <a:ext cx="331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5769315" y="5202563"/>
              <a:ext cx="1574470" cy="461665"/>
            </a:xfrm>
            <a:prstGeom prst="rect">
              <a:avLst/>
            </a:prstGeom>
            <a:noFill/>
            <a:ln w="9525">
              <a:solidFill>
                <a:srgbClr val="0033CC"/>
              </a:solidFill>
            </a:ln>
          </p:spPr>
          <p:txBody>
            <a:bodyPr wrap="none" rtlCol="0">
              <a:spAutoFit/>
            </a:bodyPr>
            <a:lstStyle/>
            <a:p>
              <a:pPr algn="l"/>
              <a:r>
                <a:rPr lang="en-US" sz="2400" i="0" dirty="0">
                  <a:solidFill>
                    <a:srgbClr val="0033CC"/>
                  </a:solidFill>
                </a:rPr>
                <a:t>Belief state</a:t>
              </a:r>
            </a:p>
          </p:txBody>
        </p:sp>
        <p:cxnSp>
          <p:nvCxnSpPr>
            <p:cNvPr id="18" name="Straight Arrow Connector 17"/>
            <p:cNvCxnSpPr/>
            <p:nvPr/>
          </p:nvCxnSpPr>
          <p:spPr bwMode="auto">
            <a:xfrm>
              <a:off x="6553200" y="3368842"/>
              <a:ext cx="0" cy="1833721"/>
            </a:xfrm>
            <a:prstGeom prst="straightConnector1">
              <a:avLst/>
            </a:prstGeom>
            <a:noFill/>
            <a:ln w="28575" cap="flat" cmpd="sng" algn="ctr">
              <a:solidFill>
                <a:srgbClr val="0033CC"/>
              </a:solidFill>
              <a:prstDash val="solid"/>
              <a:round/>
              <a:headEnd type="none" w="med" len="med"/>
              <a:tailEnd type="arrow"/>
            </a:ln>
            <a:effectLst/>
          </p:spPr>
        </p:cxnSp>
      </p:grpSp>
    </p:spTree>
    <p:extLst>
      <p:ext uri="{BB962C8B-B14F-4D97-AF65-F5344CB8AC3E}">
        <p14:creationId xmlns:p14="http://schemas.microsoft.com/office/powerpoint/2010/main" val="68152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93100" cy="609600"/>
          </a:xfrm>
        </p:spPr>
        <p:txBody>
          <a:bodyPr/>
          <a:lstStyle/>
          <a:p>
            <a:r>
              <a:rPr lang="en-US" dirty="0"/>
              <a:t>Canonical problems</a:t>
            </a:r>
          </a:p>
        </p:txBody>
      </p:sp>
      <p:sp>
        <p:nvSpPr>
          <p:cNvPr id="3" name="Content Placeholder 2"/>
          <p:cNvSpPr>
            <a:spLocks noGrp="1"/>
          </p:cNvSpPr>
          <p:nvPr>
            <p:ph idx="1"/>
          </p:nvPr>
        </p:nvSpPr>
        <p:spPr/>
        <p:txBody>
          <a:bodyPr/>
          <a:lstStyle/>
          <a:p>
            <a:r>
              <a:rPr lang="en-US" dirty="0"/>
              <a:t>(Discrete) Markov decision processes</a:t>
            </a:r>
          </a:p>
          <a:p>
            <a:pPr lvl="1"/>
            <a:r>
              <a:rPr lang="en-US" dirty="0"/>
              <a:t>Bellman’s optimality equation</a:t>
            </a:r>
          </a:p>
          <a:p>
            <a:pPr lvl="1"/>
            <a:endParaRPr lang="en-US" sz="2400" dirty="0"/>
          </a:p>
          <a:p>
            <a:pPr marL="457200" lvl="1" indent="0">
              <a:buNone/>
            </a:pPr>
            <a:endParaRPr lang="en-US" sz="2400" dirty="0"/>
          </a:p>
          <a:p>
            <a:pPr lvl="1"/>
            <a:endParaRPr lang="en-US" dirty="0"/>
          </a:p>
          <a:p>
            <a:pPr lvl="1"/>
            <a:r>
              <a:rPr lang="en-US" dirty="0"/>
              <a:t>This is also the same as solving</a:t>
            </a:r>
          </a:p>
          <a:p>
            <a:pPr lvl="2"/>
            <a:endParaRPr lang="en-US" sz="1800" dirty="0"/>
          </a:p>
          <a:p>
            <a:pPr lvl="2"/>
            <a:endParaRPr lang="en-US" sz="1800" dirty="0"/>
          </a:p>
          <a:p>
            <a:pPr lvl="2"/>
            <a:endParaRPr lang="en-US" sz="1800" dirty="0"/>
          </a:p>
          <a:p>
            <a:pPr lvl="2"/>
            <a:endParaRPr lang="en-US" sz="1800" dirty="0"/>
          </a:p>
          <a:p>
            <a:pPr marL="914400" lvl="2" indent="0">
              <a:buNone/>
            </a:pPr>
            <a:r>
              <a:rPr lang="en-US" dirty="0"/>
              <a:t>where the optimal policy has the form</a:t>
            </a:r>
            <a:endParaRPr lang="en-US" sz="2000" dirty="0"/>
          </a:p>
        </p:txBody>
      </p:sp>
      <p:graphicFrame>
        <p:nvGraphicFramePr>
          <p:cNvPr id="6" name="Object 5"/>
          <p:cNvGraphicFramePr>
            <a:graphicFrameLocks noChangeAspect="1"/>
          </p:cNvGraphicFramePr>
          <p:nvPr>
            <p:extLst/>
          </p:nvPr>
        </p:nvGraphicFramePr>
        <p:xfrm>
          <a:off x="1482725" y="2144713"/>
          <a:ext cx="5775325" cy="1135062"/>
        </p:xfrm>
        <a:graphic>
          <a:graphicData uri="http://schemas.openxmlformats.org/presentationml/2006/ole">
            <mc:AlternateContent xmlns:mc="http://schemas.openxmlformats.org/markup-compatibility/2006">
              <mc:Choice xmlns:v="urn:schemas-microsoft-com:vml" Requires="v">
                <p:oleObj spid="_x0000_s4101" name="Equation" r:id="rId4" imgW="3162240" imgH="622080" progId="Equation.DSMT4">
                  <p:embed/>
                </p:oleObj>
              </mc:Choice>
              <mc:Fallback>
                <p:oleObj name="Equation" r:id="rId4" imgW="3162240" imgH="622080" progId="Equation.DSMT4">
                  <p:embed/>
                  <p:pic>
                    <p:nvPicPr>
                      <p:cNvPr id="6" name="Object 5"/>
                      <p:cNvPicPr>
                        <a:picLocks noChangeAspect="1" noChangeArrowheads="1"/>
                      </p:cNvPicPr>
                      <p:nvPr/>
                    </p:nvPicPr>
                    <p:blipFill>
                      <a:blip r:embed="rId5"/>
                      <a:srcRect/>
                      <a:stretch>
                        <a:fillRect/>
                      </a:stretch>
                    </p:blipFill>
                    <p:spPr bwMode="auto">
                      <a:xfrm>
                        <a:off x="1482725" y="2144713"/>
                        <a:ext cx="5775325" cy="1135062"/>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1439863" y="5556250"/>
          <a:ext cx="5486400" cy="476250"/>
        </p:xfrm>
        <a:graphic>
          <a:graphicData uri="http://schemas.openxmlformats.org/presentationml/2006/ole">
            <mc:AlternateContent xmlns:mc="http://schemas.openxmlformats.org/markup-compatibility/2006">
              <mc:Choice xmlns:v="urn:schemas-microsoft-com:vml" Requires="v">
                <p:oleObj spid="_x0000_s4102" name="Equation" r:id="rId6" imgW="3225600" imgH="279360" progId="Equation.DSMT4">
                  <p:embed/>
                </p:oleObj>
              </mc:Choice>
              <mc:Fallback>
                <p:oleObj name="Equation" r:id="rId6" imgW="3225600" imgH="279360" progId="Equation.DSMT4">
                  <p:embed/>
                  <p:pic>
                    <p:nvPicPr>
                      <p:cNvPr id="4" name="Object 3"/>
                      <p:cNvPicPr/>
                      <p:nvPr/>
                    </p:nvPicPr>
                    <p:blipFill>
                      <a:blip r:embed="rId7"/>
                      <a:stretch>
                        <a:fillRect/>
                      </a:stretch>
                    </p:blipFill>
                    <p:spPr>
                      <a:xfrm>
                        <a:off x="1439863" y="5556250"/>
                        <a:ext cx="5486400" cy="47625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1708150" y="3922713"/>
          <a:ext cx="3263900" cy="760412"/>
        </p:xfrm>
        <a:graphic>
          <a:graphicData uri="http://schemas.openxmlformats.org/presentationml/2006/ole">
            <mc:AlternateContent xmlns:mc="http://schemas.openxmlformats.org/markup-compatibility/2006">
              <mc:Choice xmlns:v="urn:schemas-microsoft-com:vml" Requires="v">
                <p:oleObj spid="_x0000_s4103" name="Equation" r:id="rId8" imgW="1968480" imgH="457200" progId="Equation.DSMT4">
                  <p:embed/>
                </p:oleObj>
              </mc:Choice>
              <mc:Fallback>
                <p:oleObj name="Equation" r:id="rId8" imgW="1968480" imgH="457200" progId="Equation.DSMT4">
                  <p:embed/>
                  <p:pic>
                    <p:nvPicPr>
                      <p:cNvPr id="9" name="Object 8"/>
                      <p:cNvPicPr>
                        <a:picLocks noChangeAspect="1" noChangeArrowheads="1"/>
                      </p:cNvPicPr>
                      <p:nvPr/>
                    </p:nvPicPr>
                    <p:blipFill>
                      <a:blip r:embed="rId9"/>
                      <a:srcRect/>
                      <a:stretch>
                        <a:fillRect/>
                      </a:stretch>
                    </p:blipFill>
                    <p:spPr bwMode="auto">
                      <a:xfrm>
                        <a:off x="1708150" y="3922713"/>
                        <a:ext cx="3263900" cy="760412"/>
                      </a:xfrm>
                      <a:prstGeom prst="rect">
                        <a:avLst/>
                      </a:prstGeom>
                      <a:noFill/>
                      <a:ln>
                        <a:noFill/>
                      </a:ln>
                      <a:effectLst/>
                    </p:spPr>
                  </p:pic>
                </p:oleObj>
              </mc:Fallback>
            </mc:AlternateContent>
          </a:graphicData>
        </a:graphic>
      </p:graphicFrame>
      <p:sp>
        <p:nvSpPr>
          <p:cNvPr id="7" name="Slide Number Placeholder 3">
            <a:extLst>
              <a:ext uri="{FF2B5EF4-FFF2-40B4-BE49-F238E27FC236}">
                <a16:creationId xmlns:a16="http://schemas.microsoft.com/office/drawing/2014/main" id="{D4A0211D-402E-4422-9C83-DA0DC26C61F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a:t>
            </a:fld>
            <a:endParaRPr lang="en-US" dirty="0"/>
          </a:p>
        </p:txBody>
      </p:sp>
    </p:spTree>
    <p:extLst>
      <p:ext uri="{BB962C8B-B14F-4D97-AF65-F5344CB8AC3E}">
        <p14:creationId xmlns:p14="http://schemas.microsoft.com/office/powerpoint/2010/main" val="1373074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Notes:</a:t>
                </a:r>
              </a:p>
              <a:p>
                <a:pPr lvl="1"/>
                <a:r>
                  <a:rPr lang="en-US" dirty="0"/>
                  <a:t>The distinction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 is imprecise.  After all, they are three types of information.</a:t>
                </a:r>
              </a:p>
              <a:p>
                <a:pPr lvl="1"/>
                <a:r>
                  <a:rPr lang="en-US" dirty="0"/>
                  <a:t>There are communities (e.g. operations research) that have a tendency to interpret “physical state” as “the state” (the graph example is a good illustration).</a:t>
                </a:r>
              </a:p>
              <a:p>
                <a:pPr lvl="1"/>
                <a:r>
                  <a:rPr lang="en-US" dirty="0"/>
                  <a:t>So, we can think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r>
                  <a:rPr lang="en-US" dirty="0"/>
                  <a:t> as just a special case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a:t>
                </a:r>
              </a:p>
              <a:p>
                <a:pPr lvl="1"/>
                <a:r>
                  <a:rPr lang="en-US" dirty="0"/>
                  <a:t>The belief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a:t> is the parameters of a probability distribution about parameters we do not know perfectly.  But we can think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a:t> (and therefore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r>
                  <a:rPr lang="en-US" dirty="0"/>
                  <a:t>) as simply point estimates of parameters we know perfectly.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2980"/>
                </a:stretch>
              </a:blipFill>
            </p:spPr>
            <p:txBody>
              <a:bodyPr/>
              <a:lstStyle/>
              <a:p>
                <a:r>
                  <a:rPr lang="en-US">
                    <a:noFill/>
                  </a:rPr>
                  <a:t> </a:t>
                </a:r>
              </a:p>
            </p:txBody>
          </p:sp>
        </mc:Fallback>
      </mc:AlternateContent>
    </p:spTree>
    <p:extLst>
      <p:ext uri="{BB962C8B-B14F-4D97-AF65-F5344CB8AC3E}">
        <p14:creationId xmlns:p14="http://schemas.microsoft.com/office/powerpoint/2010/main" val="4061280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variable</a:t>
            </a:r>
          </a:p>
        </p:txBody>
      </p:sp>
      <p:sp>
        <p:nvSpPr>
          <p:cNvPr id="3" name="Content Placeholder 2"/>
          <p:cNvSpPr>
            <a:spLocks noGrp="1"/>
          </p:cNvSpPr>
          <p:nvPr>
            <p:ph idx="1"/>
          </p:nvPr>
        </p:nvSpPr>
        <p:spPr/>
        <p:txBody>
          <a:bodyPr/>
          <a:lstStyle/>
          <a:p>
            <a:r>
              <a:rPr lang="en-US" dirty="0"/>
              <a:t>My definition of a state variable:</a:t>
            </a:r>
          </a:p>
          <a:p>
            <a:pPr lvl="2"/>
            <a:endParaRPr lang="en-US" i="1" dirty="0"/>
          </a:p>
          <a:p>
            <a:pPr marL="457200" lvl="1" indent="0">
              <a:buNone/>
            </a:pPr>
            <a:r>
              <a:rPr lang="en-US" i="1" dirty="0"/>
              <a:t> </a:t>
            </a:r>
          </a:p>
          <a:p>
            <a:pPr marL="457200" lvl="1" indent="0">
              <a:buNone/>
            </a:pPr>
            <a:endParaRPr lang="en-US" i="1" dirty="0"/>
          </a:p>
          <a:p>
            <a:pPr lvl="2"/>
            <a:endParaRPr lang="en-US" i="1" dirty="0"/>
          </a:p>
          <a:p>
            <a:pPr lvl="1"/>
            <a:endParaRPr lang="en-US" dirty="0"/>
          </a:p>
          <a:p>
            <a:pPr lvl="1"/>
            <a:endParaRPr lang="en-US" dirty="0"/>
          </a:p>
          <a:p>
            <a:pPr lvl="1"/>
            <a:endParaRPr lang="en-US" dirty="0"/>
          </a:p>
          <a:p>
            <a:pPr lvl="1"/>
            <a:endParaRPr lang="en-US" dirty="0"/>
          </a:p>
          <a:p>
            <a:pPr lvl="1"/>
            <a:r>
              <a:rPr lang="en-US" sz="2000" dirty="0"/>
              <a:t>The first depends on a policy.  The second depends only on the problem (and includes the constraints).</a:t>
            </a:r>
          </a:p>
          <a:p>
            <a:pPr lvl="1"/>
            <a:r>
              <a:rPr lang="en-US" sz="2000" dirty="0"/>
              <a:t>Using either definition, </a:t>
            </a:r>
            <a:r>
              <a:rPr lang="en-US" sz="2000" b="1" i="1" dirty="0">
                <a:solidFill>
                  <a:srgbClr val="0033CC"/>
                </a:solidFill>
              </a:rPr>
              <a:t>all properly modeled problems are Markovian!</a:t>
            </a:r>
            <a:endParaRPr lang="en-US" sz="2000" b="1" dirty="0">
              <a:solidFill>
                <a:srgbClr val="0033CC"/>
              </a:solidFill>
            </a:endParaRPr>
          </a:p>
        </p:txBody>
      </p:sp>
      <p:pic>
        <p:nvPicPr>
          <p:cNvPr id="5" name="Picture 4"/>
          <p:cNvPicPr>
            <a:picLocks noChangeAspect="1"/>
          </p:cNvPicPr>
          <p:nvPr/>
        </p:nvPicPr>
        <p:blipFill>
          <a:blip r:embed="rId2"/>
          <a:stretch>
            <a:fillRect/>
          </a:stretch>
        </p:blipFill>
        <p:spPr>
          <a:xfrm>
            <a:off x="1031800" y="1868385"/>
            <a:ext cx="7531979" cy="2673467"/>
          </a:xfrm>
          <a:prstGeom prst="rect">
            <a:avLst/>
          </a:prstGeom>
        </p:spPr>
      </p:pic>
    </p:spTree>
    <p:extLst>
      <p:ext uri="{BB962C8B-B14F-4D97-AF65-F5344CB8AC3E}">
        <p14:creationId xmlns:p14="http://schemas.microsoft.com/office/powerpoint/2010/main" val="4099597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noFill/>
        </p:spPr>
        <p:txBody>
          <a:bodyPr/>
          <a:lstStyle/>
          <a:p>
            <a:r>
              <a:rPr lang="en-US" dirty="0"/>
              <a:t>The state variable</a:t>
            </a:r>
          </a:p>
        </p:txBody>
      </p:sp>
      <mc:AlternateContent xmlns:mc="http://schemas.openxmlformats.org/markup-compatibility/2006" xmlns:a14="http://schemas.microsoft.com/office/drawing/2010/main">
        <mc:Choice Requires="a14">
          <p:sp>
            <p:nvSpPr>
              <p:cNvPr id="39940" name="Rectangle 3"/>
              <p:cNvSpPr>
                <a:spLocks noGrp="1" noChangeArrowheads="1"/>
              </p:cNvSpPr>
              <p:nvPr>
                <p:ph type="body" idx="1"/>
              </p:nvPr>
            </p:nvSpPr>
            <p:spPr/>
            <p:txBody>
              <a:bodyPr/>
              <a:lstStyle/>
              <a:p>
                <a:pPr>
                  <a:lnSpc>
                    <a:spcPct val="130000"/>
                  </a:lnSpc>
                </a:pPr>
                <a:r>
                  <a:rPr lang="en-US" dirty="0"/>
                  <a:t>Pre- and post-decision states</a:t>
                </a:r>
              </a:p>
              <a:p>
                <a:pPr lvl="1">
                  <a:lnSpc>
                    <a:spcPct val="130000"/>
                  </a:lnSpc>
                </a:pPr>
                <a:r>
                  <a:rPr lang="en-US" dirty="0"/>
                  <a:t>The “pre-decision” state variable:</a:t>
                </a:r>
              </a:p>
              <a:p>
                <a:pPr lvl="2">
                  <a:lnSpc>
                    <a:spcPct val="130000"/>
                  </a:lnSpc>
                </a:pPr>
                <a:r>
                  <a:rPr lang="en-US" dirty="0"/>
                  <a:t>    </a:t>
                </a:r>
              </a:p>
              <a:p>
                <a:pPr lvl="2">
                  <a:lnSpc>
                    <a:spcPct val="130000"/>
                  </a:lnSpc>
                </a:pPr>
                <a:r>
                  <a:rPr lang="en-US" dirty="0"/>
                  <a:t>Same as a “decision node” in a decision tree. </a:t>
                </a:r>
              </a:p>
              <a:p>
                <a:pPr lvl="1">
                  <a:lnSpc>
                    <a:spcPct val="130000"/>
                  </a:lnSpc>
                </a:pPr>
                <a:r>
                  <a:rPr lang="en-US" dirty="0"/>
                  <a:t>The “post-decision” state variable:</a:t>
                </a:r>
              </a:p>
              <a:p>
                <a:pPr lvl="2">
                  <a:lnSpc>
                    <a:spcPct val="130000"/>
                  </a:lnSpc>
                </a:pPr>
                <a:r>
                  <a:rPr lang="en-US" dirty="0"/>
                  <a:t>   </a:t>
                </a:r>
              </a:p>
              <a:p>
                <a:pPr lvl="2">
                  <a:lnSpc>
                    <a:spcPct val="130000"/>
                  </a:lnSpc>
                </a:pPr>
                <a:endParaRPr lang="en-US" dirty="0"/>
              </a:p>
              <a:p>
                <a:pPr lvl="2">
                  <a:lnSpc>
                    <a:spcPct val="130000"/>
                  </a:lnSpc>
                </a:pPr>
                <a:r>
                  <a:rPr lang="en-US" dirty="0"/>
                  <a:t> Same as an “outcome node” in a decision tree.  Also known as “end of period state” or “after state”.</a:t>
                </a:r>
              </a:p>
              <a:p>
                <a:pPr lvl="1">
                  <a:lnSpc>
                    <a:spcPct val="130000"/>
                  </a:lnSpc>
                </a:pPr>
                <a:r>
                  <a:rPr lang="en-US" dirty="0"/>
                  <a:t>The information and decision sequence</a:t>
                </a:r>
              </a:p>
              <a:p>
                <a:pPr lvl="2">
                  <a:lnSpc>
                    <a:spcPct val="130000"/>
                  </a:lnSpc>
                </a:pP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0</m:t>
                        </m:r>
                      </m:sub>
                      <m:sup>
                        <m:r>
                          <a:rPr lang="en-US" b="0" i="1" smtClean="0">
                            <a:latin typeface="Cambria Math" panose="02040503050406030204" pitchFamily="18" charset="0"/>
                          </a:rPr>
                          <m:t>𝑥</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1</m:t>
                        </m:r>
                      </m:sub>
                      <m:sup>
                        <m:r>
                          <a:rPr lang="en-US" b="0" i="1" smtClean="0">
                            <a:latin typeface="Cambria Math" panose="02040503050406030204" pitchFamily="18" charset="0"/>
                          </a:rPr>
                          <m:t>𝑥</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𝑡</m:t>
                            </m:r>
                          </m:sub>
                          <m:sup>
                            <m:r>
                              <a:rPr lang="en-US" i="1">
                                <a:latin typeface="Cambria Math" panose="02040503050406030204" pitchFamily="18" charset="0"/>
                              </a:rPr>
                              <m:t>𝑥</m:t>
                            </m:r>
                          </m:sup>
                        </m:sSubSup>
                        <m:r>
                          <a:rPr lang="en-US" i="1">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9940" name="Rectangle 3"/>
              <p:cNvSpPr>
                <a:spLocks noGrp="1" noRot="1" noChangeAspect="1" noMove="1" noResize="1" noEditPoints="1" noAdjustHandles="1" noChangeArrowheads="1" noChangeShapeType="1" noTextEdit="1"/>
              </p:cNvSpPr>
              <p:nvPr>
                <p:ph type="body" idx="1"/>
              </p:nvPr>
            </p:nvSpPr>
            <p:spPr>
              <a:blipFill>
                <a:blip r:embed="rId8"/>
                <a:stretch>
                  <a:fillRect r="-1176" b="-3571"/>
                </a:stretch>
              </a:blipFill>
            </p:spPr>
            <p:txBody>
              <a:bodyPr/>
              <a:lstStyle/>
              <a:p>
                <a:r>
                  <a:rPr lang="en-US">
                    <a:noFill/>
                  </a:rPr>
                  <a:t> </a:t>
                </a:r>
              </a:p>
            </p:txBody>
          </p:sp>
        </mc:Fallback>
      </mc:AlternateContent>
      <p:graphicFrame>
        <p:nvGraphicFramePr>
          <p:cNvPr id="39941" name="Object 4"/>
          <p:cNvGraphicFramePr>
            <a:graphicFrameLocks noChangeAspect="1"/>
          </p:cNvGraphicFramePr>
          <p:nvPr/>
        </p:nvGraphicFramePr>
        <p:xfrm>
          <a:off x="1881188" y="2363788"/>
          <a:ext cx="5559425" cy="401637"/>
        </p:xfrm>
        <a:graphic>
          <a:graphicData uri="http://schemas.openxmlformats.org/presentationml/2006/ole">
            <mc:AlternateContent xmlns:mc="http://schemas.openxmlformats.org/markup-compatibility/2006">
              <mc:Choice xmlns:v="urn:schemas-microsoft-com:vml" Requires="v">
                <p:oleObj spid="_x0000_s40964" name="Equation" r:id="rId9" imgW="3162300" imgH="228600" progId="Equation.DSMT4">
                  <p:embed/>
                </p:oleObj>
              </mc:Choice>
              <mc:Fallback>
                <p:oleObj name="Equation" r:id="rId9" imgW="3162300" imgH="228600" progId="Equation.DSMT4">
                  <p:embed/>
                  <p:pic>
                    <p:nvPicPr>
                      <p:cNvPr id="39941"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188" y="2363788"/>
                        <a:ext cx="55594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2" name="Object 5"/>
          <p:cNvGraphicFramePr>
            <a:graphicFrameLocks noChangeAspect="1"/>
          </p:cNvGraphicFramePr>
          <p:nvPr/>
        </p:nvGraphicFramePr>
        <p:xfrm>
          <a:off x="1852613" y="3684588"/>
          <a:ext cx="5503862" cy="715962"/>
        </p:xfrm>
        <a:graphic>
          <a:graphicData uri="http://schemas.openxmlformats.org/presentationml/2006/ole">
            <mc:AlternateContent xmlns:mc="http://schemas.openxmlformats.org/markup-compatibility/2006">
              <mc:Choice xmlns:v="urn:schemas-microsoft-com:vml" Requires="v">
                <p:oleObj spid="_x0000_s40965" name="Equation" r:id="rId11" imgW="3314700" imgH="431800" progId="Equation.DSMT4">
                  <p:embed/>
                </p:oleObj>
              </mc:Choice>
              <mc:Fallback>
                <p:oleObj name="Equation" r:id="rId11" imgW="3314700" imgH="431800" progId="Equation.DSMT4">
                  <p:embed/>
                  <p:pic>
                    <p:nvPicPr>
                      <p:cNvPr id="39942"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2613" y="3684588"/>
                        <a:ext cx="5503862"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20283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3200" dirty="0"/>
              <a:t>The state variable</a:t>
            </a:r>
          </a:p>
        </p:txBody>
      </p:sp>
      <p:sp>
        <p:nvSpPr>
          <p:cNvPr id="40963" name="Rectangle 3"/>
          <p:cNvSpPr>
            <a:spLocks noGrp="1" noChangeArrowheads="1"/>
          </p:cNvSpPr>
          <p:nvPr>
            <p:ph type="body" idx="1"/>
          </p:nvPr>
        </p:nvSpPr>
        <p:spPr/>
        <p:txBody>
          <a:bodyPr/>
          <a:lstStyle/>
          <a:p>
            <a:r>
              <a:rPr lang="en-US" dirty="0"/>
              <a:t>Representations of the post-decision state:</a:t>
            </a:r>
          </a:p>
          <a:p>
            <a:pPr lvl="1"/>
            <a:r>
              <a:rPr lang="en-US" dirty="0"/>
              <a:t>Decision trees:</a:t>
            </a:r>
          </a:p>
          <a:p>
            <a:pPr lvl="1"/>
            <a:endParaRPr lang="en-US" dirty="0"/>
          </a:p>
          <a:p>
            <a:pPr lvl="1"/>
            <a:endParaRPr lang="en-US" dirty="0"/>
          </a:p>
          <a:p>
            <a:pPr lvl="1"/>
            <a:endParaRPr lang="en-US" dirty="0"/>
          </a:p>
          <a:p>
            <a:pPr lvl="1"/>
            <a:r>
              <a:rPr lang="en-US" dirty="0"/>
              <a:t>Q-learning:</a:t>
            </a:r>
          </a:p>
          <a:p>
            <a:pPr lvl="1"/>
            <a:endParaRPr lang="en-US" dirty="0"/>
          </a:p>
          <a:p>
            <a:pPr lvl="1"/>
            <a:endParaRPr lang="en-US" dirty="0"/>
          </a:p>
          <a:p>
            <a:pPr lvl="1"/>
            <a:r>
              <a:rPr lang="en-US" dirty="0"/>
              <a:t>Transition function with expectation:</a:t>
            </a:r>
          </a:p>
        </p:txBody>
      </p:sp>
      <p:graphicFrame>
        <p:nvGraphicFramePr>
          <p:cNvPr id="40964" name="Object 4"/>
          <p:cNvGraphicFramePr>
            <a:graphicFrameLocks noChangeAspect="1"/>
          </p:cNvGraphicFramePr>
          <p:nvPr/>
        </p:nvGraphicFramePr>
        <p:xfrm>
          <a:off x="1504950" y="2170113"/>
          <a:ext cx="2990850" cy="1219200"/>
        </p:xfrm>
        <a:graphic>
          <a:graphicData uri="http://schemas.openxmlformats.org/presentationml/2006/ole">
            <mc:AlternateContent xmlns:mc="http://schemas.openxmlformats.org/markup-compatibility/2006">
              <mc:Choice xmlns:v="urn:schemas-microsoft-com:vml" Requires="v">
                <p:oleObj spid="_x0000_s41992" name="Equation" r:id="rId4" imgW="1307532" imgH="533169" progId="Equation.DSMT4">
                  <p:embed/>
                </p:oleObj>
              </mc:Choice>
              <mc:Fallback>
                <p:oleObj name="Equation" r:id="rId4" imgW="1307532" imgH="533169" progId="Equation.DSMT4">
                  <p:embed/>
                  <p:pic>
                    <p:nvPicPr>
                      <p:cNvPr id="409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950" y="2170113"/>
                        <a:ext cx="299085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7" name="Object 8"/>
          <p:cNvGraphicFramePr>
            <a:graphicFrameLocks noChangeAspect="1"/>
          </p:cNvGraphicFramePr>
          <p:nvPr/>
        </p:nvGraphicFramePr>
        <p:xfrm>
          <a:off x="1519238" y="3989388"/>
          <a:ext cx="5430837" cy="581025"/>
        </p:xfrm>
        <a:graphic>
          <a:graphicData uri="http://schemas.openxmlformats.org/presentationml/2006/ole">
            <mc:AlternateContent xmlns:mc="http://schemas.openxmlformats.org/markup-compatibility/2006">
              <mc:Choice xmlns:v="urn:schemas-microsoft-com:vml" Requires="v">
                <p:oleObj spid="_x0000_s41993" name="Equation" r:id="rId6" imgW="2374900" imgH="254000" progId="Equation.DSMT4">
                  <p:embed/>
                </p:oleObj>
              </mc:Choice>
              <mc:Fallback>
                <p:oleObj name="Equation" r:id="rId6" imgW="2374900" imgH="254000" progId="Equation.DSMT4">
                  <p:embed/>
                  <p:pic>
                    <p:nvPicPr>
                      <p:cNvPr id="40967"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238" y="3989388"/>
                        <a:ext cx="5430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8" name="Object 9"/>
          <p:cNvGraphicFramePr>
            <a:graphicFrameLocks noChangeAspect="1"/>
          </p:cNvGraphicFramePr>
          <p:nvPr/>
        </p:nvGraphicFramePr>
        <p:xfrm>
          <a:off x="1543050" y="5322888"/>
          <a:ext cx="7426325" cy="584200"/>
        </p:xfrm>
        <a:graphic>
          <a:graphicData uri="http://schemas.openxmlformats.org/presentationml/2006/ole">
            <mc:AlternateContent xmlns:mc="http://schemas.openxmlformats.org/markup-compatibility/2006">
              <mc:Choice xmlns:v="urn:schemas-microsoft-com:vml" Requires="v">
                <p:oleObj spid="_x0000_s41994" name="Equation" r:id="rId8" imgW="3556000" imgH="279400" progId="Equation.DSMT4">
                  <p:embed/>
                </p:oleObj>
              </mc:Choice>
              <mc:Fallback>
                <p:oleObj name="Equation" r:id="rId8" imgW="3556000" imgH="279400" progId="Equation.DSMT4">
                  <p:embed/>
                  <p:pic>
                    <p:nvPicPr>
                      <p:cNvPr id="40968"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050" y="5322888"/>
                        <a:ext cx="74263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Oval 2"/>
          <p:cNvSpPr/>
          <p:nvPr/>
        </p:nvSpPr>
        <p:spPr>
          <a:xfrm>
            <a:off x="5937809" y="2299190"/>
            <a:ext cx="235668" cy="235668"/>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2" name="Oval 11"/>
          <p:cNvSpPr/>
          <p:nvPr/>
        </p:nvSpPr>
        <p:spPr>
          <a:xfrm>
            <a:off x="5953234" y="3009115"/>
            <a:ext cx="235668" cy="235668"/>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Rectangle 12"/>
          <p:cNvSpPr/>
          <p:nvPr/>
        </p:nvSpPr>
        <p:spPr>
          <a:xfrm>
            <a:off x="7224532" y="2000026"/>
            <a:ext cx="264287" cy="264287"/>
          </a:xfrm>
          <a:prstGeom prst="rect">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7" name="Rectangle 16"/>
          <p:cNvSpPr/>
          <p:nvPr/>
        </p:nvSpPr>
        <p:spPr>
          <a:xfrm>
            <a:off x="7226457" y="2453376"/>
            <a:ext cx="264287" cy="264287"/>
          </a:xfrm>
          <a:prstGeom prst="rect">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Rectangle 17"/>
          <p:cNvSpPr/>
          <p:nvPr/>
        </p:nvSpPr>
        <p:spPr>
          <a:xfrm>
            <a:off x="7238032" y="2846926"/>
            <a:ext cx="264287" cy="264287"/>
          </a:xfrm>
          <a:prstGeom prst="rect">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Rectangle 18"/>
          <p:cNvSpPr/>
          <p:nvPr/>
        </p:nvSpPr>
        <p:spPr>
          <a:xfrm>
            <a:off x="7239957" y="3277126"/>
            <a:ext cx="264287" cy="264287"/>
          </a:xfrm>
          <a:prstGeom prst="rect">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5" name="Straight Connector 4"/>
          <p:cNvCxnSpPr>
            <a:stCxn id="37" idx="3"/>
            <a:endCxn id="3" idx="2"/>
          </p:cNvCxnSpPr>
          <p:nvPr/>
        </p:nvCxnSpPr>
        <p:spPr bwMode="auto">
          <a:xfrm flipV="1">
            <a:off x="5114917" y="2417024"/>
            <a:ext cx="822892" cy="328608"/>
          </a:xfrm>
          <a:prstGeom prst="line">
            <a:avLst/>
          </a:prstGeom>
          <a:noFill/>
          <a:ln w="28575" cap="flat" cmpd="sng" algn="ctr">
            <a:solidFill>
              <a:schemeClr val="tx1"/>
            </a:solidFill>
            <a:prstDash val="solid"/>
            <a:round/>
            <a:headEnd type="none" w="med" len="med"/>
            <a:tailEnd type="stealth" w="med" len="lg"/>
          </a:ln>
          <a:effectLst/>
        </p:spPr>
      </p:cxnSp>
      <p:cxnSp>
        <p:nvCxnSpPr>
          <p:cNvPr id="7" name="Straight Connector 6"/>
          <p:cNvCxnSpPr>
            <a:stCxn id="37" idx="3"/>
            <a:endCxn id="12" idx="2"/>
          </p:cNvCxnSpPr>
          <p:nvPr/>
        </p:nvCxnSpPr>
        <p:spPr bwMode="auto">
          <a:xfrm>
            <a:off x="5114917" y="2745632"/>
            <a:ext cx="838317" cy="381317"/>
          </a:xfrm>
          <a:prstGeom prst="line">
            <a:avLst/>
          </a:prstGeom>
          <a:noFill/>
          <a:ln w="28575" cap="flat" cmpd="sng" algn="ctr">
            <a:solidFill>
              <a:schemeClr val="tx1"/>
            </a:solidFill>
            <a:prstDash val="solid"/>
            <a:round/>
            <a:headEnd type="none" w="med" len="med"/>
            <a:tailEnd type="stealth" w="med" len="lg"/>
          </a:ln>
          <a:effectLst/>
        </p:spPr>
      </p:cxnSp>
      <p:cxnSp>
        <p:nvCxnSpPr>
          <p:cNvPr id="10" name="Straight Arrow Connector 9"/>
          <p:cNvCxnSpPr>
            <a:stCxn id="3" idx="6"/>
            <a:endCxn id="13" idx="1"/>
          </p:cNvCxnSpPr>
          <p:nvPr/>
        </p:nvCxnSpPr>
        <p:spPr bwMode="auto">
          <a:xfrm flipV="1">
            <a:off x="6173477" y="2132170"/>
            <a:ext cx="1051055" cy="284854"/>
          </a:xfrm>
          <a:prstGeom prst="straightConnector1">
            <a:avLst/>
          </a:prstGeom>
          <a:noFill/>
          <a:ln w="28575" cap="flat" cmpd="sng" algn="ctr">
            <a:solidFill>
              <a:schemeClr val="tx1"/>
            </a:solidFill>
            <a:prstDash val="dash"/>
            <a:round/>
            <a:headEnd type="none" w="med" len="med"/>
            <a:tailEnd type="arrow"/>
          </a:ln>
          <a:effectLst/>
        </p:spPr>
      </p:cxnSp>
      <p:cxnSp>
        <p:nvCxnSpPr>
          <p:cNvPr id="21" name="Straight Arrow Connector 20"/>
          <p:cNvCxnSpPr>
            <a:stCxn id="3" idx="6"/>
            <a:endCxn id="17" idx="1"/>
          </p:cNvCxnSpPr>
          <p:nvPr/>
        </p:nvCxnSpPr>
        <p:spPr bwMode="auto">
          <a:xfrm>
            <a:off x="6173477" y="2417024"/>
            <a:ext cx="1052980" cy="168496"/>
          </a:xfrm>
          <a:prstGeom prst="straightConnector1">
            <a:avLst/>
          </a:prstGeom>
          <a:noFill/>
          <a:ln w="28575" cap="flat" cmpd="sng" algn="ctr">
            <a:solidFill>
              <a:schemeClr val="tx1"/>
            </a:solidFill>
            <a:prstDash val="dash"/>
            <a:round/>
            <a:headEnd type="none" w="med" len="med"/>
            <a:tailEnd type="arrow"/>
          </a:ln>
          <a:effectLst/>
        </p:spPr>
      </p:cxnSp>
      <p:cxnSp>
        <p:nvCxnSpPr>
          <p:cNvPr id="23" name="Straight Arrow Connector 22"/>
          <p:cNvCxnSpPr>
            <a:stCxn id="12" idx="6"/>
            <a:endCxn id="18" idx="1"/>
          </p:cNvCxnSpPr>
          <p:nvPr/>
        </p:nvCxnSpPr>
        <p:spPr bwMode="auto">
          <a:xfrm flipV="1">
            <a:off x="6188902" y="2979070"/>
            <a:ext cx="1049130" cy="147879"/>
          </a:xfrm>
          <a:prstGeom prst="straightConnector1">
            <a:avLst/>
          </a:prstGeom>
          <a:noFill/>
          <a:ln w="28575" cap="flat" cmpd="sng" algn="ctr">
            <a:solidFill>
              <a:schemeClr val="tx1"/>
            </a:solidFill>
            <a:prstDash val="dash"/>
            <a:round/>
            <a:headEnd type="none" w="med" len="med"/>
            <a:tailEnd type="arrow"/>
          </a:ln>
          <a:effectLst/>
        </p:spPr>
      </p:cxnSp>
      <p:cxnSp>
        <p:nvCxnSpPr>
          <p:cNvPr id="25" name="Straight Arrow Connector 24"/>
          <p:cNvCxnSpPr>
            <a:stCxn id="12" idx="6"/>
            <a:endCxn id="19" idx="1"/>
          </p:cNvCxnSpPr>
          <p:nvPr/>
        </p:nvCxnSpPr>
        <p:spPr bwMode="auto">
          <a:xfrm>
            <a:off x="6188902" y="3126949"/>
            <a:ext cx="1051055" cy="282321"/>
          </a:xfrm>
          <a:prstGeom prst="straightConnector1">
            <a:avLst/>
          </a:prstGeom>
          <a:noFill/>
          <a:ln w="28575" cap="flat" cmpd="sng" algn="ctr">
            <a:solidFill>
              <a:schemeClr val="tx1"/>
            </a:solidFill>
            <a:prstDash val="dash"/>
            <a:round/>
            <a:headEnd type="none" w="med" len="med"/>
            <a:tailEnd type="arrow"/>
          </a:ln>
          <a:effectLst/>
        </p:spPr>
      </p:cxnSp>
      <p:sp>
        <p:nvSpPr>
          <p:cNvPr id="37" name="Rectangle 36"/>
          <p:cNvSpPr/>
          <p:nvPr/>
        </p:nvSpPr>
        <p:spPr>
          <a:xfrm>
            <a:off x="4850630" y="2613488"/>
            <a:ext cx="264287" cy="264287"/>
          </a:xfrm>
          <a:prstGeom prst="rect">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35" name="Object 34"/>
          <p:cNvGraphicFramePr>
            <a:graphicFrameLocks noChangeAspect="1"/>
          </p:cNvGraphicFramePr>
          <p:nvPr>
            <p:extLst/>
          </p:nvPr>
        </p:nvGraphicFramePr>
        <p:xfrm>
          <a:off x="4808710" y="2157270"/>
          <a:ext cx="348125" cy="474716"/>
        </p:xfrm>
        <a:graphic>
          <a:graphicData uri="http://schemas.openxmlformats.org/presentationml/2006/ole">
            <mc:AlternateContent xmlns:mc="http://schemas.openxmlformats.org/markup-compatibility/2006">
              <mc:Choice xmlns:v="urn:schemas-microsoft-com:vml" Requires="v">
                <p:oleObj spid="_x0000_s41995" name="Equation" r:id="rId10" imgW="139680" imgH="190440" progId="Equation.DSMT4">
                  <p:embed/>
                </p:oleObj>
              </mc:Choice>
              <mc:Fallback>
                <p:oleObj name="Equation" r:id="rId10" imgW="139680" imgH="190440" progId="Equation.DSMT4">
                  <p:embed/>
                  <p:pic>
                    <p:nvPicPr>
                      <p:cNvPr id="35" name="Object 34"/>
                      <p:cNvPicPr/>
                      <p:nvPr/>
                    </p:nvPicPr>
                    <p:blipFill>
                      <a:blip r:embed="rId11"/>
                      <a:stretch>
                        <a:fillRect/>
                      </a:stretch>
                    </p:blipFill>
                    <p:spPr>
                      <a:xfrm>
                        <a:off x="4808710" y="2157270"/>
                        <a:ext cx="348125" cy="474716"/>
                      </a:xfrm>
                      <a:prstGeom prst="rect">
                        <a:avLst/>
                      </a:prstGeom>
                    </p:spPr>
                  </p:pic>
                </p:oleObj>
              </mc:Fallback>
            </mc:AlternateContent>
          </a:graphicData>
        </a:graphic>
      </p:graphicFrame>
      <p:graphicFrame>
        <p:nvGraphicFramePr>
          <p:cNvPr id="36" name="Object 35"/>
          <p:cNvGraphicFramePr>
            <a:graphicFrameLocks noChangeAspect="1"/>
          </p:cNvGraphicFramePr>
          <p:nvPr>
            <p:extLst/>
          </p:nvPr>
        </p:nvGraphicFramePr>
        <p:xfrm>
          <a:off x="5843588" y="1784213"/>
          <a:ext cx="411162" cy="506412"/>
        </p:xfrm>
        <a:graphic>
          <a:graphicData uri="http://schemas.openxmlformats.org/presentationml/2006/ole">
            <mc:AlternateContent xmlns:mc="http://schemas.openxmlformats.org/markup-compatibility/2006">
              <mc:Choice xmlns:v="urn:schemas-microsoft-com:vml" Requires="v">
                <p:oleObj spid="_x0000_s41996" name="Equation" r:id="rId12" imgW="164880" imgH="203040" progId="Equation.DSMT4">
                  <p:embed/>
                </p:oleObj>
              </mc:Choice>
              <mc:Fallback>
                <p:oleObj name="Equation" r:id="rId12" imgW="164880" imgH="203040" progId="Equation.DSMT4">
                  <p:embed/>
                  <p:pic>
                    <p:nvPicPr>
                      <p:cNvPr id="36" name="Object 35"/>
                      <p:cNvPicPr>
                        <a:picLocks noChangeAspect="1" noChangeArrowheads="1"/>
                      </p:cNvPicPr>
                      <p:nvPr/>
                    </p:nvPicPr>
                    <p:blipFill>
                      <a:blip r:embed="rId13"/>
                      <a:srcRect/>
                      <a:stretch>
                        <a:fillRect/>
                      </a:stretch>
                    </p:blipFill>
                    <p:spPr bwMode="auto">
                      <a:xfrm>
                        <a:off x="5843588" y="1784213"/>
                        <a:ext cx="41116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7090900" y="1531800"/>
          <a:ext cx="536575" cy="474663"/>
        </p:xfrm>
        <a:graphic>
          <a:graphicData uri="http://schemas.openxmlformats.org/presentationml/2006/ole">
            <mc:AlternateContent xmlns:mc="http://schemas.openxmlformats.org/markup-compatibility/2006">
              <mc:Choice xmlns:v="urn:schemas-microsoft-com:vml" Requires="v">
                <p:oleObj spid="_x0000_s41997" name="Equation" r:id="rId14" imgW="215640" imgH="190440" progId="Equation.DSMT4">
                  <p:embed/>
                </p:oleObj>
              </mc:Choice>
              <mc:Fallback>
                <p:oleObj name="Equation" r:id="rId14" imgW="215640" imgH="190440" progId="Equation.DSMT4">
                  <p:embed/>
                  <p:pic>
                    <p:nvPicPr>
                      <p:cNvPr id="40" name="Object 39"/>
                      <p:cNvPicPr>
                        <a:picLocks noChangeAspect="1" noChangeArrowheads="1"/>
                      </p:cNvPicPr>
                      <p:nvPr/>
                    </p:nvPicPr>
                    <p:blipFill>
                      <a:blip r:embed="rId15"/>
                      <a:srcRect/>
                      <a:stretch>
                        <a:fillRect/>
                      </a:stretch>
                    </p:blipFill>
                    <p:spPr bwMode="auto">
                      <a:xfrm>
                        <a:off x="7090900" y="1531800"/>
                        <a:ext cx="5365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2" name="Group 41"/>
          <p:cNvGrpSpPr/>
          <p:nvPr/>
        </p:nvGrpSpPr>
        <p:grpSpPr>
          <a:xfrm>
            <a:off x="5128417" y="2418949"/>
            <a:ext cx="838317" cy="709925"/>
            <a:chOff x="5267317" y="2430524"/>
            <a:chExt cx="838317" cy="709925"/>
          </a:xfrm>
        </p:grpSpPr>
        <p:cxnSp>
          <p:nvCxnSpPr>
            <p:cNvPr id="49" name="Straight Connector 48"/>
            <p:cNvCxnSpPr/>
            <p:nvPr/>
          </p:nvCxnSpPr>
          <p:spPr bwMode="auto">
            <a:xfrm flipV="1">
              <a:off x="5267317" y="2430524"/>
              <a:ext cx="822892" cy="328608"/>
            </a:xfrm>
            <a:prstGeom prst="line">
              <a:avLst/>
            </a:prstGeom>
            <a:noFill/>
            <a:ln w="57150" cap="flat" cmpd="sng" algn="ctr">
              <a:solidFill>
                <a:schemeClr val="tx1"/>
              </a:solidFill>
              <a:prstDash val="solid"/>
              <a:round/>
              <a:headEnd type="none" w="med" len="med"/>
              <a:tailEnd type="stealth" w="med" len="lg"/>
            </a:ln>
            <a:effectLst/>
          </p:spPr>
        </p:cxnSp>
        <p:cxnSp>
          <p:nvCxnSpPr>
            <p:cNvPr id="50" name="Straight Connector 49"/>
            <p:cNvCxnSpPr/>
            <p:nvPr/>
          </p:nvCxnSpPr>
          <p:spPr bwMode="auto">
            <a:xfrm>
              <a:off x="5267317" y="2759132"/>
              <a:ext cx="838317" cy="381317"/>
            </a:xfrm>
            <a:prstGeom prst="line">
              <a:avLst/>
            </a:prstGeom>
            <a:noFill/>
            <a:ln w="57150" cap="flat" cmpd="sng" algn="ctr">
              <a:solidFill>
                <a:schemeClr val="tx1"/>
              </a:solidFill>
              <a:prstDash val="solid"/>
              <a:round/>
              <a:headEnd type="none" w="med" len="med"/>
              <a:tailEnd type="stealth" w="med" len="lg"/>
            </a:ln>
            <a:effectLst/>
          </p:spPr>
        </p:cxnSp>
      </p:grpSp>
      <p:grpSp>
        <p:nvGrpSpPr>
          <p:cNvPr id="43" name="Group 42"/>
          <p:cNvGrpSpPr/>
          <p:nvPr/>
        </p:nvGrpSpPr>
        <p:grpSpPr>
          <a:xfrm>
            <a:off x="5939734" y="2289540"/>
            <a:ext cx="251093" cy="945593"/>
            <a:chOff x="6090209" y="2451590"/>
            <a:chExt cx="251093" cy="945593"/>
          </a:xfrm>
        </p:grpSpPr>
        <p:sp>
          <p:nvSpPr>
            <p:cNvPr id="52" name="Oval 51"/>
            <p:cNvSpPr/>
            <p:nvPr/>
          </p:nvSpPr>
          <p:spPr>
            <a:xfrm>
              <a:off x="6090209" y="2451590"/>
              <a:ext cx="235668" cy="235668"/>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3" name="Oval 52"/>
            <p:cNvSpPr/>
            <p:nvPr/>
          </p:nvSpPr>
          <p:spPr>
            <a:xfrm>
              <a:off x="6105634" y="3161515"/>
              <a:ext cx="235668" cy="235668"/>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44" name="Group 43"/>
          <p:cNvGrpSpPr/>
          <p:nvPr/>
        </p:nvGrpSpPr>
        <p:grpSpPr>
          <a:xfrm>
            <a:off x="6152252" y="2134095"/>
            <a:ext cx="1066480" cy="1277100"/>
            <a:chOff x="6325877" y="2284570"/>
            <a:chExt cx="1066480" cy="1277100"/>
          </a:xfrm>
        </p:grpSpPr>
        <p:cxnSp>
          <p:nvCxnSpPr>
            <p:cNvPr id="55" name="Straight Arrow Connector 54"/>
            <p:cNvCxnSpPr/>
            <p:nvPr/>
          </p:nvCxnSpPr>
          <p:spPr bwMode="auto">
            <a:xfrm flipV="1">
              <a:off x="6325877" y="2284570"/>
              <a:ext cx="1051055" cy="284854"/>
            </a:xfrm>
            <a:prstGeom prst="straightConnector1">
              <a:avLst/>
            </a:prstGeom>
            <a:noFill/>
            <a:ln w="57150" cap="flat" cmpd="sng" algn="ctr">
              <a:solidFill>
                <a:schemeClr val="tx1"/>
              </a:solidFill>
              <a:prstDash val="sysDash"/>
              <a:round/>
              <a:headEnd type="none" w="med" len="med"/>
              <a:tailEnd type="arrow"/>
            </a:ln>
            <a:effectLst/>
          </p:spPr>
        </p:cxnSp>
        <p:cxnSp>
          <p:nvCxnSpPr>
            <p:cNvPr id="56" name="Straight Arrow Connector 55"/>
            <p:cNvCxnSpPr/>
            <p:nvPr/>
          </p:nvCxnSpPr>
          <p:spPr bwMode="auto">
            <a:xfrm>
              <a:off x="6325877" y="2569424"/>
              <a:ext cx="1052980" cy="168496"/>
            </a:xfrm>
            <a:prstGeom prst="straightConnector1">
              <a:avLst/>
            </a:prstGeom>
            <a:noFill/>
            <a:ln w="57150" cap="flat" cmpd="sng" algn="ctr">
              <a:solidFill>
                <a:schemeClr val="tx1"/>
              </a:solidFill>
              <a:prstDash val="sysDash"/>
              <a:round/>
              <a:headEnd type="none" w="med" len="med"/>
              <a:tailEnd type="arrow"/>
            </a:ln>
            <a:effectLst/>
          </p:spPr>
        </p:cxnSp>
        <p:cxnSp>
          <p:nvCxnSpPr>
            <p:cNvPr id="57" name="Straight Arrow Connector 56"/>
            <p:cNvCxnSpPr/>
            <p:nvPr/>
          </p:nvCxnSpPr>
          <p:spPr bwMode="auto">
            <a:xfrm flipV="1">
              <a:off x="6341302" y="3131470"/>
              <a:ext cx="1049130" cy="147879"/>
            </a:xfrm>
            <a:prstGeom prst="straightConnector1">
              <a:avLst/>
            </a:prstGeom>
            <a:noFill/>
            <a:ln w="57150" cap="flat" cmpd="sng" algn="ctr">
              <a:solidFill>
                <a:schemeClr val="tx1"/>
              </a:solidFill>
              <a:prstDash val="sysDash"/>
              <a:round/>
              <a:headEnd type="none" w="med" len="med"/>
              <a:tailEnd type="arrow"/>
            </a:ln>
            <a:effectLst/>
          </p:spPr>
        </p:cxnSp>
        <p:cxnSp>
          <p:nvCxnSpPr>
            <p:cNvPr id="58" name="Straight Arrow Connector 57"/>
            <p:cNvCxnSpPr/>
            <p:nvPr/>
          </p:nvCxnSpPr>
          <p:spPr bwMode="auto">
            <a:xfrm>
              <a:off x="6341302" y="3279349"/>
              <a:ext cx="1051055" cy="282321"/>
            </a:xfrm>
            <a:prstGeom prst="straightConnector1">
              <a:avLst/>
            </a:prstGeom>
            <a:noFill/>
            <a:ln w="57150" cap="flat" cmpd="sng" algn="ctr">
              <a:solidFill>
                <a:schemeClr val="tx1"/>
              </a:solidFill>
              <a:prstDash val="sysDash"/>
              <a:round/>
              <a:headEnd type="none" w="med" len="med"/>
              <a:tailEnd type="arrow"/>
            </a:ln>
            <a:effectLst/>
          </p:spPr>
        </p:cxnSp>
      </p:grpSp>
      <p:grpSp>
        <p:nvGrpSpPr>
          <p:cNvPr id="45" name="Group 44"/>
          <p:cNvGrpSpPr/>
          <p:nvPr/>
        </p:nvGrpSpPr>
        <p:grpSpPr>
          <a:xfrm>
            <a:off x="7226457" y="2001951"/>
            <a:ext cx="279712" cy="1541387"/>
            <a:chOff x="7376932" y="2152426"/>
            <a:chExt cx="279712" cy="1541387"/>
          </a:xfrm>
        </p:grpSpPr>
        <p:sp>
          <p:nvSpPr>
            <p:cNvPr id="60" name="Rectangle 59"/>
            <p:cNvSpPr/>
            <p:nvPr/>
          </p:nvSpPr>
          <p:spPr>
            <a:xfrm>
              <a:off x="7376932" y="2152426"/>
              <a:ext cx="264287" cy="264287"/>
            </a:xfrm>
            <a:prstGeom prst="rect">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1" name="Rectangle 60"/>
            <p:cNvSpPr/>
            <p:nvPr/>
          </p:nvSpPr>
          <p:spPr>
            <a:xfrm>
              <a:off x="7378857" y="2605776"/>
              <a:ext cx="264287" cy="264287"/>
            </a:xfrm>
            <a:prstGeom prst="rect">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2" name="Rectangle 61"/>
            <p:cNvSpPr/>
            <p:nvPr/>
          </p:nvSpPr>
          <p:spPr>
            <a:xfrm>
              <a:off x="7390432" y="2999326"/>
              <a:ext cx="264287" cy="264287"/>
            </a:xfrm>
            <a:prstGeom prst="rect">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3" name="Rectangle 62"/>
            <p:cNvSpPr/>
            <p:nvPr/>
          </p:nvSpPr>
          <p:spPr>
            <a:xfrm>
              <a:off x="7392357" y="3429526"/>
              <a:ext cx="264287" cy="264287"/>
            </a:xfrm>
            <a:prstGeom prst="rect">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65" name="Rectangle 64"/>
          <p:cNvSpPr/>
          <p:nvPr/>
        </p:nvSpPr>
        <p:spPr>
          <a:xfrm>
            <a:off x="4852555" y="2615413"/>
            <a:ext cx="264287" cy="264287"/>
          </a:xfrm>
          <a:prstGeom prst="rect">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24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dissolv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3200" dirty="0"/>
              <a:t>The state variable</a:t>
            </a:r>
          </a:p>
        </p:txBody>
      </p:sp>
      <p:sp>
        <p:nvSpPr>
          <p:cNvPr id="40963" name="Rectangle 3"/>
          <p:cNvSpPr>
            <a:spLocks noGrp="1" noChangeArrowheads="1"/>
          </p:cNvSpPr>
          <p:nvPr>
            <p:ph type="body" idx="1"/>
          </p:nvPr>
        </p:nvSpPr>
        <p:spPr/>
        <p:txBody>
          <a:bodyPr/>
          <a:lstStyle/>
          <a:p>
            <a:r>
              <a:rPr lang="en-US" dirty="0"/>
              <a:t>Post-decision belief states</a:t>
            </a:r>
          </a:p>
          <a:p>
            <a:pPr lvl="1"/>
            <a:endParaRPr lang="en-US" dirty="0"/>
          </a:p>
          <a:p>
            <a:pPr lvl="1"/>
            <a:r>
              <a:rPr lang="en-US" dirty="0"/>
              <a:t>The post-decision belief state does not have any more information than the pre-decision belief state.</a:t>
            </a:r>
          </a:p>
          <a:p>
            <a:pPr lvl="1"/>
            <a:endParaRPr lang="en-US" dirty="0"/>
          </a:p>
          <a:p>
            <a:pPr lvl="1"/>
            <a:r>
              <a:rPr lang="en-US" dirty="0"/>
              <a:t>In active learning problems, the post-decision state may have to include what decision we made, because it may be the decision of </a:t>
            </a:r>
            <a:r>
              <a:rPr lang="en-US" i="1" dirty="0"/>
              <a:t>what</a:t>
            </a:r>
            <a:r>
              <a:rPr lang="en-US" dirty="0"/>
              <a:t> to observe:</a:t>
            </a:r>
          </a:p>
          <a:p>
            <a:pPr lvl="2"/>
            <a:r>
              <a:rPr lang="en-US" dirty="0"/>
              <a:t>What experiment?</a:t>
            </a:r>
          </a:p>
          <a:p>
            <a:pPr lvl="2"/>
            <a:r>
              <a:rPr lang="en-US" dirty="0"/>
              <a:t>What drug to try?</a:t>
            </a:r>
          </a:p>
        </p:txBody>
      </p:sp>
    </p:spTree>
    <p:extLst>
      <p:ext uri="{BB962C8B-B14F-4D97-AF65-F5344CB8AC3E}">
        <p14:creationId xmlns:p14="http://schemas.microsoft.com/office/powerpoint/2010/main" val="1616408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Multiagent systems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
        <p:nvSpPr>
          <p:cNvPr id="6" name="Slide Number Placeholder 5">
            <a:extLst>
              <a:ext uri="{FF2B5EF4-FFF2-40B4-BE49-F238E27FC236}">
                <a16:creationId xmlns:a16="http://schemas.microsoft.com/office/drawing/2014/main" id="{08CA3F65-4A1A-43D5-BCEE-2B6ED76C5519}"/>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85</a:t>
            </a:fld>
            <a:endParaRPr lang="en-US"/>
          </a:p>
        </p:txBody>
      </p:sp>
    </p:spTree>
    <p:extLst>
      <p:ext uri="{BB962C8B-B14F-4D97-AF65-F5344CB8AC3E}">
        <p14:creationId xmlns:p14="http://schemas.microsoft.com/office/powerpoint/2010/main" val="5224035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E9CB-55DE-4FD5-9A48-710D39DF37CB}"/>
              </a:ext>
            </a:extLst>
          </p:cNvPr>
          <p:cNvSpPr>
            <a:spLocks noGrp="1"/>
          </p:cNvSpPr>
          <p:nvPr>
            <p:ph type="title"/>
          </p:nvPr>
        </p:nvSpPr>
        <p:spPr/>
        <p:txBody>
          <a:bodyPr/>
          <a:lstStyle/>
          <a:p>
            <a:r>
              <a:rPr lang="en-US" dirty="0"/>
              <a:t>Multiagent systems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08A611-7813-4265-A686-8B89E0A8F5CB}"/>
                  </a:ext>
                </a:extLst>
              </p:cNvPr>
              <p:cNvSpPr>
                <a:spLocks noGrp="1"/>
              </p:cNvSpPr>
              <p:nvPr>
                <p:ph idx="1"/>
              </p:nvPr>
            </p:nvSpPr>
            <p:spPr>
              <a:xfrm>
                <a:off x="685799" y="1143000"/>
                <a:ext cx="8200551" cy="4953000"/>
              </a:xfrm>
            </p:spPr>
            <p:txBody>
              <a:bodyPr/>
              <a:lstStyle/>
              <a:p>
                <a:r>
                  <a:rPr lang="en-US" sz="2400" dirty="0"/>
                  <a:t>Types of agents</a:t>
                </a:r>
              </a:p>
              <a:p>
                <a:pPr lvl="1"/>
                <a:r>
                  <a:rPr lang="en-US" sz="2000" dirty="0"/>
                  <a:t>Passive – Does not make decisions or perform learning, but captures dynamic processes and may perform passive learning.</a:t>
                </a:r>
              </a:p>
              <a:p>
                <a:pPr lvl="1"/>
                <a:r>
                  <a:rPr lang="en-US" sz="2000" dirty="0"/>
                  <a:t>Active – Makes decisions that come in three flavors:</a:t>
                </a:r>
              </a:p>
              <a:p>
                <a:pPr lvl="2"/>
                <a:r>
                  <a:rPr lang="en-US" sz="1800" dirty="0"/>
                  <a:t>Decisions that act on the physical environment</a:t>
                </a:r>
              </a:p>
              <a:p>
                <a:pPr lvl="2"/>
                <a:r>
                  <a:rPr lang="en-US" sz="1800" dirty="0"/>
                  <a:t>Decisions to observe the environment</a:t>
                </a:r>
              </a:p>
              <a:p>
                <a:pPr lvl="2"/>
                <a:r>
                  <a:rPr lang="en-US" sz="1800" dirty="0"/>
                  <a:t>Decisions to communicate information to other agents</a:t>
                </a:r>
              </a:p>
              <a:p>
                <a:pPr lvl="1"/>
                <a:r>
                  <a:rPr lang="en-US" sz="2000" dirty="0"/>
                  <a:t>The “ground truth” agent</a:t>
                </a:r>
              </a:p>
              <a:p>
                <a:pPr lvl="2"/>
                <a:r>
                  <a:rPr lang="en-US" sz="1800" dirty="0"/>
                  <a:t>This is a passive agent that captures the true values of system parameters. The ground truth may evolve over time, and may be influenced by controlling agents.</a:t>
                </a:r>
              </a:p>
              <a:p>
                <a:pPr lvl="1"/>
                <a:r>
                  <a:rPr lang="en-US" sz="2000" dirty="0"/>
                  <a:t>Controlling agents</a:t>
                </a:r>
              </a:p>
              <a:p>
                <a:pPr lvl="2"/>
                <a:r>
                  <a:rPr lang="en-US" sz="1800" dirty="0"/>
                  <a:t>Let </a:t>
                </a:r>
                <a14:m>
                  <m:oMath xmlns:m="http://schemas.openxmlformats.org/officeDocument/2006/math">
                    <m:r>
                      <a:rPr lang="en-US" sz="1800" i="1">
                        <a:latin typeface="Cambria Math" panose="02040503050406030204" pitchFamily="18" charset="0"/>
                        <a:ea typeface="Cambria Math" panose="02040503050406030204" pitchFamily="18" charset="0"/>
                      </a:rPr>
                      <m:t>𝒬</m:t>
                    </m:r>
                  </m:oMath>
                </a14:m>
                <a:r>
                  <a:rPr lang="en-US" sz="1800" dirty="0"/>
                  <a:t>=Set of agents that are able to make decisions, with element </a:t>
                </a:r>
                <a14:m>
                  <m:oMath xmlns:m="http://schemas.openxmlformats.org/officeDocument/2006/math">
                    <m:r>
                      <a:rPr lang="en-US" sz="1800" b="0" i="1" smtClean="0">
                        <a:latin typeface="Cambria Math" panose="02040503050406030204" pitchFamily="18" charset="0"/>
                      </a:rPr>
                      <m:t>𝑞</m:t>
                    </m:r>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𝒬</m:t>
                    </m:r>
                  </m:oMath>
                </a14:m>
                <a:r>
                  <a:rPr lang="en-US" sz="1800" dirty="0"/>
                  <a:t>.</a:t>
                </a:r>
              </a:p>
              <a:p>
                <a:pPr lvl="2"/>
                <a:r>
                  <a:rPr lang="en-US" sz="1800" dirty="0"/>
                  <a:t>A controlling agent is a system that we model using the universal framework, with all variables indexed by </a:t>
                </a:r>
                <a14:m>
                  <m:oMath xmlns:m="http://schemas.openxmlformats.org/officeDocument/2006/math">
                    <m:r>
                      <a:rPr lang="en-US" sz="1800" b="0" i="1" smtClean="0">
                        <a:latin typeface="Cambria Math" panose="02040503050406030204" pitchFamily="18" charset="0"/>
                      </a:rPr>
                      <m:t>𝑞</m:t>
                    </m:r>
                  </m:oMath>
                </a14:m>
                <a:r>
                  <a:rPr lang="en-US" sz="1800" dirty="0"/>
                  <a:t>.</a:t>
                </a:r>
              </a:p>
              <a:p>
                <a:pPr lvl="1"/>
                <a:r>
                  <a:rPr lang="en-US" sz="2200" dirty="0"/>
                  <a:t>Learning agents</a:t>
                </a:r>
              </a:p>
              <a:p>
                <a:pPr lvl="2"/>
                <a:r>
                  <a:rPr lang="en-US" sz="1800" dirty="0"/>
                  <a:t>These learn, but do not make decisions.  They are only relevant if they then communicate what they learn to controlling agent(s).</a:t>
                </a:r>
              </a:p>
            </p:txBody>
          </p:sp>
        </mc:Choice>
        <mc:Fallback xmlns="">
          <p:sp>
            <p:nvSpPr>
              <p:cNvPr id="3" name="Content Placeholder 2">
                <a:extLst>
                  <a:ext uri="{FF2B5EF4-FFF2-40B4-BE49-F238E27FC236}">
                    <a16:creationId xmlns:a16="http://schemas.microsoft.com/office/drawing/2014/main" id="{D608A611-7813-4265-A686-8B89E0A8F5CB}"/>
                  </a:ext>
                </a:extLst>
              </p:cNvPr>
              <p:cNvSpPr>
                <a:spLocks noGrp="1" noRot="1" noChangeAspect="1" noMove="1" noResize="1" noEditPoints="1" noAdjustHandles="1" noChangeArrowheads="1" noChangeShapeType="1" noTextEdit="1"/>
              </p:cNvSpPr>
              <p:nvPr>
                <p:ph idx="1"/>
              </p:nvPr>
            </p:nvSpPr>
            <p:spPr>
              <a:xfrm>
                <a:off x="685799" y="1143000"/>
                <a:ext cx="8200551" cy="4953000"/>
              </a:xfrm>
              <a:blipFill>
                <a:blip r:embed="rId2"/>
                <a:stretch>
                  <a:fillRect t="-985" b="-15887"/>
                </a:stretch>
              </a:blipFill>
            </p:spPr>
            <p:txBody>
              <a:bodyPr/>
              <a:lstStyle/>
              <a:p>
                <a:r>
                  <a:rPr lang="en-US">
                    <a:noFill/>
                  </a:rPr>
                  <a:t> </a:t>
                </a:r>
              </a:p>
            </p:txBody>
          </p:sp>
        </mc:Fallback>
      </mc:AlternateContent>
    </p:spTree>
    <p:extLst>
      <p:ext uri="{BB962C8B-B14F-4D97-AF65-F5344CB8AC3E}">
        <p14:creationId xmlns:p14="http://schemas.microsoft.com/office/powerpoint/2010/main" val="30623486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2EEF-5E93-4751-813C-682AA8A7191D}"/>
              </a:ext>
            </a:extLst>
          </p:cNvPr>
          <p:cNvSpPr>
            <a:spLocks noGrp="1"/>
          </p:cNvSpPr>
          <p:nvPr>
            <p:ph type="title"/>
          </p:nvPr>
        </p:nvSpPr>
        <p:spPr/>
        <p:txBody>
          <a:bodyPr/>
          <a:lstStyle/>
          <a:p>
            <a:r>
              <a:rPr lang="en-US" dirty="0"/>
              <a:t>Multiagent systems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2043CE-FE5E-41EC-B232-09353B3031CD}"/>
                  </a:ext>
                </a:extLst>
              </p:cNvPr>
              <p:cNvSpPr>
                <a:spLocks noGrp="1"/>
              </p:cNvSpPr>
              <p:nvPr>
                <p:ph idx="1"/>
              </p:nvPr>
            </p:nvSpPr>
            <p:spPr>
              <a:xfrm>
                <a:off x="685799" y="1143000"/>
                <a:ext cx="8114669" cy="4953000"/>
              </a:xfrm>
            </p:spPr>
            <p:txBody>
              <a:bodyPr/>
              <a:lstStyle/>
              <a:p>
                <a:r>
                  <a:rPr lang="en-US" dirty="0"/>
                  <a:t>State variables</a:t>
                </a:r>
              </a:p>
              <a:p>
                <a:pPr lvl="1"/>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𝑡</m:t>
                        </m:r>
                      </m:sub>
                      <m:sup>
                        <m:r>
                          <a:rPr lang="en-US" b="0" i="1" smtClean="0">
                            <a:latin typeface="Cambria Math" panose="02040503050406030204" pitchFamily="18" charset="0"/>
                          </a:rPr>
                          <m:t>𝐺</m:t>
                        </m:r>
                      </m:sup>
                    </m:sSubSup>
                    <m:r>
                      <a:rPr lang="en-US" b="0" i="0" smtClean="0">
                        <a:latin typeface="Cambria Math" panose="02040503050406030204" pitchFamily="18" charset="0"/>
                      </a:rPr>
                      <m:t>=</m:t>
                    </m:r>
                  </m:oMath>
                </a14:m>
                <a:r>
                  <a:rPr lang="en-US" dirty="0"/>
                  <a:t> State of “ground truth” parameters (which may evolve over time).  </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b="0" i="1" dirty="0">
                    <a:latin typeface="Cambria Math" panose="02040503050406030204" pitchFamily="18" charset="0"/>
                  </a:rPr>
                  <a:t> </a:t>
                </a:r>
                <a:r>
                  <a:rPr lang="en-US" b="0" dirty="0">
                    <a:latin typeface="Cambria Math" panose="02040503050406030204" pitchFamily="18" charset="0"/>
                  </a:rPr>
                  <a:t>State known to single controlling agent.</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𝑡𝑞</m:t>
                        </m:r>
                      </m:sub>
                    </m:sSub>
                    <m:r>
                      <a:rPr lang="en-US" b="0" i="1" smtClean="0">
                        <a:latin typeface="Cambria Math" panose="02040503050406030204" pitchFamily="18" charset="0"/>
                      </a:rPr>
                      <m:t>=</m:t>
                    </m:r>
                  </m:oMath>
                </a14:m>
                <a:r>
                  <a:rPr lang="en-US" dirty="0"/>
                  <a:t> Information known to agent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𝒬</m:t>
                    </m:r>
                  </m:oMath>
                </a14:m>
                <a:r>
                  <a:rPr lang="en-US" dirty="0"/>
                  <a:t> if multiple agents.  May include beliefs about parameters for ground truth agent (or other controlling agents)</a:t>
                </a:r>
              </a:p>
              <a:p>
                <a:pPr lvl="1"/>
                <a:r>
                  <a:rPr lang="en-US" dirty="0"/>
                  <a:t>Controlling agents may observe ground truth, or states of other agents, with noise (mechanism has to be defined).</a:t>
                </a:r>
              </a:p>
              <a:p>
                <a:pPr lvl="1"/>
                <a:r>
                  <a:rPr lang="en-US" dirty="0"/>
                  <a:t>The ground truth may be influenced by decisions of controlling agents.</a:t>
                </a:r>
              </a:p>
            </p:txBody>
          </p:sp>
        </mc:Choice>
        <mc:Fallback xmlns="">
          <p:sp>
            <p:nvSpPr>
              <p:cNvPr id="3" name="Content Placeholder 2">
                <a:extLst>
                  <a:ext uri="{FF2B5EF4-FFF2-40B4-BE49-F238E27FC236}">
                    <a16:creationId xmlns:a16="http://schemas.microsoft.com/office/drawing/2014/main" id="{9B2043CE-FE5E-41EC-B232-09353B3031CD}"/>
                  </a:ext>
                </a:extLst>
              </p:cNvPr>
              <p:cNvSpPr>
                <a:spLocks noGrp="1" noRot="1" noChangeAspect="1" noMove="1" noResize="1" noEditPoints="1" noAdjustHandles="1" noChangeArrowheads="1" noChangeShapeType="1" noTextEdit="1"/>
              </p:cNvSpPr>
              <p:nvPr>
                <p:ph idx="1"/>
              </p:nvPr>
            </p:nvSpPr>
            <p:spPr>
              <a:xfrm>
                <a:off x="685799" y="1143000"/>
                <a:ext cx="8114669" cy="4953000"/>
              </a:xfrm>
              <a:blipFill>
                <a:blip r:embed="rId2"/>
                <a:stretch>
                  <a:fillRect t="-1355"/>
                </a:stretch>
              </a:blipFill>
            </p:spPr>
            <p:txBody>
              <a:bodyPr/>
              <a:lstStyle/>
              <a:p>
                <a:r>
                  <a:rPr lang="en-US">
                    <a:noFill/>
                  </a:rPr>
                  <a:t> </a:t>
                </a:r>
              </a:p>
            </p:txBody>
          </p:sp>
        </mc:Fallback>
      </mc:AlternateContent>
    </p:spTree>
    <p:extLst>
      <p:ext uri="{BB962C8B-B14F-4D97-AF65-F5344CB8AC3E}">
        <p14:creationId xmlns:p14="http://schemas.microsoft.com/office/powerpoint/2010/main" val="7057377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2EEF-5E93-4751-813C-682AA8A7191D}"/>
              </a:ext>
            </a:extLst>
          </p:cNvPr>
          <p:cNvSpPr>
            <a:spLocks noGrp="1"/>
          </p:cNvSpPr>
          <p:nvPr>
            <p:ph type="title"/>
          </p:nvPr>
        </p:nvSpPr>
        <p:spPr/>
        <p:txBody>
          <a:bodyPr/>
          <a:lstStyle/>
          <a:p>
            <a:r>
              <a:rPr lang="en-US" dirty="0"/>
              <a:t>Multiagent systems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2043CE-FE5E-41EC-B232-09353B3031CD}"/>
                  </a:ext>
                </a:extLst>
              </p:cNvPr>
              <p:cNvSpPr>
                <a:spLocks noGrp="1"/>
              </p:cNvSpPr>
              <p:nvPr>
                <p:ph idx="1"/>
              </p:nvPr>
            </p:nvSpPr>
            <p:spPr/>
            <p:txBody>
              <a:bodyPr/>
              <a:lstStyle/>
              <a:p>
                <a:r>
                  <a:rPr lang="en-US" dirty="0"/>
                  <a:t>Examples</a:t>
                </a:r>
              </a:p>
              <a:p>
                <a:pPr lvl="1"/>
                <a:r>
                  <a:rPr lang="en-US" dirty="0"/>
                  <a:t>Static truth</a:t>
                </a:r>
              </a:p>
              <a:p>
                <a:pPr lvl="2"/>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r>
                      <a:rPr lang="en-US"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𝑊</m:t>
                        </m:r>
                      </m:sub>
                    </m:s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oMath>
                </a14:m>
                <a:r>
                  <a:rPr lang="en-US" dirty="0"/>
                  <a:t>=(unknown) true value of a function (the ground truth).  We would write </a:t>
                </a:r>
                <a14:m>
                  <m:oMath xmlns:m="http://schemas.openxmlformats.org/officeDocument/2006/math">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S</m:t>
                        </m:r>
                      </m:e>
                      <m:sub>
                        <m:r>
                          <m:rPr>
                            <m:sty m:val="p"/>
                          </m:rPr>
                          <a:rPr lang="en-US" b="0" i="0" smtClean="0">
                            <a:latin typeface="Cambria Math" panose="02040503050406030204" pitchFamily="18" charset="0"/>
                          </a:rPr>
                          <m:t>t</m:t>
                        </m:r>
                      </m:sub>
                      <m:sup>
                        <m:r>
                          <m:rPr>
                            <m:sty m:val="p"/>
                          </m:rPr>
                          <a:rPr lang="en-US" b="0" i="0" smtClean="0">
                            <a:latin typeface="Cambria Math" panose="02040503050406030204" pitchFamily="18" charset="0"/>
                          </a:rPr>
                          <m:t>G</m:t>
                        </m:r>
                      </m:sup>
                    </m:sSubSup>
                    <m:r>
                      <a:rPr lang="en-US" i="0" smtClean="0">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i="0" smtClean="0">
                                    <a:latin typeface="Cambria Math" panose="02040503050406030204" pitchFamily="18" charset="0"/>
                                  </a:rPr>
                                  <m:t>μ</m:t>
                                </m:r>
                              </m:e>
                              <m:sub>
                                <m:r>
                                  <m:rPr>
                                    <m:sty m:val="p"/>
                                  </m:rPr>
                                  <a:rPr lang="en-US" b="0" i="0" smtClean="0">
                                    <a:latin typeface="Cambria Math" panose="02040503050406030204" pitchFamily="18" charset="0"/>
                                  </a:rPr>
                                  <m:t>x</m:t>
                                </m:r>
                              </m:sub>
                            </m:sSub>
                          </m:e>
                        </m:d>
                      </m:e>
                      <m:sub>
                        <m:r>
                          <m:rPr>
                            <m:sty m:val="p"/>
                          </m:rPr>
                          <a:rPr lang="en-US" i="0" smtClean="0">
                            <a:latin typeface="Cambria Math" panose="02040503050406030204" pitchFamily="18" charset="0"/>
                          </a:rPr>
                          <m:t>x</m:t>
                        </m:r>
                        <m:r>
                          <a:rPr lang="en-US" i="0" smtClean="0">
                            <a:latin typeface="Cambria Math" panose="02040503050406030204" pitchFamily="18" charset="0"/>
                          </a:rPr>
                          <m:t>∈</m:t>
                        </m:r>
                        <m:r>
                          <a:rPr lang="en-US" i="0" smtClean="0">
                            <a:latin typeface="Cambria Math" panose="02040503050406030204" pitchFamily="18" charset="0"/>
                          </a:rPr>
                          <m:t>𝒳</m:t>
                        </m:r>
                      </m:sub>
                    </m:sSub>
                    <m:r>
                      <a:rPr lang="en-US" i="0" smtClean="0">
                        <a:latin typeface="Cambria Math" panose="02040503050406030204" pitchFamily="18" charset="0"/>
                      </a:rPr>
                      <m:t>.</m:t>
                    </m:r>
                  </m:oMath>
                </a14:m>
                <a:endParaRPr lang="en-US" dirty="0"/>
              </a:p>
              <a:p>
                <a:pPr lvl="2"/>
                <a:r>
                  <a:rPr lang="en-US" dirty="0"/>
                  <a:t>Let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𝜇</m:t>
                            </m:r>
                          </m:e>
                        </m:acc>
                      </m:e>
                      <m:sub>
                        <m:r>
                          <a:rPr lang="en-US" b="0" i="1" dirty="0" smtClean="0">
                            <a:latin typeface="Cambria Math" panose="02040503050406030204" pitchFamily="18" charset="0"/>
                          </a:rPr>
                          <m:t>𝑡</m:t>
                        </m:r>
                      </m:sub>
                    </m:sSub>
                    <m:r>
                      <a:rPr lang="en-US" i="0" dirty="0" smtClean="0">
                        <a:latin typeface="Cambria Math" panose="02040503050406030204" pitchFamily="18" charset="0"/>
                      </a:rPr>
                      <m:t>=</m:t>
                    </m:r>
                  </m:oMath>
                </a14:m>
                <a:r>
                  <a:rPr lang="en-US" dirty="0">
                    <a:latin typeface="Cambria Math" panose="02040503050406030204" pitchFamily="18" charset="0"/>
                  </a:rPr>
                  <a:t>Estimate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oMath>
                </a14:m>
                <a:r>
                  <a:rPr lang="en-US" dirty="0">
                    <a:latin typeface="Cambria Math" panose="02040503050406030204" pitchFamily="18" charset="0"/>
                  </a:rPr>
                  <a:t> at time t.</a:t>
                </a:r>
              </a:p>
              <a:p>
                <a:pPr lvl="2"/>
                <a14:m>
                  <m:oMath xmlns:m="http://schemas.openxmlformats.org/officeDocument/2006/math">
                    <m:sSub>
                      <m:sSubPr>
                        <m:ctrlPr>
                          <a:rPr lang="en-US" i="1">
                            <a:latin typeface="Cambria Math" panose="02040503050406030204" pitchFamily="18" charset="0"/>
                          </a:rPr>
                        </m:ctrlPr>
                      </m:sSubPr>
                      <m:e>
                        <m:r>
                          <m:rPr>
                            <m:sty m:val="p"/>
                          </m:rPr>
                          <a:rPr lang="en-US" i="0" smtClean="0">
                            <a:latin typeface="Cambria Math" panose="02040503050406030204" pitchFamily="18" charset="0"/>
                          </a:rPr>
                          <m:t>W</m:t>
                        </m:r>
                      </m:e>
                      <m:sub>
                        <m:r>
                          <m:rPr>
                            <m:sty m:val="p"/>
                          </m:rPr>
                          <a:rPr lang="en-US" i="0" smtClean="0">
                            <a:latin typeface="Cambria Math" panose="02040503050406030204" pitchFamily="18" charset="0"/>
                          </a:rPr>
                          <m:t>t</m:t>
                        </m:r>
                        <m:r>
                          <a:rPr lang="en-US" i="0" smtClean="0">
                            <a:latin typeface="Cambria Math" panose="02040503050406030204" pitchFamily="18" charset="0"/>
                          </a:rPr>
                          <m:t>+1,</m:t>
                        </m:r>
                        <m:r>
                          <m:rPr>
                            <m:sty m:val="p"/>
                          </m:rPr>
                          <a:rPr lang="en-US" i="0" smtClean="0">
                            <a:latin typeface="Cambria Math" panose="02040503050406030204" pitchFamily="18" charset="0"/>
                          </a:rPr>
                          <m:t>x</m:t>
                        </m:r>
                      </m:sub>
                    </m:sSub>
                    <m:r>
                      <a:rPr lang="en-US"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=noisy observation of the ground truth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oMath>
                </a14:m>
                <a:endParaRPr lang="en-US" dirty="0"/>
              </a:p>
              <a:p>
                <a:pPr lvl="2"/>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𝜇</m:t>
                            </m:r>
                          </m:e>
                        </m:acc>
                      </m:e>
                      <m:sub>
                        <m:r>
                          <a:rPr lang="en-US" b="0" i="1" dirty="0" smtClean="0">
                            <a:latin typeface="Cambria Math" panose="02040503050406030204" pitchFamily="18" charset="0"/>
                          </a:rPr>
                          <m:t>𝑡</m:t>
                        </m:r>
                        <m:r>
                          <a:rPr lang="en-US" b="0" i="1" dirty="0" smtClean="0">
                            <a:latin typeface="Cambria Math" panose="02040503050406030204" pitchFamily="18" charset="0"/>
                          </a:rPr>
                          <m:t>+1,</m:t>
                        </m:r>
                        <m:r>
                          <a:rPr lang="en-US" b="0" i="1" dirty="0" smtClean="0">
                            <a:latin typeface="Cambria Math" panose="02040503050406030204" pitchFamily="18" charset="0"/>
                          </a:rPr>
                          <m:t>𝑥</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𝛽</m:t>
                        </m:r>
                      </m:e>
                      <m:sub>
                        <m:r>
                          <a:rPr lang="en-US" b="0" i="1" dirty="0" smtClean="0">
                            <a:latin typeface="Cambria Math" panose="02040503050406030204" pitchFamily="18" charset="0"/>
                          </a:rPr>
                          <m:t>𝑡</m:t>
                        </m:r>
                      </m:sub>
                    </m:sSub>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𝜇</m:t>
                            </m:r>
                          </m:e>
                        </m:acc>
                      </m:e>
                      <m:sub>
                        <m:r>
                          <a:rPr lang="en-US" b="0" i="1" dirty="0" smtClean="0">
                            <a:latin typeface="Cambria Math" panose="02040503050406030204" pitchFamily="18" charset="0"/>
                          </a:rPr>
                          <m:t>𝑡𝑥</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𝛽</m:t>
                        </m:r>
                      </m:e>
                      <m:sup>
                        <m:r>
                          <a:rPr lang="en-US" b="0" i="1" dirty="0" smtClean="0">
                            <a:latin typeface="Cambria Math" panose="02040503050406030204" pitchFamily="18" charset="0"/>
                          </a:rPr>
                          <m:t>𝑄</m:t>
                        </m:r>
                      </m:sup>
                    </m:sSup>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r>
                          <a:rPr lang="en-US" b="0" i="1" dirty="0" smtClean="0">
                            <a:latin typeface="Cambria Math" panose="02040503050406030204" pitchFamily="18" charset="0"/>
                          </a:rPr>
                          <m:t>𝑥</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𝛽</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𝛽</m:t>
                        </m:r>
                      </m:e>
                      <m:sup>
                        <m:r>
                          <a:rPr lang="en-US" b="0" i="1" dirty="0" smtClean="0">
                            <a:latin typeface="Cambria Math" panose="02040503050406030204" pitchFamily="18" charset="0"/>
                          </a:rPr>
                          <m:t>𝑊</m:t>
                        </m:r>
                      </m:sup>
                    </m:sSup>
                    <m:r>
                      <a:rPr lang="en-US" b="0" i="1" dirty="0" smtClean="0">
                        <a:latin typeface="Cambria Math" panose="02040503050406030204" pitchFamily="18" charset="0"/>
                      </a:rPr>
                      <m:t>)</m:t>
                    </m:r>
                  </m:oMath>
                </a14:m>
                <a:endParaRPr lang="en-US" dirty="0"/>
              </a:p>
              <a:p>
                <a:pPr lvl="1"/>
                <a:r>
                  <a:rPr lang="en-US" dirty="0"/>
                  <a:t>Dynamic truth (“restless bandits”)</a:t>
                </a:r>
              </a:p>
              <a:p>
                <a:pPr lvl="2"/>
                <a:r>
                  <a:rPr lang="en-US" dirty="0"/>
                  <a:t>Assume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𝑡𝑥</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𝜇</m:t>
                        </m:r>
                      </m:sup>
                    </m:sSubSup>
                  </m:oMath>
                </a14:m>
                <a:r>
                  <a:rPr lang="en-US" dirty="0"/>
                  <a:t>=evolving truth.</a:t>
                </a:r>
              </a:p>
              <a:p>
                <a:pPr lvl="2"/>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W</m:t>
                        </m:r>
                      </m:e>
                      <m:sub>
                        <m:r>
                          <m:rPr>
                            <m:sty m:val="p"/>
                          </m:rPr>
                          <a:rPr lang="en-US">
                            <a:latin typeface="Cambria Math" panose="02040503050406030204" pitchFamily="18" charset="0"/>
                          </a:rPr>
                          <m:t>t</m:t>
                        </m:r>
                        <m:r>
                          <a:rPr lang="en-US">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𝑥</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b="0" i="1" smtClean="0">
                            <a:latin typeface="Cambria Math" panose="02040503050406030204" pitchFamily="18" charset="0"/>
                          </a:rPr>
                          <m:t>𝑡</m:t>
                        </m:r>
                        <m:r>
                          <a:rPr lang="en-US" b="0" i="1" smtClean="0">
                            <a:latin typeface="Cambria Math" panose="02040503050406030204" pitchFamily="18" charset="0"/>
                          </a:rPr>
                          <m:t>+1, </m:t>
                        </m:r>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=noisy observation of the ground truth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b="0" i="1" smtClean="0">
                            <a:latin typeface="Cambria Math" panose="02040503050406030204" pitchFamily="18" charset="0"/>
                          </a:rPr>
                          <m:t>𝑡</m:t>
                        </m:r>
                        <m:r>
                          <a:rPr lang="en-US" b="0" i="1" smtClean="0">
                            <a:latin typeface="Cambria Math" panose="02040503050406030204" pitchFamily="18" charset="0"/>
                          </a:rPr>
                          <m:t>+1,</m:t>
                        </m:r>
                        <m:r>
                          <a:rPr lang="en-US" i="1">
                            <a:latin typeface="Cambria Math" panose="02040503050406030204" pitchFamily="18" charset="0"/>
                          </a:rPr>
                          <m:t>𝑥</m:t>
                        </m:r>
                      </m:sub>
                    </m:sSub>
                  </m:oMath>
                </a14:m>
                <a:endParaRPr lang="en-US" dirty="0"/>
              </a:p>
              <a:p>
                <a:pPr lvl="1"/>
                <a:r>
                  <a:rPr lang="en-US" dirty="0"/>
                  <a:t>Controllable truth</a:t>
                </a:r>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sub>
                    </m:sSub>
                    <m:r>
                      <a:rPr lang="en-US" b="0" i="1" smtClean="0">
                        <a:latin typeface="Cambria Math" panose="02040503050406030204" pitchFamily="18" charset="0"/>
                      </a:rPr>
                      <m:t>+</m:t>
                    </m:r>
                    <m:r>
                      <a:rPr lang="en-US" b="0" i="1" smtClean="0">
                        <a:latin typeface="Cambria Math" panose="02040503050406030204" pitchFamily="18" charset="0"/>
                      </a:rPr>
                      <m:t>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𝜇</m:t>
                        </m:r>
                      </m:sup>
                    </m:sSubSup>
                  </m:oMath>
                </a14:m>
                <a:r>
                  <a:rPr lang="en-US" dirty="0"/>
                  <a:t>.</a:t>
                </a:r>
              </a:p>
              <a:p>
                <a:pPr lvl="2"/>
                <a:r>
                  <a:rPr lang="en-US" dirty="0"/>
                  <a:t>Challenge is to estimate both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𝑡</m:t>
                        </m:r>
                      </m:sub>
                    </m:sSub>
                  </m:oMath>
                </a14:m>
                <a:r>
                  <a:rPr lang="en-US" dirty="0"/>
                  <a:t> and </a:t>
                </a:r>
                <a14:m>
                  <m:oMath xmlns:m="http://schemas.openxmlformats.org/officeDocument/2006/math">
                    <m:r>
                      <a:rPr lang="en-US" b="0" i="1" smtClean="0">
                        <a:latin typeface="Cambria Math" panose="02040503050406030204" pitchFamily="18" charset="0"/>
                      </a:rPr>
                      <m:t>𝜃</m:t>
                    </m:r>
                  </m:oMath>
                </a14:m>
                <a:r>
                  <a:rPr lang="en-US" dirty="0"/>
                  <a:t>.</a:t>
                </a:r>
              </a:p>
              <a:p>
                <a:pPr lvl="1"/>
                <a:endParaRPr lang="en-US" dirty="0"/>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9B2043CE-FE5E-41EC-B232-09353B3031CD}"/>
                  </a:ext>
                </a:extLst>
              </p:cNvPr>
              <p:cNvSpPr>
                <a:spLocks noGrp="1" noRot="1" noChangeAspect="1" noMove="1" noResize="1" noEditPoints="1" noAdjustHandles="1" noChangeArrowheads="1" noChangeShapeType="1" noTextEdit="1"/>
              </p:cNvSpPr>
              <p:nvPr>
                <p:ph idx="1"/>
              </p:nvPr>
            </p:nvSpPr>
            <p:spPr>
              <a:blipFill>
                <a:blip r:embed="rId2"/>
                <a:stretch>
                  <a:fillRect t="-1355" r="-549" b="-3818"/>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C30F1E5D-BF5D-4CBA-9A19-B4BBEA3BB39E}"/>
              </a:ext>
            </a:extLst>
          </p:cNvPr>
          <p:cNvSpPr/>
          <p:nvPr/>
        </p:nvSpPr>
        <p:spPr>
          <a:xfrm>
            <a:off x="2788665" y="2955379"/>
            <a:ext cx="484985" cy="45877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Oval 4">
            <a:extLst>
              <a:ext uri="{FF2B5EF4-FFF2-40B4-BE49-F238E27FC236}">
                <a16:creationId xmlns:a16="http://schemas.microsoft.com/office/drawing/2014/main" id="{37DA007F-65A3-48AD-AB74-E237219EE20D}"/>
              </a:ext>
            </a:extLst>
          </p:cNvPr>
          <p:cNvSpPr/>
          <p:nvPr/>
        </p:nvSpPr>
        <p:spPr>
          <a:xfrm>
            <a:off x="2692676" y="4022179"/>
            <a:ext cx="2359257" cy="45877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B1CD7623-33CE-470B-815E-DDF37D1E50E9}"/>
              </a:ext>
            </a:extLst>
          </p:cNvPr>
          <p:cNvSpPr/>
          <p:nvPr/>
        </p:nvSpPr>
        <p:spPr>
          <a:xfrm>
            <a:off x="3663493" y="5446816"/>
            <a:ext cx="484985" cy="45877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944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AE3-8EB4-49AF-91F9-76A39C8FE4A7}"/>
              </a:ext>
            </a:extLst>
          </p:cNvPr>
          <p:cNvSpPr>
            <a:spLocks noGrp="1"/>
          </p:cNvSpPr>
          <p:nvPr>
            <p:ph type="title"/>
          </p:nvPr>
        </p:nvSpPr>
        <p:spPr/>
        <p:txBody>
          <a:bodyPr/>
          <a:lstStyle/>
          <a:p>
            <a:r>
              <a:rPr lang="en-US" dirty="0"/>
              <a:t>Multiagent systems</a:t>
            </a:r>
          </a:p>
        </p:txBody>
      </p:sp>
      <p:sp>
        <p:nvSpPr>
          <p:cNvPr id="3" name="Content Placeholder 2">
            <a:extLst>
              <a:ext uri="{FF2B5EF4-FFF2-40B4-BE49-F238E27FC236}">
                <a16:creationId xmlns:a16="http://schemas.microsoft.com/office/drawing/2014/main" id="{AF77DC3D-6FF1-4CD5-91FC-1142E8CC39FC}"/>
              </a:ext>
            </a:extLst>
          </p:cNvPr>
          <p:cNvSpPr>
            <a:spLocks noGrp="1"/>
          </p:cNvSpPr>
          <p:nvPr>
            <p:ph idx="1"/>
          </p:nvPr>
        </p:nvSpPr>
        <p:spPr/>
        <p:txBody>
          <a:bodyPr/>
          <a:lstStyle/>
          <a:p>
            <a:r>
              <a:rPr lang="en-US" dirty="0"/>
              <a:t>Notes:</a:t>
            </a:r>
          </a:p>
          <a:p>
            <a:pPr lvl="1"/>
            <a:r>
              <a:rPr lang="en-US" sz="2200" dirty="0"/>
              <a:t>This notation allows us to cover the full range of active learning problems (static truth, dynamic truth, controllable truth).</a:t>
            </a:r>
          </a:p>
          <a:p>
            <a:pPr lvl="1"/>
            <a:r>
              <a:rPr lang="en-US" sz="2200" dirty="0"/>
              <a:t>It also allows us to model any form of partially observable Markov decision process (POMDP) by recognizing two distinct systems (each with its own state variables):</a:t>
            </a:r>
          </a:p>
          <a:p>
            <a:pPr lvl="2"/>
            <a:r>
              <a:rPr lang="en-US" dirty="0"/>
              <a:t>The ground truth.</a:t>
            </a:r>
          </a:p>
          <a:p>
            <a:pPr lvl="2"/>
            <a:r>
              <a:rPr lang="en-US" dirty="0"/>
              <a:t>One or more controlling agents that may influence the ground truth.</a:t>
            </a:r>
          </a:p>
          <a:p>
            <a:pPr lvl="1"/>
            <a:r>
              <a:rPr lang="en-US" sz="2200" dirty="0"/>
              <a:t>The POMDP literature refers to the “state” as the ground truth, and then there is a belief about the “state.” In this framework, we have two sets of state variables: </a:t>
            </a:r>
          </a:p>
          <a:p>
            <a:pPr lvl="2"/>
            <a:r>
              <a:rPr lang="en-US" dirty="0"/>
              <a:t>The ground truth state.</a:t>
            </a:r>
          </a:p>
          <a:p>
            <a:pPr lvl="2"/>
            <a:r>
              <a:rPr lang="en-US" dirty="0"/>
              <a:t>The beliefs of the controlling agent(s) about the ground truth.</a:t>
            </a:r>
            <a:r>
              <a:rPr lang="en-US" sz="1800" dirty="0"/>
              <a:t>   </a:t>
            </a:r>
          </a:p>
        </p:txBody>
      </p:sp>
    </p:spTree>
    <p:extLst>
      <p:ext uri="{BB962C8B-B14F-4D97-AF65-F5344CB8AC3E}">
        <p14:creationId xmlns:p14="http://schemas.microsoft.com/office/powerpoint/2010/main" val="45987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problems</a:t>
            </a:r>
          </a:p>
        </p:txBody>
      </p:sp>
      <p:sp>
        <p:nvSpPr>
          <p:cNvPr id="3" name="Content Placeholder 2"/>
          <p:cNvSpPr>
            <a:spLocks noGrp="1"/>
          </p:cNvSpPr>
          <p:nvPr>
            <p:ph idx="1"/>
          </p:nvPr>
        </p:nvSpPr>
        <p:spPr/>
        <p:txBody>
          <a:bodyPr/>
          <a:lstStyle/>
          <a:p>
            <a:r>
              <a:rPr lang="en-US" dirty="0"/>
              <a:t>“Canonical model” from </a:t>
            </a:r>
            <a:r>
              <a:rPr lang="en-US" dirty="0" err="1"/>
              <a:t>Puterman</a:t>
            </a:r>
            <a:r>
              <a:rPr lang="en-US" dirty="0"/>
              <a:t> (Ch. 3)</a:t>
            </a:r>
          </a:p>
        </p:txBody>
      </p:sp>
      <p:sp>
        <p:nvSpPr>
          <p:cNvPr id="5" name="Rectangle 4"/>
          <p:cNvSpPr/>
          <p:nvPr/>
        </p:nvSpPr>
        <p:spPr>
          <a:xfrm>
            <a:off x="990494" y="1783459"/>
            <a:ext cx="7942433" cy="4844053"/>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4" name="Group 3"/>
          <p:cNvGrpSpPr/>
          <p:nvPr/>
        </p:nvGrpSpPr>
        <p:grpSpPr>
          <a:xfrm>
            <a:off x="1028279" y="1845094"/>
            <a:ext cx="7796213" cy="4682011"/>
            <a:chOff x="1270103" y="2102032"/>
            <a:chExt cx="7796213" cy="4682011"/>
          </a:xfrm>
        </p:grpSpPr>
        <p:pic>
          <p:nvPicPr>
            <p:cNvPr id="1255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017" y="2102032"/>
              <a:ext cx="4644133" cy="199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5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03" y="4045606"/>
              <a:ext cx="7796213"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043555"/>
      </p:ext>
    </p:extLst>
  </p:cSld>
  <p:clrMapOvr>
    <a:masterClrMapping/>
  </p:clrMapOvr>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200626</TotalTime>
  <Pages>28</Pages>
  <Words>4144</Words>
  <Application>Microsoft Office PowerPoint</Application>
  <PresentationFormat>On-screen Show (4:3)</PresentationFormat>
  <Paragraphs>974</Paragraphs>
  <Slides>89</Slides>
  <Notes>33</Notes>
  <HiddenSlides>4</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6" baseType="lpstr">
      <vt:lpstr>Arial</vt:lpstr>
      <vt:lpstr>Cambria Math</vt:lpstr>
      <vt:lpstr>Symbol</vt:lpstr>
      <vt:lpstr>Times New Roman</vt:lpstr>
      <vt:lpstr>CIV 411 11 Intro and overview</vt:lpstr>
      <vt:lpstr>Equation</vt:lpstr>
      <vt:lpstr>Microsoft ClipArt Gallery</vt:lpstr>
      <vt:lpstr>PowerPoint Presentation</vt:lpstr>
      <vt:lpstr>Modeling</vt:lpstr>
      <vt:lpstr>Canonical problems</vt:lpstr>
      <vt:lpstr>Canonical problems</vt:lpstr>
      <vt:lpstr>Canonical problems</vt:lpstr>
      <vt:lpstr>Canonical problems</vt:lpstr>
      <vt:lpstr>Canonical problems</vt:lpstr>
      <vt:lpstr>Canonical problems</vt:lpstr>
      <vt:lpstr>Canonical problems</vt:lpstr>
      <vt:lpstr>Value function approximations</vt:lpstr>
      <vt:lpstr>PowerPoint Presentation</vt:lpstr>
      <vt:lpstr>PowerPoint Presentation</vt:lpstr>
      <vt:lpstr>Canonical problems</vt:lpstr>
      <vt:lpstr>Canonical problems</vt:lpstr>
      <vt:lpstr>Canonical problems</vt:lpstr>
      <vt:lpstr>Canonical problems</vt:lpstr>
      <vt:lpstr>Canonical problems</vt:lpstr>
      <vt:lpstr>Canonical problems</vt:lpstr>
      <vt:lpstr>Canonical problems</vt:lpstr>
      <vt:lpstr>Canonical problems</vt:lpstr>
      <vt:lpstr>Canonical problems</vt:lpstr>
      <vt:lpstr>Canonical problems</vt:lpstr>
      <vt:lpstr>Canonical problems</vt:lpstr>
      <vt:lpstr>Elements of a dynamic model</vt:lpstr>
      <vt:lpstr>Elements of a dynamic model</vt:lpstr>
      <vt:lpstr>Elements of a dynamic model</vt:lpstr>
      <vt:lpstr>PowerPoint Presentation</vt:lpstr>
      <vt:lpstr>PowerPoint Presentation</vt:lpstr>
      <vt:lpstr>Elements of a dynamic model</vt:lpstr>
      <vt:lpstr>Elements of a dynamic model</vt:lpstr>
      <vt:lpstr>Elements of a dynamic model</vt:lpstr>
      <vt:lpstr>Elements of a dynamic model</vt:lpstr>
      <vt:lpstr>Elements of a dynamic model</vt:lpstr>
      <vt:lpstr>PowerPoint Presentation</vt:lpstr>
      <vt:lpstr>Energy storage example</vt:lpstr>
      <vt:lpstr>PowerPoint Presentation</vt:lpstr>
      <vt:lpstr>Energy storage example</vt:lpstr>
      <vt:lpstr>Elements of a dynamic model</vt:lpstr>
      <vt:lpstr>PowerPoint Presentation</vt:lpstr>
      <vt:lpstr>Energy storage example</vt:lpstr>
      <vt:lpstr>PowerPoint Presentation</vt:lpstr>
      <vt:lpstr>Energy storage example</vt:lpstr>
      <vt:lpstr>Elements of a dynamic model</vt:lpstr>
      <vt:lpstr>Energy storage example</vt:lpstr>
      <vt:lpstr>Energy storage example</vt:lpstr>
      <vt:lpstr>Energy storage example</vt:lpstr>
      <vt:lpstr>Elements of a dynamic model</vt:lpstr>
      <vt:lpstr>Elements of a dynamic model</vt:lpstr>
      <vt:lpstr>Elements of a dynamic model</vt:lpstr>
      <vt:lpstr>Modeling with uncertainty</vt:lpstr>
      <vt:lpstr>Planning under uncertainty</vt:lpstr>
      <vt:lpstr>Planning under uncertainty</vt:lpstr>
      <vt:lpstr>From deterministic to stochastic</vt:lpstr>
      <vt:lpstr>Elements of a dynamic model</vt:lpstr>
      <vt:lpstr>Elements of a dynamic model</vt:lpstr>
      <vt:lpstr>Morning break</vt:lpstr>
      <vt:lpstr>Four major problem classes</vt:lpstr>
      <vt:lpstr>Problem classes</vt:lpstr>
      <vt:lpstr>Problem classes</vt:lpstr>
      <vt:lpstr>Problem classes</vt:lpstr>
      <vt:lpstr>What is a state variable?</vt:lpstr>
      <vt:lpstr>The state variables</vt:lpstr>
      <vt:lpstr>The state variables</vt:lpstr>
      <vt:lpstr>The state variables</vt:lpstr>
      <vt:lpstr>The state variables</vt:lpstr>
      <vt:lpstr>The state variable</vt:lpstr>
      <vt:lpstr>The state variable</vt:lpstr>
      <vt:lpstr>The state variable</vt:lpstr>
      <vt:lpstr>The state variable</vt:lpstr>
      <vt:lpstr>The state variable</vt:lpstr>
      <vt:lpstr>The state variable</vt:lpstr>
      <vt:lpstr>Parametric cost function approximation</vt:lpstr>
      <vt:lpstr>The state variable</vt:lpstr>
      <vt:lpstr>The state variables</vt:lpstr>
      <vt:lpstr>The state variable</vt:lpstr>
      <vt:lpstr>The state variable</vt:lpstr>
      <vt:lpstr>The state variable</vt:lpstr>
      <vt:lpstr>The state variable</vt:lpstr>
      <vt:lpstr>The state variable</vt:lpstr>
      <vt:lpstr>The state variable</vt:lpstr>
      <vt:lpstr>The state variable</vt:lpstr>
      <vt:lpstr>The state variable</vt:lpstr>
      <vt:lpstr>The state variable</vt:lpstr>
      <vt:lpstr>The state variable</vt:lpstr>
      <vt:lpstr>Multiagent systems</vt:lpstr>
      <vt:lpstr>Multiagent systems</vt:lpstr>
      <vt:lpstr>Multiagent systems</vt:lpstr>
      <vt:lpstr>Multiagent systems</vt:lpstr>
      <vt:lpstr>Multiagent systems</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B. Powell</cp:lastModifiedBy>
  <cp:revision>2289</cp:revision>
  <cp:lastPrinted>2019-10-20T22:52:50Z</cp:lastPrinted>
  <dcterms:created xsi:type="dcterms:W3CDTF">1999-09-07T20:53:13Z</dcterms:created>
  <dcterms:modified xsi:type="dcterms:W3CDTF">2019-11-08T19:39:13Z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