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4"/>
  </p:notesMasterIdLst>
  <p:handoutMasterIdLst>
    <p:handoutMasterId r:id="rId15"/>
  </p:handoutMasterIdLst>
  <p:sldIdLst>
    <p:sldId id="1054" r:id="rId2"/>
    <p:sldId id="7347" r:id="rId3"/>
    <p:sldId id="7337" r:id="rId4"/>
    <p:sldId id="7338" r:id="rId5"/>
    <p:sldId id="7334" r:id="rId6"/>
    <p:sldId id="7339" r:id="rId7"/>
    <p:sldId id="7335" r:id="rId8"/>
    <p:sldId id="7340" r:id="rId9"/>
    <p:sldId id="7341" r:id="rId10"/>
    <p:sldId id="7336" r:id="rId11"/>
    <p:sldId id="7386" r:id="rId12"/>
    <p:sldId id="4588" r:id="rId13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EF62427-F495-49A8-8625-94BDB54B6A43}">
          <p14:sldIdLst>
            <p14:sldId id="1054"/>
            <p14:sldId id="7347"/>
            <p14:sldId id="7337"/>
            <p14:sldId id="7338"/>
            <p14:sldId id="7334"/>
            <p14:sldId id="7339"/>
            <p14:sldId id="7335"/>
            <p14:sldId id="7340"/>
            <p14:sldId id="7341"/>
            <p14:sldId id="7336"/>
            <p14:sldId id="7386"/>
            <p14:sldId id="45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rren B. Powell" initials="WBP" lastIdx="1" clrIdx="0">
    <p:extLst>
      <p:ext uri="{19B8F6BF-5375-455C-9EA6-DF929625EA0E}">
        <p15:presenceInfo xmlns:p15="http://schemas.microsoft.com/office/powerpoint/2012/main" userId="S-1-5-21-1268611206-43474576-316617838-90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D9D9D9"/>
    <a:srgbClr val="53B5FF"/>
    <a:srgbClr val="BC8F00"/>
    <a:srgbClr val="0000FF"/>
    <a:srgbClr val="3399FF"/>
    <a:srgbClr val="E2AC00"/>
    <a:srgbClr val="C47204"/>
    <a:srgbClr val="C898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765" autoAdjust="0"/>
    <p:restoredTop sz="90554" autoAdjust="0"/>
  </p:normalViewPr>
  <p:slideViewPr>
    <p:cSldViewPr snapToGrid="0">
      <p:cViewPr varScale="1">
        <p:scale>
          <a:sx n="63" d="100"/>
          <a:sy n="63" d="100"/>
        </p:scale>
        <p:origin x="1156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061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944"/>
    </p:cViewPr>
  </p:sorterViewPr>
  <p:notesViewPr>
    <p:cSldViewPr snapToGrid="0">
      <p:cViewPr varScale="1">
        <p:scale>
          <a:sx n="72" d="100"/>
          <a:sy n="72" d="100"/>
        </p:scale>
        <p:origin x="-1830" y="-78"/>
      </p:cViewPr>
      <p:guideLst>
        <p:guide orient="horz" pos="3023"/>
        <p:guide pos="2304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807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81350" cy="506413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100895" tIns="50447" rIns="100895" bIns="50447" numCol="1" anchor="t" anchorCtr="0" compatLnSpc="1">
            <a:prstTxWarp prst="textNoShape">
              <a:avLst/>
            </a:prstTxWarp>
          </a:bodyPr>
          <a:lstStyle>
            <a:lvl1pPr algn="l" defTabSz="1007915">
              <a:defRPr sz="13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05275" y="1"/>
            <a:ext cx="3181350" cy="506413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100895" tIns="50447" rIns="100895" bIns="50447" numCol="1" anchor="t" anchorCtr="0" compatLnSpc="1">
            <a:prstTxWarp prst="textNoShape">
              <a:avLst/>
            </a:prstTxWarp>
          </a:bodyPr>
          <a:lstStyle>
            <a:lvl1pPr algn="r" defTabSz="1007915">
              <a:defRPr sz="13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22388" y="758825"/>
            <a:ext cx="4727575" cy="3544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9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4889" y="4556125"/>
            <a:ext cx="5360987" cy="4300538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100895" tIns="50447" rIns="100895" bIns="504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9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6"/>
            <a:ext cx="3181350" cy="509588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100895" tIns="50447" rIns="100895" bIns="50447" numCol="1" anchor="b" anchorCtr="0" compatLnSpc="1">
            <a:prstTxWarp prst="textNoShape">
              <a:avLst/>
            </a:prstTxWarp>
          </a:bodyPr>
          <a:lstStyle>
            <a:lvl1pPr algn="l" defTabSz="1007915">
              <a:defRPr sz="13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9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05275" y="9109076"/>
            <a:ext cx="3181350" cy="509588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100895" tIns="50447" rIns="100895" bIns="50447" numCol="1" anchor="b" anchorCtr="0" compatLnSpc="1">
            <a:prstTxWarp prst="textNoShape">
              <a:avLst/>
            </a:prstTxWarp>
          </a:bodyPr>
          <a:lstStyle>
            <a:lvl1pPr algn="r" defTabSz="1007915">
              <a:defRPr sz="1300" i="0"/>
            </a:lvl1pPr>
          </a:lstStyle>
          <a:p>
            <a:pPr>
              <a:defRPr/>
            </a:pPr>
            <a:fld id="{DD0A9F78-39CE-4DDC-A26E-05BD6400C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84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>
            <a:lvl1pPr defTabSz="1007915"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842" indent="-285708" defTabSz="1007915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2833" indent="-228567" defTabSz="1007915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599966" indent="-228567" defTabSz="1007915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099" indent="-228567" defTabSz="1007915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232" indent="-228567" algn="ctr" defTabSz="100791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365" indent="-228567" algn="ctr" defTabSz="100791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8497" indent="-228567" algn="ctr" defTabSz="100791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5630" indent="-228567" algn="ctr" defTabSz="100791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D8FFF06-6116-4B60-9160-C86D3FC8DB77}" type="slidenum">
              <a:rPr lang="en-US" i="0" smtClean="0"/>
              <a:pPr/>
              <a:t>1</a:t>
            </a:fld>
            <a:endParaRPr lang="en-US" i="0" dirty="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412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2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81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31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8C1B746-D40F-4268-B653-9A35059D1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7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4025F6B-BD9A-4376-BA98-5ED510D35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39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192976A-0F68-4D9C-866E-86FE193EE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4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1430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6957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957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227824A-19B3-470B-9710-9D7975BED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14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7CF53EC-859C-491E-9CEF-80A6DED9D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41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957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3CDD86-EA66-432E-960A-948662D1B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48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04800"/>
            <a:ext cx="77724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28028B9-87C7-4915-BF62-49E2F3848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6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8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0196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600" i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32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B221606-0BD6-4DF6-BCF5-523EBE063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130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113E9EA-036B-4E6B-A491-DE5A32F5B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83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513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82756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6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EF94E3D-564D-4CBF-8BAD-D2060DED5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CDB460-1919-452B-A421-B45A16915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1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04800" y="914400"/>
            <a:ext cx="5791200" cy="152400"/>
          </a:xfrm>
          <a:prstGeom prst="rect">
            <a:avLst/>
          </a:prstGeom>
          <a:gradFill rotWithShape="0">
            <a:gsLst>
              <a:gs pos="0">
                <a:srgbClr val="291000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FontTx/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unifiedtutorialcomment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0"/>
            <a:ext cx="9124950" cy="6838950"/>
          </a:xfrm>
          <a:prstGeom prst="rect">
            <a:avLst/>
          </a:prstGeom>
          <a:solidFill>
            <a:srgbClr val="EF91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3" name="AutoShape 3"/>
          <p:cNvSpPr>
            <a:spLocks noChangeArrowheads="1"/>
          </p:cNvSpPr>
          <p:nvPr/>
        </p:nvSpPr>
        <p:spPr bwMode="auto">
          <a:xfrm>
            <a:off x="244475" y="504825"/>
            <a:ext cx="8623300" cy="32004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472B00"/>
              </a:gs>
              <a:gs pos="50000">
                <a:srgbClr val="EF9100"/>
              </a:gs>
              <a:gs pos="100000">
                <a:srgbClr val="472B00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r>
              <a:rPr lang="en-US" sz="3200" i="0" dirty="0">
                <a:solidFill>
                  <a:schemeClr val="bg1"/>
                </a:solidFill>
              </a:rPr>
              <a:t>A Unified Framework for </a:t>
            </a:r>
          </a:p>
          <a:p>
            <a:r>
              <a:rPr lang="en-US" sz="3200" i="0" dirty="0">
                <a:solidFill>
                  <a:schemeClr val="bg1"/>
                </a:solidFill>
              </a:rPr>
              <a:t>Sequential Decision Analytics </a:t>
            </a:r>
          </a:p>
          <a:p>
            <a:endParaRPr lang="en-US" b="1" i="0" dirty="0">
              <a:solidFill>
                <a:schemeClr val="bg1"/>
              </a:solidFill>
            </a:endParaRPr>
          </a:p>
          <a:p>
            <a:pPr>
              <a:lnSpc>
                <a:spcPct val="88000"/>
              </a:lnSpc>
            </a:pPr>
            <a:r>
              <a:rPr lang="en-US" sz="2000" i="0" dirty="0">
                <a:solidFill>
                  <a:schemeClr val="bg1"/>
                </a:solidFill>
              </a:rPr>
              <a:t>Olin Business School</a:t>
            </a:r>
          </a:p>
          <a:p>
            <a:pPr>
              <a:lnSpc>
                <a:spcPct val="88000"/>
              </a:lnSpc>
            </a:pPr>
            <a:r>
              <a:rPr lang="en-US" sz="2000" i="0" dirty="0">
                <a:solidFill>
                  <a:schemeClr val="bg1"/>
                </a:solidFill>
              </a:rPr>
              <a:t>University of Washington, St. Louis</a:t>
            </a:r>
            <a:endParaRPr lang="en-US" i="0" dirty="0">
              <a:solidFill>
                <a:schemeClr val="bg1"/>
              </a:solidFill>
            </a:endParaRPr>
          </a:p>
          <a:p>
            <a:pPr>
              <a:lnSpc>
                <a:spcPct val="88000"/>
              </a:lnSpc>
            </a:pPr>
            <a:endParaRPr lang="en-US" sz="2400" i="0" dirty="0">
              <a:solidFill>
                <a:schemeClr val="bg1"/>
              </a:solidFill>
            </a:endParaRPr>
          </a:p>
          <a:p>
            <a:pPr>
              <a:lnSpc>
                <a:spcPct val="88000"/>
              </a:lnSpc>
            </a:pPr>
            <a:r>
              <a:rPr lang="en-US" sz="2000" i="0" dirty="0">
                <a:solidFill>
                  <a:schemeClr val="bg1"/>
                </a:solidFill>
              </a:rPr>
              <a:t>November 5-6, 2019</a:t>
            </a:r>
            <a:endParaRPr lang="en-US" sz="2800" i="0" dirty="0">
              <a:solidFill>
                <a:schemeClr val="bg1"/>
              </a:solidFill>
            </a:endParaRPr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3790950" y="4248150"/>
            <a:ext cx="4826000" cy="2146300"/>
          </a:xfrm>
          <a:prstGeom prst="rect">
            <a:avLst/>
          </a:prstGeom>
          <a:gradFill rotWithShape="0">
            <a:gsLst>
              <a:gs pos="0">
                <a:srgbClr val="EF9100"/>
              </a:gs>
              <a:gs pos="50000">
                <a:srgbClr val="000000"/>
              </a:gs>
              <a:gs pos="100000">
                <a:srgbClr val="EF91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/>
          <a:p>
            <a:pPr>
              <a:lnSpc>
                <a:spcPct val="92000"/>
              </a:lnSpc>
            </a:pPr>
            <a:r>
              <a:rPr lang="en-US" sz="2400" b="1" i="0" dirty="0">
                <a:solidFill>
                  <a:schemeClr val="bg1"/>
                </a:solidFill>
              </a:rPr>
              <a:t>Warren B. Powell</a:t>
            </a:r>
          </a:p>
          <a:p>
            <a:pPr>
              <a:lnSpc>
                <a:spcPct val="92000"/>
              </a:lnSpc>
            </a:pPr>
            <a:endParaRPr lang="en-US" sz="2000" b="1" i="0" dirty="0">
              <a:solidFill>
                <a:schemeClr val="bg1"/>
              </a:solidFill>
            </a:endParaRPr>
          </a:p>
          <a:p>
            <a:pPr>
              <a:lnSpc>
                <a:spcPct val="92000"/>
              </a:lnSpc>
            </a:pPr>
            <a:r>
              <a:rPr lang="en-US" sz="2000" b="1" i="0" dirty="0">
                <a:solidFill>
                  <a:schemeClr val="bg1"/>
                </a:solidFill>
              </a:rPr>
              <a:t>Princeton University</a:t>
            </a:r>
          </a:p>
          <a:p>
            <a:pPr>
              <a:lnSpc>
                <a:spcPct val="92000"/>
              </a:lnSpc>
            </a:pPr>
            <a:r>
              <a:rPr lang="en-US" sz="2000" b="1" i="0" dirty="0">
                <a:solidFill>
                  <a:schemeClr val="bg1"/>
                </a:solidFill>
              </a:rPr>
              <a:t>Department of Operations Research</a:t>
            </a:r>
          </a:p>
          <a:p>
            <a:pPr>
              <a:lnSpc>
                <a:spcPct val="92000"/>
              </a:lnSpc>
            </a:pPr>
            <a:r>
              <a:rPr lang="en-US" sz="2000" b="1" i="0" dirty="0">
                <a:solidFill>
                  <a:schemeClr val="bg1"/>
                </a:solidFill>
              </a:rPr>
              <a:t>and Financial Engineering</a:t>
            </a:r>
          </a:p>
        </p:txBody>
      </p:sp>
      <p:pic>
        <p:nvPicPr>
          <p:cNvPr id="2055" name="Picture 5" descr="CAS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3910013"/>
            <a:ext cx="27844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143000"/>
            <a:ext cx="8099513" cy="4953000"/>
          </a:xfrm>
        </p:spPr>
        <p:txBody>
          <a:bodyPr/>
          <a:lstStyle/>
          <a:p>
            <a:r>
              <a:rPr lang="en-US" dirty="0"/>
              <a:t>Please provide feedback!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 have provided an online evaluation form – I would appreciate any feedback you can provide (link is on the syllabus):</a:t>
            </a:r>
          </a:p>
          <a:p>
            <a:pPr lvl="1"/>
            <a:endParaRPr lang="en-US" u="sng" dirty="0">
              <a:hlinkClick r:id="rId2"/>
            </a:endParaRPr>
          </a:p>
          <a:p>
            <a:pPr marL="1030288" lvl="1" indent="0">
              <a:buNone/>
            </a:pPr>
            <a:r>
              <a:rPr lang="en-US" u="sng" dirty="0">
                <a:hlinkClick r:id="rId2"/>
              </a:rPr>
              <a:t>https://tinyurl.com/unifiedtutorialcomments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B64F90-9B1C-4FE2-91D2-47ED36BF9260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39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143000"/>
            <a:ext cx="8099513" cy="4953000"/>
          </a:xfrm>
        </p:spPr>
        <p:txBody>
          <a:bodyPr/>
          <a:lstStyle/>
          <a:p>
            <a:r>
              <a:rPr lang="en-US" dirty="0"/>
              <a:t>Please contribute!</a:t>
            </a:r>
          </a:p>
          <a:p>
            <a:endParaRPr lang="en-US" dirty="0"/>
          </a:p>
          <a:p>
            <a:pPr lvl="1"/>
            <a:r>
              <a:rPr lang="en-US" dirty="0"/>
              <a:t>Chapters should be around 3-6 pages.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Think of submitting a streamlined model of a problem you are working on.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Please follow the outline of the other chapters.  You are welcome to use my Latex macros or your own (just be sure to insert them).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B64F90-9B1C-4FE2-91D2-47ED36BF9260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52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8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274" y="871782"/>
            <a:ext cx="7772400" cy="5833817"/>
          </a:xfrm>
        </p:spPr>
        <p:txBody>
          <a:bodyPr/>
          <a:lstStyle/>
          <a:p>
            <a:pPr algn="ctr"/>
            <a:r>
              <a:rPr lang="en-US" sz="4800" i="1" dirty="0">
                <a:solidFill>
                  <a:schemeClr val="bg1"/>
                </a:solidFill>
              </a:rPr>
              <a:t>Thank you!</a:t>
            </a:r>
            <a:br>
              <a:rPr lang="en-US" sz="3200" i="1" dirty="0">
                <a:solidFill>
                  <a:schemeClr val="bg1"/>
                </a:solidFill>
              </a:rPr>
            </a:br>
            <a:br>
              <a:rPr lang="en-US" sz="2800" i="1" dirty="0">
                <a:solidFill>
                  <a:schemeClr val="bg1"/>
                </a:solidFill>
              </a:rPr>
            </a:br>
            <a:r>
              <a:rPr lang="en-US" sz="2800" i="1" dirty="0">
                <a:solidFill>
                  <a:schemeClr val="bg1"/>
                </a:solidFill>
              </a:rPr>
              <a:t>More material is available at:</a:t>
            </a:r>
            <a:br>
              <a:rPr lang="en-US" sz="2800" i="1" dirty="0">
                <a:solidFill>
                  <a:schemeClr val="bg1"/>
                </a:solidFill>
              </a:rPr>
            </a:br>
            <a:br>
              <a:rPr lang="en-US" sz="1800" i="1" dirty="0">
                <a:solidFill>
                  <a:schemeClr val="bg1"/>
                </a:solidFill>
              </a:rPr>
            </a:br>
            <a:r>
              <a:rPr lang="en-US" sz="2800" i="1" dirty="0">
                <a:solidFill>
                  <a:schemeClr val="bg1"/>
                </a:solidFill>
              </a:rPr>
              <a:t>jungle.princeton.edu</a:t>
            </a:r>
            <a:br>
              <a:rPr lang="en-US" sz="2800" i="1" dirty="0">
                <a:solidFill>
                  <a:schemeClr val="bg1"/>
                </a:solidFill>
              </a:rPr>
            </a:br>
            <a:br>
              <a:rPr lang="en-US" sz="1800" i="1" dirty="0">
                <a:solidFill>
                  <a:schemeClr val="bg1"/>
                </a:solidFill>
              </a:rPr>
            </a:br>
            <a:r>
              <a:rPr lang="en-US" sz="2800" i="1" dirty="0">
                <a:solidFill>
                  <a:schemeClr val="bg1"/>
                </a:solidFill>
              </a:rPr>
              <a:t>Please be sure you are on the signup list so I can send you </a:t>
            </a:r>
            <a:r>
              <a:rPr lang="en-US" sz="2800" i="1" dirty="0" err="1">
                <a:solidFill>
                  <a:schemeClr val="bg1"/>
                </a:solidFill>
              </a:rPr>
              <a:t>followup</a:t>
            </a:r>
            <a:r>
              <a:rPr lang="en-US" sz="2800" i="1" dirty="0">
                <a:solidFill>
                  <a:schemeClr val="bg1"/>
                </a:solidFill>
              </a:rPr>
              <a:t> information (link is at the top of jungle.Princeton.edu).</a:t>
            </a:r>
            <a:br>
              <a:rPr lang="en-US" sz="2800" i="1" dirty="0">
                <a:solidFill>
                  <a:schemeClr val="bg1"/>
                </a:solidFill>
              </a:rPr>
            </a:br>
            <a:br>
              <a:rPr lang="en-US" sz="1400" i="1" dirty="0">
                <a:solidFill>
                  <a:schemeClr val="bg1"/>
                </a:solidFill>
              </a:rPr>
            </a:br>
            <a:r>
              <a:rPr lang="en-US" sz="2800" i="1" dirty="0">
                <a:solidFill>
                  <a:schemeClr val="bg1"/>
                </a:solidFill>
              </a:rPr>
              <a:t>Look </a:t>
            </a:r>
            <a:r>
              <a:rPr lang="en-US" sz="2800" i="1" dirty="0" err="1">
                <a:solidFill>
                  <a:schemeClr val="bg1"/>
                </a:solidFill>
              </a:rPr>
              <a:t>undzer</a:t>
            </a:r>
            <a:r>
              <a:rPr lang="en-US" sz="2800" i="1" dirty="0">
                <a:solidFill>
                  <a:schemeClr val="bg1"/>
                </a:solidFill>
              </a:rPr>
              <a:t> “Educational materials“</a:t>
            </a:r>
            <a:br>
              <a:rPr lang="en-US" sz="2800" i="1" dirty="0">
                <a:solidFill>
                  <a:schemeClr val="bg1"/>
                </a:solidFill>
              </a:rPr>
            </a:br>
            <a:br>
              <a:rPr lang="en-US" sz="1400" i="1" dirty="0">
                <a:solidFill>
                  <a:schemeClr val="bg1"/>
                </a:solidFill>
              </a:rPr>
            </a:br>
            <a:r>
              <a:rPr lang="en-US" sz="2800" i="1" dirty="0">
                <a:solidFill>
                  <a:schemeClr val="bg1"/>
                </a:solidFill>
              </a:rPr>
              <a:t>This presentation will be posted at jungle.Princeton.edu soon.</a:t>
            </a:r>
            <a:br>
              <a:rPr lang="en-US" sz="2800" i="1" dirty="0">
                <a:solidFill>
                  <a:schemeClr val="bg1"/>
                </a:solidFill>
              </a:rPr>
            </a:br>
            <a:br>
              <a:rPr lang="en-US" sz="2400" i="1" dirty="0">
                <a:solidFill>
                  <a:schemeClr val="bg1"/>
                </a:solidFill>
              </a:rPr>
            </a:br>
            <a:r>
              <a:rPr lang="en-US" sz="2400" i="1" dirty="0">
                <a:solidFill>
                  <a:schemeClr val="bg1"/>
                </a:solidFill>
              </a:rPr>
              <a:t>  </a:t>
            </a:r>
            <a:endParaRPr lang="en-US" sz="4400" i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AFA86-8814-41F3-9BC7-FB7090A5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66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Reading materials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511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7821EE-449E-4F30-BF7D-023B7B3EB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351244-C45A-4782-B986-A4F11F4DE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897" y="177123"/>
            <a:ext cx="5298264" cy="654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26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DCDB1-92C1-41EF-9EBE-8E63685F1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16224-E20D-43B5-956B-DE76AC651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7952874" cy="4953000"/>
          </a:xfrm>
        </p:spPr>
        <p:txBody>
          <a:bodyPr/>
          <a:lstStyle/>
          <a:p>
            <a:r>
              <a:rPr lang="en-US" dirty="0"/>
              <a:t>Notes on RLSO</a:t>
            </a:r>
          </a:p>
          <a:p>
            <a:pPr lvl="1"/>
            <a:r>
              <a:rPr lang="en-US" dirty="0"/>
              <a:t>Math level requires undergraduate course in probability and statistics, but using a methods-oriented presentation.</a:t>
            </a:r>
          </a:p>
          <a:p>
            <a:pPr lvl="1"/>
            <a:r>
              <a:rPr lang="en-US" dirty="0"/>
              <a:t>Organized around major problem classes:</a:t>
            </a:r>
          </a:p>
          <a:p>
            <a:pPr lvl="2"/>
            <a:r>
              <a:rPr lang="en-US" dirty="0"/>
              <a:t>State-independent</a:t>
            </a:r>
          </a:p>
          <a:p>
            <a:pPr lvl="3"/>
            <a:r>
              <a:rPr lang="en-US" dirty="0"/>
              <a:t>Derivative-based stochastic optimization</a:t>
            </a:r>
          </a:p>
          <a:p>
            <a:pPr lvl="3"/>
            <a:r>
              <a:rPr lang="en-US" dirty="0"/>
              <a:t>Derivative-free stochastic optimization – Introduces four classes of policies for learning problems</a:t>
            </a:r>
          </a:p>
          <a:p>
            <a:pPr lvl="2"/>
            <a:r>
              <a:rPr lang="en-US" dirty="0"/>
              <a:t>State-dependent</a:t>
            </a:r>
          </a:p>
          <a:p>
            <a:pPr lvl="3"/>
            <a:r>
              <a:rPr lang="en-US" dirty="0"/>
              <a:t>In-depth presentation of modeling framework (Ch. 9)</a:t>
            </a:r>
          </a:p>
          <a:p>
            <a:pPr lvl="3"/>
            <a:r>
              <a:rPr lang="en-US" dirty="0"/>
              <a:t>Discussion of uncertainty (Ch. 10) and policies (Ch. 11)</a:t>
            </a:r>
          </a:p>
          <a:p>
            <a:pPr lvl="3"/>
            <a:r>
              <a:rPr lang="en-US" dirty="0"/>
              <a:t>Remainder of book organized around the four classes of policies</a:t>
            </a:r>
          </a:p>
          <a:p>
            <a:pPr lvl="1"/>
            <a:r>
              <a:rPr lang="en-US" dirty="0"/>
              <a:t>Fully integrated presentation of stochastic optimization spanning all fields (the unified framework)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A3D9910-A2A9-493C-9BF0-970B2A62438F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870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802" y="324853"/>
            <a:ext cx="6304070" cy="6268453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45371" y="673769"/>
            <a:ext cx="4368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Can be accessed at </a:t>
            </a:r>
            <a:r>
              <a:rPr lang="en-US" sz="2000" b="1" dirty="0">
                <a:solidFill>
                  <a:srgbClr val="0033CC"/>
                </a:solidFill>
              </a:rPr>
              <a:t>jungle.princeton.edu</a:t>
            </a:r>
            <a:endParaRPr lang="en-US" sz="2000" b="1" i="0" dirty="0">
              <a:solidFill>
                <a:srgbClr val="0033CC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D51958-9349-49FE-A0B2-FF04F2793B68}"/>
              </a:ext>
            </a:extLst>
          </p:cNvPr>
          <p:cNvSpPr txBox="1"/>
          <p:nvPr/>
        </p:nvSpPr>
        <p:spPr>
          <a:xfrm>
            <a:off x="1845295" y="5844280"/>
            <a:ext cx="5166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/>
              <a:t>Also available at</a:t>
            </a:r>
          </a:p>
          <a:p>
            <a:r>
              <a:rPr lang="en-US" sz="2000" b="1" dirty="0">
                <a:solidFill>
                  <a:srgbClr val="0033CC"/>
                </a:solidFill>
              </a:rPr>
              <a:t>http://tinyurl.com/sequentialdecisionanalytics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BA241-8E43-4763-8E9A-63287FAF869D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398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DCDB1-92C1-41EF-9EBE-8E63685F1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16224-E20D-43B5-956B-DE76AC651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7952874" cy="4953000"/>
          </a:xfrm>
        </p:spPr>
        <p:txBody>
          <a:bodyPr/>
          <a:lstStyle/>
          <a:p>
            <a:r>
              <a:rPr lang="en-US" dirty="0"/>
              <a:t>Notes on Sequential Decision Analytics</a:t>
            </a:r>
          </a:p>
          <a:p>
            <a:pPr lvl="1"/>
            <a:r>
              <a:rPr lang="en-US" dirty="0"/>
              <a:t>Math level requires undergraduate course in probability and statistics.</a:t>
            </a:r>
          </a:p>
          <a:p>
            <a:pPr lvl="1"/>
            <a:r>
              <a:rPr lang="en-US" dirty="0"/>
              <a:t>Uses a teach-by-example presentation style.</a:t>
            </a:r>
          </a:p>
          <a:p>
            <a:pPr lvl="1"/>
            <a:r>
              <a:rPr lang="en-US" dirty="0"/>
              <a:t>Chapter 1 presents the unified framework (briefly)</a:t>
            </a:r>
          </a:p>
          <a:p>
            <a:pPr lvl="1"/>
            <a:r>
              <a:rPr lang="en-US" dirty="0"/>
              <a:t>Chapters 2-6 present a series of applications, chosen to illustrate each of the different classes of policies.</a:t>
            </a:r>
          </a:p>
          <a:p>
            <a:pPr lvl="1"/>
            <a:r>
              <a:rPr lang="en-US" dirty="0"/>
              <a:t>Chapter 7 is a brief intro to recursive learning (taken from chapter 3 of the RLSO book).</a:t>
            </a:r>
          </a:p>
          <a:p>
            <a:pPr lvl="1"/>
            <a:r>
              <a:rPr lang="en-US" dirty="0"/>
              <a:t>Chapter 8 introduces the four classes of policies, using chapters 2-6 to illustrate.</a:t>
            </a:r>
          </a:p>
          <a:p>
            <a:pPr lvl="1"/>
            <a:r>
              <a:rPr lang="en-US" dirty="0"/>
              <a:t>Chapters 9 onward are more advanced problems.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2E9228-0B17-41F4-BB26-241FC2500A36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319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331" y="566728"/>
            <a:ext cx="6132207" cy="5663384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898731D-6523-4773-8E28-75133A38721F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377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D1A4F36-CABF-4481-B55B-88C63198365F}"/>
              </a:ext>
            </a:extLst>
          </p:cNvPr>
          <p:cNvGrpSpPr/>
          <p:nvPr/>
        </p:nvGrpSpPr>
        <p:grpSpPr>
          <a:xfrm>
            <a:off x="1732284" y="63357"/>
            <a:ext cx="5286114" cy="6655894"/>
            <a:chOff x="1732284" y="63357"/>
            <a:chExt cx="5286114" cy="665589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32E0949-6B88-4957-BF77-8D021FEA3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2284" y="64715"/>
              <a:ext cx="5286114" cy="6654536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3511F48-E64E-4731-9340-EB94302F8179}"/>
                </a:ext>
              </a:extLst>
            </p:cNvPr>
            <p:cNvSpPr/>
            <p:nvPr/>
          </p:nvSpPr>
          <p:spPr>
            <a:xfrm>
              <a:off x="2975589" y="63357"/>
              <a:ext cx="1040698" cy="22460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D5FE5F3-F78E-43B3-A456-DE24279A96A4}"/>
              </a:ext>
            </a:extLst>
          </p:cNvPr>
          <p:cNvSpPr txBox="1"/>
          <p:nvPr/>
        </p:nvSpPr>
        <p:spPr>
          <a:xfrm>
            <a:off x="2207035" y="597989"/>
            <a:ext cx="4368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/>
              <a:t>Can be accessed at </a:t>
            </a:r>
            <a:r>
              <a:rPr lang="en-US" sz="2000" b="1" dirty="0">
                <a:solidFill>
                  <a:srgbClr val="0033CC"/>
                </a:solidFill>
              </a:rPr>
              <a:t>jungle.princeton.edu</a:t>
            </a:r>
            <a:endParaRPr lang="en-US" sz="2000" b="1" i="0" dirty="0">
              <a:solidFill>
                <a:srgbClr val="0033CC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B04DD6-8D4E-4DB4-8F55-0F2D8E11360A}"/>
              </a:ext>
            </a:extLst>
          </p:cNvPr>
          <p:cNvSpPr txBox="1"/>
          <p:nvPr/>
        </p:nvSpPr>
        <p:spPr>
          <a:xfrm>
            <a:off x="1732283" y="4449948"/>
            <a:ext cx="53928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/>
              <a:t>Publicly editable – write your own chapters!</a:t>
            </a:r>
          </a:p>
          <a:p>
            <a:endParaRPr lang="en-US" sz="2000" i="0" dirty="0"/>
          </a:p>
          <a:p>
            <a:r>
              <a:rPr lang="en-US" sz="2000" b="1" dirty="0">
                <a:solidFill>
                  <a:srgbClr val="0033CC"/>
                </a:solidFill>
              </a:rPr>
              <a:t>http://tinyurl.com/sequentialdecisionanalyticspub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21C18C-2BB9-4A5F-806A-FC61ECA56090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056FC11-DF91-46D1-B5EA-78CBB51F44CB}"/>
              </a:ext>
            </a:extLst>
          </p:cNvPr>
          <p:cNvGrpSpPr/>
          <p:nvPr/>
        </p:nvGrpSpPr>
        <p:grpSpPr>
          <a:xfrm>
            <a:off x="2264524" y="218618"/>
            <a:ext cx="4028927" cy="6475195"/>
            <a:chOff x="2259472" y="269138"/>
            <a:chExt cx="4028927" cy="647519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5912410-12E6-47D2-AA07-6B35673E2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64236" y="804489"/>
              <a:ext cx="4019402" cy="346062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693743C-529A-4992-8024-F3DF8F527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59472" y="269138"/>
              <a:ext cx="4028927" cy="53020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D8F6794-5234-448C-8468-575A80F571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6211"/>
            <a:stretch/>
          </p:blipFill>
          <p:spPr>
            <a:xfrm>
              <a:off x="2259472" y="4350278"/>
              <a:ext cx="4022577" cy="2394055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93F2A88-7ECF-4B00-AFD9-F3AEF66327AA}"/>
              </a:ext>
            </a:extLst>
          </p:cNvPr>
          <p:cNvSpPr/>
          <p:nvPr/>
        </p:nvSpPr>
        <p:spPr>
          <a:xfrm>
            <a:off x="2197591" y="136402"/>
            <a:ext cx="4172897" cy="6633189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CFCBB03-EB73-4A68-B050-2A55CC1647BF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48629"/>
      </p:ext>
    </p:extLst>
  </p:cSld>
  <p:clrMapOvr>
    <a:masterClrMapping/>
  </p:clrMapOvr>
</p:sld>
</file>

<file path=ppt/theme/theme1.xml><?xml version="1.0" encoding="utf-8"?>
<a:theme xmlns:a="http://schemas.openxmlformats.org/drawingml/2006/main" name="CIV 411 11 Intro and overview">
  <a:themeElements>
    <a:clrScheme name="CIV 411 11 Intro and overvi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V 411 11 Intro and overview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2000" i="0" dirty="0" smtClean="0"/>
        </a:defPPr>
      </a:lstStyle>
    </a:txDef>
  </a:objectDefaults>
  <a:extraClrSchemeLst>
    <a:extraClrScheme>
      <a:clrScheme name="CIV 411 11 Intro and overvi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V 411 11 Intro and overvie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C:\My Documents\Coursework\CIV 411 Lectures\CIV 411 11 Intro and overview.ppt</Template>
  <TotalTime>200625</TotalTime>
  <Pages>28</Pages>
  <Words>379</Words>
  <Application>Microsoft Office PowerPoint</Application>
  <PresentationFormat>On-screen Show (4:3)</PresentationFormat>
  <Paragraphs>68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Times New Roman</vt:lpstr>
      <vt:lpstr>CIV 411 11 Intro and overview</vt:lpstr>
      <vt:lpstr>PowerPoint Presentation</vt:lpstr>
      <vt:lpstr>Reading materials</vt:lpstr>
      <vt:lpstr>PowerPoint Presentation</vt:lpstr>
      <vt:lpstr>Reading materials</vt:lpstr>
      <vt:lpstr>PowerPoint Presentation</vt:lpstr>
      <vt:lpstr>Reading materials</vt:lpstr>
      <vt:lpstr>PowerPoint Presentation</vt:lpstr>
      <vt:lpstr>PowerPoint Presentation</vt:lpstr>
      <vt:lpstr>PowerPoint Presentation</vt:lpstr>
      <vt:lpstr>Educational materials</vt:lpstr>
      <vt:lpstr>Course evaluation</vt:lpstr>
      <vt:lpstr>Thank you!  More material is available at:  jungle.princeton.edu  Please be sure you are on the signup list so I can send you followup information (link is at the top of jungle.Princeton.edu).  Look undzer “Educational materials“  This presentation will be posted at jungle.Princeton.edu soon.    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languages</dc:title>
  <dc:creator>Warren B. Powell</dc:creator>
  <cp:lastModifiedBy>Warren B. Powell</cp:lastModifiedBy>
  <cp:revision>2290</cp:revision>
  <cp:lastPrinted>2019-10-20T22:52:50Z</cp:lastPrinted>
  <dcterms:created xsi:type="dcterms:W3CDTF">1999-09-07T20:53:13Z</dcterms:created>
  <dcterms:modified xsi:type="dcterms:W3CDTF">2019-11-08T19:32:07Z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C:\My documents\Web pages\castle_web_page\Powerpoint</vt:lpwstr>
  </property>
</Properties>
</file>