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1054" r:id="rId2"/>
    <p:sldId id="7390" r:id="rId3"/>
    <p:sldId id="3005" r:id="rId4"/>
    <p:sldId id="2921" r:id="rId5"/>
    <p:sldId id="7325" r:id="rId6"/>
    <p:sldId id="2922" r:id="rId7"/>
    <p:sldId id="7324" r:id="rId8"/>
    <p:sldId id="7365" r:id="rId9"/>
    <p:sldId id="7366" r:id="rId10"/>
    <p:sldId id="7367" r:id="rId11"/>
    <p:sldId id="2994" r:id="rId12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F62427-F495-49A8-8625-94BDB54B6A43}">
          <p14:sldIdLst>
            <p14:sldId id="1054"/>
            <p14:sldId id="7390"/>
            <p14:sldId id="3005"/>
            <p14:sldId id="2921"/>
            <p14:sldId id="7325"/>
            <p14:sldId id="2922"/>
            <p14:sldId id="7324"/>
            <p14:sldId id="7365"/>
            <p14:sldId id="7366"/>
            <p14:sldId id="7367"/>
            <p14:sldId id="29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ren B. Powell" initials="WBP" lastIdx="1" clrIdx="0">
    <p:extLst>
      <p:ext uri="{19B8F6BF-5375-455C-9EA6-DF929625EA0E}">
        <p15:presenceInfo xmlns:p15="http://schemas.microsoft.com/office/powerpoint/2012/main" userId="S-1-5-21-1268611206-43474576-316617838-90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D9D9D9"/>
    <a:srgbClr val="53B5FF"/>
    <a:srgbClr val="BC8F00"/>
    <a:srgbClr val="0000FF"/>
    <a:srgbClr val="3399FF"/>
    <a:srgbClr val="E2AC00"/>
    <a:srgbClr val="C47204"/>
    <a:srgbClr val="C898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765" autoAdjust="0"/>
    <p:restoredTop sz="90554" autoAdjust="0"/>
  </p:normalViewPr>
  <p:slideViewPr>
    <p:cSldViewPr snapToGrid="0">
      <p:cViewPr varScale="1">
        <p:scale>
          <a:sx n="63" d="100"/>
          <a:sy n="63" d="100"/>
        </p:scale>
        <p:origin x="115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06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2"/>
    </p:cViewPr>
  </p:sorterViewPr>
  <p:notesViewPr>
    <p:cSldViewPr snapToGrid="0">
      <p:cViewPr varScale="1">
        <p:scale>
          <a:sx n="72" d="100"/>
          <a:sy n="72" d="100"/>
        </p:scale>
        <p:origin x="-1830" y="-78"/>
      </p:cViewPr>
      <p:guideLst>
        <p:guide orient="horz" pos="3023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807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81350" cy="5064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>
            <a:lvl1pPr algn="l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05275" y="1"/>
            <a:ext cx="3181350" cy="5064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>
            <a:lvl1pPr algn="r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758825"/>
            <a:ext cx="4727575" cy="3544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9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4889" y="4556125"/>
            <a:ext cx="5360987" cy="430053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9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6"/>
            <a:ext cx="3181350" cy="50958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b" anchorCtr="0" compatLnSpc="1">
            <a:prstTxWarp prst="textNoShape">
              <a:avLst/>
            </a:prstTxWarp>
          </a:bodyPr>
          <a:lstStyle>
            <a:lvl1pPr algn="l" defTabSz="1007915">
              <a:defRPr sz="13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05275" y="9109076"/>
            <a:ext cx="3181350" cy="509588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med" len="lg"/>
          </a:ln>
        </p:spPr>
        <p:txBody>
          <a:bodyPr vert="horz" wrap="square" lIns="100895" tIns="50447" rIns="100895" bIns="50447" numCol="1" anchor="b" anchorCtr="0" compatLnSpc="1">
            <a:prstTxWarp prst="textNoShape">
              <a:avLst/>
            </a:prstTxWarp>
          </a:bodyPr>
          <a:lstStyle>
            <a:lvl1pPr algn="r" defTabSz="1007915">
              <a:defRPr sz="1300" i="0"/>
            </a:lvl1pPr>
          </a:lstStyle>
          <a:p>
            <a:pPr>
              <a:defRPr/>
            </a:pPr>
            <a:fld id="{DD0A9F78-39CE-4DDC-A26E-05BD6400C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84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lg" len="lg"/>
                <a:tailEnd type="none" w="med" len="lg"/>
              </a14:hiddenLine>
            </a:ext>
          </a:extLst>
        </p:spPr>
        <p:txBody>
          <a:bodyPr/>
          <a:lstStyle>
            <a:lvl1pPr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1pPr>
            <a:lvl2pPr marL="742842" indent="-285708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2pPr>
            <a:lvl3pPr marL="1142833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3pPr>
            <a:lvl4pPr marL="1599966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4pPr>
            <a:lvl5pPr marL="2057099" indent="-228567" defTabSz="1007915">
              <a:defRPr i="1">
                <a:solidFill>
                  <a:schemeClr val="tx1"/>
                </a:solidFill>
                <a:latin typeface="Times New Roman" pitchFamily="18" charset="0"/>
              </a:defRPr>
            </a:lvl5pPr>
            <a:lvl6pPr marL="2514232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6pPr>
            <a:lvl7pPr marL="2971365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7pPr>
            <a:lvl8pPr marL="3428497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8pPr>
            <a:lvl9pPr marL="3885630" indent="-228567" algn="ctr" defTabSz="100791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8FFF06-6116-4B60-9160-C86D3FC8DB77}" type="slidenum">
              <a:rPr lang="en-US" i="0" smtClean="0"/>
              <a:pPr/>
              <a:t>1</a:t>
            </a:fld>
            <a:endParaRPr lang="en-US" i="0" dirty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lg" len="lg"/>
                <a:tailEnd type="none" w="med" len="lg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1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458" indent="-287868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470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058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2646" indent="-230293" defTabSz="93717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233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3823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4409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000" indent="-230293" defTabSz="9371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48B4A7-4C20-4EBB-9609-170A49097713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620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4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A0165E-294E-4057-A6C5-8F6B42A2F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C1B746-D40F-4268-B653-9A35059D1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7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025F6B-BD9A-4376-BA98-5ED510D35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3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92976A-0F68-4D9C-866E-86FE193EE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4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27824A-19B3-470B-9710-9D7975BED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14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143000"/>
            <a:ext cx="38100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CF53EC-859C-491E-9CEF-80A6DED9D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4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3CDD86-EA66-432E-960A-948662D1B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4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8028B9-87C7-4915-BF62-49E2F3848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8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0196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1600" i="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3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221606-0BD6-4DF6-BCF5-523EBE063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130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3E9EA-036B-4E6B-A491-DE5A32F5B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8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513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82756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1BF554-DF22-475E-92F9-B7E920005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6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F94E3D-564D-4CBF-8BAD-D2060DED5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CDB460-1919-452B-A421-B45A16915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1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04800" y="914400"/>
            <a:ext cx="5791200" cy="152400"/>
          </a:xfrm>
          <a:prstGeom prst="rect">
            <a:avLst/>
          </a:prstGeom>
          <a:gradFill rotWithShape="0">
            <a:gsLst>
              <a:gs pos="0">
                <a:srgbClr val="291000"/>
              </a:gs>
              <a:gs pos="100000">
                <a:srgbClr val="FF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Tx/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9.wmf"/><Relationship Id="rId3" Type="http://schemas.openxmlformats.org/officeDocument/2006/relationships/image" Target="../media/image1.gi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420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0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9124950" cy="6838950"/>
          </a:xfrm>
          <a:prstGeom prst="rect">
            <a:avLst/>
          </a:prstGeom>
          <a:solidFill>
            <a:srgbClr val="EF91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AutoShape 3"/>
          <p:cNvSpPr>
            <a:spLocks noChangeArrowheads="1"/>
          </p:cNvSpPr>
          <p:nvPr/>
        </p:nvSpPr>
        <p:spPr bwMode="auto">
          <a:xfrm>
            <a:off x="244475" y="504825"/>
            <a:ext cx="8623300" cy="3200400"/>
          </a:xfrm>
          <a:prstGeom prst="roundRect">
            <a:avLst>
              <a:gd name="adj" fmla="val 12495"/>
            </a:avLst>
          </a:prstGeom>
          <a:gradFill rotWithShape="0">
            <a:gsLst>
              <a:gs pos="0">
                <a:srgbClr val="472B00"/>
              </a:gs>
              <a:gs pos="50000">
                <a:srgbClr val="EF9100"/>
              </a:gs>
              <a:gs pos="100000">
                <a:srgbClr val="472B00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r>
              <a:rPr lang="en-US" sz="3200" i="0" dirty="0">
                <a:solidFill>
                  <a:schemeClr val="bg1"/>
                </a:solidFill>
              </a:rPr>
              <a:t>A Unified Framework for </a:t>
            </a:r>
          </a:p>
          <a:p>
            <a:r>
              <a:rPr lang="en-US" sz="3200" i="0" dirty="0">
                <a:solidFill>
                  <a:schemeClr val="bg1"/>
                </a:solidFill>
              </a:rPr>
              <a:t>Sequential Decision Analytics </a:t>
            </a:r>
          </a:p>
          <a:p>
            <a:endParaRPr lang="en-US" b="1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Olin Business School</a:t>
            </a: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University of Washington, St. Louis</a:t>
            </a:r>
            <a:endParaRPr lang="en-US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endParaRPr lang="en-US" sz="2400" i="0" dirty="0">
              <a:solidFill>
                <a:schemeClr val="bg1"/>
              </a:solidFill>
            </a:endParaRPr>
          </a:p>
          <a:p>
            <a:pPr>
              <a:lnSpc>
                <a:spcPct val="88000"/>
              </a:lnSpc>
            </a:pPr>
            <a:r>
              <a:rPr lang="en-US" sz="2000" i="0" dirty="0">
                <a:solidFill>
                  <a:schemeClr val="bg1"/>
                </a:solidFill>
              </a:rPr>
              <a:t>November 5-6, 2019</a:t>
            </a:r>
            <a:endParaRPr lang="en-US" sz="2800" i="0" dirty="0">
              <a:solidFill>
                <a:schemeClr val="bg1"/>
              </a:solidFill>
            </a:endParaRP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3790950" y="4248150"/>
            <a:ext cx="4826000" cy="2146300"/>
          </a:xfrm>
          <a:prstGeom prst="rect">
            <a:avLst/>
          </a:prstGeom>
          <a:gradFill rotWithShape="0">
            <a:gsLst>
              <a:gs pos="0">
                <a:srgbClr val="EF9100"/>
              </a:gs>
              <a:gs pos="50000">
                <a:srgbClr val="000000"/>
              </a:gs>
              <a:gs pos="100000">
                <a:srgbClr val="EF91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>
              <a:lnSpc>
                <a:spcPct val="92000"/>
              </a:lnSpc>
            </a:pPr>
            <a:r>
              <a:rPr lang="en-US" sz="2400" b="1" i="0" dirty="0">
                <a:solidFill>
                  <a:schemeClr val="bg1"/>
                </a:solidFill>
              </a:rPr>
              <a:t>Warren B. Powell</a:t>
            </a:r>
          </a:p>
          <a:p>
            <a:pPr>
              <a:lnSpc>
                <a:spcPct val="92000"/>
              </a:lnSpc>
            </a:pPr>
            <a:endParaRPr lang="en-US" sz="2000" b="1" i="0" dirty="0">
              <a:solidFill>
                <a:schemeClr val="bg1"/>
              </a:solidFill>
            </a:endParaRP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Princeton University</a:t>
            </a: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Department of Operations Research</a:t>
            </a:r>
          </a:p>
          <a:p>
            <a:pPr>
              <a:lnSpc>
                <a:spcPct val="92000"/>
              </a:lnSpc>
            </a:pPr>
            <a:r>
              <a:rPr lang="en-US" sz="2000" b="1" i="0" dirty="0">
                <a:solidFill>
                  <a:schemeClr val="bg1"/>
                </a:solidFill>
              </a:rPr>
              <a:t>and Financial Engineering</a:t>
            </a:r>
          </a:p>
        </p:txBody>
      </p:sp>
      <p:pic>
        <p:nvPicPr>
          <p:cNvPr id="2055" name="Picture 5" descr="CAS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3910013"/>
            <a:ext cx="2784475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5D4F5-55B0-4480-A7AE-927A3A79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A53E-1876-4200-8479-DD76119D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143000"/>
            <a:ext cx="8114669" cy="4953000"/>
          </a:xfrm>
        </p:spPr>
        <p:txBody>
          <a:bodyPr/>
          <a:lstStyle/>
          <a:p>
            <a:r>
              <a:rPr lang="en-US" dirty="0"/>
              <a:t>My notes:</a:t>
            </a:r>
          </a:p>
          <a:p>
            <a:pPr lvl="1"/>
            <a:r>
              <a:rPr lang="en-US" dirty="0"/>
              <a:t>Model first, then design policies.</a:t>
            </a:r>
          </a:p>
          <a:p>
            <a:pPr lvl="1"/>
            <a:r>
              <a:rPr lang="en-US" dirty="0"/>
              <a:t>Think seriously about at least one policy from the policy search class, and one from the lookahead class.</a:t>
            </a:r>
          </a:p>
          <a:p>
            <a:pPr lvl="1"/>
            <a:r>
              <a:rPr lang="en-US" dirty="0"/>
              <a:t>The research community tends to prefer the lookahead class.</a:t>
            </a:r>
          </a:p>
          <a:p>
            <a:pPr lvl="1"/>
            <a:r>
              <a:rPr lang="en-US" dirty="0"/>
              <a:t>Practitioners prefer the policy search class – they are simpler and make it easier to exploit domain knowledge.  </a:t>
            </a:r>
            <a:r>
              <a:rPr lang="en-US" i="1" dirty="0"/>
              <a:t>Don’t ignore domain knowledge!</a:t>
            </a:r>
            <a:r>
              <a:rPr lang="en-US" dirty="0"/>
              <a:t> The more “sophisticated policies” may underperform these simpler methods.</a:t>
            </a:r>
          </a:p>
          <a:p>
            <a:pPr lvl="1"/>
            <a:r>
              <a:rPr lang="en-US" dirty="0"/>
              <a:t>But remember…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i="1" dirty="0"/>
              <a:t>The price of simplicity is tunable parameters!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0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sequential decision problems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504807" y="1151016"/>
            <a:ext cx="3810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Tx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i="0" kern="0" dirty="0"/>
              <a:t>First build your model</a:t>
            </a:r>
            <a:endParaRPr lang="en-US" b="1" i="0" kern="0" dirty="0"/>
          </a:p>
          <a:p>
            <a:pPr lvl="1"/>
            <a:r>
              <a:rPr lang="en-US" sz="2000" i="0" kern="0" dirty="0"/>
              <a:t>Objective function</a:t>
            </a:r>
          </a:p>
          <a:p>
            <a:pPr lvl="1"/>
            <a:endParaRPr lang="en-US" sz="2000" i="0" kern="0" dirty="0"/>
          </a:p>
          <a:p>
            <a:pPr lvl="2"/>
            <a:endParaRPr lang="en-US" sz="1600" i="0" kern="0" dirty="0"/>
          </a:p>
          <a:p>
            <a:pPr lvl="2"/>
            <a:endParaRPr lang="en-US" sz="1600" i="0" kern="0" dirty="0"/>
          </a:p>
          <a:p>
            <a:pPr lvl="1"/>
            <a:r>
              <a:rPr lang="en-US" sz="2000" i="0" dirty="0"/>
              <a:t>Policy</a:t>
            </a:r>
          </a:p>
          <a:p>
            <a:pPr lvl="1"/>
            <a:endParaRPr lang="en-US" sz="2000" i="0" dirty="0"/>
          </a:p>
          <a:p>
            <a:pPr lvl="1"/>
            <a:r>
              <a:rPr lang="en-US" sz="2000" i="0" dirty="0"/>
              <a:t>Constraints at time t</a:t>
            </a:r>
          </a:p>
          <a:p>
            <a:pPr lvl="1"/>
            <a:endParaRPr lang="en-US" sz="2000" i="0" dirty="0"/>
          </a:p>
          <a:p>
            <a:pPr marL="914400" lvl="2" indent="0">
              <a:buNone/>
            </a:pPr>
            <a:endParaRPr lang="en-US" sz="1600" i="0" dirty="0"/>
          </a:p>
          <a:p>
            <a:pPr lvl="2"/>
            <a:endParaRPr lang="en-US" sz="1600" i="0" dirty="0"/>
          </a:p>
          <a:p>
            <a:pPr lvl="2"/>
            <a:endParaRPr lang="en-US" sz="1600" i="0" dirty="0"/>
          </a:p>
          <a:p>
            <a:pPr lvl="1"/>
            <a:r>
              <a:rPr lang="en-US" sz="2000" i="0" dirty="0"/>
              <a:t>Transition function</a:t>
            </a:r>
          </a:p>
          <a:p>
            <a:pPr marL="457200" lvl="1" indent="0">
              <a:buNone/>
            </a:pPr>
            <a:endParaRPr lang="en-US" i="0" dirty="0"/>
          </a:p>
          <a:p>
            <a:pPr lvl="1"/>
            <a:r>
              <a:rPr lang="en-US" sz="2000" i="0" dirty="0"/>
              <a:t>Exogenous information</a:t>
            </a:r>
          </a:p>
          <a:p>
            <a:pPr lvl="1"/>
            <a:endParaRPr lang="en-US" sz="2000" i="0" dirty="0"/>
          </a:p>
          <a:p>
            <a:pPr lvl="1"/>
            <a:endParaRPr lang="en-US" sz="2000" i="0" kern="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029187" y="1899779"/>
          <a:ext cx="3687403" cy="87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917360" imgH="457200" progId="Equation.DSMT4">
                  <p:embed/>
                </p:oleObj>
              </mc:Choice>
              <mc:Fallback>
                <p:oleObj name="Equation" r:id="rId4" imgW="191736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187" y="1899779"/>
                        <a:ext cx="3687403" cy="879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205859" y="4159331"/>
          <a:ext cx="20034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041120" imgH="241200" progId="Equation.DSMT4">
                  <p:embed/>
                </p:oleObj>
              </mc:Choice>
              <mc:Fallback>
                <p:oleObj name="Equation" r:id="rId6" imgW="1041120" imgH="241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859" y="4159331"/>
                        <a:ext cx="2003425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246521" y="5416061"/>
          <a:ext cx="25796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155600" imgH="215640" progId="Equation.DSMT4">
                  <p:embed/>
                </p:oleObj>
              </mc:Choice>
              <mc:Fallback>
                <p:oleObj name="Equation" r:id="rId8" imgW="1155600" imgH="2156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521" y="5416061"/>
                        <a:ext cx="25796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496654" y="6218275"/>
          <a:ext cx="1758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787320" imgH="190440" progId="Equation.DSMT4">
                  <p:embed/>
                </p:oleObj>
              </mc:Choice>
              <mc:Fallback>
                <p:oleObj name="Equation" r:id="rId10" imgW="787320" imgH="19044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654" y="6218275"/>
                        <a:ext cx="1758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1328556" y="3171825"/>
          <a:ext cx="14160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787320" imgH="203040" progId="Equation.DSMT4">
                  <p:embed/>
                </p:oleObj>
              </mc:Choice>
              <mc:Fallback>
                <p:oleObj name="Equation" r:id="rId12" imgW="787320" imgH="203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28556" y="3171825"/>
                        <a:ext cx="1416050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Placeholder 12"/>
          <p:cNvSpPr>
            <a:spLocks noGrp="1"/>
          </p:cNvSpPr>
          <p:nvPr>
            <p:ph type="body" sz="half" idx="1"/>
          </p:nvPr>
        </p:nvSpPr>
        <p:spPr>
          <a:xfrm>
            <a:off x="4857263" y="1143000"/>
            <a:ext cx="4044911" cy="4953000"/>
          </a:xfrm>
        </p:spPr>
        <p:txBody>
          <a:bodyPr/>
          <a:lstStyle/>
          <a:p>
            <a:r>
              <a:rPr lang="en-US" sz="2400" b="1" dirty="0"/>
              <a:t>Then design your policies:</a:t>
            </a:r>
          </a:p>
          <a:p>
            <a:pPr lvl="1"/>
            <a:r>
              <a:rPr lang="en-US" sz="2000" dirty="0"/>
              <a:t>PFA? Exploit obvious problem structure.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CFA? Can you tune a deterministic approximation to make it work better?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VFA? Can you approximate the value of being in a downstream state?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 err="1"/>
              <a:t>Lookahead</a:t>
            </a:r>
            <a:r>
              <a:rPr lang="en-US" sz="2000" dirty="0"/>
              <a:t>?  Do you have a forecast?  What is the nature of the uncertainty? 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Hybrid?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DD65291-4356-4BE6-8F2E-8816850B52BC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8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Guidelines for choosing policies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the real-world to the model</a:t>
            </a:r>
          </a:p>
        </p:txBody>
      </p:sp>
    </p:spTree>
    <p:extLst>
      <p:ext uri="{BB962C8B-B14F-4D97-AF65-F5344CB8AC3E}">
        <p14:creationId xmlns:p14="http://schemas.microsoft.com/office/powerpoint/2010/main" val="381366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pic>
        <p:nvPicPr>
          <p:cNvPr id="7127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64" y="5243285"/>
            <a:ext cx="1539422" cy="115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27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64" y="3972023"/>
            <a:ext cx="1539422" cy="1153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270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64" y="1376283"/>
            <a:ext cx="1539422" cy="115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648122" y="1476822"/>
            <a:ext cx="363951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Tx/>
              <a:buBlip>
                <a:blip r:embed="rId5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400" i="0" dirty="0"/>
              <a:t>Robust cost function approximation</a:t>
            </a:r>
          </a:p>
          <a:p>
            <a:pPr lvl="1">
              <a:buFont typeface="Wingdings" pitchFamily="2" charset="2"/>
              <a:buChar char="q"/>
            </a:pPr>
            <a:endParaRPr lang="en-US" sz="2000" i="0" dirty="0"/>
          </a:p>
          <a:p>
            <a:pPr lvl="1">
              <a:buFont typeface="Wingdings" pitchFamily="2" charset="2"/>
              <a:buChar char="q"/>
            </a:pPr>
            <a:endParaRPr lang="en-US" sz="2000" i="0" dirty="0"/>
          </a:p>
          <a:p>
            <a:pPr>
              <a:buFont typeface="Wingdings" pitchFamily="2" charset="2"/>
              <a:buChar char="q"/>
            </a:pPr>
            <a:r>
              <a:rPr lang="en-US" sz="2400" i="0" dirty="0" err="1"/>
              <a:t>Lookahead</a:t>
            </a:r>
            <a:r>
              <a:rPr lang="en-US" sz="2400" i="0" dirty="0"/>
              <a:t> policy</a:t>
            </a:r>
          </a:p>
          <a:p>
            <a:pPr>
              <a:buFont typeface="Wingdings" pitchFamily="2" charset="2"/>
              <a:buChar char="q"/>
            </a:pPr>
            <a:endParaRPr lang="en-US" sz="2400" i="0" dirty="0"/>
          </a:p>
          <a:p>
            <a:pPr>
              <a:buFont typeface="Wingdings" pitchFamily="2" charset="2"/>
              <a:buChar char="q"/>
            </a:pPr>
            <a:endParaRPr lang="en-US" sz="2400" i="0" dirty="0"/>
          </a:p>
          <a:p>
            <a:pPr>
              <a:buFont typeface="Wingdings" pitchFamily="2" charset="2"/>
              <a:buChar char="q"/>
            </a:pPr>
            <a:r>
              <a:rPr lang="en-US" sz="2400" i="0" dirty="0"/>
              <a:t>Policy function approximation</a:t>
            </a:r>
          </a:p>
          <a:p>
            <a:pPr>
              <a:buFont typeface="Wingdings" pitchFamily="2" charset="2"/>
              <a:buChar char="q"/>
            </a:pPr>
            <a:endParaRPr lang="en-US" sz="2400" i="0" dirty="0"/>
          </a:p>
          <a:p>
            <a:pPr>
              <a:buFont typeface="Wingdings" pitchFamily="2" charset="2"/>
              <a:buChar char="q"/>
            </a:pPr>
            <a:r>
              <a:rPr lang="en-US" sz="2400" i="0" dirty="0"/>
              <a:t>Policy based on value function approximation</a:t>
            </a:r>
          </a:p>
        </p:txBody>
      </p:sp>
      <p:cxnSp>
        <p:nvCxnSpPr>
          <p:cNvPr id="5" name="Straight Arrow Connector 4"/>
          <p:cNvCxnSpPr>
            <a:stCxn id="712709" idx="3"/>
          </p:cNvCxnSpPr>
          <p:nvPr/>
        </p:nvCxnSpPr>
        <p:spPr bwMode="auto">
          <a:xfrm>
            <a:off x="2322286" y="1954792"/>
            <a:ext cx="2325836" cy="3865776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352213" y="3263340"/>
            <a:ext cx="2295909" cy="1285355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712707" idx="3"/>
          </p:cNvCxnSpPr>
          <p:nvPr/>
        </p:nvCxnSpPr>
        <p:spPr bwMode="auto">
          <a:xfrm flipV="1">
            <a:off x="2322286" y="1727200"/>
            <a:ext cx="2325836" cy="2821496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712706" idx="3"/>
          </p:cNvCxnSpPr>
          <p:nvPr/>
        </p:nvCxnSpPr>
        <p:spPr bwMode="auto">
          <a:xfrm flipV="1">
            <a:off x="2322286" y="3263340"/>
            <a:ext cx="2325836" cy="2557229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15"/>
          <a:stretch/>
        </p:blipFill>
        <p:spPr>
          <a:xfrm>
            <a:off x="786447" y="2689992"/>
            <a:ext cx="1527129" cy="1164324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9551937-391E-4F03-AC9E-31E1F6D4A392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8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5154235" cy="4953000"/>
          </a:xfrm>
        </p:spPr>
        <p:txBody>
          <a:bodyPr/>
          <a:lstStyle/>
          <a:p>
            <a:r>
              <a:rPr lang="en-US" dirty="0"/>
              <a:t>Policy function approximations</a:t>
            </a:r>
          </a:p>
          <a:p>
            <a:pPr lvl="1"/>
            <a:r>
              <a:rPr lang="en-US" dirty="0"/>
              <a:t>PFAs are best for low-dimensional problems where the structure of the policy is apparent from the problem.</a:t>
            </a:r>
          </a:p>
        </p:txBody>
      </p:sp>
      <p:pic>
        <p:nvPicPr>
          <p:cNvPr id="10649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2"/>
          <a:stretch/>
        </p:blipFill>
        <p:spPr bwMode="auto">
          <a:xfrm>
            <a:off x="5971386" y="1656034"/>
            <a:ext cx="2985888" cy="205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E34CA6-1F70-45CA-AF9F-F22644AD2FFD}"/>
              </a:ext>
            </a:extLst>
          </p:cNvPr>
          <p:cNvSpPr txBox="1">
            <a:spLocks/>
          </p:cNvSpPr>
          <p:nvPr/>
        </p:nvSpPr>
        <p:spPr bwMode="auto">
          <a:xfrm>
            <a:off x="681589" y="3962800"/>
            <a:ext cx="7426765" cy="184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Tx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i="0" kern="0" dirty="0"/>
              <a:t>Potential architectures:</a:t>
            </a:r>
          </a:p>
          <a:p>
            <a:pPr lvl="2"/>
            <a:r>
              <a:rPr lang="en-US" i="0" kern="0" dirty="0"/>
              <a:t>Lookup table rules (this was AI in the 1970’s)</a:t>
            </a:r>
          </a:p>
          <a:p>
            <a:pPr lvl="2"/>
            <a:r>
              <a:rPr lang="en-US" i="0" kern="0" dirty="0"/>
              <a:t>Linear models?</a:t>
            </a:r>
          </a:p>
          <a:p>
            <a:pPr lvl="2"/>
            <a:r>
              <a:rPr lang="en-US" i="0" kern="0" dirty="0"/>
              <a:t>Nonlinear models?</a:t>
            </a:r>
          </a:p>
          <a:p>
            <a:pPr lvl="2"/>
            <a:r>
              <a:rPr lang="en-US" i="0" kern="0" dirty="0"/>
              <a:t>Neural networks?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3DA5-C15E-4BA7-AE07-36445DBCDA13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7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830" y="2443009"/>
            <a:ext cx="4056857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5027937" cy="4953000"/>
          </a:xfrm>
        </p:spPr>
        <p:txBody>
          <a:bodyPr/>
          <a:lstStyle/>
          <a:p>
            <a:r>
              <a:rPr lang="en-US" dirty="0"/>
              <a:t>Cost function approximations</a:t>
            </a:r>
          </a:p>
          <a:p>
            <a:pPr lvl="1"/>
            <a:r>
              <a:rPr lang="en-US" dirty="0"/>
              <a:t>CFAs work for both low-and high-dimensional problems, where we again have strong intuition of how uncertainty would affect the solution.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Parameterizations:</a:t>
            </a:r>
          </a:p>
          <a:p>
            <a:pPr lvl="2"/>
            <a:r>
              <a:rPr lang="en-US" dirty="0"/>
              <a:t>Schedule slack?</a:t>
            </a:r>
          </a:p>
          <a:p>
            <a:pPr lvl="2"/>
            <a:r>
              <a:rPr lang="en-US" dirty="0"/>
              <a:t>Buffer stock?</a:t>
            </a:r>
          </a:p>
          <a:p>
            <a:pPr lvl="2"/>
            <a:r>
              <a:rPr lang="en-US" dirty="0"/>
              <a:t>Parameterized forecasts?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510465" y="3219602"/>
          <a:ext cx="3455570" cy="641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323800" imgH="431640" progId="Equation.DSMT4">
                  <p:embed/>
                </p:oleObj>
              </mc:Choice>
              <mc:Fallback>
                <p:oleObj name="Equation" r:id="rId4" imgW="2323800" imgH="431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465" y="3219602"/>
                        <a:ext cx="3455570" cy="6417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ACAA8-97AE-4BB3-B1C7-86B37A942F6B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0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208" y="1143000"/>
            <a:ext cx="5070066" cy="4953000"/>
          </a:xfrm>
        </p:spPr>
        <p:txBody>
          <a:bodyPr/>
          <a:lstStyle/>
          <a:p>
            <a:r>
              <a:rPr lang="en-US" dirty="0"/>
              <a:t>Value function approximations</a:t>
            </a:r>
          </a:p>
          <a:p>
            <a:pPr lvl="1"/>
            <a:r>
              <a:rPr lang="en-US" dirty="0"/>
              <a:t>VFAs work best when the lookahead model is easy to approximate</a:t>
            </a:r>
          </a:p>
          <a:p>
            <a:pPr lvl="1"/>
            <a:r>
              <a:rPr lang="en-US" dirty="0"/>
              <a:t>The issue is not dimensionality – it is structure.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2021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73" y="1210579"/>
            <a:ext cx="3407520" cy="225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4244B97-51C8-4F5A-A122-2605DC1A555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74067" y="4761473"/>
          <a:ext cx="8686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8686701" imgH="901788" progId="Equation.DSMT4">
                  <p:embed/>
                </p:oleObj>
              </mc:Choice>
              <mc:Fallback>
                <p:oleObj name="Equation" r:id="rId4" imgW="8686701" imgH="901788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4244B97-51C8-4F5A-A122-2605DC1A55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067" y="4761473"/>
                        <a:ext cx="8686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45322149-8B53-4EA8-B394-4E722AA2C57A}"/>
              </a:ext>
            </a:extLst>
          </p:cNvPr>
          <p:cNvSpPr/>
          <p:nvPr/>
        </p:nvSpPr>
        <p:spPr>
          <a:xfrm>
            <a:off x="3667704" y="4445691"/>
            <a:ext cx="5329790" cy="1510528"/>
          </a:xfrm>
          <a:prstGeom prst="ellipse">
            <a:avLst/>
          </a:prstGeom>
          <a:ln w="12700">
            <a:solidFill>
              <a:srgbClr val="0033CC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8CFC54-189D-4BDE-A5DB-A1F1E7FF6D78}"/>
              </a:ext>
            </a:extLst>
          </p:cNvPr>
          <p:cNvSpPr txBox="1"/>
          <p:nvPr/>
        </p:nvSpPr>
        <p:spPr>
          <a:xfrm>
            <a:off x="2985691" y="3879876"/>
            <a:ext cx="540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0" dirty="0">
                <a:solidFill>
                  <a:srgbClr val="0033CC"/>
                </a:solidFill>
              </a:rPr>
              <a:t>Can you approximate this as a function???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C2392F2-F5CF-4EDD-BD1C-70D77A0C5C30}"/>
                  </a:ext>
                </a:extLst>
              </p:cNvPr>
              <p:cNvSpPr txBox="1"/>
              <p:nvPr/>
            </p:nvSpPr>
            <p:spPr>
              <a:xfrm>
                <a:off x="5759203" y="6122778"/>
                <a:ext cx="12246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̅"/>
                              <m:ctrlPr>
                                <a:rPr lang="en-US" sz="240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  <m:r>
                        <a:rPr lang="en-US" sz="24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bSup>
                      <m:r>
                        <a:rPr lang="en-US" sz="24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i="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C2392F2-F5CF-4EDD-BD1C-70D77A0C5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203" y="6122778"/>
                <a:ext cx="1224631" cy="461665"/>
              </a:xfrm>
              <a:prstGeom prst="rect">
                <a:avLst/>
              </a:prstGeom>
              <a:blipFill>
                <a:blip r:embed="rId6"/>
                <a:stretch>
                  <a:fillRect r="-498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7CDB8F-3D58-4F3D-BA70-DC603C7A4FE7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8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752" y="1143000"/>
            <a:ext cx="5334842" cy="4953000"/>
          </a:xfrm>
        </p:spPr>
        <p:txBody>
          <a:bodyPr/>
          <a:lstStyle/>
          <a:p>
            <a:r>
              <a:rPr lang="en-US" dirty="0"/>
              <a:t>Direct lookahead approximations</a:t>
            </a:r>
          </a:p>
          <a:p>
            <a:pPr lvl="1"/>
            <a:r>
              <a:rPr lang="en-US" dirty="0"/>
              <a:t>Direct lookahead models should be used only when all else fails (which is often).  DLAs are important when decisions now depend on future plans and forecasts.</a:t>
            </a:r>
          </a:p>
          <a:p>
            <a:pPr lvl="1"/>
            <a:r>
              <a:rPr lang="en-US" dirty="0"/>
              <a:t>Question: How are you going to compute downstream costs?</a:t>
            </a:r>
          </a:p>
          <a:p>
            <a:pPr lvl="2"/>
            <a:r>
              <a:rPr lang="en-US" dirty="0"/>
              <a:t>Deterministic?  Scenario trees?</a:t>
            </a:r>
          </a:p>
          <a:p>
            <a:pPr lvl="2"/>
            <a:r>
              <a:rPr lang="en-US" dirty="0"/>
              <a:t>Simulating a parametric policy?</a:t>
            </a:r>
          </a:p>
          <a:p>
            <a:pPr lvl="2"/>
            <a:r>
              <a:rPr lang="en-US" dirty="0"/>
              <a:t>MCTS?</a:t>
            </a:r>
          </a:p>
        </p:txBody>
      </p:sp>
      <p:pic>
        <p:nvPicPr>
          <p:cNvPr id="10670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360" y="2310982"/>
            <a:ext cx="3289342" cy="173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54209CD8-7B0B-45C6-BBD8-E4382C93C33B}"/>
                  </a:ext>
                </a:extLst>
              </p:cNvPr>
              <p:cNvSpPr txBox="1"/>
              <p:nvPr/>
            </p:nvSpPr>
            <p:spPr bwMode="auto">
              <a:xfrm>
                <a:off x="187989" y="5425483"/>
                <a:ext cx="8875713" cy="9096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𝐷𝐿𝐴</m:t>
                          </m:r>
                        </m:sup>
                      </m:sSub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)+</m:t>
                              </m:r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𝔼</m:t>
                                  </m:r>
                                </m:e>
                              </m:acc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𝔼</m:t>
                                          </m:r>
                                        </m:e>
                                      </m:acc>
                                      <m:nary>
                                        <m:naryPr>
                                          <m:chr m:val="∑"/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′=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sup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̃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𝑆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𝑡𝑡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̃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𝑋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𝑡𝑡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sup>
                                          </m:sSubSup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̃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𝑆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𝑡𝑡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))</m:t>
                                          </m:r>
                                        </m:e>
                                      </m:nary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54209CD8-7B0B-45C6-BBD8-E4382C93C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989" y="5425483"/>
                <a:ext cx="8875713" cy="909637"/>
              </a:xfrm>
              <a:prstGeom prst="rect">
                <a:avLst/>
              </a:prstGeom>
              <a:blipFill>
                <a:blip r:embed="rId4"/>
                <a:stretch>
                  <a:fillRect b="-18792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2649F-4589-44E0-B1B4-3BE1D05E0650}"/>
              </a:ext>
            </a:extLst>
          </p:cNvPr>
          <p:cNvSpPr txBox="1">
            <a:spLocks/>
          </p:cNvSpPr>
          <p:nvPr/>
        </p:nvSpPr>
        <p:spPr>
          <a:xfrm>
            <a:off x="7482756" y="653415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A1BF554-DF22-475E-92F9-B7E9200059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5D4F5-55B0-4480-A7AE-927A3A79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A53E-1876-4200-8479-DD76119D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about hybrids:</a:t>
            </a:r>
          </a:p>
          <a:p>
            <a:pPr lvl="1"/>
            <a:r>
              <a:rPr lang="en-US" dirty="0"/>
              <a:t>Parameterized policies</a:t>
            </a:r>
          </a:p>
          <a:p>
            <a:pPr lvl="2"/>
            <a:r>
              <a:rPr lang="en-US" dirty="0"/>
              <a:t>Parameterized myopic policies</a:t>
            </a:r>
          </a:p>
          <a:p>
            <a:pPr lvl="2"/>
            <a:r>
              <a:rPr lang="en-US" dirty="0"/>
              <a:t>Parameterized lookaheads</a:t>
            </a:r>
          </a:p>
          <a:p>
            <a:pPr lvl="1"/>
            <a:r>
              <a:rPr lang="en-US" dirty="0"/>
              <a:t>Lookahead plus VFA</a:t>
            </a:r>
          </a:p>
          <a:p>
            <a:pPr lvl="2"/>
            <a:r>
              <a:rPr lang="en-US" dirty="0"/>
              <a:t>May help to shorten the horizon</a:t>
            </a:r>
          </a:p>
          <a:p>
            <a:pPr lvl="1"/>
            <a:r>
              <a:rPr lang="en-US" dirty="0"/>
              <a:t>Hybrid PFA with anything</a:t>
            </a:r>
          </a:p>
          <a:p>
            <a:pPr lvl="2"/>
            <a:r>
              <a:rPr lang="en-US" dirty="0"/>
              <a:t>PFAs allow you to specify the decision you want, but the logic may not be very sophisticated.</a:t>
            </a:r>
          </a:p>
          <a:p>
            <a:pPr lvl="2"/>
            <a:r>
              <a:rPr lang="en-US" dirty="0"/>
              <a:t>CFAs, VFAs and lookaheads introduced more sophisticated behaviors.</a:t>
            </a:r>
          </a:p>
          <a:p>
            <a:pPr lvl="1"/>
            <a:r>
              <a:rPr lang="en-US" dirty="0"/>
              <a:t>VFA plus tuning</a:t>
            </a:r>
          </a:p>
          <a:p>
            <a:pPr lvl="2"/>
            <a:r>
              <a:rPr lang="en-US" dirty="0"/>
              <a:t>Fit the VFA, then tune the VFA so it works better.</a:t>
            </a:r>
          </a:p>
        </p:txBody>
      </p:sp>
    </p:spTree>
    <p:extLst>
      <p:ext uri="{BB962C8B-B14F-4D97-AF65-F5344CB8AC3E}">
        <p14:creationId xmlns:p14="http://schemas.microsoft.com/office/powerpoint/2010/main" val="2300557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0537" y="6256419"/>
            <a:ext cx="3664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i="0" dirty="0"/>
              <a:t>Available at </a:t>
            </a:r>
            <a:r>
              <a:rPr lang="en-US" sz="2000" b="1" dirty="0">
                <a:solidFill>
                  <a:srgbClr val="0000FF"/>
                </a:solidFill>
              </a:rPr>
              <a:t>jungle.princeton.edu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682"/>
            <a:ext cx="9144000" cy="512465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9688550"/>
      </p:ext>
    </p:extLst>
  </p:cSld>
  <p:clrMapOvr>
    <a:masterClrMapping/>
  </p:clrMapOvr>
</p:sld>
</file>

<file path=ppt/theme/theme1.xml><?xml version="1.0" encoding="utf-8"?>
<a:theme xmlns:a="http://schemas.openxmlformats.org/drawingml/2006/main" name="CIV 411 11 Intro and overview">
  <a:themeElements>
    <a:clrScheme name="CIV 411 11 Intro and overvi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V 411 11 Intro and overvi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/>
          </a:solidFill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defRPr sz="2000" i="0" dirty="0" smtClean="0"/>
        </a:defPPr>
      </a:lstStyle>
    </a:txDef>
  </a:objectDefaults>
  <a:extraClrSchemeLst>
    <a:extraClrScheme>
      <a:clrScheme name="CIV 411 11 Intro and overvi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V 411 11 Intro and overvi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V 411 11 Intro and over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Documents\Coursework\CIV 411 Lectures\CIV 411 11 Intro and overview.ppt</Template>
  <TotalTime>200625</TotalTime>
  <Pages>28</Pages>
  <Words>514</Words>
  <Application>Microsoft Office PowerPoint</Application>
  <PresentationFormat>On-screen Show (4:3)</PresentationFormat>
  <Paragraphs>109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Cambria Math</vt:lpstr>
      <vt:lpstr>Times New Roman</vt:lpstr>
      <vt:lpstr>Wingdings</vt:lpstr>
      <vt:lpstr>CIV 411 11 Intro and overview</vt:lpstr>
      <vt:lpstr>Equation</vt:lpstr>
      <vt:lpstr>PowerPoint Presentation</vt:lpstr>
      <vt:lpstr>Guidelines for choosing policies</vt:lpstr>
      <vt:lpstr>Choosing a policy</vt:lpstr>
      <vt:lpstr>Choosing a policy</vt:lpstr>
      <vt:lpstr>Choosing a policy</vt:lpstr>
      <vt:lpstr>Choosing a policy</vt:lpstr>
      <vt:lpstr>Choosing a policy</vt:lpstr>
      <vt:lpstr>Choosing a policy</vt:lpstr>
      <vt:lpstr>PowerPoint Presentation</vt:lpstr>
      <vt:lpstr>Choosing a policy</vt:lpstr>
      <vt:lpstr>Modeling sequential decision problems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languages</dc:title>
  <dc:creator>Warren B. Powell</dc:creator>
  <cp:lastModifiedBy>Warren B. Powell</cp:lastModifiedBy>
  <cp:revision>2289</cp:revision>
  <cp:lastPrinted>2019-10-20T22:52:50Z</cp:lastPrinted>
  <dcterms:created xsi:type="dcterms:W3CDTF">1999-09-07T20:53:13Z</dcterms:created>
  <dcterms:modified xsi:type="dcterms:W3CDTF">2019-11-08T19:30:42Z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C:\My documents\Web pages\castle_web_page\Powerpoint</vt:lpwstr>
  </property>
</Properties>
</file>