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1054" r:id="rId2"/>
    <p:sldId id="7323" r:id="rId3"/>
    <p:sldId id="7329" r:id="rId4"/>
    <p:sldId id="6635" r:id="rId5"/>
    <p:sldId id="6637" r:id="rId6"/>
    <p:sldId id="6638" r:id="rId7"/>
    <p:sldId id="7318" r:id="rId8"/>
    <p:sldId id="7319" r:id="rId9"/>
    <p:sldId id="7320" r:id="rId10"/>
    <p:sldId id="7321" r:id="rId11"/>
    <p:sldId id="7331" r:id="rId12"/>
    <p:sldId id="7379" r:id="rId13"/>
    <p:sldId id="7380" r:id="rId14"/>
    <p:sldId id="7388" r:id="rId15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F62427-F495-49A8-8625-94BDB54B6A43}">
          <p14:sldIdLst>
            <p14:sldId id="1054"/>
            <p14:sldId id="7323"/>
            <p14:sldId id="7329"/>
            <p14:sldId id="6635"/>
            <p14:sldId id="6637"/>
            <p14:sldId id="6638"/>
            <p14:sldId id="7318"/>
            <p14:sldId id="7319"/>
            <p14:sldId id="7320"/>
            <p14:sldId id="7321"/>
            <p14:sldId id="7331"/>
            <p14:sldId id="7379"/>
            <p14:sldId id="7380"/>
            <p14:sldId id="73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ren B. Powell" initials="WBP" lastIdx="1" clrIdx="0">
    <p:extLst>
      <p:ext uri="{19B8F6BF-5375-455C-9EA6-DF929625EA0E}">
        <p15:presenceInfo xmlns:p15="http://schemas.microsoft.com/office/powerpoint/2012/main" userId="S-1-5-21-1268611206-43474576-316617838-90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D9D9D9"/>
    <a:srgbClr val="53B5FF"/>
    <a:srgbClr val="BC8F00"/>
    <a:srgbClr val="0000FF"/>
    <a:srgbClr val="3399FF"/>
    <a:srgbClr val="E2AC00"/>
    <a:srgbClr val="C47204"/>
    <a:srgbClr val="C898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765" autoAdjust="0"/>
    <p:restoredTop sz="90554" autoAdjust="0"/>
  </p:normalViewPr>
  <p:slideViewPr>
    <p:cSldViewPr snapToGrid="0">
      <p:cViewPr varScale="1">
        <p:scale>
          <a:sx n="63" d="100"/>
          <a:sy n="63" d="100"/>
        </p:scale>
        <p:origin x="115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06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2"/>
    </p:cViewPr>
  </p:sorterViewPr>
  <p:notesViewPr>
    <p:cSldViewPr snapToGrid="0">
      <p:cViewPr varScale="1">
        <p:scale>
          <a:sx n="72" d="100"/>
          <a:sy n="72" d="100"/>
        </p:scale>
        <p:origin x="-1830" y="-78"/>
      </p:cViewPr>
      <p:guideLst>
        <p:guide orient="horz" pos="3023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807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81350" cy="5064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>
            <a:lvl1pPr algn="l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05275" y="1"/>
            <a:ext cx="3181350" cy="5064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>
            <a:lvl1pPr algn="r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758825"/>
            <a:ext cx="4727575" cy="3544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9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4889" y="4556125"/>
            <a:ext cx="5360987" cy="430053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9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6"/>
            <a:ext cx="3181350" cy="50958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b" anchorCtr="0" compatLnSpc="1">
            <a:prstTxWarp prst="textNoShape">
              <a:avLst/>
            </a:prstTxWarp>
          </a:bodyPr>
          <a:lstStyle>
            <a:lvl1pPr algn="l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05275" y="9109076"/>
            <a:ext cx="3181350" cy="50958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b" anchorCtr="0" compatLnSpc="1">
            <a:prstTxWarp prst="textNoShape">
              <a:avLst/>
            </a:prstTxWarp>
          </a:bodyPr>
          <a:lstStyle>
            <a:lvl1pPr algn="r" defTabSz="1007915">
              <a:defRPr sz="1300" i="0"/>
            </a:lvl1pPr>
          </a:lstStyle>
          <a:p>
            <a:pPr>
              <a:defRPr/>
            </a:pPr>
            <a:fld id="{DD0A9F78-39CE-4DDC-A26E-05BD6400C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84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lg" len="lg"/>
                <a:tailEnd type="none" w="med" len="lg"/>
              </a14:hiddenLine>
            </a:ext>
          </a:extLst>
        </p:spPr>
        <p:txBody>
          <a:bodyPr/>
          <a:lstStyle>
            <a:lvl1pPr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1pPr>
            <a:lvl2pPr marL="742842" indent="-285708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2pPr>
            <a:lvl3pPr marL="1142833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3pPr>
            <a:lvl4pPr marL="1599966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4pPr>
            <a:lvl5pPr marL="2057099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5pPr>
            <a:lvl6pPr marL="2514232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6pPr>
            <a:lvl7pPr marL="2971365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7pPr>
            <a:lvl8pPr marL="3428497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8pPr>
            <a:lvl9pPr marL="3885630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8FFF06-6116-4B60-9160-C86D3FC8DB77}" type="slidenum">
              <a:rPr lang="en-US" i="0" smtClean="0"/>
              <a:pPr/>
              <a:t>1</a:t>
            </a:fld>
            <a:endParaRPr lang="en-US" i="0" dirty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lg" len="lg"/>
                <a:tailEnd type="none" w="med" len="lg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1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458" indent="-287868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470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058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2646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233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3823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4409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000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48B4A7-4C20-4EBB-9609-170A49097713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620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0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2127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6375" indent="-298605" defTabSz="972127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94420" indent="-238883" defTabSz="972127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72188" indent="-238883" defTabSz="972127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49956" indent="-238883" defTabSz="972127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27723" indent="-238883" defTabSz="972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05493" indent="-238883" defTabSz="972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83258" indent="-238883" defTabSz="972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61030" indent="-238883" defTabSz="972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48B4A7-4C20-4EBB-9609-170A49097713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620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1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A0165E-294E-4057-A6C5-8F6B42A2F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C1B746-D40F-4268-B653-9A35059D1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7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025F6B-BD9A-4376-BA98-5ED510D35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3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92976A-0F68-4D9C-866E-86FE193EE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4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27824A-19B3-470B-9710-9D7975BED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14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143000"/>
            <a:ext cx="38100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CF53EC-859C-491E-9CEF-80A6DED9D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4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3CDD86-EA66-432E-960A-948662D1B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4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8028B9-87C7-4915-BF62-49E2F3848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8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0196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1600" i="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3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221606-0BD6-4DF6-BCF5-523EBE063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130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3E9EA-036B-4E6B-A491-DE5A32F5B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8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513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82756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1BF554-DF22-475E-92F9-B7E920005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6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F94E3D-564D-4CBF-8BAD-D2060DED5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CDB460-1919-452B-A421-B45A16915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1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04800" y="914400"/>
            <a:ext cx="5791200" cy="152400"/>
          </a:xfrm>
          <a:prstGeom prst="rect">
            <a:avLst/>
          </a:prstGeom>
          <a:gradFill rotWithShape="0">
            <a:gsLst>
              <a:gs pos="0">
                <a:srgbClr val="291000"/>
              </a:gs>
              <a:gs pos="100000">
                <a:srgbClr val="FF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Tx/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9124950" cy="6838950"/>
          </a:xfrm>
          <a:prstGeom prst="rect">
            <a:avLst/>
          </a:prstGeom>
          <a:solidFill>
            <a:srgbClr val="EF91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AutoShape 3"/>
          <p:cNvSpPr>
            <a:spLocks noChangeArrowheads="1"/>
          </p:cNvSpPr>
          <p:nvPr/>
        </p:nvSpPr>
        <p:spPr bwMode="auto">
          <a:xfrm>
            <a:off x="244475" y="504825"/>
            <a:ext cx="8623300" cy="3200400"/>
          </a:xfrm>
          <a:prstGeom prst="roundRect">
            <a:avLst>
              <a:gd name="adj" fmla="val 12495"/>
            </a:avLst>
          </a:prstGeom>
          <a:gradFill rotWithShape="0">
            <a:gsLst>
              <a:gs pos="0">
                <a:srgbClr val="472B00"/>
              </a:gs>
              <a:gs pos="50000">
                <a:srgbClr val="EF9100"/>
              </a:gs>
              <a:gs pos="100000">
                <a:srgbClr val="472B00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en-US" sz="3200" i="0" dirty="0">
                <a:solidFill>
                  <a:schemeClr val="bg1"/>
                </a:solidFill>
              </a:rPr>
              <a:t>A Unified Framework for </a:t>
            </a:r>
          </a:p>
          <a:p>
            <a:r>
              <a:rPr lang="en-US" sz="3200" i="0" dirty="0">
                <a:solidFill>
                  <a:schemeClr val="bg1"/>
                </a:solidFill>
              </a:rPr>
              <a:t>Sequential Decision Analytics </a:t>
            </a:r>
          </a:p>
          <a:p>
            <a:endParaRPr lang="en-US" b="1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Olin Business School</a:t>
            </a: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University of Washington, St. Louis</a:t>
            </a:r>
            <a:endParaRPr lang="en-US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endParaRPr lang="en-US" sz="2400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November 5-6, 2019</a:t>
            </a:r>
            <a:endParaRPr lang="en-US" sz="2800" i="0" dirty="0">
              <a:solidFill>
                <a:schemeClr val="bg1"/>
              </a:solidFill>
            </a:endParaRP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3790950" y="4248150"/>
            <a:ext cx="4826000" cy="2146300"/>
          </a:xfrm>
          <a:prstGeom prst="rect">
            <a:avLst/>
          </a:prstGeom>
          <a:gradFill rotWithShape="0">
            <a:gsLst>
              <a:gs pos="0">
                <a:srgbClr val="EF9100"/>
              </a:gs>
              <a:gs pos="50000">
                <a:srgbClr val="000000"/>
              </a:gs>
              <a:gs pos="100000">
                <a:srgbClr val="EF91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>
              <a:lnSpc>
                <a:spcPct val="92000"/>
              </a:lnSpc>
            </a:pPr>
            <a:r>
              <a:rPr lang="en-US" sz="2400" b="1" i="0" dirty="0">
                <a:solidFill>
                  <a:schemeClr val="bg1"/>
                </a:solidFill>
              </a:rPr>
              <a:t>Warren B. Powell</a:t>
            </a:r>
          </a:p>
          <a:p>
            <a:pPr>
              <a:lnSpc>
                <a:spcPct val="92000"/>
              </a:lnSpc>
            </a:pPr>
            <a:endParaRPr lang="en-US" sz="2000" b="1" i="0" dirty="0">
              <a:solidFill>
                <a:schemeClr val="bg1"/>
              </a:solidFill>
            </a:endParaRP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Princeton University</a:t>
            </a: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Department of Operations Research</a:t>
            </a: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and Financial Engineering</a:t>
            </a:r>
          </a:p>
        </p:txBody>
      </p:sp>
      <p:pic>
        <p:nvPicPr>
          <p:cNvPr id="2055" name="Picture 5" descr="CAS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3910013"/>
            <a:ext cx="2784475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440712"/>
          </a:xfrm>
        </p:spPr>
        <p:txBody>
          <a:bodyPr/>
          <a:lstStyle/>
          <a:p>
            <a:r>
              <a:rPr lang="en-US" dirty="0"/>
              <a:t>Clinical trials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804887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State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6647" y="1808429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Decision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70" y="1811974"/>
            <a:ext cx="139172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New</a:t>
            </a:r>
          </a:p>
          <a:p>
            <a:r>
              <a:rPr lang="en-US" sz="2000" i="0" dirty="0"/>
              <a:t>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4656" y="1804883"/>
            <a:ext cx="122719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Transition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1806" y="1808424"/>
            <a:ext cx="118013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Objective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A93A672-78BB-48E6-A1E1-17A344582DA0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7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440712"/>
          </a:xfrm>
        </p:spPr>
        <p:txBody>
          <a:bodyPr/>
          <a:lstStyle/>
          <a:p>
            <a:r>
              <a:rPr lang="en-US" dirty="0"/>
              <a:t>???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804887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State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6647" y="1808429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Decision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70" y="1811974"/>
            <a:ext cx="139172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New</a:t>
            </a:r>
          </a:p>
          <a:p>
            <a:r>
              <a:rPr lang="en-US" sz="2000" i="0" dirty="0"/>
              <a:t>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4656" y="1804883"/>
            <a:ext cx="122719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Transition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1806" y="1808424"/>
            <a:ext cx="118013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Objective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07D03D-88EC-4637-BB9D-E909F40DA01D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5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192A-54EC-419E-9A16-CE6A6D59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C6ED-194F-4A10-8FB7-E4FC3945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uncertainty arise in a supply chain problem?</a:t>
            </a:r>
          </a:p>
        </p:txBody>
      </p:sp>
    </p:spTree>
    <p:extLst>
      <p:ext uri="{BB962C8B-B14F-4D97-AF65-F5344CB8AC3E}">
        <p14:creationId xmlns:p14="http://schemas.microsoft.com/office/powerpoint/2010/main" val="272602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192A-54EC-419E-9A16-CE6A6D59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C6ED-194F-4A10-8FB7-E4FC3945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uncertainty arise if you are modeling clinical trials?</a:t>
            </a:r>
          </a:p>
        </p:txBody>
      </p:sp>
    </p:spTree>
    <p:extLst>
      <p:ext uri="{BB962C8B-B14F-4D97-AF65-F5344CB8AC3E}">
        <p14:creationId xmlns:p14="http://schemas.microsoft.com/office/powerpoint/2010/main" val="995702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192A-54EC-419E-9A16-CE6A6D59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C6ED-194F-4A10-8FB7-E4FC3945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29213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modeling process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the real-world to the model</a:t>
            </a:r>
          </a:p>
        </p:txBody>
      </p:sp>
    </p:spTree>
    <p:extLst>
      <p:ext uri="{BB962C8B-B14F-4D97-AF65-F5344CB8AC3E}">
        <p14:creationId xmlns:p14="http://schemas.microsoft.com/office/powerpoint/2010/main" val="278900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Modeling as a process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055077" y="3978275"/>
            <a:ext cx="7033846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Tx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i="0" kern="0" dirty="0"/>
          </a:p>
        </p:txBody>
      </p:sp>
    </p:spTree>
    <p:extLst>
      <p:ext uri="{BB962C8B-B14F-4D97-AF65-F5344CB8AC3E}">
        <p14:creationId xmlns:p14="http://schemas.microsoft.com/office/powerpoint/2010/main" val="292498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440712"/>
          </a:xfrm>
        </p:spPr>
        <p:txBody>
          <a:bodyPr/>
          <a:lstStyle/>
          <a:p>
            <a:r>
              <a:rPr lang="en-US" dirty="0"/>
              <a:t>The modeling process</a:t>
            </a:r>
          </a:p>
          <a:p>
            <a:pPr lvl="1"/>
            <a:r>
              <a:rPr lang="en-US" dirty="0"/>
              <a:t>I conduct a conversation with a domain expert to fill in the elements of a problem: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668770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State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6647" y="2672312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Decision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70" y="2675857"/>
            <a:ext cx="139172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New</a:t>
            </a:r>
          </a:p>
          <a:p>
            <a:r>
              <a:rPr lang="en-US" sz="2000" i="0" dirty="0"/>
              <a:t>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4656" y="2668766"/>
            <a:ext cx="122719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Transition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1806" y="2672307"/>
            <a:ext cx="118013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Objective</a:t>
            </a:r>
          </a:p>
          <a:p>
            <a:r>
              <a:rPr lang="en-US" sz="2000" i="0" dirty="0"/>
              <a:t>function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08074" y="3376656"/>
            <a:ext cx="2467342" cy="3383402"/>
            <a:chOff x="808074" y="3270328"/>
            <a:chExt cx="2467342" cy="3383402"/>
          </a:xfrm>
        </p:grpSpPr>
        <p:sp>
          <p:nvSpPr>
            <p:cNvPr id="11" name="TextBox 10"/>
            <p:cNvSpPr txBox="1"/>
            <p:nvPr/>
          </p:nvSpPr>
          <p:spPr>
            <a:xfrm>
              <a:off x="808074" y="6007399"/>
              <a:ext cx="2467342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i="0" dirty="0"/>
                <a:t>What we need to know</a:t>
              </a:r>
            </a:p>
            <a:p>
              <a:pPr algn="l"/>
              <a:r>
                <a:rPr lang="en-US" i="0" dirty="0"/>
                <a:t>(and only what we need)</a:t>
              </a:r>
            </a:p>
          </p:txBody>
        </p:sp>
        <p:cxnSp>
          <p:nvCxnSpPr>
            <p:cNvPr id="13" name="Straight Arrow Connector 12"/>
            <p:cNvCxnSpPr>
              <a:stCxn id="4" idx="2"/>
            </p:cNvCxnSpPr>
            <p:nvPr/>
          </p:nvCxnSpPr>
          <p:spPr bwMode="auto">
            <a:xfrm flipH="1">
              <a:off x="1233377" y="3270328"/>
              <a:ext cx="6421" cy="273352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289543" y="3380200"/>
            <a:ext cx="1723549" cy="2649212"/>
            <a:chOff x="808074" y="3812593"/>
            <a:chExt cx="1723549" cy="2649212"/>
          </a:xfrm>
        </p:grpSpPr>
        <p:sp>
          <p:nvSpPr>
            <p:cNvPr id="16" name="TextBox 15"/>
            <p:cNvSpPr txBox="1"/>
            <p:nvPr/>
          </p:nvSpPr>
          <p:spPr>
            <a:xfrm>
              <a:off x="808074" y="6092473"/>
              <a:ext cx="172354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i="0" dirty="0"/>
                <a:t>What we control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1239798" y="3812593"/>
              <a:ext cx="32566" cy="227988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3515832" y="3376652"/>
            <a:ext cx="2762295" cy="2210280"/>
            <a:chOff x="808074" y="4358397"/>
            <a:chExt cx="2762295" cy="2210280"/>
          </a:xfrm>
        </p:grpSpPr>
        <p:sp>
          <p:nvSpPr>
            <p:cNvPr id="21" name="TextBox 20"/>
            <p:cNvSpPr txBox="1"/>
            <p:nvPr/>
          </p:nvSpPr>
          <p:spPr>
            <a:xfrm>
              <a:off x="808074" y="5922346"/>
              <a:ext cx="2762295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i="0" dirty="0"/>
                <a:t>What we didn’t know</a:t>
              </a:r>
            </a:p>
            <a:p>
              <a:pPr algn="l"/>
              <a:r>
                <a:rPr lang="en-US" i="0" dirty="0"/>
                <a:t>when we made our decision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622571" y="4358397"/>
              <a:ext cx="0" cy="156394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5231219" y="3380193"/>
            <a:ext cx="3018775" cy="1507985"/>
            <a:chOff x="808074" y="4358397"/>
            <a:chExt cx="3018775" cy="1507985"/>
          </a:xfrm>
        </p:grpSpPr>
        <p:sp>
          <p:nvSpPr>
            <p:cNvPr id="37" name="TextBox 36"/>
            <p:cNvSpPr txBox="1"/>
            <p:nvPr/>
          </p:nvSpPr>
          <p:spPr>
            <a:xfrm>
              <a:off x="808074" y="5497050"/>
              <a:ext cx="301877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i="0" dirty="0"/>
                <a:t>How the state variables evolve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1622571" y="4358397"/>
              <a:ext cx="14842" cy="11386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04070" y="3394365"/>
            <a:ext cx="2101857" cy="1061411"/>
            <a:chOff x="584785" y="4358397"/>
            <a:chExt cx="2101857" cy="1061411"/>
          </a:xfrm>
        </p:grpSpPr>
        <p:sp>
          <p:nvSpPr>
            <p:cNvPr id="42" name="TextBox 41"/>
            <p:cNvSpPr txBox="1"/>
            <p:nvPr/>
          </p:nvSpPr>
          <p:spPr>
            <a:xfrm>
              <a:off x="584785" y="5050476"/>
              <a:ext cx="2101857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i="0" dirty="0"/>
                <a:t>Performance metrics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>
              <a:off x="1622571" y="4358397"/>
              <a:ext cx="9021" cy="69207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24" name="Straight Arrow Connector 23"/>
          <p:cNvCxnSpPr/>
          <p:nvPr/>
        </p:nvCxnSpPr>
        <p:spPr bwMode="auto">
          <a:xfrm flipH="1">
            <a:off x="1239798" y="3569317"/>
            <a:ext cx="670527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1253971" y="3976903"/>
            <a:ext cx="480658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1246881" y="4894841"/>
            <a:ext cx="1474386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1258605" y="4437645"/>
            <a:ext cx="3071724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8D874F0-FDBC-49CA-8D76-A27AD82DC983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6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CBD74-320D-48D2-A222-2111D7E2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EE85-3595-414F-ABA2-B61338C1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decisions</a:t>
            </a:r>
          </a:p>
          <a:p>
            <a:pPr lvl="1"/>
            <a:r>
              <a:rPr lang="en-US" dirty="0"/>
              <a:t>For simple problems, decisions are obvious:</a:t>
            </a:r>
          </a:p>
          <a:p>
            <a:pPr lvl="2"/>
            <a:r>
              <a:rPr lang="en-US" dirty="0"/>
              <a:t>Buying/selling stocks</a:t>
            </a:r>
          </a:p>
          <a:p>
            <a:pPr lvl="2"/>
            <a:r>
              <a:rPr lang="en-US" dirty="0"/>
              <a:t>Dispatching trucks</a:t>
            </a:r>
          </a:p>
          <a:p>
            <a:pPr lvl="2"/>
            <a:r>
              <a:rPr lang="en-US" dirty="0"/>
              <a:t>Purchasing inventory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For complex problems, it is typically easier to identify goals than decisions:</a:t>
            </a:r>
          </a:p>
          <a:p>
            <a:pPr lvl="2"/>
            <a:r>
              <a:rPr lang="en-US" dirty="0"/>
              <a:t>Mitigating the opioid crisis</a:t>
            </a:r>
          </a:p>
          <a:p>
            <a:pPr lvl="2"/>
            <a:r>
              <a:rPr lang="en-US" dirty="0"/>
              <a:t>Improving sales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5AB53C-2A62-4455-A907-46313C803E61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0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CBD74-320D-48D2-A222-2111D7E2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EE85-3595-414F-ABA2-B61338C1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sources of uncertainty</a:t>
            </a:r>
          </a:p>
          <a:p>
            <a:pPr lvl="1"/>
            <a:r>
              <a:rPr lang="en-US" dirty="0"/>
              <a:t>I recommend getting a six pack of beer and sitting around a whiteboard brainstorming.</a:t>
            </a:r>
          </a:p>
          <a:p>
            <a:pPr lvl="1"/>
            <a:r>
              <a:rPr lang="en-US" dirty="0"/>
              <a:t>You will need to separate between the uncertainties you want to model, and other sources of uncertainty that are simply out of scope (or </a:t>
            </a:r>
            <a:r>
              <a:rPr lang="en-US" dirty="0" err="1"/>
              <a:t>unmodelable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Next step is to identify how to represent this:</a:t>
            </a:r>
          </a:p>
          <a:p>
            <a:pPr lvl="3"/>
            <a:r>
              <a:rPr lang="en-US" dirty="0"/>
              <a:t>History?</a:t>
            </a:r>
          </a:p>
          <a:p>
            <a:pPr lvl="3"/>
            <a:r>
              <a:rPr lang="en-US" dirty="0"/>
              <a:t>Mathematical model?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070C80B-7044-47FF-897C-C0EFC6128F15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6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CBD74-320D-48D2-A222-2111D7E2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EE85-3595-414F-ABA2-B61338C1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policies</a:t>
            </a:r>
          </a:p>
          <a:p>
            <a:pPr lvl="1"/>
            <a:r>
              <a:rPr lang="en-US" dirty="0"/>
              <a:t>List all four classes of policies</a:t>
            </a:r>
          </a:p>
          <a:p>
            <a:pPr lvl="1"/>
            <a:r>
              <a:rPr lang="en-US" dirty="0"/>
              <a:t>Think about which ones seem to make the most sense intuitively.</a:t>
            </a:r>
          </a:p>
          <a:p>
            <a:pPr lvl="1"/>
            <a:r>
              <a:rPr lang="en-US" dirty="0"/>
              <a:t>I recommend picking at least one from the policy search class, and one from the lookahead class.  </a:t>
            </a:r>
          </a:p>
          <a:p>
            <a:pPr lvl="1"/>
            <a:r>
              <a:rPr lang="en-US" dirty="0"/>
              <a:t>You may need a hybrid.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89C132-7204-496A-BB10-63941ADAC6B0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5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440712"/>
          </a:xfrm>
        </p:spPr>
        <p:txBody>
          <a:bodyPr/>
          <a:lstStyle/>
          <a:p>
            <a:r>
              <a:rPr lang="en-US" dirty="0"/>
              <a:t>Supply chain management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804887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State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6647" y="1808429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Decision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70" y="1811974"/>
            <a:ext cx="139172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New</a:t>
            </a:r>
          </a:p>
          <a:p>
            <a:r>
              <a:rPr lang="en-US" sz="2000" i="0" dirty="0"/>
              <a:t>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4656" y="1804883"/>
            <a:ext cx="122719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Transition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1806" y="1808424"/>
            <a:ext cx="118013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Objective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9F27D68-098F-4BEE-B2BE-9A44CA1E6A29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6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440712"/>
          </a:xfrm>
        </p:spPr>
        <p:txBody>
          <a:bodyPr/>
          <a:lstStyle/>
          <a:p>
            <a:r>
              <a:rPr lang="en-US" dirty="0"/>
              <a:t>Opioid crisis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804887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State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6647" y="1808429"/>
            <a:ext cx="11079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Decision</a:t>
            </a:r>
          </a:p>
          <a:p>
            <a:r>
              <a:rPr lang="en-US" sz="2000" i="0" dirty="0"/>
              <a:t>variables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70" y="1811974"/>
            <a:ext cx="139172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New</a:t>
            </a:r>
          </a:p>
          <a:p>
            <a:r>
              <a:rPr lang="en-US" sz="2000" i="0" dirty="0"/>
              <a:t>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4656" y="1804883"/>
            <a:ext cx="122719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Transition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1806" y="1808424"/>
            <a:ext cx="118013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0" dirty="0"/>
              <a:t>Objective</a:t>
            </a:r>
          </a:p>
          <a:p>
            <a:r>
              <a:rPr lang="en-US" sz="2000" i="0" dirty="0"/>
              <a:t>function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5000DAB-979D-4FAB-821E-3DDFDA754863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473387"/>
      </p:ext>
    </p:extLst>
  </p:cSld>
  <p:clrMapOvr>
    <a:masterClrMapping/>
  </p:clrMapOvr>
</p:sld>
</file>

<file path=ppt/theme/theme1.xml><?xml version="1.0" encoding="utf-8"?>
<a:theme xmlns:a="http://schemas.openxmlformats.org/drawingml/2006/main" name="CIV 411 11 Intro and overview">
  <a:themeElements>
    <a:clrScheme name="CIV 411 11 Intro and overvi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V 411 11 Intro and overvi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/>
          </a:solidFill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defRPr sz="2000" i="0" dirty="0" smtClean="0"/>
        </a:defPPr>
      </a:lstStyle>
    </a:txDef>
  </a:objectDefaults>
  <a:extraClrSchemeLst>
    <a:extraClrScheme>
      <a:clrScheme name="CIV 411 11 Intro and overvi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V 411 11 Intro and overvi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Documents\Coursework\CIV 411 Lectures\CIV 411 11 Intro and overview.ppt</Template>
  <TotalTime>200629</TotalTime>
  <Pages>28</Pages>
  <Words>383</Words>
  <Application>Microsoft Office PowerPoint</Application>
  <PresentationFormat>On-screen Show (4:3)</PresentationFormat>
  <Paragraphs>124</Paragraphs>
  <Slides>14</Slides>
  <Notes>3</Notes>
  <HiddenSlides>3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CIV 411 11 Intro and overview</vt:lpstr>
      <vt:lpstr>PowerPoint Presentation</vt:lpstr>
      <vt:lpstr>The modeling process</vt:lpstr>
      <vt:lpstr>Modeling as a process</vt:lpstr>
      <vt:lpstr>Modeling as a process</vt:lpstr>
      <vt:lpstr>Modeling as a process</vt:lpstr>
      <vt:lpstr>Modeling as a process</vt:lpstr>
      <vt:lpstr>Modeling as a process</vt:lpstr>
      <vt:lpstr>Modeling as a process</vt:lpstr>
      <vt:lpstr>Modeling as a process</vt:lpstr>
      <vt:lpstr>Modeling as a process</vt:lpstr>
      <vt:lpstr>Modeling as a process</vt:lpstr>
      <vt:lpstr>Modeling uncertainty</vt:lpstr>
      <vt:lpstr>Modeling uncertainty</vt:lpstr>
      <vt:lpstr>Modeling uncertainty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languages</dc:title>
  <dc:creator>Warren B. Powell</dc:creator>
  <cp:lastModifiedBy>Warren B. Powell</cp:lastModifiedBy>
  <cp:revision>2289</cp:revision>
  <cp:lastPrinted>2019-10-20T22:52:50Z</cp:lastPrinted>
  <dcterms:created xsi:type="dcterms:W3CDTF">1999-09-07T20:53:13Z</dcterms:created>
  <dcterms:modified xsi:type="dcterms:W3CDTF">2019-11-08T19:29:35Z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C:\My documents\Web pages\castle_web_page\Powerpoint</vt:lpwstr>
  </property>
</Properties>
</file>